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76" r:id="rId5"/>
    <p:sldId id="277" r:id="rId6"/>
    <p:sldId id="257" r:id="rId7"/>
    <p:sldId id="266" r:id="rId8"/>
    <p:sldId id="265" r:id="rId9"/>
    <p:sldId id="268" r:id="rId10"/>
    <p:sldId id="269" r:id="rId11"/>
    <p:sldId id="270" r:id="rId12"/>
    <p:sldId id="271" r:id="rId13"/>
    <p:sldId id="272" r:id="rId14"/>
    <p:sldId id="274" r:id="rId15"/>
    <p:sldId id="275" r:id="rId16"/>
    <p:sldId id="273" r:id="rId17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673"/>
  </p:normalViewPr>
  <p:slideViewPr>
    <p:cSldViewPr snapToGrid="0">
      <p:cViewPr varScale="1">
        <p:scale>
          <a:sx n="103" d="100"/>
          <a:sy n="103" d="100"/>
        </p:scale>
        <p:origin x="800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67429-D905-971D-6B19-3B5CF8DC8B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4EB19A-C878-5A90-982E-97E22F10D0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BF020-286F-3C9D-D74E-8895DF31A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98109-06BA-2241-9BC9-9077267D568A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28802-1D84-635D-10E5-B248BAC03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1B482-FD1A-5012-C522-788910509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61C2-8F10-1E44-A666-A3D0D7FF16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2714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76632-6CF9-DAF6-B308-D22FCF8CD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ECF37E-867A-3C95-1CD1-EF50D181E7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1DCC9-6F86-9669-DDDB-291321591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98109-06BA-2241-9BC9-9077267D568A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EC23E-CE22-2457-A409-95C274532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80F49-E1BB-10A8-3934-CA8F68AAF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61C2-8F10-1E44-A666-A3D0D7FF16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338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F49CF0-1D8F-7E73-7B7D-913DBB4301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51A84C-8916-C01B-BAAB-40207D9472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4979B-6282-55E4-C6F7-4A9B0BE74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98109-06BA-2241-9BC9-9077267D568A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EEC5D-9569-1A34-A6A7-69A9A1EE4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6AFCE0-5919-8E01-52CA-0A3BB2872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61C2-8F10-1E44-A666-A3D0D7FF16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545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D30C8-4585-7B38-09EE-2AA2751A4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874C0-D438-34FC-72F9-FEC545E1C9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87218-69D5-CF13-9A89-E54F48A1B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98109-06BA-2241-9BC9-9077267D568A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4D232-399B-25DB-AF70-3E5037E03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CE1B4-C9AB-A8ED-0F00-A7D38CDF0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61C2-8F10-1E44-A666-A3D0D7FF16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162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6B2B8-9A40-F843-388A-E97212F95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DA28-2EBF-F33F-7BAD-4CFD0D751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562AE-8C4E-3D80-3F74-C6AEDE440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98109-06BA-2241-9BC9-9077267D568A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CEBC6-0253-E3BE-3130-7AB2BB86C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4DFEF-790C-23C5-B651-F0B406765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61C2-8F10-1E44-A666-A3D0D7FF16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445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27D5E-A1E8-6F00-5C41-0E95859F4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DC90D-223B-9007-1B94-7DB391AF4C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E88D53-84F2-08B1-A9E7-D8DBCF1A2F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5BA8F-9323-867E-727D-1B70A9B23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98109-06BA-2241-9BC9-9077267D568A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3CD882-F6E8-4A05-F826-F94945045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EF2247-CD94-5108-E895-A9173A1E4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61C2-8F10-1E44-A666-A3D0D7FF16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151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96BD7-131C-8A9E-3530-91C1DFCDD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42E03-D7A5-AD53-2E49-44A82A43A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5C6D76-2693-CE06-A63A-28C1B8BE67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CACB68-04C4-F24A-1DF6-72CC877AF1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3EE3AB-F42E-3DB2-0302-1AFB221789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0FD8A0-1FC9-B686-C75F-6386C6191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98109-06BA-2241-9BC9-9077267D568A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E12B52-742A-A3AD-613E-7009A606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C10F29-8357-A26E-3CDB-4391D30B8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61C2-8F10-1E44-A666-A3D0D7FF16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363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F289-B387-2859-6EE1-549DA77F6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C3384A-3197-CDE3-2D69-B9264181D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98109-06BA-2241-9BC9-9077267D568A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C81693-BF9F-CACF-AD72-2C91ED9F9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EBE93F-B757-44D2-4596-FFA35F20E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61C2-8F10-1E44-A666-A3D0D7FF16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916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481381-26FF-E564-6AB0-F5193BFA0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98109-06BA-2241-9BC9-9077267D568A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083DAB-EAE5-F844-D420-309763160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5FB06-4753-AEB4-238C-FED696CAE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61C2-8F10-1E44-A666-A3D0D7FF16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567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55732-5464-BE00-2999-85EF66B2B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45195-195F-66F0-DC02-9CBE007B9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F1338-A19B-4121-4179-726A144CF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9CB5E-2EB3-12DB-A556-76794866B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98109-06BA-2241-9BC9-9077267D568A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7DBB29-104D-6627-6683-42879D656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DA6C2-EC43-0808-7518-9D672EA56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61C2-8F10-1E44-A666-A3D0D7FF16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802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03D19-C1A8-53CD-B5E4-5B874DF43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D733A4-EEDA-634B-3F98-7618B2083C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8C6F61-F620-FE97-DA78-A91CA2450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95C09A-F2A4-5A1B-71D7-EBE3439EF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98109-06BA-2241-9BC9-9077267D568A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EAB21-B99B-5874-A006-D90A497BB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BC8EF-E18B-18EE-00F6-00A40A0EB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61C2-8F10-1E44-A666-A3D0D7FF16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285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DCC6C2-A2D4-1364-0DC3-4FA7A623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46714-BF6E-8277-F1DF-DA53A33CC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A4BEA-CBBA-3EC0-C932-1E1327F709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98109-06BA-2241-9BC9-9077267D568A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24A05-082B-8EB6-7A9C-DDEAA9CD7C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40238-46B6-25F1-BD89-C1BF2852E3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C61C2-8F10-1E44-A666-A3D0D7FF16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332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973283-DAEB-997F-F2D5-D80A51CEC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pPr algn="l"/>
            <a:r>
              <a:rPr lang="ru-RU" sz="5400" dirty="0"/>
              <a:t>История расселения энцев</a:t>
            </a:r>
            <a:endParaRPr lang="en-GB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5651ED-C776-27AC-4C51-9EE377847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Олеся Ханина</a:t>
            </a:r>
            <a:endParaRPr lang="ru-RU"/>
          </a:p>
          <a:p>
            <a:pPr algn="l"/>
            <a:r>
              <a:rPr lang="ru-RU" dirty="0"/>
              <a:t>Университет Хельсинки, Финляндия</a:t>
            </a:r>
            <a:endParaRPr lang="en-GB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tents in a field&#10;&#10;Description automatically generated with medium confidence">
            <a:extLst>
              <a:ext uri="{FF2B5EF4-FFF2-40B4-BE49-F238E27FC236}">
                <a16:creationId xmlns:a16="http://schemas.microsoft.com/office/drawing/2014/main" id="{8778E0CB-E38B-AA8F-DF1D-5B82E2AB31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05" r="1756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84805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D6F7C-395D-40DC-EBE7-BC5729AFD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461" y="728664"/>
            <a:ext cx="5432057" cy="315708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 err="1"/>
              <a:t>Расселение</a:t>
            </a:r>
            <a:r>
              <a:rPr lang="en-US" sz="5200" dirty="0"/>
              <a:t> </a:t>
            </a:r>
            <a:r>
              <a:rPr lang="en-US" sz="5200" dirty="0" err="1"/>
              <a:t>эн</a:t>
            </a:r>
            <a:r>
              <a:rPr lang="ru-RU" sz="5200" dirty="0"/>
              <a:t>е</a:t>
            </a:r>
            <a:r>
              <a:rPr lang="en-US" sz="5200" dirty="0" err="1"/>
              <a:t>ц</a:t>
            </a:r>
            <a:r>
              <a:rPr lang="ru-RU" sz="5200" dirty="0" err="1"/>
              <a:t>коговорящих</a:t>
            </a:r>
            <a:r>
              <a:rPr lang="en-US" sz="5200" dirty="0"/>
              <a:t> </a:t>
            </a:r>
            <a:r>
              <a:rPr lang="en-US" sz="5200" dirty="0" err="1"/>
              <a:t>в</a:t>
            </a:r>
            <a:r>
              <a:rPr lang="ru-RU" sz="5200" dirty="0"/>
              <a:t> 1926</a:t>
            </a:r>
            <a:endParaRPr lang="en-US" sz="5200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07DC8DA0-5767-C85F-3786-D5D54F340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7461" y="4072045"/>
            <a:ext cx="4984813" cy="205728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ru-RU" sz="1600" dirty="0">
                <a:latin typeface="Helvetica" pitchFamily="2" charset="0"/>
              </a:rPr>
              <a:t>Непосредственно перед советизацией, коллективизацией и другими драматическими изменениями ХХ в.</a:t>
            </a:r>
          </a:p>
          <a:p>
            <a:pPr marL="0" indent="0">
              <a:buNone/>
            </a:pPr>
            <a:r>
              <a:rPr lang="ru-RU" sz="1600" dirty="0">
                <a:latin typeface="Helvetica" pitchFamily="2" charset="0"/>
              </a:rPr>
              <a:t>(</a:t>
            </a:r>
            <a:r>
              <a:rPr lang="ru-RU" sz="1600" dirty="0">
                <a:effectLst/>
                <a:latin typeface="Helvetica" pitchFamily="2" charset="0"/>
              </a:rPr>
              <a:t>Васильев 1970, 1985, Долгих 1946, 1962, 1963, 1970, Квашнин 2009, Материалы 1928)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9AE1DECD-5E00-2F8B-7ABF-EF66BADEF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44" y="0"/>
            <a:ext cx="5841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5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D6F7C-395D-40DC-EBE7-BC5729AFD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461" y="728664"/>
            <a:ext cx="5469635" cy="315708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 err="1"/>
              <a:t>Расселение</a:t>
            </a:r>
            <a:r>
              <a:rPr lang="en-US" sz="5200" dirty="0"/>
              <a:t> </a:t>
            </a:r>
            <a:r>
              <a:rPr lang="en-US" sz="5200" dirty="0" err="1"/>
              <a:t>эн</a:t>
            </a:r>
            <a:r>
              <a:rPr lang="ru-RU" sz="5200" dirty="0"/>
              <a:t>е</a:t>
            </a:r>
            <a:r>
              <a:rPr lang="en-US" sz="5200" dirty="0" err="1"/>
              <a:t>ц</a:t>
            </a:r>
            <a:r>
              <a:rPr lang="ru-RU" sz="5200" dirty="0" err="1"/>
              <a:t>коговорящих</a:t>
            </a:r>
            <a:r>
              <a:rPr lang="en-US" sz="5200" dirty="0"/>
              <a:t> </a:t>
            </a:r>
            <a:r>
              <a:rPr lang="en-US" sz="5200" dirty="0" err="1"/>
              <a:t>в</a:t>
            </a:r>
            <a:r>
              <a:rPr lang="ru-RU" sz="5200" dirty="0"/>
              <a:t> 1940-1960х гг.</a:t>
            </a:r>
            <a:endParaRPr lang="en-US" sz="5200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07DC8DA0-5767-C85F-3786-D5D54F340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7461" y="4072045"/>
            <a:ext cx="4984813" cy="205728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ru-RU" sz="1600" dirty="0">
                <a:latin typeface="Helvetica" pitchFamily="2" charset="0"/>
              </a:rPr>
              <a:t>Иллюстрирует изменения, связанные с приходом на Таймыр советской власти – прежде всего коллективизацией – и индустриализацией</a:t>
            </a:r>
          </a:p>
          <a:p>
            <a:pPr marL="0" indent="0">
              <a:buNone/>
            </a:pPr>
            <a:r>
              <a:rPr lang="ru-RU" sz="1600" dirty="0">
                <a:latin typeface="Helvetica" pitchFamily="2" charset="0"/>
              </a:rPr>
              <a:t>(Васильев, Туголуков 1960, </a:t>
            </a:r>
            <a:r>
              <a:rPr lang="ru-RU" sz="1600" dirty="0">
                <a:effectLst/>
                <a:latin typeface="Helvetica" pitchFamily="2" charset="0"/>
              </a:rPr>
              <a:t>Васильев 1963, 1970, 1985, Васильев, Симченко 1963, Долгих 1949, собственные полевые данные)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DC3638FE-0D0A-BD8D-4D44-CE2ABBAB1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44" y="0"/>
            <a:ext cx="5841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0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D6F7C-395D-40DC-EBE7-BC5729AFD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461" y="728664"/>
            <a:ext cx="5302025" cy="315708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5200" dirty="0"/>
              <a:t>Э</a:t>
            </a:r>
            <a:r>
              <a:rPr lang="en-US" sz="5200" dirty="0" err="1"/>
              <a:t>н</a:t>
            </a:r>
            <a:r>
              <a:rPr lang="ru-RU" sz="5200" dirty="0"/>
              <a:t>е</a:t>
            </a:r>
            <a:r>
              <a:rPr lang="en-US" sz="5200" dirty="0" err="1"/>
              <a:t>ц</a:t>
            </a:r>
            <a:r>
              <a:rPr lang="ru-RU" sz="5200" dirty="0" err="1"/>
              <a:t>коговорящие</a:t>
            </a:r>
            <a:r>
              <a:rPr lang="ru-RU" sz="5200" dirty="0"/>
              <a:t> </a:t>
            </a:r>
            <a:r>
              <a:rPr lang="en-US" sz="5200" dirty="0" err="1"/>
              <a:t>в</a:t>
            </a:r>
            <a:r>
              <a:rPr lang="ru-RU" sz="5200" dirty="0"/>
              <a:t> 1970-1990х гг.</a:t>
            </a:r>
            <a:endParaRPr lang="en-US" sz="5200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07DC8DA0-5767-C85F-3786-D5D54F340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7461" y="4072045"/>
            <a:ext cx="4984813" cy="205728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ru-RU" sz="1600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ru-RU" sz="1600" dirty="0">
                <a:latin typeface="Helvetica" pitchFamily="2" charset="0"/>
              </a:rPr>
              <a:t>Постепенный уход традиционного образа жизни, прерывание усвоения языков детьми, окончательный переход отдельных </a:t>
            </a:r>
            <a:r>
              <a:rPr lang="ru-RU" sz="1600" dirty="0" err="1">
                <a:latin typeface="Helvetica" pitchFamily="2" charset="0"/>
              </a:rPr>
              <a:t>энецко</a:t>
            </a:r>
            <a:r>
              <a:rPr lang="ru-RU" sz="1600" dirty="0">
                <a:latin typeface="Helvetica" pitchFamily="2" charset="0"/>
              </a:rPr>
              <a:t>-говорящих групп на ненецкий и нганасанский языки.</a:t>
            </a:r>
          </a:p>
          <a:p>
            <a:pPr marL="0" indent="0">
              <a:buNone/>
            </a:pPr>
            <a:r>
              <a:rPr lang="ru-RU" sz="1600" dirty="0">
                <a:latin typeface="Helvetica" pitchFamily="2" charset="0"/>
              </a:rPr>
              <a:t>(</a:t>
            </a:r>
            <a:r>
              <a:rPr lang="ru-RU" sz="1600" dirty="0">
                <a:effectLst/>
                <a:latin typeface="Helvetica" pitchFamily="2" charset="0"/>
              </a:rPr>
              <a:t>Васильев 1985, собственные полевые данные)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463CCE1F-A776-B9F9-DC52-2E22A55A2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41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8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D6F7C-395D-40DC-EBE7-BC5729AFD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461" y="728664"/>
            <a:ext cx="5302025" cy="315708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5200" dirty="0"/>
              <a:t>Современное р</a:t>
            </a:r>
            <a:r>
              <a:rPr lang="en-US" sz="5200" dirty="0" err="1"/>
              <a:t>асселение</a:t>
            </a:r>
            <a:r>
              <a:rPr lang="en-US" sz="5200" dirty="0"/>
              <a:t> </a:t>
            </a:r>
            <a:r>
              <a:rPr lang="en-US" sz="5200" dirty="0" err="1"/>
              <a:t>эн</a:t>
            </a:r>
            <a:r>
              <a:rPr lang="ru-RU" sz="5200" dirty="0" err="1"/>
              <a:t>ецкоговорящих</a:t>
            </a:r>
            <a:endParaRPr lang="en-US" sz="5200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07DC8DA0-5767-C85F-3786-D5D54F340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7461" y="4072045"/>
            <a:ext cx="4984813" cy="205728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ru-RU" sz="1600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ru-RU" sz="1600" dirty="0">
                <a:latin typeface="Helvetica" pitchFamily="2" charset="0"/>
              </a:rPr>
              <a:t>(</a:t>
            </a:r>
            <a:r>
              <a:rPr lang="ru-RU" sz="1600" dirty="0" err="1">
                <a:effectLst/>
                <a:latin typeface="Helvetica" pitchFamily="2" charset="0"/>
              </a:rPr>
              <a:t>Микроданные</a:t>
            </a:r>
            <a:r>
              <a:rPr lang="ru-RU" sz="1600" dirty="0">
                <a:effectLst/>
                <a:latin typeface="Helvetica" pitchFamily="2" charset="0"/>
              </a:rPr>
              <a:t> 2010, собственные полевые данные)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B208FA0-1E31-8BCF-E6EA-D11677322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44" y="-20984"/>
            <a:ext cx="5841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0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761DDFE-071F-4200-B0AA-394476C2D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ED6F7C-395D-40DC-EBE7-BC5729AFD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055" y="131602"/>
            <a:ext cx="9307288" cy="16805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4000" dirty="0"/>
              <a:t>Лесной энецкий: последние 350 лет</a:t>
            </a:r>
            <a:endParaRPr lang="en-US" sz="4000" dirty="0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6500BE5A-05B4-99F4-59AA-B80BFC3E2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257" y="1547227"/>
            <a:ext cx="3783926" cy="5310774"/>
          </a:xfrm>
          <a:prstGeom prst="rect">
            <a:avLst/>
          </a:prstGeom>
          <a:noFill/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8CA3E2B1-AF70-15EC-9377-BC00AEC09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447" y="1547227"/>
            <a:ext cx="4527435" cy="531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2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D6F7C-395D-40DC-EBE7-BC5729AFD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055" y="131602"/>
            <a:ext cx="9307288" cy="16805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4000" dirty="0"/>
              <a:t>Тундровый энецкий: последние 350 лет</a:t>
            </a:r>
            <a:endParaRPr lang="en-US" sz="4000" dirty="0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73E452AF-5796-174E-FCF4-6CAB4D558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486" y="1515002"/>
            <a:ext cx="3802743" cy="5342998"/>
          </a:xfrm>
          <a:prstGeom prst="rect">
            <a:avLst/>
          </a:prstGeom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F68CA037-821B-3E98-89E5-63ED7A4AA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072" y="1515002"/>
            <a:ext cx="4554153" cy="53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32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8136F2-99FC-73D0-4693-AC01E9B5D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sz="5400"/>
              <a:t>Заключение</a:t>
            </a:r>
            <a:endParaRPr lang="en-GB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48945-BD8E-FCAD-8CCB-4F3446CAD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ru-RU" sz="2200" dirty="0"/>
              <a:t>Люди, говорящие на энецком языке, во все времена были крайне </a:t>
            </a:r>
            <a:r>
              <a:rPr lang="ru-RU" sz="2200" b="1" dirty="0"/>
              <a:t>мобильными</a:t>
            </a:r>
            <a:r>
              <a:rPr lang="ru-RU" sz="2200" dirty="0"/>
              <a:t>: они меняли места кочевок и сезонных перемещений (в основном, двигаясь на север, но не только), переезжали из поселков в города, между поселками</a:t>
            </a:r>
            <a:r>
              <a:rPr lang="fi-FI" sz="2200" dirty="0"/>
              <a:t>/</a:t>
            </a:r>
            <a:r>
              <a:rPr lang="ru-RU" sz="2200" dirty="0"/>
              <a:t>городами.</a:t>
            </a:r>
          </a:p>
          <a:p>
            <a:r>
              <a:rPr lang="ru-RU" sz="2200" dirty="0"/>
              <a:t>В разные исторические периоды соседствовали с говорящими на разных языках: тундровый ненецкий, лесной ненецкий, нганасанский, кетский, селькупский, эвенкийский, долганский, русский.</a:t>
            </a:r>
          </a:p>
          <a:p>
            <a:r>
              <a:rPr lang="ru-RU" sz="2200" dirty="0"/>
              <a:t>Постепенный переход энцев на другие языки: селькупский, тундровый ненецкий, нганасанский, долганский, русский (последние 350 лет).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79448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7AA57-1F1E-9863-BFE3-7D7E1A45B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sz="5400"/>
              <a:t>Уральцы – самодийцы - энцы</a:t>
            </a:r>
            <a:endParaRPr lang="en-GB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BE451-4BE6-E560-1FB1-095153C0E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ru-RU" sz="2200" dirty="0"/>
              <a:t>Энцы </a:t>
            </a:r>
            <a:r>
              <a:rPr lang="fi-FI" sz="2200" dirty="0"/>
              <a:t>&lt;</a:t>
            </a:r>
            <a:r>
              <a:rPr lang="ru-RU" sz="2200" dirty="0"/>
              <a:t> </a:t>
            </a:r>
            <a:r>
              <a:rPr lang="ru-RU" sz="2200" dirty="0" err="1"/>
              <a:t>самодийцы</a:t>
            </a:r>
            <a:r>
              <a:rPr lang="ru-RU" sz="2200" dirty="0"/>
              <a:t> </a:t>
            </a:r>
            <a:r>
              <a:rPr lang="fi-FI" sz="2200" dirty="0"/>
              <a:t>&lt;</a:t>
            </a:r>
            <a:r>
              <a:rPr lang="ru-RU" sz="2200" dirty="0"/>
              <a:t> уральцы</a:t>
            </a:r>
          </a:p>
          <a:p>
            <a:r>
              <a:rPr lang="ru-RU" sz="2200" dirty="0"/>
              <a:t>Уральская прародина находилась на самом юге Сибири, предположительно в верховьях Енисея (</a:t>
            </a:r>
            <a:r>
              <a:rPr lang="fi-FI" sz="2200" dirty="0" err="1"/>
              <a:t>Grünthal</a:t>
            </a:r>
            <a:r>
              <a:rPr lang="fi-FI" sz="2200" dirty="0"/>
              <a:t> et al. 2022</a:t>
            </a:r>
            <a:r>
              <a:rPr lang="ru-RU" sz="2200" dirty="0"/>
              <a:t>). Ок. 4500-5000 лет назад.</a:t>
            </a:r>
            <a:endParaRPr lang="fi-FI" sz="2200" dirty="0"/>
          </a:p>
          <a:p>
            <a:r>
              <a:rPr lang="ru-RU" sz="2200" dirty="0"/>
              <a:t>Самодийская прародина находилась чуть севернее уральской</a:t>
            </a:r>
            <a:r>
              <a:rPr lang="fi-FI" sz="2200" dirty="0"/>
              <a:t> (Janhunen 1998,</a:t>
            </a:r>
            <a:r>
              <a:rPr lang="ru-RU" sz="2200" dirty="0"/>
              <a:t> </a:t>
            </a:r>
            <a:r>
              <a:rPr lang="ru-RU" sz="2200" dirty="0" err="1"/>
              <a:t>Янхунен</a:t>
            </a:r>
            <a:r>
              <a:rPr lang="fi-FI" sz="2200" dirty="0"/>
              <a:t> 2022,</a:t>
            </a:r>
            <a:r>
              <a:rPr lang="ru-RU" sz="2200" dirty="0"/>
              <a:t> </a:t>
            </a:r>
            <a:r>
              <a:rPr lang="ru-RU" sz="2200" dirty="0" err="1"/>
              <a:t>Хелимский</a:t>
            </a:r>
            <a:r>
              <a:rPr lang="ru-RU" sz="2200" dirty="0"/>
              <a:t> 2000</a:t>
            </a:r>
            <a:r>
              <a:rPr lang="fi-FI" sz="2200" dirty="0"/>
              <a:t>)</a:t>
            </a:r>
            <a:r>
              <a:rPr lang="ru-RU" sz="2200" dirty="0"/>
              <a:t>. Ок. 2000-2500 лет назад.</a:t>
            </a:r>
            <a:endParaRPr lang="fi-FI" sz="2200" dirty="0"/>
          </a:p>
          <a:p>
            <a:r>
              <a:rPr lang="ru-RU" sz="2200" dirty="0"/>
              <a:t>Энцы, как и другие северные </a:t>
            </a:r>
            <a:r>
              <a:rPr lang="ru-RU" sz="2200" dirty="0" err="1"/>
              <a:t>самодийцы</a:t>
            </a:r>
            <a:r>
              <a:rPr lang="ru-RU" sz="2200" dirty="0"/>
              <a:t>, осуществили масштабную миграцию на север из тех районов южной Сибири, где жили их предки, носители </a:t>
            </a:r>
            <a:r>
              <a:rPr lang="ru-RU" sz="2200" dirty="0" err="1"/>
              <a:t>прасамодийского</a:t>
            </a:r>
            <a:r>
              <a:rPr lang="ru-RU" sz="2200" dirty="0"/>
              <a:t> языка.</a:t>
            </a:r>
          </a:p>
          <a:p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840218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Map&#10;&#10;Description automatically generated">
            <a:extLst>
              <a:ext uri="{FF2B5EF4-FFF2-40B4-BE49-F238E27FC236}">
                <a16:creationId xmlns:a16="http://schemas.microsoft.com/office/drawing/2014/main" id="{ABFA966D-4ABC-6C14-BE18-79D4BF12A9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4136" y="453698"/>
            <a:ext cx="10684698" cy="6039177"/>
          </a:xfrm>
        </p:spPr>
      </p:pic>
      <p:sp>
        <p:nvSpPr>
          <p:cNvPr id="13" name="Google Shape;230;gf130e14aca_0_426">
            <a:extLst>
              <a:ext uri="{FF2B5EF4-FFF2-40B4-BE49-F238E27FC236}">
                <a16:creationId xmlns:a16="http://schemas.microsoft.com/office/drawing/2014/main" id="{32D89C8C-842C-82D1-84B5-63D58E263A9D}"/>
              </a:ext>
            </a:extLst>
          </p:cNvPr>
          <p:cNvSpPr/>
          <p:nvPr/>
        </p:nvSpPr>
        <p:spPr>
          <a:xfrm rot="6058347">
            <a:off x="5501515" y="5267441"/>
            <a:ext cx="905982" cy="927607"/>
          </a:xfrm>
          <a:prstGeom prst="ellipse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64D9B5-16B9-70C7-9759-B07A5C1E8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86786" cy="1325563"/>
          </a:xfrm>
        </p:spPr>
        <p:txBody>
          <a:bodyPr>
            <a:normAutofit/>
          </a:bodyPr>
          <a:lstStyle/>
          <a:p>
            <a:r>
              <a:rPr lang="ru-RU" sz="3800" b="1" u="sng" dirty="0"/>
              <a:t>Где говорили на </a:t>
            </a:r>
            <a:r>
              <a:rPr lang="ru-RU" sz="3800" b="1" u="sng" dirty="0" err="1"/>
              <a:t>прауральском</a:t>
            </a:r>
            <a:r>
              <a:rPr lang="ru-RU" sz="3800" b="1" u="sng" dirty="0"/>
              <a:t> языке 4500 лет назад</a:t>
            </a:r>
            <a:endParaRPr lang="en-GB" sz="3800" b="1" u="sng" dirty="0"/>
          </a:p>
        </p:txBody>
      </p:sp>
    </p:spTree>
    <p:extLst>
      <p:ext uri="{BB962C8B-B14F-4D97-AF65-F5344CB8AC3E}">
        <p14:creationId xmlns:p14="http://schemas.microsoft.com/office/powerpoint/2010/main" val="2450847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Map&#10;&#10;Description automatically generated">
            <a:extLst>
              <a:ext uri="{FF2B5EF4-FFF2-40B4-BE49-F238E27FC236}">
                <a16:creationId xmlns:a16="http://schemas.microsoft.com/office/drawing/2014/main" id="{ABFA966D-4ABC-6C14-BE18-79D4BF12A9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4136" y="453698"/>
            <a:ext cx="10684698" cy="6039177"/>
          </a:xfrm>
        </p:spPr>
      </p:pic>
      <p:sp>
        <p:nvSpPr>
          <p:cNvPr id="13" name="Google Shape;230;gf130e14aca_0_426">
            <a:extLst>
              <a:ext uri="{FF2B5EF4-FFF2-40B4-BE49-F238E27FC236}">
                <a16:creationId xmlns:a16="http://schemas.microsoft.com/office/drawing/2014/main" id="{32D89C8C-842C-82D1-84B5-63D58E263A9D}"/>
              </a:ext>
            </a:extLst>
          </p:cNvPr>
          <p:cNvSpPr/>
          <p:nvPr/>
        </p:nvSpPr>
        <p:spPr>
          <a:xfrm rot="6058347">
            <a:off x="5501515" y="5267441"/>
            <a:ext cx="905982" cy="927607"/>
          </a:xfrm>
          <a:prstGeom prst="ellipse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64D9B5-16B9-70C7-9759-B07A5C1E8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166" y="365125"/>
            <a:ext cx="11678834" cy="1325563"/>
          </a:xfrm>
        </p:spPr>
        <p:txBody>
          <a:bodyPr>
            <a:normAutofit/>
          </a:bodyPr>
          <a:lstStyle/>
          <a:p>
            <a:r>
              <a:rPr lang="ru-RU" sz="3800" b="1" u="sng" dirty="0"/>
              <a:t>Где говорили на </a:t>
            </a:r>
            <a:r>
              <a:rPr lang="ru-RU" sz="3800" b="1" u="sng" dirty="0" err="1"/>
              <a:t>прасамодийском</a:t>
            </a:r>
            <a:r>
              <a:rPr lang="ru-RU" sz="3800" b="1" u="sng" dirty="0"/>
              <a:t> языке 2000 лет назад</a:t>
            </a:r>
            <a:endParaRPr lang="en-GB" sz="3800" b="1" u="sng" dirty="0"/>
          </a:p>
        </p:txBody>
      </p:sp>
      <p:sp>
        <p:nvSpPr>
          <p:cNvPr id="3" name="Google Shape;222;gf130e14aca_0_426">
            <a:extLst>
              <a:ext uri="{FF2B5EF4-FFF2-40B4-BE49-F238E27FC236}">
                <a16:creationId xmlns:a16="http://schemas.microsoft.com/office/drawing/2014/main" id="{F298A6F7-4525-00D1-24A4-3A5C414A7294}"/>
              </a:ext>
            </a:extLst>
          </p:cNvPr>
          <p:cNvSpPr/>
          <p:nvPr/>
        </p:nvSpPr>
        <p:spPr>
          <a:xfrm>
            <a:off x="5642829" y="4693639"/>
            <a:ext cx="699248" cy="697977"/>
          </a:xfrm>
          <a:prstGeom prst="triangle">
            <a:avLst>
              <a:gd name="adj" fmla="val 64605"/>
            </a:avLst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72322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Map&#10;&#10;Description automatically generated">
            <a:extLst>
              <a:ext uri="{FF2B5EF4-FFF2-40B4-BE49-F238E27FC236}">
                <a16:creationId xmlns:a16="http://schemas.microsoft.com/office/drawing/2014/main" id="{ABFA966D-4ABC-6C14-BE18-79D4BF12A9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4136" y="453698"/>
            <a:ext cx="10684698" cy="6039177"/>
          </a:xfrm>
        </p:spPr>
      </p:pic>
      <p:sp>
        <p:nvSpPr>
          <p:cNvPr id="13" name="Google Shape;230;gf130e14aca_0_426">
            <a:extLst>
              <a:ext uri="{FF2B5EF4-FFF2-40B4-BE49-F238E27FC236}">
                <a16:creationId xmlns:a16="http://schemas.microsoft.com/office/drawing/2014/main" id="{32D89C8C-842C-82D1-84B5-63D58E263A9D}"/>
              </a:ext>
            </a:extLst>
          </p:cNvPr>
          <p:cNvSpPr/>
          <p:nvPr/>
        </p:nvSpPr>
        <p:spPr>
          <a:xfrm rot="6058347">
            <a:off x="5501515" y="5267441"/>
            <a:ext cx="905982" cy="927607"/>
          </a:xfrm>
          <a:prstGeom prst="ellipse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Google Shape;222;gf130e14aca_0_426">
            <a:extLst>
              <a:ext uri="{FF2B5EF4-FFF2-40B4-BE49-F238E27FC236}">
                <a16:creationId xmlns:a16="http://schemas.microsoft.com/office/drawing/2014/main" id="{F298A6F7-4525-00D1-24A4-3A5C414A7294}"/>
              </a:ext>
            </a:extLst>
          </p:cNvPr>
          <p:cNvSpPr/>
          <p:nvPr/>
        </p:nvSpPr>
        <p:spPr>
          <a:xfrm>
            <a:off x="5642829" y="4693639"/>
            <a:ext cx="699248" cy="697977"/>
          </a:xfrm>
          <a:prstGeom prst="triangle">
            <a:avLst>
              <a:gd name="adj" fmla="val 64605"/>
            </a:avLst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" name="Google Shape;225;gf130e14aca_0_426">
            <a:extLst>
              <a:ext uri="{FF2B5EF4-FFF2-40B4-BE49-F238E27FC236}">
                <a16:creationId xmlns:a16="http://schemas.microsoft.com/office/drawing/2014/main" id="{DFC206AC-3B8F-70DF-A4D5-D45D5B471543}"/>
              </a:ext>
            </a:extLst>
          </p:cNvPr>
          <p:cNvSpPr txBox="1"/>
          <p:nvPr/>
        </p:nvSpPr>
        <p:spPr>
          <a:xfrm>
            <a:off x="6737707" y="2098969"/>
            <a:ext cx="2360635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Северные</a:t>
            </a:r>
            <a:r>
              <a:rPr lang="en-US" b="1" dirty="0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самодийцы</a:t>
            </a:r>
            <a:endParaRPr b="1" dirty="0">
              <a:solidFill>
                <a:srgbClr val="FF000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5" name="Google Shape;246;gf130e14aca_0_224">
            <a:extLst>
              <a:ext uri="{FF2B5EF4-FFF2-40B4-BE49-F238E27FC236}">
                <a16:creationId xmlns:a16="http://schemas.microsoft.com/office/drawing/2014/main" id="{905237A1-326E-7792-0AAF-199F8D438091}"/>
              </a:ext>
            </a:extLst>
          </p:cNvPr>
          <p:cNvSpPr/>
          <p:nvPr/>
        </p:nvSpPr>
        <p:spPr>
          <a:xfrm rot="21439386">
            <a:off x="3476357" y="2030718"/>
            <a:ext cx="3615052" cy="1518434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7446474-E794-BC7C-D1F0-11BDFFFEBE22}"/>
              </a:ext>
            </a:extLst>
          </p:cNvPr>
          <p:cNvCxnSpPr>
            <a:cxnSpLocks/>
          </p:cNvCxnSpPr>
          <p:nvPr/>
        </p:nvCxnSpPr>
        <p:spPr>
          <a:xfrm flipV="1">
            <a:off x="5980671" y="5090984"/>
            <a:ext cx="115329" cy="6178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ADF11C4-CAF1-D204-62DC-878005A89844}"/>
              </a:ext>
            </a:extLst>
          </p:cNvPr>
          <p:cNvCxnSpPr>
            <a:cxnSpLocks/>
          </p:cNvCxnSpPr>
          <p:nvPr/>
        </p:nvCxnSpPr>
        <p:spPr>
          <a:xfrm flipV="1">
            <a:off x="6021858" y="3237470"/>
            <a:ext cx="74142" cy="1869986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15BB871-B513-A097-5FBD-935A0C017FF7}"/>
              </a:ext>
            </a:extLst>
          </p:cNvPr>
          <p:cNvCxnSpPr>
            <a:cxnSpLocks/>
          </p:cNvCxnSpPr>
          <p:nvPr/>
        </p:nvCxnSpPr>
        <p:spPr>
          <a:xfrm flipV="1">
            <a:off x="6133071" y="2730843"/>
            <a:ext cx="362981" cy="4489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247F8D3-3894-F5CE-8379-3E19BDD9F0CB}"/>
              </a:ext>
            </a:extLst>
          </p:cNvPr>
          <p:cNvCxnSpPr>
            <a:cxnSpLocks/>
          </p:cNvCxnSpPr>
          <p:nvPr/>
        </p:nvCxnSpPr>
        <p:spPr>
          <a:xfrm flipH="1" flipV="1">
            <a:off x="4188941" y="2730843"/>
            <a:ext cx="1907059" cy="4489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6617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08DDF175-5CB4-69B4-70D0-86A0810A2A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63" b="-1"/>
          <a:stretch/>
        </p:blipFill>
        <p:spPr>
          <a:xfrm>
            <a:off x="3059385" y="13"/>
            <a:ext cx="966964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E0C9A4-0FA4-8CB2-83CF-7A8C24A0C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ru-RU" sz="4000" dirty="0"/>
              <a:t>Сибирь в </a:t>
            </a:r>
            <a:r>
              <a:rPr lang="fi-FI" sz="4000" dirty="0"/>
              <a:t>XVII </a:t>
            </a:r>
            <a:r>
              <a:rPr lang="ru-RU" sz="4000" dirty="0"/>
              <a:t>в.</a:t>
            </a:r>
            <a:endParaRPr lang="en-GB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343DC-E914-3208-7527-B9270ECCB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ru-RU" sz="1900" dirty="0"/>
              <a:t>Самые ранние документированные сведения о конкретных местах расселения лесных и тундровых энцев относятся к </a:t>
            </a:r>
            <a:r>
              <a:rPr lang="fi-FI" sz="1900" dirty="0"/>
              <a:t>XVII</a:t>
            </a:r>
            <a:r>
              <a:rPr lang="ru-RU" sz="1900" dirty="0"/>
              <a:t> в.</a:t>
            </a:r>
          </a:p>
          <a:p>
            <a:r>
              <a:rPr lang="ru-RU" sz="1900" dirty="0" err="1"/>
              <a:t>Б.О.Долгих</a:t>
            </a:r>
            <a:r>
              <a:rPr lang="ru-RU" sz="1900" dirty="0"/>
              <a:t> в книге «Родовой племенной состав Сибири в </a:t>
            </a:r>
            <a:r>
              <a:rPr lang="fi-FI" sz="1900" dirty="0"/>
              <a:t>XVII</a:t>
            </a:r>
            <a:r>
              <a:rPr lang="ru-RU" sz="1900" dirty="0"/>
              <a:t> в.» на основе архивных материалов (напр., ясачных книг) и собственных этнографических интервью предложил картину расселения народов Сибири на тот момент.</a:t>
            </a:r>
            <a:endParaRPr lang="en-GB" sz="1900" dirty="0"/>
          </a:p>
        </p:txBody>
      </p:sp>
    </p:spTree>
    <p:extLst>
      <p:ext uri="{BB962C8B-B14F-4D97-AF65-F5344CB8AC3E}">
        <p14:creationId xmlns:p14="http://schemas.microsoft.com/office/powerpoint/2010/main" val="1176396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34B022-73FB-FBE9-C17B-57F24BC10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sz="4600" dirty="0"/>
              <a:t>География расселения энцев </a:t>
            </a:r>
            <a:r>
              <a:rPr lang="fi-FI" sz="4600" dirty="0"/>
              <a:t>XVII-XXI</a:t>
            </a:r>
            <a:r>
              <a:rPr lang="ru-RU" sz="4600" dirty="0"/>
              <a:t> вв.</a:t>
            </a:r>
            <a:endParaRPr lang="en-GB" sz="46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4BEF8-0E8B-799B-F080-0E8A10B5F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ru-RU" sz="2200" dirty="0"/>
              <a:t>Совместное исследование </a:t>
            </a:r>
            <a:r>
              <a:rPr lang="ru-RU" sz="2200" dirty="0" err="1"/>
              <a:t>О.В.Ханиной</a:t>
            </a:r>
            <a:r>
              <a:rPr lang="ru-RU" sz="2200" dirty="0"/>
              <a:t>, </a:t>
            </a:r>
            <a:r>
              <a:rPr lang="ru-RU" sz="2200" dirty="0" err="1"/>
              <a:t>Ю.Б.Корякова</a:t>
            </a:r>
            <a:r>
              <a:rPr lang="ru-RU" sz="2200" dirty="0"/>
              <a:t> и </a:t>
            </a:r>
            <a:r>
              <a:rPr lang="ru-RU" sz="2200" dirty="0" err="1"/>
              <a:t>А.Б.Шлуинского</a:t>
            </a:r>
            <a:r>
              <a:rPr lang="ru-RU" sz="2200" dirty="0"/>
              <a:t> 2018 г.</a:t>
            </a:r>
          </a:p>
          <a:p>
            <a:pPr lvl="1"/>
            <a:r>
              <a:rPr lang="ru-RU" sz="1800" dirty="0"/>
              <a:t>на английском языке: </a:t>
            </a:r>
            <a:r>
              <a:rPr lang="fi-FI" sz="1800" dirty="0"/>
              <a:t>”</a:t>
            </a:r>
            <a:r>
              <a:rPr lang="fi-FI" sz="1800" dirty="0" err="1"/>
              <a:t>Enets</a:t>
            </a:r>
            <a:r>
              <a:rPr lang="fi-FI" sz="1800" dirty="0"/>
              <a:t> is </a:t>
            </a:r>
            <a:r>
              <a:rPr lang="fi-FI" sz="1800" dirty="0" err="1"/>
              <a:t>space</a:t>
            </a:r>
            <a:r>
              <a:rPr lang="fi-FI" sz="1800" dirty="0"/>
              <a:t> and </a:t>
            </a:r>
            <a:r>
              <a:rPr lang="fi-FI" sz="1800" dirty="0" err="1"/>
              <a:t>time</a:t>
            </a:r>
            <a:r>
              <a:rPr lang="fi-FI" sz="1800" dirty="0"/>
              <a:t>: a case </a:t>
            </a:r>
            <a:r>
              <a:rPr lang="fi-FI" sz="1800" dirty="0" err="1"/>
              <a:t>study</a:t>
            </a:r>
            <a:r>
              <a:rPr lang="fi-FI" sz="1800" dirty="0"/>
              <a:t> in </a:t>
            </a:r>
            <a:r>
              <a:rPr lang="fi-FI" sz="1800" dirty="0" err="1"/>
              <a:t>linguistic</a:t>
            </a:r>
            <a:r>
              <a:rPr lang="fi-FI" sz="1800" dirty="0"/>
              <a:t> </a:t>
            </a:r>
            <a:r>
              <a:rPr lang="fi-FI" sz="1800" dirty="0" err="1"/>
              <a:t>geogrpahy</a:t>
            </a:r>
            <a:r>
              <a:rPr lang="fi-FI" sz="1800" dirty="0"/>
              <a:t>”</a:t>
            </a:r>
            <a:r>
              <a:rPr lang="ru-RU" sz="1800" dirty="0"/>
              <a:t> </a:t>
            </a:r>
            <a:r>
              <a:rPr lang="fi-FI" sz="1800" dirty="0"/>
              <a:t>// </a:t>
            </a:r>
            <a:r>
              <a:rPr lang="fi-FI" sz="1800" dirty="0" err="1"/>
              <a:t>Finnisch-Ugrische</a:t>
            </a:r>
            <a:r>
              <a:rPr lang="fi-FI" sz="1800" dirty="0"/>
              <a:t> </a:t>
            </a:r>
            <a:r>
              <a:rPr lang="fi-FI" sz="1800" dirty="0" err="1"/>
              <a:t>Mitteilungen</a:t>
            </a:r>
            <a:r>
              <a:rPr lang="fi-FI" sz="1800" dirty="0"/>
              <a:t> 42, 109-135.</a:t>
            </a:r>
            <a:r>
              <a:rPr lang="ru-RU" sz="1800" dirty="0"/>
              <a:t> 2018.</a:t>
            </a:r>
          </a:p>
          <a:p>
            <a:pPr lvl="1"/>
            <a:r>
              <a:rPr lang="ru-RU" sz="1800" dirty="0"/>
              <a:t>«Энецкий язык во времени и пространстве: опыт лингвогеографического исследования»</a:t>
            </a:r>
            <a:endParaRPr lang="en-GB" sz="1800" dirty="0"/>
          </a:p>
          <a:p>
            <a:r>
              <a:rPr lang="ru-RU" sz="2200" dirty="0"/>
              <a:t>10 лингвогеографических карт, основанных на</a:t>
            </a:r>
            <a:endParaRPr lang="fi-FI" sz="2200" dirty="0"/>
          </a:p>
          <a:p>
            <a:pPr lvl="1"/>
            <a:r>
              <a:rPr lang="ru-RU" sz="2200" dirty="0"/>
              <a:t>переписях 1897, 1926, 2010</a:t>
            </a:r>
          </a:p>
          <a:p>
            <a:pPr lvl="1"/>
            <a:r>
              <a:rPr lang="ru-RU" sz="2200" dirty="0"/>
              <a:t>этнографических работах </a:t>
            </a:r>
            <a:r>
              <a:rPr lang="ru-RU" sz="2200" dirty="0" err="1"/>
              <a:t>Б.О.Долгих</a:t>
            </a:r>
            <a:r>
              <a:rPr lang="ru-RU" sz="2200" dirty="0"/>
              <a:t> и </a:t>
            </a:r>
            <a:r>
              <a:rPr lang="ru-RU" sz="2200" dirty="0" err="1"/>
              <a:t>В.И.Васильева</a:t>
            </a:r>
            <a:r>
              <a:rPr lang="ru-RU" sz="2200" dirty="0"/>
              <a:t>, по результатам архивных данных и их записей традиционных знаний энцев в экспедициях 1920-1970х гг.</a:t>
            </a:r>
          </a:p>
          <a:p>
            <a:pPr lvl="1"/>
            <a:r>
              <a:rPr lang="ru-RU" sz="2200" dirty="0"/>
              <a:t>традиционных знаниях энцев, записанных нами в экспедициях 2005-2017х гг.</a:t>
            </a:r>
            <a:endParaRPr lang="fi-FI" sz="2200" dirty="0"/>
          </a:p>
          <a:p>
            <a:r>
              <a:rPr lang="ru-RU" sz="2200" dirty="0">
                <a:solidFill>
                  <a:srgbClr val="0070C0"/>
                </a:solidFill>
              </a:rPr>
              <a:t>Все карты доступны для скачивания: </a:t>
            </a:r>
            <a:r>
              <a:rPr lang="en-GB" sz="2200" dirty="0">
                <a:solidFill>
                  <a:srgbClr val="0070C0"/>
                </a:solidFill>
              </a:rPr>
              <a:t>http://</a:t>
            </a:r>
            <a:r>
              <a:rPr lang="en-GB" sz="2200" dirty="0" err="1">
                <a:solidFill>
                  <a:srgbClr val="0070C0"/>
                </a:solidFill>
              </a:rPr>
              <a:t>circumpolar.iling-ran.ru</a:t>
            </a:r>
            <a:r>
              <a:rPr lang="en-GB" sz="2200" dirty="0">
                <a:solidFill>
                  <a:srgbClr val="0070C0"/>
                </a:solidFill>
              </a:rPr>
              <a:t>/outcomes/maps/</a:t>
            </a:r>
          </a:p>
          <a:p>
            <a:pPr marL="457200" lvl="1" indent="0">
              <a:buNone/>
            </a:pPr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1667714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ED6F7C-395D-40DC-EBE7-BC5729AFD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955" y="552182"/>
            <a:ext cx="5998840" cy="334313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 err="1"/>
              <a:t>Расселение</a:t>
            </a:r>
            <a:r>
              <a:rPr lang="en-US" sz="5200" dirty="0"/>
              <a:t> </a:t>
            </a:r>
            <a:r>
              <a:rPr lang="en-US" sz="5200" dirty="0" err="1"/>
              <a:t>эн</a:t>
            </a:r>
            <a:r>
              <a:rPr lang="ru-RU" sz="5200" dirty="0"/>
              <a:t>е</a:t>
            </a:r>
            <a:r>
              <a:rPr lang="en-US" sz="5200" dirty="0" err="1"/>
              <a:t>ц</a:t>
            </a:r>
            <a:r>
              <a:rPr lang="ru-RU" sz="5200" dirty="0" err="1"/>
              <a:t>коговорящих</a:t>
            </a:r>
            <a:r>
              <a:rPr lang="ru-RU" sz="5200" dirty="0"/>
              <a:t> </a:t>
            </a:r>
            <a:r>
              <a:rPr lang="en-US" sz="5200" dirty="0" err="1"/>
              <a:t>в</a:t>
            </a:r>
            <a:r>
              <a:rPr lang="en-US" sz="5200" dirty="0"/>
              <a:t> </a:t>
            </a:r>
            <a:r>
              <a:rPr lang="en-US" sz="5200" dirty="0" err="1"/>
              <a:t>начале</a:t>
            </a:r>
            <a:r>
              <a:rPr lang="en-US" sz="5200" dirty="0"/>
              <a:t> XVII </a:t>
            </a:r>
            <a:r>
              <a:rPr lang="en-US" sz="5200" dirty="0" err="1"/>
              <a:t>в</a:t>
            </a:r>
            <a:r>
              <a:rPr lang="en-US" sz="5200" dirty="0"/>
              <a:t>.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07DC8DA0-5767-C85F-3786-D5D54F340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4955" y="4067032"/>
            <a:ext cx="5998840" cy="2067068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/>
              <a:t>(</a:t>
            </a:r>
            <a:r>
              <a:rPr lang="en-US" sz="2400" dirty="0" err="1"/>
              <a:t>Долгих</a:t>
            </a:r>
            <a:r>
              <a:rPr lang="en-US" sz="2400" dirty="0"/>
              <a:t> 1960, 1970)</a:t>
            </a:r>
          </a:p>
        </p:txBody>
      </p:sp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4725EBA4-F936-7394-F224-BF8F30DD93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" r="-1" b="1955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4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ED6F7C-395D-40DC-EBE7-BC5729AFD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461" y="728664"/>
            <a:ext cx="5394479" cy="315708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 err="1"/>
              <a:t>Расселение</a:t>
            </a:r>
            <a:r>
              <a:rPr lang="en-US" sz="5200" dirty="0"/>
              <a:t> </a:t>
            </a:r>
            <a:r>
              <a:rPr lang="en-US" sz="5200" dirty="0" err="1"/>
              <a:t>эн</a:t>
            </a:r>
            <a:r>
              <a:rPr lang="ru-RU" sz="5200" dirty="0"/>
              <a:t>е</a:t>
            </a:r>
            <a:r>
              <a:rPr lang="en-US" sz="5200" dirty="0" err="1"/>
              <a:t>ц</a:t>
            </a:r>
            <a:r>
              <a:rPr lang="ru-RU" sz="5200" dirty="0" err="1"/>
              <a:t>коговорящих</a:t>
            </a:r>
            <a:r>
              <a:rPr lang="en-US" sz="5200" dirty="0"/>
              <a:t> </a:t>
            </a:r>
            <a:r>
              <a:rPr lang="en-US" sz="5200" dirty="0" err="1"/>
              <a:t>в</a:t>
            </a:r>
            <a:r>
              <a:rPr lang="ru-RU" sz="5200" dirty="0"/>
              <a:t>о 2-й пол. </a:t>
            </a:r>
            <a:r>
              <a:rPr lang="en-US" sz="5200" dirty="0"/>
              <a:t>XI</a:t>
            </a:r>
            <a:r>
              <a:rPr lang="ru-RU" sz="5200" dirty="0"/>
              <a:t>Х</a:t>
            </a:r>
            <a:r>
              <a:rPr lang="en-US" sz="5200" dirty="0"/>
              <a:t> </a:t>
            </a:r>
            <a:r>
              <a:rPr lang="en-US" sz="5200" dirty="0" err="1"/>
              <a:t>в</a:t>
            </a:r>
            <a:r>
              <a:rPr lang="en-US" sz="5200" dirty="0"/>
              <a:t>.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07DC8DA0-5767-C85F-3786-D5D54F340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7461" y="4072045"/>
            <a:ext cx="4984813" cy="205728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ru-RU" sz="1600" dirty="0">
                <a:latin typeface="Helvetica" pitchFamily="2" charset="0"/>
              </a:rPr>
              <a:t>(</a:t>
            </a:r>
            <a:r>
              <a:rPr lang="ru-RU" sz="1600" dirty="0" err="1">
                <a:effectLst/>
                <a:latin typeface="Helvetica" pitchFamily="2" charset="0"/>
              </a:rPr>
              <a:t>Патканов</a:t>
            </a:r>
            <a:r>
              <a:rPr lang="ru-RU" sz="1600" dirty="0">
                <a:effectLst/>
                <a:latin typeface="Helvetica" pitchFamily="2" charset="0"/>
              </a:rPr>
              <a:t> 1912, Васильев 1979, 1982, Васильев, Симченко 1963, Долгих 1970, Островских 1929)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E1D1D5C1-46C2-D727-8BC1-9602909C55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2646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1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11281</TotalTime>
  <Words>612</Words>
  <Application>Microsoft Macintosh PowerPoint</Application>
  <PresentationFormat>Widescreen</PresentationFormat>
  <Paragraphs>46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Helvetica</vt:lpstr>
      <vt:lpstr>Twentieth Century</vt:lpstr>
      <vt:lpstr>Office Theme</vt:lpstr>
      <vt:lpstr>История расселения энцев</vt:lpstr>
      <vt:lpstr>Уральцы – самодийцы - энцы</vt:lpstr>
      <vt:lpstr>Где говорили на прауральском языке 4500 лет назад</vt:lpstr>
      <vt:lpstr>Где говорили на прасамодийском языке 2000 лет назад</vt:lpstr>
      <vt:lpstr>PowerPoint Presentation</vt:lpstr>
      <vt:lpstr>Сибирь в XVII в.</vt:lpstr>
      <vt:lpstr>География расселения энцев XVII-XXI вв.</vt:lpstr>
      <vt:lpstr>Расселение энецкоговорящих в начале XVII в. </vt:lpstr>
      <vt:lpstr>Расселение энецкоговорящих во 2-й пол. XIХ в. </vt:lpstr>
      <vt:lpstr>Расселение энецкоговорящих в 1926</vt:lpstr>
      <vt:lpstr>Расселение энецкоговорящих в 1940-1960х гг.</vt:lpstr>
      <vt:lpstr>Энецкоговорящие в 1970-1990х гг.</vt:lpstr>
      <vt:lpstr>Современное расселение энецкоговорящих</vt:lpstr>
      <vt:lpstr>Лесной энецкий: последние 350 лет</vt:lpstr>
      <vt:lpstr>Тундровый энецкий: последние 350 лет</vt:lpstr>
      <vt:lpstr>Заключение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расселения энцев</dc:title>
  <dc:creator>Khanina, Olesya</dc:creator>
  <cp:lastModifiedBy>Khanina, Olesya</cp:lastModifiedBy>
  <cp:revision>24</cp:revision>
  <dcterms:created xsi:type="dcterms:W3CDTF">2022-10-18T10:07:08Z</dcterms:created>
  <dcterms:modified xsi:type="dcterms:W3CDTF">2023-04-04T09:53:28Z</dcterms:modified>
</cp:coreProperties>
</file>