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 id="2147483710" r:id="rId6"/>
    <p:sldMasterId id="2147483722" r:id="rId7"/>
  </p:sldMasterIdLst>
  <p:notesMasterIdLst>
    <p:notesMasterId r:id="rId119"/>
  </p:notesMasterIdLst>
  <p:handoutMasterIdLst>
    <p:handoutMasterId r:id="rId120"/>
  </p:handoutMasterIdLst>
  <p:sldIdLst>
    <p:sldId id="401" r:id="rId8"/>
    <p:sldId id="402" r:id="rId9"/>
    <p:sldId id="403" r:id="rId10"/>
    <p:sldId id="404" r:id="rId11"/>
    <p:sldId id="256" r:id="rId12"/>
    <p:sldId id="257" r:id="rId13"/>
    <p:sldId id="363" r:id="rId14"/>
    <p:sldId id="265" r:id="rId15"/>
    <p:sldId id="364" r:id="rId16"/>
    <p:sldId id="264" r:id="rId17"/>
    <p:sldId id="365" r:id="rId18"/>
    <p:sldId id="271" r:id="rId19"/>
    <p:sldId id="366" r:id="rId20"/>
    <p:sldId id="272" r:id="rId21"/>
    <p:sldId id="262" r:id="rId22"/>
    <p:sldId id="258" r:id="rId23"/>
    <p:sldId id="259" r:id="rId24"/>
    <p:sldId id="260" r:id="rId25"/>
    <p:sldId id="261" r:id="rId26"/>
    <p:sldId id="362" r:id="rId27"/>
    <p:sldId id="312" r:id="rId28"/>
    <p:sldId id="284" r:id="rId29"/>
    <p:sldId id="285" r:id="rId30"/>
    <p:sldId id="286" r:id="rId31"/>
    <p:sldId id="287" r:id="rId32"/>
    <p:sldId id="288" r:id="rId33"/>
    <p:sldId id="289" r:id="rId34"/>
    <p:sldId id="290" r:id="rId35"/>
    <p:sldId id="291" r:id="rId36"/>
    <p:sldId id="292" r:id="rId37"/>
    <p:sldId id="293" r:id="rId38"/>
    <p:sldId id="294" r:id="rId39"/>
    <p:sldId id="314" r:id="rId40"/>
    <p:sldId id="368" r:id="rId41"/>
    <p:sldId id="369" r:id="rId42"/>
    <p:sldId id="370" r:id="rId43"/>
    <p:sldId id="371" r:id="rId44"/>
    <p:sldId id="347" r:id="rId45"/>
    <p:sldId id="317" r:id="rId46"/>
    <p:sldId id="319" r:id="rId47"/>
    <p:sldId id="315" r:id="rId48"/>
    <p:sldId id="316" r:id="rId49"/>
    <p:sldId id="320" r:id="rId50"/>
    <p:sldId id="332" r:id="rId51"/>
    <p:sldId id="333" r:id="rId52"/>
    <p:sldId id="324" r:id="rId53"/>
    <p:sldId id="334" r:id="rId54"/>
    <p:sldId id="335" r:id="rId55"/>
    <p:sldId id="336" r:id="rId56"/>
    <p:sldId id="337" r:id="rId57"/>
    <p:sldId id="351" r:id="rId58"/>
    <p:sldId id="372" r:id="rId59"/>
    <p:sldId id="373" r:id="rId60"/>
    <p:sldId id="374" r:id="rId61"/>
    <p:sldId id="375" r:id="rId62"/>
    <p:sldId id="376" r:id="rId63"/>
    <p:sldId id="377" r:id="rId64"/>
    <p:sldId id="378" r:id="rId65"/>
    <p:sldId id="361" r:id="rId66"/>
    <p:sldId id="325" r:id="rId67"/>
    <p:sldId id="354" r:id="rId68"/>
    <p:sldId id="339" r:id="rId69"/>
    <p:sldId id="343" r:id="rId70"/>
    <p:sldId id="340" r:id="rId71"/>
    <p:sldId id="344" r:id="rId72"/>
    <p:sldId id="341" r:id="rId73"/>
    <p:sldId id="345" r:id="rId74"/>
    <p:sldId id="313" r:id="rId75"/>
    <p:sldId id="295" r:id="rId76"/>
    <p:sldId id="296" r:id="rId77"/>
    <p:sldId id="297" r:id="rId78"/>
    <p:sldId id="346" r:id="rId79"/>
    <p:sldId id="359" r:id="rId80"/>
    <p:sldId id="358" r:id="rId81"/>
    <p:sldId id="355" r:id="rId82"/>
    <p:sldId id="357" r:id="rId83"/>
    <p:sldId id="349" r:id="rId84"/>
    <p:sldId id="350" r:id="rId85"/>
    <p:sldId id="353" r:id="rId86"/>
    <p:sldId id="311" r:id="rId87"/>
    <p:sldId id="400" r:id="rId88"/>
    <p:sldId id="379" r:id="rId89"/>
    <p:sldId id="380" r:id="rId90"/>
    <p:sldId id="381" r:id="rId91"/>
    <p:sldId id="382" r:id="rId92"/>
    <p:sldId id="383" r:id="rId93"/>
    <p:sldId id="384" r:id="rId94"/>
    <p:sldId id="385" r:id="rId95"/>
    <p:sldId id="386" r:id="rId96"/>
    <p:sldId id="387" r:id="rId97"/>
    <p:sldId id="388" r:id="rId98"/>
    <p:sldId id="389" r:id="rId99"/>
    <p:sldId id="390" r:id="rId100"/>
    <p:sldId id="391" r:id="rId101"/>
    <p:sldId id="392" r:id="rId102"/>
    <p:sldId id="393" r:id="rId103"/>
    <p:sldId id="394" r:id="rId104"/>
    <p:sldId id="395" r:id="rId105"/>
    <p:sldId id="396" r:id="rId106"/>
    <p:sldId id="397" r:id="rId107"/>
    <p:sldId id="398" r:id="rId108"/>
    <p:sldId id="399" r:id="rId109"/>
    <p:sldId id="405" r:id="rId110"/>
    <p:sldId id="406" r:id="rId111"/>
    <p:sldId id="407" r:id="rId112"/>
    <p:sldId id="408" r:id="rId113"/>
    <p:sldId id="409" r:id="rId114"/>
    <p:sldId id="410" r:id="rId115"/>
    <p:sldId id="411" r:id="rId116"/>
    <p:sldId id="412" r:id="rId117"/>
    <p:sldId id="413" r:id="rId118"/>
  </p:sldIdLst>
  <p:sldSz cx="9144000" cy="6858000" type="screen4x3"/>
  <p:notesSz cx="6742113"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9933"/>
    <a:srgbClr val="FF7C80"/>
    <a:srgbClr val="FF66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5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8971" y="0"/>
            <a:ext cx="2921582" cy="493713"/>
          </a:xfrm>
          <a:prstGeom prst="rect">
            <a:avLst/>
          </a:prstGeom>
        </p:spPr>
        <p:txBody>
          <a:bodyPr vert="horz" lIns="91440" tIns="45720" rIns="91440" bIns="45720" rtlCol="0"/>
          <a:lstStyle>
            <a:lvl1pPr algn="r">
              <a:defRPr sz="1200"/>
            </a:lvl1pPr>
          </a:lstStyle>
          <a:p>
            <a:fld id="{08177B34-46F3-4DC5-9828-71BCD1A7A042}" type="datetimeFigureOut">
              <a:rPr lang="en-US" smtClean="0"/>
              <a:t>12/3/2014</a:t>
            </a:fld>
            <a:endParaRPr lang="en-US"/>
          </a:p>
        </p:txBody>
      </p:sp>
      <p:sp>
        <p:nvSpPr>
          <p:cNvPr id="4" name="Footer Placeholder 3"/>
          <p:cNvSpPr>
            <a:spLocks noGrp="1"/>
          </p:cNvSpPr>
          <p:nvPr>
            <p:ph type="ftr" sz="quarter" idx="2"/>
          </p:nvPr>
        </p:nvSpPr>
        <p:spPr>
          <a:xfrm>
            <a:off x="0" y="9378824"/>
            <a:ext cx="2921582"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8971" y="9378824"/>
            <a:ext cx="2921582" cy="493713"/>
          </a:xfrm>
          <a:prstGeom prst="rect">
            <a:avLst/>
          </a:prstGeom>
        </p:spPr>
        <p:txBody>
          <a:bodyPr vert="horz" lIns="91440" tIns="45720" rIns="91440" bIns="45720" rtlCol="0" anchor="b"/>
          <a:lstStyle>
            <a:lvl1pPr algn="r">
              <a:defRPr sz="1200"/>
            </a:lvl1pPr>
          </a:lstStyle>
          <a:p>
            <a:fld id="{34CADB57-097C-489D-A776-74FAF70827F7}" type="slidenum">
              <a:rPr lang="en-US" smtClean="0"/>
              <a:t>‹#›</a:t>
            </a:fld>
            <a:endParaRPr lang="en-US"/>
          </a:p>
        </p:txBody>
      </p:sp>
    </p:spTree>
    <p:extLst>
      <p:ext uri="{BB962C8B-B14F-4D97-AF65-F5344CB8AC3E}">
        <p14:creationId xmlns:p14="http://schemas.microsoft.com/office/powerpoint/2010/main" val="113001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3713"/>
          </a:xfrm>
          <a:prstGeom prst="rect">
            <a:avLst/>
          </a:prstGeom>
        </p:spPr>
        <p:txBody>
          <a:bodyPr vert="horz" lIns="91440" tIns="45720" rIns="91440" bIns="45720" rtlCol="0"/>
          <a:lstStyle>
            <a:lvl1pPr algn="r">
              <a:defRPr sz="1200"/>
            </a:lvl1pPr>
          </a:lstStyle>
          <a:p>
            <a:fld id="{6C506693-EBD1-47C7-8D16-CE5AE23253C4}" type="datetimeFigureOut">
              <a:rPr lang="en-US" smtClean="0"/>
              <a:t>12/3/2014</a:t>
            </a:fld>
            <a:endParaRPr lang="en-US"/>
          </a:p>
        </p:txBody>
      </p:sp>
      <p:sp>
        <p:nvSpPr>
          <p:cNvPr id="4" name="Slide Image Placeholder 3"/>
          <p:cNvSpPr>
            <a:spLocks noGrp="1" noRot="1" noChangeAspect="1"/>
          </p:cNvSpPr>
          <p:nvPr>
            <p:ph type="sldImg" idx="2"/>
          </p:nvPr>
        </p:nvSpPr>
        <p:spPr>
          <a:xfrm>
            <a:off x="903288" y="741363"/>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90269"/>
            <a:ext cx="539369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21582"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8824"/>
            <a:ext cx="2921582" cy="493713"/>
          </a:xfrm>
          <a:prstGeom prst="rect">
            <a:avLst/>
          </a:prstGeom>
        </p:spPr>
        <p:txBody>
          <a:bodyPr vert="horz" lIns="91440" tIns="45720" rIns="91440" bIns="45720" rtlCol="0" anchor="b"/>
          <a:lstStyle>
            <a:lvl1pPr algn="r">
              <a:defRPr sz="1200"/>
            </a:lvl1pPr>
          </a:lstStyle>
          <a:p>
            <a:fld id="{D8D64E97-5F38-4F05-83B1-3D5587E9C02E}" type="slidenum">
              <a:rPr lang="en-US" smtClean="0"/>
              <a:t>‹#›</a:t>
            </a:fld>
            <a:endParaRPr lang="en-US"/>
          </a:p>
        </p:txBody>
      </p:sp>
    </p:spTree>
    <p:extLst>
      <p:ext uri="{BB962C8B-B14F-4D97-AF65-F5344CB8AC3E}">
        <p14:creationId xmlns:p14="http://schemas.microsoft.com/office/powerpoint/2010/main" val="411345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smtClean="0"/>
              <a:t>Today</a:t>
            </a:r>
            <a:r>
              <a:rPr lang="fi-FI" dirty="0" smtClean="0"/>
              <a:t> I </a:t>
            </a:r>
            <a:r>
              <a:rPr lang="fi-FI" dirty="0" err="1" smtClean="0"/>
              <a:t>would</a:t>
            </a:r>
            <a:r>
              <a:rPr lang="fi-FI" dirty="0" smtClean="0"/>
              <a:t> </a:t>
            </a:r>
            <a:r>
              <a:rPr lang="fi-FI" dirty="0" err="1" smtClean="0"/>
              <a:t>like</a:t>
            </a:r>
            <a:r>
              <a:rPr lang="fi-FI" dirty="0" smtClean="0"/>
              <a:t> to </a:t>
            </a:r>
            <a:r>
              <a:rPr lang="fi-FI" dirty="0" err="1" smtClean="0"/>
              <a:t>tell</a:t>
            </a:r>
            <a:r>
              <a:rPr lang="fi-FI" dirty="0" smtClean="0"/>
              <a:t> </a:t>
            </a:r>
            <a:r>
              <a:rPr lang="fi-FI" dirty="0" err="1" smtClean="0"/>
              <a:t>you</a:t>
            </a:r>
            <a:r>
              <a:rPr lang="fi-FI" dirty="0" smtClean="0"/>
              <a:t> </a:t>
            </a:r>
            <a:r>
              <a:rPr lang="fi-FI" dirty="0" err="1" smtClean="0"/>
              <a:t>about</a:t>
            </a:r>
            <a:r>
              <a:rPr lang="fi-FI" dirty="0" smtClean="0"/>
              <a:t> a workshop </a:t>
            </a:r>
            <a:r>
              <a:rPr lang="fi-FI" dirty="0" err="1" smtClean="0"/>
              <a:t>that</a:t>
            </a:r>
            <a:r>
              <a:rPr lang="fi-FI" dirty="0" smtClean="0"/>
              <a:t> </a:t>
            </a:r>
            <a:r>
              <a:rPr lang="fi-FI" dirty="0" err="1" smtClean="0"/>
              <a:t>we</a:t>
            </a:r>
            <a:r>
              <a:rPr lang="fi-FI" dirty="0" smtClean="0"/>
              <a:t> </a:t>
            </a:r>
            <a:r>
              <a:rPr lang="fi-FI" dirty="0" err="1" smtClean="0"/>
              <a:t>arranged</a:t>
            </a:r>
            <a:r>
              <a:rPr lang="fi-FI" dirty="0" smtClean="0"/>
              <a:t> in </a:t>
            </a:r>
            <a:r>
              <a:rPr lang="fi-FI" dirty="0" err="1" smtClean="0"/>
              <a:t>co-operation</a:t>
            </a:r>
            <a:r>
              <a:rPr lang="fi-FI" dirty="0" smtClean="0"/>
              <a:t> </a:t>
            </a:r>
            <a:r>
              <a:rPr lang="fi-FI" dirty="0" err="1" smtClean="0"/>
              <a:t>with</a:t>
            </a:r>
            <a:r>
              <a:rPr lang="fi-FI" dirty="0" smtClean="0"/>
              <a:t> </a:t>
            </a:r>
            <a:r>
              <a:rPr lang="en-US" sz="1200" kern="1200" dirty="0" smtClean="0">
                <a:solidFill>
                  <a:schemeClr val="tx1"/>
                </a:solidFill>
                <a:effectLst/>
                <a:latin typeface="+mn-lt"/>
                <a:ea typeface="+mn-ea"/>
                <a:cs typeface="+mn-cs"/>
              </a:rPr>
              <a:t>Aalto’s pedagogical unit (TOST) and the School</a:t>
            </a:r>
            <a:r>
              <a:rPr lang="en-US" sz="1200" kern="1200" baseline="0" dirty="0" smtClean="0">
                <a:solidFill>
                  <a:schemeClr val="tx1"/>
                </a:solidFill>
                <a:effectLst/>
                <a:latin typeface="+mn-lt"/>
                <a:ea typeface="+mn-ea"/>
                <a:cs typeface="+mn-cs"/>
              </a:rPr>
              <a:t> of Electrical engineering to improve the master’s thesis supervision process in that school. </a:t>
            </a:r>
            <a:endParaRPr lang="fi-FI" dirty="0"/>
          </a:p>
        </p:txBody>
      </p:sp>
      <p:sp>
        <p:nvSpPr>
          <p:cNvPr id="4" name="Slide Number Placeholder 3"/>
          <p:cNvSpPr>
            <a:spLocks noGrp="1"/>
          </p:cNvSpPr>
          <p:nvPr>
            <p:ph type="sldNum" sz="quarter" idx="10"/>
          </p:nvPr>
        </p:nvSpPr>
        <p:spPr/>
        <p:txBody>
          <a:bodyPr/>
          <a:lstStyle/>
          <a:p>
            <a:fld id="{6C038776-7A28-4F69-8580-58A668432C98}" type="slidenum">
              <a:rPr lang="fi-FI" smtClean="0"/>
              <a:t>1</a:t>
            </a:fld>
            <a:endParaRPr lang="fi-FI"/>
          </a:p>
        </p:txBody>
      </p:sp>
    </p:spTree>
    <p:extLst>
      <p:ext uri="{BB962C8B-B14F-4D97-AF65-F5344CB8AC3E}">
        <p14:creationId xmlns:p14="http://schemas.microsoft.com/office/powerpoint/2010/main" val="2456027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anose="02020603050405020304" pitchFamily="18" charset="0"/>
              </a:defRPr>
            </a:lvl1pPr>
            <a:lvl2pPr marL="742950" indent="-285750" defTabSz="915988" eaLnBrk="0" hangingPunct="0">
              <a:spcBef>
                <a:spcPct val="30000"/>
              </a:spcBef>
              <a:defRPr sz="1200">
                <a:solidFill>
                  <a:schemeClr val="tx1"/>
                </a:solidFill>
                <a:latin typeface="Times New Roman" panose="02020603050405020304" pitchFamily="18" charset="0"/>
              </a:defRPr>
            </a:lvl2pPr>
            <a:lvl3pPr marL="1143000" indent="-228600" defTabSz="915988" eaLnBrk="0" hangingPunct="0">
              <a:spcBef>
                <a:spcPct val="30000"/>
              </a:spcBef>
              <a:defRPr sz="1200">
                <a:solidFill>
                  <a:schemeClr val="tx1"/>
                </a:solidFill>
                <a:latin typeface="Times New Roman" panose="02020603050405020304" pitchFamily="18" charset="0"/>
              </a:defRPr>
            </a:lvl3pPr>
            <a:lvl4pPr marL="1600200" indent="-228600" defTabSz="915988" eaLnBrk="0" hangingPunct="0">
              <a:spcBef>
                <a:spcPct val="30000"/>
              </a:spcBef>
              <a:defRPr sz="1200">
                <a:solidFill>
                  <a:schemeClr val="tx1"/>
                </a:solidFill>
                <a:latin typeface="Times New Roman" panose="02020603050405020304" pitchFamily="18" charset="0"/>
              </a:defRPr>
            </a:lvl4pPr>
            <a:lvl5pPr marL="2057400" indent="-228600" defTabSz="915988" eaLnBrk="0" hangingPunct="0">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788E6A1-984E-46E3-A651-F9A215312FDE}" type="slidenum">
              <a:rPr lang="en-GB" altLang="en-US">
                <a:solidFill>
                  <a:srgbClr val="000000"/>
                </a:solidFill>
              </a:rPr>
              <a:pPr eaLnBrk="1" hangingPunct="1">
                <a:spcBef>
                  <a:spcPct val="0"/>
                </a:spcBef>
              </a:pPr>
              <a:t>102</a:t>
            </a:fld>
            <a:endParaRPr lang="en-GB" altLang="en-US">
              <a:solidFill>
                <a:srgbClr val="000000"/>
              </a:solidFill>
            </a:endParaRPr>
          </a:p>
        </p:txBody>
      </p:sp>
    </p:spTree>
    <p:extLst>
      <p:ext uri="{BB962C8B-B14F-4D97-AF65-F5344CB8AC3E}">
        <p14:creationId xmlns:p14="http://schemas.microsoft.com/office/powerpoint/2010/main" val="228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C038776-7A28-4F69-8580-58A668432C98}" type="slidenum">
              <a:rPr lang="fi-FI" smtClean="0"/>
              <a:t>103</a:t>
            </a:fld>
            <a:endParaRPr lang="fi-FI"/>
          </a:p>
        </p:txBody>
      </p:sp>
    </p:spTree>
    <p:extLst>
      <p:ext uri="{BB962C8B-B14F-4D97-AF65-F5344CB8AC3E}">
        <p14:creationId xmlns:p14="http://schemas.microsoft.com/office/powerpoint/2010/main" val="165533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C038776-7A28-4F69-8580-58A668432C98}" type="slidenum">
              <a:rPr lang="fi-FI" smtClean="0"/>
              <a:t>104</a:t>
            </a:fld>
            <a:endParaRPr lang="fi-FI"/>
          </a:p>
        </p:txBody>
      </p:sp>
    </p:spTree>
    <p:extLst>
      <p:ext uri="{BB962C8B-B14F-4D97-AF65-F5344CB8AC3E}">
        <p14:creationId xmlns:p14="http://schemas.microsoft.com/office/powerpoint/2010/main" val="3963945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C038776-7A28-4F69-8580-58A668432C98}" type="slidenum">
              <a:rPr lang="fi-FI" smtClean="0"/>
              <a:t>105</a:t>
            </a:fld>
            <a:endParaRPr lang="fi-FI"/>
          </a:p>
        </p:txBody>
      </p:sp>
    </p:spTree>
    <p:extLst>
      <p:ext uri="{BB962C8B-B14F-4D97-AF65-F5344CB8AC3E}">
        <p14:creationId xmlns:p14="http://schemas.microsoft.com/office/powerpoint/2010/main" val="2739522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C038776-7A28-4F69-8580-58A668432C98}" type="slidenum">
              <a:rPr lang="fi-FI" smtClean="0"/>
              <a:t>106</a:t>
            </a:fld>
            <a:endParaRPr lang="fi-FI"/>
          </a:p>
        </p:txBody>
      </p:sp>
    </p:spTree>
    <p:extLst>
      <p:ext uri="{BB962C8B-B14F-4D97-AF65-F5344CB8AC3E}">
        <p14:creationId xmlns:p14="http://schemas.microsoft.com/office/powerpoint/2010/main" val="416923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C038776-7A28-4F69-8580-58A668432C98}" type="slidenum">
              <a:rPr lang="fi-FI" smtClean="0"/>
              <a:t>107</a:t>
            </a:fld>
            <a:endParaRPr lang="fi-FI"/>
          </a:p>
        </p:txBody>
      </p:sp>
    </p:spTree>
    <p:extLst>
      <p:ext uri="{BB962C8B-B14F-4D97-AF65-F5344CB8AC3E}">
        <p14:creationId xmlns:p14="http://schemas.microsoft.com/office/powerpoint/2010/main" val="2052768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C038776-7A28-4F69-8580-58A668432C98}" type="slidenum">
              <a:rPr lang="fi-FI" smtClean="0"/>
              <a:t>108</a:t>
            </a:fld>
            <a:endParaRPr lang="fi-FI"/>
          </a:p>
        </p:txBody>
      </p:sp>
    </p:spTree>
    <p:extLst>
      <p:ext uri="{BB962C8B-B14F-4D97-AF65-F5344CB8AC3E}">
        <p14:creationId xmlns:p14="http://schemas.microsoft.com/office/powerpoint/2010/main" val="2921777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C038776-7A28-4F69-8580-58A668432C98}" type="slidenum">
              <a:rPr lang="fi-FI" smtClean="0"/>
              <a:t>109</a:t>
            </a:fld>
            <a:endParaRPr lang="fi-FI"/>
          </a:p>
        </p:txBody>
      </p:sp>
    </p:spTree>
    <p:extLst>
      <p:ext uri="{BB962C8B-B14F-4D97-AF65-F5344CB8AC3E}">
        <p14:creationId xmlns:p14="http://schemas.microsoft.com/office/powerpoint/2010/main" val="587588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C038776-7A28-4F69-8580-58A668432C98}" type="slidenum">
              <a:rPr lang="fi-FI" smtClean="0"/>
              <a:t>110</a:t>
            </a:fld>
            <a:endParaRPr lang="fi-FI"/>
          </a:p>
        </p:txBody>
      </p:sp>
    </p:spTree>
    <p:extLst>
      <p:ext uri="{BB962C8B-B14F-4D97-AF65-F5344CB8AC3E}">
        <p14:creationId xmlns:p14="http://schemas.microsoft.com/office/powerpoint/2010/main" val="2419219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C038776-7A28-4F69-8580-58A668432C98}" type="slidenum">
              <a:rPr lang="fi-FI" smtClean="0"/>
              <a:t>111</a:t>
            </a:fld>
            <a:endParaRPr lang="fi-FI"/>
          </a:p>
        </p:txBody>
      </p:sp>
    </p:spTree>
    <p:extLst>
      <p:ext uri="{BB962C8B-B14F-4D97-AF65-F5344CB8AC3E}">
        <p14:creationId xmlns:p14="http://schemas.microsoft.com/office/powerpoint/2010/main" val="189127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Through </a:t>
            </a:r>
            <a:r>
              <a:rPr lang="fi-FI" dirty="0" err="1" smtClean="0"/>
              <a:t>these</a:t>
            </a:r>
            <a:r>
              <a:rPr lang="fi-FI" dirty="0" smtClean="0"/>
              <a:t> </a:t>
            </a:r>
            <a:r>
              <a:rPr lang="fi-FI" dirty="0" err="1" smtClean="0"/>
              <a:t>projects</a:t>
            </a:r>
            <a:r>
              <a:rPr lang="fi-FI" dirty="0" smtClean="0"/>
              <a:t>,</a:t>
            </a:r>
            <a:r>
              <a:rPr lang="fi-FI" baseline="0" dirty="0" smtClean="0"/>
              <a:t> </a:t>
            </a:r>
            <a:r>
              <a:rPr lang="fi-FI" baseline="0" dirty="0" err="1" smtClean="0"/>
              <a:t>we</a:t>
            </a:r>
            <a:r>
              <a:rPr lang="fi-FI" baseline="0" dirty="0" smtClean="0"/>
              <a:t> </a:t>
            </a:r>
            <a:r>
              <a:rPr lang="fi-FI" baseline="0" dirty="0" err="1" smtClean="0"/>
              <a:t>successfully</a:t>
            </a:r>
            <a:r>
              <a:rPr lang="fi-FI" baseline="0" dirty="0" smtClean="0"/>
              <a:t> </a:t>
            </a:r>
            <a:r>
              <a:rPr lang="fi-FI" baseline="0" dirty="0" err="1" smtClean="0"/>
              <a:t>have</a:t>
            </a:r>
            <a:r>
              <a:rPr lang="fi-FI" baseline="0" dirty="0" smtClean="0"/>
              <a:t> </a:t>
            </a:r>
            <a:r>
              <a:rPr lang="fi-FI" baseline="0" dirty="0" err="1" smtClean="0"/>
              <a:t>created</a:t>
            </a:r>
            <a:r>
              <a:rPr lang="fi-FI" baseline="0" dirty="0" smtClean="0"/>
              <a:t> a </a:t>
            </a:r>
            <a:r>
              <a:rPr lang="fi-FI" baseline="0" dirty="0" err="1" smtClean="0"/>
              <a:t>niche</a:t>
            </a:r>
            <a:r>
              <a:rPr lang="fi-FI" baseline="0" dirty="0" smtClean="0"/>
              <a:t> for </a:t>
            </a:r>
            <a:r>
              <a:rPr lang="fi-FI" baseline="0" dirty="0" err="1" smtClean="0"/>
              <a:t>our</a:t>
            </a:r>
            <a:r>
              <a:rPr lang="fi-FI" baseline="0" dirty="0" smtClean="0"/>
              <a:t> </a:t>
            </a:r>
            <a:r>
              <a:rPr lang="fi-FI" baseline="0" dirty="0" err="1" smtClean="0"/>
              <a:t>services</a:t>
            </a:r>
            <a:r>
              <a:rPr lang="fi-FI" baseline="0" dirty="0" smtClean="0"/>
              <a:t> and </a:t>
            </a:r>
            <a:r>
              <a:rPr lang="fi-FI" baseline="0" dirty="0" err="1" smtClean="0"/>
              <a:t>valuable</a:t>
            </a:r>
            <a:r>
              <a:rPr lang="fi-FI" baseline="0" dirty="0" smtClean="0"/>
              <a:t> </a:t>
            </a:r>
            <a:r>
              <a:rPr lang="fi-FI" baseline="0" dirty="0" err="1" smtClean="0"/>
              <a:t>contacts</a:t>
            </a:r>
            <a:r>
              <a:rPr lang="fi-FI" baseline="0" dirty="0" smtClean="0"/>
              <a:t> </a:t>
            </a:r>
            <a:r>
              <a:rPr lang="fi-FI" baseline="0" dirty="0" err="1" smtClean="0"/>
              <a:t>with</a:t>
            </a:r>
            <a:r>
              <a:rPr lang="fi-FI" baseline="0" dirty="0" smtClean="0"/>
              <a:t> ELEC </a:t>
            </a:r>
            <a:r>
              <a:rPr lang="fi-FI" baseline="0" dirty="0" err="1" smtClean="0"/>
              <a:t>staff</a:t>
            </a:r>
            <a:endParaRPr lang="fi-FI" baseline="0" dirty="0" smtClean="0"/>
          </a:p>
          <a:p>
            <a:r>
              <a:rPr lang="fi-FI" baseline="0" dirty="0" err="1" smtClean="0"/>
              <a:t>Raised</a:t>
            </a:r>
            <a:r>
              <a:rPr lang="fi-FI" baseline="0" dirty="0" smtClean="0"/>
              <a:t> </a:t>
            </a:r>
            <a:r>
              <a:rPr lang="fi-FI" baseline="0" dirty="0" err="1" smtClean="0"/>
              <a:t>awareness</a:t>
            </a:r>
            <a:r>
              <a:rPr lang="fi-FI" baseline="0" dirty="0" smtClean="0"/>
              <a:t> in </a:t>
            </a:r>
            <a:r>
              <a:rPr lang="fi-FI" baseline="0" dirty="0" err="1" smtClean="0"/>
              <a:t>the</a:t>
            </a:r>
            <a:r>
              <a:rPr lang="fi-FI" baseline="0" dirty="0" smtClean="0"/>
              <a:t> </a:t>
            </a:r>
            <a:r>
              <a:rPr lang="fi-FI" baseline="0" dirty="0" err="1" smtClean="0"/>
              <a:t>school</a:t>
            </a:r>
            <a:r>
              <a:rPr lang="fi-FI" baseline="0" dirty="0" smtClean="0"/>
              <a:t> </a:t>
            </a:r>
            <a:r>
              <a:rPr lang="fi-FI" baseline="0" dirty="0" err="1" smtClean="0"/>
              <a:t>about</a:t>
            </a:r>
            <a:r>
              <a:rPr lang="fi-FI" baseline="0" dirty="0" smtClean="0"/>
              <a:t> </a:t>
            </a:r>
            <a:r>
              <a:rPr lang="fi-FI" baseline="0" dirty="0" err="1" smtClean="0"/>
              <a:t>language</a:t>
            </a:r>
            <a:r>
              <a:rPr lang="fi-FI" baseline="0" dirty="0" smtClean="0"/>
              <a:t> </a:t>
            </a:r>
            <a:r>
              <a:rPr lang="fi-FI" baseline="0" dirty="0" err="1" smtClean="0"/>
              <a:t>issues</a:t>
            </a:r>
            <a:r>
              <a:rPr lang="fi-FI" baseline="0" dirty="0" smtClean="0"/>
              <a:t> and </a:t>
            </a:r>
            <a:r>
              <a:rPr lang="fi-FI" baseline="0" dirty="0" err="1" smtClean="0"/>
              <a:t>the</a:t>
            </a:r>
            <a:r>
              <a:rPr lang="fi-FI" baseline="0" dirty="0" smtClean="0"/>
              <a:t> </a:t>
            </a:r>
            <a:r>
              <a:rPr lang="fi-FI" baseline="0" dirty="0" err="1" smtClean="0"/>
              <a:t>usefulness</a:t>
            </a:r>
            <a:r>
              <a:rPr lang="fi-FI" baseline="0" dirty="0" smtClean="0"/>
              <a:t> of </a:t>
            </a:r>
            <a:r>
              <a:rPr lang="fi-FI" baseline="0" dirty="0" err="1" smtClean="0"/>
              <a:t>our</a:t>
            </a:r>
            <a:r>
              <a:rPr lang="fi-FI" baseline="0" dirty="0" smtClean="0"/>
              <a:t> </a:t>
            </a:r>
            <a:r>
              <a:rPr lang="fi-FI" baseline="0" dirty="0" err="1" smtClean="0"/>
              <a:t>services</a:t>
            </a:r>
            <a:r>
              <a:rPr lang="fi-FI" baseline="0" dirty="0" smtClean="0"/>
              <a:t> </a:t>
            </a:r>
          </a:p>
        </p:txBody>
      </p:sp>
      <p:sp>
        <p:nvSpPr>
          <p:cNvPr id="4" name="Slide Number Placeholder 3"/>
          <p:cNvSpPr>
            <a:spLocks noGrp="1"/>
          </p:cNvSpPr>
          <p:nvPr>
            <p:ph type="sldNum" sz="quarter" idx="10"/>
          </p:nvPr>
        </p:nvSpPr>
        <p:spPr/>
        <p:txBody>
          <a:bodyPr/>
          <a:lstStyle/>
          <a:p>
            <a:fld id="{6C038776-7A28-4F69-8580-58A668432C98}" type="slidenum">
              <a:rPr lang="fi-FI" smtClean="0"/>
              <a:t>2</a:t>
            </a:fld>
            <a:endParaRPr lang="fi-FI"/>
          </a:p>
        </p:txBody>
      </p:sp>
    </p:spTree>
    <p:extLst>
      <p:ext uri="{BB962C8B-B14F-4D97-AF65-F5344CB8AC3E}">
        <p14:creationId xmlns:p14="http://schemas.microsoft.com/office/powerpoint/2010/main" val="359418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aseline="0" dirty="0" err="1" smtClean="0"/>
              <a:t>However</a:t>
            </a:r>
            <a:r>
              <a:rPr lang="fi-FI" baseline="0" dirty="0" smtClean="0"/>
              <a:t>, </a:t>
            </a:r>
            <a:r>
              <a:rPr lang="fi-FI" baseline="0" dirty="0" err="1" smtClean="0"/>
              <a:t>the</a:t>
            </a:r>
            <a:r>
              <a:rPr lang="fi-FI" baseline="0" dirty="0" smtClean="0"/>
              <a:t> </a:t>
            </a:r>
            <a:r>
              <a:rPr lang="fi-FI" baseline="0" dirty="0" err="1" smtClean="0"/>
              <a:t>problem</a:t>
            </a:r>
            <a:r>
              <a:rPr lang="fi-FI" baseline="0" dirty="0" smtClean="0"/>
              <a:t> </a:t>
            </a:r>
            <a:r>
              <a:rPr lang="fi-FI" baseline="0" dirty="0" err="1" smtClean="0"/>
              <a:t>with</a:t>
            </a:r>
            <a:r>
              <a:rPr lang="fi-FI" baseline="0" dirty="0" smtClean="0"/>
              <a:t> </a:t>
            </a:r>
            <a:r>
              <a:rPr lang="fi-FI" baseline="0" dirty="0" err="1" smtClean="0"/>
              <a:t>our</a:t>
            </a:r>
            <a:r>
              <a:rPr lang="fi-FI" baseline="0" dirty="0" smtClean="0"/>
              <a:t> </a:t>
            </a:r>
            <a:r>
              <a:rPr lang="fi-FI" baseline="0" dirty="0" err="1" smtClean="0"/>
              <a:t>current</a:t>
            </a:r>
            <a:r>
              <a:rPr lang="fi-FI" baseline="0" dirty="0" smtClean="0"/>
              <a:t> </a:t>
            </a:r>
            <a:r>
              <a:rPr lang="fi-FI" baseline="0" dirty="0" err="1" smtClean="0"/>
              <a:t>services</a:t>
            </a:r>
            <a:r>
              <a:rPr lang="fi-FI" baseline="0" dirty="0" smtClean="0"/>
              <a:t> is </a:t>
            </a:r>
            <a:r>
              <a:rPr lang="fi-FI" baseline="0" dirty="0" err="1" smtClean="0"/>
              <a:t>that</a:t>
            </a:r>
            <a:r>
              <a:rPr lang="fi-FI" baseline="0" dirty="0" smtClean="0"/>
              <a:t> </a:t>
            </a:r>
            <a:r>
              <a:rPr lang="fi-FI" baseline="0" dirty="0" err="1" smtClean="0"/>
              <a:t>the</a:t>
            </a:r>
            <a:r>
              <a:rPr lang="fi-FI" baseline="0" dirty="0" smtClean="0"/>
              <a:t> </a:t>
            </a:r>
            <a:r>
              <a:rPr lang="fi-FI" baseline="0" dirty="0" err="1" smtClean="0"/>
              <a:t>support</a:t>
            </a:r>
            <a:r>
              <a:rPr lang="fi-FI" baseline="0" dirty="0" smtClean="0"/>
              <a:t> </a:t>
            </a:r>
            <a:r>
              <a:rPr lang="fi-FI" baseline="0" dirty="0" err="1" smtClean="0"/>
              <a:t>that</a:t>
            </a:r>
            <a:r>
              <a:rPr lang="fi-FI" baseline="0" dirty="0" smtClean="0"/>
              <a:t> </a:t>
            </a:r>
            <a:r>
              <a:rPr lang="fi-FI" baseline="0" dirty="0" err="1" smtClean="0"/>
              <a:t>we</a:t>
            </a:r>
            <a:r>
              <a:rPr lang="fi-FI" baseline="0" dirty="0" smtClean="0"/>
              <a:t> </a:t>
            </a:r>
            <a:r>
              <a:rPr lang="fi-FI" baseline="0" dirty="0" err="1" smtClean="0"/>
              <a:t>give</a:t>
            </a:r>
            <a:r>
              <a:rPr lang="fi-FI" baseline="0" dirty="0" smtClean="0"/>
              <a:t> </a:t>
            </a:r>
            <a:r>
              <a:rPr lang="fi-FI" baseline="0" dirty="0" err="1" smtClean="0"/>
              <a:t>thesis</a:t>
            </a:r>
            <a:r>
              <a:rPr lang="fi-FI" baseline="0" dirty="0" smtClean="0"/>
              <a:t> </a:t>
            </a:r>
            <a:r>
              <a:rPr lang="fi-FI" baseline="0" dirty="0" err="1" smtClean="0"/>
              <a:t>writers</a:t>
            </a:r>
            <a:r>
              <a:rPr lang="fi-FI" baseline="0" dirty="0" smtClean="0"/>
              <a:t> is </a:t>
            </a:r>
            <a:r>
              <a:rPr lang="fi-FI" baseline="0" dirty="0" err="1" smtClean="0"/>
              <a:t>either</a:t>
            </a:r>
            <a:r>
              <a:rPr lang="fi-FI" baseline="0" dirty="0" smtClean="0"/>
              <a:t> (1) </a:t>
            </a:r>
            <a:r>
              <a:rPr lang="fi-FI" baseline="0" dirty="0" err="1" smtClean="0"/>
              <a:t>insufficient</a:t>
            </a:r>
            <a:r>
              <a:rPr lang="fi-FI" baseline="0" dirty="0" smtClean="0"/>
              <a:t>, (2) </a:t>
            </a:r>
            <a:r>
              <a:rPr lang="fi-FI" baseline="0" dirty="0" err="1" smtClean="0"/>
              <a:t>provided</a:t>
            </a:r>
            <a:r>
              <a:rPr lang="fi-FI" baseline="0" dirty="0" smtClean="0"/>
              <a:t> at </a:t>
            </a:r>
            <a:r>
              <a:rPr lang="fi-FI" baseline="0" dirty="0" err="1" smtClean="0"/>
              <a:t>the</a:t>
            </a:r>
            <a:r>
              <a:rPr lang="fi-FI" baseline="0" dirty="0" smtClean="0"/>
              <a:t> </a:t>
            </a:r>
            <a:r>
              <a:rPr lang="fi-FI" baseline="0" dirty="0" err="1" smtClean="0"/>
              <a:t>wrong</a:t>
            </a:r>
            <a:r>
              <a:rPr lang="fi-FI" baseline="0" dirty="0" smtClean="0"/>
              <a:t> </a:t>
            </a:r>
            <a:r>
              <a:rPr lang="fi-FI" baseline="0" dirty="0" err="1" smtClean="0"/>
              <a:t>time</a:t>
            </a:r>
            <a:r>
              <a:rPr lang="fi-FI" baseline="0" dirty="0" smtClean="0"/>
              <a:t> </a:t>
            </a:r>
            <a:r>
              <a:rPr lang="fi-FI" baseline="0" dirty="0" err="1" smtClean="0"/>
              <a:t>or</a:t>
            </a:r>
            <a:r>
              <a:rPr lang="fi-FI" baseline="0" dirty="0" smtClean="0"/>
              <a:t> is (3) </a:t>
            </a:r>
            <a:r>
              <a:rPr lang="fi-FI" baseline="0" dirty="0" err="1" smtClean="0"/>
              <a:t>not</a:t>
            </a:r>
            <a:r>
              <a:rPr lang="fi-FI" baseline="0" dirty="0" smtClean="0"/>
              <a:t> </a:t>
            </a:r>
            <a:r>
              <a:rPr lang="fi-FI" baseline="0" dirty="0" err="1" smtClean="0"/>
              <a:t>directly</a:t>
            </a:r>
            <a:r>
              <a:rPr lang="fi-FI" baseline="0" dirty="0" smtClean="0"/>
              <a:t>  </a:t>
            </a:r>
            <a:r>
              <a:rPr lang="fi-FI" baseline="0" dirty="0" err="1" smtClean="0"/>
              <a:t>relevant</a:t>
            </a:r>
            <a:r>
              <a:rPr lang="fi-FI" baseline="0" dirty="0" smtClean="0"/>
              <a:t> to </a:t>
            </a:r>
            <a:r>
              <a:rPr lang="fi-FI" baseline="0" dirty="0" err="1" smtClean="0"/>
              <a:t>thesis</a:t>
            </a:r>
            <a:r>
              <a:rPr lang="fi-FI" baseline="0" dirty="0" smtClean="0"/>
              <a:t> </a:t>
            </a:r>
            <a:r>
              <a:rPr lang="fi-FI" baseline="0" smtClean="0"/>
              <a:t>writing</a:t>
            </a:r>
            <a:endParaRPr lang="fi-FI" baseline="0" dirty="0" smtClean="0"/>
          </a:p>
          <a:p>
            <a:r>
              <a:rPr lang="fi-FI" baseline="0" dirty="0" err="1" smtClean="0"/>
              <a:t>Moreover</a:t>
            </a:r>
            <a:r>
              <a:rPr lang="fi-FI" baseline="0" dirty="0" smtClean="0"/>
              <a:t>, </a:t>
            </a:r>
            <a:r>
              <a:rPr lang="fi-FI" baseline="0" dirty="0" err="1" smtClean="0"/>
              <a:t>there</a:t>
            </a:r>
            <a:r>
              <a:rPr lang="fi-FI" baseline="0" dirty="0" smtClean="0"/>
              <a:t> </a:t>
            </a:r>
            <a:r>
              <a:rPr lang="fi-FI" baseline="0" dirty="0" err="1" smtClean="0"/>
              <a:t>exists</a:t>
            </a:r>
            <a:r>
              <a:rPr lang="fi-FI" baseline="0" dirty="0" smtClean="0"/>
              <a:t> no </a:t>
            </a:r>
            <a:r>
              <a:rPr lang="fi-FI" baseline="0" dirty="0" err="1" smtClean="0"/>
              <a:t>uniform</a:t>
            </a:r>
            <a:r>
              <a:rPr lang="fi-FI" baseline="0" dirty="0" smtClean="0"/>
              <a:t> </a:t>
            </a:r>
            <a:r>
              <a:rPr lang="fi-FI" baseline="0" dirty="0" err="1" smtClean="0"/>
              <a:t>system</a:t>
            </a:r>
            <a:r>
              <a:rPr lang="fi-FI" baseline="0" dirty="0" smtClean="0"/>
              <a:t> in </a:t>
            </a:r>
            <a:r>
              <a:rPr lang="fi-FI" baseline="0" dirty="0" err="1" smtClean="0"/>
              <a:t>the</a:t>
            </a:r>
            <a:r>
              <a:rPr lang="fi-FI" baseline="0" dirty="0" smtClean="0"/>
              <a:t> </a:t>
            </a:r>
            <a:r>
              <a:rPr lang="fi-FI" baseline="0" dirty="0" err="1" smtClean="0"/>
              <a:t>school</a:t>
            </a:r>
            <a:r>
              <a:rPr lang="fi-FI" baseline="0" dirty="0" smtClean="0"/>
              <a:t> to </a:t>
            </a:r>
            <a:r>
              <a:rPr lang="fi-FI" baseline="0" dirty="0" err="1" smtClean="0"/>
              <a:t>guide</a:t>
            </a:r>
            <a:r>
              <a:rPr lang="fi-FI" baseline="0" dirty="0" smtClean="0"/>
              <a:t> </a:t>
            </a:r>
            <a:r>
              <a:rPr lang="fi-FI" baseline="0" dirty="0" err="1" smtClean="0"/>
              <a:t>students</a:t>
            </a:r>
            <a:r>
              <a:rPr lang="fi-FI" baseline="0" dirty="0" smtClean="0"/>
              <a:t> in </a:t>
            </a:r>
            <a:r>
              <a:rPr lang="fi-FI" baseline="0" dirty="0" err="1" smtClean="0"/>
              <a:t>the</a:t>
            </a:r>
            <a:r>
              <a:rPr lang="fi-FI" baseline="0" dirty="0" smtClean="0"/>
              <a:t> </a:t>
            </a:r>
            <a:r>
              <a:rPr lang="fi-FI" baseline="0" dirty="0" err="1" smtClean="0"/>
              <a:t>thesis</a:t>
            </a:r>
            <a:r>
              <a:rPr lang="fi-FI" baseline="0" dirty="0" smtClean="0"/>
              <a:t> </a:t>
            </a:r>
            <a:r>
              <a:rPr lang="fi-FI" baseline="0" dirty="0" err="1" smtClean="0"/>
              <a:t>writing</a:t>
            </a:r>
            <a:r>
              <a:rPr lang="fi-FI" baseline="0" dirty="0" smtClean="0"/>
              <a:t> </a:t>
            </a:r>
            <a:r>
              <a:rPr lang="fi-FI" baseline="0" dirty="0" err="1" smtClean="0"/>
              <a:t>process</a:t>
            </a:r>
            <a:r>
              <a:rPr lang="fi-FI" baseline="0" dirty="0" smtClean="0"/>
              <a:t>.</a:t>
            </a:r>
          </a:p>
          <a:p>
            <a:r>
              <a:rPr lang="fi-FI" baseline="0" dirty="0" smtClean="0"/>
              <a:t>How to </a:t>
            </a:r>
            <a:r>
              <a:rPr lang="fi-FI" baseline="0" dirty="0" err="1" smtClean="0"/>
              <a:t>give</a:t>
            </a:r>
            <a:r>
              <a:rPr lang="fi-FI" baseline="0" dirty="0" smtClean="0"/>
              <a:t> </a:t>
            </a:r>
            <a:r>
              <a:rPr lang="fi-FI" baseline="0" dirty="0" err="1" smtClean="0"/>
              <a:t>students</a:t>
            </a:r>
            <a:r>
              <a:rPr lang="fi-FI" baseline="0" dirty="0" smtClean="0"/>
              <a:t> </a:t>
            </a:r>
            <a:r>
              <a:rPr lang="fi-FI" baseline="0" dirty="0" err="1" smtClean="0"/>
              <a:t>guidance</a:t>
            </a:r>
            <a:r>
              <a:rPr lang="fi-FI" baseline="0" dirty="0" smtClean="0"/>
              <a:t> DURING </a:t>
            </a:r>
            <a:r>
              <a:rPr lang="fi-FI" baseline="0" dirty="0" err="1" smtClean="0"/>
              <a:t>the</a:t>
            </a:r>
            <a:r>
              <a:rPr lang="fi-FI" baseline="0" dirty="0" smtClean="0"/>
              <a:t> </a:t>
            </a:r>
            <a:r>
              <a:rPr lang="fi-FI" baseline="0" dirty="0" err="1" smtClean="0"/>
              <a:t>thesis</a:t>
            </a:r>
            <a:r>
              <a:rPr lang="fi-FI" baseline="0" dirty="0" smtClean="0"/>
              <a:t> </a:t>
            </a:r>
            <a:r>
              <a:rPr lang="fi-FI" baseline="0" dirty="0" err="1" smtClean="0"/>
              <a:t>writing</a:t>
            </a:r>
            <a:r>
              <a:rPr lang="fi-FI" baseline="0" dirty="0" smtClean="0"/>
              <a:t> </a:t>
            </a:r>
            <a:r>
              <a:rPr lang="fi-FI" baseline="0" dirty="0" err="1" smtClean="0"/>
              <a:t>process</a:t>
            </a:r>
            <a:r>
              <a:rPr lang="fi-FI" baseline="0" dirty="0" smtClean="0"/>
              <a:t>? </a:t>
            </a:r>
            <a:endParaRPr lang="fi-FI" dirty="0" smtClean="0"/>
          </a:p>
          <a:p>
            <a:endParaRPr lang="fi-FI" dirty="0"/>
          </a:p>
        </p:txBody>
      </p:sp>
      <p:sp>
        <p:nvSpPr>
          <p:cNvPr id="4" name="Slide Number Placeholder 3"/>
          <p:cNvSpPr>
            <a:spLocks noGrp="1"/>
          </p:cNvSpPr>
          <p:nvPr>
            <p:ph type="sldNum" sz="quarter" idx="10"/>
          </p:nvPr>
        </p:nvSpPr>
        <p:spPr/>
        <p:txBody>
          <a:bodyPr/>
          <a:lstStyle/>
          <a:p>
            <a:fld id="{6C038776-7A28-4F69-8580-58A668432C98}" type="slidenum">
              <a:rPr lang="fi-FI" smtClean="0"/>
              <a:t>3</a:t>
            </a:fld>
            <a:endParaRPr lang="fi-FI"/>
          </a:p>
        </p:txBody>
      </p:sp>
    </p:spTree>
    <p:extLst>
      <p:ext uri="{BB962C8B-B14F-4D97-AF65-F5344CB8AC3E}">
        <p14:creationId xmlns:p14="http://schemas.microsoft.com/office/powerpoint/2010/main" val="381702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6C038776-7A28-4F69-8580-58A668432C98}" type="slidenum">
              <a:rPr lang="fi-FI" smtClean="0"/>
              <a:t>4</a:t>
            </a:fld>
            <a:endParaRPr lang="fi-FI"/>
          </a:p>
        </p:txBody>
      </p:sp>
    </p:spTree>
    <p:extLst>
      <p:ext uri="{BB962C8B-B14F-4D97-AF65-F5344CB8AC3E}">
        <p14:creationId xmlns:p14="http://schemas.microsoft.com/office/powerpoint/2010/main" val="78046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D64E97-5F38-4F05-83B1-3D5587E9C02E}" type="slidenum">
              <a:rPr lang="en-US" smtClean="0"/>
              <a:t>8</a:t>
            </a:fld>
            <a:endParaRPr lang="en-US"/>
          </a:p>
        </p:txBody>
      </p:sp>
    </p:spTree>
    <p:extLst>
      <p:ext uri="{BB962C8B-B14F-4D97-AF65-F5344CB8AC3E}">
        <p14:creationId xmlns:p14="http://schemas.microsoft.com/office/powerpoint/2010/main" val="187970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8D64E97-5F38-4F05-83B1-3D5587E9C02E}" type="slidenum">
              <a:rPr lang="en-US" smtClean="0"/>
              <a:t>9</a:t>
            </a:fld>
            <a:endParaRPr lang="en-US"/>
          </a:p>
        </p:txBody>
      </p:sp>
    </p:spTree>
    <p:extLst>
      <p:ext uri="{BB962C8B-B14F-4D97-AF65-F5344CB8AC3E}">
        <p14:creationId xmlns:p14="http://schemas.microsoft.com/office/powerpoint/2010/main" val="1827581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433" eaLnBrk="0" hangingPunct="0">
              <a:spcBef>
                <a:spcPct val="30000"/>
              </a:spcBef>
              <a:defRPr sz="1100">
                <a:solidFill>
                  <a:schemeClr val="tx1"/>
                </a:solidFill>
                <a:latin typeface="Times New Roman" pitchFamily="18" charset="0"/>
              </a:defRPr>
            </a:lvl1pPr>
            <a:lvl2pPr marL="702756" indent="-270291" defTabSz="866433" eaLnBrk="0" hangingPunct="0">
              <a:spcBef>
                <a:spcPct val="30000"/>
              </a:spcBef>
              <a:defRPr sz="1100">
                <a:solidFill>
                  <a:schemeClr val="tx1"/>
                </a:solidFill>
                <a:latin typeface="Times New Roman" pitchFamily="18" charset="0"/>
              </a:defRPr>
            </a:lvl2pPr>
            <a:lvl3pPr marL="1081164" indent="-216233" defTabSz="866433" eaLnBrk="0" hangingPunct="0">
              <a:spcBef>
                <a:spcPct val="30000"/>
              </a:spcBef>
              <a:defRPr sz="1100">
                <a:solidFill>
                  <a:schemeClr val="tx1"/>
                </a:solidFill>
                <a:latin typeface="Times New Roman" pitchFamily="18" charset="0"/>
              </a:defRPr>
            </a:lvl3pPr>
            <a:lvl4pPr marL="1513629" indent="-216233" defTabSz="866433" eaLnBrk="0" hangingPunct="0">
              <a:spcBef>
                <a:spcPct val="30000"/>
              </a:spcBef>
              <a:defRPr sz="1100">
                <a:solidFill>
                  <a:schemeClr val="tx1"/>
                </a:solidFill>
                <a:latin typeface="Times New Roman" pitchFamily="18" charset="0"/>
              </a:defRPr>
            </a:lvl4pPr>
            <a:lvl5pPr marL="1946095" indent="-216233" defTabSz="866433" eaLnBrk="0" hangingPunct="0">
              <a:spcBef>
                <a:spcPct val="30000"/>
              </a:spcBef>
              <a:defRPr sz="1100">
                <a:solidFill>
                  <a:schemeClr val="tx1"/>
                </a:solidFill>
                <a:latin typeface="Times New Roman" pitchFamily="18" charset="0"/>
              </a:defRPr>
            </a:lvl5pPr>
            <a:lvl6pPr marL="2378560" indent="-216233" defTabSz="866433" eaLnBrk="0" fontAlgn="base" hangingPunct="0">
              <a:spcBef>
                <a:spcPct val="30000"/>
              </a:spcBef>
              <a:spcAft>
                <a:spcPct val="0"/>
              </a:spcAft>
              <a:defRPr sz="1100">
                <a:solidFill>
                  <a:schemeClr val="tx1"/>
                </a:solidFill>
                <a:latin typeface="Times New Roman" pitchFamily="18" charset="0"/>
              </a:defRPr>
            </a:lvl6pPr>
            <a:lvl7pPr marL="2811026" indent="-216233" defTabSz="866433" eaLnBrk="0" fontAlgn="base" hangingPunct="0">
              <a:spcBef>
                <a:spcPct val="30000"/>
              </a:spcBef>
              <a:spcAft>
                <a:spcPct val="0"/>
              </a:spcAft>
              <a:defRPr sz="1100">
                <a:solidFill>
                  <a:schemeClr val="tx1"/>
                </a:solidFill>
                <a:latin typeface="Times New Roman" pitchFamily="18" charset="0"/>
              </a:defRPr>
            </a:lvl7pPr>
            <a:lvl8pPr marL="3243491" indent="-216233" defTabSz="866433" eaLnBrk="0" fontAlgn="base" hangingPunct="0">
              <a:spcBef>
                <a:spcPct val="30000"/>
              </a:spcBef>
              <a:spcAft>
                <a:spcPct val="0"/>
              </a:spcAft>
              <a:defRPr sz="1100">
                <a:solidFill>
                  <a:schemeClr val="tx1"/>
                </a:solidFill>
                <a:latin typeface="Times New Roman" pitchFamily="18" charset="0"/>
              </a:defRPr>
            </a:lvl8pPr>
            <a:lvl9pPr marL="3675957" indent="-216233" defTabSz="866433"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72D7E756-6BC5-4B79-B962-1668AF8A1DFF}" type="slidenum">
              <a:rPr lang="en-GB" altLang="en-US" smtClean="0"/>
              <a:pPr eaLnBrk="1" hangingPunct="1">
                <a:spcBef>
                  <a:spcPct val="0"/>
                </a:spcBef>
              </a:pPr>
              <a:t>33</a:t>
            </a:fld>
            <a:endParaRPr lang="en-GB"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smtClean="0"/>
          </a:p>
        </p:txBody>
      </p:sp>
    </p:spTree>
    <p:extLst>
      <p:ext uri="{BB962C8B-B14F-4D97-AF65-F5344CB8AC3E}">
        <p14:creationId xmlns:p14="http://schemas.microsoft.com/office/powerpoint/2010/main" val="118939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8D64E97-5F38-4F05-83B1-3D5587E9C02E}" type="slidenum">
              <a:rPr lang="en-US" smtClean="0"/>
              <a:t>56</a:t>
            </a:fld>
            <a:endParaRPr lang="en-US"/>
          </a:p>
        </p:txBody>
      </p:sp>
    </p:spTree>
    <p:extLst>
      <p:ext uri="{BB962C8B-B14F-4D97-AF65-F5344CB8AC3E}">
        <p14:creationId xmlns:p14="http://schemas.microsoft.com/office/powerpoint/2010/main" val="1397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2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anose="02020603050405020304" pitchFamily="18" charset="0"/>
              </a:defRPr>
            </a:lvl1pPr>
            <a:lvl2pPr marL="742950" indent="-285750" defTabSz="915988" eaLnBrk="0" hangingPunct="0">
              <a:spcBef>
                <a:spcPct val="30000"/>
              </a:spcBef>
              <a:defRPr sz="1200">
                <a:solidFill>
                  <a:schemeClr val="tx1"/>
                </a:solidFill>
                <a:latin typeface="Times New Roman" panose="02020603050405020304" pitchFamily="18" charset="0"/>
              </a:defRPr>
            </a:lvl2pPr>
            <a:lvl3pPr marL="1143000" indent="-228600" defTabSz="915988" eaLnBrk="0" hangingPunct="0">
              <a:spcBef>
                <a:spcPct val="30000"/>
              </a:spcBef>
              <a:defRPr sz="1200">
                <a:solidFill>
                  <a:schemeClr val="tx1"/>
                </a:solidFill>
                <a:latin typeface="Times New Roman" panose="02020603050405020304" pitchFamily="18" charset="0"/>
              </a:defRPr>
            </a:lvl3pPr>
            <a:lvl4pPr marL="1600200" indent="-228600" defTabSz="915988" eaLnBrk="0" hangingPunct="0">
              <a:spcBef>
                <a:spcPct val="30000"/>
              </a:spcBef>
              <a:defRPr sz="1200">
                <a:solidFill>
                  <a:schemeClr val="tx1"/>
                </a:solidFill>
                <a:latin typeface="Times New Roman" panose="02020603050405020304" pitchFamily="18" charset="0"/>
              </a:defRPr>
            </a:lvl4pPr>
            <a:lvl5pPr marL="2057400" indent="-228600" defTabSz="915988" eaLnBrk="0" hangingPunct="0">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B7BFF10-260A-40B0-BCEA-E04C59D5DFDC}" type="slidenum">
              <a:rPr lang="en-GB" altLang="en-US">
                <a:solidFill>
                  <a:srgbClr val="000000"/>
                </a:solidFill>
              </a:rPr>
              <a:pPr eaLnBrk="1" hangingPunct="1">
                <a:spcBef>
                  <a:spcPct val="0"/>
                </a:spcBef>
              </a:pPr>
              <a:t>101</a:t>
            </a:fld>
            <a:endParaRPr lang="en-GB" altLang="en-US">
              <a:solidFill>
                <a:srgbClr val="000000"/>
              </a:solidFill>
            </a:endParaRPr>
          </a:p>
        </p:txBody>
      </p:sp>
    </p:spTree>
    <p:extLst>
      <p:ext uri="{BB962C8B-B14F-4D97-AF65-F5344CB8AC3E}">
        <p14:creationId xmlns:p14="http://schemas.microsoft.com/office/powerpoint/2010/main" val="286248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C3A66-7240-4D9D-BFF3-B678E115ECBB}" type="slidenum">
              <a:rPr lang="en-US" smtClean="0"/>
              <a:t>‹#›</a:t>
            </a:fld>
            <a:endParaRPr lang="en-US"/>
          </a:p>
        </p:txBody>
      </p:sp>
    </p:spTree>
    <p:extLst>
      <p:ext uri="{BB962C8B-B14F-4D97-AF65-F5344CB8AC3E}">
        <p14:creationId xmlns:p14="http://schemas.microsoft.com/office/powerpoint/2010/main" val="359792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C3A66-7240-4D9D-BFF3-B678E115ECBB}" type="slidenum">
              <a:rPr lang="en-US" smtClean="0"/>
              <a:t>‹#›</a:t>
            </a:fld>
            <a:endParaRPr lang="en-US"/>
          </a:p>
        </p:txBody>
      </p:sp>
    </p:spTree>
    <p:extLst>
      <p:ext uri="{BB962C8B-B14F-4D97-AF65-F5344CB8AC3E}">
        <p14:creationId xmlns:p14="http://schemas.microsoft.com/office/powerpoint/2010/main" val="232513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C3A66-7240-4D9D-BFF3-B678E115ECBB}" type="slidenum">
              <a:rPr lang="en-US" smtClean="0"/>
              <a:t>‹#›</a:t>
            </a:fld>
            <a:endParaRPr lang="en-US"/>
          </a:p>
        </p:txBody>
      </p:sp>
    </p:spTree>
    <p:extLst>
      <p:ext uri="{BB962C8B-B14F-4D97-AF65-F5344CB8AC3E}">
        <p14:creationId xmlns:p14="http://schemas.microsoft.com/office/powerpoint/2010/main" val="140153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406400" y="1712913"/>
            <a:ext cx="8324850" cy="3919537"/>
          </a:xfrm>
          <a:prstGeom prst="rect">
            <a:avLst/>
          </a:prstGeom>
          <a:solidFill>
            <a:schemeClr val="bg1">
              <a:lumMod val="65000"/>
            </a:schemeClr>
          </a:solidFill>
          <a:ln>
            <a:noFill/>
          </a:ln>
          <a:effectLst/>
          <a:extLst/>
        </p:spPr>
        <p:txBody>
          <a:bodyPr wrap="none" anchor="ctr"/>
          <a:lstStyle/>
          <a:p>
            <a:pPr algn="ctr" fontAlgn="base">
              <a:spcBef>
                <a:spcPct val="0"/>
              </a:spcBef>
              <a:spcAft>
                <a:spcPct val="0"/>
              </a:spcAft>
            </a:pPr>
            <a:endParaRPr lang="fi-FI">
              <a:solidFill>
                <a:srgbClr val="000000"/>
              </a:solidFill>
            </a:endParaRPr>
          </a:p>
        </p:txBody>
      </p:sp>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pPr lvl="0"/>
            <a:r>
              <a:rPr lang="en-US" noProof="0" dirty="0" smtClean="0"/>
              <a:t>Click to edit Master title style</a:t>
            </a:r>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2860675" y="5959475"/>
            <a:ext cx="2025650" cy="176213"/>
          </a:xfrm>
        </p:spPr>
        <p:txBody>
          <a:bodyPr/>
          <a:lstStyle>
            <a:lvl1pPr>
              <a:defRPr sz="1200">
                <a:solidFill>
                  <a:srgbClr val="928B81"/>
                </a:solidFill>
              </a:defRPr>
            </a:lvl1pPr>
          </a:lstStyle>
          <a:p>
            <a:fld id="{CDF7F600-B5BE-466C-8E75-2D8AD30B5798}" type="datetime1">
              <a:rPr lang="en-US"/>
              <a:pPr/>
              <a:t>12/3/2014</a:t>
            </a:fld>
            <a:endParaRPr lang="en-US"/>
          </a:p>
        </p:txBody>
      </p:sp>
      <p:pic>
        <p:nvPicPr>
          <p:cNvPr id="3086" name="Picture 14" descr="aalto_e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20900" cy="163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077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fld id="{84BFCBAA-511B-480A-8674-1745922C77B6}" type="datetime1">
              <a:rPr lang="en-US"/>
              <a:pPr/>
              <a:t>12/3/2014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01204C-E720-4E18-91B2-51F942EBFC24}" type="slidenum">
              <a:rPr lang="en-US"/>
              <a:pPr/>
              <a:t>‹#›</a:t>
            </a:fld>
            <a:endParaRPr lang="en-US"/>
          </a:p>
        </p:txBody>
      </p:sp>
    </p:spTree>
    <p:extLst>
      <p:ext uri="{BB962C8B-B14F-4D97-AF65-F5344CB8AC3E}">
        <p14:creationId xmlns:p14="http://schemas.microsoft.com/office/powerpoint/2010/main" val="125980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16A4A3E-F7D0-4380-8264-6A47180C5468}" type="datetime1">
              <a:rPr lang="en-US"/>
              <a:pPr/>
              <a:t>12/3/2014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2741C7-5B67-4485-AE03-8B690B2573A9}" type="slidenum">
              <a:rPr lang="en-US"/>
              <a:pPr/>
              <a:t>‹#›</a:t>
            </a:fld>
            <a:endParaRPr lang="en-US"/>
          </a:p>
        </p:txBody>
      </p:sp>
    </p:spTree>
    <p:extLst>
      <p:ext uri="{BB962C8B-B14F-4D97-AF65-F5344CB8AC3E}">
        <p14:creationId xmlns:p14="http://schemas.microsoft.com/office/powerpoint/2010/main" val="2475348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lvl1pPr>
              <a:defRPr/>
            </a:lvl1pPr>
          </a:lstStyle>
          <a:p>
            <a:fld id="{D9887B70-5119-47D2-9BEB-DD4A028344F5}" type="datetime1">
              <a:rPr lang="en-US"/>
              <a:pPr/>
              <a:t>12/3/2014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4CF53B-9B69-494E-9FD7-AF7A0F69D8CD}" type="slidenum">
              <a:rPr lang="en-US"/>
              <a:pPr/>
              <a:t>‹#›</a:t>
            </a:fld>
            <a:endParaRPr lang="en-US"/>
          </a:p>
        </p:txBody>
      </p:sp>
    </p:spTree>
    <p:extLst>
      <p:ext uri="{BB962C8B-B14F-4D97-AF65-F5344CB8AC3E}">
        <p14:creationId xmlns:p14="http://schemas.microsoft.com/office/powerpoint/2010/main" val="2945994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lvl1pPr>
              <a:defRPr/>
            </a:lvl1pPr>
          </a:lstStyle>
          <a:p>
            <a:fld id="{540EB557-81C1-4B90-92A8-0CCD0D725DBB}" type="datetime1">
              <a:rPr lang="en-US"/>
              <a:pPr/>
              <a:t>12/3/2014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726361-5D3C-4C4D-BC35-0C9F104A9896}" type="slidenum">
              <a:rPr lang="en-US"/>
              <a:pPr/>
              <a:t>‹#›</a:t>
            </a:fld>
            <a:endParaRPr lang="en-US"/>
          </a:p>
        </p:txBody>
      </p:sp>
    </p:spTree>
    <p:extLst>
      <p:ext uri="{BB962C8B-B14F-4D97-AF65-F5344CB8AC3E}">
        <p14:creationId xmlns:p14="http://schemas.microsoft.com/office/powerpoint/2010/main" val="1027813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lvl1pPr>
              <a:defRPr/>
            </a:lvl1pPr>
          </a:lstStyle>
          <a:p>
            <a:fld id="{9D2B506B-95C7-477B-8342-9F7B3EF8638B}" type="datetime1">
              <a:rPr lang="en-US"/>
              <a:pPr/>
              <a:t>12/3/2014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F7FA47-5540-46F9-A92A-FD0452DCDD73}" type="slidenum">
              <a:rPr lang="en-US"/>
              <a:pPr/>
              <a:t>‹#›</a:t>
            </a:fld>
            <a:endParaRPr lang="en-US"/>
          </a:p>
        </p:txBody>
      </p:sp>
    </p:spTree>
    <p:extLst>
      <p:ext uri="{BB962C8B-B14F-4D97-AF65-F5344CB8AC3E}">
        <p14:creationId xmlns:p14="http://schemas.microsoft.com/office/powerpoint/2010/main" val="2905666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08A12E9-E7EE-4980-9ABB-0DA4D120C9E0}" type="datetime1">
              <a:rPr lang="en-US"/>
              <a:pPr/>
              <a:t>12/3/2014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2526E1-8D90-42AF-89E6-9C02AB1F8333}" type="slidenum">
              <a:rPr lang="en-US"/>
              <a:pPr/>
              <a:t>‹#›</a:t>
            </a:fld>
            <a:endParaRPr lang="en-US"/>
          </a:p>
        </p:txBody>
      </p:sp>
    </p:spTree>
    <p:extLst>
      <p:ext uri="{BB962C8B-B14F-4D97-AF65-F5344CB8AC3E}">
        <p14:creationId xmlns:p14="http://schemas.microsoft.com/office/powerpoint/2010/main" val="332023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FF"/>
                </a:solidFill>
              </a:defRPr>
            </a:lvl1pPr>
          </a:lstStyle>
          <a:p>
            <a:r>
              <a:rPr lang="en-US" dirty="0" smtClean="0"/>
              <a:t>Click to edit Master title style</a:t>
            </a:r>
            <a:endParaRPr lang="fi-FI"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0A80D84-F802-476C-AA6C-26CAFB90FAC5}" type="datetime1">
              <a:rPr lang="en-US"/>
              <a:pPr/>
              <a:t>12/3/2014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9DFF46-4977-4A89-B91D-BDB287BF92C6}" type="slidenum">
              <a:rPr lang="en-US"/>
              <a:pPr/>
              <a:t>‹#›</a:t>
            </a:fld>
            <a:endParaRPr lang="en-US"/>
          </a:p>
        </p:txBody>
      </p:sp>
    </p:spTree>
    <p:extLst>
      <p:ext uri="{BB962C8B-B14F-4D97-AF65-F5344CB8AC3E}">
        <p14:creationId xmlns:p14="http://schemas.microsoft.com/office/powerpoint/2010/main" val="38625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C3A66-7240-4D9D-BFF3-B678E115ECBB}" type="slidenum">
              <a:rPr lang="en-US" smtClean="0"/>
              <a:t>‹#›</a:t>
            </a:fld>
            <a:endParaRPr lang="en-US"/>
          </a:p>
        </p:txBody>
      </p:sp>
    </p:spTree>
    <p:extLst>
      <p:ext uri="{BB962C8B-B14F-4D97-AF65-F5344CB8AC3E}">
        <p14:creationId xmlns:p14="http://schemas.microsoft.com/office/powerpoint/2010/main" val="1522258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FF"/>
                </a:solidFill>
              </a:defRPr>
            </a:lvl1pPr>
          </a:lstStyle>
          <a:p>
            <a:r>
              <a:rPr lang="en-US" dirty="0" smtClean="0"/>
              <a:t>Click to edit Master title style</a:t>
            </a:r>
            <a:endParaRPr lang="fi-FI"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ABE968-F7F4-4E95-B5F3-32747DB4B987}" type="datetime1">
              <a:rPr lang="en-US"/>
              <a:pPr/>
              <a:t>12/3/2014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10E3C5-0CCF-4242-B682-62366BC3D3F0}" type="slidenum">
              <a:rPr lang="en-US"/>
              <a:pPr/>
              <a:t>‹#›</a:t>
            </a:fld>
            <a:endParaRPr lang="en-US"/>
          </a:p>
        </p:txBody>
      </p:sp>
    </p:spTree>
    <p:extLst>
      <p:ext uri="{BB962C8B-B14F-4D97-AF65-F5344CB8AC3E}">
        <p14:creationId xmlns:p14="http://schemas.microsoft.com/office/powerpoint/2010/main" val="428356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FF"/>
                </a:solidFill>
              </a:defRPr>
            </a:lvl1pPr>
          </a:lstStyle>
          <a:p>
            <a:r>
              <a:rPr lang="en-US" dirty="0" smtClean="0"/>
              <a:t>Click to edit Master title style</a:t>
            </a:r>
            <a:endParaRPr lang="fi-FI"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fld id="{349B45C2-B71A-46ED-A8D7-AFB999DFC62B}" type="datetime1">
              <a:rPr lang="en-US"/>
              <a:pPr/>
              <a:t>12/3/2014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CA85DD-45DD-44D1-9AEB-FFE1B98C245A}" type="slidenum">
              <a:rPr lang="en-US"/>
              <a:pPr/>
              <a:t>‹#›</a:t>
            </a:fld>
            <a:endParaRPr lang="en-US"/>
          </a:p>
        </p:txBody>
      </p:sp>
    </p:spTree>
    <p:extLst>
      <p:ext uri="{BB962C8B-B14F-4D97-AF65-F5344CB8AC3E}">
        <p14:creationId xmlns:p14="http://schemas.microsoft.com/office/powerpoint/2010/main" val="988073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lvl1pPr>
              <a:defRPr>
                <a:solidFill>
                  <a:srgbClr val="0000FF"/>
                </a:solidFill>
              </a:defRPr>
            </a:lvl1pPr>
          </a:lstStyle>
          <a:p>
            <a:r>
              <a:rPr lang="en-US" dirty="0" smtClean="0"/>
              <a:t>Click to edit Master title style</a:t>
            </a:r>
            <a:endParaRPr lang="fi-FI" dirty="0"/>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fld id="{0964DF4F-21F8-42A6-8FAE-22B64186D3AB}" type="datetime1">
              <a:rPr lang="en-US"/>
              <a:pPr/>
              <a:t>12/3/2014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20EE48-8CA1-4758-B4D2-B8D0AB6549D7}" type="slidenum">
              <a:rPr lang="en-US"/>
              <a:pPr/>
              <a:t>‹#›</a:t>
            </a:fld>
            <a:endParaRPr lang="en-US"/>
          </a:p>
        </p:txBody>
      </p:sp>
    </p:spTree>
    <p:extLst>
      <p:ext uri="{BB962C8B-B14F-4D97-AF65-F5344CB8AC3E}">
        <p14:creationId xmlns:p14="http://schemas.microsoft.com/office/powerpoint/2010/main" val="1577083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76B068-F210-4B69-B703-0C138A2B0C0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03489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73F511-8B18-4F65-82A9-A56FA82D88A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48384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B1FCE-658E-42A9-93F1-8AC491E023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1638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8AD041-1FE4-40D8-A029-2B9B574A0F1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20473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641F3C-23E2-4B21-9051-D083FC3390E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12316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350FA3-B198-4FBC-8EC9-02625A8A1E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40260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633574D-7D8E-4A4B-A8AD-476A19C25B6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2449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B92F8-7737-4CF7-9EF3-089BA63EA3DB}"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C3A66-7240-4D9D-BFF3-B678E115ECBB}" type="slidenum">
              <a:rPr lang="en-US" smtClean="0"/>
              <a:t>‹#›</a:t>
            </a:fld>
            <a:endParaRPr lang="en-US"/>
          </a:p>
        </p:txBody>
      </p:sp>
    </p:spTree>
    <p:extLst>
      <p:ext uri="{BB962C8B-B14F-4D97-AF65-F5344CB8AC3E}">
        <p14:creationId xmlns:p14="http://schemas.microsoft.com/office/powerpoint/2010/main" val="519549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87ACCC-A84D-4094-A649-07B810FF59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99045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535E93-6440-4264-941B-9EF23ACA69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51718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285459-8E6A-40D9-9243-27E3B6A59EE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59172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5C3AF-B8EB-4FB3-98D3-FD815ED0034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04009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685800" y="1981200"/>
            <a:ext cx="7772400" cy="4114800"/>
          </a:xfrm>
        </p:spPr>
        <p:txBody>
          <a:bodyPr/>
          <a:lstStyle/>
          <a:p>
            <a:pPr lvl="0"/>
            <a:endParaRPr lang="fi-FI" noProof="0" smtClean="0"/>
          </a:p>
        </p:txBody>
      </p:sp>
      <p:sp>
        <p:nvSpPr>
          <p:cNvPr id="4" name="Rectangle 4"/>
          <p:cNvSpPr>
            <a:spLocks noGrp="1" noChangeArrowheads="1"/>
          </p:cNvSpPr>
          <p:nvPr>
            <p:ph type="dt" sz="half" idx="10"/>
          </p:nvPr>
        </p:nvSpPr>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0A7A6A-D5EF-4E26-B94F-E2CD6F928E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00572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376B59-646D-43F5-996D-91D44420AC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337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B7D369-3775-4F9F-B776-0C6B4E08F0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9851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B46C08-61C1-4727-A924-746AF1B27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4285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1B0808-6693-4B9C-939F-356224E93E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9190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D64DC0-5DD7-4D8D-BD07-5DA09FFF1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360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FB92F8-7737-4CF7-9EF3-089BA63EA3DB}"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C3A66-7240-4D9D-BFF3-B678E115ECBB}" type="slidenum">
              <a:rPr lang="en-US" smtClean="0"/>
              <a:t>‹#›</a:t>
            </a:fld>
            <a:endParaRPr lang="en-US"/>
          </a:p>
        </p:txBody>
      </p:sp>
    </p:spTree>
    <p:extLst>
      <p:ext uri="{BB962C8B-B14F-4D97-AF65-F5344CB8AC3E}">
        <p14:creationId xmlns:p14="http://schemas.microsoft.com/office/powerpoint/2010/main" val="42042604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FF1A25-E03D-4B5C-BB29-63D26B6837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513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9E00CD-4C59-4B25-85C4-E806753DCD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7230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50B1E7-35DA-4E7A-AC9D-4082CEBBB7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5832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D89E37-701E-492D-AFFA-CF91CC68CD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131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B0F8D3-0373-4961-A807-50A1D827F6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4578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177604-4C32-44A5-8F22-AF4EDD2B3F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7213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21E34D-84C2-46EB-8DB4-E33A84552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2869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886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288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42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FB92F8-7737-4CF7-9EF3-089BA63EA3DB}"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C3A66-7240-4D9D-BFF3-B678E115ECBB}" type="slidenum">
              <a:rPr lang="en-US" smtClean="0"/>
              <a:t>‹#›</a:t>
            </a:fld>
            <a:endParaRPr lang="en-US"/>
          </a:p>
        </p:txBody>
      </p:sp>
    </p:spTree>
    <p:extLst>
      <p:ext uri="{BB962C8B-B14F-4D97-AF65-F5344CB8AC3E}">
        <p14:creationId xmlns:p14="http://schemas.microsoft.com/office/powerpoint/2010/main" val="18265190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05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566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132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5620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321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259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022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8689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134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54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FB92F8-7737-4CF7-9EF3-089BA63EA3DB}"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C3A66-7240-4D9D-BFF3-B678E115ECBB}" type="slidenum">
              <a:rPr lang="en-US" smtClean="0"/>
              <a:t>‹#›</a:t>
            </a:fld>
            <a:endParaRPr lang="en-US"/>
          </a:p>
        </p:txBody>
      </p:sp>
    </p:spTree>
    <p:extLst>
      <p:ext uri="{BB962C8B-B14F-4D97-AF65-F5344CB8AC3E}">
        <p14:creationId xmlns:p14="http://schemas.microsoft.com/office/powerpoint/2010/main" val="16758379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5980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013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168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503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2518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1115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1767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0860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728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A4EAD3-7EB2-4DDE-BDE5-8401330EA7BC}"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33655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B92F8-7737-4CF7-9EF3-089BA63EA3DB}"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0C3A66-7240-4D9D-BFF3-B678E115ECBB}" type="slidenum">
              <a:rPr lang="en-US" smtClean="0"/>
              <a:t>‹#›</a:t>
            </a:fld>
            <a:endParaRPr lang="en-US"/>
          </a:p>
        </p:txBody>
      </p:sp>
    </p:spTree>
    <p:extLst>
      <p:ext uri="{BB962C8B-B14F-4D97-AF65-F5344CB8AC3E}">
        <p14:creationId xmlns:p14="http://schemas.microsoft.com/office/powerpoint/2010/main" val="29499184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136AF49-D55E-4558-ACC7-B50905354137}"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15318938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4437EB9-5632-4EB9-9130-6860E9C1D544}"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14714739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54924D8-0CD1-4731-88DD-E8FB6532E93A}"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5834909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97BB5E9-606A-43EF-BEF7-2C60FA1B7CBC}"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42703900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929E91E-1A95-481F-9E06-F3B5A409C445}"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41054175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C75BD37-0A00-4CDD-B6CE-3C159FCCE88D}"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2583474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04BE7E8-5F7C-4505-9DBC-2E2F0E05CB21}"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2431862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ACAE83-A735-4E06-B23F-88A6D52A9378}"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37147317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19D0B36-0EBD-4EB1-AC42-257B9968F51A}"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37618147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016442F-0248-48A5-B981-9D2C002F9A25}"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1030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B92F8-7737-4CF7-9EF3-089BA63EA3DB}"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C3A66-7240-4D9D-BFF3-B678E115ECBB}" type="slidenum">
              <a:rPr lang="en-US" smtClean="0"/>
              <a:t>‹#›</a:t>
            </a:fld>
            <a:endParaRPr lang="en-US"/>
          </a:p>
        </p:txBody>
      </p:sp>
    </p:spTree>
    <p:extLst>
      <p:ext uri="{BB962C8B-B14F-4D97-AF65-F5344CB8AC3E}">
        <p14:creationId xmlns:p14="http://schemas.microsoft.com/office/powerpoint/2010/main" val="15635322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C4E57F-2DD2-4672-A234-7DAAC8B8BABF}" type="slidenum">
              <a:rPr lang="en-US" altLang="fi-FI">
                <a:solidFill>
                  <a:srgbClr val="000000"/>
                </a:solidFill>
              </a:rPr>
              <a:pPr/>
              <a:t>‹#›</a:t>
            </a:fld>
            <a:endParaRPr lang="en-US" altLang="fi-FI">
              <a:solidFill>
                <a:srgbClr val="000000"/>
              </a:solidFill>
            </a:endParaRPr>
          </a:p>
        </p:txBody>
      </p:sp>
    </p:spTree>
    <p:extLst>
      <p:ext uri="{BB962C8B-B14F-4D97-AF65-F5344CB8AC3E}">
        <p14:creationId xmlns:p14="http://schemas.microsoft.com/office/powerpoint/2010/main" val="138702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B92F8-7737-4CF7-9EF3-089BA63EA3DB}"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C3A66-7240-4D9D-BFF3-B678E115ECBB}" type="slidenum">
              <a:rPr lang="en-US" smtClean="0"/>
              <a:t>‹#›</a:t>
            </a:fld>
            <a:endParaRPr lang="en-US"/>
          </a:p>
        </p:txBody>
      </p:sp>
    </p:spTree>
    <p:extLst>
      <p:ext uri="{BB962C8B-B14F-4D97-AF65-F5344CB8AC3E}">
        <p14:creationId xmlns:p14="http://schemas.microsoft.com/office/powerpoint/2010/main" val="349293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B92F8-7737-4CF7-9EF3-089BA63EA3DB}" type="datetimeFigureOut">
              <a:rPr lang="en-US" smtClean="0"/>
              <a:t>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C3A66-7240-4D9D-BFF3-B678E115ECBB}" type="slidenum">
              <a:rPr lang="en-US" smtClean="0"/>
              <a:t>‹#›</a:t>
            </a:fld>
            <a:endParaRPr lang="en-US"/>
          </a:p>
        </p:txBody>
      </p:sp>
    </p:spTree>
    <p:extLst>
      <p:ext uri="{BB962C8B-B14F-4D97-AF65-F5344CB8AC3E}">
        <p14:creationId xmlns:p14="http://schemas.microsoft.com/office/powerpoint/2010/main" val="61833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1500" y="488950"/>
            <a:ext cx="79851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571500" y="1582738"/>
            <a:ext cx="7985125"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429000" y="6272213"/>
            <a:ext cx="1544638"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pPr>
            <a:fld id="{5F25579A-A171-45A3-A20A-5FF50CD35683}" type="datetime1">
              <a:rPr lang="en-US" smtClean="0"/>
              <a:pPr fontAlgn="base">
                <a:spcBef>
                  <a:spcPct val="0"/>
                </a:spcBef>
                <a:spcAft>
                  <a:spcPct val="0"/>
                </a:spcAft>
              </a:pPr>
              <a:t>12/3/2014</a:t>
            </a:fld>
            <a:endParaRPr lang="en-US" smtClean="0"/>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pPr>
            <a:endParaRPr lang="en-US" smtClean="0"/>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pPr>
            <a:fld id="{31567664-FC52-4EEB-99E9-B7660AC10018}" type="slidenum">
              <a:rPr lang="en-US" smtClean="0"/>
              <a:pPr fontAlgn="base">
                <a:spcBef>
                  <a:spcPct val="0"/>
                </a:spcBef>
                <a:spcAft>
                  <a:spcPct val="0"/>
                </a:spcAft>
              </a:pPr>
              <a:t>‹#›</a:t>
            </a:fld>
            <a:endParaRPr lang="en-US" smtClean="0"/>
          </a:p>
        </p:txBody>
      </p:sp>
      <p:sp>
        <p:nvSpPr>
          <p:cNvPr id="1032" name="Rectangle 8"/>
          <p:cNvSpPr>
            <a:spLocks noChangeArrowheads="1"/>
          </p:cNvSpPr>
          <p:nvPr/>
        </p:nvSpPr>
        <p:spPr bwMode="auto">
          <a:xfrm>
            <a:off x="571500" y="5811838"/>
            <a:ext cx="7985125" cy="65087"/>
          </a:xfrm>
          <a:prstGeom prst="rect">
            <a:avLst/>
          </a:prstGeom>
          <a:solidFill>
            <a:srgbClr val="FF7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i-FI">
              <a:solidFill>
                <a:srgbClr val="000000"/>
              </a:solidFill>
            </a:endParaRPr>
          </a:p>
        </p:txBody>
      </p:sp>
      <p:pic>
        <p:nvPicPr>
          <p:cNvPr id="1037" name="Picture 13" descr="aalto_eng_alakulm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959475"/>
            <a:ext cx="2693988" cy="89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935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b="1">
          <a:solidFill>
            <a:srgbClr val="0000FF"/>
          </a:solidFill>
          <a:latin typeface="+mj-lt"/>
          <a:ea typeface="+mj-ea"/>
          <a:cs typeface="+mj-cs"/>
        </a:defRPr>
      </a:lvl1pPr>
      <a:lvl2pPr algn="l" rtl="0" fontAlgn="base">
        <a:spcBef>
          <a:spcPct val="0"/>
        </a:spcBef>
        <a:spcAft>
          <a:spcPct val="0"/>
        </a:spcAft>
        <a:defRPr sz="3200" b="1">
          <a:solidFill>
            <a:srgbClr val="FF7900"/>
          </a:solidFill>
          <a:latin typeface="Arial" charset="0"/>
        </a:defRPr>
      </a:lvl2pPr>
      <a:lvl3pPr algn="l" rtl="0" fontAlgn="base">
        <a:spcBef>
          <a:spcPct val="0"/>
        </a:spcBef>
        <a:spcAft>
          <a:spcPct val="0"/>
        </a:spcAft>
        <a:defRPr sz="3200" b="1">
          <a:solidFill>
            <a:srgbClr val="FF7900"/>
          </a:solidFill>
          <a:latin typeface="Arial" charset="0"/>
        </a:defRPr>
      </a:lvl3pPr>
      <a:lvl4pPr algn="l" rtl="0" fontAlgn="base">
        <a:spcBef>
          <a:spcPct val="0"/>
        </a:spcBef>
        <a:spcAft>
          <a:spcPct val="0"/>
        </a:spcAft>
        <a:defRPr sz="3200" b="1">
          <a:solidFill>
            <a:srgbClr val="FF7900"/>
          </a:solidFill>
          <a:latin typeface="Arial" charset="0"/>
        </a:defRPr>
      </a:lvl4pPr>
      <a:lvl5pPr algn="l" rtl="0" fontAlgn="base">
        <a:spcBef>
          <a:spcPct val="0"/>
        </a:spcBef>
        <a:spcAft>
          <a:spcPct val="0"/>
        </a:spcAft>
        <a:defRPr sz="3200" b="1">
          <a:solidFill>
            <a:srgbClr val="FF7900"/>
          </a:solidFill>
          <a:latin typeface="Arial" charset="0"/>
        </a:defRPr>
      </a:lvl5pPr>
      <a:lvl6pPr marL="457200" algn="l" rtl="0" fontAlgn="base">
        <a:spcBef>
          <a:spcPct val="0"/>
        </a:spcBef>
        <a:spcAft>
          <a:spcPct val="0"/>
        </a:spcAft>
        <a:defRPr sz="3200" b="1">
          <a:solidFill>
            <a:srgbClr val="FF7900"/>
          </a:solidFill>
          <a:latin typeface="Arial" charset="0"/>
        </a:defRPr>
      </a:lvl6pPr>
      <a:lvl7pPr marL="914400" algn="l" rtl="0" fontAlgn="base">
        <a:spcBef>
          <a:spcPct val="0"/>
        </a:spcBef>
        <a:spcAft>
          <a:spcPct val="0"/>
        </a:spcAft>
        <a:defRPr sz="3200" b="1">
          <a:solidFill>
            <a:srgbClr val="FF7900"/>
          </a:solidFill>
          <a:latin typeface="Arial" charset="0"/>
        </a:defRPr>
      </a:lvl7pPr>
      <a:lvl8pPr marL="1371600" algn="l" rtl="0" fontAlgn="base">
        <a:spcBef>
          <a:spcPct val="0"/>
        </a:spcBef>
        <a:spcAft>
          <a:spcPct val="0"/>
        </a:spcAft>
        <a:defRPr sz="3200" b="1">
          <a:solidFill>
            <a:srgbClr val="FF7900"/>
          </a:solidFill>
          <a:latin typeface="Arial" charset="0"/>
        </a:defRPr>
      </a:lvl8pPr>
      <a:lvl9pPr marL="1828800" algn="l" rtl="0" fontAlgn="base">
        <a:spcBef>
          <a:spcPct val="0"/>
        </a:spcBef>
        <a:spcAft>
          <a:spcPct val="0"/>
        </a:spcAft>
        <a:defRPr sz="3200" b="1">
          <a:solidFill>
            <a:srgbClr val="FF7900"/>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A0C8791-6B46-4BDB-8343-E1893659538C}"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15916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4416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24416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24416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DAE4113E-FAEC-479C-A613-732A66DA8EB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6787968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56684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B92F8-7737-4CF7-9EF3-089BA63EA3DB}" type="datetimeFigureOut">
              <a:rPr lang="en-US" smtClean="0">
                <a:solidFill>
                  <a:prstClr val="black">
                    <a:tint val="75000"/>
                  </a:prstClr>
                </a:solidFill>
              </a:rPr>
              <a:pPr/>
              <a:t>12/3/2014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C3A66-7240-4D9D-BFF3-B678E115EC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655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4416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24416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24416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3F0384EE-F6F2-449B-8FA0-C1C8AD700F38}" type="slidenum">
              <a:rPr lang="en-US" altLang="fi-FI" smtClean="0">
                <a:solidFill>
                  <a:srgbClr val="000000"/>
                </a:solidFill>
              </a:rPr>
              <a:pPr fontAlgn="base">
                <a:spcBef>
                  <a:spcPct val="0"/>
                </a:spcBef>
                <a:spcAft>
                  <a:spcPct val="0"/>
                </a:spcAft>
              </a:pPr>
              <a:t>‹#›</a:t>
            </a:fld>
            <a:endParaRPr lang="en-US" altLang="fi-FI" smtClean="0">
              <a:solidFill>
                <a:srgbClr val="000000"/>
              </a:solidFill>
            </a:endParaRPr>
          </a:p>
        </p:txBody>
      </p:sp>
    </p:spTree>
    <p:extLst>
      <p:ext uri="{BB962C8B-B14F-4D97-AF65-F5344CB8AC3E}">
        <p14:creationId xmlns:p14="http://schemas.microsoft.com/office/powerpoint/2010/main" val="41134768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10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to.aalto.fi/display/enmasterelec/New+guideline+for+master's+thesis+evaluation+effective+as+of+1+August+2012" TargetMode="Externa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1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to.aalto.fi/display/enmasterelec/New+guideline+for+master's+thesis+evaluation+effective+as+of+1+August+201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to.aalto.fi/display/enmasterelec/New+guideline+for+master's+thesis+evaluation+effective+as+of+1+August+2012"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ana.tkk.fi/awe/style/reporting/sections/intros/index.html" TargetMode="External"/><Relationship Id="rId13" Type="http://schemas.openxmlformats.org/officeDocument/2006/relationships/hyperlink" Target="https://owl.english.purdue.edu/exercises/5/26/5" TargetMode="External"/><Relationship Id="rId3" Type="http://schemas.openxmlformats.org/officeDocument/2006/relationships/hyperlink" Target="http://sana.tkk.fi/awe/cohesion/infostrux/index.html" TargetMode="External"/><Relationship Id="rId7" Type="http://schemas.openxmlformats.org/officeDocument/2006/relationships/hyperlink" Target="http://sana.tkk.fi/awe/style/reporting/sections/abstracts/index.html" TargetMode="External"/><Relationship Id="rId12" Type="http://schemas.openxmlformats.org/officeDocument/2006/relationships/hyperlink" Target="http://sana.tkk.fi/awe/style/sentence/index.html" TargetMode="External"/><Relationship Id="rId2" Type="http://schemas.openxmlformats.org/officeDocument/2006/relationships/hyperlink" Target="http://sana.tkk.fi/awe/cohesion/index.html" TargetMode="External"/><Relationship Id="rId1" Type="http://schemas.openxmlformats.org/officeDocument/2006/relationships/slideLayout" Target="../slideLayouts/slideLayout7.xml"/><Relationship Id="rId6" Type="http://schemas.openxmlformats.org/officeDocument/2006/relationships/hyperlink" Target="http://sana.tkk.fi/awe/style/reporting/sections/index.html" TargetMode="External"/><Relationship Id="rId11" Type="http://schemas.openxmlformats.org/officeDocument/2006/relationships/hyperlink" Target="http://sana.tkk.fi/awe/style/vocabulary/index.html" TargetMode="External"/><Relationship Id="rId5" Type="http://schemas.openxmlformats.org/officeDocument/2006/relationships/hyperlink" Target="http://sana.tkk.fi/awe/style/functions/metatext/index.html" TargetMode="External"/><Relationship Id="rId10" Type="http://schemas.openxmlformats.org/officeDocument/2006/relationships/hyperlink" Target="https://wiki.engr.illinois.edu/download/attachments/31394450/IEEE-refguide.pdf" TargetMode="External"/><Relationship Id="rId4" Type="http://schemas.openxmlformats.org/officeDocument/2006/relationships/hyperlink" Target="http://sana.tkk.fi/awe/cohesion/signposts/index.html" TargetMode="External"/><Relationship Id="rId9" Type="http://schemas.openxmlformats.org/officeDocument/2006/relationships/hyperlink" Target="http://sana.tkk.fi/awe/punctuation/colons/index.html" TargetMode="External"/><Relationship Id="rId14" Type="http://schemas.openxmlformats.org/officeDocument/2006/relationships/hyperlink" Target="http://sana.tkk.fi/awe/punctuation/index.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last3.in/ggg/thesi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last3.in/ggg/thesi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last3.in/ggg/thesi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last3.in/ggg/thesis.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eecs.mit.edu/academics-admissions/undergraduate-programs/6-p-meng-program/thesis-guide/1-2-3"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s://into.aalto.fi/download/attachments/1021746/how_to_write_diploma_thesis.pdf?version=1&amp;modificationDate=1303214744000"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www.comp.dit.ie/dgordon/courses/researchmethods/Lectures/RM0003.pp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www.comp.dit.ie/dgordon/courses/researchmethods/Lectures/RM0003.ppt"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www.sce.carleton.ca/faculty/chinneck/thesis.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sana.tkk.fi/awe/style/reporting/sections/abstracts/index.html" TargetMode="External"/><Relationship Id="rId2" Type="http://schemas.openxmlformats.org/officeDocument/2006/relationships/hyperlink" Target="http://sana.tkk.fi/awe/style/reporting/sections/index.html" TargetMode="External"/><Relationship Id="rId1" Type="http://schemas.openxmlformats.org/officeDocument/2006/relationships/slideLayout" Target="../slideLayouts/slideLayout53.xml"/><Relationship Id="rId4" Type="http://schemas.openxmlformats.org/officeDocument/2006/relationships/hyperlink" Target="http://sana.tkk.fi/awe/style/reporting/sections/intros/index.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to.aalto.fi/display/enmasterelec/New+guideline+for+master's+thesis+evaluation+effective+as+of+1+August+2012"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hyperlink" Target="http://sana.tkk.fi/awe/style/reporting/sections/intros/index.html" TargetMode="External"/><Relationship Id="rId3" Type="http://schemas.openxmlformats.org/officeDocument/2006/relationships/hyperlink" Target="http://sana.tkk.fi/awe/cohesion/infostrux/index.html" TargetMode="External"/><Relationship Id="rId7" Type="http://schemas.openxmlformats.org/officeDocument/2006/relationships/hyperlink" Target="http://sana.tkk.fi/awe/style/reporting/sections/abstracts/index.html" TargetMode="External"/><Relationship Id="rId2" Type="http://schemas.openxmlformats.org/officeDocument/2006/relationships/hyperlink" Target="http://sana.tkk.fi/awe/cohesion/index.html" TargetMode="External"/><Relationship Id="rId1" Type="http://schemas.openxmlformats.org/officeDocument/2006/relationships/slideLayout" Target="../slideLayouts/slideLayout64.xml"/><Relationship Id="rId6" Type="http://schemas.openxmlformats.org/officeDocument/2006/relationships/hyperlink" Target="http://sana.tkk.fi/awe/style/reporting/sections/index.html" TargetMode="External"/><Relationship Id="rId5" Type="http://schemas.openxmlformats.org/officeDocument/2006/relationships/hyperlink" Target="http://sana.tkk.fi/awe/style/functions/metatext/index.html" TargetMode="External"/><Relationship Id="rId10" Type="http://schemas.openxmlformats.org/officeDocument/2006/relationships/hyperlink" Target="http://sana.tkk.fi/awe/style/sentence/index.html" TargetMode="External"/><Relationship Id="rId4" Type="http://schemas.openxmlformats.org/officeDocument/2006/relationships/hyperlink" Target="http://sana.tkk.fi/awe/cohesion/signposts/index.html" TargetMode="External"/><Relationship Id="rId9" Type="http://schemas.openxmlformats.org/officeDocument/2006/relationships/hyperlink" Target="http://sana.tkk.fi/awe/style/vocabulary/index.html"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hyperlink" Target="http://sana.tkk.fi/awe/style/reporting/sections/intros/index.html" TargetMode="External"/><Relationship Id="rId13" Type="http://schemas.openxmlformats.org/officeDocument/2006/relationships/hyperlink" Target="https://owl.english.purdue.edu/exercises/5/26/5" TargetMode="External"/><Relationship Id="rId3" Type="http://schemas.openxmlformats.org/officeDocument/2006/relationships/hyperlink" Target="http://sana.tkk.fi/awe/cohesion/infostrux/index.html" TargetMode="External"/><Relationship Id="rId7" Type="http://schemas.openxmlformats.org/officeDocument/2006/relationships/hyperlink" Target="http://sana.tkk.fi/awe/style/reporting/sections/abstracts/index.html" TargetMode="External"/><Relationship Id="rId12" Type="http://schemas.openxmlformats.org/officeDocument/2006/relationships/hyperlink" Target="http://sana.tkk.fi/awe/style/sentence/index.html" TargetMode="External"/><Relationship Id="rId2" Type="http://schemas.openxmlformats.org/officeDocument/2006/relationships/hyperlink" Target="http://sana.tkk.fi/awe/cohesion/index.html" TargetMode="External"/><Relationship Id="rId1" Type="http://schemas.openxmlformats.org/officeDocument/2006/relationships/slideLayout" Target="../slideLayouts/slideLayout7.xml"/><Relationship Id="rId6" Type="http://schemas.openxmlformats.org/officeDocument/2006/relationships/hyperlink" Target="http://sana.tkk.fi/awe/style/reporting/sections/index.html" TargetMode="External"/><Relationship Id="rId11" Type="http://schemas.openxmlformats.org/officeDocument/2006/relationships/hyperlink" Target="http://sana.tkk.fi/awe/style/vocabulary/index.html" TargetMode="External"/><Relationship Id="rId5" Type="http://schemas.openxmlformats.org/officeDocument/2006/relationships/hyperlink" Target="http://sana.tkk.fi/awe/style/functions/metatext/index.html" TargetMode="External"/><Relationship Id="rId10" Type="http://schemas.openxmlformats.org/officeDocument/2006/relationships/hyperlink" Target="https://wiki.engr.illinois.edu/download/attachments/31394450/IEEE-refguide.pdf" TargetMode="External"/><Relationship Id="rId4" Type="http://schemas.openxmlformats.org/officeDocument/2006/relationships/hyperlink" Target="http://sana.tkk.fi/awe/cohesion/signposts/index.html" TargetMode="External"/><Relationship Id="rId9" Type="http://schemas.openxmlformats.org/officeDocument/2006/relationships/hyperlink" Target="http://sana.tkk.fi/awe/punctuation/colons/index.html" TargetMode="External"/><Relationship Id="rId14" Type="http://schemas.openxmlformats.org/officeDocument/2006/relationships/hyperlink" Target="http://sana.tkk.fi/awe/punctuation/index.html"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4.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3" Type="http://schemas.openxmlformats.org/officeDocument/2006/relationships/hyperlink" Target="https://into.aalto.fi/display/enmasterelec/New+guideline+for+master's+thesis+evaluation+effective+as+of+1+August+201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9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9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_rels/slide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9174" y="1772816"/>
            <a:ext cx="7772400" cy="1470025"/>
          </a:xfrm>
        </p:spPr>
        <p:txBody>
          <a:bodyPr>
            <a:normAutofit fontScale="90000"/>
          </a:bodyPr>
          <a:lstStyle/>
          <a:p>
            <a:r>
              <a:rPr lang="en-US" sz="3600" dirty="0">
                <a:solidFill>
                  <a:srgbClr val="0000FF"/>
                </a:solidFill>
                <a:latin typeface="Arial Black" panose="020B0A04020102020204" pitchFamily="34" charset="0"/>
              </a:rPr>
              <a:t>Improving the Master’s Thesis Supervision Process at Aalto University</a:t>
            </a:r>
            <a:endParaRPr lang="fi-FI" sz="3600" dirty="0">
              <a:solidFill>
                <a:srgbClr val="0000FF"/>
              </a:solidFill>
              <a:latin typeface="Arial Black" panose="020B0A04020102020204" pitchFamily="34" charset="0"/>
            </a:endParaRPr>
          </a:p>
        </p:txBody>
      </p:sp>
      <p:sp>
        <p:nvSpPr>
          <p:cNvPr id="3" name="Subtitle 2"/>
          <p:cNvSpPr>
            <a:spLocks noGrp="1"/>
          </p:cNvSpPr>
          <p:nvPr>
            <p:ph type="subTitle" idx="1"/>
          </p:nvPr>
        </p:nvSpPr>
        <p:spPr>
          <a:xfrm>
            <a:off x="1143000" y="3714951"/>
            <a:ext cx="6984749" cy="1983640"/>
          </a:xfrm>
        </p:spPr>
        <p:txBody>
          <a:bodyPr>
            <a:normAutofit fontScale="62500" lnSpcReduction="20000"/>
          </a:bodyPr>
          <a:lstStyle/>
          <a:p>
            <a:r>
              <a:rPr lang="en-US" sz="3800" b="1" dirty="0" smtClean="0">
                <a:solidFill>
                  <a:srgbClr val="FF0000"/>
                </a:solidFill>
              </a:rPr>
              <a:t>Helsinki University-Aalto University</a:t>
            </a:r>
          </a:p>
          <a:p>
            <a:r>
              <a:rPr lang="en-US" sz="3800" b="1" dirty="0" err="1" smtClean="0">
                <a:solidFill>
                  <a:srgbClr val="FF0000"/>
                </a:solidFill>
              </a:rPr>
              <a:t>Miniconference</a:t>
            </a:r>
            <a:endParaRPr lang="fi-FI" sz="3800" dirty="0">
              <a:solidFill>
                <a:srgbClr val="FF0000"/>
              </a:solidFill>
            </a:endParaRPr>
          </a:p>
          <a:p>
            <a:r>
              <a:rPr lang="en-US" sz="2250" dirty="0"/>
              <a:t> </a:t>
            </a:r>
            <a:endParaRPr lang="fi-FI" dirty="0"/>
          </a:p>
          <a:p>
            <a:r>
              <a:rPr lang="fi-FI" dirty="0" err="1" smtClean="0"/>
              <a:t>Thursday</a:t>
            </a:r>
            <a:r>
              <a:rPr lang="fi-FI" dirty="0" smtClean="0"/>
              <a:t> 27.11.2014</a:t>
            </a:r>
            <a:endParaRPr lang="fi-FI" dirty="0"/>
          </a:p>
          <a:p>
            <a:r>
              <a:rPr lang="en-US" dirty="0"/>
              <a:t>Ken Pennington &amp;  </a:t>
            </a:r>
            <a:r>
              <a:rPr lang="en-US" dirty="0" smtClean="0"/>
              <a:t>Jan-Mikael Rybicki, </a:t>
            </a:r>
            <a:endParaRPr lang="fi-FI" dirty="0"/>
          </a:p>
          <a:p>
            <a:r>
              <a:rPr lang="en-US" dirty="0" smtClean="0"/>
              <a:t>14.00-14.</a:t>
            </a:r>
            <a:r>
              <a:rPr lang="fi-FI" dirty="0" smtClean="0"/>
              <a:t>30</a:t>
            </a:r>
            <a:endParaRPr lang="fi-FI" dirty="0"/>
          </a:p>
          <a:p>
            <a:endParaRPr lang="fi-FI" dirty="0"/>
          </a:p>
        </p:txBody>
      </p:sp>
      <p:pic>
        <p:nvPicPr>
          <p:cNvPr id="4" name="Picture 5" descr="aalto-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89" y="805919"/>
            <a:ext cx="1241822" cy="83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371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68952" cy="1210146"/>
          </a:xfrm>
        </p:spPr>
        <p:txBody>
          <a:bodyPr>
            <a:normAutofit/>
          </a:bodyPr>
          <a:lstStyle/>
          <a:p>
            <a:pPr lvl="0" algn="l"/>
            <a:r>
              <a:rPr lang="en-US" sz="3400" dirty="0" smtClean="0">
                <a:solidFill>
                  <a:schemeClr val="tx2"/>
                </a:solidFill>
                <a:effectLst/>
                <a:latin typeface="Arial Black" panose="020B0A04020102020204" pitchFamily="34" charset="0"/>
              </a:rPr>
              <a:t>2. Command</a:t>
            </a:r>
            <a:r>
              <a:rPr lang="en-US" sz="3600" dirty="0" smtClean="0">
                <a:solidFill>
                  <a:schemeClr val="tx2"/>
                </a:solidFill>
                <a:effectLst/>
              </a:rPr>
              <a:t> of the topic</a:t>
            </a:r>
            <a:endParaRPr lang="en-US" sz="3600" dirty="0">
              <a:solidFill>
                <a:schemeClr val="tx2"/>
              </a:solidFill>
              <a:latin typeface="Arial Black" panose="020B0A04020102020204" pitchFamily="34" charset="0"/>
            </a:endParaRPr>
          </a:p>
        </p:txBody>
      </p:sp>
      <p:sp>
        <p:nvSpPr>
          <p:cNvPr id="3" name="TextBox 2"/>
          <p:cNvSpPr txBox="1"/>
          <p:nvPr/>
        </p:nvSpPr>
        <p:spPr>
          <a:xfrm>
            <a:off x="605632" y="1844824"/>
            <a:ext cx="8138886" cy="4370427"/>
          </a:xfrm>
          <a:prstGeom prst="rect">
            <a:avLst/>
          </a:prstGeom>
          <a:noFill/>
        </p:spPr>
        <p:txBody>
          <a:bodyPr wrap="square" rtlCol="0">
            <a:spAutoFit/>
          </a:bodyPr>
          <a:lstStyle/>
          <a:p>
            <a:pPr marL="257175"/>
            <a:r>
              <a:rPr lang="en-US" sz="2000" dirty="0"/>
              <a:t>The student demonstrates </a:t>
            </a:r>
            <a:r>
              <a:rPr lang="en-US" dirty="0">
                <a:latin typeface="Arial Black" panose="020B0A04020102020204" pitchFamily="34" charset="0"/>
              </a:rPr>
              <a:t>command of the topic </a:t>
            </a:r>
            <a:r>
              <a:rPr lang="en-US" sz="2000" dirty="0"/>
              <a:t>and </a:t>
            </a:r>
            <a:r>
              <a:rPr lang="en-US" dirty="0">
                <a:latin typeface="Arial Black" panose="020B0A04020102020204" pitchFamily="34" charset="0"/>
              </a:rPr>
              <a:t>understanding of the scope</a:t>
            </a:r>
            <a:r>
              <a:rPr lang="en-US" dirty="0"/>
              <a:t> </a:t>
            </a:r>
            <a:r>
              <a:rPr lang="en-US" sz="2000" dirty="0"/>
              <a:t>of research</a:t>
            </a:r>
            <a:r>
              <a:rPr lang="en-US" sz="2000" dirty="0" smtClean="0"/>
              <a:t/>
            </a:r>
            <a:br>
              <a:rPr lang="en-US" sz="2000" dirty="0" smtClean="0"/>
            </a:br>
            <a:r>
              <a:rPr lang="en-US" sz="2000" dirty="0" smtClean="0"/>
              <a:t>(</a:t>
            </a:r>
            <a:r>
              <a:rPr lang="fi-FI" sz="2000" i="1" dirty="0" smtClean="0">
                <a:solidFill>
                  <a:schemeClr val="accent1"/>
                </a:solidFill>
              </a:rPr>
              <a:t>Työ osoittaa, että tutkimusaiheeseen on perehdytty ja tehtävä on oikein ymmärretty</a:t>
            </a:r>
            <a:r>
              <a:rPr lang="en-US" sz="2000" dirty="0" smtClean="0"/>
              <a:t>)</a:t>
            </a:r>
          </a:p>
          <a:p>
            <a:pPr marL="257175"/>
            <a:endParaRPr lang="en-US" sz="2000" dirty="0" smtClean="0"/>
          </a:p>
          <a:p>
            <a:pPr marL="257175"/>
            <a:r>
              <a:rPr lang="en-US" sz="2000" dirty="0" smtClean="0"/>
              <a:t>The </a:t>
            </a:r>
            <a:r>
              <a:rPr lang="en-US" sz="2000" dirty="0"/>
              <a:t>student demonstrates understanding of the relevant </a:t>
            </a:r>
            <a:r>
              <a:rPr lang="en-US" dirty="0">
                <a:latin typeface="Arial Black" panose="020B0A04020102020204" pitchFamily="34" charset="0"/>
              </a:rPr>
              <a:t>theoretical </a:t>
            </a:r>
            <a:r>
              <a:rPr lang="en-US" dirty="0" smtClean="0">
                <a:latin typeface="Arial Black" panose="020B0A04020102020204" pitchFamily="34" charset="0"/>
              </a:rPr>
              <a:t>framework</a:t>
            </a:r>
            <a:r>
              <a:rPr lang="en-US" sz="2000" dirty="0" smtClean="0"/>
              <a:t>.</a:t>
            </a:r>
            <a:br>
              <a:rPr lang="en-US" sz="2000" dirty="0" smtClean="0"/>
            </a:br>
            <a:r>
              <a:rPr lang="en-US" sz="2000" dirty="0" smtClean="0"/>
              <a:t>(</a:t>
            </a:r>
            <a:r>
              <a:rPr lang="fi-FI" sz="2000" i="1" dirty="0" smtClean="0">
                <a:solidFill>
                  <a:schemeClr val="accent1"/>
                </a:solidFill>
              </a:rPr>
              <a:t>Työ osoittaa, että työlle merkittävä teoreettinen viitekehys on ymmärretty</a:t>
            </a:r>
            <a:r>
              <a:rPr lang="en-US" sz="2000" dirty="0" smtClean="0"/>
              <a:t>)</a:t>
            </a:r>
          </a:p>
          <a:p>
            <a:pPr marL="257175"/>
            <a:endParaRPr lang="en-US" sz="2000" dirty="0"/>
          </a:p>
          <a:p>
            <a:pPr marL="257175"/>
            <a:r>
              <a:rPr lang="en-US" sz="2000" dirty="0"/>
              <a:t>The student demonstrates skills in making use of </a:t>
            </a:r>
            <a:r>
              <a:rPr lang="en-US" dirty="0">
                <a:latin typeface="Arial Black" panose="020B0A04020102020204" pitchFamily="34" charset="0"/>
              </a:rPr>
              <a:t>literature</a:t>
            </a:r>
            <a:r>
              <a:rPr lang="en-US" sz="2000" dirty="0"/>
              <a:t> and other </a:t>
            </a:r>
            <a:r>
              <a:rPr lang="en-US" dirty="0">
                <a:latin typeface="Arial Black" panose="020B0A04020102020204" pitchFamily="34" charset="0"/>
              </a:rPr>
              <a:t>sources</a:t>
            </a:r>
            <a:r>
              <a:rPr lang="en-US" sz="2000" dirty="0"/>
              <a:t> of information</a:t>
            </a:r>
            <a:r>
              <a:rPr lang="en-US" sz="2000" dirty="0" smtClean="0"/>
              <a:t>.</a:t>
            </a:r>
            <a:br>
              <a:rPr lang="en-US" sz="2000" dirty="0" smtClean="0"/>
            </a:br>
            <a:r>
              <a:rPr lang="en-US" sz="2000" dirty="0" smtClean="0"/>
              <a:t>(</a:t>
            </a:r>
            <a:r>
              <a:rPr lang="fi-FI" sz="2000" i="1" dirty="0" smtClean="0">
                <a:solidFill>
                  <a:schemeClr val="accent1"/>
                </a:solidFill>
              </a:rPr>
              <a:t>Työ osoittaa, että kirjallisuus- ja muita tietolähteitä osataan käyttää</a:t>
            </a:r>
            <a:r>
              <a:rPr lang="en-US" sz="2000" dirty="0" smtClean="0"/>
              <a:t>)</a:t>
            </a:r>
            <a:endParaRPr lang="fi-FI" sz="2000" i="1" dirty="0">
              <a:solidFill>
                <a:schemeClr val="accent1"/>
              </a:solidFill>
            </a:endParaRPr>
          </a:p>
          <a:p>
            <a:endParaRPr lang="en-US" dirty="0"/>
          </a:p>
        </p:txBody>
      </p:sp>
      <p:sp>
        <p:nvSpPr>
          <p:cNvPr id="4" name="TextBox 3"/>
          <p:cNvSpPr txBox="1"/>
          <p:nvPr/>
        </p:nvSpPr>
        <p:spPr>
          <a:xfrm>
            <a:off x="792067" y="1052736"/>
            <a:ext cx="8568952" cy="523220"/>
          </a:xfrm>
          <a:prstGeom prst="rect">
            <a:avLst/>
          </a:prstGeom>
          <a:noFill/>
        </p:spPr>
        <p:txBody>
          <a:bodyPr wrap="square" rtlCol="0">
            <a:spAutoFit/>
          </a:bodyPr>
          <a:lstStyle/>
          <a:p>
            <a:r>
              <a:rPr lang="fi-FI" sz="2800" dirty="0" smtClean="0">
                <a:solidFill>
                  <a:srgbClr val="C00000"/>
                </a:solidFill>
              </a:rPr>
              <a:t>How </a:t>
            </a:r>
            <a:r>
              <a:rPr lang="fi-FI" sz="2800" dirty="0" err="1" smtClean="0">
                <a:solidFill>
                  <a:srgbClr val="C00000"/>
                </a:solidFill>
              </a:rPr>
              <a:t>do</a:t>
            </a:r>
            <a:r>
              <a:rPr lang="fi-FI" sz="2800" dirty="0" smtClean="0">
                <a:solidFill>
                  <a:srgbClr val="C00000"/>
                </a:solidFill>
              </a:rPr>
              <a:t> </a:t>
            </a:r>
            <a:r>
              <a:rPr lang="fi-FI" sz="2800" dirty="0" err="1" smtClean="0">
                <a:solidFill>
                  <a:srgbClr val="C00000"/>
                </a:solidFill>
              </a:rPr>
              <a:t>you</a:t>
            </a:r>
            <a:r>
              <a:rPr lang="fi-FI" sz="2800" dirty="0" smtClean="0">
                <a:solidFill>
                  <a:srgbClr val="C00000"/>
                </a:solidFill>
              </a:rPr>
              <a:t> </a:t>
            </a:r>
            <a:r>
              <a:rPr lang="fi-FI" sz="2800" dirty="0" err="1" smtClean="0">
                <a:solidFill>
                  <a:srgbClr val="C00000"/>
                </a:solidFill>
              </a:rPr>
              <a:t>define</a:t>
            </a:r>
            <a:r>
              <a:rPr lang="fi-FI" sz="2800" dirty="0" smtClean="0">
                <a:solidFill>
                  <a:srgbClr val="C00000"/>
                </a:solidFill>
              </a:rPr>
              <a:t> </a:t>
            </a:r>
            <a:r>
              <a:rPr lang="fi-FI" sz="2800" dirty="0" smtClean="0">
                <a:solidFill>
                  <a:srgbClr val="C00000"/>
                </a:solidFill>
                <a:latin typeface="Arial Black" panose="020B0A04020102020204" pitchFamily="34" charset="0"/>
              </a:rPr>
              <a:t>"</a:t>
            </a:r>
            <a:r>
              <a:rPr lang="fi-FI" sz="2800" dirty="0" err="1" smtClean="0">
                <a:solidFill>
                  <a:srgbClr val="C00000"/>
                </a:solidFill>
                <a:latin typeface="Arial Black" panose="020B0A04020102020204" pitchFamily="34" charset="0"/>
              </a:rPr>
              <a:t>success</a:t>
            </a:r>
            <a:r>
              <a:rPr lang="fi-FI" sz="2800" dirty="0" smtClean="0">
                <a:solidFill>
                  <a:srgbClr val="C00000"/>
                </a:solidFill>
                <a:latin typeface="Arial Black" panose="020B0A04020102020204" pitchFamily="34" charset="0"/>
              </a:rPr>
              <a:t>" </a:t>
            </a:r>
            <a:r>
              <a:rPr lang="fi-FI" sz="2800" dirty="0" smtClean="0">
                <a:solidFill>
                  <a:srgbClr val="C00000"/>
                </a:solidFill>
              </a:rPr>
              <a:t>in </a:t>
            </a:r>
            <a:r>
              <a:rPr lang="fi-FI" sz="2800" dirty="0" err="1" smtClean="0">
                <a:solidFill>
                  <a:srgbClr val="C00000"/>
                </a:solidFill>
              </a:rPr>
              <a:t>these</a:t>
            </a:r>
            <a:r>
              <a:rPr lang="fi-FI" sz="2800" dirty="0" smtClean="0">
                <a:solidFill>
                  <a:srgbClr val="C00000"/>
                </a:solidFill>
              </a:rPr>
              <a:t> </a:t>
            </a:r>
            <a:r>
              <a:rPr lang="fi-FI" sz="2800" dirty="0" err="1" smtClean="0">
                <a:solidFill>
                  <a:srgbClr val="C00000"/>
                </a:solidFill>
              </a:rPr>
              <a:t>sub-areas</a:t>
            </a:r>
            <a:r>
              <a:rPr lang="fi-FI" sz="2800" dirty="0" smtClean="0">
                <a:solidFill>
                  <a:srgbClr val="C00000"/>
                </a:solidFill>
              </a:rPr>
              <a:t>?</a:t>
            </a:r>
          </a:p>
        </p:txBody>
      </p:sp>
      <p:sp>
        <p:nvSpPr>
          <p:cNvPr id="5" name="TextBox 4"/>
          <p:cNvSpPr txBox="1"/>
          <p:nvPr/>
        </p:nvSpPr>
        <p:spPr>
          <a:xfrm>
            <a:off x="323528" y="1875328"/>
            <a:ext cx="576064" cy="369332"/>
          </a:xfrm>
          <a:prstGeom prst="rect">
            <a:avLst/>
          </a:prstGeom>
          <a:noFill/>
        </p:spPr>
        <p:txBody>
          <a:bodyPr wrap="square" rtlCol="0">
            <a:spAutoFit/>
          </a:bodyPr>
          <a:lstStyle/>
          <a:p>
            <a:r>
              <a:rPr lang="fi-FI" dirty="0" smtClean="0">
                <a:latin typeface="Arial Black" panose="020B0A04020102020204" pitchFamily="34" charset="0"/>
              </a:rPr>
              <a:t>2.1</a:t>
            </a:r>
            <a:endParaRPr lang="en-US" dirty="0">
              <a:latin typeface="Arial Black" panose="020B0A04020102020204" pitchFamily="34" charset="0"/>
            </a:endParaRPr>
          </a:p>
        </p:txBody>
      </p:sp>
      <p:sp>
        <p:nvSpPr>
          <p:cNvPr id="6" name="TextBox 5"/>
          <p:cNvSpPr txBox="1"/>
          <p:nvPr/>
        </p:nvSpPr>
        <p:spPr>
          <a:xfrm>
            <a:off x="333390" y="3387606"/>
            <a:ext cx="576064" cy="369332"/>
          </a:xfrm>
          <a:prstGeom prst="rect">
            <a:avLst/>
          </a:prstGeom>
          <a:noFill/>
        </p:spPr>
        <p:txBody>
          <a:bodyPr wrap="square" rtlCol="0">
            <a:spAutoFit/>
          </a:bodyPr>
          <a:lstStyle/>
          <a:p>
            <a:r>
              <a:rPr lang="fi-FI" dirty="0" smtClean="0">
                <a:latin typeface="Arial Black" panose="020B0A04020102020204" pitchFamily="34" charset="0"/>
              </a:rPr>
              <a:t>2.2</a:t>
            </a:r>
            <a:endParaRPr lang="en-US" dirty="0">
              <a:latin typeface="Arial Black" panose="020B0A04020102020204" pitchFamily="34" charset="0"/>
            </a:endParaRPr>
          </a:p>
        </p:txBody>
      </p:sp>
      <p:sp>
        <p:nvSpPr>
          <p:cNvPr id="7" name="TextBox 6"/>
          <p:cNvSpPr txBox="1"/>
          <p:nvPr/>
        </p:nvSpPr>
        <p:spPr>
          <a:xfrm>
            <a:off x="360024" y="4914120"/>
            <a:ext cx="576064" cy="369332"/>
          </a:xfrm>
          <a:prstGeom prst="rect">
            <a:avLst/>
          </a:prstGeom>
          <a:noFill/>
        </p:spPr>
        <p:txBody>
          <a:bodyPr wrap="square" rtlCol="0">
            <a:spAutoFit/>
          </a:bodyPr>
          <a:lstStyle/>
          <a:p>
            <a:r>
              <a:rPr lang="fi-FI" dirty="0" smtClean="0">
                <a:latin typeface="Arial Black" panose="020B0A04020102020204" pitchFamily="34" charset="0"/>
              </a:rPr>
              <a:t>2.3</a:t>
            </a:r>
            <a:endParaRPr lang="en-US" dirty="0">
              <a:latin typeface="Arial Black" panose="020B0A04020102020204" pitchFamily="34" charset="0"/>
            </a:endParaRPr>
          </a:p>
        </p:txBody>
      </p:sp>
    </p:spTree>
    <p:extLst>
      <p:ext uri="{BB962C8B-B14F-4D97-AF65-F5344CB8AC3E}">
        <p14:creationId xmlns:p14="http://schemas.microsoft.com/office/powerpoint/2010/main" val="4340189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8" name="TextBox 7"/>
          <p:cNvSpPr txBox="1"/>
          <p:nvPr/>
        </p:nvSpPr>
        <p:spPr>
          <a:xfrm>
            <a:off x="2484438" y="1027113"/>
            <a:ext cx="6408737" cy="4710112"/>
          </a:xfrm>
          <a:prstGeom prst="rect">
            <a:avLst/>
          </a:prstGeom>
          <a:solidFill>
            <a:schemeClr val="bg1"/>
          </a:solidFill>
        </p:spPr>
        <p:txBody>
          <a:bodyPr>
            <a:spAutoFit/>
          </a:bodyPr>
          <a:lstStyle/>
          <a:p>
            <a:pPr fontAlgn="base">
              <a:spcBef>
                <a:spcPct val="0"/>
              </a:spcBef>
              <a:spcAft>
                <a:spcPct val="0"/>
              </a:spcAft>
              <a:defRPr/>
            </a:pPr>
            <a:r>
              <a:rPr lang="en-US" sz="2000" b="1" dirty="0">
                <a:solidFill>
                  <a:srgbClr val="000000"/>
                </a:solidFill>
              </a:rPr>
              <a:t>1.2 Problem statement</a:t>
            </a:r>
            <a:r>
              <a:rPr lang="en-US" sz="2000" dirty="0">
                <a:solidFill>
                  <a:srgbClr val="FFFFFF">
                    <a:lumMod val="50000"/>
                  </a:srgbClr>
                </a:solidFill>
              </a:rPr>
              <a:t>.</a:t>
            </a:r>
          </a:p>
          <a:p>
            <a:pPr fontAlgn="base">
              <a:spcBef>
                <a:spcPct val="0"/>
              </a:spcBef>
              <a:spcAft>
                <a:spcPct val="0"/>
              </a:spcAft>
              <a:defRPr/>
            </a:pPr>
            <a:r>
              <a:rPr lang="en-US" sz="2000" baseline="30000" dirty="0">
                <a:solidFill>
                  <a:srgbClr val="000000"/>
                </a:solidFill>
              </a:rPr>
              <a:t> </a:t>
            </a:r>
            <a:endParaRPr lang="en-US" sz="2000" dirty="0">
              <a:solidFill>
                <a:srgbClr val="000000"/>
              </a:solidFill>
            </a:endParaRPr>
          </a:p>
          <a:p>
            <a:pPr fontAlgn="base">
              <a:spcBef>
                <a:spcPct val="0"/>
              </a:spcBef>
              <a:spcAft>
                <a:spcPct val="0"/>
              </a:spcAft>
              <a:defRPr/>
            </a:pPr>
            <a:r>
              <a:rPr lang="en-US" sz="1900" b="1" baseline="30000" dirty="0">
                <a:solidFill>
                  <a:srgbClr val="0000FF"/>
                </a:solidFill>
                <a:latin typeface="Arial Black" panose="020B0A04020102020204" pitchFamily="34" charset="0"/>
              </a:rPr>
              <a:t>22</a:t>
            </a:r>
            <a:r>
              <a:rPr lang="en-US" sz="2000" dirty="0">
                <a:solidFill>
                  <a:srgbClr val="339933"/>
                </a:solidFill>
                <a:latin typeface="Arial Black" panose="020B0A04020102020204" pitchFamily="34" charset="0"/>
              </a:rPr>
              <a:t>This</a:t>
            </a:r>
            <a:r>
              <a:rPr lang="en-US" sz="2000" dirty="0">
                <a:solidFill>
                  <a:srgbClr val="000000"/>
                </a:solidFill>
              </a:rPr>
              <a:t> </a:t>
            </a:r>
            <a:r>
              <a:rPr lang="en-US" sz="2000" dirty="0">
                <a:solidFill>
                  <a:srgbClr val="339933"/>
                </a:solidFill>
                <a:latin typeface="Arial Black" panose="020B0A04020102020204" pitchFamily="34" charset="0"/>
              </a:rPr>
              <a:t>thesis looks at </a:t>
            </a:r>
            <a:r>
              <a:rPr lang="en-US" sz="2000" dirty="0">
                <a:solidFill>
                  <a:srgbClr val="92D050"/>
                </a:solidFill>
                <a:ea typeface="ＭＳ Ｐゴシック" charset="-128"/>
              </a:rPr>
              <a:t>centralized Ethernet routing as an alternative to the distributed Ethernet routing </a:t>
            </a:r>
            <a:r>
              <a:rPr lang="en-US" sz="2000" dirty="0">
                <a:solidFill>
                  <a:srgbClr val="339933"/>
                </a:solidFill>
                <a:latin typeface="Arial Black" panose="020B0A04020102020204" pitchFamily="34" charset="0"/>
              </a:rPr>
              <a:t>with the focus on </a:t>
            </a:r>
            <a:r>
              <a:rPr lang="en-US" sz="2000" dirty="0">
                <a:solidFill>
                  <a:srgbClr val="92D050"/>
                </a:solidFill>
                <a:ea typeface="ＭＳ Ｐゴシック" charset="-128"/>
              </a:rPr>
              <a:t>scalability, convergence times, packet loss and delay.  </a:t>
            </a:r>
            <a:r>
              <a:rPr lang="en-US" sz="1900" b="1" baseline="30000" dirty="0">
                <a:solidFill>
                  <a:srgbClr val="0000FF"/>
                </a:solidFill>
                <a:latin typeface="Arial Black" panose="020B0A04020102020204" pitchFamily="34" charset="0"/>
              </a:rPr>
              <a:t>23</a:t>
            </a:r>
            <a:r>
              <a:rPr lang="en-US" sz="2000" dirty="0">
                <a:solidFill>
                  <a:srgbClr val="92D050"/>
                </a:solidFill>
                <a:ea typeface="ＭＳ Ｐゴシック" charset="-128"/>
              </a:rPr>
              <a:t>In</a:t>
            </a:r>
            <a:r>
              <a:rPr lang="en-US" sz="2000" dirty="0">
                <a:solidFill>
                  <a:srgbClr val="FFFFFF">
                    <a:lumMod val="50000"/>
                  </a:srgbClr>
                </a:solidFill>
              </a:rPr>
              <a:t> </a:t>
            </a:r>
            <a:r>
              <a:rPr lang="en-US" sz="2000" dirty="0">
                <a:solidFill>
                  <a:srgbClr val="92D050"/>
                </a:solidFill>
                <a:ea typeface="ＭＳ Ｐゴシック" charset="-128"/>
              </a:rPr>
              <a:t>other words, </a:t>
            </a:r>
            <a:r>
              <a:rPr lang="en-US" sz="2000" dirty="0">
                <a:solidFill>
                  <a:srgbClr val="339933"/>
                </a:solidFill>
                <a:latin typeface="Arial Black" panose="020B0A04020102020204" pitchFamily="34" charset="0"/>
              </a:rPr>
              <a:t>the thesis will check </a:t>
            </a:r>
            <a:r>
              <a:rPr lang="en-US" sz="2000" dirty="0">
                <a:solidFill>
                  <a:srgbClr val="92D050"/>
                </a:solidFill>
                <a:ea typeface="ＭＳ Ｐゴシック" charset="-128"/>
              </a:rPr>
              <a:t>to what extent the centralized Ethernet routing can scale and become a solution to Ethernet problems. </a:t>
            </a:r>
            <a:r>
              <a:rPr lang="en-US" sz="1900" b="1" baseline="30000" dirty="0">
                <a:solidFill>
                  <a:srgbClr val="0000FF"/>
                </a:solidFill>
                <a:latin typeface="Arial Black" panose="020B0A04020102020204" pitchFamily="34" charset="0"/>
              </a:rPr>
              <a:t>24</a:t>
            </a:r>
            <a:r>
              <a:rPr lang="en-US" sz="2000" dirty="0">
                <a:solidFill>
                  <a:srgbClr val="000000"/>
                </a:solidFill>
              </a:rPr>
              <a:t>In</a:t>
            </a:r>
            <a:r>
              <a:rPr lang="en-US" sz="2000" dirty="0">
                <a:solidFill>
                  <a:srgbClr val="FFFFFF">
                    <a:lumMod val="50000"/>
                  </a:srgbClr>
                </a:solidFill>
              </a:rPr>
              <a:t> </a:t>
            </a:r>
            <a:r>
              <a:rPr lang="en-US" sz="2000" dirty="0">
                <a:solidFill>
                  <a:srgbClr val="000000"/>
                </a:solidFill>
              </a:rPr>
              <a:t>an attempt to answer the above question, a comparison between the centralized and distributed Ethernet routing focusing on three parameters (delays, packet loss and convergence times) was looked at.</a:t>
            </a:r>
          </a:p>
          <a:p>
            <a:pPr fontAlgn="base">
              <a:spcBef>
                <a:spcPct val="0"/>
              </a:spcBef>
              <a:spcAft>
                <a:spcPct val="0"/>
              </a:spcAft>
              <a:defRPr/>
            </a:pPr>
            <a:endParaRPr lang="en-US" sz="2000" dirty="0">
              <a:solidFill>
                <a:srgbClr val="000000"/>
              </a:solidFill>
            </a:endParaRPr>
          </a:p>
          <a:p>
            <a:pPr fontAlgn="base">
              <a:spcBef>
                <a:spcPct val="0"/>
              </a:spcBef>
              <a:spcAft>
                <a:spcPct val="0"/>
              </a:spcAft>
              <a:defRPr/>
            </a:pPr>
            <a:endParaRPr lang="en-US" sz="2000" dirty="0">
              <a:solidFill>
                <a:srgbClr val="000000"/>
              </a:solidFill>
            </a:endParaRPr>
          </a:p>
        </p:txBody>
      </p:sp>
      <p:sp>
        <p:nvSpPr>
          <p:cNvPr id="93189" name="AutoShape 7"/>
          <p:cNvSpPr>
            <a:spLocks/>
          </p:cNvSpPr>
          <p:nvPr/>
        </p:nvSpPr>
        <p:spPr bwMode="auto">
          <a:xfrm>
            <a:off x="358775" y="2130425"/>
            <a:ext cx="1801813" cy="1076325"/>
          </a:xfrm>
          <a:prstGeom prst="borderCallout1">
            <a:avLst>
              <a:gd name="adj1" fmla="val 13282"/>
              <a:gd name="adj2" fmla="val 103023"/>
              <a:gd name="adj3" fmla="val -21523"/>
              <a:gd name="adj4" fmla="val 120579"/>
            </a:avLst>
          </a:prstGeom>
          <a:solidFill>
            <a:srgbClr val="00FF00"/>
          </a:solidFill>
          <a:ln w="38100">
            <a:solidFill>
              <a:srgbClr val="0066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006600"/>
                </a:solidFill>
              </a:rPr>
              <a:t>Move 3-</a:t>
            </a:r>
            <a:r>
              <a:rPr lang="fi-FI" altLang="en-US" sz="2400" b="1" smtClean="0">
                <a:solidFill>
                  <a:srgbClr val="006600"/>
                </a:solidFill>
              </a:rPr>
              <a:t>1</a:t>
            </a:r>
            <a:r>
              <a:rPr lang="fi-FI" altLang="en-US" sz="2400" b="1" noProof="1" smtClean="0">
                <a:solidFill>
                  <a:srgbClr val="006600"/>
                </a:solidFill>
              </a:rPr>
              <a:t>:</a:t>
            </a:r>
            <a:r>
              <a:rPr lang="fi-FI" altLang="en-US" sz="2400" noProof="1" smtClean="0">
                <a:solidFill>
                  <a:srgbClr val="006600"/>
                </a:solidFill>
              </a:rPr>
              <a:t> </a:t>
            </a:r>
            <a:br>
              <a:rPr lang="fi-FI" altLang="en-US" sz="2400" noProof="1" smtClean="0">
                <a:solidFill>
                  <a:srgbClr val="006600"/>
                </a:solidFill>
              </a:rPr>
            </a:br>
            <a:r>
              <a:rPr lang="en-US" altLang="en-US" sz="2000" smtClean="0">
                <a:solidFill>
                  <a:srgbClr val="006600"/>
                </a:solidFill>
              </a:rPr>
              <a:t>Outlining Purposes</a:t>
            </a:r>
          </a:p>
        </p:txBody>
      </p:sp>
      <p:sp>
        <p:nvSpPr>
          <p:cNvPr id="9" name="TextBox 8"/>
          <p:cNvSpPr txBox="1"/>
          <p:nvPr/>
        </p:nvSpPr>
        <p:spPr>
          <a:xfrm>
            <a:off x="2484438" y="1027113"/>
            <a:ext cx="6408737" cy="4710112"/>
          </a:xfrm>
          <a:prstGeom prst="rect">
            <a:avLst/>
          </a:prstGeom>
          <a:solidFill>
            <a:schemeClr val="bg1"/>
          </a:solidFill>
        </p:spPr>
        <p:txBody>
          <a:bodyPr>
            <a:spAutoFit/>
          </a:bodyPr>
          <a:lstStyle/>
          <a:p>
            <a:pPr fontAlgn="base">
              <a:spcBef>
                <a:spcPct val="0"/>
              </a:spcBef>
              <a:spcAft>
                <a:spcPct val="0"/>
              </a:spcAft>
              <a:defRPr/>
            </a:pPr>
            <a:r>
              <a:rPr lang="en-US" sz="2000" b="1" dirty="0">
                <a:solidFill>
                  <a:srgbClr val="000000"/>
                </a:solidFill>
              </a:rPr>
              <a:t>1.2 Problem statement</a:t>
            </a:r>
            <a:r>
              <a:rPr lang="en-US" sz="2000" dirty="0">
                <a:solidFill>
                  <a:srgbClr val="FFFFFF">
                    <a:lumMod val="50000"/>
                  </a:srgbClr>
                </a:solidFill>
              </a:rPr>
              <a:t>.</a:t>
            </a:r>
          </a:p>
          <a:p>
            <a:pPr fontAlgn="base">
              <a:spcBef>
                <a:spcPct val="0"/>
              </a:spcBef>
              <a:spcAft>
                <a:spcPct val="0"/>
              </a:spcAft>
              <a:defRPr/>
            </a:pPr>
            <a:r>
              <a:rPr lang="en-US" sz="2000" baseline="30000" dirty="0">
                <a:solidFill>
                  <a:srgbClr val="000000"/>
                </a:solidFill>
              </a:rPr>
              <a:t> </a:t>
            </a:r>
            <a:endParaRPr lang="en-US" sz="2000" dirty="0">
              <a:solidFill>
                <a:srgbClr val="000000"/>
              </a:solidFill>
            </a:endParaRPr>
          </a:p>
          <a:p>
            <a:pPr fontAlgn="base">
              <a:spcBef>
                <a:spcPct val="0"/>
              </a:spcBef>
              <a:spcAft>
                <a:spcPct val="0"/>
              </a:spcAft>
              <a:defRPr/>
            </a:pPr>
            <a:r>
              <a:rPr lang="en-US" sz="1900" b="1" baseline="30000" dirty="0">
                <a:solidFill>
                  <a:srgbClr val="0000FF"/>
                </a:solidFill>
                <a:latin typeface="Arial Black" panose="020B0A04020102020204" pitchFamily="34" charset="0"/>
              </a:rPr>
              <a:t>22</a:t>
            </a:r>
            <a:r>
              <a:rPr lang="en-US" sz="2000" dirty="0">
                <a:solidFill>
                  <a:srgbClr val="339933"/>
                </a:solidFill>
                <a:latin typeface="Arial Black" panose="020B0A04020102020204" pitchFamily="34" charset="0"/>
              </a:rPr>
              <a:t>This</a:t>
            </a:r>
            <a:r>
              <a:rPr lang="en-US" sz="2000" dirty="0">
                <a:solidFill>
                  <a:srgbClr val="000000"/>
                </a:solidFill>
              </a:rPr>
              <a:t> </a:t>
            </a:r>
            <a:r>
              <a:rPr lang="en-US" sz="2000" dirty="0">
                <a:solidFill>
                  <a:srgbClr val="339933"/>
                </a:solidFill>
                <a:latin typeface="Arial Black" panose="020B0A04020102020204" pitchFamily="34" charset="0"/>
              </a:rPr>
              <a:t>thesis looks at </a:t>
            </a:r>
            <a:r>
              <a:rPr lang="en-US" sz="2000" dirty="0">
                <a:solidFill>
                  <a:srgbClr val="92D050"/>
                </a:solidFill>
                <a:ea typeface="ＭＳ Ｐゴシック" charset="-128"/>
              </a:rPr>
              <a:t>centralized Ethernet routing as an alternative to the distributed Ethernet routing </a:t>
            </a:r>
            <a:r>
              <a:rPr lang="en-US" sz="2000" dirty="0">
                <a:solidFill>
                  <a:srgbClr val="339933"/>
                </a:solidFill>
                <a:latin typeface="Arial Black" panose="020B0A04020102020204" pitchFamily="34" charset="0"/>
              </a:rPr>
              <a:t>with the focus on </a:t>
            </a:r>
            <a:r>
              <a:rPr lang="en-US" sz="2000" dirty="0">
                <a:solidFill>
                  <a:srgbClr val="92D050"/>
                </a:solidFill>
                <a:ea typeface="ＭＳ Ｐゴシック" charset="-128"/>
              </a:rPr>
              <a:t>scalability, convergence times, packet loss and delay.  </a:t>
            </a:r>
            <a:r>
              <a:rPr lang="en-US" sz="1900" b="1" baseline="30000" dirty="0">
                <a:solidFill>
                  <a:srgbClr val="0000FF"/>
                </a:solidFill>
                <a:latin typeface="Arial Black" panose="020B0A04020102020204" pitchFamily="34" charset="0"/>
              </a:rPr>
              <a:t>23</a:t>
            </a:r>
            <a:r>
              <a:rPr lang="en-US" sz="2000" dirty="0">
                <a:solidFill>
                  <a:srgbClr val="92D050"/>
                </a:solidFill>
                <a:ea typeface="ＭＳ Ｐゴシック" charset="-128"/>
              </a:rPr>
              <a:t>In</a:t>
            </a:r>
            <a:r>
              <a:rPr lang="en-US" sz="2000" dirty="0">
                <a:solidFill>
                  <a:srgbClr val="FFFFFF">
                    <a:lumMod val="50000"/>
                  </a:srgbClr>
                </a:solidFill>
              </a:rPr>
              <a:t> </a:t>
            </a:r>
            <a:r>
              <a:rPr lang="en-US" sz="2000" dirty="0">
                <a:solidFill>
                  <a:srgbClr val="92D050"/>
                </a:solidFill>
                <a:ea typeface="ＭＳ Ｐゴシック" charset="-128"/>
              </a:rPr>
              <a:t>other words, </a:t>
            </a:r>
            <a:r>
              <a:rPr lang="en-US" sz="2000" dirty="0">
                <a:solidFill>
                  <a:srgbClr val="339933"/>
                </a:solidFill>
                <a:latin typeface="Arial Black" panose="020B0A04020102020204" pitchFamily="34" charset="0"/>
              </a:rPr>
              <a:t>the thesis will check </a:t>
            </a:r>
            <a:r>
              <a:rPr lang="en-US" sz="2000" dirty="0">
                <a:solidFill>
                  <a:srgbClr val="92D050"/>
                </a:solidFill>
                <a:ea typeface="ＭＳ Ｐゴシック" charset="-128"/>
              </a:rPr>
              <a:t>to what extent the centralized Ethernet routing can scale and become a solution to Ethernet problems. </a:t>
            </a:r>
            <a:r>
              <a:rPr lang="en-US" sz="1900" b="1" baseline="30000" dirty="0">
                <a:solidFill>
                  <a:srgbClr val="0000FF"/>
                </a:solidFill>
                <a:latin typeface="Arial Black" panose="020B0A04020102020204" pitchFamily="34" charset="0"/>
              </a:rPr>
              <a:t>24</a:t>
            </a:r>
            <a:r>
              <a:rPr lang="en-US" sz="2000" dirty="0">
                <a:solidFill>
                  <a:srgbClr val="006600"/>
                </a:solidFill>
              </a:rPr>
              <a:t>In an attempt to answer the above question,</a:t>
            </a:r>
            <a:r>
              <a:rPr lang="en-US" sz="2000" dirty="0">
                <a:solidFill>
                  <a:srgbClr val="000000"/>
                </a:solidFill>
              </a:rPr>
              <a:t> </a:t>
            </a:r>
            <a:r>
              <a:rPr lang="en-US" sz="2000" dirty="0">
                <a:solidFill>
                  <a:srgbClr val="006600"/>
                </a:solidFill>
                <a:latin typeface="Arial Black" panose="020B0A04020102020204" pitchFamily="34" charset="0"/>
              </a:rPr>
              <a:t>a comparison between</a:t>
            </a:r>
            <a:r>
              <a:rPr lang="en-US" sz="2000" dirty="0">
                <a:solidFill>
                  <a:srgbClr val="000000"/>
                </a:solidFill>
              </a:rPr>
              <a:t> the centralized </a:t>
            </a:r>
            <a:r>
              <a:rPr lang="en-US" sz="2000" dirty="0">
                <a:solidFill>
                  <a:srgbClr val="006600"/>
                </a:solidFill>
                <a:latin typeface="Arial Black" panose="020B0A04020102020204" pitchFamily="34" charset="0"/>
              </a:rPr>
              <a:t>and</a:t>
            </a:r>
            <a:r>
              <a:rPr lang="en-US" sz="2000" dirty="0">
                <a:solidFill>
                  <a:srgbClr val="000000"/>
                </a:solidFill>
              </a:rPr>
              <a:t> distributed Ethernet routing focusing on three parameters (delays, packet loss and convergence times) </a:t>
            </a:r>
            <a:r>
              <a:rPr lang="en-US" sz="2000" dirty="0">
                <a:solidFill>
                  <a:srgbClr val="006600"/>
                </a:solidFill>
                <a:latin typeface="Arial Black" panose="020B0A04020102020204" pitchFamily="34" charset="0"/>
              </a:rPr>
              <a:t>was looked at</a:t>
            </a:r>
            <a:r>
              <a:rPr lang="en-US" sz="2000" dirty="0">
                <a:solidFill>
                  <a:srgbClr val="000000"/>
                </a:solidFill>
              </a:rPr>
              <a:t>.</a:t>
            </a:r>
          </a:p>
          <a:p>
            <a:pPr fontAlgn="base">
              <a:spcBef>
                <a:spcPct val="0"/>
              </a:spcBef>
              <a:spcAft>
                <a:spcPct val="0"/>
              </a:spcAft>
              <a:defRPr/>
            </a:pPr>
            <a:endParaRPr lang="en-US" sz="2000" dirty="0">
              <a:solidFill>
                <a:srgbClr val="000000"/>
              </a:solidFill>
            </a:endParaRPr>
          </a:p>
          <a:p>
            <a:pPr fontAlgn="base">
              <a:spcBef>
                <a:spcPct val="0"/>
              </a:spcBef>
              <a:spcAft>
                <a:spcPct val="0"/>
              </a:spcAft>
              <a:defRPr/>
            </a:pPr>
            <a:endParaRPr lang="en-US" sz="2000" dirty="0">
              <a:solidFill>
                <a:srgbClr val="000000"/>
              </a:solidFill>
            </a:endParaRPr>
          </a:p>
        </p:txBody>
      </p:sp>
      <p:sp>
        <p:nvSpPr>
          <p:cNvPr id="10" name="AutoShape 7"/>
          <p:cNvSpPr>
            <a:spLocks/>
          </p:cNvSpPr>
          <p:nvPr/>
        </p:nvSpPr>
        <p:spPr bwMode="auto">
          <a:xfrm>
            <a:off x="347663" y="4365625"/>
            <a:ext cx="1801812" cy="768350"/>
          </a:xfrm>
          <a:prstGeom prst="borderCallout1">
            <a:avLst>
              <a:gd name="adj1" fmla="val 13282"/>
              <a:gd name="adj2" fmla="val 103023"/>
              <a:gd name="adj3" fmla="val -21523"/>
              <a:gd name="adj4" fmla="val 120579"/>
            </a:avLst>
          </a:prstGeom>
          <a:solidFill>
            <a:srgbClr val="008000"/>
          </a:solidFill>
          <a:ln w="38100">
            <a:solidFill>
              <a:srgbClr val="0066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3-</a:t>
            </a:r>
            <a:r>
              <a:rPr lang="fi-FI" altLang="en-US" sz="2400" b="1" smtClean="0">
                <a:solidFill>
                  <a:srgbClr val="FFFFFF"/>
                </a:solidFill>
              </a:rPr>
              <a:t>3</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Methodology</a:t>
            </a:r>
            <a:endParaRPr lang="en-US" altLang="en-US" sz="2000" smtClean="0">
              <a:solidFill>
                <a:srgbClr val="000000"/>
              </a:solidFill>
            </a:endParaRPr>
          </a:p>
        </p:txBody>
      </p:sp>
    </p:spTree>
    <p:extLst>
      <p:ext uri="{BB962C8B-B14F-4D97-AF65-F5344CB8AC3E}">
        <p14:creationId xmlns:p14="http://schemas.microsoft.com/office/powerpoint/2010/main" val="568365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4" name="TextBox 3"/>
          <p:cNvSpPr txBox="1"/>
          <p:nvPr/>
        </p:nvSpPr>
        <p:spPr>
          <a:xfrm>
            <a:off x="2843213" y="1027113"/>
            <a:ext cx="6300787" cy="6024562"/>
          </a:xfrm>
          <a:prstGeom prst="rect">
            <a:avLst/>
          </a:prstGeom>
          <a:noFill/>
        </p:spPr>
        <p:txBody>
          <a:bodyPr>
            <a:spAutoFit/>
          </a:bodyPr>
          <a:lstStyle/>
          <a:p>
            <a:pPr fontAlgn="base">
              <a:spcBef>
                <a:spcPct val="0"/>
              </a:spcBef>
              <a:spcAft>
                <a:spcPts val="1200"/>
              </a:spcAft>
              <a:defRPr/>
            </a:pPr>
            <a:r>
              <a:rPr lang="en-US" sz="2000" b="1" dirty="0">
                <a:solidFill>
                  <a:srgbClr val="000000"/>
                </a:solidFill>
              </a:rPr>
              <a:t>1.3 Objectives and Scope.</a:t>
            </a:r>
            <a:endParaRPr lang="en-US" sz="2000" dirty="0">
              <a:solidFill>
                <a:srgbClr val="000000"/>
              </a:solidFill>
            </a:endParaRPr>
          </a:p>
          <a:p>
            <a:pPr fontAlgn="base">
              <a:spcBef>
                <a:spcPct val="0"/>
              </a:spcBef>
              <a:spcAft>
                <a:spcPct val="0"/>
              </a:spcAft>
              <a:defRPr/>
            </a:pPr>
            <a:r>
              <a:rPr lang="en-US" sz="1900" b="1" baseline="30000" dirty="0">
                <a:solidFill>
                  <a:srgbClr val="0000FF"/>
                </a:solidFill>
                <a:latin typeface="Arial Black" panose="020B0A04020102020204" pitchFamily="34" charset="0"/>
              </a:rPr>
              <a:t> 25</a:t>
            </a:r>
            <a:r>
              <a:rPr lang="en-US" sz="2000" dirty="0">
                <a:solidFill>
                  <a:srgbClr val="000000"/>
                </a:solidFill>
              </a:rPr>
              <a:t>This thesis had two main objectives. </a:t>
            </a:r>
            <a:r>
              <a:rPr lang="en-US" sz="1900" b="1" baseline="30000" dirty="0">
                <a:solidFill>
                  <a:srgbClr val="0000FF"/>
                </a:solidFill>
                <a:latin typeface="Arial Black" panose="020B0A04020102020204" pitchFamily="34" charset="0"/>
              </a:rPr>
              <a:t>26</a:t>
            </a:r>
            <a:r>
              <a:rPr lang="en-US" sz="2000" dirty="0">
                <a:solidFill>
                  <a:srgbClr val="000000"/>
                </a:solidFill>
              </a:rPr>
              <a:t>First, to overcome current Ethernet problems, such as packet loss, choke points and delays, this thesis develops a centralized Ethernet solution by analyzing the maximum number of nodes needed to provide the least amount of packet loss, delay and convergence times. </a:t>
            </a:r>
            <a:r>
              <a:rPr lang="en-US" sz="1900" b="1" baseline="30000" dirty="0">
                <a:solidFill>
                  <a:srgbClr val="0000FF"/>
                </a:solidFill>
                <a:latin typeface="Arial Black" panose="020B0A04020102020204" pitchFamily="34" charset="0"/>
              </a:rPr>
              <a:t>27</a:t>
            </a:r>
            <a:r>
              <a:rPr lang="en-US" sz="2000" dirty="0">
                <a:solidFill>
                  <a:srgbClr val="000000"/>
                </a:solidFill>
              </a:rPr>
              <a:t>Another objective is to determine the feasibility of our solution by comparing it with the existing distributed solution. </a:t>
            </a:r>
          </a:p>
          <a:p>
            <a:pPr fontAlgn="base">
              <a:spcBef>
                <a:spcPct val="0"/>
              </a:spcBef>
              <a:spcAft>
                <a:spcPct val="0"/>
              </a:spcAft>
              <a:defRPr/>
            </a:pPr>
            <a:r>
              <a:rPr lang="en-US" sz="2000" b="1" dirty="0">
                <a:solidFill>
                  <a:srgbClr val="000000"/>
                </a:solidFill>
              </a:rPr>
              <a:t> </a:t>
            </a:r>
            <a:endParaRPr lang="en-US" sz="1600" dirty="0">
              <a:solidFill>
                <a:srgbClr val="000000"/>
              </a:solidFill>
            </a:endParaRPr>
          </a:p>
          <a:p>
            <a:pPr fontAlgn="base">
              <a:spcBef>
                <a:spcPct val="0"/>
              </a:spcBef>
              <a:spcAft>
                <a:spcPts val="600"/>
              </a:spcAft>
              <a:defRPr/>
            </a:pPr>
            <a:r>
              <a:rPr lang="en-US" sz="2000" dirty="0">
                <a:solidFill>
                  <a:srgbClr val="FFFFFF">
                    <a:lumMod val="50000"/>
                  </a:srgbClr>
                </a:solidFill>
              </a:rPr>
              <a:t>1.4 Structure</a:t>
            </a:r>
            <a:br>
              <a:rPr lang="en-US" sz="2000" dirty="0">
                <a:solidFill>
                  <a:srgbClr val="FFFFFF">
                    <a:lumMod val="50000"/>
                  </a:srgbClr>
                </a:solidFill>
              </a:rPr>
            </a:br>
            <a:endParaRPr lang="en-US" sz="1050" dirty="0">
              <a:solidFill>
                <a:srgbClr val="FFFFFF">
                  <a:lumMod val="50000"/>
                </a:srgbClr>
              </a:solidFill>
            </a:endParaRPr>
          </a:p>
          <a:p>
            <a:pPr fontAlgn="base">
              <a:spcBef>
                <a:spcPct val="0"/>
              </a:spcBef>
              <a:spcAft>
                <a:spcPct val="0"/>
              </a:spcAft>
              <a:defRPr/>
            </a:pPr>
            <a:r>
              <a:rPr lang="en-US" sz="2000" baseline="30000" dirty="0">
                <a:solidFill>
                  <a:srgbClr val="000000"/>
                </a:solidFill>
              </a:rPr>
              <a:t> </a:t>
            </a:r>
            <a:r>
              <a:rPr lang="en-US" sz="1900" b="1" baseline="30000" dirty="0">
                <a:solidFill>
                  <a:srgbClr val="0000FF"/>
                </a:solidFill>
                <a:latin typeface="Arial Black" panose="020B0A04020102020204" pitchFamily="34" charset="0"/>
              </a:rPr>
              <a:t>28</a:t>
            </a:r>
            <a:r>
              <a:rPr lang="en-US" sz="2000" dirty="0">
                <a:solidFill>
                  <a:srgbClr val="FFFFFF">
                    <a:lumMod val="50000"/>
                  </a:srgbClr>
                </a:solidFill>
              </a:rPr>
              <a:t>The</a:t>
            </a:r>
            <a:r>
              <a:rPr lang="en-US" sz="2000" dirty="0">
                <a:solidFill>
                  <a:srgbClr val="000000"/>
                </a:solidFill>
              </a:rPr>
              <a:t> </a:t>
            </a:r>
            <a:r>
              <a:rPr lang="en-US" sz="2000" dirty="0">
                <a:solidFill>
                  <a:srgbClr val="FFFFFF">
                    <a:lumMod val="50000"/>
                  </a:srgbClr>
                </a:solidFill>
              </a:rPr>
              <a:t>thesis is divided into five chapters. 29Chapter two describes the devices, various topologies and technologies used in legacy Ethernet, as well as highlights the main weaknesses and solutions for that period,. </a:t>
            </a:r>
            <a:r>
              <a:rPr lang="en-US" sz="1900" b="1" baseline="30000" dirty="0">
                <a:solidFill>
                  <a:srgbClr val="0000FF"/>
                </a:solidFill>
                <a:latin typeface="Arial Black" panose="020B0A04020102020204" pitchFamily="34" charset="0"/>
              </a:rPr>
              <a:t>30</a:t>
            </a:r>
            <a:r>
              <a:rPr lang="en-US" sz="2000" dirty="0">
                <a:solidFill>
                  <a:srgbClr val="FFFFFF">
                    <a:lumMod val="50000"/>
                  </a:srgbClr>
                </a:solidFill>
              </a:rPr>
              <a:t>Chapter</a:t>
            </a:r>
            <a:r>
              <a:rPr lang="en-US" sz="2000" dirty="0">
                <a:solidFill>
                  <a:srgbClr val="000000"/>
                </a:solidFill>
              </a:rPr>
              <a:t> </a:t>
            </a:r>
            <a:r>
              <a:rPr lang="en-US" sz="2000" dirty="0">
                <a:solidFill>
                  <a:srgbClr val="FFFFFF">
                    <a:lumMod val="50000"/>
                  </a:srgbClr>
                </a:solidFill>
              </a:rPr>
              <a:t>three summarizes recent advanced solutions to Ethernet, including TRILL, Shortest Path</a:t>
            </a:r>
          </a:p>
        </p:txBody>
      </p:sp>
      <p:sp>
        <p:nvSpPr>
          <p:cNvPr id="5" name="TextBox 4"/>
          <p:cNvSpPr txBox="1"/>
          <p:nvPr/>
        </p:nvSpPr>
        <p:spPr>
          <a:xfrm>
            <a:off x="2814638" y="1027113"/>
            <a:ext cx="6299200" cy="6024562"/>
          </a:xfrm>
          <a:prstGeom prst="rect">
            <a:avLst/>
          </a:prstGeom>
          <a:solidFill>
            <a:schemeClr val="bg1"/>
          </a:solidFill>
        </p:spPr>
        <p:txBody>
          <a:bodyPr>
            <a:spAutoFit/>
          </a:bodyPr>
          <a:lstStyle/>
          <a:p>
            <a:pPr fontAlgn="base">
              <a:spcBef>
                <a:spcPct val="0"/>
              </a:spcBef>
              <a:spcAft>
                <a:spcPts val="1200"/>
              </a:spcAft>
              <a:defRPr/>
            </a:pPr>
            <a:r>
              <a:rPr lang="en-US" sz="2000" b="1" dirty="0">
                <a:solidFill>
                  <a:srgbClr val="000000"/>
                </a:solidFill>
              </a:rPr>
              <a:t>1.3 Objectives and Scope.</a:t>
            </a:r>
            <a:endParaRPr lang="en-US" sz="2000" dirty="0">
              <a:solidFill>
                <a:srgbClr val="000000"/>
              </a:solidFill>
            </a:endParaRPr>
          </a:p>
          <a:p>
            <a:pPr fontAlgn="base">
              <a:spcBef>
                <a:spcPct val="0"/>
              </a:spcBef>
              <a:spcAft>
                <a:spcPct val="0"/>
              </a:spcAft>
              <a:defRPr/>
            </a:pPr>
            <a:r>
              <a:rPr lang="en-US" sz="1900" b="1" baseline="30000" dirty="0">
                <a:solidFill>
                  <a:srgbClr val="0000FF"/>
                </a:solidFill>
                <a:latin typeface="Arial Black" panose="020B0A04020102020204" pitchFamily="34" charset="0"/>
              </a:rPr>
              <a:t> 25</a:t>
            </a:r>
            <a:r>
              <a:rPr lang="en-US" sz="2000" dirty="0">
                <a:solidFill>
                  <a:srgbClr val="000000"/>
                </a:solidFill>
              </a:rPr>
              <a:t>This thesis had </a:t>
            </a:r>
            <a:r>
              <a:rPr lang="en-US" sz="2000" dirty="0">
                <a:solidFill>
                  <a:srgbClr val="000000"/>
                </a:solidFill>
                <a:latin typeface="Arial Black" panose="020B0A04020102020204" pitchFamily="34" charset="0"/>
              </a:rPr>
              <a:t>two main objectives</a:t>
            </a:r>
            <a:r>
              <a:rPr lang="en-US" sz="2000" dirty="0">
                <a:solidFill>
                  <a:srgbClr val="000000"/>
                </a:solidFill>
              </a:rPr>
              <a:t>. </a:t>
            </a:r>
            <a:r>
              <a:rPr lang="en-US" sz="1900" b="1" baseline="30000" dirty="0">
                <a:solidFill>
                  <a:srgbClr val="0000FF"/>
                </a:solidFill>
                <a:latin typeface="Arial Black" panose="020B0A04020102020204" pitchFamily="34" charset="0"/>
              </a:rPr>
              <a:t>26</a:t>
            </a:r>
            <a:r>
              <a:rPr lang="en-US" sz="2000" dirty="0">
                <a:solidFill>
                  <a:srgbClr val="000000"/>
                </a:solidFill>
                <a:latin typeface="Arial Black" panose="020B0A04020102020204" pitchFamily="34" charset="0"/>
              </a:rPr>
              <a:t>First, to overcome </a:t>
            </a:r>
            <a:r>
              <a:rPr lang="en-US" sz="2000" dirty="0">
                <a:solidFill>
                  <a:srgbClr val="000000"/>
                </a:solidFill>
              </a:rPr>
              <a:t>current Ethernet problems, such as packet loss, choke points and delays, </a:t>
            </a:r>
            <a:r>
              <a:rPr lang="en-US" sz="2000" dirty="0">
                <a:solidFill>
                  <a:srgbClr val="000000"/>
                </a:solidFill>
                <a:latin typeface="Arial Black" panose="020B0A04020102020204" pitchFamily="34" charset="0"/>
              </a:rPr>
              <a:t>this thesis develops </a:t>
            </a:r>
            <a:r>
              <a:rPr lang="en-US" sz="2000" dirty="0">
                <a:solidFill>
                  <a:srgbClr val="000000"/>
                </a:solidFill>
              </a:rPr>
              <a:t>a centralized Ethernet solution by analyzing the maximum number of nodes needed to provide the least amount of packet loss, delay and convergence times. </a:t>
            </a:r>
            <a:r>
              <a:rPr lang="en-US" sz="1900" b="1" baseline="30000" dirty="0">
                <a:solidFill>
                  <a:srgbClr val="0000FF"/>
                </a:solidFill>
                <a:latin typeface="Arial Black" panose="020B0A04020102020204" pitchFamily="34" charset="0"/>
              </a:rPr>
              <a:t>27</a:t>
            </a:r>
            <a:r>
              <a:rPr lang="en-US" sz="2000" dirty="0">
                <a:solidFill>
                  <a:srgbClr val="000000"/>
                </a:solidFill>
                <a:latin typeface="Arial Black" panose="020B0A04020102020204" pitchFamily="34" charset="0"/>
              </a:rPr>
              <a:t>Another</a:t>
            </a:r>
            <a:r>
              <a:rPr lang="en-US" sz="2000" dirty="0">
                <a:solidFill>
                  <a:srgbClr val="000000"/>
                </a:solidFill>
              </a:rPr>
              <a:t> </a:t>
            </a:r>
            <a:r>
              <a:rPr lang="en-US" sz="2000" dirty="0">
                <a:solidFill>
                  <a:srgbClr val="000000"/>
                </a:solidFill>
                <a:latin typeface="Arial Black" panose="020B0A04020102020204" pitchFamily="34" charset="0"/>
              </a:rPr>
              <a:t>objective is to determine </a:t>
            </a:r>
            <a:r>
              <a:rPr lang="en-US" sz="2000" dirty="0">
                <a:solidFill>
                  <a:srgbClr val="000000"/>
                </a:solidFill>
              </a:rPr>
              <a:t>the feasibility of our solution by comparing it with the existing distributed solution. </a:t>
            </a:r>
          </a:p>
          <a:p>
            <a:pPr fontAlgn="base">
              <a:spcBef>
                <a:spcPct val="0"/>
              </a:spcBef>
              <a:spcAft>
                <a:spcPct val="0"/>
              </a:spcAft>
              <a:defRPr/>
            </a:pPr>
            <a:r>
              <a:rPr lang="en-US" sz="2000" b="1" dirty="0">
                <a:solidFill>
                  <a:srgbClr val="000000"/>
                </a:solidFill>
              </a:rPr>
              <a:t> </a:t>
            </a:r>
            <a:endParaRPr lang="en-US" sz="1600" dirty="0">
              <a:solidFill>
                <a:srgbClr val="000000"/>
              </a:solidFill>
            </a:endParaRPr>
          </a:p>
          <a:p>
            <a:pPr fontAlgn="base">
              <a:spcBef>
                <a:spcPct val="0"/>
              </a:spcBef>
              <a:spcAft>
                <a:spcPts val="600"/>
              </a:spcAft>
              <a:defRPr/>
            </a:pPr>
            <a:r>
              <a:rPr lang="en-US" sz="2000" dirty="0">
                <a:solidFill>
                  <a:srgbClr val="FFFFFF">
                    <a:lumMod val="50000"/>
                  </a:srgbClr>
                </a:solidFill>
              </a:rPr>
              <a:t>1.4 Structure</a:t>
            </a:r>
            <a:br>
              <a:rPr lang="en-US" sz="2000" dirty="0">
                <a:solidFill>
                  <a:srgbClr val="FFFFFF">
                    <a:lumMod val="50000"/>
                  </a:srgbClr>
                </a:solidFill>
              </a:rPr>
            </a:br>
            <a:endParaRPr lang="en-US" sz="1050" dirty="0">
              <a:solidFill>
                <a:srgbClr val="FFFFFF">
                  <a:lumMod val="50000"/>
                </a:srgbClr>
              </a:solidFill>
            </a:endParaRPr>
          </a:p>
          <a:p>
            <a:pPr fontAlgn="base">
              <a:spcBef>
                <a:spcPct val="0"/>
              </a:spcBef>
              <a:spcAft>
                <a:spcPct val="0"/>
              </a:spcAft>
              <a:defRPr/>
            </a:pPr>
            <a:r>
              <a:rPr lang="en-US" sz="2000" baseline="30000" dirty="0">
                <a:solidFill>
                  <a:srgbClr val="000000"/>
                </a:solidFill>
              </a:rPr>
              <a:t> </a:t>
            </a:r>
            <a:r>
              <a:rPr lang="en-US" sz="1900" b="1" baseline="30000" dirty="0">
                <a:solidFill>
                  <a:srgbClr val="0000FF"/>
                </a:solidFill>
                <a:latin typeface="Arial Black" panose="020B0A04020102020204" pitchFamily="34" charset="0"/>
              </a:rPr>
              <a:t>28</a:t>
            </a:r>
            <a:r>
              <a:rPr lang="en-US" sz="2000" dirty="0">
                <a:solidFill>
                  <a:srgbClr val="FFFFFF">
                    <a:lumMod val="50000"/>
                  </a:srgbClr>
                </a:solidFill>
              </a:rPr>
              <a:t>The</a:t>
            </a:r>
            <a:r>
              <a:rPr lang="en-US" sz="2000" dirty="0">
                <a:solidFill>
                  <a:srgbClr val="000000"/>
                </a:solidFill>
              </a:rPr>
              <a:t> </a:t>
            </a:r>
            <a:r>
              <a:rPr lang="en-US" sz="2000" dirty="0">
                <a:solidFill>
                  <a:srgbClr val="FFFFFF">
                    <a:lumMod val="50000"/>
                  </a:srgbClr>
                </a:solidFill>
              </a:rPr>
              <a:t>thesis is divided into five chapters. 29Chapter two describes the devices, various topologies and technologies used in legacy Ethernet, as well as highlights the main weaknesses and solutions for that period,. </a:t>
            </a:r>
            <a:r>
              <a:rPr lang="en-US" sz="1900" b="1" baseline="30000" dirty="0">
                <a:solidFill>
                  <a:srgbClr val="0000FF"/>
                </a:solidFill>
                <a:latin typeface="Arial Black" panose="020B0A04020102020204" pitchFamily="34" charset="0"/>
              </a:rPr>
              <a:t>30</a:t>
            </a:r>
            <a:r>
              <a:rPr lang="en-US" sz="2000" dirty="0">
                <a:solidFill>
                  <a:srgbClr val="FFFFFF">
                    <a:lumMod val="50000"/>
                  </a:srgbClr>
                </a:solidFill>
              </a:rPr>
              <a:t>Chapter</a:t>
            </a:r>
            <a:r>
              <a:rPr lang="en-US" sz="2000" dirty="0">
                <a:solidFill>
                  <a:srgbClr val="000000"/>
                </a:solidFill>
              </a:rPr>
              <a:t> </a:t>
            </a:r>
            <a:r>
              <a:rPr lang="en-US" sz="2000" dirty="0">
                <a:solidFill>
                  <a:srgbClr val="FFFFFF">
                    <a:lumMod val="50000"/>
                  </a:srgbClr>
                </a:solidFill>
              </a:rPr>
              <a:t>three summarizes recent advanced solutions to Ethernet, including TRILL, Shortest Path</a:t>
            </a:r>
          </a:p>
        </p:txBody>
      </p:sp>
      <p:sp>
        <p:nvSpPr>
          <p:cNvPr id="6" name="AutoShape 7"/>
          <p:cNvSpPr>
            <a:spLocks/>
          </p:cNvSpPr>
          <p:nvPr/>
        </p:nvSpPr>
        <p:spPr bwMode="auto">
          <a:xfrm>
            <a:off x="539750" y="1916113"/>
            <a:ext cx="1801813" cy="1077912"/>
          </a:xfrm>
          <a:prstGeom prst="borderCallout1">
            <a:avLst>
              <a:gd name="adj1" fmla="val 13282"/>
              <a:gd name="adj2" fmla="val 103023"/>
              <a:gd name="adj3" fmla="val -21523"/>
              <a:gd name="adj4" fmla="val 120579"/>
            </a:avLst>
          </a:prstGeom>
          <a:solidFill>
            <a:srgbClr val="008000"/>
          </a:solidFill>
          <a:ln w="38100">
            <a:solidFill>
              <a:srgbClr val="0066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3-</a:t>
            </a:r>
            <a:r>
              <a:rPr lang="fi-FI" altLang="en-US" sz="2400" b="1" smtClean="0">
                <a:solidFill>
                  <a:srgbClr val="FFFFFF"/>
                </a:solidFill>
              </a:rPr>
              <a:t>1</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Outlining Purposes</a:t>
            </a:r>
            <a:endParaRPr lang="en-US" altLang="en-US" sz="2000" smtClean="0">
              <a:solidFill>
                <a:srgbClr val="000000"/>
              </a:solidFill>
            </a:endParaRPr>
          </a:p>
        </p:txBody>
      </p:sp>
      <p:sp>
        <p:nvSpPr>
          <p:cNvPr id="8" name="Cloud Callout 7"/>
          <p:cNvSpPr/>
          <p:nvPr/>
        </p:nvSpPr>
        <p:spPr>
          <a:xfrm>
            <a:off x="161925" y="4221163"/>
            <a:ext cx="5832475" cy="2736850"/>
          </a:xfrm>
          <a:prstGeom prst="cloudCallout">
            <a:avLst>
              <a:gd name="adj1" fmla="val 48930"/>
              <a:gd name="adj2" fmla="val -665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i-FI" sz="2400" dirty="0" err="1">
                <a:solidFill>
                  <a:srgbClr val="000000"/>
                </a:solidFill>
              </a:rPr>
              <a:t>Where</a:t>
            </a:r>
            <a:r>
              <a:rPr lang="fi-FI" sz="2400" dirty="0">
                <a:solidFill>
                  <a:srgbClr val="000000"/>
                </a:solidFill>
              </a:rPr>
              <a:t> is the </a:t>
            </a:r>
            <a:r>
              <a:rPr lang="fi-FI" sz="2400" b="1" u="sng" dirty="0" err="1">
                <a:solidFill>
                  <a:srgbClr val="C00000"/>
                </a:solidFill>
                <a:latin typeface="Arial Black" panose="020B0A04020102020204" pitchFamily="34" charset="0"/>
              </a:rPr>
              <a:t>scope</a:t>
            </a:r>
            <a:r>
              <a:rPr lang="fi-FI" sz="2400" dirty="0">
                <a:solidFill>
                  <a:srgbClr val="000000"/>
                </a:solidFill>
              </a:rPr>
              <a:t>? </a:t>
            </a:r>
            <a:br>
              <a:rPr lang="fi-FI" sz="2400" dirty="0">
                <a:solidFill>
                  <a:srgbClr val="000000"/>
                </a:solidFill>
              </a:rPr>
            </a:br>
            <a:r>
              <a:rPr lang="fi-FI" sz="2400" dirty="0" err="1">
                <a:solidFill>
                  <a:srgbClr val="000000"/>
                </a:solidFill>
              </a:rPr>
              <a:t>What</a:t>
            </a:r>
            <a:r>
              <a:rPr lang="fi-FI" sz="2400" dirty="0">
                <a:solidFill>
                  <a:srgbClr val="000000"/>
                </a:solidFill>
              </a:rPr>
              <a:t> </a:t>
            </a:r>
            <a:r>
              <a:rPr lang="fi-FI" sz="2400" dirty="0" err="1">
                <a:solidFill>
                  <a:srgbClr val="000000"/>
                </a:solidFill>
              </a:rPr>
              <a:t>has</a:t>
            </a:r>
            <a:r>
              <a:rPr lang="fi-FI" sz="2400" dirty="0">
                <a:solidFill>
                  <a:srgbClr val="000000"/>
                </a:solidFill>
              </a:rPr>
              <a:t> </a:t>
            </a:r>
            <a:r>
              <a:rPr lang="fi-FI" sz="2400" dirty="0" err="1">
                <a:solidFill>
                  <a:srgbClr val="000000"/>
                </a:solidFill>
              </a:rPr>
              <a:t>been</a:t>
            </a:r>
            <a:r>
              <a:rPr lang="fi-FI" sz="2400" dirty="0">
                <a:solidFill>
                  <a:srgbClr val="000000"/>
                </a:solidFill>
              </a:rPr>
              <a:t> </a:t>
            </a:r>
            <a:r>
              <a:rPr lang="fi-FI" sz="2400" b="1" dirty="0" err="1">
                <a:solidFill>
                  <a:srgbClr val="C00000"/>
                </a:solidFill>
                <a:latin typeface="Arial Black" panose="020B0A04020102020204" pitchFamily="34" charset="0"/>
              </a:rPr>
              <a:t>excluded</a:t>
            </a:r>
            <a:r>
              <a:rPr lang="fi-FI" sz="2400" dirty="0">
                <a:solidFill>
                  <a:srgbClr val="000000"/>
                </a:solidFill>
              </a:rPr>
              <a:t> </a:t>
            </a:r>
            <a:r>
              <a:rPr lang="fi-FI" sz="2400" dirty="0" err="1">
                <a:solidFill>
                  <a:srgbClr val="000000"/>
                </a:solidFill>
              </a:rPr>
              <a:t>from</a:t>
            </a:r>
            <a:r>
              <a:rPr lang="fi-FI" sz="2400" dirty="0">
                <a:solidFill>
                  <a:srgbClr val="000000"/>
                </a:solidFill>
              </a:rPr>
              <a:t> the </a:t>
            </a:r>
            <a:r>
              <a:rPr lang="fi-FI" sz="2400" dirty="0" err="1">
                <a:solidFill>
                  <a:srgbClr val="000000"/>
                </a:solidFill>
              </a:rPr>
              <a:t>analysis</a:t>
            </a:r>
            <a:r>
              <a:rPr lang="fi-FI" sz="2400" dirty="0">
                <a:solidFill>
                  <a:srgbClr val="000000"/>
                </a:solidFill>
              </a:rPr>
              <a:t>? </a:t>
            </a:r>
            <a:endParaRPr lang="en-US" sz="24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94510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5" name="TextBox 4"/>
          <p:cNvSpPr txBox="1"/>
          <p:nvPr/>
        </p:nvSpPr>
        <p:spPr>
          <a:xfrm>
            <a:off x="2843213" y="990600"/>
            <a:ext cx="6300787" cy="4640263"/>
          </a:xfrm>
          <a:prstGeom prst="rect">
            <a:avLst/>
          </a:prstGeom>
          <a:solidFill>
            <a:schemeClr val="bg1"/>
          </a:solidFill>
        </p:spPr>
        <p:txBody>
          <a:bodyPr>
            <a:spAutoFit/>
          </a:bodyPr>
          <a:lstStyle/>
          <a:p>
            <a:pPr fontAlgn="base">
              <a:spcBef>
                <a:spcPct val="0"/>
              </a:spcBef>
              <a:spcAft>
                <a:spcPts val="600"/>
              </a:spcAft>
              <a:defRPr/>
            </a:pPr>
            <a:r>
              <a:rPr lang="en-US" sz="2000" b="1" dirty="0">
                <a:solidFill>
                  <a:srgbClr val="000000"/>
                </a:solidFill>
              </a:rPr>
              <a:t>1.4 Structure</a:t>
            </a:r>
            <a:r>
              <a:rPr lang="en-US" sz="2000" b="1" dirty="0">
                <a:solidFill>
                  <a:srgbClr val="FFFFFF">
                    <a:lumMod val="50000"/>
                  </a:srgbClr>
                </a:solidFill>
              </a:rPr>
              <a:t/>
            </a:r>
            <a:br>
              <a:rPr lang="en-US" sz="2000" b="1" dirty="0">
                <a:solidFill>
                  <a:srgbClr val="FFFFFF">
                    <a:lumMod val="50000"/>
                  </a:srgbClr>
                </a:solidFill>
              </a:rPr>
            </a:br>
            <a:endParaRPr lang="en-US" sz="1050" b="1" dirty="0">
              <a:solidFill>
                <a:srgbClr val="FFFFFF">
                  <a:lumMod val="50000"/>
                </a:srgbClr>
              </a:solidFill>
            </a:endParaRPr>
          </a:p>
          <a:p>
            <a:pPr fontAlgn="base">
              <a:spcBef>
                <a:spcPct val="0"/>
              </a:spcBef>
              <a:spcAft>
                <a:spcPct val="0"/>
              </a:spcAft>
              <a:defRPr/>
            </a:pPr>
            <a:r>
              <a:rPr lang="en-US" sz="2000" baseline="30000" dirty="0">
                <a:solidFill>
                  <a:srgbClr val="000000"/>
                </a:solidFill>
              </a:rPr>
              <a:t> </a:t>
            </a:r>
            <a:r>
              <a:rPr lang="en-US" sz="1900" b="1" baseline="30000" dirty="0">
                <a:solidFill>
                  <a:srgbClr val="0000FF"/>
                </a:solidFill>
                <a:latin typeface="Arial Black" panose="020B0A04020102020204" pitchFamily="34" charset="0"/>
              </a:rPr>
              <a:t>28</a:t>
            </a:r>
            <a:r>
              <a:rPr lang="en-US" sz="2000" dirty="0">
                <a:solidFill>
                  <a:srgbClr val="000000"/>
                </a:solidFill>
              </a:rPr>
              <a:t>The thesis is divided into five chapters. </a:t>
            </a:r>
            <a:r>
              <a:rPr lang="en-US" sz="1900" b="1" baseline="30000" dirty="0">
                <a:solidFill>
                  <a:srgbClr val="0000FF"/>
                </a:solidFill>
                <a:latin typeface="Arial Black" panose="020B0A04020102020204" pitchFamily="34" charset="0"/>
              </a:rPr>
              <a:t>29</a:t>
            </a:r>
            <a:r>
              <a:rPr lang="en-US" sz="2000" dirty="0">
                <a:solidFill>
                  <a:srgbClr val="000000"/>
                </a:solidFill>
              </a:rPr>
              <a:t>Chapter two describes the devices, various topologies and technologies used in legacy Ethernet, as well as highlights the main weaknesses and solutions for that period.</a:t>
            </a:r>
            <a:r>
              <a:rPr lang="en-US" sz="2000" dirty="0">
                <a:solidFill>
                  <a:srgbClr val="FFFFFF">
                    <a:lumMod val="50000"/>
                  </a:srgbClr>
                </a:solidFill>
              </a:rPr>
              <a:t> </a:t>
            </a:r>
            <a:r>
              <a:rPr lang="en-US" sz="1900" b="1" baseline="30000" dirty="0">
                <a:solidFill>
                  <a:srgbClr val="0000FF"/>
                </a:solidFill>
                <a:latin typeface="Arial Black" panose="020B0A04020102020204" pitchFamily="34" charset="0"/>
              </a:rPr>
              <a:t>30</a:t>
            </a:r>
            <a:r>
              <a:rPr lang="en-US" sz="2000" dirty="0">
                <a:solidFill>
                  <a:srgbClr val="000000"/>
                </a:solidFill>
              </a:rPr>
              <a:t>Chapter three summarizes recent advanced solutions to Ethernet, including TRILL, Shortest Path Bridging (SPB), Cisco solutions and Juniper solutions. </a:t>
            </a:r>
            <a:r>
              <a:rPr lang="en-US" sz="1900" b="1" baseline="30000" dirty="0">
                <a:solidFill>
                  <a:srgbClr val="0000FF"/>
                </a:solidFill>
                <a:latin typeface="Arial Black" panose="020B0A04020102020204" pitchFamily="34" charset="0"/>
              </a:rPr>
              <a:t>31</a:t>
            </a:r>
            <a:r>
              <a:rPr lang="en-US" sz="2000" dirty="0">
                <a:solidFill>
                  <a:srgbClr val="000000"/>
                </a:solidFill>
              </a:rPr>
              <a:t>Chapter four reviews various research proposals directed towards improving Ethernet, including Ethane, ETNA </a:t>
            </a:r>
            <a:r>
              <a:rPr lang="en-US" sz="2000" dirty="0" err="1">
                <a:solidFill>
                  <a:srgbClr val="000000"/>
                </a:solidFill>
              </a:rPr>
              <a:t>andOpen</a:t>
            </a:r>
            <a:r>
              <a:rPr lang="en-US" sz="2000" dirty="0">
                <a:solidFill>
                  <a:srgbClr val="000000"/>
                </a:solidFill>
              </a:rPr>
              <a:t> flow. </a:t>
            </a:r>
            <a:r>
              <a:rPr lang="en-US" sz="1900" b="1" baseline="30000" dirty="0">
                <a:solidFill>
                  <a:srgbClr val="0000FF"/>
                </a:solidFill>
                <a:latin typeface="Arial Black" panose="020B0A04020102020204" pitchFamily="34" charset="0"/>
              </a:rPr>
              <a:t>32</a:t>
            </a:r>
            <a:r>
              <a:rPr lang="en-US" sz="2000" dirty="0">
                <a:solidFill>
                  <a:srgbClr val="000000"/>
                </a:solidFill>
              </a:rPr>
              <a:t>In chapter five, a centralized solution is presented and compared with the distributed system. </a:t>
            </a:r>
            <a:r>
              <a:rPr lang="en-US" sz="1900" b="1" baseline="30000" dirty="0">
                <a:solidFill>
                  <a:srgbClr val="0000FF"/>
                </a:solidFill>
                <a:latin typeface="Arial Black" panose="020B0A04020102020204" pitchFamily="34" charset="0"/>
              </a:rPr>
              <a:t>33</a:t>
            </a:r>
            <a:r>
              <a:rPr lang="en-US" sz="2000" dirty="0">
                <a:solidFill>
                  <a:srgbClr val="000000"/>
                </a:solidFill>
              </a:rPr>
              <a:t>Chapter six discusses the finding and suggests future areas of research.</a:t>
            </a:r>
            <a:r>
              <a:rPr lang="en-US" sz="2000" dirty="0">
                <a:solidFill>
                  <a:srgbClr val="FFFFFF">
                    <a:lumMod val="50000"/>
                  </a:srgbClr>
                </a:solidFill>
              </a:rPr>
              <a:t> </a:t>
            </a:r>
          </a:p>
        </p:txBody>
      </p:sp>
      <p:sp>
        <p:nvSpPr>
          <p:cNvPr id="9" name="TextBox 8"/>
          <p:cNvSpPr txBox="1"/>
          <p:nvPr/>
        </p:nvSpPr>
        <p:spPr>
          <a:xfrm>
            <a:off x="2855913" y="977900"/>
            <a:ext cx="6300787" cy="4948238"/>
          </a:xfrm>
          <a:prstGeom prst="rect">
            <a:avLst/>
          </a:prstGeom>
          <a:solidFill>
            <a:schemeClr val="bg1"/>
          </a:solidFill>
        </p:spPr>
        <p:txBody>
          <a:bodyPr>
            <a:spAutoFit/>
          </a:bodyPr>
          <a:lstStyle/>
          <a:p>
            <a:pPr fontAlgn="base">
              <a:spcBef>
                <a:spcPct val="0"/>
              </a:spcBef>
              <a:spcAft>
                <a:spcPts val="600"/>
              </a:spcAft>
              <a:defRPr/>
            </a:pPr>
            <a:r>
              <a:rPr lang="en-US" sz="2000" b="1" dirty="0">
                <a:solidFill>
                  <a:srgbClr val="000000"/>
                </a:solidFill>
              </a:rPr>
              <a:t>1.4 Structure</a:t>
            </a:r>
            <a:r>
              <a:rPr lang="en-US" sz="2000" b="1" dirty="0">
                <a:solidFill>
                  <a:srgbClr val="FFFFFF">
                    <a:lumMod val="50000"/>
                  </a:srgbClr>
                </a:solidFill>
              </a:rPr>
              <a:t/>
            </a:r>
            <a:br>
              <a:rPr lang="en-US" sz="2000" b="1" dirty="0">
                <a:solidFill>
                  <a:srgbClr val="FFFFFF">
                    <a:lumMod val="50000"/>
                  </a:srgbClr>
                </a:solidFill>
              </a:rPr>
            </a:br>
            <a:endParaRPr lang="en-US" sz="1050" b="1" dirty="0">
              <a:solidFill>
                <a:srgbClr val="FFFFFF">
                  <a:lumMod val="50000"/>
                </a:srgbClr>
              </a:solidFill>
            </a:endParaRPr>
          </a:p>
          <a:p>
            <a:pPr fontAlgn="base">
              <a:spcBef>
                <a:spcPct val="0"/>
              </a:spcBef>
              <a:spcAft>
                <a:spcPct val="0"/>
              </a:spcAft>
              <a:defRPr/>
            </a:pPr>
            <a:r>
              <a:rPr lang="en-US" sz="2000" baseline="30000" dirty="0">
                <a:solidFill>
                  <a:srgbClr val="000000"/>
                </a:solidFill>
              </a:rPr>
              <a:t> </a:t>
            </a:r>
            <a:r>
              <a:rPr lang="en-US" sz="1900" b="1" baseline="30000" dirty="0">
                <a:solidFill>
                  <a:srgbClr val="0000FF"/>
                </a:solidFill>
                <a:latin typeface="Arial Black" panose="020B0A04020102020204" pitchFamily="34" charset="0"/>
              </a:rPr>
              <a:t>28</a:t>
            </a:r>
            <a:r>
              <a:rPr lang="en-US" sz="2000" dirty="0">
                <a:solidFill>
                  <a:srgbClr val="000000"/>
                </a:solidFill>
              </a:rPr>
              <a:t>The thesis </a:t>
            </a:r>
            <a:r>
              <a:rPr lang="en-US" sz="2000" dirty="0">
                <a:solidFill>
                  <a:srgbClr val="000000"/>
                </a:solidFill>
                <a:latin typeface="Arial Black" panose="020B0A04020102020204" pitchFamily="34" charset="0"/>
              </a:rPr>
              <a:t>is divided into </a:t>
            </a:r>
            <a:r>
              <a:rPr lang="en-US" sz="2000" dirty="0">
                <a:solidFill>
                  <a:srgbClr val="006600"/>
                </a:solidFill>
                <a:latin typeface="Arial Black" panose="020B0A04020102020204" pitchFamily="34" charset="0"/>
              </a:rPr>
              <a:t>five chapters</a:t>
            </a:r>
            <a:r>
              <a:rPr lang="en-US" sz="2000" dirty="0">
                <a:solidFill>
                  <a:srgbClr val="000000"/>
                </a:solidFill>
              </a:rPr>
              <a:t>. </a:t>
            </a:r>
            <a:r>
              <a:rPr lang="en-US" sz="1900" b="1" baseline="30000" dirty="0">
                <a:solidFill>
                  <a:srgbClr val="0000FF"/>
                </a:solidFill>
                <a:latin typeface="Arial Black" panose="020B0A04020102020204" pitchFamily="34" charset="0"/>
              </a:rPr>
              <a:t>29</a:t>
            </a:r>
            <a:r>
              <a:rPr lang="en-US" sz="2000" dirty="0">
                <a:solidFill>
                  <a:srgbClr val="006600"/>
                </a:solidFill>
                <a:latin typeface="Arial Black" panose="020B0A04020102020204" pitchFamily="34" charset="0"/>
              </a:rPr>
              <a:t>Chapter</a:t>
            </a:r>
            <a:r>
              <a:rPr lang="en-US" sz="2000" dirty="0">
                <a:solidFill>
                  <a:srgbClr val="000000"/>
                </a:solidFill>
              </a:rPr>
              <a:t> </a:t>
            </a:r>
            <a:r>
              <a:rPr lang="en-US" sz="2000" dirty="0">
                <a:solidFill>
                  <a:srgbClr val="006600"/>
                </a:solidFill>
                <a:latin typeface="Arial Black" panose="020B0A04020102020204" pitchFamily="34" charset="0"/>
              </a:rPr>
              <a:t>two</a:t>
            </a:r>
            <a:r>
              <a:rPr lang="en-US" sz="2000" dirty="0">
                <a:solidFill>
                  <a:srgbClr val="000000"/>
                </a:solidFill>
                <a:latin typeface="Arial Black" panose="020B0A04020102020204" pitchFamily="34" charset="0"/>
              </a:rPr>
              <a:t> describes </a:t>
            </a:r>
            <a:r>
              <a:rPr lang="en-US" sz="2000" dirty="0">
                <a:solidFill>
                  <a:srgbClr val="000000"/>
                </a:solidFill>
              </a:rPr>
              <a:t>the devices, various topologies and technologies used in legacy Ethernet, as well as highlights the main weaknesses and solutions for that period.</a:t>
            </a:r>
            <a:r>
              <a:rPr lang="en-US" sz="2000" dirty="0">
                <a:solidFill>
                  <a:srgbClr val="FFFFFF">
                    <a:lumMod val="50000"/>
                  </a:srgbClr>
                </a:solidFill>
              </a:rPr>
              <a:t> </a:t>
            </a:r>
            <a:r>
              <a:rPr lang="en-US" sz="1900" b="1" baseline="30000" dirty="0">
                <a:solidFill>
                  <a:srgbClr val="0000FF"/>
                </a:solidFill>
                <a:latin typeface="Arial Black" panose="020B0A04020102020204" pitchFamily="34" charset="0"/>
              </a:rPr>
              <a:t>30</a:t>
            </a:r>
            <a:r>
              <a:rPr lang="en-US" sz="2000" dirty="0">
                <a:solidFill>
                  <a:srgbClr val="006600"/>
                </a:solidFill>
                <a:latin typeface="Arial Black" panose="020B0A04020102020204" pitchFamily="34" charset="0"/>
              </a:rPr>
              <a:t>Chapter</a:t>
            </a:r>
            <a:r>
              <a:rPr lang="en-US" sz="2000" dirty="0">
                <a:solidFill>
                  <a:srgbClr val="000000"/>
                </a:solidFill>
              </a:rPr>
              <a:t> </a:t>
            </a:r>
            <a:r>
              <a:rPr lang="en-US" sz="2000" dirty="0">
                <a:solidFill>
                  <a:srgbClr val="006600"/>
                </a:solidFill>
                <a:latin typeface="Arial Black" panose="020B0A04020102020204" pitchFamily="34" charset="0"/>
              </a:rPr>
              <a:t>three</a:t>
            </a:r>
            <a:r>
              <a:rPr lang="en-US" sz="2000" dirty="0">
                <a:solidFill>
                  <a:srgbClr val="000000"/>
                </a:solidFill>
              </a:rPr>
              <a:t> </a:t>
            </a:r>
            <a:r>
              <a:rPr lang="en-US" sz="2000" dirty="0">
                <a:solidFill>
                  <a:srgbClr val="000000"/>
                </a:solidFill>
                <a:latin typeface="Arial Black" panose="020B0A04020102020204" pitchFamily="34" charset="0"/>
              </a:rPr>
              <a:t>summarizes</a:t>
            </a:r>
            <a:r>
              <a:rPr lang="en-US" sz="2000" dirty="0">
                <a:solidFill>
                  <a:srgbClr val="000000"/>
                </a:solidFill>
              </a:rPr>
              <a:t> recent advanced solutions to Ethernet, including TRILL, Shortest Path Bridging (SPB), Cisco solutions and Juniper solutions. </a:t>
            </a:r>
            <a:r>
              <a:rPr lang="en-US" sz="1900" b="1" baseline="30000" dirty="0">
                <a:solidFill>
                  <a:srgbClr val="0000FF"/>
                </a:solidFill>
                <a:latin typeface="Arial Black" panose="020B0A04020102020204" pitchFamily="34" charset="0"/>
              </a:rPr>
              <a:t>31</a:t>
            </a:r>
            <a:r>
              <a:rPr lang="en-US" sz="2000" dirty="0">
                <a:solidFill>
                  <a:srgbClr val="006600"/>
                </a:solidFill>
                <a:latin typeface="Arial Black" panose="020B0A04020102020204" pitchFamily="34" charset="0"/>
              </a:rPr>
              <a:t>Chapter</a:t>
            </a:r>
            <a:r>
              <a:rPr lang="en-US" sz="2000" dirty="0">
                <a:solidFill>
                  <a:srgbClr val="000000"/>
                </a:solidFill>
              </a:rPr>
              <a:t> </a:t>
            </a:r>
            <a:r>
              <a:rPr lang="en-US" sz="2000" dirty="0">
                <a:solidFill>
                  <a:srgbClr val="006600"/>
                </a:solidFill>
                <a:latin typeface="Arial Black" panose="020B0A04020102020204" pitchFamily="34" charset="0"/>
              </a:rPr>
              <a:t>four</a:t>
            </a:r>
            <a:r>
              <a:rPr lang="en-US" sz="2000" dirty="0">
                <a:solidFill>
                  <a:srgbClr val="000000"/>
                </a:solidFill>
              </a:rPr>
              <a:t> </a:t>
            </a:r>
            <a:r>
              <a:rPr lang="en-US" sz="2000" dirty="0">
                <a:solidFill>
                  <a:srgbClr val="000000"/>
                </a:solidFill>
                <a:latin typeface="Arial Black" panose="020B0A04020102020204" pitchFamily="34" charset="0"/>
              </a:rPr>
              <a:t>reviews</a:t>
            </a:r>
            <a:r>
              <a:rPr lang="en-US" sz="2000" dirty="0">
                <a:solidFill>
                  <a:srgbClr val="000000"/>
                </a:solidFill>
              </a:rPr>
              <a:t> various research proposals directed towards improving Ethernet, including Ethane, ETNA </a:t>
            </a:r>
            <a:r>
              <a:rPr lang="en-US" sz="2000" dirty="0" err="1">
                <a:solidFill>
                  <a:srgbClr val="000000"/>
                </a:solidFill>
              </a:rPr>
              <a:t>andOpen</a:t>
            </a:r>
            <a:r>
              <a:rPr lang="en-US" sz="2000" dirty="0">
                <a:solidFill>
                  <a:srgbClr val="000000"/>
                </a:solidFill>
              </a:rPr>
              <a:t> flow. </a:t>
            </a:r>
            <a:r>
              <a:rPr lang="en-US" sz="1900" b="1" baseline="30000" dirty="0">
                <a:solidFill>
                  <a:srgbClr val="0000FF"/>
                </a:solidFill>
                <a:latin typeface="Arial Black" panose="020B0A04020102020204" pitchFamily="34" charset="0"/>
              </a:rPr>
              <a:t>32</a:t>
            </a:r>
            <a:r>
              <a:rPr lang="en-US" sz="2000" dirty="0">
                <a:solidFill>
                  <a:srgbClr val="000000"/>
                </a:solidFill>
                <a:latin typeface="Arial Black" panose="020B0A04020102020204" pitchFamily="34" charset="0"/>
              </a:rPr>
              <a:t>In </a:t>
            </a:r>
            <a:r>
              <a:rPr lang="en-US" sz="2000" dirty="0">
                <a:solidFill>
                  <a:srgbClr val="006600"/>
                </a:solidFill>
                <a:latin typeface="Arial Black" panose="020B0A04020102020204" pitchFamily="34" charset="0"/>
              </a:rPr>
              <a:t>chapter five</a:t>
            </a:r>
            <a:r>
              <a:rPr lang="en-US" sz="2000" dirty="0">
                <a:solidFill>
                  <a:srgbClr val="000000"/>
                </a:solidFill>
                <a:latin typeface="Arial Black" panose="020B0A04020102020204" pitchFamily="34" charset="0"/>
              </a:rPr>
              <a:t>, </a:t>
            </a:r>
            <a:r>
              <a:rPr lang="en-US" sz="2000" dirty="0">
                <a:solidFill>
                  <a:srgbClr val="000000"/>
                </a:solidFill>
              </a:rPr>
              <a:t>a centralized solution </a:t>
            </a:r>
            <a:r>
              <a:rPr lang="en-US" sz="2000" dirty="0">
                <a:solidFill>
                  <a:srgbClr val="000000"/>
                </a:solidFill>
                <a:latin typeface="Arial Black" panose="020B0A04020102020204" pitchFamily="34" charset="0"/>
              </a:rPr>
              <a:t>is presented and compared with </a:t>
            </a:r>
            <a:r>
              <a:rPr lang="en-US" sz="2000" dirty="0">
                <a:solidFill>
                  <a:srgbClr val="000000"/>
                </a:solidFill>
              </a:rPr>
              <a:t>the distributed system. </a:t>
            </a:r>
            <a:r>
              <a:rPr lang="en-US" sz="1900" b="1" baseline="30000" dirty="0">
                <a:solidFill>
                  <a:srgbClr val="0000FF"/>
                </a:solidFill>
                <a:latin typeface="Arial Black" panose="020B0A04020102020204" pitchFamily="34" charset="0"/>
              </a:rPr>
              <a:t>33</a:t>
            </a:r>
            <a:r>
              <a:rPr lang="en-US" sz="2000" dirty="0">
                <a:solidFill>
                  <a:srgbClr val="006600"/>
                </a:solidFill>
                <a:latin typeface="Arial Black" panose="020B0A04020102020204" pitchFamily="34" charset="0"/>
              </a:rPr>
              <a:t>Chapter</a:t>
            </a:r>
            <a:r>
              <a:rPr lang="en-US" sz="2000" dirty="0">
                <a:solidFill>
                  <a:srgbClr val="000000"/>
                </a:solidFill>
              </a:rPr>
              <a:t> </a:t>
            </a:r>
            <a:r>
              <a:rPr lang="en-US" sz="2000" dirty="0">
                <a:solidFill>
                  <a:srgbClr val="006600"/>
                </a:solidFill>
                <a:latin typeface="Arial Black" panose="020B0A04020102020204" pitchFamily="34" charset="0"/>
              </a:rPr>
              <a:t>six</a:t>
            </a:r>
            <a:r>
              <a:rPr lang="en-US" sz="2000" dirty="0">
                <a:solidFill>
                  <a:srgbClr val="000000"/>
                </a:solidFill>
              </a:rPr>
              <a:t> </a:t>
            </a:r>
            <a:r>
              <a:rPr lang="en-US" sz="2000" dirty="0">
                <a:solidFill>
                  <a:srgbClr val="000000"/>
                </a:solidFill>
                <a:latin typeface="Arial Black" panose="020B0A04020102020204" pitchFamily="34" charset="0"/>
              </a:rPr>
              <a:t>discusses</a:t>
            </a:r>
            <a:r>
              <a:rPr lang="en-US" sz="2000" dirty="0">
                <a:solidFill>
                  <a:srgbClr val="000000"/>
                </a:solidFill>
              </a:rPr>
              <a:t> the finding </a:t>
            </a:r>
            <a:r>
              <a:rPr lang="en-US" sz="2000" dirty="0">
                <a:solidFill>
                  <a:srgbClr val="000000"/>
                </a:solidFill>
                <a:latin typeface="Arial Black" panose="020B0A04020102020204" pitchFamily="34" charset="0"/>
              </a:rPr>
              <a:t>and suggests </a:t>
            </a:r>
            <a:r>
              <a:rPr lang="en-US" sz="2000" dirty="0">
                <a:solidFill>
                  <a:srgbClr val="000000"/>
                </a:solidFill>
              </a:rPr>
              <a:t>future areas of research.</a:t>
            </a:r>
            <a:r>
              <a:rPr lang="en-US" sz="2000" dirty="0">
                <a:solidFill>
                  <a:srgbClr val="FFFFFF">
                    <a:lumMod val="50000"/>
                  </a:srgbClr>
                </a:solidFill>
              </a:rPr>
              <a:t> </a:t>
            </a:r>
          </a:p>
        </p:txBody>
      </p:sp>
      <p:sp>
        <p:nvSpPr>
          <p:cNvPr id="10" name="AutoShape 7"/>
          <p:cNvSpPr>
            <a:spLocks/>
          </p:cNvSpPr>
          <p:nvPr/>
        </p:nvSpPr>
        <p:spPr bwMode="auto">
          <a:xfrm>
            <a:off x="358775" y="2130425"/>
            <a:ext cx="2125663" cy="1076325"/>
          </a:xfrm>
          <a:prstGeom prst="borderCallout1">
            <a:avLst>
              <a:gd name="adj1" fmla="val 13282"/>
              <a:gd name="adj2" fmla="val 103023"/>
              <a:gd name="adj3" fmla="val -21523"/>
              <a:gd name="adj4" fmla="val 120579"/>
            </a:avLst>
          </a:prstGeom>
          <a:solidFill>
            <a:srgbClr val="008000"/>
          </a:solidFill>
          <a:ln w="38100">
            <a:solidFill>
              <a:srgbClr val="0066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3-</a:t>
            </a:r>
            <a:r>
              <a:rPr lang="fi-FI" altLang="en-US" sz="2400" b="1" smtClean="0">
                <a:solidFill>
                  <a:srgbClr val="FFFFFF"/>
                </a:solidFill>
              </a:rPr>
              <a:t>5</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Overview of thesis structure</a:t>
            </a:r>
            <a:endParaRPr lang="en-US" altLang="en-US" sz="2000" smtClean="0">
              <a:solidFill>
                <a:srgbClr val="000000"/>
              </a:solidFill>
            </a:endParaRPr>
          </a:p>
        </p:txBody>
      </p:sp>
    </p:spTree>
    <p:extLst>
      <p:ext uri="{BB962C8B-B14F-4D97-AF65-F5344CB8AC3E}">
        <p14:creationId xmlns:p14="http://schemas.microsoft.com/office/powerpoint/2010/main" val="456882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62" y="188640"/>
            <a:ext cx="7886700" cy="502724"/>
          </a:xfrm>
        </p:spPr>
        <p:txBody>
          <a:bodyPr/>
          <a:lstStyle/>
          <a:p>
            <a:r>
              <a:rPr lang="fi-FI" dirty="0" err="1" smtClean="0">
                <a:latin typeface="Arial Black" panose="020B0A04020102020204" pitchFamily="34" charset="0"/>
              </a:rPr>
              <a:t>What</a:t>
            </a:r>
            <a:r>
              <a:rPr lang="fi-FI" dirty="0" smtClean="0">
                <a:latin typeface="Arial Black" panose="020B0A04020102020204" pitchFamily="34" charset="0"/>
              </a:rPr>
              <a:t> </a:t>
            </a:r>
            <a:r>
              <a:rPr lang="fi-FI" dirty="0" err="1" smtClean="0">
                <a:latin typeface="Arial Black" panose="020B0A04020102020204" pitchFamily="34" charset="0"/>
              </a:rPr>
              <a:t>did</a:t>
            </a:r>
            <a:r>
              <a:rPr lang="fi-FI" dirty="0" smtClean="0">
                <a:latin typeface="Arial Black" panose="020B0A04020102020204" pitchFamily="34" charset="0"/>
              </a:rPr>
              <a:t> </a:t>
            </a:r>
            <a:r>
              <a:rPr lang="fi-FI" dirty="0" err="1" smtClean="0">
                <a:latin typeface="Arial Black" panose="020B0A04020102020204" pitchFamily="34" charset="0"/>
              </a:rPr>
              <a:t>we</a:t>
            </a:r>
            <a:r>
              <a:rPr lang="fi-FI" dirty="0" smtClean="0">
                <a:latin typeface="Arial Black" panose="020B0A04020102020204" pitchFamily="34" charset="0"/>
              </a:rPr>
              <a:t> </a:t>
            </a:r>
            <a:r>
              <a:rPr lang="fi-FI" dirty="0" err="1" smtClean="0">
                <a:latin typeface="Arial Black" panose="020B0A04020102020204" pitchFamily="34" charset="0"/>
              </a:rPr>
              <a:t>find</a:t>
            </a:r>
            <a:r>
              <a:rPr lang="fi-FI" dirty="0" smtClean="0">
                <a:latin typeface="Arial Black" panose="020B0A04020102020204" pitchFamily="34" charset="0"/>
              </a:rPr>
              <a:t> out?</a:t>
            </a:r>
            <a:endParaRPr lang="fi-FI" dirty="0">
              <a:latin typeface="Arial Black" panose="020B0A04020102020204" pitchFamily="34" charset="0"/>
            </a:endParaRPr>
          </a:p>
        </p:txBody>
      </p:sp>
      <p:sp>
        <p:nvSpPr>
          <p:cNvPr id="3" name="Rectangle 2"/>
          <p:cNvSpPr/>
          <p:nvPr/>
        </p:nvSpPr>
        <p:spPr>
          <a:xfrm>
            <a:off x="467544" y="980728"/>
            <a:ext cx="8604448" cy="5735673"/>
          </a:xfrm>
          <a:prstGeom prst="rect">
            <a:avLst/>
          </a:prstGeom>
        </p:spPr>
        <p:txBody>
          <a:bodyPr wrap="square">
            <a:spAutoFit/>
          </a:bodyPr>
          <a:lstStyle/>
          <a:p>
            <a:pPr>
              <a:lnSpc>
                <a:spcPct val="107000"/>
              </a:lnSpc>
              <a:spcBef>
                <a:spcPts val="450"/>
              </a:spcBef>
              <a:tabLst>
                <a:tab pos="2647474" algn="l"/>
                <a:tab pos="3040856" algn="l"/>
              </a:tabLst>
            </a:pPr>
            <a:r>
              <a:rPr lang="fi-FI" sz="2400" b="1" dirty="0" err="1">
                <a:solidFill>
                  <a:srgbClr val="0000FF"/>
                </a:solidFill>
                <a:latin typeface="Arial" panose="020B0604020202020204" pitchFamily="34" charset="0"/>
                <a:ea typeface="Calibri" panose="020F0502020204030204" pitchFamily="34" charset="0"/>
                <a:cs typeface="Times New Roman" panose="02020603050405020304" pitchFamily="18" charset="0"/>
              </a:rPr>
              <a:t>Quality</a:t>
            </a:r>
            <a:r>
              <a:rPr lang="fi-FI" sz="2400" b="1" dirty="0">
                <a:solidFill>
                  <a:srgbClr val="0000FF"/>
                </a:solidFill>
                <a:latin typeface="Arial" panose="020B0604020202020204" pitchFamily="34" charset="0"/>
                <a:ea typeface="Calibri" panose="020F0502020204030204" pitchFamily="34" charset="0"/>
                <a:cs typeface="Times New Roman" panose="02020603050405020304" pitchFamily="18" charset="0"/>
              </a:rPr>
              <a:t> </a:t>
            </a:r>
            <a:r>
              <a:rPr lang="fi-FI" sz="2400" b="1" dirty="0" err="1">
                <a:solidFill>
                  <a:srgbClr val="0000FF"/>
                </a:solidFill>
                <a:latin typeface="Arial" panose="020B0604020202020204" pitchFamily="34" charset="0"/>
                <a:ea typeface="Calibri" panose="020F0502020204030204" pitchFamily="34" charset="0"/>
                <a:cs typeface="Times New Roman" panose="02020603050405020304" pitchFamily="18" charset="0"/>
              </a:rPr>
              <a:t>control</a:t>
            </a:r>
            <a:endParaRPr lang="fi-FI" sz="2400" b="1"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214313" indent="-214313">
              <a:lnSpc>
                <a:spcPct val="107000"/>
              </a:lnSpc>
              <a:spcBef>
                <a:spcPts val="450"/>
              </a:spcBef>
              <a:buFont typeface="Arial" panose="020B0604020202020204" pitchFamily="34" charset="0"/>
              <a:buChar char="•"/>
              <a:tabLst>
                <a:tab pos="2647474" algn="l"/>
                <a:tab pos="3040856" algn="l"/>
              </a:tabLst>
            </a:pPr>
            <a:r>
              <a:rPr lang="fi-FI" sz="2000" dirty="0">
                <a:latin typeface="Arial" panose="020B0604020202020204" pitchFamily="34" charset="0"/>
                <a:ea typeface="Calibri" panose="020F0502020204030204" pitchFamily="34" charset="0"/>
                <a:cs typeface="Times New Roman" panose="02020603050405020304" pitchFamily="18" charset="0"/>
              </a:rPr>
              <a:t>No </a:t>
            </a:r>
            <a:r>
              <a:rPr lang="fi-FI" sz="2000" dirty="0" err="1">
                <a:latin typeface="Arial" panose="020B0604020202020204" pitchFamily="34" charset="0"/>
                <a:ea typeface="Calibri" panose="020F0502020204030204" pitchFamily="34" charset="0"/>
                <a:cs typeface="Times New Roman" panose="02020603050405020304" pitchFamily="18" charset="0"/>
              </a:rPr>
              <a:t>department-</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or</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school-wide</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practices</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a:latin typeface="Arial" panose="020B0604020202020204" pitchFamily="34" charset="0"/>
                <a:ea typeface="Calibri" panose="020F0502020204030204" pitchFamily="34" charset="0"/>
                <a:cs typeface="Arial" panose="020B0604020202020204" pitchFamily="34" charset="0"/>
              </a:rPr>
              <a:t>(</a:t>
            </a:r>
            <a:r>
              <a:rPr lang="fi-FI" sz="2000" dirty="0" err="1">
                <a:latin typeface="Arial" panose="020B0604020202020204" pitchFamily="34" charset="0"/>
                <a:ea typeface="Calibri" panose="020F0502020204030204" pitchFamily="34" charset="0"/>
                <a:cs typeface="Arial" panose="020B0604020202020204" pitchFamily="34" charset="0"/>
              </a:rPr>
              <a:t>inconsistent</a:t>
            </a:r>
            <a:r>
              <a:rPr lang="fi-FI" sz="2000" dirty="0">
                <a:latin typeface="Arial" panose="020B0604020202020204" pitchFamily="34" charset="0"/>
                <a:ea typeface="Calibri" panose="020F0502020204030204" pitchFamily="34" charset="0"/>
                <a:cs typeface="Arial" panose="020B0604020202020204" pitchFamily="34" charset="0"/>
              </a:rPr>
              <a:t> </a:t>
            </a:r>
            <a:r>
              <a:rPr lang="fi-FI" sz="2000" dirty="0" err="1">
                <a:latin typeface="Arial" panose="020B0604020202020204" pitchFamily="34" charset="0"/>
                <a:ea typeface="Calibri" panose="020F0502020204030204" pitchFamily="34" charset="0"/>
                <a:cs typeface="Arial" panose="020B0604020202020204" pitchFamily="34" charset="0"/>
              </a:rPr>
              <a:t>or</a:t>
            </a:r>
            <a:r>
              <a:rPr lang="fi-FI" sz="2000" dirty="0">
                <a:latin typeface="Arial" panose="020B0604020202020204" pitchFamily="34" charset="0"/>
                <a:ea typeface="Calibri" panose="020F0502020204030204" pitchFamily="34" charset="0"/>
                <a:cs typeface="Arial" panose="020B0604020202020204" pitchFamily="34" charset="0"/>
              </a:rPr>
              <a:t> </a:t>
            </a:r>
            <a:r>
              <a:rPr lang="fi-FI" sz="2000" i="1" dirty="0" err="1">
                <a:latin typeface="Arial" panose="020B0604020202020204" pitchFamily="34" charset="0"/>
                <a:ea typeface="Calibri" panose="020F0502020204030204" pitchFamily="34" charset="0"/>
                <a:cs typeface="Arial" panose="020B0604020202020204" pitchFamily="34" charset="0"/>
              </a:rPr>
              <a:t>ad</a:t>
            </a:r>
            <a:r>
              <a:rPr lang="fi-FI" sz="2000" i="1" dirty="0">
                <a:latin typeface="Arial" panose="020B0604020202020204" pitchFamily="34" charset="0"/>
                <a:ea typeface="Calibri" panose="020F0502020204030204" pitchFamily="34" charset="0"/>
                <a:cs typeface="Arial" panose="020B0604020202020204" pitchFamily="34" charset="0"/>
              </a:rPr>
              <a:t> hoc)</a:t>
            </a:r>
            <a:endParaRPr lang="fi-FI" sz="2000" dirty="0">
              <a:latin typeface="Arial" panose="020B0604020202020204" pitchFamily="34" charset="0"/>
              <a:ea typeface="Calibri" panose="020F0502020204030204" pitchFamily="34" charset="0"/>
              <a:cs typeface="Arial" panose="020B0604020202020204" pitchFamily="34" charset="0"/>
            </a:endParaRPr>
          </a:p>
          <a:p>
            <a:pPr marL="214313" indent="-214313">
              <a:lnSpc>
                <a:spcPct val="107000"/>
              </a:lnSpc>
              <a:spcBef>
                <a:spcPts val="450"/>
              </a:spcBef>
              <a:buFont typeface="Arial" panose="020B0604020202020204" pitchFamily="34" charset="0"/>
              <a:buChar char="•"/>
              <a:tabLst>
                <a:tab pos="2647474" algn="l"/>
                <a:tab pos="3040856" algn="l"/>
              </a:tabLst>
            </a:pPr>
            <a:r>
              <a:rPr lang="fi-FI" sz="2000" dirty="0" err="1">
                <a:latin typeface="Arial" panose="020B0604020202020204" pitchFamily="34" charset="0"/>
                <a:ea typeface="Calibri" panose="020F0502020204030204" pitchFamily="34" charset="0"/>
                <a:cs typeface="Times New Roman" panose="02020603050405020304" pitchFamily="18" charset="0"/>
              </a:rPr>
              <a:t>Rubric</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exists</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but</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not</a:t>
            </a:r>
            <a:r>
              <a:rPr lang="fi-FI" sz="2000" dirty="0">
                <a:latin typeface="Arial" panose="020B0604020202020204" pitchFamily="34" charset="0"/>
                <a:ea typeface="Calibri" panose="020F0502020204030204" pitchFamily="34" charset="0"/>
                <a:cs typeface="Times New Roman" panose="02020603050405020304" pitchFamily="18" charset="0"/>
              </a:rPr>
              <a:t> in </a:t>
            </a:r>
            <a:r>
              <a:rPr lang="fi-FI" sz="2000" dirty="0" err="1">
                <a:latin typeface="Arial" panose="020B0604020202020204" pitchFamily="34" charset="0"/>
                <a:ea typeface="Calibri" panose="020F0502020204030204" pitchFamily="34" charset="0"/>
                <a:cs typeface="Times New Roman" panose="02020603050405020304" pitchFamily="18" charset="0"/>
              </a:rPr>
              <a:t>wide</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use</a:t>
            </a:r>
            <a:endParaRPr lang="fi-FI"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450"/>
              </a:spcBef>
              <a:tabLst>
                <a:tab pos="2647474" algn="l"/>
                <a:tab pos="3040856" algn="l"/>
              </a:tabLst>
            </a:pPr>
            <a:r>
              <a:rPr lang="fi-FI" sz="2400" b="1" dirty="0" err="1">
                <a:solidFill>
                  <a:srgbClr val="0000FF"/>
                </a:solidFill>
                <a:latin typeface="Arial" panose="020B0604020202020204" pitchFamily="34" charset="0"/>
                <a:ea typeface="Calibri" panose="020F0502020204030204" pitchFamily="34" charset="0"/>
                <a:cs typeface="Times New Roman" panose="02020603050405020304" pitchFamily="18" charset="0"/>
              </a:rPr>
              <a:t>Conflicting</a:t>
            </a:r>
            <a:r>
              <a:rPr lang="fi-FI" sz="2400" b="1" dirty="0">
                <a:solidFill>
                  <a:srgbClr val="0000FF"/>
                </a:solidFill>
                <a:latin typeface="Arial" panose="020B0604020202020204" pitchFamily="34" charset="0"/>
                <a:ea typeface="Calibri" panose="020F0502020204030204" pitchFamily="34" charset="0"/>
                <a:cs typeface="Times New Roman" panose="02020603050405020304" pitchFamily="18" charset="0"/>
              </a:rPr>
              <a:t> </a:t>
            </a:r>
            <a:r>
              <a:rPr lang="fi-FI" sz="2400" b="1" dirty="0" err="1">
                <a:solidFill>
                  <a:srgbClr val="0000FF"/>
                </a:solidFill>
                <a:latin typeface="Arial" panose="020B0604020202020204" pitchFamily="34" charset="0"/>
                <a:ea typeface="Calibri" panose="020F0502020204030204" pitchFamily="34" charset="0"/>
                <a:cs typeface="Times New Roman" panose="02020603050405020304" pitchFamily="18" charset="0"/>
              </a:rPr>
              <a:t>interests</a:t>
            </a:r>
            <a:endParaRPr lang="fi-FI" sz="2400" b="1"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214313" indent="-214313">
              <a:lnSpc>
                <a:spcPct val="107000"/>
              </a:lnSpc>
              <a:spcBef>
                <a:spcPts val="450"/>
              </a:spcBef>
              <a:buFont typeface="Arial" panose="020B0604020202020204" pitchFamily="34" charset="0"/>
              <a:buChar char="•"/>
              <a:tabLst>
                <a:tab pos="2647474" algn="l"/>
                <a:tab pos="3040856" algn="l"/>
              </a:tabLst>
            </a:pPr>
            <a:r>
              <a:rPr lang="fi-FI" sz="2000" dirty="0" err="1">
                <a:latin typeface="Arial" panose="020B0604020202020204" pitchFamily="34" charset="0"/>
                <a:ea typeface="Calibri" panose="020F0502020204030204" pitchFamily="34" charset="0"/>
                <a:cs typeface="Times New Roman" panose="02020603050405020304" pitchFamily="18" charset="0"/>
              </a:rPr>
              <a:t>Students</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carry</a:t>
            </a:r>
            <a:r>
              <a:rPr lang="fi-FI" sz="2000" dirty="0">
                <a:latin typeface="Arial" panose="020B0604020202020204" pitchFamily="34" charset="0"/>
                <a:ea typeface="Calibri" panose="020F0502020204030204" pitchFamily="34" charset="0"/>
                <a:cs typeface="Times New Roman" panose="02020603050405020304" pitchFamily="18" charset="0"/>
              </a:rPr>
              <a:t> out </a:t>
            </a:r>
            <a:r>
              <a:rPr lang="fi-FI" sz="2000" dirty="0" err="1">
                <a:latin typeface="Arial" panose="020B0604020202020204" pitchFamily="34" charset="0"/>
                <a:ea typeface="Calibri" panose="020F0502020204030204" pitchFamily="34" charset="0"/>
                <a:cs typeface="Times New Roman" panose="02020603050405020304" pitchFamily="18" charset="0"/>
              </a:rPr>
              <a:t>thesis</a:t>
            </a:r>
            <a:r>
              <a:rPr lang="fi-FI" sz="2000" dirty="0">
                <a:latin typeface="Arial" panose="020B0604020202020204" pitchFamily="34" charset="0"/>
                <a:ea typeface="Calibri" panose="020F0502020204030204" pitchFamily="34" charset="0"/>
                <a:cs typeface="Times New Roman" panose="02020603050405020304" pitchFamily="18" charset="0"/>
              </a:rPr>
              <a:t> for an </a:t>
            </a:r>
            <a:r>
              <a:rPr lang="fi-FI" sz="2000" dirty="0" err="1">
                <a:latin typeface="Arial" panose="020B0604020202020204" pitchFamily="34" charset="0"/>
                <a:ea typeface="Calibri" panose="020F0502020204030204" pitchFamily="34" charset="0"/>
                <a:cs typeface="Times New Roman" panose="02020603050405020304" pitchFamily="18" charset="0"/>
              </a:rPr>
              <a:t>external</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stakeholder</a:t>
            </a:r>
            <a:r>
              <a:rPr lang="fi-FI" sz="2000" dirty="0">
                <a:latin typeface="Arial" panose="020B0604020202020204" pitchFamily="34" charset="0"/>
                <a:ea typeface="Calibri" panose="020F0502020204030204" pitchFamily="34" charset="0"/>
                <a:cs typeface="Times New Roman" panose="02020603050405020304" pitchFamily="18" charset="0"/>
              </a:rPr>
              <a:t>, a </a:t>
            </a:r>
            <a:r>
              <a:rPr lang="fi-FI" sz="2000" dirty="0" err="1">
                <a:latin typeface="Arial" panose="020B0604020202020204" pitchFamily="34" charset="0"/>
                <a:ea typeface="Calibri" panose="020F0502020204030204" pitchFamily="34" charset="0"/>
                <a:cs typeface="Times New Roman" panose="02020603050405020304" pitchFamily="18" charset="0"/>
              </a:rPr>
              <a:t>client</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company</a:t>
            </a:r>
            <a:endParaRPr lang="fi-FI" sz="2000" dirty="0">
              <a:latin typeface="Arial" panose="020B0604020202020204" pitchFamily="34" charset="0"/>
              <a:ea typeface="Calibri" panose="020F0502020204030204" pitchFamily="34" charset="0"/>
              <a:cs typeface="Times New Roman" panose="02020603050405020304" pitchFamily="18" charset="0"/>
            </a:endParaRPr>
          </a:p>
          <a:p>
            <a:pPr marL="214313" indent="-214313">
              <a:lnSpc>
                <a:spcPct val="107000"/>
              </a:lnSpc>
              <a:spcBef>
                <a:spcPts val="450"/>
              </a:spcBef>
              <a:buFont typeface="Arial" panose="020B0604020202020204" pitchFamily="34" charset="0"/>
              <a:buChar char="•"/>
              <a:tabLst>
                <a:tab pos="2647474" algn="l"/>
                <a:tab pos="3040856" algn="l"/>
              </a:tabLst>
            </a:pPr>
            <a:r>
              <a:rPr lang="en-US" sz="2000" dirty="0">
                <a:latin typeface="Arial" panose="020B0604020202020204" pitchFamily="34" charset="0"/>
                <a:ea typeface="Calibri" panose="020F0502020204030204" pitchFamily="34" charset="0"/>
                <a:cs typeface="Times New Roman" panose="02020603050405020304" pitchFamily="18" charset="0"/>
              </a:rPr>
              <a:t>Different expectations of company and university </a:t>
            </a:r>
          </a:p>
          <a:p>
            <a:pPr marL="214313" indent="-214313">
              <a:lnSpc>
                <a:spcPct val="107000"/>
              </a:lnSpc>
              <a:spcBef>
                <a:spcPts val="450"/>
              </a:spcBef>
              <a:buFont typeface="Arial" panose="020B0604020202020204" pitchFamily="34" charset="0"/>
              <a:buChar char="•"/>
              <a:tabLst>
                <a:tab pos="2647474" algn="l"/>
                <a:tab pos="3040856" algn="l"/>
              </a:tabLst>
            </a:pPr>
            <a:r>
              <a:rPr lang="en-US" sz="2000" dirty="0">
                <a:latin typeface="Arial" panose="020B0604020202020204" pitchFamily="34" charset="0"/>
                <a:ea typeface="Calibri" panose="020F0502020204030204" pitchFamily="34" charset="0"/>
                <a:cs typeface="Times New Roman" panose="02020603050405020304" pitchFamily="18" charset="0"/>
              </a:rPr>
              <a:t>Unsure of the role of the company advisor or the advisor’s academic qualifications</a:t>
            </a:r>
          </a:p>
          <a:p>
            <a:pPr>
              <a:lnSpc>
                <a:spcPct val="107000"/>
              </a:lnSpc>
              <a:spcBef>
                <a:spcPts val="450"/>
              </a:spcBef>
              <a:tabLst>
                <a:tab pos="2647474" algn="l"/>
                <a:tab pos="3040856" algn="l"/>
              </a:tabLst>
            </a:pPr>
            <a:r>
              <a:rPr lang="fi-FI" sz="2400" b="1" dirty="0">
                <a:solidFill>
                  <a:srgbClr val="0000FF"/>
                </a:solidFill>
                <a:latin typeface="Arial" panose="020B0604020202020204" pitchFamily="34" charset="0"/>
                <a:ea typeface="Calibri" panose="020F0502020204030204" pitchFamily="34" charset="0"/>
                <a:cs typeface="Times New Roman" panose="02020603050405020304" pitchFamily="18" charset="0"/>
              </a:rPr>
              <a:t>Language </a:t>
            </a:r>
            <a:r>
              <a:rPr lang="fi-FI" sz="2400" b="1" dirty="0" err="1">
                <a:solidFill>
                  <a:srgbClr val="0000FF"/>
                </a:solidFill>
                <a:latin typeface="Arial" panose="020B0604020202020204" pitchFamily="34" charset="0"/>
                <a:ea typeface="Calibri" panose="020F0502020204030204" pitchFamily="34" charset="0"/>
                <a:cs typeface="Times New Roman" panose="02020603050405020304" pitchFamily="18" charset="0"/>
              </a:rPr>
              <a:t>issues</a:t>
            </a:r>
            <a:endParaRPr lang="fi-FI" sz="2400" b="1"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214313" indent="-214313">
              <a:lnSpc>
                <a:spcPct val="107000"/>
              </a:lnSpc>
              <a:spcBef>
                <a:spcPts val="450"/>
              </a:spcBef>
              <a:buFont typeface="Arial" panose="020B0604020202020204" pitchFamily="34" charset="0"/>
              <a:buChar char="•"/>
              <a:tabLst>
                <a:tab pos="2647474" algn="l"/>
                <a:tab pos="3040856" algn="l"/>
              </a:tabLst>
            </a:pPr>
            <a:r>
              <a:rPr lang="fi-FI" sz="2000" dirty="0" err="1">
                <a:latin typeface="Arial" panose="020B0604020202020204" pitchFamily="34" charset="0"/>
                <a:ea typeface="Calibri" panose="020F0502020204030204" pitchFamily="34" charset="0"/>
                <a:cs typeface="Times New Roman" panose="02020603050405020304" pitchFamily="18" charset="0"/>
              </a:rPr>
              <a:t>Lack</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expertise</a:t>
            </a:r>
            <a:r>
              <a:rPr lang="fi-FI" sz="2000" dirty="0">
                <a:latin typeface="Arial" panose="020B0604020202020204" pitchFamily="34" charset="0"/>
                <a:ea typeface="Calibri" panose="020F0502020204030204" pitchFamily="34" charset="0"/>
                <a:cs typeface="Times New Roman" panose="02020603050405020304" pitchFamily="18" charset="0"/>
              </a:rPr>
              <a:t> in </a:t>
            </a:r>
            <a:r>
              <a:rPr lang="fi-FI" sz="2000" dirty="0" err="1">
                <a:latin typeface="Arial" panose="020B0604020202020204" pitchFamily="34" charset="0"/>
                <a:ea typeface="Calibri" panose="020F0502020204030204" pitchFamily="34" charset="0"/>
                <a:cs typeface="Times New Roman" panose="02020603050405020304" pitchFamily="18" charset="0"/>
              </a:rPr>
              <a:t>language</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issues</a:t>
            </a:r>
            <a:endParaRPr lang="fi-FI" sz="2000" dirty="0">
              <a:latin typeface="Arial" panose="020B0604020202020204" pitchFamily="34" charset="0"/>
              <a:ea typeface="Calibri" panose="020F0502020204030204" pitchFamily="34" charset="0"/>
              <a:cs typeface="Times New Roman" panose="02020603050405020304" pitchFamily="18" charset="0"/>
            </a:endParaRPr>
          </a:p>
          <a:p>
            <a:pPr marL="214313" indent="-214313">
              <a:lnSpc>
                <a:spcPct val="107000"/>
              </a:lnSpc>
              <a:spcBef>
                <a:spcPts val="450"/>
              </a:spcBef>
              <a:buFont typeface="Arial" panose="020B0604020202020204" pitchFamily="34" charset="0"/>
              <a:buChar char="•"/>
              <a:tabLst>
                <a:tab pos="2647474" algn="l"/>
                <a:tab pos="3040856" algn="l"/>
              </a:tabLst>
            </a:pPr>
            <a:r>
              <a:rPr lang="fi-FI" sz="2000" dirty="0" err="1">
                <a:latin typeface="Arial" panose="020B0604020202020204" pitchFamily="34" charset="0"/>
                <a:ea typeface="Calibri" panose="020F0502020204030204" pitchFamily="34" charset="0"/>
                <a:cs typeface="Times New Roman" panose="02020603050405020304" pitchFamily="18" charset="0"/>
              </a:rPr>
              <a:t>Unfamiliar</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with</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process</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writing</a:t>
            </a:r>
            <a:endParaRPr lang="fi-FI"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450"/>
              </a:spcBef>
              <a:tabLst>
                <a:tab pos="2647474" algn="l"/>
                <a:tab pos="3040856" algn="l"/>
              </a:tabLst>
            </a:pPr>
            <a:r>
              <a:rPr lang="fi-FI" sz="2400" b="1" dirty="0">
                <a:solidFill>
                  <a:srgbClr val="0000FF"/>
                </a:solidFill>
                <a:latin typeface="Arial" panose="020B0604020202020204" pitchFamily="34" charset="0"/>
                <a:ea typeface="Calibri" panose="020F0502020204030204" pitchFamily="34" charset="0"/>
                <a:cs typeface="Times New Roman" panose="02020603050405020304" pitchFamily="18" charset="0"/>
              </a:rPr>
              <a:t>Time </a:t>
            </a:r>
            <a:r>
              <a:rPr lang="fi-FI" sz="2400" b="1" dirty="0" err="1">
                <a:solidFill>
                  <a:srgbClr val="0000FF"/>
                </a:solidFill>
                <a:latin typeface="Arial" panose="020B0604020202020204" pitchFamily="34" charset="0"/>
                <a:ea typeface="Calibri" panose="020F0502020204030204" pitchFamily="34" charset="0"/>
                <a:cs typeface="Times New Roman" panose="02020603050405020304" pitchFamily="18" charset="0"/>
              </a:rPr>
              <a:t>constraints</a:t>
            </a:r>
            <a:endParaRPr lang="fi-FI" sz="2400" b="1"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214313" indent="-214313">
              <a:lnSpc>
                <a:spcPct val="107000"/>
              </a:lnSpc>
              <a:spcBef>
                <a:spcPts val="450"/>
              </a:spcBef>
              <a:buFont typeface="Arial" panose="020B0604020202020204" pitchFamily="34" charset="0"/>
              <a:buChar char="•"/>
              <a:tabLst>
                <a:tab pos="2647474" algn="l"/>
                <a:tab pos="3040856" algn="l"/>
              </a:tabLst>
            </a:pPr>
            <a:r>
              <a:rPr lang="fi-FI" sz="2000" dirty="0" err="1">
                <a:latin typeface="Arial" panose="020B0604020202020204" pitchFamily="34" charset="0"/>
                <a:ea typeface="Calibri" panose="020F0502020204030204" pitchFamily="34" charset="0"/>
                <a:cs typeface="Times New Roman" panose="02020603050405020304" pitchFamily="18" charset="0"/>
              </a:rPr>
              <a:t>Overworked</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supervisors</a:t>
            </a:r>
            <a:r>
              <a:rPr lang="fi-FI" sz="2000" dirty="0">
                <a:latin typeface="Arial" panose="020B0604020202020204" pitchFamily="34" charset="0"/>
                <a:ea typeface="Calibri" panose="020F0502020204030204" pitchFamily="34" charset="0"/>
                <a:cs typeface="Times New Roman" panose="02020603050405020304" pitchFamily="18" charset="0"/>
              </a:rPr>
              <a:t> (no </a:t>
            </a:r>
            <a:r>
              <a:rPr lang="fi-FI" sz="2000" dirty="0" err="1">
                <a:latin typeface="Arial" panose="020B0604020202020204" pitchFamily="34" charset="0"/>
                <a:ea typeface="Calibri" panose="020F0502020204030204" pitchFamily="34" charset="0"/>
                <a:cs typeface="Times New Roman" panose="02020603050405020304" pitchFamily="18" charset="0"/>
              </a:rPr>
              <a:t>time</a:t>
            </a:r>
            <a:r>
              <a:rPr lang="fi-FI" sz="2000" dirty="0">
                <a:latin typeface="Arial" panose="020B0604020202020204" pitchFamily="34" charset="0"/>
                <a:ea typeface="Calibri" panose="020F0502020204030204" pitchFamily="34" charset="0"/>
                <a:cs typeface="Times New Roman" panose="02020603050405020304" pitchFamily="18" charset="0"/>
              </a:rPr>
              <a:t> to </a:t>
            </a:r>
            <a:r>
              <a:rPr lang="fi-FI" sz="2000" dirty="0" err="1">
                <a:latin typeface="Arial" panose="020B0604020202020204" pitchFamily="34" charset="0"/>
                <a:ea typeface="Calibri" panose="020F0502020204030204" pitchFamily="34" charset="0"/>
                <a:cs typeface="Times New Roman" panose="02020603050405020304" pitchFamily="18" charset="0"/>
              </a:rPr>
              <a:t>deal</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with</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language</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problems</a:t>
            </a:r>
            <a:r>
              <a:rPr lang="fi-FI" sz="2000" dirty="0">
                <a:latin typeface="Arial" panose="020B0604020202020204" pitchFamily="34" charset="0"/>
                <a:ea typeface="Calibri" panose="020F0502020204030204" pitchFamily="34" charset="0"/>
                <a:cs typeface="Times New Roman" panose="02020603050405020304" pitchFamily="18" charset="0"/>
              </a:rPr>
              <a:t>) </a:t>
            </a:r>
          </a:p>
          <a:p>
            <a:pPr marL="214313" indent="-214313">
              <a:lnSpc>
                <a:spcPct val="107000"/>
              </a:lnSpc>
              <a:spcBef>
                <a:spcPts val="450"/>
              </a:spcBef>
              <a:buFont typeface="Arial" panose="020B0604020202020204" pitchFamily="34" charset="0"/>
              <a:buChar char="•"/>
              <a:tabLst>
                <a:tab pos="2647474" algn="l"/>
                <a:tab pos="3040856" algn="l"/>
              </a:tabLst>
            </a:pPr>
            <a:r>
              <a:rPr lang="fi-FI" sz="2000" dirty="0" err="1">
                <a:latin typeface="Arial" panose="020B0604020202020204" pitchFamily="34" charset="0"/>
                <a:ea typeface="Calibri" panose="020F0502020204030204" pitchFamily="34" charset="0"/>
                <a:cs typeface="Times New Roman" panose="02020603050405020304" pitchFamily="18" charset="0"/>
              </a:rPr>
              <a:t>Unsure</a:t>
            </a:r>
            <a:r>
              <a:rPr lang="fi-FI" sz="2000" dirty="0">
                <a:latin typeface="Arial" panose="020B0604020202020204" pitchFamily="34" charset="0"/>
                <a:ea typeface="Calibri" panose="020F0502020204030204" pitchFamily="34" charset="0"/>
                <a:cs typeface="Times New Roman" panose="02020603050405020304" pitchFamily="18" charset="0"/>
              </a:rPr>
              <a:t> of </a:t>
            </a:r>
            <a:r>
              <a:rPr lang="fi-FI" sz="2000" dirty="0" err="1">
                <a:latin typeface="Arial" panose="020B0604020202020204" pitchFamily="34" charset="0"/>
                <a:ea typeface="Calibri" panose="020F0502020204030204" pitchFamily="34" charset="0"/>
                <a:cs typeface="Times New Roman" panose="02020603050405020304" pitchFamily="18" charset="0"/>
              </a:rPr>
              <a:t>how</a:t>
            </a:r>
            <a:r>
              <a:rPr lang="fi-FI" sz="2000" dirty="0">
                <a:latin typeface="Arial" panose="020B0604020202020204" pitchFamily="34" charset="0"/>
                <a:ea typeface="Calibri" panose="020F0502020204030204" pitchFamily="34" charset="0"/>
                <a:cs typeface="Times New Roman" panose="02020603050405020304" pitchFamily="18" charset="0"/>
              </a:rPr>
              <a:t> to </a:t>
            </a:r>
            <a:r>
              <a:rPr lang="fi-FI" sz="2000" dirty="0" err="1">
                <a:latin typeface="Arial" panose="020B0604020202020204" pitchFamily="34" charset="0"/>
                <a:ea typeface="Calibri" panose="020F0502020204030204" pitchFamily="34" charset="0"/>
                <a:cs typeface="Times New Roman" panose="02020603050405020304" pitchFamily="18" charset="0"/>
              </a:rPr>
              <a:t>deal</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with</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special</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requirements</a:t>
            </a:r>
            <a:r>
              <a:rPr lang="fi-FI" sz="2000" dirty="0">
                <a:latin typeface="Arial" panose="020B0604020202020204" pitchFamily="34" charset="0"/>
                <a:ea typeface="Calibri" panose="020F0502020204030204" pitchFamily="34" charset="0"/>
                <a:cs typeface="Times New Roman" panose="02020603050405020304" pitchFamily="18" charset="0"/>
              </a:rPr>
              <a:t> of </a:t>
            </a:r>
            <a:r>
              <a:rPr lang="fi-FI" sz="2000" dirty="0" err="1">
                <a:latin typeface="Arial" panose="020B0604020202020204" pitchFamily="34" charset="0"/>
                <a:ea typeface="Calibri" panose="020F0502020204030204" pitchFamily="34" charset="0"/>
                <a:cs typeface="Times New Roman" panose="02020603050405020304" pitchFamily="18" charset="0"/>
              </a:rPr>
              <a:t>international</a:t>
            </a:r>
            <a:r>
              <a:rPr lang="fi-FI" sz="2000" dirty="0">
                <a:latin typeface="Arial" panose="020B0604020202020204" pitchFamily="34" charset="0"/>
                <a:ea typeface="Calibri" panose="020F0502020204030204" pitchFamily="34" charset="0"/>
                <a:cs typeface="Times New Roman" panose="02020603050405020304" pitchFamily="18" charset="0"/>
              </a:rPr>
              <a:t> </a:t>
            </a:r>
            <a:r>
              <a:rPr lang="fi-FI" sz="2000" dirty="0" err="1">
                <a:latin typeface="Arial" panose="020B0604020202020204" pitchFamily="34" charset="0"/>
                <a:ea typeface="Calibri" panose="020F0502020204030204" pitchFamily="34" charset="0"/>
                <a:cs typeface="Times New Roman" panose="02020603050405020304" pitchFamily="18" charset="0"/>
              </a:rPr>
              <a:t>students</a:t>
            </a:r>
            <a:r>
              <a:rPr lang="fi-FI" sz="2000" dirty="0">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0670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arn(inVertical)">
                                      <p:cBhvr>
                                        <p:cTn id="26" dur="500"/>
                                        <p:tgtEl>
                                          <p:spTgt spid="3">
                                            <p:txEl>
                                              <p:pRg st="8" end="8"/>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arn(inVertical)">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barn(inVertical)">
                                      <p:cBhvr>
                                        <p:cTn id="34" dur="500"/>
                                        <p:tgtEl>
                                          <p:spTgt spid="3">
                                            <p:txEl>
                                              <p:pRg st="11" end="11"/>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arn(inVertical)">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8" y="548680"/>
            <a:ext cx="7886700" cy="502724"/>
          </a:xfrm>
        </p:spPr>
        <p:txBody>
          <a:bodyPr/>
          <a:lstStyle/>
          <a:p>
            <a:r>
              <a:rPr lang="fi-FI" dirty="0" err="1" smtClean="0">
                <a:latin typeface="Arial Black" panose="020B0A04020102020204" pitchFamily="34" charset="0"/>
              </a:rPr>
              <a:t>What</a:t>
            </a:r>
            <a:r>
              <a:rPr lang="fi-FI" dirty="0" smtClean="0">
                <a:latin typeface="Arial Black" panose="020B0A04020102020204" pitchFamily="34" charset="0"/>
              </a:rPr>
              <a:t> </a:t>
            </a:r>
            <a:r>
              <a:rPr lang="fi-FI" dirty="0" err="1" smtClean="0">
                <a:latin typeface="Arial Black" panose="020B0A04020102020204" pitchFamily="34" charset="0"/>
              </a:rPr>
              <a:t>did</a:t>
            </a:r>
            <a:r>
              <a:rPr lang="fi-FI" dirty="0" smtClean="0">
                <a:latin typeface="Arial Black" panose="020B0A04020102020204" pitchFamily="34" charset="0"/>
              </a:rPr>
              <a:t> </a:t>
            </a:r>
            <a:r>
              <a:rPr lang="fi-FI" dirty="0" err="1" smtClean="0">
                <a:latin typeface="Arial Black" panose="020B0A04020102020204" pitchFamily="34" charset="0"/>
              </a:rPr>
              <a:t>we</a:t>
            </a:r>
            <a:r>
              <a:rPr lang="fi-FI" dirty="0" smtClean="0">
                <a:latin typeface="Arial Black" panose="020B0A04020102020204" pitchFamily="34" charset="0"/>
              </a:rPr>
              <a:t> </a:t>
            </a:r>
            <a:r>
              <a:rPr lang="fi-FI" dirty="0" err="1" smtClean="0">
                <a:latin typeface="Arial Black" panose="020B0A04020102020204" pitchFamily="34" charset="0"/>
              </a:rPr>
              <a:t>find</a:t>
            </a:r>
            <a:r>
              <a:rPr lang="fi-FI" dirty="0" smtClean="0">
                <a:latin typeface="Arial Black" panose="020B0A04020102020204" pitchFamily="34" charset="0"/>
              </a:rPr>
              <a:t> out?</a:t>
            </a:r>
            <a:endParaRPr lang="fi-FI" dirty="0">
              <a:latin typeface="Arial Black" panose="020B0A04020102020204" pitchFamily="34" charset="0"/>
            </a:endParaRPr>
          </a:p>
        </p:txBody>
      </p:sp>
      <p:sp>
        <p:nvSpPr>
          <p:cNvPr id="3" name="Rectangle 2"/>
          <p:cNvSpPr/>
          <p:nvPr/>
        </p:nvSpPr>
        <p:spPr>
          <a:xfrm>
            <a:off x="467544" y="1556792"/>
            <a:ext cx="8404412" cy="4168834"/>
          </a:xfrm>
          <a:prstGeom prst="rect">
            <a:avLst/>
          </a:prstGeom>
        </p:spPr>
        <p:txBody>
          <a:bodyPr wrap="square">
            <a:spAutoFit/>
          </a:bodyPr>
          <a:lstStyle/>
          <a:p>
            <a:pPr>
              <a:lnSpc>
                <a:spcPct val="107000"/>
              </a:lnSpc>
              <a:spcBef>
                <a:spcPts val="450"/>
              </a:spcBef>
              <a:tabLst>
                <a:tab pos="2647474" algn="l"/>
                <a:tab pos="3040856" algn="l"/>
              </a:tabLst>
            </a:pPr>
            <a:r>
              <a:rPr lang="fi-FI" sz="2800" dirty="0" err="1">
                <a:latin typeface="Arial" panose="020B0604020202020204" pitchFamily="34" charset="0"/>
                <a:ea typeface="Calibri" panose="020F0502020204030204" pitchFamily="34" charset="0"/>
                <a:cs typeface="Times New Roman" panose="02020603050405020304" pitchFamily="18" charset="0"/>
              </a:rPr>
              <a:t>Very</a:t>
            </a:r>
            <a:r>
              <a:rPr lang="fi-FI" sz="2800" dirty="0">
                <a:latin typeface="Arial" panose="020B0604020202020204" pitchFamily="34" charset="0"/>
                <a:ea typeface="Calibri" panose="020F0502020204030204" pitchFamily="34" charset="0"/>
                <a:cs typeface="Times New Roman" panose="02020603050405020304" pitchFamily="18" charset="0"/>
              </a:rPr>
              <a:t> </a:t>
            </a:r>
            <a:r>
              <a:rPr lang="fi-FI" sz="2800" dirty="0" err="1">
                <a:latin typeface="Arial" panose="020B0604020202020204" pitchFamily="34" charset="0"/>
                <a:ea typeface="Calibri" panose="020F0502020204030204" pitchFamily="34" charset="0"/>
                <a:cs typeface="Times New Roman" panose="02020603050405020304" pitchFamily="18" charset="0"/>
              </a:rPr>
              <a:t>eager</a:t>
            </a:r>
            <a:r>
              <a:rPr lang="fi-FI" sz="2800" dirty="0">
                <a:latin typeface="Arial" panose="020B0604020202020204" pitchFamily="34" charset="0"/>
                <a:ea typeface="Calibri" panose="020F0502020204030204" pitchFamily="34" charset="0"/>
                <a:cs typeface="Times New Roman" panose="02020603050405020304" pitchFamily="18" charset="0"/>
              </a:rPr>
              <a:t> to </a:t>
            </a:r>
            <a:r>
              <a:rPr lang="fi-FI" sz="2800" dirty="0" err="1">
                <a:latin typeface="Arial" panose="020B0604020202020204" pitchFamily="34" charset="0"/>
                <a:ea typeface="Calibri" panose="020F0502020204030204" pitchFamily="34" charset="0"/>
                <a:cs typeface="Times New Roman" panose="02020603050405020304" pitchFamily="18" charset="0"/>
              </a:rPr>
              <a:t>get</a:t>
            </a:r>
            <a:r>
              <a:rPr lang="fi-FI" sz="2800" dirty="0">
                <a:latin typeface="Arial" panose="020B0604020202020204" pitchFamily="34" charset="0"/>
                <a:ea typeface="Calibri" panose="020F0502020204030204" pitchFamily="34" charset="0"/>
                <a:cs typeface="Times New Roman" panose="02020603050405020304" pitchFamily="18" charset="0"/>
              </a:rPr>
              <a:t> LC to </a:t>
            </a:r>
            <a:r>
              <a:rPr lang="fi-FI" sz="2800" dirty="0" err="1">
                <a:latin typeface="Arial" panose="020B0604020202020204" pitchFamily="34" charset="0"/>
                <a:ea typeface="Calibri" panose="020F0502020204030204" pitchFamily="34" charset="0"/>
                <a:cs typeface="Times New Roman" panose="02020603050405020304" pitchFamily="18" charset="0"/>
              </a:rPr>
              <a:t>guide</a:t>
            </a:r>
            <a:r>
              <a:rPr lang="fi-FI" sz="2800" dirty="0">
                <a:latin typeface="Arial" panose="020B0604020202020204" pitchFamily="34" charset="0"/>
                <a:ea typeface="Calibri" panose="020F0502020204030204" pitchFamily="34" charset="0"/>
                <a:cs typeface="Times New Roman" panose="02020603050405020304" pitchFamily="18" charset="0"/>
              </a:rPr>
              <a:t> </a:t>
            </a:r>
            <a:r>
              <a:rPr lang="fi-FI" sz="2800" dirty="0" err="1">
                <a:latin typeface="Arial" panose="020B0604020202020204" pitchFamily="34" charset="0"/>
                <a:ea typeface="Calibri" panose="020F0502020204030204" pitchFamily="34" charset="0"/>
                <a:cs typeface="Times New Roman" panose="02020603050405020304" pitchFamily="18" charset="0"/>
              </a:rPr>
              <a:t>student</a:t>
            </a:r>
            <a:r>
              <a:rPr lang="fi-FI" sz="2800" dirty="0">
                <a:latin typeface="Arial" panose="020B0604020202020204" pitchFamily="34" charset="0"/>
                <a:ea typeface="Calibri" panose="020F0502020204030204" pitchFamily="34" charset="0"/>
                <a:cs typeface="Times New Roman" panose="02020603050405020304" pitchFamily="18" charset="0"/>
              </a:rPr>
              <a:t> </a:t>
            </a:r>
            <a:r>
              <a:rPr lang="fi-FI" sz="2800" dirty="0" err="1">
                <a:latin typeface="Arial" panose="020B0604020202020204" pitchFamily="34" charset="0"/>
                <a:ea typeface="Calibri" panose="020F0502020204030204" pitchFamily="34" charset="0"/>
                <a:cs typeface="Times New Roman" panose="02020603050405020304" pitchFamily="18" charset="0"/>
              </a:rPr>
              <a:t>writing</a:t>
            </a:r>
            <a:endParaRPr lang="fi-FI"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tabLst>
                <a:tab pos="2647474" algn="l"/>
                <a:tab pos="3040856" algn="l"/>
              </a:tabLst>
            </a:pPr>
            <a:endParaRPr lang="fi-FI"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tabLst>
                <a:tab pos="2647474" algn="l"/>
                <a:tab pos="3040856" algn="l"/>
              </a:tabLst>
            </a:pPr>
            <a:r>
              <a:rPr lang="fi-FI" sz="2800" b="1" dirty="0" err="1">
                <a:latin typeface="Arial" panose="020B0604020202020204" pitchFamily="34" charset="0"/>
                <a:ea typeface="Calibri" panose="020F0502020204030204" pitchFamily="34" charset="0"/>
                <a:cs typeface="Times New Roman" panose="02020603050405020304" pitchFamily="18" charset="0"/>
              </a:rPr>
              <a:t>Implementing</a:t>
            </a:r>
            <a:r>
              <a:rPr lang="fi-FI" sz="2800" b="1" dirty="0">
                <a:latin typeface="Arial" panose="020B0604020202020204" pitchFamily="34" charset="0"/>
                <a:ea typeface="Calibri" panose="020F0502020204030204" pitchFamily="34" charset="0"/>
                <a:cs typeface="Times New Roman" panose="02020603050405020304" pitchFamily="18" charset="0"/>
              </a:rPr>
              <a:t> a </a:t>
            </a:r>
            <a:r>
              <a:rPr lang="fi-FI" sz="2800" b="1" u="sng" dirty="0" err="1">
                <a:solidFill>
                  <a:srgbClr val="FF0000"/>
                </a:solidFill>
                <a:latin typeface="Arial Black" panose="020B0A04020102020204" pitchFamily="34" charset="0"/>
                <a:ea typeface="Calibri" panose="020F0502020204030204" pitchFamily="34" charset="0"/>
                <a:cs typeface="Times New Roman" panose="02020603050405020304" pitchFamily="18" charset="0"/>
              </a:rPr>
              <a:t>process</a:t>
            </a:r>
            <a:r>
              <a:rPr lang="fi-FI" sz="2800" b="1" dirty="0">
                <a:latin typeface="Arial" panose="020B0604020202020204" pitchFamily="34" charset="0"/>
                <a:ea typeface="Calibri" panose="020F0502020204030204" pitchFamily="34" charset="0"/>
                <a:cs typeface="Times New Roman" panose="02020603050405020304" pitchFamily="18" charset="0"/>
              </a:rPr>
              <a:t>:</a:t>
            </a:r>
            <a:r>
              <a:rPr lang="fi-FI" sz="2800" dirty="0">
                <a:latin typeface="Arial" panose="020B0604020202020204" pitchFamily="34" charset="0"/>
                <a:ea typeface="Calibri" panose="020F0502020204030204" pitchFamily="34" charset="0"/>
                <a:cs typeface="Times New Roman" panose="02020603050405020304" pitchFamily="18" charset="0"/>
              </a:rPr>
              <a:t> </a:t>
            </a:r>
            <a:endParaRPr lang="fi-FI" sz="2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938213" indent="-257175">
              <a:lnSpc>
                <a:spcPct val="107000"/>
              </a:lnSpc>
              <a:spcBef>
                <a:spcPts val="450"/>
              </a:spcBef>
              <a:buFont typeface="+mj-lt"/>
              <a:buAutoNum type="arabicPeriod"/>
              <a:tabLst>
                <a:tab pos="2647474" algn="l"/>
                <a:tab pos="3040856" algn="l"/>
              </a:tabLst>
            </a:pPr>
            <a:r>
              <a:rPr lang="fi-FI" sz="2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i-FI" sz="2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creating</a:t>
            </a:r>
            <a:r>
              <a:rPr lang="fi-FI" sz="2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i-FI" sz="2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milestones</a:t>
            </a:r>
            <a:endParaRPr lang="fi-FI" sz="28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938213" indent="-257175">
              <a:lnSpc>
                <a:spcPct val="107000"/>
              </a:lnSpc>
              <a:spcBef>
                <a:spcPts val="450"/>
              </a:spcBef>
              <a:buFont typeface="+mj-lt"/>
              <a:buAutoNum type="arabicPeriod"/>
              <a:tabLst>
                <a:tab pos="2647474" algn="l"/>
                <a:tab pos="3040856" algn="l"/>
              </a:tabLst>
            </a:pPr>
            <a:r>
              <a:rPr lang="fi-FI" sz="2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i-FI" sz="2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Establishing</a:t>
            </a:r>
            <a:r>
              <a:rPr lang="fi-FI" sz="2800" dirty="0">
                <a:solidFill>
                  <a:prstClr val="black"/>
                </a:solidFill>
                <a:latin typeface="Arial" panose="020B0604020202020204" pitchFamily="34" charset="0"/>
                <a:ea typeface="Calibri" panose="020F0502020204030204" pitchFamily="34" charset="0"/>
                <a:cs typeface="Times New Roman" panose="02020603050405020304" pitchFamily="18" charset="0"/>
              </a:rPr>
              <a:t> a </a:t>
            </a:r>
            <a:r>
              <a:rPr lang="fi-FI" sz="2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thesis</a:t>
            </a:r>
            <a:r>
              <a:rPr lang="fi-FI" sz="2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i-FI" sz="2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seminar</a:t>
            </a:r>
            <a:endParaRPr lang="fi-FI" sz="28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938213" indent="-257175">
              <a:lnSpc>
                <a:spcPct val="107000"/>
              </a:lnSpc>
              <a:spcBef>
                <a:spcPts val="450"/>
              </a:spcBef>
              <a:buFont typeface="+mj-lt"/>
              <a:buAutoNum type="arabicPeriod"/>
              <a:tabLst>
                <a:tab pos="2647474" algn="l"/>
                <a:tab pos="3040856" algn="l"/>
              </a:tabLst>
            </a:pPr>
            <a:r>
              <a:rPr lang="fi-FI" sz="2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i-FI" sz="28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Integrating</a:t>
            </a:r>
            <a:r>
              <a:rPr lang="fi-FI" sz="2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i-FI" sz="2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language</a:t>
            </a:r>
            <a:r>
              <a:rPr lang="fi-FI" sz="2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i-FI" sz="2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teaching</a:t>
            </a:r>
            <a:r>
              <a:rPr lang="fi-FI" sz="2800" dirty="0">
                <a:solidFill>
                  <a:prstClr val="black"/>
                </a:solidFill>
                <a:latin typeface="Arial" panose="020B0604020202020204" pitchFamily="34" charset="0"/>
                <a:ea typeface="Calibri" panose="020F0502020204030204" pitchFamily="34" charset="0"/>
                <a:cs typeface="Times New Roman" panose="02020603050405020304" pitchFamily="18" charset="0"/>
              </a:rPr>
              <a:t> and feedback  </a:t>
            </a:r>
          </a:p>
          <a:p>
            <a:pPr marL="938213" indent="-257175">
              <a:lnSpc>
                <a:spcPct val="107000"/>
              </a:lnSpc>
              <a:spcBef>
                <a:spcPts val="450"/>
              </a:spcBef>
              <a:buFont typeface="+mj-lt"/>
              <a:buAutoNum type="arabicPeriod"/>
              <a:tabLst>
                <a:tab pos="2647474" algn="l"/>
                <a:tab pos="3040856" algn="l"/>
              </a:tabLst>
            </a:pPr>
            <a:endParaRPr lang="fi-FI"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2647474" algn="l"/>
                <a:tab pos="3040856" algn="l"/>
              </a:tabLst>
            </a:pPr>
            <a:r>
              <a:rPr lang="fi-FI" sz="3200" dirty="0">
                <a:solidFill>
                  <a:srgbClr val="0000FF"/>
                </a:solidFill>
                <a:latin typeface="Arial" panose="020B0604020202020204" pitchFamily="34" charset="0"/>
                <a:ea typeface="Calibri" panose="020F0502020204030204" pitchFamily="34" charset="0"/>
                <a:cs typeface="Times New Roman" panose="02020603050405020304" pitchFamily="18" charset="0"/>
              </a:rPr>
              <a:t> </a:t>
            </a:r>
            <a:endParaRPr lang="fi-FI"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75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52739" y="1120015"/>
            <a:ext cx="4114800" cy="523220"/>
          </a:xfrm>
          <a:prstGeom prst="rect">
            <a:avLst/>
          </a:prstGeom>
          <a:noFill/>
        </p:spPr>
        <p:txBody>
          <a:bodyPr wrap="square" rtlCol="0">
            <a:spAutoFit/>
          </a:bodyPr>
          <a:lstStyle/>
          <a:p>
            <a:r>
              <a:rPr lang="fi-FI" sz="2800" dirty="0">
                <a:solidFill>
                  <a:srgbClr val="0000FF"/>
                </a:solidFill>
                <a:latin typeface="Arial Black" panose="020B0A04020102020204" pitchFamily="34" charset="0"/>
                <a:ea typeface="+mj-ea"/>
                <a:cs typeface="+mj-cs"/>
              </a:rPr>
              <a:t>LC </a:t>
            </a:r>
            <a:r>
              <a:rPr lang="fi-FI" sz="2800" dirty="0" err="1">
                <a:solidFill>
                  <a:srgbClr val="0000FF"/>
                </a:solidFill>
                <a:latin typeface="Arial Black" panose="020B0A04020102020204" pitchFamily="34" charset="0"/>
                <a:ea typeface="+mj-ea"/>
                <a:cs typeface="+mj-cs"/>
              </a:rPr>
              <a:t>Proposal</a:t>
            </a:r>
            <a:r>
              <a:rPr lang="fi-FI" sz="2800" dirty="0">
                <a:solidFill>
                  <a:srgbClr val="0000FF"/>
                </a:solidFill>
                <a:latin typeface="Arial Black" panose="020B0A04020102020204" pitchFamily="34" charset="0"/>
                <a:ea typeface="+mj-ea"/>
                <a:cs typeface="+mj-cs"/>
              </a:rPr>
              <a:t>:</a:t>
            </a:r>
          </a:p>
        </p:txBody>
      </p:sp>
      <p:sp>
        <p:nvSpPr>
          <p:cNvPr id="3" name="TextBox 2"/>
          <p:cNvSpPr txBox="1"/>
          <p:nvPr/>
        </p:nvSpPr>
        <p:spPr>
          <a:xfrm>
            <a:off x="755576" y="1988840"/>
            <a:ext cx="7171590" cy="1938992"/>
          </a:xfrm>
          <a:prstGeom prst="rect">
            <a:avLst/>
          </a:prstGeom>
          <a:noFill/>
        </p:spPr>
        <p:txBody>
          <a:bodyPr wrap="square" rtlCol="0">
            <a:spAutoFit/>
          </a:bodyPr>
          <a:lstStyle/>
          <a:p>
            <a:r>
              <a:rPr lang="fi-FI" sz="2400" b="1" dirty="0">
                <a:latin typeface="Arial" panose="020B0604020202020204" pitchFamily="34" charset="0"/>
                <a:cs typeface="Arial" panose="020B0604020202020204" pitchFamily="34" charset="0"/>
              </a:rPr>
              <a:t>Time </a:t>
            </a:r>
            <a:r>
              <a:rPr lang="fi-FI" sz="2400" b="1" dirty="0" err="1">
                <a:latin typeface="Arial" panose="020B0604020202020204" pitchFamily="34" charset="0"/>
                <a:cs typeface="Arial" panose="020B0604020202020204" pitchFamily="34" charset="0"/>
              </a:rPr>
              <a:t>scale</a:t>
            </a:r>
            <a:r>
              <a:rPr lang="fi-FI"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Second half of </a:t>
            </a:r>
            <a:r>
              <a:rPr lang="en-US" sz="2400" dirty="0">
                <a:solidFill>
                  <a:srgbClr val="0000FF"/>
                </a:solidFill>
                <a:latin typeface="Arial" panose="020B0604020202020204" pitchFamily="34" charset="0"/>
                <a:cs typeface="Arial" panose="020B0604020202020204" pitchFamily="34" charset="0"/>
              </a:rPr>
              <a:t>first year </a:t>
            </a:r>
          </a:p>
          <a:p>
            <a:r>
              <a:rPr lang="fi-FI" sz="2400" b="1" dirty="0">
                <a:latin typeface="Arial" panose="020B0604020202020204" pitchFamily="34" charset="0"/>
                <a:cs typeface="Arial" panose="020B0604020202020204" pitchFamily="34" charset="0"/>
              </a:rPr>
              <a:t/>
            </a:r>
            <a:br>
              <a:rPr lang="fi-FI" sz="2400" b="1" dirty="0">
                <a:latin typeface="Arial" panose="020B0604020202020204" pitchFamily="34" charset="0"/>
                <a:cs typeface="Arial" panose="020B0604020202020204" pitchFamily="34" charset="0"/>
              </a:rPr>
            </a:br>
            <a:r>
              <a:rPr lang="fi-FI" sz="2400" b="1" dirty="0" err="1">
                <a:latin typeface="Arial" panose="020B0604020202020204" pitchFamily="34" charset="0"/>
                <a:cs typeface="Arial" panose="020B0604020202020204" pitchFamily="34" charset="0"/>
              </a:rPr>
              <a:t>Length</a:t>
            </a:r>
            <a:r>
              <a:rPr lang="fi-FI" sz="2400" b="1" dirty="0">
                <a:latin typeface="Arial" panose="020B0604020202020204" pitchFamily="34" charset="0"/>
                <a:cs typeface="Arial" panose="020B0604020202020204" pitchFamily="34" charset="0"/>
              </a:rPr>
              <a:t>: </a:t>
            </a:r>
            <a:r>
              <a:rPr lang="fi-FI" sz="2400" dirty="0" smtClean="0">
                <a:solidFill>
                  <a:srgbClr val="0000FF"/>
                </a:solidFill>
                <a:latin typeface="Arial" panose="020B0604020202020204" pitchFamily="34" charset="0"/>
                <a:cs typeface="Arial" panose="020B0604020202020204" pitchFamily="34" charset="0"/>
              </a:rPr>
              <a:t>3 </a:t>
            </a:r>
            <a:r>
              <a:rPr lang="fi-FI" sz="2400" dirty="0" err="1" smtClean="0">
                <a:solidFill>
                  <a:srgbClr val="0000FF"/>
                </a:solidFill>
                <a:latin typeface="Arial" panose="020B0604020202020204" pitchFamily="34" charset="0"/>
                <a:cs typeface="Arial" panose="020B0604020202020204" pitchFamily="34" charset="0"/>
              </a:rPr>
              <a:t>Semesters</a:t>
            </a:r>
            <a:r>
              <a:rPr lang="fi-FI" sz="2400" dirty="0" smtClean="0">
                <a:solidFill>
                  <a:srgbClr val="0000FF"/>
                </a:solidFill>
                <a:latin typeface="Arial" panose="020B0604020202020204" pitchFamily="34" charset="0"/>
                <a:cs typeface="Arial" panose="020B0604020202020204" pitchFamily="34" charset="0"/>
              </a:rPr>
              <a:t> </a:t>
            </a:r>
            <a:r>
              <a:rPr lang="fi-FI" sz="2400" dirty="0" smtClean="0">
                <a:latin typeface="Arial" panose="020B0604020202020204" pitchFamily="34" charset="0"/>
                <a:cs typeface="Arial" panose="020B0604020202020204" pitchFamily="34" charset="0"/>
              </a:rPr>
              <a:t>(</a:t>
            </a:r>
            <a:r>
              <a:rPr lang="fi-FI" sz="2400" dirty="0">
                <a:latin typeface="Arial" panose="020B0604020202020204" pitchFamily="34" charset="0"/>
                <a:cs typeface="Arial" panose="020B0604020202020204" pitchFamily="34" charset="0"/>
              </a:rPr>
              <a:t>9 </a:t>
            </a:r>
            <a:r>
              <a:rPr lang="fi-FI" sz="2400" dirty="0" err="1">
                <a:latin typeface="Arial" panose="020B0604020202020204" pitchFamily="34" charset="0"/>
                <a:cs typeface="Arial" panose="020B0604020202020204" pitchFamily="34" charset="0"/>
              </a:rPr>
              <a:t>months</a:t>
            </a:r>
            <a:r>
              <a:rPr lang="fi-FI" sz="2400" dirty="0">
                <a:latin typeface="Arial" panose="020B0604020202020204" pitchFamily="34" charset="0"/>
                <a:cs typeface="Arial" panose="020B0604020202020204" pitchFamily="34" charset="0"/>
              </a:rPr>
              <a:t>)</a:t>
            </a:r>
          </a:p>
          <a:p>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Instructors: </a:t>
            </a:r>
            <a:r>
              <a:rPr lang="en-US" sz="2400" dirty="0">
                <a:latin typeface="Arial" panose="020B0604020202020204" pitchFamily="34" charset="0"/>
                <a:cs typeface="Arial" panose="020B0604020202020204" pitchFamily="34" charset="0"/>
              </a:rPr>
              <a:t>Professor(s) + Language teachers</a:t>
            </a:r>
            <a:endParaRPr lang="fi-FI" sz="2400" dirty="0">
              <a:latin typeface="Arial" panose="020B0604020202020204" pitchFamily="34" charset="0"/>
              <a:cs typeface="Arial" panose="020B0604020202020204" pitchFamily="34" charset="0"/>
            </a:endParaRPr>
          </a:p>
        </p:txBody>
      </p:sp>
      <p:sp>
        <p:nvSpPr>
          <p:cNvPr id="4" name="TextBox 3"/>
          <p:cNvSpPr txBox="1"/>
          <p:nvPr/>
        </p:nvSpPr>
        <p:spPr>
          <a:xfrm>
            <a:off x="2987824" y="1120015"/>
            <a:ext cx="5533697" cy="523220"/>
          </a:xfrm>
          <a:prstGeom prst="rect">
            <a:avLst/>
          </a:prstGeom>
          <a:noFill/>
        </p:spPr>
        <p:txBody>
          <a:bodyPr wrap="square" rtlCol="0">
            <a:spAutoFit/>
          </a:bodyPr>
          <a:lstStyle/>
          <a:p>
            <a:r>
              <a:rPr lang="fi-FI" sz="2800" b="1" dirty="0" err="1">
                <a:solidFill>
                  <a:srgbClr val="C00000"/>
                </a:solidFill>
              </a:rPr>
              <a:t>Master’s</a:t>
            </a:r>
            <a:r>
              <a:rPr lang="fi-FI" sz="2800" b="1" dirty="0">
                <a:solidFill>
                  <a:srgbClr val="C00000"/>
                </a:solidFill>
              </a:rPr>
              <a:t> </a:t>
            </a:r>
            <a:r>
              <a:rPr lang="fi-FI" sz="2800" b="1" dirty="0" err="1">
                <a:solidFill>
                  <a:srgbClr val="C00000"/>
                </a:solidFill>
              </a:rPr>
              <a:t>Thesis</a:t>
            </a:r>
            <a:r>
              <a:rPr lang="fi-FI" sz="2800" b="1" dirty="0">
                <a:solidFill>
                  <a:srgbClr val="C00000"/>
                </a:solidFill>
              </a:rPr>
              <a:t> </a:t>
            </a:r>
            <a:r>
              <a:rPr lang="fi-FI" sz="2800" b="1" dirty="0" err="1">
                <a:solidFill>
                  <a:srgbClr val="C00000"/>
                </a:solidFill>
              </a:rPr>
              <a:t>Seminar</a:t>
            </a:r>
            <a:endParaRPr lang="fi-FI" sz="2800" b="1" dirty="0">
              <a:solidFill>
                <a:srgbClr val="C00000"/>
              </a:solidFill>
            </a:endParaRPr>
          </a:p>
        </p:txBody>
      </p:sp>
    </p:spTree>
    <p:extLst>
      <p:ext uri="{BB962C8B-B14F-4D97-AF65-F5344CB8AC3E}">
        <p14:creationId xmlns:p14="http://schemas.microsoft.com/office/powerpoint/2010/main" val="32250270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2707" y="1027146"/>
            <a:ext cx="1961837" cy="369332"/>
          </a:xfrm>
          <a:prstGeom prst="rect">
            <a:avLst/>
          </a:prstGeom>
          <a:noFill/>
        </p:spPr>
        <p:txBody>
          <a:bodyPr wrap="square" rtlCol="0">
            <a:spAutoFit/>
          </a:bodyPr>
          <a:lstStyle/>
          <a:p>
            <a:r>
              <a:rPr lang="fi-FI" dirty="0">
                <a:solidFill>
                  <a:srgbClr val="0000FF"/>
                </a:solidFill>
                <a:latin typeface="Arial Black" panose="020B0A04020102020204" pitchFamily="34" charset="0"/>
              </a:rPr>
              <a:t>LC </a:t>
            </a:r>
            <a:r>
              <a:rPr lang="fi-FI" dirty="0" err="1">
                <a:solidFill>
                  <a:srgbClr val="0000FF"/>
                </a:solidFill>
                <a:latin typeface="Arial Black" panose="020B0A04020102020204" pitchFamily="34" charset="0"/>
              </a:rPr>
              <a:t>Proposal</a:t>
            </a:r>
            <a:r>
              <a:rPr lang="fi-FI" dirty="0">
                <a:solidFill>
                  <a:srgbClr val="0000FF"/>
                </a:solidFill>
                <a:latin typeface="Arial Black" panose="020B0A040201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141367044"/>
              </p:ext>
            </p:extLst>
          </p:nvPr>
        </p:nvGraphicFramePr>
        <p:xfrm>
          <a:off x="2107408" y="1451610"/>
          <a:ext cx="6943724" cy="6088380"/>
        </p:xfrm>
        <a:graphic>
          <a:graphicData uri="http://schemas.openxmlformats.org/drawingml/2006/table">
            <a:tbl>
              <a:tblPr firstRow="1" bandRow="1">
                <a:tableStyleId>{5C22544A-7EE6-4342-B048-85BDC9FD1C3A}</a:tableStyleId>
              </a:tblPr>
              <a:tblGrid>
                <a:gridCol w="1890339"/>
                <a:gridCol w="2367335"/>
                <a:gridCol w="2686050"/>
              </a:tblGrid>
              <a:tr h="342900">
                <a:tc>
                  <a:txBody>
                    <a:bodyPr/>
                    <a:lstStyle/>
                    <a:p>
                      <a:r>
                        <a:rPr lang="fi-FI" sz="1800" dirty="0" err="1" smtClean="0">
                          <a:solidFill>
                            <a:srgbClr val="0000FF"/>
                          </a:solidFill>
                          <a:latin typeface="Arial" panose="020B0604020202020204" pitchFamily="34" charset="0"/>
                          <a:cs typeface="Arial" panose="020B0604020202020204" pitchFamily="34" charset="0"/>
                        </a:rPr>
                        <a:t>Theme</a:t>
                      </a:r>
                      <a:endParaRPr lang="fi-FI" sz="1500" dirty="0">
                        <a:solidFill>
                          <a:srgbClr val="0000FF"/>
                        </a:solidFill>
                        <a:latin typeface="Arial" panose="020B0604020202020204" pitchFamily="34" charset="0"/>
                        <a:cs typeface="Arial" panose="020B0604020202020204" pitchFamily="34" charset="0"/>
                      </a:endParaRPr>
                    </a:p>
                  </a:txBody>
                  <a:tcPr marL="68580" marR="68580" marT="34290" marB="34290"/>
                </a:tc>
                <a:tc>
                  <a:txBody>
                    <a:bodyPr/>
                    <a:lstStyle/>
                    <a:p>
                      <a:r>
                        <a:rPr lang="fi-FI" sz="1500" dirty="0" err="1" smtClean="0">
                          <a:solidFill>
                            <a:srgbClr val="0000FF"/>
                          </a:solidFill>
                          <a:latin typeface="Arial" panose="020B0604020202020204" pitchFamily="34" charset="0"/>
                          <a:cs typeface="Arial" panose="020B0604020202020204" pitchFamily="34" charset="0"/>
                        </a:rPr>
                        <a:t>Professor</a:t>
                      </a:r>
                      <a:endParaRPr lang="fi-FI" sz="1500" dirty="0">
                        <a:solidFill>
                          <a:srgbClr val="0000FF"/>
                        </a:solidFill>
                        <a:latin typeface="Arial" panose="020B0604020202020204" pitchFamily="34" charset="0"/>
                        <a:cs typeface="Arial" panose="020B0604020202020204" pitchFamily="34" charset="0"/>
                      </a:endParaRPr>
                    </a:p>
                  </a:txBody>
                  <a:tcPr marL="68580" marR="68580" marT="34290" marB="34290"/>
                </a:tc>
                <a:tc>
                  <a:txBody>
                    <a:bodyPr/>
                    <a:lstStyle/>
                    <a:p>
                      <a:r>
                        <a:rPr lang="en-US" sz="1500" b="1" kern="1200" dirty="0" smtClean="0">
                          <a:solidFill>
                            <a:srgbClr val="0000FF"/>
                          </a:solidFill>
                          <a:latin typeface="Arial" panose="020B0604020202020204" pitchFamily="34" charset="0"/>
                          <a:ea typeface="+mn-ea"/>
                          <a:cs typeface="Arial" panose="020B0604020202020204" pitchFamily="34" charset="0"/>
                        </a:rPr>
                        <a:t>Language instructor</a:t>
                      </a:r>
                      <a:endParaRPr lang="fi-FI" sz="1500" b="1" kern="1200" dirty="0">
                        <a:solidFill>
                          <a:srgbClr val="0000FF"/>
                        </a:solidFill>
                        <a:latin typeface="Arial" panose="020B0604020202020204" pitchFamily="34" charset="0"/>
                        <a:ea typeface="+mn-ea"/>
                        <a:cs typeface="Arial" panose="020B0604020202020204" pitchFamily="34" charset="0"/>
                      </a:endParaRPr>
                    </a:p>
                  </a:txBody>
                  <a:tcPr marL="68580" marR="68580" marT="34290" marB="34290"/>
                </a:tc>
              </a:tr>
              <a:tr h="685800">
                <a:tc>
                  <a:txBody>
                    <a:bodyPr/>
                    <a:lstStyle/>
                    <a:p>
                      <a:pPr marL="457200" indent="-457200">
                        <a:buFont typeface="+mj-lt"/>
                        <a:buAutoNum type="arabicPeriod"/>
                      </a:pPr>
                      <a:r>
                        <a:rPr lang="en-US" sz="1400" kern="1200" dirty="0" smtClean="0">
                          <a:solidFill>
                            <a:schemeClr val="dk1"/>
                          </a:solidFill>
                          <a:effectLst/>
                          <a:latin typeface="+mn-lt"/>
                          <a:ea typeface="+mn-ea"/>
                          <a:cs typeface="Arial" panose="020B0604020202020204" pitchFamily="34" charset="0"/>
                        </a:rPr>
                        <a:t>Finding a client and a Supervisor</a:t>
                      </a:r>
                      <a:endParaRPr lang="fi-FI" sz="1400" dirty="0">
                        <a:latin typeface="+mn-lt"/>
                        <a:cs typeface="Arial" panose="020B0604020202020204" pitchFamily="34" charset="0"/>
                      </a:endParaRPr>
                    </a:p>
                  </a:txBody>
                  <a:tcPr marL="68580" marR="68580" marT="34290" marB="34290"/>
                </a:tc>
                <a:tc>
                  <a:txBody>
                    <a:bodyPr/>
                    <a:lstStyle/>
                    <a:p>
                      <a:pPr marL="342900" indent="-342900">
                        <a:buFont typeface="Wingdings" panose="05000000000000000000" pitchFamily="2" charset="2"/>
                        <a:buChar char="§"/>
                      </a:pPr>
                      <a:r>
                        <a:rPr lang="en-US" sz="1400" kern="1200" dirty="0" smtClean="0">
                          <a:solidFill>
                            <a:schemeClr val="dk1"/>
                          </a:solidFill>
                          <a:effectLst/>
                          <a:latin typeface="+mn-lt"/>
                          <a:ea typeface="+mn-ea"/>
                          <a:cs typeface="Arial" panose="020B0604020202020204" pitchFamily="34" charset="0"/>
                        </a:rPr>
                        <a:t>Example Advisor-Supervisor contracts</a:t>
                      </a:r>
                      <a:endParaRPr lang="fi-FI" sz="1400" kern="1200" dirty="0" smtClean="0">
                        <a:solidFill>
                          <a:schemeClr val="dk1"/>
                        </a:solidFill>
                        <a:effectLst/>
                        <a:latin typeface="+mn-lt"/>
                        <a:ea typeface="+mn-ea"/>
                        <a:cs typeface="Arial" panose="020B0604020202020204" pitchFamily="34" charset="0"/>
                      </a:endParaRPr>
                    </a:p>
                    <a:p>
                      <a:pPr marL="342900" indent="-342900">
                        <a:buFont typeface="Wingdings" panose="05000000000000000000" pitchFamily="2" charset="2"/>
                        <a:buChar char="§"/>
                      </a:pPr>
                      <a:r>
                        <a:rPr lang="en-US" sz="1400" kern="1200" dirty="0" smtClean="0">
                          <a:solidFill>
                            <a:schemeClr val="dk1"/>
                          </a:solidFill>
                          <a:effectLst/>
                          <a:latin typeface="+mn-lt"/>
                          <a:ea typeface="+mn-ea"/>
                          <a:cs typeface="Arial" panose="020B0604020202020204" pitchFamily="34" charset="0"/>
                        </a:rPr>
                        <a:t>Case studies</a:t>
                      </a:r>
                      <a:endParaRPr lang="fi-FI" sz="1400" dirty="0">
                        <a:latin typeface="+mn-lt"/>
                        <a:cs typeface="Arial" panose="020B0604020202020204" pitchFamily="34" charset="0"/>
                      </a:endParaRPr>
                    </a:p>
                  </a:txBody>
                  <a:tcPr marL="68580" marR="68580" marT="34290" marB="34290"/>
                </a:tc>
                <a:tc>
                  <a:txBody>
                    <a:bodyPr/>
                    <a:lstStyle/>
                    <a:p>
                      <a:r>
                        <a:rPr lang="fi-FI" sz="1400" dirty="0" smtClean="0">
                          <a:latin typeface="+mn-lt"/>
                          <a:cs typeface="Arial" panose="020B0604020202020204" pitchFamily="34" charset="0"/>
                        </a:rPr>
                        <a:t>Language </a:t>
                      </a:r>
                      <a:r>
                        <a:rPr lang="fi-FI" sz="1400" dirty="0" err="1" smtClean="0">
                          <a:latin typeface="+mn-lt"/>
                          <a:cs typeface="Arial" panose="020B0604020202020204" pitchFamily="34" charset="0"/>
                        </a:rPr>
                        <a:t>issues</a:t>
                      </a:r>
                      <a:endParaRPr lang="fi-FI" sz="1400" dirty="0">
                        <a:latin typeface="+mn-lt"/>
                        <a:cs typeface="Arial" panose="020B0604020202020204" pitchFamily="34" charset="0"/>
                      </a:endParaRPr>
                    </a:p>
                  </a:txBody>
                  <a:tcPr marL="68580" marR="68580" marT="34290" marB="34290"/>
                </a:tc>
              </a:tr>
              <a:tr h="685800">
                <a:tc>
                  <a:txBody>
                    <a:bodyPr/>
                    <a:lstStyle/>
                    <a:p>
                      <a:pPr marL="457200" indent="-457200">
                        <a:buFont typeface="+mj-lt"/>
                        <a:buAutoNum type="arabicPeriod" startAt="2"/>
                      </a:pPr>
                      <a:r>
                        <a:rPr lang="en-US" sz="1400" kern="1200" dirty="0" smtClean="0">
                          <a:solidFill>
                            <a:schemeClr val="dk1"/>
                          </a:solidFill>
                          <a:effectLst/>
                          <a:latin typeface="+mn-lt"/>
                          <a:ea typeface="+mn-ea"/>
                          <a:cs typeface="Arial" panose="020B0604020202020204" pitchFamily="34" charset="0"/>
                        </a:rPr>
                        <a:t>Information search and management</a:t>
                      </a:r>
                      <a:endParaRPr lang="fi-FI" sz="1400" dirty="0">
                        <a:latin typeface="+mn-lt"/>
                        <a:cs typeface="Arial" panose="020B0604020202020204" pitchFamily="34" charset="0"/>
                      </a:endParaRPr>
                    </a:p>
                  </a:txBody>
                  <a:tcPr marL="68580" marR="68580" marT="34290" marB="34290"/>
                </a:tc>
                <a:tc>
                  <a:txBody>
                    <a:bodyPr/>
                    <a:lstStyle/>
                    <a:p>
                      <a:r>
                        <a:rPr lang="en-US" sz="1400" kern="1200" dirty="0" smtClean="0">
                          <a:solidFill>
                            <a:schemeClr val="dk1"/>
                          </a:solidFill>
                          <a:effectLst/>
                          <a:latin typeface="+mn-lt"/>
                          <a:ea typeface="+mn-ea"/>
                          <a:cs typeface="Arial" panose="020B0604020202020204" pitchFamily="34" charset="0"/>
                        </a:rPr>
                        <a:t>Library staff</a:t>
                      </a:r>
                      <a:endParaRPr lang="fi-FI" sz="1400" dirty="0">
                        <a:latin typeface="+mn-lt"/>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dirty="0" smtClean="0">
                          <a:latin typeface="+mn-lt"/>
                          <a:cs typeface="Arial" panose="020B0604020202020204" pitchFamily="34" charset="0"/>
                        </a:rPr>
                        <a:t>Language </a:t>
                      </a:r>
                      <a:r>
                        <a:rPr lang="fi-FI" sz="1400" dirty="0" err="1" smtClean="0">
                          <a:latin typeface="+mn-lt"/>
                          <a:cs typeface="Arial" panose="020B0604020202020204" pitchFamily="34" charset="0"/>
                        </a:rPr>
                        <a:t>issues</a:t>
                      </a:r>
                      <a:endParaRPr lang="fi-FI" sz="1400" dirty="0" smtClean="0">
                        <a:latin typeface="+mn-lt"/>
                        <a:cs typeface="Arial" panose="020B0604020202020204" pitchFamily="34" charset="0"/>
                      </a:endParaRPr>
                    </a:p>
                    <a:p>
                      <a:endParaRPr lang="fi-FI" sz="1400" dirty="0">
                        <a:latin typeface="+mn-lt"/>
                        <a:cs typeface="Arial" panose="020B0604020202020204" pitchFamily="34" charset="0"/>
                      </a:endParaRPr>
                    </a:p>
                  </a:txBody>
                  <a:tcPr marL="68580" marR="68580" marT="34290" marB="34290"/>
                </a:tc>
              </a:tr>
              <a:tr h="685800">
                <a:tc>
                  <a:txBody>
                    <a:bodyPr/>
                    <a:lstStyle/>
                    <a:p>
                      <a:pPr marL="457200" indent="-457200">
                        <a:buFont typeface="+mj-lt"/>
                        <a:buAutoNum type="arabicPeriod" startAt="3"/>
                      </a:pPr>
                      <a:r>
                        <a:rPr lang="en-US" sz="1400" kern="1200" dirty="0" smtClean="0">
                          <a:solidFill>
                            <a:schemeClr val="dk1"/>
                          </a:solidFill>
                          <a:effectLst/>
                          <a:latin typeface="+mn-lt"/>
                          <a:ea typeface="+mn-ea"/>
                          <a:cs typeface="Arial" panose="020B0604020202020204" pitchFamily="34" charset="0"/>
                        </a:rPr>
                        <a:t>Avoiding plagiarism</a:t>
                      </a:r>
                      <a:endParaRPr lang="fi-FI"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r>
                        <a:rPr lang="en-US" sz="1400" b="1" kern="1200" dirty="0" smtClean="0">
                          <a:solidFill>
                            <a:srgbClr val="C00000"/>
                          </a:solidFill>
                          <a:effectLst/>
                          <a:latin typeface="+mn-lt"/>
                          <a:ea typeface="+mn-ea"/>
                          <a:cs typeface="Arial" panose="020B0604020202020204" pitchFamily="34" charset="0"/>
                        </a:rPr>
                        <a:t>Analysis of past theses: </a:t>
                      </a:r>
                      <a:r>
                        <a:rPr lang="en-US" sz="1400" kern="1200" dirty="0" smtClean="0">
                          <a:solidFill>
                            <a:schemeClr val="dk1"/>
                          </a:solidFill>
                          <a:effectLst/>
                          <a:latin typeface="+mn-lt"/>
                          <a:ea typeface="+mn-ea"/>
                          <a:cs typeface="Arial" panose="020B0604020202020204" pitchFamily="34" charset="0"/>
                        </a:rPr>
                        <a:t/>
                      </a:r>
                      <a:br>
                        <a:rPr lang="en-US" sz="1400" kern="1200" dirty="0" smtClean="0">
                          <a:solidFill>
                            <a:schemeClr val="dk1"/>
                          </a:solidFill>
                          <a:effectLst/>
                          <a:latin typeface="+mn-lt"/>
                          <a:ea typeface="+mn-ea"/>
                          <a:cs typeface="Arial" panose="020B0604020202020204" pitchFamily="34" charset="0"/>
                        </a:rPr>
                      </a:br>
                      <a:r>
                        <a:rPr lang="en-US" sz="1400" kern="1200" dirty="0" smtClean="0">
                          <a:solidFill>
                            <a:schemeClr val="dk1"/>
                          </a:solidFill>
                          <a:effectLst/>
                          <a:latin typeface="+mn-lt"/>
                          <a:ea typeface="+mn-ea"/>
                          <a:cs typeface="Arial" panose="020B0604020202020204" pitchFamily="34" charset="0"/>
                        </a:rPr>
                        <a:t>- What to cite?</a:t>
                      </a:r>
                      <a:endParaRPr lang="fi-FI"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pPr marL="342900" indent="-342900">
                        <a:buFont typeface="Wingdings" panose="05000000000000000000" pitchFamily="2" charset="2"/>
                        <a:buChar char="§"/>
                      </a:pPr>
                      <a:r>
                        <a:rPr lang="en-US" sz="1400" kern="1200" dirty="0" smtClean="0">
                          <a:solidFill>
                            <a:schemeClr val="dk1"/>
                          </a:solidFill>
                          <a:effectLst/>
                          <a:latin typeface="+mn-lt"/>
                          <a:ea typeface="+mn-ea"/>
                          <a:cs typeface="Arial" panose="020B0604020202020204" pitchFamily="34" charset="0"/>
                        </a:rPr>
                        <a:t>Information- vs. author-prominent citations, reporting verbs, tense</a:t>
                      </a:r>
                      <a:endParaRPr lang="fi-FI" sz="1400" kern="1200" dirty="0">
                        <a:solidFill>
                          <a:schemeClr val="dk1"/>
                        </a:solidFill>
                        <a:effectLst/>
                        <a:latin typeface="+mn-lt"/>
                        <a:ea typeface="+mn-ea"/>
                        <a:cs typeface="Arial" panose="020B0604020202020204" pitchFamily="34" charset="0"/>
                      </a:endParaRPr>
                    </a:p>
                  </a:txBody>
                  <a:tcPr marL="68580" marR="68580" marT="34290" marB="34290"/>
                </a:tc>
              </a:tr>
              <a:tr h="1303020">
                <a:tc>
                  <a:txBody>
                    <a:bodyPr/>
                    <a:lstStyle/>
                    <a:p>
                      <a:pPr marL="457200" indent="-457200">
                        <a:buFont typeface="+mj-lt"/>
                        <a:buAutoNum type="arabicPeriod" startAt="4"/>
                      </a:pPr>
                      <a:r>
                        <a:rPr lang="en-US" sz="1400" kern="1200" dirty="0" smtClean="0">
                          <a:solidFill>
                            <a:schemeClr val="dk1"/>
                          </a:solidFill>
                          <a:effectLst/>
                          <a:latin typeface="+mn-lt"/>
                          <a:ea typeface="+mn-ea"/>
                          <a:cs typeface="Arial" panose="020B0604020202020204" pitchFamily="34" charset="0"/>
                        </a:rPr>
                        <a:t>Thesis Structure</a:t>
                      </a:r>
                      <a:endParaRPr lang="fi-FI"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pPr marL="342900" indent="-342900">
                        <a:buFont typeface="Wingdings" panose="05000000000000000000" pitchFamily="2" charset="2"/>
                        <a:buChar char="§"/>
                      </a:pPr>
                      <a:r>
                        <a:rPr lang="fi-FI" sz="1400" dirty="0" err="1" smtClean="0">
                          <a:latin typeface="+mn-lt"/>
                          <a:cs typeface="Arial" panose="020B0604020202020204" pitchFamily="34" charset="0"/>
                        </a:rPr>
                        <a:t>Thesis</a:t>
                      </a:r>
                      <a:r>
                        <a:rPr lang="fi-FI" sz="1400" dirty="0" smtClean="0">
                          <a:latin typeface="+mn-lt"/>
                          <a:cs typeface="Arial" panose="020B0604020202020204" pitchFamily="34" charset="0"/>
                        </a:rPr>
                        <a:t> </a:t>
                      </a:r>
                      <a:r>
                        <a:rPr lang="fi-FI" sz="1400" dirty="0" err="1" smtClean="0">
                          <a:latin typeface="+mn-lt"/>
                          <a:cs typeface="Arial" panose="020B0604020202020204" pitchFamily="34" charset="0"/>
                        </a:rPr>
                        <a:t>assessment</a:t>
                      </a:r>
                      <a:r>
                        <a:rPr lang="fi-FI" sz="1400" dirty="0" smtClean="0">
                          <a:latin typeface="+mn-lt"/>
                          <a:cs typeface="Arial" panose="020B0604020202020204" pitchFamily="34" charset="0"/>
                        </a:rPr>
                        <a:t> </a:t>
                      </a:r>
                      <a:r>
                        <a:rPr lang="fi-FI" sz="1400" dirty="0" err="1" smtClean="0">
                          <a:latin typeface="+mn-lt"/>
                          <a:cs typeface="Arial" panose="020B0604020202020204" pitchFamily="34" charset="0"/>
                        </a:rPr>
                        <a:t>rubric</a:t>
                      </a:r>
                      <a:endParaRPr lang="fi-FI" sz="1400" dirty="0" smtClean="0">
                        <a:latin typeface="+mn-lt"/>
                        <a:cs typeface="Arial" panose="020B0604020202020204" pitchFamily="34" charset="0"/>
                      </a:endParaRPr>
                    </a:p>
                    <a:p>
                      <a:pPr marL="342900" indent="-342900">
                        <a:buFont typeface="Wingdings" panose="05000000000000000000" pitchFamily="2" charset="2"/>
                        <a:buChar char="§"/>
                      </a:pPr>
                      <a:r>
                        <a:rPr lang="en-US" sz="1400" b="1" kern="1200" dirty="0" smtClean="0">
                          <a:solidFill>
                            <a:srgbClr val="C00000"/>
                          </a:solidFill>
                          <a:effectLst/>
                          <a:latin typeface="+mn-lt"/>
                          <a:ea typeface="+mn-ea"/>
                          <a:cs typeface="+mn-cs"/>
                        </a:rPr>
                        <a:t>Analysis of past theses </a:t>
                      </a:r>
                      <a:r>
                        <a:rPr lang="en-US" sz="1400" kern="1200" dirty="0" smtClean="0">
                          <a:solidFill>
                            <a:srgbClr val="C00000"/>
                          </a:solidFill>
                          <a:effectLst/>
                          <a:latin typeface="+mn-lt"/>
                          <a:ea typeface="+mn-ea"/>
                          <a:cs typeface="+mn-cs"/>
                        </a:rPr>
                        <a:t>:</a:t>
                      </a:r>
                      <a:r>
                        <a:rPr lang="en-US" sz="1400" kern="1200" dirty="0" smtClean="0">
                          <a:solidFill>
                            <a:schemeClr val="dk1"/>
                          </a:solidFill>
                          <a:effectLst/>
                          <a:latin typeface="+mn-lt"/>
                          <a:ea typeface="+mn-ea"/>
                          <a:cs typeface="+mn-cs"/>
                        </a:rPr>
                        <a:t> </a:t>
                      </a:r>
                    </a:p>
                    <a:p>
                      <a:pPr marL="457200" lvl="1" indent="0">
                        <a:buFont typeface="Wingdings" panose="05000000000000000000" pitchFamily="2" charset="2"/>
                        <a:buNone/>
                      </a:pPr>
                      <a:r>
                        <a:rPr lang="en-US" sz="1400" kern="1200" dirty="0" smtClean="0">
                          <a:solidFill>
                            <a:schemeClr val="dk1"/>
                          </a:solidFill>
                          <a:effectLst/>
                          <a:latin typeface="+mn-lt"/>
                          <a:ea typeface="+mn-ea"/>
                          <a:cs typeface="+mn-cs"/>
                        </a:rPr>
                        <a:t>- Overall structure</a:t>
                      </a:r>
                    </a:p>
                    <a:p>
                      <a:pPr marL="457200" lvl="1" indent="0">
                        <a:buFont typeface="Wingdings" panose="05000000000000000000" pitchFamily="2" charset="2"/>
                        <a:buNone/>
                      </a:pPr>
                      <a:r>
                        <a:rPr lang="en-US" sz="1400" kern="1200" dirty="0" smtClean="0">
                          <a:solidFill>
                            <a:schemeClr val="dk1"/>
                          </a:solidFill>
                          <a:effectLst/>
                          <a:latin typeface="+mn-lt"/>
                          <a:ea typeface="+mn-ea"/>
                          <a:cs typeface="+mn-cs"/>
                        </a:rPr>
                        <a:t>- Methods</a:t>
                      </a:r>
                    </a:p>
                    <a:p>
                      <a:pPr marL="457200" lvl="1" indent="0">
                        <a:buFont typeface="Wingdings" panose="05000000000000000000" pitchFamily="2" charset="2"/>
                        <a:buNone/>
                      </a:pPr>
                      <a:r>
                        <a:rPr lang="en-US" sz="1400" kern="1200" dirty="0" smtClean="0">
                          <a:solidFill>
                            <a:schemeClr val="dk1"/>
                          </a:solidFill>
                          <a:effectLst/>
                          <a:latin typeface="+mn-lt"/>
                          <a:ea typeface="+mn-ea"/>
                          <a:cs typeface="+mn-cs"/>
                        </a:rPr>
                        <a:t>- validation/ verification</a:t>
                      </a:r>
                      <a:endParaRPr lang="fi-FI" sz="1800" dirty="0">
                        <a:latin typeface="+mn-lt"/>
                        <a:cs typeface="Arial" panose="020B0604020202020204" pitchFamily="34" charset="0"/>
                      </a:endParaRPr>
                    </a:p>
                  </a:txBody>
                  <a:tcPr marL="68580" marR="68580" marT="34290" marB="34290"/>
                </a:tc>
                <a:tc>
                  <a:txBody>
                    <a:bodyPr/>
                    <a:lstStyle/>
                    <a:p>
                      <a:r>
                        <a:rPr lang="fi-FI" sz="1400" dirty="0" err="1" smtClean="0">
                          <a:latin typeface="+mn-lt"/>
                          <a:cs typeface="Arial" panose="020B0604020202020204" pitchFamily="34" charset="0"/>
                        </a:rPr>
                        <a:t>Differences</a:t>
                      </a:r>
                      <a:r>
                        <a:rPr lang="fi-FI" sz="1400" dirty="0" smtClean="0">
                          <a:latin typeface="+mn-lt"/>
                          <a:cs typeface="Arial" panose="020B0604020202020204" pitchFamily="34" charset="0"/>
                        </a:rPr>
                        <a:t> </a:t>
                      </a:r>
                      <a:r>
                        <a:rPr lang="fi-FI" sz="1400" dirty="0" err="1" smtClean="0">
                          <a:latin typeface="+mn-lt"/>
                          <a:cs typeface="Arial" panose="020B0604020202020204" pitchFamily="34" charset="0"/>
                        </a:rPr>
                        <a:t>between</a:t>
                      </a:r>
                      <a:r>
                        <a:rPr lang="fi-FI" sz="1400" dirty="0" smtClean="0">
                          <a:latin typeface="+mn-lt"/>
                          <a:cs typeface="Arial" panose="020B0604020202020204" pitchFamily="34" charset="0"/>
                        </a:rPr>
                        <a:t> </a:t>
                      </a:r>
                      <a:r>
                        <a:rPr lang="fi-FI" sz="1400" b="1" dirty="0" err="1" smtClean="0">
                          <a:solidFill>
                            <a:srgbClr val="0000FF"/>
                          </a:solidFill>
                          <a:latin typeface="+mn-lt"/>
                          <a:cs typeface="Arial" panose="020B0604020202020204" pitchFamily="34" charset="0"/>
                        </a:rPr>
                        <a:t>Research</a:t>
                      </a:r>
                      <a:r>
                        <a:rPr lang="fi-FI" sz="1400" b="1" dirty="0" smtClean="0">
                          <a:solidFill>
                            <a:srgbClr val="0000FF"/>
                          </a:solidFill>
                          <a:latin typeface="+mn-lt"/>
                          <a:cs typeface="Arial" panose="020B0604020202020204" pitchFamily="34" charset="0"/>
                        </a:rPr>
                        <a:t> </a:t>
                      </a:r>
                      <a:r>
                        <a:rPr lang="fi-FI" sz="1400" b="1" dirty="0" err="1" smtClean="0">
                          <a:solidFill>
                            <a:srgbClr val="0000FF"/>
                          </a:solidFill>
                          <a:latin typeface="+mn-lt"/>
                          <a:cs typeface="Arial" panose="020B0604020202020204" pitchFamily="34" charset="0"/>
                        </a:rPr>
                        <a:t>articles</a:t>
                      </a:r>
                      <a:r>
                        <a:rPr lang="fi-FI" sz="1400" dirty="0" smtClean="0">
                          <a:latin typeface="+mn-lt"/>
                          <a:cs typeface="Arial" panose="020B0604020202020204" pitchFamily="34" charset="0"/>
                        </a:rPr>
                        <a:t> and </a:t>
                      </a:r>
                      <a:r>
                        <a:rPr lang="fi-FI" sz="1400" dirty="0" err="1" smtClean="0">
                          <a:latin typeface="+mn-lt"/>
                          <a:cs typeface="Arial" panose="020B0604020202020204" pitchFamily="34" charset="0"/>
                        </a:rPr>
                        <a:t>the</a:t>
                      </a:r>
                      <a:r>
                        <a:rPr lang="fi-FI" sz="1400" dirty="0" smtClean="0">
                          <a:latin typeface="+mn-lt"/>
                          <a:cs typeface="Arial" panose="020B0604020202020204" pitchFamily="34" charset="0"/>
                        </a:rPr>
                        <a:t> </a:t>
                      </a:r>
                      <a:r>
                        <a:rPr lang="fi-FI" sz="1400" b="1" kern="1200" dirty="0" err="1" smtClean="0">
                          <a:solidFill>
                            <a:srgbClr val="0000FF"/>
                          </a:solidFill>
                          <a:latin typeface="+mn-lt"/>
                          <a:ea typeface="+mn-ea"/>
                          <a:cs typeface="Arial" panose="020B0604020202020204" pitchFamily="34" charset="0"/>
                        </a:rPr>
                        <a:t>Master’s</a:t>
                      </a:r>
                      <a:r>
                        <a:rPr lang="fi-FI" sz="1400" b="1" kern="1200" dirty="0" smtClean="0">
                          <a:solidFill>
                            <a:srgbClr val="0000FF"/>
                          </a:solidFill>
                          <a:latin typeface="+mn-lt"/>
                          <a:ea typeface="+mn-ea"/>
                          <a:cs typeface="Arial" panose="020B0604020202020204" pitchFamily="34" charset="0"/>
                        </a:rPr>
                        <a:t> </a:t>
                      </a:r>
                      <a:r>
                        <a:rPr lang="fi-FI" sz="1400" b="1" kern="1200" dirty="0" err="1" smtClean="0">
                          <a:solidFill>
                            <a:srgbClr val="0000FF"/>
                          </a:solidFill>
                          <a:latin typeface="+mn-lt"/>
                          <a:ea typeface="+mn-ea"/>
                          <a:cs typeface="Arial" panose="020B0604020202020204" pitchFamily="34" charset="0"/>
                        </a:rPr>
                        <a:t>thesis</a:t>
                      </a:r>
                      <a:endParaRPr lang="fi-FI" sz="1400" b="1" kern="1200" dirty="0">
                        <a:solidFill>
                          <a:srgbClr val="0000FF"/>
                        </a:solidFill>
                        <a:latin typeface="+mn-lt"/>
                        <a:ea typeface="+mn-ea"/>
                        <a:cs typeface="Arial" panose="020B0604020202020204" pitchFamily="34" charset="0"/>
                      </a:endParaRPr>
                    </a:p>
                  </a:txBody>
                  <a:tcPr marL="68580" marR="68580" marT="34290" marB="34290"/>
                </a:tc>
              </a:tr>
              <a:tr h="891540">
                <a:tc>
                  <a:txBody>
                    <a:bodyPr/>
                    <a:lstStyle/>
                    <a:p>
                      <a:pPr marL="457200" indent="-457200">
                        <a:buFont typeface="+mj-lt"/>
                        <a:buAutoNum type="arabicPeriod" startAt="5"/>
                      </a:pPr>
                      <a:r>
                        <a:rPr lang="en-US" sz="1400" kern="1200" dirty="0" smtClean="0">
                          <a:solidFill>
                            <a:schemeClr val="dk1"/>
                          </a:solidFill>
                          <a:effectLst/>
                          <a:latin typeface="+mn-lt"/>
                          <a:ea typeface="+mn-ea"/>
                          <a:cs typeface="Arial" panose="020B0604020202020204" pitchFamily="34" charset="0"/>
                        </a:rPr>
                        <a:t>Annotated Bibliography</a:t>
                      </a:r>
                      <a:endParaRPr lang="fi-FI"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r>
                        <a:rPr lang="en-US" sz="1400" b="1" kern="1200" dirty="0" smtClean="0">
                          <a:solidFill>
                            <a:srgbClr val="C00000"/>
                          </a:solidFill>
                          <a:effectLst/>
                          <a:latin typeface="+mn-lt"/>
                          <a:ea typeface="+mn-ea"/>
                          <a:cs typeface="+mn-cs"/>
                        </a:rPr>
                        <a:t>Analysis of past theses: </a:t>
                      </a:r>
                    </a:p>
                    <a:p>
                      <a:r>
                        <a:rPr lang="en-US" sz="1400" b="1" kern="1200" smtClean="0">
                          <a:solidFill>
                            <a:srgbClr val="C00000"/>
                          </a:solidFill>
                          <a:effectLst/>
                          <a:latin typeface="+mn-lt"/>
                          <a:ea typeface="+mn-ea"/>
                          <a:cs typeface="+mn-cs"/>
                        </a:rPr>
                        <a:t>- </a:t>
                      </a:r>
                      <a:r>
                        <a:rPr lang="fi-FI" sz="1200" smtClean="0">
                          <a:latin typeface="Arial" panose="020B0604020202020204" pitchFamily="34" charset="0"/>
                          <a:cs typeface="Arial" panose="020B0604020202020204" pitchFamily="34" charset="0"/>
                        </a:rPr>
                        <a:t>Focus on methods</a:t>
                      </a:r>
                      <a:endParaRPr lang="fi-FI" sz="1200" dirty="0">
                        <a:latin typeface="Arial" panose="020B0604020202020204" pitchFamily="34" charset="0"/>
                        <a:cs typeface="Arial" panose="020B0604020202020204" pitchFamily="34" charset="0"/>
                      </a:endParaRPr>
                    </a:p>
                  </a:txBody>
                  <a:tcPr marL="68580" marR="68580" marT="34290" marB="34290"/>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smtClean="0">
                          <a:solidFill>
                            <a:schemeClr val="dk1"/>
                          </a:solidFill>
                          <a:effectLst/>
                          <a:latin typeface="+mn-lt"/>
                          <a:ea typeface="+mn-ea"/>
                          <a:cs typeface="Arial" panose="020B0604020202020204" pitchFamily="34" charset="0"/>
                        </a:rPr>
                        <a:t>Outlining (Reverse engineering)</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smtClean="0">
                          <a:solidFill>
                            <a:schemeClr val="dk1"/>
                          </a:solidFill>
                          <a:effectLst/>
                          <a:latin typeface="+mn-lt"/>
                          <a:ea typeface="+mn-ea"/>
                          <a:cs typeface="Arial" panose="020B0604020202020204" pitchFamily="34" charset="0"/>
                        </a:rPr>
                        <a:t>Paraphrasing and summarizing </a:t>
                      </a:r>
                      <a:r>
                        <a:rPr lang="en-US" sz="1400" kern="1200" baseline="0" dirty="0" smtClean="0">
                          <a:solidFill>
                            <a:schemeClr val="dk1"/>
                          </a:solidFill>
                          <a:effectLst/>
                          <a:latin typeface="+mn-lt"/>
                          <a:ea typeface="+mn-ea"/>
                          <a:cs typeface="Arial" panose="020B0604020202020204" pitchFamily="34" charset="0"/>
                        </a:rPr>
                        <a:t>strategies</a:t>
                      </a:r>
                    </a:p>
                  </a:txBody>
                  <a:tcPr marL="68580" marR="68580" marT="34290" marB="34290"/>
                </a:tc>
              </a:tr>
              <a:tr h="685800">
                <a:tc>
                  <a:txBody>
                    <a:bodyPr/>
                    <a:lstStyle/>
                    <a:p>
                      <a:pPr marL="457200" indent="-457200">
                        <a:buFont typeface="+mj-lt"/>
                        <a:buAutoNum type="arabicPeriod" startAt="6"/>
                      </a:pPr>
                      <a:r>
                        <a:rPr lang="en-US" sz="1400" kern="1200" dirty="0" smtClean="0">
                          <a:solidFill>
                            <a:schemeClr val="dk1"/>
                          </a:solidFill>
                          <a:effectLst/>
                          <a:latin typeface="+mn-lt"/>
                          <a:ea typeface="+mn-ea"/>
                          <a:cs typeface="Arial" panose="020B0604020202020204" pitchFamily="34" charset="0"/>
                        </a:rPr>
                        <a:t>Thesis Proposal (TP)</a:t>
                      </a:r>
                      <a:br>
                        <a:rPr lang="en-US" sz="1400" kern="1200" dirty="0" smtClean="0">
                          <a:solidFill>
                            <a:schemeClr val="dk1"/>
                          </a:solidFill>
                          <a:effectLst/>
                          <a:latin typeface="+mn-lt"/>
                          <a:ea typeface="+mn-ea"/>
                          <a:cs typeface="Arial" panose="020B0604020202020204" pitchFamily="34" charset="0"/>
                        </a:rPr>
                      </a:br>
                      <a:r>
                        <a:rPr lang="en-US" sz="1400" b="1" kern="1200" dirty="0" smtClean="0">
                          <a:solidFill>
                            <a:schemeClr val="dk1"/>
                          </a:solidFill>
                          <a:effectLst/>
                          <a:latin typeface="+mn-lt"/>
                          <a:ea typeface="+mn-ea"/>
                          <a:cs typeface="Arial" panose="020B0604020202020204" pitchFamily="34" charset="0"/>
                        </a:rPr>
                        <a:t>Deadline: </a:t>
                      </a:r>
                      <a:r>
                        <a:rPr lang="en-US" sz="1400" kern="1200" dirty="0" smtClean="0">
                          <a:solidFill>
                            <a:schemeClr val="dk1"/>
                          </a:solidFill>
                          <a:effectLst/>
                          <a:latin typeface="+mn-lt"/>
                          <a:ea typeface="+mn-ea"/>
                          <a:cs typeface="Arial" panose="020B0604020202020204" pitchFamily="34" charset="0"/>
                        </a:rPr>
                        <a:t>August</a:t>
                      </a:r>
                      <a:endParaRPr lang="fi-FI"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endParaRPr lang="fi-FI" sz="1400" dirty="0">
                        <a:latin typeface="Arial" panose="020B0604020202020204" pitchFamily="34" charset="0"/>
                        <a:cs typeface="Arial" panose="020B0604020202020204" pitchFamily="34" charset="0"/>
                      </a:endParaRPr>
                    </a:p>
                  </a:txBody>
                  <a:tcPr marL="68580" marR="68580" marT="34290" marB="34290"/>
                </a:tc>
                <a:tc>
                  <a:txBody>
                    <a:bodyPr/>
                    <a:lstStyle/>
                    <a:p>
                      <a:pPr marL="342900" indent="-342900">
                        <a:buFont typeface="Wingdings" panose="05000000000000000000" pitchFamily="2" charset="2"/>
                        <a:buChar char="§"/>
                      </a:pPr>
                      <a:r>
                        <a:rPr lang="en-US" sz="1400" kern="1200" dirty="0" smtClean="0">
                          <a:solidFill>
                            <a:schemeClr val="dk1"/>
                          </a:solidFill>
                          <a:effectLst/>
                          <a:latin typeface="+mn-lt"/>
                          <a:ea typeface="+mn-ea"/>
                          <a:cs typeface="+mn-cs"/>
                        </a:rPr>
                        <a:t>Structure and content of TP</a:t>
                      </a:r>
                    </a:p>
                    <a:p>
                      <a:pPr marL="342900" indent="-342900">
                        <a:buFont typeface="Wingdings" panose="05000000000000000000" pitchFamily="2" charset="2"/>
                        <a:buChar char="§"/>
                      </a:pPr>
                      <a:r>
                        <a:rPr lang="en-US" sz="1400" kern="1200" dirty="0" smtClean="0">
                          <a:solidFill>
                            <a:schemeClr val="dk1"/>
                          </a:solidFill>
                          <a:effectLst/>
                          <a:latin typeface="+mn-lt"/>
                          <a:ea typeface="+mn-ea"/>
                          <a:cs typeface="+mn-cs"/>
                        </a:rPr>
                        <a:t>Describing aims/ goals</a:t>
                      </a:r>
                      <a:endParaRPr lang="fi-FI" sz="1500" dirty="0">
                        <a:latin typeface="Arial" panose="020B0604020202020204" pitchFamily="34" charset="0"/>
                        <a:cs typeface="Arial" panose="020B0604020202020204" pitchFamily="34" charset="0"/>
                      </a:endParaRPr>
                    </a:p>
                  </a:txBody>
                  <a:tcPr marL="68580" marR="68580" marT="34290" marB="34290"/>
                </a:tc>
              </a:tr>
            </a:tbl>
          </a:graphicData>
        </a:graphic>
      </p:graphicFrame>
      <p:sp>
        <p:nvSpPr>
          <p:cNvPr id="4" name="Rectangle 3"/>
          <p:cNvSpPr/>
          <p:nvPr/>
        </p:nvSpPr>
        <p:spPr>
          <a:xfrm>
            <a:off x="200026" y="1771650"/>
            <a:ext cx="650081" cy="3500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9525">
                  <a:solidFill>
                    <a:schemeClr val="bg1"/>
                  </a:solidFill>
                  <a:prstDash val="solid"/>
                </a:ln>
                <a:solidFill>
                  <a:schemeClr val="tx1"/>
                </a:solidFill>
                <a:effectLst>
                  <a:outerShdw blurRad="12700" dist="38100" dir="2700000" algn="tl" rotWithShape="0">
                    <a:schemeClr val="bg1">
                      <a:lumMod val="50000"/>
                    </a:schemeClr>
                  </a:outerShdw>
                </a:effectLst>
              </a:rPr>
              <a:t>1</a:t>
            </a:r>
          </a:p>
        </p:txBody>
      </p:sp>
      <p:sp>
        <p:nvSpPr>
          <p:cNvPr id="6" name="Rectangle 5"/>
          <p:cNvSpPr/>
          <p:nvPr/>
        </p:nvSpPr>
        <p:spPr>
          <a:xfrm>
            <a:off x="992982" y="1771650"/>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0000FF"/>
                </a:solidFill>
                <a:effectLst>
                  <a:outerShdw blurRad="38100" dist="22860" dir="5400000" algn="tl" rotWithShape="0">
                    <a:srgbClr val="000000">
                      <a:alpha val="30000"/>
                    </a:srgbClr>
                  </a:outerShdw>
                </a:effectLst>
                <a:latin typeface="Arial Black" panose="020B0A04020102020204" pitchFamily="34" charset="0"/>
              </a:rPr>
              <a:t>2</a:t>
            </a:r>
          </a:p>
        </p:txBody>
      </p:sp>
      <p:sp>
        <p:nvSpPr>
          <p:cNvPr id="7" name="Rectangle 6"/>
          <p:cNvSpPr/>
          <p:nvPr/>
        </p:nvSpPr>
        <p:spPr>
          <a:xfrm>
            <a:off x="200026" y="2243138"/>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0000FF"/>
                </a:solidFill>
                <a:effectLst>
                  <a:outerShdw blurRad="38100" dist="22860" dir="5400000" algn="tl" rotWithShape="0">
                    <a:srgbClr val="000000">
                      <a:alpha val="30000"/>
                    </a:srgbClr>
                  </a:outerShdw>
                </a:effectLst>
                <a:latin typeface="Arial Black" panose="020B0A04020102020204" pitchFamily="34" charset="0"/>
              </a:rPr>
              <a:t>3</a:t>
            </a:r>
          </a:p>
        </p:txBody>
      </p:sp>
      <p:sp>
        <p:nvSpPr>
          <p:cNvPr id="8" name="Rectangle 7"/>
          <p:cNvSpPr/>
          <p:nvPr/>
        </p:nvSpPr>
        <p:spPr>
          <a:xfrm>
            <a:off x="992982" y="2243138"/>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0000FF"/>
                </a:solidFill>
                <a:effectLst>
                  <a:outerShdw blurRad="38100" dist="22860" dir="5400000" algn="tl" rotWithShape="0">
                    <a:srgbClr val="000000">
                      <a:alpha val="30000"/>
                    </a:srgbClr>
                  </a:outerShdw>
                </a:effectLst>
                <a:latin typeface="Arial Black" panose="020B0A04020102020204" pitchFamily="34" charset="0"/>
              </a:rPr>
              <a:t>4</a:t>
            </a:r>
          </a:p>
        </p:txBody>
      </p:sp>
      <p:sp>
        <p:nvSpPr>
          <p:cNvPr id="10" name="Oval 9"/>
          <p:cNvSpPr/>
          <p:nvPr/>
        </p:nvSpPr>
        <p:spPr>
          <a:xfrm>
            <a:off x="850107" y="1585913"/>
            <a:ext cx="1050131" cy="657225"/>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1" name="TextBox 10"/>
          <p:cNvSpPr txBox="1"/>
          <p:nvPr/>
        </p:nvSpPr>
        <p:spPr>
          <a:xfrm>
            <a:off x="2114550" y="1018448"/>
            <a:ext cx="3843338" cy="415498"/>
          </a:xfrm>
          <a:prstGeom prst="rect">
            <a:avLst/>
          </a:prstGeom>
          <a:noFill/>
        </p:spPr>
        <p:txBody>
          <a:bodyPr wrap="square" rtlCol="0">
            <a:spAutoFit/>
          </a:bodyPr>
          <a:lstStyle/>
          <a:p>
            <a:r>
              <a:rPr lang="fi-FI" sz="2100" b="1" dirty="0" err="1">
                <a:solidFill>
                  <a:srgbClr val="C00000"/>
                </a:solidFill>
              </a:rPr>
              <a:t>First</a:t>
            </a:r>
            <a:r>
              <a:rPr lang="fi-FI" sz="2100" b="1" dirty="0">
                <a:solidFill>
                  <a:srgbClr val="C00000"/>
                </a:solidFill>
              </a:rPr>
              <a:t> </a:t>
            </a:r>
            <a:r>
              <a:rPr lang="fi-FI" sz="2100" b="1" dirty="0" err="1">
                <a:solidFill>
                  <a:srgbClr val="C00000"/>
                </a:solidFill>
              </a:rPr>
              <a:t>year</a:t>
            </a:r>
            <a:r>
              <a:rPr lang="fi-FI" sz="2100" b="1" dirty="0">
                <a:solidFill>
                  <a:srgbClr val="C00000"/>
                </a:solidFill>
              </a:rPr>
              <a:t> (</a:t>
            </a:r>
            <a:r>
              <a:rPr lang="fi-FI" sz="2100" b="1" dirty="0" err="1">
                <a:solidFill>
                  <a:srgbClr val="C00000"/>
                </a:solidFill>
              </a:rPr>
              <a:t>Periods</a:t>
            </a:r>
            <a:r>
              <a:rPr lang="fi-FI" sz="2100" b="1" dirty="0">
                <a:solidFill>
                  <a:srgbClr val="C00000"/>
                </a:solidFill>
              </a:rPr>
              <a:t> 3-4)</a:t>
            </a:r>
            <a:endParaRPr lang="fi-FI" sz="2100" dirty="0">
              <a:solidFill>
                <a:srgbClr val="C00000"/>
              </a:solidFill>
            </a:endParaRPr>
          </a:p>
        </p:txBody>
      </p:sp>
    </p:spTree>
    <p:extLst>
      <p:ext uri="{BB962C8B-B14F-4D97-AF65-F5344CB8AC3E}">
        <p14:creationId xmlns:p14="http://schemas.microsoft.com/office/powerpoint/2010/main" val="229764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1343264" y="998731"/>
            <a:ext cx="6564868" cy="2492990"/>
          </a:xfrm>
          <a:prstGeom prst="rect">
            <a:avLst/>
          </a:prstGeom>
          <a:noFill/>
        </p:spPr>
        <p:txBody>
          <a:bodyPr wrap="square" rtlCol="0">
            <a:spAutoFit/>
          </a:bodyPr>
          <a:lstStyle/>
          <a:p>
            <a:r>
              <a:rPr lang="fi-FI" sz="2100" b="1" kern="0" dirty="0" err="1">
                <a:solidFill>
                  <a:srgbClr val="0000FF"/>
                </a:solidFill>
                <a:latin typeface="Arial Black" pitchFamily="34" charset="0"/>
                <a:ea typeface="+mj-ea"/>
                <a:cs typeface="+mj-cs"/>
              </a:rPr>
              <a:t>What</a:t>
            </a:r>
            <a:r>
              <a:rPr lang="fi-FI" sz="2100" b="1" kern="0" dirty="0">
                <a:solidFill>
                  <a:srgbClr val="0000FF"/>
                </a:solidFill>
                <a:latin typeface="Arial Black" pitchFamily="34" charset="0"/>
                <a:ea typeface="+mj-ea"/>
                <a:cs typeface="+mj-cs"/>
              </a:rPr>
              <a:t> </a:t>
            </a:r>
            <a:r>
              <a:rPr lang="fi-FI" sz="2100" b="1" kern="0" dirty="0" err="1">
                <a:solidFill>
                  <a:srgbClr val="0000FF"/>
                </a:solidFill>
                <a:latin typeface="Arial Black" pitchFamily="34" charset="0"/>
                <a:ea typeface="+mj-ea"/>
                <a:cs typeface="+mj-cs"/>
              </a:rPr>
              <a:t>will</a:t>
            </a:r>
            <a:r>
              <a:rPr lang="fi-FI" sz="2100" b="1" kern="0" dirty="0">
                <a:solidFill>
                  <a:srgbClr val="0000FF"/>
                </a:solidFill>
                <a:latin typeface="Arial Black" pitchFamily="34" charset="0"/>
                <a:ea typeface="+mj-ea"/>
                <a:cs typeface="+mj-cs"/>
              </a:rPr>
              <a:t> </a:t>
            </a:r>
            <a:r>
              <a:rPr lang="fi-FI" sz="2100" b="1" kern="0" dirty="0" err="1">
                <a:solidFill>
                  <a:srgbClr val="0000FF"/>
                </a:solidFill>
                <a:latin typeface="Arial Black" pitchFamily="34" charset="0"/>
                <a:ea typeface="+mj-ea"/>
                <a:cs typeface="+mj-cs"/>
              </a:rPr>
              <a:t>you</a:t>
            </a:r>
            <a:r>
              <a:rPr lang="fi-FI" sz="2100" b="1" kern="0" dirty="0">
                <a:solidFill>
                  <a:srgbClr val="0000FF"/>
                </a:solidFill>
                <a:latin typeface="Arial Black" pitchFamily="34" charset="0"/>
                <a:ea typeface="+mj-ea"/>
                <a:cs typeface="+mj-cs"/>
              </a:rPr>
              <a:t> </a:t>
            </a:r>
            <a:r>
              <a:rPr lang="fi-FI" sz="2100" b="1" kern="0" dirty="0" err="1">
                <a:solidFill>
                  <a:srgbClr val="0000FF"/>
                </a:solidFill>
                <a:latin typeface="Arial Black" pitchFamily="34" charset="0"/>
                <a:ea typeface="+mj-ea"/>
                <a:cs typeface="+mj-cs"/>
              </a:rPr>
              <a:t>do</a:t>
            </a:r>
            <a:r>
              <a:rPr lang="fi-FI" sz="2100" b="1" kern="0" dirty="0">
                <a:solidFill>
                  <a:srgbClr val="0000FF"/>
                </a:solidFill>
                <a:latin typeface="Arial Black" pitchFamily="34" charset="0"/>
                <a:ea typeface="+mj-ea"/>
                <a:cs typeface="+mj-cs"/>
              </a:rPr>
              <a:t> </a:t>
            </a:r>
            <a:r>
              <a:rPr lang="fi-FI" sz="2100" b="1" kern="0" dirty="0" err="1">
                <a:solidFill>
                  <a:srgbClr val="0000FF"/>
                </a:solidFill>
                <a:latin typeface="Arial Black" pitchFamily="34" charset="0"/>
                <a:ea typeface="+mj-ea"/>
                <a:cs typeface="+mj-cs"/>
              </a:rPr>
              <a:t>during</a:t>
            </a:r>
            <a:r>
              <a:rPr lang="fi-FI" sz="2100" b="1" kern="0" dirty="0">
                <a:solidFill>
                  <a:srgbClr val="0000FF"/>
                </a:solidFill>
                <a:latin typeface="Arial Black" pitchFamily="34" charset="0"/>
                <a:ea typeface="+mj-ea"/>
                <a:cs typeface="+mj-cs"/>
              </a:rPr>
              <a:t> </a:t>
            </a:r>
            <a:r>
              <a:rPr lang="fi-FI" sz="2100" b="1" kern="0" dirty="0" err="1">
                <a:solidFill>
                  <a:srgbClr val="0000FF"/>
                </a:solidFill>
                <a:latin typeface="Arial Black" pitchFamily="34" charset="0"/>
                <a:ea typeface="+mj-ea"/>
                <a:cs typeface="+mj-cs"/>
              </a:rPr>
              <a:t>this</a:t>
            </a:r>
            <a:r>
              <a:rPr lang="fi-FI" sz="2100" b="1" kern="0" dirty="0">
                <a:solidFill>
                  <a:srgbClr val="0000FF"/>
                </a:solidFill>
                <a:latin typeface="Arial Black" pitchFamily="34" charset="0"/>
                <a:ea typeface="+mj-ea"/>
                <a:cs typeface="+mj-cs"/>
              </a:rPr>
              <a:t> </a:t>
            </a:r>
            <a:r>
              <a:rPr lang="fi-FI" sz="2100" b="1" kern="0" dirty="0" err="1">
                <a:solidFill>
                  <a:srgbClr val="0000FF"/>
                </a:solidFill>
                <a:latin typeface="Arial Black" pitchFamily="34" charset="0"/>
                <a:ea typeface="+mj-ea"/>
                <a:cs typeface="+mj-cs"/>
              </a:rPr>
              <a:t>course</a:t>
            </a:r>
            <a:r>
              <a:rPr lang="fi-FI" sz="2100" b="1" kern="0" dirty="0">
                <a:solidFill>
                  <a:srgbClr val="0000FF"/>
                </a:solidFill>
                <a:latin typeface="Arial Black" pitchFamily="34" charset="0"/>
                <a:ea typeface="+mj-ea"/>
                <a:cs typeface="+mj-cs"/>
              </a:rPr>
              <a:t>?</a:t>
            </a:r>
            <a:endParaRPr lang="en-US" sz="2100" b="1" kern="0" dirty="0">
              <a:solidFill>
                <a:srgbClr val="0000FF"/>
              </a:solidFill>
              <a:latin typeface="Arial Black" pitchFamily="34" charset="0"/>
              <a:ea typeface="+mj-ea"/>
              <a:cs typeface="+mj-cs"/>
            </a:endParaRPr>
          </a:p>
          <a:p>
            <a:pPr lvl="0"/>
            <a:endParaRPr lang="en-US" sz="900" dirty="0"/>
          </a:p>
          <a:p>
            <a:pPr>
              <a:spcBef>
                <a:spcPts val="900"/>
              </a:spcBef>
            </a:pPr>
            <a:r>
              <a:rPr lang="en-US" sz="1350" dirty="0">
                <a:solidFill>
                  <a:srgbClr val="C00000"/>
                </a:solidFill>
                <a:latin typeface="Arial Black" pitchFamily="34" charset="0"/>
              </a:rPr>
              <a:t> </a:t>
            </a:r>
          </a:p>
          <a:p>
            <a:pPr>
              <a:spcBef>
                <a:spcPts val="900"/>
              </a:spcBef>
            </a:pPr>
            <a:endParaRPr lang="en-US" sz="1350" dirty="0">
              <a:solidFill>
                <a:srgbClr val="C00000"/>
              </a:solidFill>
              <a:latin typeface="Arial Black" pitchFamily="34" charset="0"/>
            </a:endParaRPr>
          </a:p>
          <a:p>
            <a:pPr>
              <a:spcBef>
                <a:spcPts val="900"/>
              </a:spcBef>
            </a:pPr>
            <a:endParaRPr lang="en-US" sz="1350" dirty="0">
              <a:solidFill>
                <a:srgbClr val="C00000"/>
              </a:solidFill>
              <a:latin typeface="Arial Black" pitchFamily="34" charset="0"/>
            </a:endParaRPr>
          </a:p>
          <a:p>
            <a:pPr>
              <a:spcBef>
                <a:spcPts val="900"/>
              </a:spcBef>
            </a:pPr>
            <a:endParaRPr lang="en-US" sz="1350" dirty="0">
              <a:solidFill>
                <a:srgbClr val="C00000"/>
              </a:solidFill>
              <a:latin typeface="Arial Black" pitchFamily="34" charset="0"/>
            </a:endParaRPr>
          </a:p>
          <a:p>
            <a:pPr>
              <a:spcBef>
                <a:spcPts val="900"/>
              </a:spcBef>
            </a:pPr>
            <a:endParaRPr lang="en-US" sz="1350" dirty="0">
              <a:solidFill>
                <a:srgbClr val="C00000"/>
              </a:solidFill>
              <a:latin typeface="Arial Black" pitchFamily="34" charset="0"/>
            </a:endParaRPr>
          </a:p>
          <a:p>
            <a:pPr>
              <a:spcBef>
                <a:spcPts val="900"/>
              </a:spcBef>
            </a:pPr>
            <a:endParaRPr lang="en-US" sz="1350" dirty="0">
              <a:solidFill>
                <a:srgbClr val="C00000"/>
              </a:solidFill>
              <a:latin typeface="Arial Black" pitchFamily="34" charset="0"/>
            </a:endParaRPr>
          </a:p>
        </p:txBody>
      </p:sp>
      <p:sp>
        <p:nvSpPr>
          <p:cNvPr id="2" name="Rounded Rectangle 1"/>
          <p:cNvSpPr/>
          <p:nvPr/>
        </p:nvSpPr>
        <p:spPr bwMode="auto">
          <a:xfrm>
            <a:off x="2265389" y="1871186"/>
            <a:ext cx="1188132" cy="918102"/>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a:r>
              <a:rPr lang="en-US" sz="1500" b="1" dirty="0">
                <a:solidFill>
                  <a:srgbClr val="0000FF"/>
                </a:solidFill>
              </a:rPr>
              <a:t>information</a:t>
            </a:r>
          </a:p>
          <a:p>
            <a:pPr algn="ctr"/>
            <a:r>
              <a:rPr lang="en-US" sz="1500" b="1" dirty="0"/>
              <a:t>About</a:t>
            </a:r>
          </a:p>
          <a:p>
            <a:pPr algn="ctr"/>
            <a:r>
              <a:rPr lang="en-US" sz="1500" b="1" dirty="0"/>
              <a:t>Target text</a:t>
            </a:r>
          </a:p>
        </p:txBody>
      </p:sp>
      <p:sp>
        <p:nvSpPr>
          <p:cNvPr id="7" name="Rounded Rectangle 6"/>
          <p:cNvSpPr/>
          <p:nvPr/>
        </p:nvSpPr>
        <p:spPr bwMode="auto">
          <a:xfrm>
            <a:off x="3901816" y="1592796"/>
            <a:ext cx="1242137" cy="918102"/>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a:r>
              <a:rPr lang="en-US" sz="1500" b="1" dirty="0">
                <a:solidFill>
                  <a:srgbClr val="0000FF"/>
                </a:solidFill>
              </a:rPr>
              <a:t>Analysis</a:t>
            </a:r>
            <a:r>
              <a:rPr lang="en-US" sz="1500" b="1" dirty="0">
                <a:solidFill>
                  <a:schemeClr val="accent2">
                    <a:lumMod val="75000"/>
                  </a:schemeClr>
                </a:solidFill>
              </a:rPr>
              <a:t> </a:t>
            </a:r>
            <a:br>
              <a:rPr lang="en-US" sz="1500" b="1" dirty="0">
                <a:solidFill>
                  <a:schemeClr val="accent2">
                    <a:lumMod val="75000"/>
                  </a:schemeClr>
                </a:solidFill>
              </a:rPr>
            </a:br>
            <a:r>
              <a:rPr lang="en-US" sz="1500" b="1" dirty="0"/>
              <a:t>of example</a:t>
            </a:r>
            <a:br>
              <a:rPr lang="en-US" sz="1500" b="1" dirty="0"/>
            </a:br>
            <a:r>
              <a:rPr lang="en-US" sz="1500" b="1" dirty="0"/>
              <a:t>texts </a:t>
            </a:r>
          </a:p>
        </p:txBody>
      </p:sp>
      <p:sp>
        <p:nvSpPr>
          <p:cNvPr id="8" name="Right Arrow 7"/>
          <p:cNvSpPr/>
          <p:nvPr/>
        </p:nvSpPr>
        <p:spPr bwMode="auto">
          <a:xfrm rot="19772304">
            <a:off x="3364038" y="1943585"/>
            <a:ext cx="695570" cy="419985"/>
          </a:xfrm>
          <a:prstGeom prst="rightArrow">
            <a:avLst/>
          </a:prstGeom>
          <a:solidFill>
            <a:srgbClr val="0000FF"/>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en-US" sz="1350" dirty="0">
              <a:solidFill>
                <a:schemeClr val="bg1"/>
              </a:solidFill>
              <a:latin typeface="Arial Black" pitchFamily="34" charset="0"/>
            </a:endParaRPr>
          </a:p>
        </p:txBody>
      </p:sp>
      <p:sp>
        <p:nvSpPr>
          <p:cNvPr id="9" name="Rounded Rectangle 8"/>
          <p:cNvSpPr/>
          <p:nvPr/>
        </p:nvSpPr>
        <p:spPr bwMode="auto">
          <a:xfrm>
            <a:off x="5527269" y="1770294"/>
            <a:ext cx="1227518" cy="967381"/>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a:r>
              <a:rPr lang="en-US" sz="1500" b="1" dirty="0">
                <a:solidFill>
                  <a:srgbClr val="0000FF"/>
                </a:solidFill>
              </a:rPr>
              <a:t>Discuss </a:t>
            </a:r>
            <a:br>
              <a:rPr lang="en-US" sz="1500" b="1" dirty="0">
                <a:solidFill>
                  <a:srgbClr val="0000FF"/>
                </a:solidFill>
              </a:rPr>
            </a:br>
            <a:r>
              <a:rPr lang="en-US" sz="1500" b="1" dirty="0"/>
              <a:t>analysis </a:t>
            </a:r>
            <a:br>
              <a:rPr lang="en-US" sz="1500" b="1" dirty="0"/>
            </a:br>
            <a:r>
              <a:rPr lang="en-US" sz="1500" b="1" dirty="0"/>
              <a:t>in class</a:t>
            </a:r>
          </a:p>
        </p:txBody>
      </p:sp>
      <p:sp>
        <p:nvSpPr>
          <p:cNvPr id="10" name="Rounded Rectangle 9"/>
          <p:cNvSpPr/>
          <p:nvPr/>
        </p:nvSpPr>
        <p:spPr bwMode="auto">
          <a:xfrm>
            <a:off x="6099196" y="2973052"/>
            <a:ext cx="1242138" cy="991171"/>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a:r>
              <a:rPr lang="en-US" sz="1500" b="1" dirty="0">
                <a:solidFill>
                  <a:srgbClr val="0000FF"/>
                </a:solidFill>
              </a:rPr>
              <a:t>Write</a:t>
            </a:r>
            <a:r>
              <a:rPr lang="en-US" sz="1500" b="1" dirty="0">
                <a:solidFill>
                  <a:schemeClr val="accent2">
                    <a:lumMod val="75000"/>
                  </a:schemeClr>
                </a:solidFill>
              </a:rPr>
              <a:t> </a:t>
            </a:r>
            <a:br>
              <a:rPr lang="en-US" sz="1500" b="1" dirty="0">
                <a:solidFill>
                  <a:schemeClr val="accent2">
                    <a:lumMod val="75000"/>
                  </a:schemeClr>
                </a:solidFill>
              </a:rPr>
            </a:br>
            <a:r>
              <a:rPr lang="en-US" sz="1500" b="1" dirty="0"/>
              <a:t>target text</a:t>
            </a:r>
          </a:p>
        </p:txBody>
      </p:sp>
      <p:sp>
        <p:nvSpPr>
          <p:cNvPr id="11" name="Rounded Rectangle 10"/>
          <p:cNvSpPr/>
          <p:nvPr/>
        </p:nvSpPr>
        <p:spPr bwMode="auto">
          <a:xfrm>
            <a:off x="5517670" y="4329336"/>
            <a:ext cx="1227518" cy="9277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a:r>
              <a:rPr lang="en-US" sz="1500" b="1" dirty="0">
                <a:solidFill>
                  <a:srgbClr val="0000FF"/>
                </a:solidFill>
              </a:rPr>
              <a:t>Feedback</a:t>
            </a:r>
            <a:r>
              <a:rPr lang="en-US" sz="1500" b="1" dirty="0">
                <a:solidFill>
                  <a:schemeClr val="accent2">
                    <a:lumMod val="75000"/>
                  </a:schemeClr>
                </a:solidFill>
              </a:rPr>
              <a:t> </a:t>
            </a:r>
            <a:br>
              <a:rPr lang="en-US" sz="1500" b="1" dirty="0">
                <a:solidFill>
                  <a:schemeClr val="accent2">
                    <a:lumMod val="75000"/>
                  </a:schemeClr>
                </a:solidFill>
              </a:rPr>
            </a:br>
            <a:r>
              <a:rPr lang="en-US" sz="1500" b="1" dirty="0"/>
              <a:t>on </a:t>
            </a:r>
            <a:r>
              <a:rPr lang="en-US" sz="1500" b="1" dirty="0">
                <a:solidFill>
                  <a:schemeClr val="accent2">
                    <a:lumMod val="75000"/>
                  </a:schemeClr>
                </a:solidFill>
              </a:rPr>
              <a:t/>
            </a:r>
            <a:br>
              <a:rPr lang="en-US" sz="1500" b="1" dirty="0">
                <a:solidFill>
                  <a:schemeClr val="accent2">
                    <a:lumMod val="75000"/>
                  </a:schemeClr>
                </a:solidFill>
              </a:rPr>
            </a:br>
            <a:r>
              <a:rPr lang="en-US" sz="1500" b="1" dirty="0">
                <a:solidFill>
                  <a:schemeClr val="accent2">
                    <a:lumMod val="75000"/>
                  </a:schemeClr>
                </a:solidFill>
              </a:rPr>
              <a:t>content </a:t>
            </a:r>
            <a:br>
              <a:rPr lang="en-US" sz="1500" b="1" dirty="0">
                <a:solidFill>
                  <a:schemeClr val="accent2">
                    <a:lumMod val="75000"/>
                  </a:schemeClr>
                </a:solidFill>
              </a:rPr>
            </a:br>
            <a:r>
              <a:rPr lang="en-US" sz="1500" b="1" dirty="0">
                <a:solidFill>
                  <a:schemeClr val="accent2">
                    <a:lumMod val="75000"/>
                  </a:schemeClr>
                </a:solidFill>
              </a:rPr>
              <a:t>&amp; structure</a:t>
            </a:r>
          </a:p>
        </p:txBody>
      </p:sp>
      <p:sp>
        <p:nvSpPr>
          <p:cNvPr id="12" name="Rounded Rectangle 11"/>
          <p:cNvSpPr/>
          <p:nvPr/>
        </p:nvSpPr>
        <p:spPr bwMode="auto">
          <a:xfrm>
            <a:off x="3927206" y="4509120"/>
            <a:ext cx="1227518" cy="9277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a:r>
              <a:rPr lang="en-US" sz="1500" b="1" dirty="0">
                <a:solidFill>
                  <a:srgbClr val="0000FF"/>
                </a:solidFill>
              </a:rPr>
              <a:t>Revise</a:t>
            </a:r>
            <a:r>
              <a:rPr lang="en-US" sz="1500" b="1" dirty="0">
                <a:solidFill>
                  <a:schemeClr val="accent2">
                    <a:lumMod val="75000"/>
                  </a:schemeClr>
                </a:solidFill>
              </a:rPr>
              <a:t/>
            </a:r>
            <a:br>
              <a:rPr lang="en-US" sz="1500" b="1" dirty="0">
                <a:solidFill>
                  <a:schemeClr val="accent2">
                    <a:lumMod val="75000"/>
                  </a:schemeClr>
                </a:solidFill>
              </a:rPr>
            </a:br>
            <a:r>
              <a:rPr lang="en-US" sz="1500" b="1" dirty="0"/>
              <a:t>Text</a:t>
            </a:r>
          </a:p>
        </p:txBody>
      </p:sp>
      <p:sp>
        <p:nvSpPr>
          <p:cNvPr id="13" name="Rounded Rectangle 12"/>
          <p:cNvSpPr/>
          <p:nvPr/>
        </p:nvSpPr>
        <p:spPr bwMode="auto">
          <a:xfrm>
            <a:off x="2406052" y="4199600"/>
            <a:ext cx="1227518" cy="927744"/>
          </a:xfrm>
          <a:prstGeom prst="roundRect">
            <a:avLst>
              <a:gd name="adj" fmla="val 16667"/>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a:r>
              <a:rPr lang="en-US" sz="1500" b="1" dirty="0">
                <a:solidFill>
                  <a:srgbClr val="0000FF"/>
                </a:solidFill>
              </a:rPr>
              <a:t>Feedback</a:t>
            </a:r>
            <a:r>
              <a:rPr lang="en-US" sz="1500" b="1" dirty="0">
                <a:solidFill>
                  <a:schemeClr val="accent2">
                    <a:lumMod val="75000"/>
                  </a:schemeClr>
                </a:solidFill>
              </a:rPr>
              <a:t> </a:t>
            </a:r>
            <a:br>
              <a:rPr lang="en-US" sz="1500" b="1" dirty="0">
                <a:solidFill>
                  <a:schemeClr val="accent2">
                    <a:lumMod val="75000"/>
                  </a:schemeClr>
                </a:solidFill>
              </a:rPr>
            </a:br>
            <a:r>
              <a:rPr lang="en-US" sz="1500" b="1" dirty="0"/>
              <a:t>on</a:t>
            </a:r>
            <a:r>
              <a:rPr lang="en-US" sz="1500" b="1" dirty="0">
                <a:solidFill>
                  <a:schemeClr val="accent2">
                    <a:lumMod val="75000"/>
                  </a:schemeClr>
                </a:solidFill>
              </a:rPr>
              <a:t> </a:t>
            </a:r>
            <a:br>
              <a:rPr lang="en-US" sz="1500" b="1" dirty="0">
                <a:solidFill>
                  <a:schemeClr val="accent2">
                    <a:lumMod val="75000"/>
                  </a:schemeClr>
                </a:solidFill>
              </a:rPr>
            </a:br>
            <a:r>
              <a:rPr lang="en-US" sz="1500" b="1" dirty="0">
                <a:solidFill>
                  <a:schemeClr val="accent2">
                    <a:lumMod val="75000"/>
                  </a:schemeClr>
                </a:solidFill>
              </a:rPr>
              <a:t>Language</a:t>
            </a:r>
          </a:p>
        </p:txBody>
      </p:sp>
      <p:sp>
        <p:nvSpPr>
          <p:cNvPr id="14" name="Rounded Rectangle 13"/>
          <p:cNvSpPr/>
          <p:nvPr/>
        </p:nvSpPr>
        <p:spPr bwMode="auto">
          <a:xfrm>
            <a:off x="1630417" y="3167878"/>
            <a:ext cx="1227518" cy="927744"/>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a:r>
              <a:rPr lang="en-US" sz="1500" b="1" dirty="0">
                <a:solidFill>
                  <a:srgbClr val="0000FF"/>
                </a:solidFill>
              </a:rPr>
              <a:t>Revise</a:t>
            </a:r>
            <a:r>
              <a:rPr lang="en-US" sz="1500" b="1" dirty="0">
                <a:solidFill>
                  <a:schemeClr val="accent2">
                    <a:lumMod val="75000"/>
                  </a:schemeClr>
                </a:solidFill>
              </a:rPr>
              <a:t/>
            </a:r>
            <a:br>
              <a:rPr lang="en-US" sz="1500" b="1" dirty="0">
                <a:solidFill>
                  <a:schemeClr val="accent2">
                    <a:lumMod val="75000"/>
                  </a:schemeClr>
                </a:solidFill>
              </a:rPr>
            </a:br>
            <a:r>
              <a:rPr lang="en-US" sz="1500" b="1" dirty="0"/>
              <a:t>Text</a:t>
            </a:r>
          </a:p>
        </p:txBody>
      </p:sp>
      <p:sp>
        <p:nvSpPr>
          <p:cNvPr id="15" name="Right Arrow 14"/>
          <p:cNvSpPr/>
          <p:nvPr/>
        </p:nvSpPr>
        <p:spPr bwMode="auto">
          <a:xfrm rot="2183613">
            <a:off x="5095831" y="1934003"/>
            <a:ext cx="567402" cy="419985"/>
          </a:xfrm>
          <a:prstGeom prst="rightArrow">
            <a:avLst>
              <a:gd name="adj1" fmla="val 50000"/>
              <a:gd name="adj2" fmla="val 39130"/>
            </a:avLst>
          </a:prstGeom>
          <a:solidFill>
            <a:srgbClr val="0000FF"/>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en-US" sz="1350" dirty="0">
              <a:solidFill>
                <a:schemeClr val="bg1"/>
              </a:solidFill>
              <a:latin typeface="Arial Black" pitchFamily="34" charset="0"/>
            </a:endParaRPr>
          </a:p>
        </p:txBody>
      </p:sp>
      <p:sp>
        <p:nvSpPr>
          <p:cNvPr id="16" name="Right Arrow 15"/>
          <p:cNvSpPr/>
          <p:nvPr/>
        </p:nvSpPr>
        <p:spPr bwMode="auto">
          <a:xfrm rot="2183613">
            <a:off x="5991413" y="2684477"/>
            <a:ext cx="567402" cy="419985"/>
          </a:xfrm>
          <a:prstGeom prst="rightArrow">
            <a:avLst>
              <a:gd name="adj1" fmla="val 50000"/>
              <a:gd name="adj2" fmla="val 39130"/>
            </a:avLst>
          </a:prstGeom>
          <a:solidFill>
            <a:srgbClr val="0000FF"/>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en-US" sz="1350" dirty="0">
              <a:solidFill>
                <a:schemeClr val="bg1"/>
              </a:solidFill>
              <a:latin typeface="Arial Black" pitchFamily="34" charset="0"/>
            </a:endParaRPr>
          </a:p>
        </p:txBody>
      </p:sp>
      <p:sp>
        <p:nvSpPr>
          <p:cNvPr id="17" name="Right Arrow 16"/>
          <p:cNvSpPr/>
          <p:nvPr/>
        </p:nvSpPr>
        <p:spPr bwMode="auto">
          <a:xfrm rot="7863023">
            <a:off x="5999700" y="3920123"/>
            <a:ext cx="567402" cy="419985"/>
          </a:xfrm>
          <a:prstGeom prst="rightArrow">
            <a:avLst>
              <a:gd name="adj1" fmla="val 50000"/>
              <a:gd name="adj2" fmla="val 39130"/>
            </a:avLst>
          </a:prstGeom>
          <a:solidFill>
            <a:srgbClr val="0000FF"/>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en-US" sz="1350" dirty="0">
              <a:solidFill>
                <a:schemeClr val="bg1"/>
              </a:solidFill>
              <a:latin typeface="Arial Black" pitchFamily="34" charset="0"/>
            </a:endParaRPr>
          </a:p>
        </p:txBody>
      </p:sp>
      <p:sp>
        <p:nvSpPr>
          <p:cNvPr id="18" name="Right Arrow 17"/>
          <p:cNvSpPr/>
          <p:nvPr/>
        </p:nvSpPr>
        <p:spPr bwMode="auto">
          <a:xfrm rot="9169858">
            <a:off x="4984052" y="4588344"/>
            <a:ext cx="567402" cy="419985"/>
          </a:xfrm>
          <a:prstGeom prst="rightArrow">
            <a:avLst>
              <a:gd name="adj1" fmla="val 50000"/>
              <a:gd name="adj2" fmla="val 39130"/>
            </a:avLst>
          </a:prstGeom>
          <a:solidFill>
            <a:srgbClr val="0000FF"/>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en-US" sz="1350" dirty="0">
              <a:solidFill>
                <a:schemeClr val="bg1"/>
              </a:solidFill>
              <a:latin typeface="Arial Black" pitchFamily="34" charset="0"/>
            </a:endParaRPr>
          </a:p>
        </p:txBody>
      </p:sp>
      <p:sp>
        <p:nvSpPr>
          <p:cNvPr id="19" name="Right Arrow 18"/>
          <p:cNvSpPr/>
          <p:nvPr/>
        </p:nvSpPr>
        <p:spPr bwMode="auto">
          <a:xfrm rot="12007026">
            <a:off x="3511212" y="4545146"/>
            <a:ext cx="567402" cy="419985"/>
          </a:xfrm>
          <a:prstGeom prst="rightArrow">
            <a:avLst>
              <a:gd name="adj1" fmla="val 50000"/>
              <a:gd name="adj2" fmla="val 39130"/>
            </a:avLst>
          </a:prstGeom>
          <a:solidFill>
            <a:srgbClr val="0000FF"/>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en-US" sz="1350" dirty="0">
              <a:solidFill>
                <a:schemeClr val="bg1"/>
              </a:solidFill>
              <a:latin typeface="Arial Black" pitchFamily="34" charset="0"/>
            </a:endParaRPr>
          </a:p>
        </p:txBody>
      </p:sp>
      <p:sp>
        <p:nvSpPr>
          <p:cNvPr id="20" name="Right Arrow 19"/>
          <p:cNvSpPr/>
          <p:nvPr/>
        </p:nvSpPr>
        <p:spPr bwMode="auto">
          <a:xfrm rot="12958172">
            <a:off x="2669866" y="3887655"/>
            <a:ext cx="567402" cy="419985"/>
          </a:xfrm>
          <a:prstGeom prst="rightArrow">
            <a:avLst>
              <a:gd name="adj1" fmla="val 50000"/>
              <a:gd name="adj2" fmla="val 39130"/>
            </a:avLst>
          </a:prstGeom>
          <a:solidFill>
            <a:srgbClr val="0000FF"/>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en-US" sz="1350" dirty="0">
              <a:solidFill>
                <a:schemeClr val="bg1"/>
              </a:solidFill>
              <a:latin typeface="Arial Black" pitchFamily="34" charset="0"/>
            </a:endParaRPr>
          </a:p>
        </p:txBody>
      </p:sp>
      <p:sp>
        <p:nvSpPr>
          <p:cNvPr id="26" name="Rounded Rectangle 25"/>
          <p:cNvSpPr/>
          <p:nvPr/>
        </p:nvSpPr>
        <p:spPr bwMode="auto">
          <a:xfrm>
            <a:off x="3866664" y="3137743"/>
            <a:ext cx="1188132" cy="918102"/>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a:r>
              <a:rPr lang="en-US" sz="1500" b="1" dirty="0">
                <a:solidFill>
                  <a:srgbClr val="0000FF"/>
                </a:solidFill>
              </a:rPr>
              <a:t>FINAL </a:t>
            </a:r>
            <a:br>
              <a:rPr lang="en-US" sz="1500" b="1" dirty="0">
                <a:solidFill>
                  <a:srgbClr val="0000FF"/>
                </a:solidFill>
              </a:rPr>
            </a:br>
            <a:r>
              <a:rPr lang="en-US" sz="1500" b="1" dirty="0">
                <a:solidFill>
                  <a:srgbClr val="0000FF"/>
                </a:solidFill>
              </a:rPr>
              <a:t>VERSION</a:t>
            </a:r>
          </a:p>
        </p:txBody>
      </p:sp>
      <p:cxnSp>
        <p:nvCxnSpPr>
          <p:cNvPr id="36" name="Straight Arrow Connector 35"/>
          <p:cNvCxnSpPr/>
          <p:nvPr/>
        </p:nvCxnSpPr>
        <p:spPr bwMode="auto">
          <a:xfrm flipV="1">
            <a:off x="2701892" y="3543565"/>
            <a:ext cx="1307702" cy="14471"/>
          </a:xfrm>
          <a:prstGeom prst="straightConnector1">
            <a:avLst/>
          </a:prstGeom>
          <a:solidFill>
            <a:schemeClr val="accent1"/>
          </a:solidFill>
          <a:ln w="209550" cap="flat" cmpd="sng" algn="ctr">
            <a:solidFill>
              <a:srgbClr val="C00000"/>
            </a:solidFill>
            <a:prstDash val="sysDot"/>
            <a:round/>
            <a:headEnd type="none" w="med" len="med"/>
            <a:tailEnd type="triangle"/>
          </a:ln>
          <a:effectLst/>
          <a:extLst>
            <a:ext uri="{AF507438-7753-43E0-B8FC-AC1667EBCBE1}">
              <a14:hiddenEffects xmlns:a14="http://schemas.microsoft.com/office/drawing/2010/main">
                <a:effectLst>
                  <a:outerShdw dist="107763" dir="2700000" algn="ctr" rotWithShape="0">
                    <a:srgbClr val="928B81">
                      <a:alpha val="50000"/>
                    </a:srgbClr>
                  </a:outerShdw>
                </a:effectLst>
              </a14:hiddenEffects>
            </a:ext>
          </a:extLst>
        </p:spPr>
      </p:cxnSp>
      <p:sp>
        <p:nvSpPr>
          <p:cNvPr id="4" name="Rectangle 3"/>
          <p:cNvSpPr/>
          <p:nvPr/>
        </p:nvSpPr>
        <p:spPr>
          <a:xfrm>
            <a:off x="7495320" y="2118674"/>
            <a:ext cx="1592255" cy="3006464"/>
          </a:xfrm>
          <a:prstGeom prst="rect">
            <a:avLst/>
          </a:prstGeom>
        </p:spPr>
        <p:txBody>
          <a:bodyPr wrap="square">
            <a:spAutoFit/>
          </a:bodyPr>
          <a:lstStyle/>
          <a:p>
            <a:pPr>
              <a:lnSpc>
                <a:spcPct val="107000"/>
              </a:lnSpc>
              <a:tabLst>
                <a:tab pos="2646760" algn="l"/>
              </a:tabLst>
            </a:pPr>
            <a:r>
              <a:rPr lang="en-US" sz="1050" b="1"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Target texts:</a:t>
            </a:r>
            <a:r>
              <a:rPr lang="en-US" sz="1050" b="1" dirty="0">
                <a:latin typeface="Arial" panose="020B0604020202020204" pitchFamily="34" charset="0"/>
                <a:ea typeface="Calibri" panose="020F0502020204030204" pitchFamily="34" charset="0"/>
                <a:cs typeface="Times New Roman" panose="02020603050405020304" pitchFamily="18" charset="0"/>
              </a:rPr>
              <a:t/>
            </a:r>
            <a:br>
              <a:rPr lang="en-US" sz="1050" b="1" dirty="0">
                <a:latin typeface="Arial" panose="020B0604020202020204" pitchFamily="34" charset="0"/>
                <a:ea typeface="Calibri" panose="020F0502020204030204" pitchFamily="34" charset="0"/>
                <a:cs typeface="Times New Roman" panose="02020603050405020304" pitchFamily="18" charset="0"/>
              </a:rPr>
            </a:br>
            <a:endParaRPr lang="en-US" sz="1050" b="1" dirty="0">
              <a:latin typeface="Arial" panose="020B0604020202020204" pitchFamily="34" charset="0"/>
              <a:ea typeface="Calibri" panose="020F0502020204030204" pitchFamily="34" charset="0"/>
              <a:cs typeface="Times New Roman" panose="02020603050405020304" pitchFamily="18" charset="0"/>
            </a:endParaRPr>
          </a:p>
          <a:p>
            <a:pPr marL="135731" indent="-135731">
              <a:lnSpc>
                <a:spcPct val="107000"/>
              </a:lnSpc>
              <a:buFont typeface="+mj-lt"/>
              <a:buAutoNum type="arabicPeriod"/>
              <a:tabLst>
                <a:tab pos="2646760" algn="l"/>
              </a:tabLst>
            </a:pPr>
            <a:r>
              <a:rPr lang="en-US" sz="1050" b="1" dirty="0">
                <a:latin typeface="Arial" panose="020B0604020202020204" pitchFamily="34" charset="0"/>
                <a:ea typeface="Calibri" panose="020F0502020204030204" pitchFamily="34" charset="0"/>
                <a:cs typeface="Times New Roman" panose="02020603050405020304" pitchFamily="18" charset="0"/>
              </a:rPr>
              <a:t>Annotated bibliography</a:t>
            </a:r>
            <a:br>
              <a:rPr lang="en-US" sz="1050" b="1" dirty="0">
                <a:latin typeface="Arial" panose="020B0604020202020204" pitchFamily="34" charset="0"/>
                <a:ea typeface="Calibri" panose="020F0502020204030204" pitchFamily="34" charset="0"/>
                <a:cs typeface="Times New Roman" panose="02020603050405020304" pitchFamily="18" charset="0"/>
              </a:rPr>
            </a:br>
            <a:endParaRPr lang="en-US" sz="1050" dirty="0">
              <a:latin typeface="Arial" panose="020B0604020202020204" pitchFamily="34" charset="0"/>
              <a:ea typeface="Calibri" panose="020F0502020204030204" pitchFamily="34" charset="0"/>
              <a:cs typeface="Times New Roman" panose="02020603050405020304" pitchFamily="18" charset="0"/>
            </a:endParaRPr>
          </a:p>
          <a:p>
            <a:pPr marL="135731" indent="-135731">
              <a:lnSpc>
                <a:spcPct val="107000"/>
              </a:lnSpc>
              <a:buFont typeface="+mj-lt"/>
              <a:buAutoNum type="arabicPeriod"/>
              <a:tabLst>
                <a:tab pos="2646760" algn="l"/>
              </a:tabLst>
            </a:pPr>
            <a:r>
              <a:rPr lang="en-US" sz="1050" b="1" dirty="0">
                <a:latin typeface="Arial" panose="020B0604020202020204" pitchFamily="34" charset="0"/>
                <a:ea typeface="Calibri" panose="020F0502020204030204" pitchFamily="34" charset="0"/>
                <a:cs typeface="Times New Roman" panose="02020603050405020304" pitchFamily="18" charset="0"/>
              </a:rPr>
              <a:t>Thesis proposal</a:t>
            </a:r>
            <a:br>
              <a:rPr lang="en-US" sz="1050" b="1" dirty="0">
                <a:latin typeface="Arial" panose="020B0604020202020204" pitchFamily="34" charset="0"/>
                <a:ea typeface="Calibri" panose="020F0502020204030204" pitchFamily="34" charset="0"/>
                <a:cs typeface="Times New Roman" panose="02020603050405020304" pitchFamily="18" charset="0"/>
              </a:rPr>
            </a:br>
            <a:endParaRPr lang="fi-FI" sz="1500" dirty="0">
              <a:latin typeface="Calibri" panose="020F0502020204030204" pitchFamily="34" charset="0"/>
              <a:ea typeface="Calibri" panose="020F0502020204030204" pitchFamily="34" charset="0"/>
              <a:cs typeface="Times New Roman" panose="02020603050405020304" pitchFamily="18" charset="0"/>
            </a:endParaRPr>
          </a:p>
          <a:p>
            <a:pPr marL="135731" indent="-135731">
              <a:lnSpc>
                <a:spcPct val="107000"/>
              </a:lnSpc>
              <a:buFont typeface="+mj-lt"/>
              <a:buAutoNum type="arabicPeriod"/>
              <a:tabLst>
                <a:tab pos="2646760" algn="l"/>
              </a:tabLst>
            </a:pPr>
            <a:r>
              <a:rPr lang="en-US" sz="1050" b="1" dirty="0">
                <a:latin typeface="Arial" panose="020B0604020202020204" pitchFamily="34" charset="0"/>
                <a:ea typeface="Calibri" panose="020F0502020204030204" pitchFamily="34" charset="0"/>
                <a:cs typeface="Times New Roman" panose="02020603050405020304" pitchFamily="18" charset="0"/>
              </a:rPr>
              <a:t>Presenting and interpreting results</a:t>
            </a:r>
            <a:br>
              <a:rPr lang="en-US" sz="1050" b="1" dirty="0">
                <a:latin typeface="Arial" panose="020B0604020202020204" pitchFamily="34" charset="0"/>
                <a:ea typeface="Calibri" panose="020F0502020204030204" pitchFamily="34" charset="0"/>
                <a:cs typeface="Times New Roman" panose="02020603050405020304" pitchFamily="18" charset="0"/>
              </a:rPr>
            </a:br>
            <a:endParaRPr lang="fi-FI" sz="1500" dirty="0">
              <a:latin typeface="Calibri" panose="020F0502020204030204" pitchFamily="34" charset="0"/>
              <a:ea typeface="Calibri" panose="020F0502020204030204" pitchFamily="34" charset="0"/>
              <a:cs typeface="Times New Roman" panose="02020603050405020304" pitchFamily="18" charset="0"/>
            </a:endParaRPr>
          </a:p>
          <a:p>
            <a:pPr marL="135731" indent="-135731">
              <a:lnSpc>
                <a:spcPct val="107000"/>
              </a:lnSpc>
              <a:buFont typeface="+mj-lt"/>
              <a:buAutoNum type="arabicPeriod"/>
              <a:tabLst>
                <a:tab pos="2646760" algn="l"/>
              </a:tabLst>
            </a:pPr>
            <a:r>
              <a:rPr lang="en-US" sz="1050" b="1" dirty="0">
                <a:latin typeface="Arial" panose="020B0604020202020204" pitchFamily="34" charset="0"/>
                <a:ea typeface="Calibri" panose="020F0502020204030204" pitchFamily="34" charset="0"/>
                <a:cs typeface="Times New Roman" panose="02020603050405020304" pitchFamily="18" charset="0"/>
              </a:rPr>
              <a:t>Theory/Literature review</a:t>
            </a:r>
            <a:r>
              <a:rPr lang="en-US" sz="1050" dirty="0">
                <a:latin typeface="Arial" panose="020B0604020202020204" pitchFamily="34" charset="0"/>
                <a:ea typeface="Calibri" panose="020F0502020204030204" pitchFamily="34" charset="0"/>
                <a:cs typeface="Times New Roman" panose="02020603050405020304" pitchFamily="18" charset="0"/>
              </a:rPr>
              <a:t> </a:t>
            </a:r>
            <a:br>
              <a:rPr lang="en-US" sz="1050" dirty="0">
                <a:latin typeface="Arial" panose="020B0604020202020204" pitchFamily="34" charset="0"/>
                <a:ea typeface="Calibri" panose="020F0502020204030204" pitchFamily="34" charset="0"/>
                <a:cs typeface="Times New Roman" panose="02020603050405020304" pitchFamily="18" charset="0"/>
              </a:rPr>
            </a:br>
            <a:endParaRPr lang="en-US" sz="1050" dirty="0">
              <a:latin typeface="Arial" panose="020B0604020202020204" pitchFamily="34" charset="0"/>
              <a:ea typeface="Calibri" panose="020F0502020204030204" pitchFamily="34" charset="0"/>
              <a:cs typeface="Times New Roman" panose="02020603050405020304" pitchFamily="18" charset="0"/>
            </a:endParaRPr>
          </a:p>
          <a:p>
            <a:pPr marL="135731" indent="-135731">
              <a:lnSpc>
                <a:spcPct val="107000"/>
              </a:lnSpc>
              <a:buFont typeface="+mj-lt"/>
              <a:buAutoNum type="arabicPeriod"/>
              <a:tabLst>
                <a:tab pos="2646760" algn="l"/>
              </a:tabLst>
            </a:pPr>
            <a:r>
              <a:rPr lang="en-US" sz="1050" b="1" dirty="0">
                <a:latin typeface="Arial" panose="020B0604020202020204" pitchFamily="34" charset="0"/>
                <a:ea typeface="Calibri" panose="020F0502020204030204" pitchFamily="34" charset="0"/>
                <a:cs typeface="Times New Roman" panose="02020603050405020304" pitchFamily="18" charset="0"/>
              </a:rPr>
              <a:t>Introduction</a:t>
            </a:r>
            <a:r>
              <a:rPr lang="en-US" sz="1050" dirty="0">
                <a:latin typeface="Arial" panose="020B0604020202020204" pitchFamily="34" charset="0"/>
                <a:ea typeface="Calibri" panose="020F0502020204030204" pitchFamily="34" charset="0"/>
                <a:cs typeface="Times New Roman" panose="02020603050405020304" pitchFamily="18" charset="0"/>
              </a:rPr>
              <a:t> </a:t>
            </a:r>
            <a:br>
              <a:rPr lang="en-US" sz="1050" dirty="0">
                <a:latin typeface="Arial" panose="020B0604020202020204" pitchFamily="34" charset="0"/>
                <a:ea typeface="Calibri" panose="020F0502020204030204" pitchFamily="34" charset="0"/>
                <a:cs typeface="Times New Roman" panose="02020603050405020304" pitchFamily="18" charset="0"/>
              </a:rPr>
            </a:br>
            <a:endParaRPr lang="en-US" sz="1050" dirty="0">
              <a:latin typeface="Arial" panose="020B0604020202020204" pitchFamily="34" charset="0"/>
              <a:ea typeface="Calibri" panose="020F0502020204030204" pitchFamily="34" charset="0"/>
              <a:cs typeface="Times New Roman" panose="02020603050405020304" pitchFamily="18" charset="0"/>
            </a:endParaRPr>
          </a:p>
          <a:p>
            <a:pPr marL="135731" indent="-135731">
              <a:lnSpc>
                <a:spcPct val="107000"/>
              </a:lnSpc>
              <a:buFont typeface="+mj-lt"/>
              <a:buAutoNum type="arabicPeriod"/>
              <a:tabLst>
                <a:tab pos="2646760" algn="l"/>
              </a:tabLst>
            </a:pPr>
            <a:r>
              <a:rPr lang="en-US" sz="1050" b="1" dirty="0">
                <a:latin typeface="Arial" panose="020B0604020202020204" pitchFamily="34" charset="0"/>
                <a:ea typeface="Calibri" panose="020F0502020204030204" pitchFamily="34" charset="0"/>
                <a:cs typeface="Times New Roman" panose="02020603050405020304" pitchFamily="18" charset="0"/>
              </a:rPr>
              <a:t>Abstract</a:t>
            </a:r>
            <a:r>
              <a:rPr lang="en-US" sz="1050" dirty="0">
                <a:latin typeface="Arial" panose="020B0604020202020204" pitchFamily="34" charset="0"/>
                <a:ea typeface="Calibri" panose="020F0502020204030204" pitchFamily="34" charset="0"/>
                <a:cs typeface="Times New Roman" panose="02020603050405020304" pitchFamily="18" charset="0"/>
              </a:rPr>
              <a:t> </a:t>
            </a:r>
            <a:endParaRPr lang="fi-FI"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153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childTnLst>
                          </p:cTn>
                        </p:par>
                        <p:par>
                          <p:cTn id="64" fill="hold">
                            <p:stCondLst>
                              <p:cond delay="500"/>
                            </p:stCondLst>
                            <p:childTnLst>
                              <p:par>
                                <p:cTn id="65" presetID="31"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fltVal val="0"/>
                                          </p:val>
                                        </p:tav>
                                        <p:tav tm="100000">
                                          <p:val>
                                            <p:strVal val="#ppt_w"/>
                                          </p:val>
                                        </p:tav>
                                      </p:tavLst>
                                    </p:anim>
                                    <p:anim calcmode="lin" valueType="num">
                                      <p:cBhvr>
                                        <p:cTn id="68" dur="1000" fill="hold"/>
                                        <p:tgtEl>
                                          <p:spTgt spid="26"/>
                                        </p:tgtEl>
                                        <p:attrNameLst>
                                          <p:attrName>ppt_h</p:attrName>
                                        </p:attrNameLst>
                                      </p:cBhvr>
                                      <p:tavLst>
                                        <p:tav tm="0">
                                          <p:val>
                                            <p:fltVal val="0"/>
                                          </p:val>
                                        </p:tav>
                                        <p:tav tm="100000">
                                          <p:val>
                                            <p:strVal val="#ppt_h"/>
                                          </p:val>
                                        </p:tav>
                                      </p:tavLst>
                                    </p:anim>
                                    <p:anim calcmode="lin" valueType="num">
                                      <p:cBhvr>
                                        <p:cTn id="69" dur="1000" fill="hold"/>
                                        <p:tgtEl>
                                          <p:spTgt spid="26"/>
                                        </p:tgtEl>
                                        <p:attrNameLst>
                                          <p:attrName>style.rotation</p:attrName>
                                        </p:attrNameLst>
                                      </p:cBhvr>
                                      <p:tavLst>
                                        <p:tav tm="0">
                                          <p:val>
                                            <p:fltVal val="90"/>
                                          </p:val>
                                        </p:tav>
                                        <p:tav tm="100000">
                                          <p:val>
                                            <p:fltVal val="0"/>
                                          </p:val>
                                        </p:tav>
                                      </p:tavLst>
                                    </p:anim>
                                    <p:animEffect transition="in" filter="fade">
                                      <p:cBhvr>
                                        <p:cTn id="7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2707" y="1027146"/>
            <a:ext cx="1833249" cy="369332"/>
          </a:xfrm>
          <a:prstGeom prst="rect">
            <a:avLst/>
          </a:prstGeom>
          <a:noFill/>
        </p:spPr>
        <p:txBody>
          <a:bodyPr wrap="square" rtlCol="0">
            <a:spAutoFit/>
          </a:bodyPr>
          <a:lstStyle/>
          <a:p>
            <a:r>
              <a:rPr lang="fi-FI">
                <a:solidFill>
                  <a:srgbClr val="0000FF"/>
                </a:solidFill>
                <a:latin typeface="Arial Black" panose="020B0A04020102020204" pitchFamily="34" charset="0"/>
              </a:rPr>
              <a:t>LC Proposal:</a:t>
            </a:r>
            <a:endParaRPr lang="fi-FI" dirty="0">
              <a:solidFill>
                <a:srgbClr val="0000FF"/>
              </a:solidFill>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22194968"/>
              </p:ext>
            </p:extLst>
          </p:nvPr>
        </p:nvGraphicFramePr>
        <p:xfrm>
          <a:off x="2100264" y="1571642"/>
          <a:ext cx="6943724" cy="4468020"/>
        </p:xfrm>
        <a:graphic>
          <a:graphicData uri="http://schemas.openxmlformats.org/drawingml/2006/table">
            <a:tbl>
              <a:tblPr firstRow="1" bandRow="1">
                <a:tableStyleId>{5C22544A-7EE6-4342-B048-85BDC9FD1C3A}</a:tableStyleId>
              </a:tblPr>
              <a:tblGrid>
                <a:gridCol w="1890339"/>
                <a:gridCol w="2545929"/>
                <a:gridCol w="2507456"/>
              </a:tblGrid>
              <a:tr h="342900">
                <a:tc>
                  <a:txBody>
                    <a:bodyPr/>
                    <a:lstStyle/>
                    <a:p>
                      <a:r>
                        <a:rPr lang="fi-FI" sz="1800" dirty="0" err="1" smtClean="0">
                          <a:solidFill>
                            <a:srgbClr val="0000FF"/>
                          </a:solidFill>
                          <a:latin typeface="Arial" panose="020B0604020202020204" pitchFamily="34" charset="0"/>
                          <a:cs typeface="Arial" panose="020B0604020202020204" pitchFamily="34" charset="0"/>
                        </a:rPr>
                        <a:t>Theme</a:t>
                      </a:r>
                      <a:endParaRPr lang="fi-FI" sz="1500" dirty="0">
                        <a:solidFill>
                          <a:srgbClr val="0000FF"/>
                        </a:solidFill>
                        <a:latin typeface="Arial" panose="020B0604020202020204" pitchFamily="34" charset="0"/>
                        <a:cs typeface="Arial" panose="020B0604020202020204" pitchFamily="34" charset="0"/>
                      </a:endParaRPr>
                    </a:p>
                  </a:txBody>
                  <a:tcPr marL="68580" marR="68580" marT="34290" marB="34290"/>
                </a:tc>
                <a:tc>
                  <a:txBody>
                    <a:bodyPr/>
                    <a:lstStyle/>
                    <a:p>
                      <a:r>
                        <a:rPr lang="fi-FI" sz="1500" dirty="0" err="1" smtClean="0">
                          <a:solidFill>
                            <a:srgbClr val="0000FF"/>
                          </a:solidFill>
                          <a:latin typeface="Arial" panose="020B0604020202020204" pitchFamily="34" charset="0"/>
                          <a:cs typeface="Arial" panose="020B0604020202020204" pitchFamily="34" charset="0"/>
                        </a:rPr>
                        <a:t>Professor</a:t>
                      </a:r>
                      <a:endParaRPr lang="fi-FI" sz="1500" dirty="0">
                        <a:solidFill>
                          <a:srgbClr val="0000FF"/>
                        </a:solidFill>
                        <a:latin typeface="Arial" panose="020B0604020202020204" pitchFamily="34" charset="0"/>
                        <a:cs typeface="Arial" panose="020B0604020202020204" pitchFamily="34" charset="0"/>
                      </a:endParaRPr>
                    </a:p>
                  </a:txBody>
                  <a:tcPr marL="68580" marR="68580" marT="34290" marB="34290"/>
                </a:tc>
                <a:tc>
                  <a:txBody>
                    <a:bodyPr/>
                    <a:lstStyle/>
                    <a:p>
                      <a:r>
                        <a:rPr lang="en-US" sz="1500" b="1" kern="1200" dirty="0" smtClean="0">
                          <a:solidFill>
                            <a:srgbClr val="0000FF"/>
                          </a:solidFill>
                          <a:latin typeface="Arial" panose="020B0604020202020204" pitchFamily="34" charset="0"/>
                          <a:ea typeface="+mn-ea"/>
                          <a:cs typeface="Arial" panose="020B0604020202020204" pitchFamily="34" charset="0"/>
                        </a:rPr>
                        <a:t>Language instructor</a:t>
                      </a:r>
                      <a:endParaRPr lang="fi-FI" sz="1500" b="1" kern="1200" dirty="0">
                        <a:solidFill>
                          <a:srgbClr val="0000FF"/>
                        </a:solidFill>
                        <a:latin typeface="Arial" panose="020B0604020202020204" pitchFamily="34" charset="0"/>
                        <a:ea typeface="+mn-ea"/>
                        <a:cs typeface="Arial" panose="020B0604020202020204" pitchFamily="34" charset="0"/>
                      </a:endParaRPr>
                    </a:p>
                  </a:txBody>
                  <a:tcPr marL="68580" marR="68580" marT="34290" marB="34290"/>
                </a:tc>
              </a:tr>
              <a:tr h="685800">
                <a:tc>
                  <a:txBody>
                    <a:bodyPr/>
                    <a:lstStyle/>
                    <a:p>
                      <a:pPr marL="457200" indent="-457200">
                        <a:buFont typeface="+mj-lt"/>
                        <a:buAutoNum type="arabicPeriod" startAt="7"/>
                      </a:pPr>
                      <a:r>
                        <a:rPr lang="en-US" sz="1400" b="1" kern="1200" dirty="0" smtClean="0">
                          <a:solidFill>
                            <a:schemeClr val="dk1"/>
                          </a:solidFill>
                          <a:effectLst/>
                          <a:latin typeface="+mn-lt"/>
                          <a:ea typeface="+mn-ea"/>
                          <a:cs typeface="+mn-cs"/>
                        </a:rPr>
                        <a:t>Presenting and interpreting results</a:t>
                      </a:r>
                      <a:endParaRPr lang="fi-FI" sz="1400" dirty="0">
                        <a:latin typeface="+mn-lt"/>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C00000"/>
                          </a:solidFill>
                          <a:effectLst/>
                          <a:latin typeface="+mn-lt"/>
                          <a:ea typeface="+mn-ea"/>
                          <a:cs typeface="Arial" panose="020B0604020202020204" pitchFamily="34" charset="0"/>
                        </a:rPr>
                        <a:t>Analysis of past theses: </a:t>
                      </a:r>
                    </a:p>
                    <a:p>
                      <a:pPr marL="285750" indent="-285750">
                        <a:buFont typeface="Wingdings" panose="05000000000000000000" pitchFamily="2" charset="2"/>
                        <a:buChar char="§"/>
                      </a:pPr>
                      <a:r>
                        <a:rPr lang="en-US" sz="1400" b="1" kern="1200" dirty="0" smtClean="0">
                          <a:solidFill>
                            <a:schemeClr val="tx1"/>
                          </a:solidFill>
                          <a:effectLst/>
                          <a:latin typeface="+mn-lt"/>
                          <a:ea typeface="+mn-ea"/>
                          <a:cs typeface="Arial" panose="020B0604020202020204" pitchFamily="34" charset="0"/>
                        </a:rPr>
                        <a:t>Figures</a:t>
                      </a:r>
                      <a:r>
                        <a:rPr lang="en-US" sz="1400" b="1" kern="1200" baseline="0" dirty="0" smtClean="0">
                          <a:solidFill>
                            <a:schemeClr val="tx1"/>
                          </a:solidFill>
                          <a:effectLst/>
                          <a:latin typeface="+mn-lt"/>
                          <a:ea typeface="+mn-ea"/>
                          <a:cs typeface="Arial" panose="020B0604020202020204" pitchFamily="34" charset="0"/>
                        </a:rPr>
                        <a:t> and visuals</a:t>
                      </a:r>
                      <a:endParaRPr lang="fi-FI" sz="1400" dirty="0">
                        <a:solidFill>
                          <a:schemeClr val="tx1"/>
                        </a:solidFill>
                        <a:latin typeface="+mn-lt"/>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C00000"/>
                          </a:solidFill>
                          <a:effectLst/>
                          <a:latin typeface="+mn-lt"/>
                          <a:ea typeface="+mn-ea"/>
                          <a:cs typeface="Arial" panose="020B0604020202020204" pitchFamily="34" charset="0"/>
                        </a:rPr>
                        <a:t>Analysis of past theses: </a:t>
                      </a:r>
                    </a:p>
                    <a:p>
                      <a:pPr marL="285750" indent="-285750">
                        <a:buFont typeface="Wingdings" panose="05000000000000000000" pitchFamily="2" charset="2"/>
                        <a:buChar char="§"/>
                      </a:pPr>
                      <a:r>
                        <a:rPr lang="en-US" sz="1400" kern="1200" dirty="0" smtClean="0">
                          <a:solidFill>
                            <a:schemeClr val="dk1"/>
                          </a:solidFill>
                          <a:effectLst/>
                          <a:latin typeface="+mn-lt"/>
                          <a:ea typeface="+mn-ea"/>
                          <a:cs typeface="+mn-cs"/>
                        </a:rPr>
                        <a:t>Structure, content  and language</a:t>
                      </a:r>
                      <a:endParaRPr lang="fi-FI" sz="1400" dirty="0">
                        <a:latin typeface="+mn-lt"/>
                        <a:cs typeface="Arial" panose="020B0604020202020204" pitchFamily="34" charset="0"/>
                      </a:endParaRPr>
                    </a:p>
                  </a:txBody>
                  <a:tcPr marL="68580" marR="68580" marT="34290" marB="34290"/>
                </a:tc>
              </a:tr>
              <a:tr h="685800">
                <a:tc>
                  <a:txBody>
                    <a:bodyPr/>
                    <a:lstStyle/>
                    <a:p>
                      <a:pPr marL="457200" indent="-457200">
                        <a:buFont typeface="+mj-lt"/>
                        <a:buAutoNum type="arabicPeriod" startAt="8"/>
                      </a:pPr>
                      <a:r>
                        <a:rPr lang="fi-FI" sz="1400" b="1" dirty="0" smtClean="0">
                          <a:latin typeface="+mn-lt"/>
                          <a:cs typeface="Arial" panose="020B0604020202020204" pitchFamily="34" charset="0"/>
                        </a:rPr>
                        <a:t>Writing task:</a:t>
                      </a:r>
                      <a:r>
                        <a:rPr lang="fi-FI" sz="1400" b="1" baseline="0" dirty="0" smtClean="0">
                          <a:latin typeface="+mn-lt"/>
                          <a:cs typeface="Arial" panose="020B0604020202020204" pitchFamily="34" charset="0"/>
                        </a:rPr>
                        <a:t> </a:t>
                      </a:r>
                      <a:r>
                        <a:rPr lang="fi-FI" sz="1400" baseline="0" dirty="0" smtClean="0">
                          <a:latin typeface="+mn-lt"/>
                          <a:cs typeface="Arial" panose="020B0604020202020204" pitchFamily="34" charset="0"/>
                        </a:rPr>
                        <a:t>Results chapter</a:t>
                      </a:r>
                      <a:endParaRPr lang="fi-FI" sz="1400" dirty="0">
                        <a:latin typeface="+mn-lt"/>
                        <a:cs typeface="Arial" panose="020B0604020202020204" pitchFamily="34" charset="0"/>
                      </a:endParaRPr>
                    </a:p>
                  </a:txBody>
                  <a:tcPr marL="68580" marR="68580" marT="34290" marB="34290"/>
                </a:tc>
                <a:tc>
                  <a:txBody>
                    <a:bodyPr/>
                    <a:lstStyle/>
                    <a:p>
                      <a:r>
                        <a:rPr lang="fi-FI" sz="1400" b="1" dirty="0" smtClean="0">
                          <a:latin typeface="+mn-lt"/>
                          <a:cs typeface="Arial" panose="020B0604020202020204" pitchFamily="34" charset="0"/>
                        </a:rPr>
                        <a:t>Feedback on </a:t>
                      </a:r>
                      <a:r>
                        <a:rPr lang="fi-FI" sz="1400" b="1" dirty="0" err="1" smtClean="0">
                          <a:latin typeface="+mn-lt"/>
                          <a:cs typeface="Arial" panose="020B0604020202020204" pitchFamily="34" charset="0"/>
                        </a:rPr>
                        <a:t>content</a:t>
                      </a:r>
                      <a:endParaRPr lang="fi-FI" sz="1400" dirty="0">
                        <a:latin typeface="+mn-lt"/>
                        <a:cs typeface="Arial" panose="020B0604020202020204" pitchFamily="34" charset="0"/>
                      </a:endParaRPr>
                    </a:p>
                  </a:txBody>
                  <a:tcPr marL="68580" marR="68580" marT="34290" marB="34290"/>
                </a:tc>
                <a:tc>
                  <a:txBody>
                    <a:bodyPr/>
                    <a:lstStyle/>
                    <a:p>
                      <a:r>
                        <a:rPr lang="fi-FI" sz="1400" b="1" dirty="0" smtClean="0">
                          <a:solidFill>
                            <a:srgbClr val="0000FF"/>
                          </a:solidFill>
                          <a:latin typeface="+mn-lt"/>
                          <a:cs typeface="Arial" panose="020B0604020202020204" pitchFamily="34" charset="0"/>
                        </a:rPr>
                        <a:t>Small-</a:t>
                      </a:r>
                      <a:r>
                        <a:rPr lang="fi-FI" sz="1400" b="1" dirty="0" err="1" smtClean="0">
                          <a:solidFill>
                            <a:srgbClr val="0000FF"/>
                          </a:solidFill>
                          <a:latin typeface="+mn-lt"/>
                          <a:cs typeface="Arial" panose="020B0604020202020204" pitchFamily="34" charset="0"/>
                        </a:rPr>
                        <a:t>group</a:t>
                      </a:r>
                      <a:r>
                        <a:rPr lang="fi-FI" sz="1400" b="1" dirty="0" smtClean="0">
                          <a:solidFill>
                            <a:srgbClr val="0000FF"/>
                          </a:solidFill>
                          <a:latin typeface="+mn-lt"/>
                          <a:cs typeface="Arial" panose="020B0604020202020204" pitchFamily="34" charset="0"/>
                        </a:rPr>
                        <a:t>,</a:t>
                      </a:r>
                      <a:r>
                        <a:rPr lang="fi-FI" sz="1400" b="1" baseline="0" dirty="0" smtClean="0">
                          <a:solidFill>
                            <a:srgbClr val="0000FF"/>
                          </a:solidFill>
                          <a:latin typeface="+mn-lt"/>
                          <a:cs typeface="Arial" panose="020B0604020202020204" pitchFamily="34" charset="0"/>
                        </a:rPr>
                        <a:t> </a:t>
                      </a:r>
                      <a:r>
                        <a:rPr lang="fi-FI" sz="1400" b="1" baseline="0" dirty="0" err="1" smtClean="0">
                          <a:solidFill>
                            <a:srgbClr val="0000FF"/>
                          </a:solidFill>
                          <a:latin typeface="+mn-lt"/>
                          <a:cs typeface="Arial" panose="020B0604020202020204" pitchFamily="34" charset="0"/>
                        </a:rPr>
                        <a:t>peer</a:t>
                      </a:r>
                      <a:r>
                        <a:rPr lang="fi-FI" sz="1400" b="1" baseline="0" dirty="0" smtClean="0">
                          <a:solidFill>
                            <a:srgbClr val="0000FF"/>
                          </a:solidFill>
                          <a:latin typeface="+mn-lt"/>
                          <a:cs typeface="Arial" panose="020B0604020202020204" pitchFamily="34" charset="0"/>
                        </a:rPr>
                        <a:t>-feedback </a:t>
                      </a:r>
                      <a:r>
                        <a:rPr lang="fi-FI" sz="1400" b="1" dirty="0" err="1" smtClean="0">
                          <a:solidFill>
                            <a:srgbClr val="0000FF"/>
                          </a:solidFill>
                          <a:latin typeface="+mn-lt"/>
                          <a:cs typeface="Arial" panose="020B0604020202020204" pitchFamily="34" charset="0"/>
                        </a:rPr>
                        <a:t>sessions</a:t>
                      </a:r>
                      <a:r>
                        <a:rPr lang="fi-FI" sz="1400" b="1" dirty="0" smtClean="0">
                          <a:solidFill>
                            <a:srgbClr val="0000FF"/>
                          </a:solidFill>
                          <a:latin typeface="+mn-lt"/>
                          <a:cs typeface="Arial" panose="020B0604020202020204" pitchFamily="34" charset="0"/>
                        </a:rPr>
                        <a:t>: </a:t>
                      </a:r>
                    </a:p>
                    <a:p>
                      <a:pPr marL="285750" indent="-285750">
                        <a:buFont typeface="Wingdings" panose="05000000000000000000" pitchFamily="2" charset="2"/>
                        <a:buChar char="§"/>
                      </a:pPr>
                      <a:r>
                        <a:rPr lang="fi-FI" sz="1400" b="1" dirty="0" err="1" smtClean="0">
                          <a:latin typeface="+mn-lt"/>
                          <a:cs typeface="Arial" panose="020B0604020202020204" pitchFamily="34" charset="0"/>
                        </a:rPr>
                        <a:t>Structure</a:t>
                      </a:r>
                      <a:r>
                        <a:rPr lang="fi-FI" sz="1400" b="1" dirty="0" smtClean="0">
                          <a:latin typeface="+mn-lt"/>
                          <a:cs typeface="Arial" panose="020B0604020202020204" pitchFamily="34" charset="0"/>
                        </a:rPr>
                        <a:t> &amp; </a:t>
                      </a:r>
                      <a:r>
                        <a:rPr lang="fi-FI" sz="1400" b="1" dirty="0" err="1" smtClean="0">
                          <a:latin typeface="+mn-lt"/>
                          <a:cs typeface="Arial" panose="020B0604020202020204" pitchFamily="34" charset="0"/>
                        </a:rPr>
                        <a:t>Cohesion</a:t>
                      </a:r>
                      <a:endParaRPr lang="fi-FI" sz="1400" dirty="0">
                        <a:latin typeface="+mn-lt"/>
                        <a:cs typeface="Arial" panose="020B0604020202020204" pitchFamily="34" charset="0"/>
                      </a:endParaRPr>
                    </a:p>
                  </a:txBody>
                  <a:tcPr marL="68580" marR="68580" marT="34290" marB="34290"/>
                </a:tc>
              </a:tr>
              <a:tr h="516945">
                <a:tc>
                  <a:txBody>
                    <a:bodyPr/>
                    <a:lstStyle/>
                    <a:p>
                      <a:pPr marL="447675" indent="0">
                        <a:buFont typeface="+mj-lt"/>
                        <a:buNone/>
                      </a:pPr>
                      <a:r>
                        <a:rPr lang="fi-FI" sz="1400" b="1" kern="1200" dirty="0" smtClean="0">
                          <a:solidFill>
                            <a:schemeClr val="dk1"/>
                          </a:solidFill>
                          <a:effectLst/>
                          <a:latin typeface="+mn-lt"/>
                          <a:ea typeface="+mn-ea"/>
                          <a:cs typeface="Arial" panose="020B0604020202020204" pitchFamily="34" charset="0"/>
                        </a:rPr>
                        <a:t>Revision task:</a:t>
                      </a:r>
                      <a:br>
                        <a:rPr lang="fi-FI" sz="1400" b="1" kern="1200" dirty="0" smtClean="0">
                          <a:solidFill>
                            <a:schemeClr val="dk1"/>
                          </a:solidFill>
                          <a:effectLst/>
                          <a:latin typeface="+mn-lt"/>
                          <a:ea typeface="+mn-ea"/>
                          <a:cs typeface="Arial" panose="020B0604020202020204" pitchFamily="34" charset="0"/>
                        </a:rPr>
                      </a:br>
                      <a:r>
                        <a:rPr lang="fi-FI" sz="1400" kern="1200" dirty="0" smtClean="0">
                          <a:solidFill>
                            <a:schemeClr val="dk1"/>
                          </a:solidFill>
                          <a:effectLst/>
                          <a:latin typeface="+mn-lt"/>
                          <a:ea typeface="+mn-ea"/>
                          <a:cs typeface="Arial" panose="020B0604020202020204" pitchFamily="34" charset="0"/>
                        </a:rPr>
                        <a:t>Results chapter</a:t>
                      </a:r>
                      <a:endParaRPr lang="fi-FI"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r>
                        <a:rPr lang="en-US" sz="1400" kern="1200" dirty="0" smtClean="0">
                          <a:solidFill>
                            <a:schemeClr val="dk1"/>
                          </a:solidFill>
                          <a:effectLst/>
                          <a:latin typeface="+mn-lt"/>
                          <a:ea typeface="+mn-ea"/>
                          <a:cs typeface="Arial" panose="020B0604020202020204" pitchFamily="34" charset="0"/>
                        </a:rPr>
                        <a:t/>
                      </a:r>
                      <a:br>
                        <a:rPr lang="en-US" sz="1400" kern="1200" dirty="0" smtClean="0">
                          <a:solidFill>
                            <a:schemeClr val="dk1"/>
                          </a:solidFill>
                          <a:effectLst/>
                          <a:latin typeface="+mn-lt"/>
                          <a:ea typeface="+mn-ea"/>
                          <a:cs typeface="Arial" panose="020B0604020202020204" pitchFamily="34" charset="0"/>
                        </a:rPr>
                      </a:br>
                      <a:endParaRPr lang="fi-FI"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0000FF"/>
                          </a:solidFill>
                          <a:latin typeface="+mn-lt"/>
                          <a:ea typeface="+mn-ea"/>
                          <a:cs typeface="Arial" panose="020B0604020202020204" pitchFamily="34" charset="0"/>
                        </a:rPr>
                        <a:t>On-line Teacher feedback</a:t>
                      </a:r>
                      <a:endParaRPr lang="fi-FI" sz="1400" b="1" kern="1200" dirty="0">
                        <a:solidFill>
                          <a:srgbClr val="0000FF"/>
                        </a:solidFill>
                        <a:latin typeface="+mn-lt"/>
                        <a:ea typeface="+mn-ea"/>
                        <a:cs typeface="Arial" panose="020B0604020202020204" pitchFamily="34" charset="0"/>
                      </a:endParaRPr>
                    </a:p>
                  </a:txBody>
                  <a:tcPr marL="68580" marR="68580" marT="34290" marB="34290"/>
                </a:tc>
              </a:tr>
              <a:tr h="986895">
                <a:tc>
                  <a:txBody>
                    <a:bodyPr/>
                    <a:lstStyle/>
                    <a:p>
                      <a:pPr marL="457200" indent="-457200">
                        <a:buFont typeface="+mj-lt"/>
                        <a:buAutoNum type="arabicPeriod" startAt="9"/>
                      </a:pPr>
                      <a:r>
                        <a:rPr lang="en-US" sz="1400" b="1" kern="1200" dirty="0" smtClean="0">
                          <a:solidFill>
                            <a:schemeClr val="dk1"/>
                          </a:solidFill>
                          <a:effectLst/>
                          <a:latin typeface="+mn-lt"/>
                          <a:ea typeface="+mn-ea"/>
                          <a:cs typeface="+mn-cs"/>
                        </a:rPr>
                        <a:t>Theory/Literature review </a:t>
                      </a:r>
                      <a:br>
                        <a:rPr lang="en-US" sz="1400" b="1" kern="1200" dirty="0" smtClean="0">
                          <a:solidFill>
                            <a:schemeClr val="dk1"/>
                          </a:solidFill>
                          <a:effectLst/>
                          <a:latin typeface="+mn-lt"/>
                          <a:ea typeface="+mn-ea"/>
                          <a:cs typeface="+mn-cs"/>
                        </a:rPr>
                      </a:br>
                      <a:r>
                        <a:rPr lang="en-US" sz="1400" kern="1200" dirty="0" smtClean="0">
                          <a:solidFill>
                            <a:schemeClr val="dk1"/>
                          </a:solidFill>
                          <a:effectLst/>
                          <a:latin typeface="+mn-lt"/>
                          <a:ea typeface="+mn-ea"/>
                          <a:cs typeface="+mn-cs"/>
                        </a:rPr>
                        <a:t>(6 weeks)</a:t>
                      </a:r>
                      <a:endParaRPr lang="fi-FI" sz="1400" dirty="0">
                        <a:latin typeface="+mn-lt"/>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C00000"/>
                          </a:solidFill>
                          <a:effectLst/>
                          <a:latin typeface="+mn-lt"/>
                          <a:ea typeface="+mn-ea"/>
                          <a:cs typeface="Arial" panose="020B0604020202020204" pitchFamily="34" charset="0"/>
                        </a:rPr>
                        <a:t>Analysis of past theses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C00000"/>
                          </a:solidFill>
                          <a:effectLst/>
                          <a:latin typeface="+mn-lt"/>
                          <a:ea typeface="+mn-ea"/>
                          <a:cs typeface="Arial" panose="020B0604020202020204" pitchFamily="34" charset="0"/>
                        </a:rPr>
                        <a:t>Analysis of past theses: </a:t>
                      </a:r>
                    </a:p>
                    <a:p>
                      <a:pPr marL="285750" indent="-285750">
                        <a:buFont typeface="Wingdings" panose="05000000000000000000" pitchFamily="2" charset="2"/>
                        <a:buChar char="§"/>
                      </a:pPr>
                      <a:r>
                        <a:rPr lang="en-US" sz="1400" kern="1200" dirty="0" smtClean="0">
                          <a:solidFill>
                            <a:schemeClr val="dk1"/>
                          </a:solidFill>
                          <a:effectLst/>
                          <a:latin typeface="+mn-lt"/>
                          <a:ea typeface="+mn-ea"/>
                          <a:cs typeface="+mn-cs"/>
                        </a:rPr>
                        <a:t>Structure, content  and language</a:t>
                      </a:r>
                      <a:endParaRPr lang="fi-FI" sz="1400" dirty="0">
                        <a:latin typeface="+mn-lt"/>
                        <a:cs typeface="Arial" panose="020B0604020202020204" pitchFamily="34" charset="0"/>
                      </a:endParaRPr>
                    </a:p>
                  </a:txBody>
                  <a:tcPr marL="68580" marR="68580" marT="34290" marB="34290"/>
                </a:tc>
              </a:tr>
              <a:tr h="685800">
                <a:tc>
                  <a:txBody>
                    <a:bodyPr/>
                    <a:lstStyle/>
                    <a:p>
                      <a:pPr marL="457200" indent="-457200">
                        <a:buFont typeface="+mj-lt"/>
                        <a:buAutoNum type="arabicPeriod" startAt="10"/>
                      </a:pPr>
                      <a:r>
                        <a:rPr lang="fi-FI" sz="1400" b="1" dirty="0" smtClean="0">
                          <a:latin typeface="+mn-lt"/>
                          <a:cs typeface="Arial" panose="020B0604020202020204" pitchFamily="34" charset="0"/>
                        </a:rPr>
                        <a:t>Writing task:</a:t>
                      </a:r>
                      <a:r>
                        <a:rPr lang="fi-FI" sz="1400" b="1" baseline="0" dirty="0" smtClean="0">
                          <a:latin typeface="+mn-lt"/>
                          <a:cs typeface="Arial" panose="020B0604020202020204" pitchFamily="34" charset="0"/>
                        </a:rPr>
                        <a:t> </a:t>
                      </a:r>
                      <a:br>
                        <a:rPr lang="fi-FI" sz="1400" b="1" baseline="0" dirty="0" smtClean="0">
                          <a:latin typeface="+mn-lt"/>
                          <a:cs typeface="Arial" panose="020B0604020202020204" pitchFamily="34" charset="0"/>
                        </a:rPr>
                      </a:br>
                      <a:r>
                        <a:rPr lang="fi-FI" sz="1400" baseline="0" dirty="0" smtClean="0">
                          <a:latin typeface="+mn-lt"/>
                          <a:cs typeface="Arial" panose="020B0604020202020204" pitchFamily="34" charset="0"/>
                        </a:rPr>
                        <a:t>Lit. </a:t>
                      </a:r>
                      <a:r>
                        <a:rPr lang="fi-FI" sz="1400" baseline="0" dirty="0" err="1" smtClean="0">
                          <a:latin typeface="+mn-lt"/>
                          <a:cs typeface="Arial" panose="020B0604020202020204" pitchFamily="34" charset="0"/>
                        </a:rPr>
                        <a:t>Review</a:t>
                      </a:r>
                      <a:endParaRPr lang="fi-FI" sz="1400" dirty="0">
                        <a:latin typeface="+mn-lt"/>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dirty="0" smtClean="0">
                          <a:latin typeface="+mn-lt"/>
                          <a:cs typeface="Arial" panose="020B0604020202020204" pitchFamily="34" charset="0"/>
                        </a:rPr>
                        <a:t>Feedback on </a:t>
                      </a:r>
                      <a:r>
                        <a:rPr lang="fi-FI" sz="1200" b="1" dirty="0" err="1" smtClean="0">
                          <a:latin typeface="+mn-lt"/>
                          <a:cs typeface="Arial" panose="020B0604020202020204" pitchFamily="34" charset="0"/>
                        </a:rPr>
                        <a:t>content</a:t>
                      </a:r>
                      <a:endParaRPr lang="fi-FI" sz="1200" dirty="0" smtClean="0">
                        <a:latin typeface="+mn-lt"/>
                        <a:cs typeface="Arial" panose="020B0604020202020204" pitchFamily="34" charset="0"/>
                      </a:endParaRPr>
                    </a:p>
                    <a:p>
                      <a:endParaRPr lang="fi-FI" sz="1200" dirty="0">
                        <a:latin typeface="Arial" panose="020B0604020202020204" pitchFamily="34" charset="0"/>
                        <a:cs typeface="Arial" panose="020B0604020202020204" pitchFamily="34" charset="0"/>
                      </a:endParaRPr>
                    </a:p>
                  </a:txBody>
                  <a:tcPr marL="68580" marR="68580" marT="34290" marB="34290"/>
                </a:tc>
                <a:tc>
                  <a:txBody>
                    <a:bodyPr/>
                    <a:lstStyle/>
                    <a:p>
                      <a:r>
                        <a:rPr lang="fi-FI" sz="1400" b="1" dirty="0" smtClean="0">
                          <a:solidFill>
                            <a:srgbClr val="0000FF"/>
                          </a:solidFill>
                          <a:latin typeface="+mn-lt"/>
                          <a:cs typeface="Arial" panose="020B0604020202020204" pitchFamily="34" charset="0"/>
                        </a:rPr>
                        <a:t>Small-</a:t>
                      </a:r>
                      <a:r>
                        <a:rPr lang="fi-FI" sz="1400" b="1" dirty="0" err="1" smtClean="0">
                          <a:solidFill>
                            <a:srgbClr val="0000FF"/>
                          </a:solidFill>
                          <a:latin typeface="+mn-lt"/>
                          <a:cs typeface="Arial" panose="020B0604020202020204" pitchFamily="34" charset="0"/>
                        </a:rPr>
                        <a:t>group</a:t>
                      </a:r>
                      <a:r>
                        <a:rPr lang="fi-FI" sz="1400" b="1" dirty="0" smtClean="0">
                          <a:solidFill>
                            <a:srgbClr val="0000FF"/>
                          </a:solidFill>
                          <a:latin typeface="+mn-lt"/>
                          <a:cs typeface="Arial" panose="020B0604020202020204" pitchFamily="34" charset="0"/>
                        </a:rPr>
                        <a:t>,</a:t>
                      </a:r>
                      <a:r>
                        <a:rPr lang="fi-FI" sz="1400" b="1" baseline="0" dirty="0" smtClean="0">
                          <a:solidFill>
                            <a:srgbClr val="0000FF"/>
                          </a:solidFill>
                          <a:latin typeface="+mn-lt"/>
                          <a:cs typeface="Arial" panose="020B0604020202020204" pitchFamily="34" charset="0"/>
                        </a:rPr>
                        <a:t> </a:t>
                      </a:r>
                      <a:r>
                        <a:rPr lang="fi-FI" sz="1400" b="1" baseline="0" dirty="0" err="1" smtClean="0">
                          <a:solidFill>
                            <a:srgbClr val="0000FF"/>
                          </a:solidFill>
                          <a:latin typeface="+mn-lt"/>
                          <a:cs typeface="Arial" panose="020B0604020202020204" pitchFamily="34" charset="0"/>
                        </a:rPr>
                        <a:t>peer</a:t>
                      </a:r>
                      <a:r>
                        <a:rPr lang="fi-FI" sz="1400" b="1" baseline="0" dirty="0" smtClean="0">
                          <a:solidFill>
                            <a:srgbClr val="0000FF"/>
                          </a:solidFill>
                          <a:latin typeface="+mn-lt"/>
                          <a:cs typeface="Arial" panose="020B0604020202020204" pitchFamily="34" charset="0"/>
                        </a:rPr>
                        <a:t>-feedback </a:t>
                      </a:r>
                      <a:r>
                        <a:rPr lang="fi-FI" sz="1400" b="1" dirty="0" err="1" smtClean="0">
                          <a:solidFill>
                            <a:srgbClr val="0000FF"/>
                          </a:solidFill>
                          <a:latin typeface="+mn-lt"/>
                          <a:cs typeface="Arial" panose="020B0604020202020204" pitchFamily="34" charset="0"/>
                        </a:rPr>
                        <a:t>sessions</a:t>
                      </a:r>
                      <a:r>
                        <a:rPr lang="fi-FI" sz="1400" b="1" dirty="0" smtClean="0">
                          <a:solidFill>
                            <a:srgbClr val="0000FF"/>
                          </a:solidFill>
                          <a:latin typeface="+mn-lt"/>
                          <a:cs typeface="Arial" panose="020B0604020202020204" pitchFamily="34" charset="0"/>
                        </a:rPr>
                        <a:t>: </a:t>
                      </a:r>
                    </a:p>
                    <a:p>
                      <a:pPr marL="285750" indent="-285750">
                        <a:buFont typeface="Wingdings" panose="05000000000000000000" pitchFamily="2" charset="2"/>
                        <a:buChar char="§"/>
                      </a:pPr>
                      <a:r>
                        <a:rPr lang="fi-FI" sz="1400" b="1" dirty="0" err="1" smtClean="0">
                          <a:latin typeface="+mn-lt"/>
                          <a:cs typeface="Arial" panose="020B0604020202020204" pitchFamily="34" charset="0"/>
                        </a:rPr>
                        <a:t>Structure</a:t>
                      </a:r>
                      <a:r>
                        <a:rPr lang="fi-FI" sz="1400" b="1" dirty="0" smtClean="0">
                          <a:latin typeface="+mn-lt"/>
                          <a:cs typeface="Arial" panose="020B0604020202020204" pitchFamily="34" charset="0"/>
                        </a:rPr>
                        <a:t> &amp; </a:t>
                      </a:r>
                      <a:r>
                        <a:rPr lang="fi-FI" sz="1400" b="1" dirty="0" err="1" smtClean="0">
                          <a:latin typeface="+mn-lt"/>
                          <a:cs typeface="Arial" panose="020B0604020202020204" pitchFamily="34" charset="0"/>
                        </a:rPr>
                        <a:t>Cohesion</a:t>
                      </a:r>
                      <a:endParaRPr lang="fi-FI" sz="1400" dirty="0">
                        <a:latin typeface="+mn-lt"/>
                        <a:cs typeface="Arial" panose="020B0604020202020204" pitchFamily="34" charset="0"/>
                      </a:endParaRPr>
                    </a:p>
                  </a:txBody>
                  <a:tcPr marL="68580" marR="68580" marT="34290" marB="34290"/>
                </a:tc>
              </a:tr>
              <a:tr h="480060">
                <a:tc>
                  <a:txBody>
                    <a:bodyPr/>
                    <a:lstStyle/>
                    <a:p>
                      <a:pPr marL="447675" indent="0">
                        <a:buFont typeface="+mj-lt"/>
                        <a:buNone/>
                      </a:pPr>
                      <a:r>
                        <a:rPr lang="fi-FI" sz="1400" b="1" kern="1200" dirty="0" smtClean="0">
                          <a:solidFill>
                            <a:schemeClr val="dk1"/>
                          </a:solidFill>
                          <a:effectLst/>
                          <a:latin typeface="+mn-lt"/>
                          <a:ea typeface="+mn-ea"/>
                          <a:cs typeface="Arial" panose="020B0604020202020204" pitchFamily="34" charset="0"/>
                        </a:rPr>
                        <a:t>Revision task:</a:t>
                      </a:r>
                      <a:br>
                        <a:rPr lang="fi-FI" sz="1400" b="1" kern="1200" dirty="0" smtClean="0">
                          <a:solidFill>
                            <a:schemeClr val="dk1"/>
                          </a:solidFill>
                          <a:effectLst/>
                          <a:latin typeface="+mn-lt"/>
                          <a:ea typeface="+mn-ea"/>
                          <a:cs typeface="Arial" panose="020B0604020202020204" pitchFamily="34" charset="0"/>
                        </a:rPr>
                      </a:br>
                      <a:r>
                        <a:rPr lang="fi-FI" sz="1400" baseline="0" dirty="0" smtClean="0">
                          <a:latin typeface="+mn-lt"/>
                          <a:cs typeface="Arial" panose="020B0604020202020204" pitchFamily="34" charset="0"/>
                        </a:rPr>
                        <a:t>Lit. </a:t>
                      </a:r>
                      <a:r>
                        <a:rPr lang="fi-FI" sz="1400" baseline="0" dirty="0" err="1" smtClean="0">
                          <a:latin typeface="+mn-lt"/>
                          <a:cs typeface="Arial" panose="020B0604020202020204" pitchFamily="34" charset="0"/>
                        </a:rPr>
                        <a:t>Review</a:t>
                      </a:r>
                      <a:endParaRPr lang="fi-FI" sz="1400" dirty="0">
                        <a:latin typeface="+mn-lt"/>
                        <a:cs typeface="Arial" panose="020B0604020202020204" pitchFamily="34" charset="0"/>
                      </a:endParaRPr>
                    </a:p>
                  </a:txBody>
                  <a:tcPr marL="68580" marR="68580" marT="34290" marB="34290"/>
                </a:tc>
                <a:tc>
                  <a:txBody>
                    <a:bodyPr/>
                    <a:lstStyle/>
                    <a:p>
                      <a:endParaRPr lang="fi-FI" sz="14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0000FF"/>
                          </a:solidFill>
                          <a:latin typeface="+mn-lt"/>
                          <a:ea typeface="+mn-ea"/>
                          <a:cs typeface="Arial" panose="020B0604020202020204" pitchFamily="34" charset="0"/>
                        </a:rPr>
                        <a:t>On-line Teacher feedback</a:t>
                      </a:r>
                      <a:endParaRPr lang="fi-FI" sz="1400" b="1" kern="1200" dirty="0">
                        <a:solidFill>
                          <a:srgbClr val="0000FF"/>
                        </a:solidFill>
                        <a:latin typeface="+mn-lt"/>
                        <a:ea typeface="+mn-ea"/>
                        <a:cs typeface="Arial" panose="020B0604020202020204" pitchFamily="34" charset="0"/>
                      </a:endParaRPr>
                    </a:p>
                  </a:txBody>
                  <a:tcPr marL="68580" marR="68580" marT="34290" marB="34290"/>
                </a:tc>
              </a:tr>
            </a:tbl>
          </a:graphicData>
        </a:graphic>
      </p:graphicFrame>
      <p:sp>
        <p:nvSpPr>
          <p:cNvPr id="4" name="Rectangle 3"/>
          <p:cNvSpPr/>
          <p:nvPr/>
        </p:nvSpPr>
        <p:spPr>
          <a:xfrm>
            <a:off x="200026" y="1771650"/>
            <a:ext cx="650081" cy="3500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9525">
                  <a:solidFill>
                    <a:schemeClr val="bg1"/>
                  </a:solidFill>
                  <a:prstDash val="solid"/>
                </a:ln>
                <a:solidFill>
                  <a:schemeClr val="tx1"/>
                </a:solidFill>
                <a:effectLst>
                  <a:outerShdw blurRad="12700" dist="38100" dir="2700000" algn="tl" rotWithShape="0">
                    <a:schemeClr val="bg1">
                      <a:lumMod val="50000"/>
                    </a:schemeClr>
                  </a:outerShdw>
                </a:effectLst>
              </a:rPr>
              <a:t>1</a:t>
            </a:r>
          </a:p>
        </p:txBody>
      </p:sp>
      <p:sp>
        <p:nvSpPr>
          <p:cNvPr id="6" name="Rectangle 5"/>
          <p:cNvSpPr/>
          <p:nvPr/>
        </p:nvSpPr>
        <p:spPr>
          <a:xfrm>
            <a:off x="992982" y="1771650"/>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0000FF"/>
                </a:solidFill>
                <a:effectLst>
                  <a:outerShdw blurRad="38100" dist="22860" dir="5400000" algn="tl" rotWithShape="0">
                    <a:srgbClr val="000000">
                      <a:alpha val="30000"/>
                    </a:srgbClr>
                  </a:outerShdw>
                </a:effectLst>
                <a:latin typeface="Arial Black" panose="020B0A04020102020204" pitchFamily="34" charset="0"/>
              </a:rPr>
              <a:t>2</a:t>
            </a:r>
            <a:endParaRPr lang="fi-FI" b="1" dirty="0">
              <a:ln w="22225">
                <a:solidFill>
                  <a:schemeClr val="accent2"/>
                </a:solidFill>
                <a:prstDash val="solid"/>
              </a:ln>
              <a:solidFill>
                <a:srgbClr val="0000FF"/>
              </a:solidFill>
              <a:latin typeface="Arial Black" panose="020B0A04020102020204" pitchFamily="34" charset="0"/>
            </a:endParaRPr>
          </a:p>
        </p:txBody>
      </p:sp>
      <p:sp>
        <p:nvSpPr>
          <p:cNvPr id="7" name="Rectangle 6"/>
          <p:cNvSpPr/>
          <p:nvPr/>
        </p:nvSpPr>
        <p:spPr>
          <a:xfrm>
            <a:off x="200026" y="2243138"/>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0000FF"/>
                </a:solidFill>
                <a:effectLst>
                  <a:outerShdw blurRad="38100" dist="22860" dir="5400000" algn="tl" rotWithShape="0">
                    <a:srgbClr val="000000">
                      <a:alpha val="30000"/>
                    </a:srgbClr>
                  </a:outerShdw>
                </a:effectLst>
                <a:latin typeface="Arial Black" panose="020B0A04020102020204" pitchFamily="34" charset="0"/>
              </a:rPr>
              <a:t>3</a:t>
            </a:r>
          </a:p>
        </p:txBody>
      </p:sp>
      <p:sp>
        <p:nvSpPr>
          <p:cNvPr id="8" name="Rectangle 7"/>
          <p:cNvSpPr/>
          <p:nvPr/>
        </p:nvSpPr>
        <p:spPr>
          <a:xfrm>
            <a:off x="992982" y="2243138"/>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0000FF"/>
                </a:solidFill>
                <a:effectLst>
                  <a:outerShdw blurRad="38100" dist="22860" dir="5400000" algn="tl" rotWithShape="0">
                    <a:srgbClr val="000000">
                      <a:alpha val="30000"/>
                    </a:srgbClr>
                  </a:outerShdw>
                </a:effectLst>
                <a:latin typeface="Arial Black" panose="020B0A04020102020204" pitchFamily="34" charset="0"/>
              </a:rPr>
              <a:t>4</a:t>
            </a:r>
          </a:p>
        </p:txBody>
      </p:sp>
      <p:sp>
        <p:nvSpPr>
          <p:cNvPr id="10" name="Oval 9"/>
          <p:cNvSpPr/>
          <p:nvPr/>
        </p:nvSpPr>
        <p:spPr>
          <a:xfrm>
            <a:off x="42863" y="2121694"/>
            <a:ext cx="1050131" cy="657225"/>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9" name="TextBox 8"/>
          <p:cNvSpPr txBox="1"/>
          <p:nvPr/>
        </p:nvSpPr>
        <p:spPr>
          <a:xfrm>
            <a:off x="2178844" y="1027146"/>
            <a:ext cx="3843338" cy="415498"/>
          </a:xfrm>
          <a:prstGeom prst="rect">
            <a:avLst/>
          </a:prstGeom>
          <a:noFill/>
        </p:spPr>
        <p:txBody>
          <a:bodyPr wrap="square" rtlCol="0">
            <a:spAutoFit/>
          </a:bodyPr>
          <a:lstStyle/>
          <a:p>
            <a:r>
              <a:rPr lang="fi-FI" sz="2100" b="1" dirty="0">
                <a:solidFill>
                  <a:srgbClr val="C00000"/>
                </a:solidFill>
              </a:rPr>
              <a:t>Second </a:t>
            </a:r>
            <a:r>
              <a:rPr lang="fi-FI" sz="2100" b="1" dirty="0" err="1">
                <a:solidFill>
                  <a:srgbClr val="C00000"/>
                </a:solidFill>
              </a:rPr>
              <a:t>year</a:t>
            </a:r>
            <a:r>
              <a:rPr lang="fi-FI" sz="2100" b="1" dirty="0">
                <a:solidFill>
                  <a:srgbClr val="C00000"/>
                </a:solidFill>
              </a:rPr>
              <a:t> (</a:t>
            </a:r>
            <a:r>
              <a:rPr lang="fi-FI" sz="2100" b="1" dirty="0" err="1">
                <a:solidFill>
                  <a:srgbClr val="C00000"/>
                </a:solidFill>
              </a:rPr>
              <a:t>Periods</a:t>
            </a:r>
            <a:r>
              <a:rPr lang="fi-FI" sz="2100" b="1" dirty="0">
                <a:solidFill>
                  <a:srgbClr val="C00000"/>
                </a:solidFill>
              </a:rPr>
              <a:t> 1-2)</a:t>
            </a:r>
            <a:endParaRPr lang="fi-FI" sz="2100" dirty="0">
              <a:solidFill>
                <a:srgbClr val="C00000"/>
              </a:solidFill>
            </a:endParaRPr>
          </a:p>
        </p:txBody>
      </p:sp>
      <p:sp>
        <p:nvSpPr>
          <p:cNvPr id="11" name="Rectangle 10"/>
          <p:cNvSpPr/>
          <p:nvPr/>
        </p:nvSpPr>
        <p:spPr>
          <a:xfrm>
            <a:off x="2071688" y="1943099"/>
            <a:ext cx="7000875" cy="1907382"/>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3" name="TextBox 2"/>
          <p:cNvSpPr txBox="1"/>
          <p:nvPr/>
        </p:nvSpPr>
        <p:spPr>
          <a:xfrm>
            <a:off x="1590825" y="1943100"/>
            <a:ext cx="507831" cy="1583056"/>
          </a:xfrm>
          <a:prstGeom prst="rect">
            <a:avLst/>
          </a:prstGeom>
          <a:noFill/>
        </p:spPr>
        <p:txBody>
          <a:bodyPr vert="vert270" wrap="square" rtlCol="0">
            <a:spAutoFit/>
          </a:bodyPr>
          <a:lstStyle/>
          <a:p>
            <a:r>
              <a:rPr lang="en-US" sz="2100" dirty="0">
                <a:solidFill>
                  <a:srgbClr val="C00000"/>
                </a:solidFill>
                <a:latin typeface="Arial Black" panose="020B0A04020102020204" pitchFamily="34" charset="0"/>
              </a:rPr>
              <a:t>(6 weeks)</a:t>
            </a:r>
            <a:endParaRPr lang="fi-FI" sz="2100" dirty="0">
              <a:solidFill>
                <a:srgbClr val="C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84849846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2707" y="1027146"/>
            <a:ext cx="1833249" cy="369332"/>
          </a:xfrm>
          <a:prstGeom prst="rect">
            <a:avLst/>
          </a:prstGeom>
          <a:noFill/>
        </p:spPr>
        <p:txBody>
          <a:bodyPr wrap="square" rtlCol="0">
            <a:spAutoFit/>
          </a:bodyPr>
          <a:lstStyle/>
          <a:p>
            <a:r>
              <a:rPr lang="fi-FI">
                <a:solidFill>
                  <a:srgbClr val="0000FF"/>
                </a:solidFill>
                <a:latin typeface="Arial Black" panose="020B0A04020102020204" pitchFamily="34" charset="0"/>
              </a:rPr>
              <a:t>LC Proposal:</a:t>
            </a:r>
            <a:endParaRPr lang="fi-FI" dirty="0">
              <a:solidFill>
                <a:srgbClr val="0000FF"/>
              </a:solidFill>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18377043"/>
              </p:ext>
            </p:extLst>
          </p:nvPr>
        </p:nvGraphicFramePr>
        <p:xfrm>
          <a:off x="2100264" y="1571642"/>
          <a:ext cx="6943724" cy="4468020"/>
        </p:xfrm>
        <a:graphic>
          <a:graphicData uri="http://schemas.openxmlformats.org/drawingml/2006/table">
            <a:tbl>
              <a:tblPr firstRow="1" bandRow="1">
                <a:tableStyleId>{5C22544A-7EE6-4342-B048-85BDC9FD1C3A}</a:tableStyleId>
              </a:tblPr>
              <a:tblGrid>
                <a:gridCol w="1890339"/>
                <a:gridCol w="2545929"/>
                <a:gridCol w="2507456"/>
              </a:tblGrid>
              <a:tr h="342900">
                <a:tc>
                  <a:txBody>
                    <a:bodyPr/>
                    <a:lstStyle/>
                    <a:p>
                      <a:r>
                        <a:rPr lang="fi-FI" sz="1800" dirty="0" err="1" smtClean="0">
                          <a:solidFill>
                            <a:srgbClr val="0000FF"/>
                          </a:solidFill>
                          <a:latin typeface="Arial" panose="020B0604020202020204" pitchFamily="34" charset="0"/>
                          <a:cs typeface="Arial" panose="020B0604020202020204" pitchFamily="34" charset="0"/>
                        </a:rPr>
                        <a:t>Theme</a:t>
                      </a:r>
                      <a:endParaRPr lang="fi-FI" sz="1500" dirty="0">
                        <a:solidFill>
                          <a:srgbClr val="0000FF"/>
                        </a:solidFill>
                        <a:latin typeface="Arial" panose="020B0604020202020204" pitchFamily="34" charset="0"/>
                        <a:cs typeface="Arial" panose="020B0604020202020204" pitchFamily="34" charset="0"/>
                      </a:endParaRPr>
                    </a:p>
                  </a:txBody>
                  <a:tcPr marL="68580" marR="68580" marT="34290" marB="34290"/>
                </a:tc>
                <a:tc>
                  <a:txBody>
                    <a:bodyPr/>
                    <a:lstStyle/>
                    <a:p>
                      <a:r>
                        <a:rPr lang="fi-FI" sz="1500" dirty="0" err="1" smtClean="0">
                          <a:solidFill>
                            <a:srgbClr val="0000FF"/>
                          </a:solidFill>
                          <a:latin typeface="Arial" panose="020B0604020202020204" pitchFamily="34" charset="0"/>
                          <a:cs typeface="Arial" panose="020B0604020202020204" pitchFamily="34" charset="0"/>
                        </a:rPr>
                        <a:t>Professor</a:t>
                      </a:r>
                      <a:endParaRPr lang="fi-FI" sz="1500" dirty="0">
                        <a:solidFill>
                          <a:srgbClr val="0000FF"/>
                        </a:solidFill>
                        <a:latin typeface="Arial" panose="020B0604020202020204" pitchFamily="34" charset="0"/>
                        <a:cs typeface="Arial" panose="020B0604020202020204" pitchFamily="34" charset="0"/>
                      </a:endParaRPr>
                    </a:p>
                  </a:txBody>
                  <a:tcPr marL="68580" marR="68580" marT="34290" marB="34290"/>
                </a:tc>
                <a:tc>
                  <a:txBody>
                    <a:bodyPr/>
                    <a:lstStyle/>
                    <a:p>
                      <a:r>
                        <a:rPr lang="en-US" sz="1500" b="1" kern="1200" dirty="0" smtClean="0">
                          <a:solidFill>
                            <a:srgbClr val="0000FF"/>
                          </a:solidFill>
                          <a:latin typeface="Arial" panose="020B0604020202020204" pitchFamily="34" charset="0"/>
                          <a:ea typeface="+mn-ea"/>
                          <a:cs typeface="Arial" panose="020B0604020202020204" pitchFamily="34" charset="0"/>
                        </a:rPr>
                        <a:t>Language instructor</a:t>
                      </a:r>
                      <a:endParaRPr lang="fi-FI" sz="1500" b="1" kern="1200" dirty="0">
                        <a:solidFill>
                          <a:srgbClr val="0000FF"/>
                        </a:solidFill>
                        <a:latin typeface="Arial" panose="020B0604020202020204" pitchFamily="34" charset="0"/>
                        <a:ea typeface="+mn-ea"/>
                        <a:cs typeface="Arial" panose="020B0604020202020204" pitchFamily="34" charset="0"/>
                      </a:endParaRPr>
                    </a:p>
                  </a:txBody>
                  <a:tcPr marL="68580" marR="68580" marT="34290" marB="34290"/>
                </a:tc>
              </a:tr>
              <a:tr h="685800">
                <a:tc>
                  <a:txBody>
                    <a:bodyPr/>
                    <a:lstStyle/>
                    <a:p>
                      <a:pPr marL="457200" indent="-457200">
                        <a:buFont typeface="+mj-lt"/>
                        <a:buAutoNum type="arabicPeriod" startAt="7"/>
                      </a:pPr>
                      <a:r>
                        <a:rPr lang="en-US" sz="1400" b="1" kern="1200" dirty="0" smtClean="0">
                          <a:solidFill>
                            <a:schemeClr val="dk1"/>
                          </a:solidFill>
                          <a:effectLst/>
                          <a:latin typeface="+mn-lt"/>
                          <a:ea typeface="+mn-ea"/>
                          <a:cs typeface="+mn-cs"/>
                        </a:rPr>
                        <a:t>Presenting and interpreting results</a:t>
                      </a:r>
                      <a:endParaRPr lang="fi-FI" sz="1400" dirty="0">
                        <a:latin typeface="+mn-lt"/>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C00000"/>
                          </a:solidFill>
                          <a:effectLst/>
                          <a:latin typeface="+mn-lt"/>
                          <a:ea typeface="+mn-ea"/>
                          <a:cs typeface="Arial" panose="020B0604020202020204" pitchFamily="34" charset="0"/>
                        </a:rPr>
                        <a:t>Analysis of past theses: </a:t>
                      </a:r>
                    </a:p>
                    <a:p>
                      <a:pPr marL="285750" indent="-285750">
                        <a:buFont typeface="Wingdings" panose="05000000000000000000" pitchFamily="2" charset="2"/>
                        <a:buChar char="§"/>
                      </a:pPr>
                      <a:r>
                        <a:rPr lang="en-US" sz="1400" b="1" kern="1200" dirty="0" smtClean="0">
                          <a:solidFill>
                            <a:schemeClr val="tx1"/>
                          </a:solidFill>
                          <a:effectLst/>
                          <a:latin typeface="+mn-lt"/>
                          <a:ea typeface="+mn-ea"/>
                          <a:cs typeface="Arial" panose="020B0604020202020204" pitchFamily="34" charset="0"/>
                        </a:rPr>
                        <a:t>Figures</a:t>
                      </a:r>
                      <a:r>
                        <a:rPr lang="en-US" sz="1400" b="1" kern="1200" baseline="0" dirty="0" smtClean="0">
                          <a:solidFill>
                            <a:schemeClr val="tx1"/>
                          </a:solidFill>
                          <a:effectLst/>
                          <a:latin typeface="+mn-lt"/>
                          <a:ea typeface="+mn-ea"/>
                          <a:cs typeface="Arial" panose="020B0604020202020204" pitchFamily="34" charset="0"/>
                        </a:rPr>
                        <a:t> and visuals</a:t>
                      </a:r>
                      <a:endParaRPr lang="fi-FI" sz="1400" dirty="0">
                        <a:solidFill>
                          <a:schemeClr val="tx1"/>
                        </a:solidFill>
                        <a:latin typeface="+mn-lt"/>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C00000"/>
                          </a:solidFill>
                          <a:effectLst/>
                          <a:latin typeface="+mn-lt"/>
                          <a:ea typeface="+mn-ea"/>
                          <a:cs typeface="Arial" panose="020B0604020202020204" pitchFamily="34" charset="0"/>
                        </a:rPr>
                        <a:t>Analysis of past theses: </a:t>
                      </a:r>
                    </a:p>
                    <a:p>
                      <a:pPr marL="285750" indent="-285750">
                        <a:buFont typeface="Wingdings" panose="05000000000000000000" pitchFamily="2" charset="2"/>
                        <a:buChar char="§"/>
                      </a:pPr>
                      <a:r>
                        <a:rPr lang="en-US" sz="1400" kern="1200" dirty="0" smtClean="0">
                          <a:solidFill>
                            <a:schemeClr val="dk1"/>
                          </a:solidFill>
                          <a:effectLst/>
                          <a:latin typeface="+mn-lt"/>
                          <a:ea typeface="+mn-ea"/>
                          <a:cs typeface="+mn-cs"/>
                        </a:rPr>
                        <a:t>Structure, content  and language</a:t>
                      </a:r>
                      <a:endParaRPr lang="fi-FI" sz="1400" dirty="0">
                        <a:latin typeface="+mn-lt"/>
                        <a:cs typeface="Arial" panose="020B0604020202020204" pitchFamily="34" charset="0"/>
                      </a:endParaRPr>
                    </a:p>
                  </a:txBody>
                  <a:tcPr marL="68580" marR="68580" marT="34290" marB="34290"/>
                </a:tc>
              </a:tr>
              <a:tr h="685800">
                <a:tc>
                  <a:txBody>
                    <a:bodyPr/>
                    <a:lstStyle/>
                    <a:p>
                      <a:pPr marL="457200" indent="-457200">
                        <a:buFont typeface="+mj-lt"/>
                        <a:buAutoNum type="arabicPeriod" startAt="8"/>
                      </a:pPr>
                      <a:r>
                        <a:rPr lang="fi-FI" sz="1400" b="1" dirty="0" smtClean="0">
                          <a:latin typeface="+mn-lt"/>
                          <a:cs typeface="Arial" panose="020B0604020202020204" pitchFamily="34" charset="0"/>
                        </a:rPr>
                        <a:t>Writing task:</a:t>
                      </a:r>
                      <a:r>
                        <a:rPr lang="fi-FI" sz="1400" b="1" baseline="0" dirty="0" smtClean="0">
                          <a:latin typeface="+mn-lt"/>
                          <a:cs typeface="Arial" panose="020B0604020202020204" pitchFamily="34" charset="0"/>
                        </a:rPr>
                        <a:t> </a:t>
                      </a:r>
                      <a:r>
                        <a:rPr lang="fi-FI" sz="1400" baseline="0" dirty="0" smtClean="0">
                          <a:latin typeface="+mn-lt"/>
                          <a:cs typeface="Arial" panose="020B0604020202020204" pitchFamily="34" charset="0"/>
                        </a:rPr>
                        <a:t>Results chapter</a:t>
                      </a:r>
                      <a:endParaRPr lang="fi-FI" sz="1400" dirty="0">
                        <a:latin typeface="+mn-lt"/>
                        <a:cs typeface="Arial" panose="020B0604020202020204" pitchFamily="34" charset="0"/>
                      </a:endParaRPr>
                    </a:p>
                  </a:txBody>
                  <a:tcPr marL="68580" marR="68580" marT="34290" marB="34290"/>
                </a:tc>
                <a:tc>
                  <a:txBody>
                    <a:bodyPr/>
                    <a:lstStyle/>
                    <a:p>
                      <a:r>
                        <a:rPr lang="fi-FI" sz="1400" b="1" dirty="0" smtClean="0">
                          <a:latin typeface="+mn-lt"/>
                          <a:cs typeface="Arial" panose="020B0604020202020204" pitchFamily="34" charset="0"/>
                        </a:rPr>
                        <a:t>Feedback on </a:t>
                      </a:r>
                      <a:r>
                        <a:rPr lang="fi-FI" sz="1400" b="1" dirty="0" err="1" smtClean="0">
                          <a:latin typeface="+mn-lt"/>
                          <a:cs typeface="Arial" panose="020B0604020202020204" pitchFamily="34" charset="0"/>
                        </a:rPr>
                        <a:t>content</a:t>
                      </a:r>
                      <a:endParaRPr lang="fi-FI" sz="1400" dirty="0">
                        <a:latin typeface="+mn-lt"/>
                        <a:cs typeface="Arial" panose="020B0604020202020204" pitchFamily="34" charset="0"/>
                      </a:endParaRPr>
                    </a:p>
                  </a:txBody>
                  <a:tcPr marL="68580" marR="68580" marT="34290" marB="34290"/>
                </a:tc>
                <a:tc>
                  <a:txBody>
                    <a:bodyPr/>
                    <a:lstStyle/>
                    <a:p>
                      <a:r>
                        <a:rPr lang="fi-FI" sz="1400" b="1" dirty="0" smtClean="0">
                          <a:solidFill>
                            <a:srgbClr val="0000FF"/>
                          </a:solidFill>
                          <a:latin typeface="+mn-lt"/>
                          <a:cs typeface="Arial" panose="020B0604020202020204" pitchFamily="34" charset="0"/>
                        </a:rPr>
                        <a:t>Small-</a:t>
                      </a:r>
                      <a:r>
                        <a:rPr lang="fi-FI" sz="1400" b="1" dirty="0" err="1" smtClean="0">
                          <a:solidFill>
                            <a:srgbClr val="0000FF"/>
                          </a:solidFill>
                          <a:latin typeface="+mn-lt"/>
                          <a:cs typeface="Arial" panose="020B0604020202020204" pitchFamily="34" charset="0"/>
                        </a:rPr>
                        <a:t>group</a:t>
                      </a:r>
                      <a:r>
                        <a:rPr lang="fi-FI" sz="1400" b="1" dirty="0" smtClean="0">
                          <a:solidFill>
                            <a:srgbClr val="0000FF"/>
                          </a:solidFill>
                          <a:latin typeface="+mn-lt"/>
                          <a:cs typeface="Arial" panose="020B0604020202020204" pitchFamily="34" charset="0"/>
                        </a:rPr>
                        <a:t>,</a:t>
                      </a:r>
                      <a:r>
                        <a:rPr lang="fi-FI" sz="1400" b="1" baseline="0" dirty="0" smtClean="0">
                          <a:solidFill>
                            <a:srgbClr val="0000FF"/>
                          </a:solidFill>
                          <a:latin typeface="+mn-lt"/>
                          <a:cs typeface="Arial" panose="020B0604020202020204" pitchFamily="34" charset="0"/>
                        </a:rPr>
                        <a:t> </a:t>
                      </a:r>
                      <a:r>
                        <a:rPr lang="fi-FI" sz="1400" b="1" baseline="0" dirty="0" err="1" smtClean="0">
                          <a:solidFill>
                            <a:srgbClr val="0000FF"/>
                          </a:solidFill>
                          <a:latin typeface="+mn-lt"/>
                          <a:cs typeface="Arial" panose="020B0604020202020204" pitchFamily="34" charset="0"/>
                        </a:rPr>
                        <a:t>peer</a:t>
                      </a:r>
                      <a:r>
                        <a:rPr lang="fi-FI" sz="1400" b="1" baseline="0" dirty="0" smtClean="0">
                          <a:solidFill>
                            <a:srgbClr val="0000FF"/>
                          </a:solidFill>
                          <a:latin typeface="+mn-lt"/>
                          <a:cs typeface="Arial" panose="020B0604020202020204" pitchFamily="34" charset="0"/>
                        </a:rPr>
                        <a:t>-feedback </a:t>
                      </a:r>
                      <a:r>
                        <a:rPr lang="fi-FI" sz="1400" b="1" dirty="0" err="1" smtClean="0">
                          <a:solidFill>
                            <a:srgbClr val="0000FF"/>
                          </a:solidFill>
                          <a:latin typeface="+mn-lt"/>
                          <a:cs typeface="Arial" panose="020B0604020202020204" pitchFamily="34" charset="0"/>
                        </a:rPr>
                        <a:t>sessions</a:t>
                      </a:r>
                      <a:r>
                        <a:rPr lang="fi-FI" sz="1400" b="1" dirty="0" smtClean="0">
                          <a:solidFill>
                            <a:srgbClr val="0000FF"/>
                          </a:solidFill>
                          <a:latin typeface="+mn-lt"/>
                          <a:cs typeface="Arial" panose="020B0604020202020204" pitchFamily="34" charset="0"/>
                        </a:rPr>
                        <a:t>: </a:t>
                      </a:r>
                    </a:p>
                    <a:p>
                      <a:pPr marL="285750" indent="-285750">
                        <a:buFont typeface="Wingdings" panose="05000000000000000000" pitchFamily="2" charset="2"/>
                        <a:buChar char="§"/>
                      </a:pPr>
                      <a:r>
                        <a:rPr lang="fi-FI" sz="1400" b="1" dirty="0" err="1" smtClean="0">
                          <a:latin typeface="+mn-lt"/>
                          <a:cs typeface="Arial" panose="020B0604020202020204" pitchFamily="34" charset="0"/>
                        </a:rPr>
                        <a:t>Structure</a:t>
                      </a:r>
                      <a:r>
                        <a:rPr lang="fi-FI" sz="1400" b="1" dirty="0" smtClean="0">
                          <a:latin typeface="+mn-lt"/>
                          <a:cs typeface="Arial" panose="020B0604020202020204" pitchFamily="34" charset="0"/>
                        </a:rPr>
                        <a:t> &amp; </a:t>
                      </a:r>
                      <a:r>
                        <a:rPr lang="fi-FI" sz="1400" b="1" dirty="0" err="1" smtClean="0">
                          <a:latin typeface="+mn-lt"/>
                          <a:cs typeface="Arial" panose="020B0604020202020204" pitchFamily="34" charset="0"/>
                        </a:rPr>
                        <a:t>Cohesion</a:t>
                      </a:r>
                      <a:endParaRPr lang="fi-FI" sz="1400" dirty="0">
                        <a:latin typeface="+mn-lt"/>
                        <a:cs typeface="Arial" panose="020B0604020202020204" pitchFamily="34" charset="0"/>
                      </a:endParaRPr>
                    </a:p>
                  </a:txBody>
                  <a:tcPr marL="68580" marR="68580" marT="34290" marB="34290"/>
                </a:tc>
              </a:tr>
              <a:tr h="516945">
                <a:tc>
                  <a:txBody>
                    <a:bodyPr/>
                    <a:lstStyle/>
                    <a:p>
                      <a:pPr marL="447675" indent="0">
                        <a:buFont typeface="+mj-lt"/>
                        <a:buNone/>
                      </a:pPr>
                      <a:r>
                        <a:rPr lang="fi-FI" sz="1400" b="1" kern="1200" dirty="0" smtClean="0">
                          <a:solidFill>
                            <a:schemeClr val="dk1"/>
                          </a:solidFill>
                          <a:effectLst/>
                          <a:latin typeface="+mn-lt"/>
                          <a:ea typeface="+mn-ea"/>
                          <a:cs typeface="Arial" panose="020B0604020202020204" pitchFamily="34" charset="0"/>
                        </a:rPr>
                        <a:t>Revision task:</a:t>
                      </a:r>
                      <a:br>
                        <a:rPr lang="fi-FI" sz="1400" b="1" kern="1200" dirty="0" smtClean="0">
                          <a:solidFill>
                            <a:schemeClr val="dk1"/>
                          </a:solidFill>
                          <a:effectLst/>
                          <a:latin typeface="+mn-lt"/>
                          <a:ea typeface="+mn-ea"/>
                          <a:cs typeface="Arial" panose="020B0604020202020204" pitchFamily="34" charset="0"/>
                        </a:rPr>
                      </a:br>
                      <a:r>
                        <a:rPr lang="fi-FI" sz="1400" kern="1200" dirty="0" smtClean="0">
                          <a:solidFill>
                            <a:schemeClr val="dk1"/>
                          </a:solidFill>
                          <a:effectLst/>
                          <a:latin typeface="+mn-lt"/>
                          <a:ea typeface="+mn-ea"/>
                          <a:cs typeface="Arial" panose="020B0604020202020204" pitchFamily="34" charset="0"/>
                        </a:rPr>
                        <a:t>Results chapter</a:t>
                      </a:r>
                      <a:endParaRPr lang="fi-FI"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r>
                        <a:rPr lang="en-US" sz="1400" kern="1200" dirty="0" smtClean="0">
                          <a:solidFill>
                            <a:schemeClr val="dk1"/>
                          </a:solidFill>
                          <a:effectLst/>
                          <a:latin typeface="+mn-lt"/>
                          <a:ea typeface="+mn-ea"/>
                          <a:cs typeface="Arial" panose="020B0604020202020204" pitchFamily="34" charset="0"/>
                        </a:rPr>
                        <a:t/>
                      </a:r>
                      <a:br>
                        <a:rPr lang="en-US" sz="1400" kern="1200" dirty="0" smtClean="0">
                          <a:solidFill>
                            <a:schemeClr val="dk1"/>
                          </a:solidFill>
                          <a:effectLst/>
                          <a:latin typeface="+mn-lt"/>
                          <a:ea typeface="+mn-ea"/>
                          <a:cs typeface="Arial" panose="020B0604020202020204" pitchFamily="34" charset="0"/>
                        </a:rPr>
                      </a:br>
                      <a:endParaRPr lang="fi-FI"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0000FF"/>
                          </a:solidFill>
                          <a:latin typeface="+mn-lt"/>
                          <a:ea typeface="+mn-ea"/>
                          <a:cs typeface="Arial" panose="020B0604020202020204" pitchFamily="34" charset="0"/>
                        </a:rPr>
                        <a:t>On-line Teacher feedback</a:t>
                      </a:r>
                      <a:endParaRPr lang="fi-FI" sz="1400" b="1" kern="1200" dirty="0">
                        <a:solidFill>
                          <a:srgbClr val="0000FF"/>
                        </a:solidFill>
                        <a:latin typeface="+mn-lt"/>
                        <a:ea typeface="+mn-ea"/>
                        <a:cs typeface="Arial" panose="020B0604020202020204" pitchFamily="34" charset="0"/>
                      </a:endParaRPr>
                    </a:p>
                  </a:txBody>
                  <a:tcPr marL="68580" marR="68580" marT="34290" marB="34290"/>
                </a:tc>
              </a:tr>
              <a:tr h="986895">
                <a:tc>
                  <a:txBody>
                    <a:bodyPr/>
                    <a:lstStyle/>
                    <a:p>
                      <a:pPr marL="457200" indent="-457200">
                        <a:buFont typeface="+mj-lt"/>
                        <a:buAutoNum type="arabicPeriod" startAt="9"/>
                      </a:pPr>
                      <a:r>
                        <a:rPr lang="en-US" sz="1400" b="1" kern="1200" dirty="0" smtClean="0">
                          <a:solidFill>
                            <a:schemeClr val="dk1"/>
                          </a:solidFill>
                          <a:effectLst/>
                          <a:latin typeface="+mn-lt"/>
                          <a:ea typeface="+mn-ea"/>
                          <a:cs typeface="+mn-cs"/>
                        </a:rPr>
                        <a:t>Theory/Literature review </a:t>
                      </a:r>
                      <a:br>
                        <a:rPr lang="en-US" sz="1400" b="1" kern="1200" dirty="0" smtClean="0">
                          <a:solidFill>
                            <a:schemeClr val="dk1"/>
                          </a:solidFill>
                          <a:effectLst/>
                          <a:latin typeface="+mn-lt"/>
                          <a:ea typeface="+mn-ea"/>
                          <a:cs typeface="+mn-cs"/>
                        </a:rPr>
                      </a:br>
                      <a:r>
                        <a:rPr lang="en-US" sz="1400" kern="1200" dirty="0" smtClean="0">
                          <a:solidFill>
                            <a:schemeClr val="dk1"/>
                          </a:solidFill>
                          <a:effectLst/>
                          <a:latin typeface="+mn-lt"/>
                          <a:ea typeface="+mn-ea"/>
                          <a:cs typeface="+mn-cs"/>
                        </a:rPr>
                        <a:t>(6 weeks)</a:t>
                      </a:r>
                      <a:endParaRPr lang="fi-FI" sz="1400" dirty="0">
                        <a:latin typeface="+mn-lt"/>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C00000"/>
                          </a:solidFill>
                          <a:effectLst/>
                          <a:latin typeface="+mn-lt"/>
                          <a:ea typeface="+mn-ea"/>
                          <a:cs typeface="Arial" panose="020B0604020202020204" pitchFamily="34" charset="0"/>
                        </a:rPr>
                        <a:t>Analysis of past theses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C00000"/>
                          </a:solidFill>
                          <a:effectLst/>
                          <a:latin typeface="+mn-lt"/>
                          <a:ea typeface="+mn-ea"/>
                          <a:cs typeface="Arial" panose="020B0604020202020204" pitchFamily="34" charset="0"/>
                        </a:rPr>
                        <a:t>Analysis of past theses: </a:t>
                      </a:r>
                    </a:p>
                    <a:p>
                      <a:pPr marL="285750" indent="-285750">
                        <a:buFont typeface="Wingdings" panose="05000000000000000000" pitchFamily="2" charset="2"/>
                        <a:buChar char="§"/>
                      </a:pPr>
                      <a:r>
                        <a:rPr lang="en-US" sz="1400" kern="1200" dirty="0" smtClean="0">
                          <a:solidFill>
                            <a:schemeClr val="dk1"/>
                          </a:solidFill>
                          <a:effectLst/>
                          <a:latin typeface="+mn-lt"/>
                          <a:ea typeface="+mn-ea"/>
                          <a:cs typeface="+mn-cs"/>
                        </a:rPr>
                        <a:t>Structure, content  and language</a:t>
                      </a:r>
                      <a:endParaRPr lang="fi-FI" sz="1400" dirty="0">
                        <a:latin typeface="+mn-lt"/>
                        <a:cs typeface="Arial" panose="020B0604020202020204" pitchFamily="34" charset="0"/>
                      </a:endParaRPr>
                    </a:p>
                  </a:txBody>
                  <a:tcPr marL="68580" marR="68580" marT="34290" marB="34290"/>
                </a:tc>
              </a:tr>
              <a:tr h="685800">
                <a:tc>
                  <a:txBody>
                    <a:bodyPr/>
                    <a:lstStyle/>
                    <a:p>
                      <a:pPr marL="457200" indent="-457200">
                        <a:buFont typeface="+mj-lt"/>
                        <a:buAutoNum type="arabicPeriod" startAt="10"/>
                      </a:pPr>
                      <a:r>
                        <a:rPr lang="fi-FI" sz="1400" b="1" dirty="0" smtClean="0">
                          <a:latin typeface="+mn-lt"/>
                          <a:cs typeface="Arial" panose="020B0604020202020204" pitchFamily="34" charset="0"/>
                        </a:rPr>
                        <a:t>Writing task:</a:t>
                      </a:r>
                      <a:r>
                        <a:rPr lang="fi-FI" sz="1400" b="1" baseline="0" dirty="0" smtClean="0">
                          <a:latin typeface="+mn-lt"/>
                          <a:cs typeface="Arial" panose="020B0604020202020204" pitchFamily="34" charset="0"/>
                        </a:rPr>
                        <a:t> </a:t>
                      </a:r>
                      <a:br>
                        <a:rPr lang="fi-FI" sz="1400" b="1" baseline="0" dirty="0" smtClean="0">
                          <a:latin typeface="+mn-lt"/>
                          <a:cs typeface="Arial" panose="020B0604020202020204" pitchFamily="34" charset="0"/>
                        </a:rPr>
                      </a:br>
                      <a:r>
                        <a:rPr lang="fi-FI" sz="1400" baseline="0" dirty="0" smtClean="0">
                          <a:latin typeface="+mn-lt"/>
                          <a:cs typeface="Arial" panose="020B0604020202020204" pitchFamily="34" charset="0"/>
                        </a:rPr>
                        <a:t>Lit. </a:t>
                      </a:r>
                      <a:r>
                        <a:rPr lang="fi-FI" sz="1400" baseline="0" dirty="0" err="1" smtClean="0">
                          <a:latin typeface="+mn-lt"/>
                          <a:cs typeface="Arial" panose="020B0604020202020204" pitchFamily="34" charset="0"/>
                        </a:rPr>
                        <a:t>Review</a:t>
                      </a:r>
                      <a:endParaRPr lang="fi-FI" sz="1400" dirty="0">
                        <a:latin typeface="+mn-lt"/>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dirty="0" smtClean="0">
                          <a:latin typeface="+mn-lt"/>
                          <a:cs typeface="Arial" panose="020B0604020202020204" pitchFamily="34" charset="0"/>
                        </a:rPr>
                        <a:t>Feedback on </a:t>
                      </a:r>
                      <a:r>
                        <a:rPr lang="fi-FI" sz="1200" b="1" dirty="0" err="1" smtClean="0">
                          <a:latin typeface="+mn-lt"/>
                          <a:cs typeface="Arial" panose="020B0604020202020204" pitchFamily="34" charset="0"/>
                        </a:rPr>
                        <a:t>content</a:t>
                      </a:r>
                      <a:endParaRPr lang="fi-FI" sz="1200" dirty="0" smtClean="0">
                        <a:latin typeface="+mn-lt"/>
                        <a:cs typeface="Arial" panose="020B0604020202020204" pitchFamily="34" charset="0"/>
                      </a:endParaRPr>
                    </a:p>
                    <a:p>
                      <a:endParaRPr lang="fi-FI" sz="1200" dirty="0">
                        <a:latin typeface="Arial" panose="020B0604020202020204" pitchFamily="34" charset="0"/>
                        <a:cs typeface="Arial" panose="020B0604020202020204" pitchFamily="34" charset="0"/>
                      </a:endParaRPr>
                    </a:p>
                  </a:txBody>
                  <a:tcPr marL="68580" marR="68580" marT="34290" marB="34290"/>
                </a:tc>
                <a:tc>
                  <a:txBody>
                    <a:bodyPr/>
                    <a:lstStyle/>
                    <a:p>
                      <a:r>
                        <a:rPr lang="fi-FI" sz="1400" b="1" dirty="0" smtClean="0">
                          <a:solidFill>
                            <a:srgbClr val="0000FF"/>
                          </a:solidFill>
                          <a:latin typeface="+mn-lt"/>
                          <a:cs typeface="Arial" panose="020B0604020202020204" pitchFamily="34" charset="0"/>
                        </a:rPr>
                        <a:t>Small-</a:t>
                      </a:r>
                      <a:r>
                        <a:rPr lang="fi-FI" sz="1400" b="1" dirty="0" err="1" smtClean="0">
                          <a:solidFill>
                            <a:srgbClr val="0000FF"/>
                          </a:solidFill>
                          <a:latin typeface="+mn-lt"/>
                          <a:cs typeface="Arial" panose="020B0604020202020204" pitchFamily="34" charset="0"/>
                        </a:rPr>
                        <a:t>group</a:t>
                      </a:r>
                      <a:r>
                        <a:rPr lang="fi-FI" sz="1400" b="1" dirty="0" smtClean="0">
                          <a:solidFill>
                            <a:srgbClr val="0000FF"/>
                          </a:solidFill>
                          <a:latin typeface="+mn-lt"/>
                          <a:cs typeface="Arial" panose="020B0604020202020204" pitchFamily="34" charset="0"/>
                        </a:rPr>
                        <a:t>,</a:t>
                      </a:r>
                      <a:r>
                        <a:rPr lang="fi-FI" sz="1400" b="1" baseline="0" dirty="0" smtClean="0">
                          <a:solidFill>
                            <a:srgbClr val="0000FF"/>
                          </a:solidFill>
                          <a:latin typeface="+mn-lt"/>
                          <a:cs typeface="Arial" panose="020B0604020202020204" pitchFamily="34" charset="0"/>
                        </a:rPr>
                        <a:t> </a:t>
                      </a:r>
                      <a:r>
                        <a:rPr lang="fi-FI" sz="1400" b="1" baseline="0" dirty="0" err="1" smtClean="0">
                          <a:solidFill>
                            <a:srgbClr val="0000FF"/>
                          </a:solidFill>
                          <a:latin typeface="+mn-lt"/>
                          <a:cs typeface="Arial" panose="020B0604020202020204" pitchFamily="34" charset="0"/>
                        </a:rPr>
                        <a:t>peer</a:t>
                      </a:r>
                      <a:r>
                        <a:rPr lang="fi-FI" sz="1400" b="1" baseline="0" dirty="0" smtClean="0">
                          <a:solidFill>
                            <a:srgbClr val="0000FF"/>
                          </a:solidFill>
                          <a:latin typeface="+mn-lt"/>
                          <a:cs typeface="Arial" panose="020B0604020202020204" pitchFamily="34" charset="0"/>
                        </a:rPr>
                        <a:t>-feedback </a:t>
                      </a:r>
                      <a:r>
                        <a:rPr lang="fi-FI" sz="1400" b="1" dirty="0" err="1" smtClean="0">
                          <a:solidFill>
                            <a:srgbClr val="0000FF"/>
                          </a:solidFill>
                          <a:latin typeface="+mn-lt"/>
                          <a:cs typeface="Arial" panose="020B0604020202020204" pitchFamily="34" charset="0"/>
                        </a:rPr>
                        <a:t>sessions</a:t>
                      </a:r>
                      <a:r>
                        <a:rPr lang="fi-FI" sz="1400" b="1" dirty="0" smtClean="0">
                          <a:solidFill>
                            <a:srgbClr val="0000FF"/>
                          </a:solidFill>
                          <a:latin typeface="+mn-lt"/>
                          <a:cs typeface="Arial" panose="020B0604020202020204" pitchFamily="34" charset="0"/>
                        </a:rPr>
                        <a:t>: </a:t>
                      </a:r>
                    </a:p>
                    <a:p>
                      <a:pPr marL="285750" indent="-285750">
                        <a:buFont typeface="Wingdings" panose="05000000000000000000" pitchFamily="2" charset="2"/>
                        <a:buChar char="§"/>
                      </a:pPr>
                      <a:r>
                        <a:rPr lang="fi-FI" sz="1400" b="1" dirty="0" err="1" smtClean="0">
                          <a:latin typeface="+mn-lt"/>
                          <a:cs typeface="Arial" panose="020B0604020202020204" pitchFamily="34" charset="0"/>
                        </a:rPr>
                        <a:t>Structure</a:t>
                      </a:r>
                      <a:r>
                        <a:rPr lang="fi-FI" sz="1400" b="1" dirty="0" smtClean="0">
                          <a:latin typeface="+mn-lt"/>
                          <a:cs typeface="Arial" panose="020B0604020202020204" pitchFamily="34" charset="0"/>
                        </a:rPr>
                        <a:t> &amp; </a:t>
                      </a:r>
                      <a:r>
                        <a:rPr lang="fi-FI" sz="1400" b="1" dirty="0" err="1" smtClean="0">
                          <a:latin typeface="+mn-lt"/>
                          <a:cs typeface="Arial" panose="020B0604020202020204" pitchFamily="34" charset="0"/>
                        </a:rPr>
                        <a:t>Cohesion</a:t>
                      </a:r>
                      <a:endParaRPr lang="fi-FI" sz="1400" dirty="0">
                        <a:latin typeface="+mn-lt"/>
                        <a:cs typeface="Arial" panose="020B0604020202020204" pitchFamily="34" charset="0"/>
                      </a:endParaRPr>
                    </a:p>
                  </a:txBody>
                  <a:tcPr marL="68580" marR="68580" marT="34290" marB="34290"/>
                </a:tc>
              </a:tr>
              <a:tr h="480060">
                <a:tc>
                  <a:txBody>
                    <a:bodyPr/>
                    <a:lstStyle/>
                    <a:p>
                      <a:pPr marL="447675" indent="0">
                        <a:buFont typeface="+mj-lt"/>
                        <a:buNone/>
                      </a:pPr>
                      <a:r>
                        <a:rPr lang="fi-FI" sz="1400" b="1" kern="1200" dirty="0" smtClean="0">
                          <a:solidFill>
                            <a:schemeClr val="dk1"/>
                          </a:solidFill>
                          <a:effectLst/>
                          <a:latin typeface="+mn-lt"/>
                          <a:ea typeface="+mn-ea"/>
                          <a:cs typeface="Arial" panose="020B0604020202020204" pitchFamily="34" charset="0"/>
                        </a:rPr>
                        <a:t>Revision task:</a:t>
                      </a:r>
                      <a:br>
                        <a:rPr lang="fi-FI" sz="1400" b="1" kern="1200" dirty="0" smtClean="0">
                          <a:solidFill>
                            <a:schemeClr val="dk1"/>
                          </a:solidFill>
                          <a:effectLst/>
                          <a:latin typeface="+mn-lt"/>
                          <a:ea typeface="+mn-ea"/>
                          <a:cs typeface="Arial" panose="020B0604020202020204" pitchFamily="34" charset="0"/>
                        </a:rPr>
                      </a:br>
                      <a:r>
                        <a:rPr lang="fi-FI" sz="1400" baseline="0" dirty="0" smtClean="0">
                          <a:latin typeface="+mn-lt"/>
                          <a:cs typeface="Arial" panose="020B0604020202020204" pitchFamily="34" charset="0"/>
                        </a:rPr>
                        <a:t>Lit. </a:t>
                      </a:r>
                      <a:r>
                        <a:rPr lang="fi-FI" sz="1400" baseline="0" dirty="0" err="1" smtClean="0">
                          <a:latin typeface="+mn-lt"/>
                          <a:cs typeface="Arial" panose="020B0604020202020204" pitchFamily="34" charset="0"/>
                        </a:rPr>
                        <a:t>Review</a:t>
                      </a:r>
                      <a:endParaRPr lang="fi-FI" sz="1400" dirty="0">
                        <a:latin typeface="+mn-lt"/>
                        <a:cs typeface="Arial" panose="020B0604020202020204" pitchFamily="34" charset="0"/>
                      </a:endParaRPr>
                    </a:p>
                  </a:txBody>
                  <a:tcPr marL="68580" marR="68580" marT="34290" marB="34290"/>
                </a:tc>
                <a:tc>
                  <a:txBody>
                    <a:bodyPr/>
                    <a:lstStyle/>
                    <a:p>
                      <a:endParaRPr lang="fi-FI" sz="14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0000FF"/>
                          </a:solidFill>
                          <a:latin typeface="+mn-lt"/>
                          <a:ea typeface="+mn-ea"/>
                          <a:cs typeface="Arial" panose="020B0604020202020204" pitchFamily="34" charset="0"/>
                        </a:rPr>
                        <a:t>On-line Teacher feedback</a:t>
                      </a:r>
                      <a:endParaRPr lang="fi-FI" sz="1400" b="1" kern="1200" dirty="0">
                        <a:solidFill>
                          <a:srgbClr val="0000FF"/>
                        </a:solidFill>
                        <a:latin typeface="+mn-lt"/>
                        <a:ea typeface="+mn-ea"/>
                        <a:cs typeface="Arial" panose="020B0604020202020204" pitchFamily="34" charset="0"/>
                      </a:endParaRPr>
                    </a:p>
                  </a:txBody>
                  <a:tcPr marL="68580" marR="68580" marT="34290" marB="34290"/>
                </a:tc>
              </a:tr>
            </a:tbl>
          </a:graphicData>
        </a:graphic>
      </p:graphicFrame>
      <p:sp>
        <p:nvSpPr>
          <p:cNvPr id="4" name="Rectangle 3"/>
          <p:cNvSpPr/>
          <p:nvPr/>
        </p:nvSpPr>
        <p:spPr>
          <a:xfrm>
            <a:off x="200026" y="1771650"/>
            <a:ext cx="650081" cy="3500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9525">
                  <a:solidFill>
                    <a:schemeClr val="bg1"/>
                  </a:solidFill>
                  <a:prstDash val="solid"/>
                </a:ln>
                <a:solidFill>
                  <a:schemeClr val="tx1"/>
                </a:solidFill>
                <a:effectLst>
                  <a:outerShdw blurRad="12700" dist="38100" dir="2700000" algn="tl" rotWithShape="0">
                    <a:schemeClr val="bg1">
                      <a:lumMod val="50000"/>
                    </a:schemeClr>
                  </a:outerShdw>
                </a:effectLst>
              </a:rPr>
              <a:t>1</a:t>
            </a:r>
          </a:p>
        </p:txBody>
      </p:sp>
      <p:sp>
        <p:nvSpPr>
          <p:cNvPr id="6" name="Rectangle 5"/>
          <p:cNvSpPr/>
          <p:nvPr/>
        </p:nvSpPr>
        <p:spPr>
          <a:xfrm>
            <a:off x="1007270" y="1771650"/>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0000FF"/>
                </a:solidFill>
                <a:effectLst>
                  <a:outerShdw blurRad="38100" dist="22860" dir="5400000" algn="tl" rotWithShape="0">
                    <a:srgbClr val="000000">
                      <a:alpha val="30000"/>
                    </a:srgbClr>
                  </a:outerShdw>
                </a:effectLst>
                <a:latin typeface="Arial Black" panose="020B0A04020102020204" pitchFamily="34" charset="0"/>
              </a:rPr>
              <a:t>2</a:t>
            </a:r>
          </a:p>
        </p:txBody>
      </p:sp>
      <p:sp>
        <p:nvSpPr>
          <p:cNvPr id="7" name="Rectangle 6"/>
          <p:cNvSpPr/>
          <p:nvPr/>
        </p:nvSpPr>
        <p:spPr>
          <a:xfrm>
            <a:off x="242887" y="2272763"/>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fi-FI" b="1" dirty="0">
              <a:ln w="22225">
                <a:solidFill>
                  <a:schemeClr val="accent2"/>
                </a:solidFill>
                <a:prstDash val="solid"/>
              </a:ln>
              <a:solidFill>
                <a:schemeClr val="accent2">
                  <a:lumMod val="40000"/>
                  <a:lumOff val="60000"/>
                </a:schemeClr>
              </a:solidFill>
            </a:endParaRPr>
          </a:p>
        </p:txBody>
      </p:sp>
      <p:sp>
        <p:nvSpPr>
          <p:cNvPr id="8" name="Rectangle 7"/>
          <p:cNvSpPr/>
          <p:nvPr/>
        </p:nvSpPr>
        <p:spPr>
          <a:xfrm>
            <a:off x="992982" y="2243138"/>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0000FF"/>
                </a:solidFill>
                <a:effectLst>
                  <a:outerShdw blurRad="38100" dist="22860" dir="5400000" algn="tl" rotWithShape="0">
                    <a:srgbClr val="000000">
                      <a:alpha val="30000"/>
                    </a:srgbClr>
                  </a:outerShdw>
                </a:effectLst>
                <a:latin typeface="Arial Black" panose="020B0A04020102020204" pitchFamily="34" charset="0"/>
              </a:rPr>
              <a:t>4</a:t>
            </a:r>
          </a:p>
        </p:txBody>
      </p:sp>
      <p:sp>
        <p:nvSpPr>
          <p:cNvPr id="10" name="Oval 9"/>
          <p:cNvSpPr/>
          <p:nvPr/>
        </p:nvSpPr>
        <p:spPr>
          <a:xfrm>
            <a:off x="42863" y="2121694"/>
            <a:ext cx="1050131" cy="657225"/>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9" name="TextBox 8"/>
          <p:cNvSpPr txBox="1"/>
          <p:nvPr/>
        </p:nvSpPr>
        <p:spPr>
          <a:xfrm>
            <a:off x="2178844" y="1027146"/>
            <a:ext cx="3843338" cy="415498"/>
          </a:xfrm>
          <a:prstGeom prst="rect">
            <a:avLst/>
          </a:prstGeom>
          <a:noFill/>
        </p:spPr>
        <p:txBody>
          <a:bodyPr wrap="square" rtlCol="0">
            <a:spAutoFit/>
          </a:bodyPr>
          <a:lstStyle/>
          <a:p>
            <a:r>
              <a:rPr lang="fi-FI" sz="2100" b="1" dirty="0">
                <a:solidFill>
                  <a:srgbClr val="C00000"/>
                </a:solidFill>
              </a:rPr>
              <a:t>Second </a:t>
            </a:r>
            <a:r>
              <a:rPr lang="fi-FI" sz="2100" b="1" dirty="0" err="1">
                <a:solidFill>
                  <a:srgbClr val="C00000"/>
                </a:solidFill>
              </a:rPr>
              <a:t>year</a:t>
            </a:r>
            <a:r>
              <a:rPr lang="fi-FI" sz="2100" b="1" dirty="0">
                <a:solidFill>
                  <a:srgbClr val="C00000"/>
                </a:solidFill>
              </a:rPr>
              <a:t> (</a:t>
            </a:r>
            <a:r>
              <a:rPr lang="fi-FI" sz="2100" b="1" dirty="0" err="1">
                <a:solidFill>
                  <a:srgbClr val="C00000"/>
                </a:solidFill>
              </a:rPr>
              <a:t>Periods</a:t>
            </a:r>
            <a:r>
              <a:rPr lang="fi-FI" sz="2100" b="1" dirty="0">
                <a:solidFill>
                  <a:srgbClr val="C00000"/>
                </a:solidFill>
              </a:rPr>
              <a:t> </a:t>
            </a:r>
            <a:r>
              <a:rPr lang="fi-FI" sz="2100" b="1" dirty="0" smtClean="0">
                <a:solidFill>
                  <a:srgbClr val="C00000"/>
                </a:solidFill>
              </a:rPr>
              <a:t>3-4)</a:t>
            </a:r>
            <a:endParaRPr lang="fi-FI" sz="2100" dirty="0">
              <a:solidFill>
                <a:srgbClr val="C00000"/>
              </a:solidFill>
            </a:endParaRPr>
          </a:p>
        </p:txBody>
      </p:sp>
      <p:sp>
        <p:nvSpPr>
          <p:cNvPr id="11" name="Rectangle 10"/>
          <p:cNvSpPr/>
          <p:nvPr/>
        </p:nvSpPr>
        <p:spPr>
          <a:xfrm>
            <a:off x="2052489" y="3814762"/>
            <a:ext cx="7000875" cy="2185988"/>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3" name="TextBox 2"/>
          <p:cNvSpPr txBox="1"/>
          <p:nvPr/>
        </p:nvSpPr>
        <p:spPr>
          <a:xfrm>
            <a:off x="1540819" y="4014787"/>
            <a:ext cx="507831" cy="1583056"/>
          </a:xfrm>
          <a:prstGeom prst="rect">
            <a:avLst/>
          </a:prstGeom>
          <a:noFill/>
        </p:spPr>
        <p:txBody>
          <a:bodyPr vert="vert270" wrap="square" rtlCol="0">
            <a:spAutoFit/>
          </a:bodyPr>
          <a:lstStyle/>
          <a:p>
            <a:r>
              <a:rPr lang="en-US" sz="2100" dirty="0">
                <a:solidFill>
                  <a:srgbClr val="C00000"/>
                </a:solidFill>
                <a:latin typeface="Arial Black" panose="020B0A04020102020204" pitchFamily="34" charset="0"/>
              </a:rPr>
              <a:t>(6 weeks)</a:t>
            </a:r>
            <a:endParaRPr lang="fi-FI" sz="2100" dirty="0">
              <a:solidFill>
                <a:srgbClr val="C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183135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6336704" cy="461665"/>
          </a:xfrm>
          <a:prstGeom prst="rect">
            <a:avLst/>
          </a:prstGeom>
          <a:noFill/>
        </p:spPr>
        <p:txBody>
          <a:bodyPr wrap="square" rtlCol="0">
            <a:spAutoFit/>
          </a:bodyPr>
          <a:lstStyle/>
          <a:p>
            <a:r>
              <a:rPr lang="en-US" sz="2400" b="1" dirty="0"/>
              <a:t>STATEMENT OF MASTER’S THESIS </a:t>
            </a:r>
            <a:r>
              <a:rPr lang="en-US" sz="2400" b="1" dirty="0" smtClean="0"/>
              <a:t>ASSESSMENT</a:t>
            </a:r>
            <a:endParaRPr lang="en-US" sz="1600" b="1" dirty="0" smtClean="0"/>
          </a:p>
        </p:txBody>
      </p:sp>
      <p:sp>
        <p:nvSpPr>
          <p:cNvPr id="3" name="TextBox 2"/>
          <p:cNvSpPr txBox="1"/>
          <p:nvPr/>
        </p:nvSpPr>
        <p:spPr>
          <a:xfrm>
            <a:off x="611560" y="870194"/>
            <a:ext cx="8137321" cy="584775"/>
          </a:xfrm>
          <a:prstGeom prst="rect">
            <a:avLst/>
          </a:prstGeom>
          <a:noFill/>
        </p:spPr>
        <p:txBody>
          <a:bodyPr wrap="square" rtlCol="0">
            <a:spAutoFit/>
          </a:bodyPr>
          <a:lstStyle/>
          <a:p>
            <a:r>
              <a:rPr lang="en-US" sz="1600" b="1" dirty="0" smtClean="0">
                <a:hlinkClick r:id="rId2"/>
              </a:rPr>
              <a:t>https</a:t>
            </a:r>
            <a:r>
              <a:rPr lang="en-US" sz="1600" b="1" dirty="0">
                <a:hlinkClick r:id="rId2"/>
              </a:rPr>
              <a:t>://</a:t>
            </a:r>
            <a:r>
              <a:rPr lang="en-US" sz="1600" b="1" dirty="0" smtClean="0">
                <a:hlinkClick r:id="rId2"/>
              </a:rPr>
              <a:t>into.aalto.fi/display/enmasterelec/New+guideline+for+master%27s+thesis+evaluation+effective+as+of+1+August+2012</a:t>
            </a:r>
            <a:endParaRPr lang="en-US" sz="1600" b="1" dirty="0" smtClean="0"/>
          </a:p>
        </p:txBody>
      </p:sp>
      <p:pic>
        <p:nvPicPr>
          <p:cNvPr id="4" name="Picture 3"/>
          <p:cNvPicPr>
            <a:picLocks noChangeAspect="1"/>
          </p:cNvPicPr>
          <p:nvPr/>
        </p:nvPicPr>
        <p:blipFill>
          <a:blip r:embed="rId3"/>
          <a:stretch>
            <a:fillRect/>
          </a:stretch>
        </p:blipFill>
        <p:spPr>
          <a:xfrm>
            <a:off x="413631" y="1556792"/>
            <a:ext cx="8730369" cy="4585121"/>
          </a:xfrm>
          <a:prstGeom prst="rect">
            <a:avLst/>
          </a:prstGeom>
        </p:spPr>
      </p:pic>
      <p:sp>
        <p:nvSpPr>
          <p:cNvPr id="5" name="Oval 4"/>
          <p:cNvSpPr/>
          <p:nvPr/>
        </p:nvSpPr>
        <p:spPr>
          <a:xfrm>
            <a:off x="251520" y="5517232"/>
            <a:ext cx="4212260" cy="86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9815703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2707" y="1027146"/>
            <a:ext cx="1833249" cy="369332"/>
          </a:xfrm>
          <a:prstGeom prst="rect">
            <a:avLst/>
          </a:prstGeom>
          <a:noFill/>
        </p:spPr>
        <p:txBody>
          <a:bodyPr wrap="square" rtlCol="0">
            <a:spAutoFit/>
          </a:bodyPr>
          <a:lstStyle/>
          <a:p>
            <a:r>
              <a:rPr lang="fi-FI">
                <a:solidFill>
                  <a:srgbClr val="0000FF"/>
                </a:solidFill>
                <a:latin typeface="Arial Black" panose="020B0A04020102020204" pitchFamily="34" charset="0"/>
              </a:rPr>
              <a:t>LC Proposal:</a:t>
            </a:r>
            <a:endParaRPr lang="fi-FI" dirty="0">
              <a:solidFill>
                <a:srgbClr val="0000FF"/>
              </a:solidFill>
              <a:latin typeface="Arial Black" panose="020B0A04020102020204" pitchFamily="34" charset="0"/>
            </a:endParaRPr>
          </a:p>
        </p:txBody>
      </p:sp>
      <p:graphicFrame>
        <p:nvGraphicFramePr>
          <p:cNvPr id="5" name="Table 4"/>
          <p:cNvGraphicFramePr>
            <a:graphicFrameLocks noGrp="1"/>
          </p:cNvGraphicFramePr>
          <p:nvPr>
            <p:extLst/>
          </p:nvPr>
        </p:nvGraphicFramePr>
        <p:xfrm>
          <a:off x="2100264" y="1571642"/>
          <a:ext cx="6943724" cy="4468020"/>
        </p:xfrm>
        <a:graphic>
          <a:graphicData uri="http://schemas.openxmlformats.org/drawingml/2006/table">
            <a:tbl>
              <a:tblPr firstRow="1" bandRow="1">
                <a:tableStyleId>{5C22544A-7EE6-4342-B048-85BDC9FD1C3A}</a:tableStyleId>
              </a:tblPr>
              <a:tblGrid>
                <a:gridCol w="1890339"/>
                <a:gridCol w="2545929"/>
                <a:gridCol w="2507456"/>
              </a:tblGrid>
              <a:tr h="342900">
                <a:tc>
                  <a:txBody>
                    <a:bodyPr/>
                    <a:lstStyle/>
                    <a:p>
                      <a:r>
                        <a:rPr lang="fi-FI" sz="1800" dirty="0" err="1" smtClean="0">
                          <a:latin typeface="Arial" panose="020B0604020202020204" pitchFamily="34" charset="0"/>
                          <a:cs typeface="Arial" panose="020B0604020202020204" pitchFamily="34" charset="0"/>
                        </a:rPr>
                        <a:t>Theme</a:t>
                      </a:r>
                      <a:endParaRPr lang="fi-FI" sz="1500" dirty="0">
                        <a:latin typeface="Arial" panose="020B0604020202020204" pitchFamily="34" charset="0"/>
                        <a:cs typeface="Arial" panose="020B0604020202020204" pitchFamily="34" charset="0"/>
                      </a:endParaRPr>
                    </a:p>
                  </a:txBody>
                  <a:tcPr marL="68580" marR="68580" marT="34290" marB="34290"/>
                </a:tc>
                <a:tc>
                  <a:txBody>
                    <a:bodyPr/>
                    <a:lstStyle/>
                    <a:p>
                      <a:r>
                        <a:rPr lang="fi-FI" sz="1500" dirty="0" err="1" smtClean="0">
                          <a:latin typeface="Arial" panose="020B0604020202020204" pitchFamily="34" charset="0"/>
                          <a:cs typeface="Arial" panose="020B0604020202020204" pitchFamily="34" charset="0"/>
                        </a:rPr>
                        <a:t>Professor</a:t>
                      </a:r>
                      <a:endParaRPr lang="fi-FI" sz="1500" dirty="0">
                        <a:latin typeface="Arial" panose="020B0604020202020204" pitchFamily="34" charset="0"/>
                        <a:cs typeface="Arial" panose="020B0604020202020204" pitchFamily="34" charset="0"/>
                      </a:endParaRPr>
                    </a:p>
                  </a:txBody>
                  <a:tcPr marL="68580" marR="68580" marT="34290" marB="34290"/>
                </a:tc>
                <a:tc>
                  <a:txBody>
                    <a:bodyPr/>
                    <a:lstStyle/>
                    <a:p>
                      <a:r>
                        <a:rPr lang="en-US" sz="1500" b="1" kern="1200" dirty="0" smtClean="0">
                          <a:solidFill>
                            <a:schemeClr val="lt1"/>
                          </a:solidFill>
                          <a:latin typeface="Arial" panose="020B0604020202020204" pitchFamily="34" charset="0"/>
                          <a:ea typeface="+mn-ea"/>
                          <a:cs typeface="Arial" panose="020B0604020202020204" pitchFamily="34" charset="0"/>
                        </a:rPr>
                        <a:t>Language instructor</a:t>
                      </a:r>
                      <a:endParaRPr lang="fi-FI" sz="1500" b="1" kern="1200" dirty="0">
                        <a:solidFill>
                          <a:schemeClr val="lt1"/>
                        </a:solidFill>
                        <a:latin typeface="Arial" panose="020B0604020202020204" pitchFamily="34" charset="0"/>
                        <a:ea typeface="+mn-ea"/>
                        <a:cs typeface="Arial" panose="020B0604020202020204" pitchFamily="34" charset="0"/>
                      </a:endParaRPr>
                    </a:p>
                  </a:txBody>
                  <a:tcPr marL="68580" marR="68580" marT="34290" marB="34290"/>
                </a:tc>
              </a:tr>
              <a:tr h="685800">
                <a:tc>
                  <a:txBody>
                    <a:bodyPr/>
                    <a:lstStyle/>
                    <a:p>
                      <a:pPr marL="457200" indent="-457200">
                        <a:buFont typeface="+mj-lt"/>
                        <a:buAutoNum type="arabicPeriod" startAt="11"/>
                      </a:pPr>
                      <a:r>
                        <a:rPr lang="en-US" sz="1400" b="1" kern="1200" dirty="0" smtClean="0">
                          <a:solidFill>
                            <a:schemeClr val="dk1"/>
                          </a:solidFill>
                          <a:effectLst/>
                          <a:latin typeface="+mn-lt"/>
                          <a:ea typeface="+mn-ea"/>
                          <a:cs typeface="+mn-cs"/>
                        </a:rPr>
                        <a:t>Chapter 1 Introduction</a:t>
                      </a:r>
                      <a:r>
                        <a:rPr lang="en-US" sz="1400" kern="1200" dirty="0" smtClean="0">
                          <a:solidFill>
                            <a:schemeClr val="dk1"/>
                          </a:solidFill>
                          <a:effectLst/>
                          <a:latin typeface="+mn-lt"/>
                          <a:ea typeface="+mn-ea"/>
                          <a:cs typeface="+mn-cs"/>
                        </a:rPr>
                        <a:t/>
                      </a:r>
                      <a:br>
                        <a:rPr lang="en-US" sz="1400" kern="1200" dirty="0" smtClean="0">
                          <a:solidFill>
                            <a:schemeClr val="dk1"/>
                          </a:solidFill>
                          <a:effectLst/>
                          <a:latin typeface="+mn-lt"/>
                          <a:ea typeface="+mn-ea"/>
                          <a:cs typeface="+mn-cs"/>
                        </a:rPr>
                      </a:br>
                      <a:endParaRPr lang="fi-FI" sz="1400" dirty="0">
                        <a:latin typeface="+mn-lt"/>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C00000"/>
                          </a:solidFill>
                          <a:effectLst/>
                          <a:latin typeface="+mn-lt"/>
                          <a:ea typeface="+mn-ea"/>
                          <a:cs typeface="Arial" panose="020B0604020202020204" pitchFamily="34" charset="0"/>
                        </a:rPr>
                        <a:t>Analysis of past theses </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C00000"/>
                          </a:solidFill>
                          <a:effectLst/>
                          <a:latin typeface="+mn-lt"/>
                          <a:ea typeface="+mn-ea"/>
                          <a:cs typeface="Arial" panose="020B0604020202020204" pitchFamily="34" charset="0"/>
                        </a:rPr>
                        <a:t>Analysis of past theses: </a:t>
                      </a:r>
                    </a:p>
                    <a:p>
                      <a:pPr marL="285750" indent="-285750">
                        <a:buFont typeface="Wingdings" panose="05000000000000000000" pitchFamily="2" charset="2"/>
                        <a:buChar char="§"/>
                      </a:pPr>
                      <a:r>
                        <a:rPr lang="en-US" sz="1400" kern="1200" dirty="0" smtClean="0">
                          <a:solidFill>
                            <a:schemeClr val="dk1"/>
                          </a:solidFill>
                          <a:effectLst/>
                          <a:latin typeface="+mn-lt"/>
                          <a:ea typeface="+mn-ea"/>
                          <a:cs typeface="+mn-cs"/>
                        </a:rPr>
                        <a:t>The CARS Model</a:t>
                      </a:r>
                      <a:endParaRPr lang="fi-FI" sz="1400" dirty="0">
                        <a:latin typeface="+mn-lt"/>
                        <a:cs typeface="Arial" panose="020B0604020202020204" pitchFamily="34" charset="0"/>
                      </a:endParaRPr>
                    </a:p>
                  </a:txBody>
                  <a:tcPr marL="68580" marR="68580" marT="34290" marB="34290"/>
                </a:tc>
              </a:tr>
              <a:tr h="685800">
                <a:tc>
                  <a:txBody>
                    <a:bodyPr/>
                    <a:lstStyle/>
                    <a:p>
                      <a:pPr marL="457200" indent="-457200">
                        <a:buFont typeface="+mj-lt"/>
                        <a:buAutoNum type="arabicPeriod" startAt="12"/>
                      </a:pPr>
                      <a:r>
                        <a:rPr lang="fi-FI" sz="1400" b="1" dirty="0" smtClean="0">
                          <a:latin typeface="+mn-lt"/>
                          <a:cs typeface="Arial" panose="020B0604020202020204" pitchFamily="34" charset="0"/>
                        </a:rPr>
                        <a:t>Writing task:</a:t>
                      </a:r>
                      <a:r>
                        <a:rPr lang="fi-FI" sz="1400" b="1" baseline="0" dirty="0" smtClean="0">
                          <a:latin typeface="+mn-lt"/>
                          <a:cs typeface="Arial" panose="020B0604020202020204" pitchFamily="34" charset="0"/>
                        </a:rPr>
                        <a:t> </a:t>
                      </a:r>
                      <a:r>
                        <a:rPr lang="fi-FI" sz="1400" baseline="0" dirty="0" err="1" smtClean="0">
                          <a:latin typeface="+mn-lt"/>
                          <a:cs typeface="Arial" panose="020B0604020202020204" pitchFamily="34" charset="0"/>
                        </a:rPr>
                        <a:t>Introduction</a:t>
                      </a:r>
                      <a:endParaRPr lang="fi-FI" sz="1400" dirty="0">
                        <a:latin typeface="+mn-lt"/>
                        <a:cs typeface="Arial" panose="020B0604020202020204" pitchFamily="34" charset="0"/>
                      </a:endParaRPr>
                    </a:p>
                  </a:txBody>
                  <a:tcPr marL="68580" marR="68580" marT="34290" marB="34290"/>
                </a:tc>
                <a:tc>
                  <a:txBody>
                    <a:bodyPr/>
                    <a:lstStyle/>
                    <a:p>
                      <a:r>
                        <a:rPr lang="fi-FI" sz="1400" b="1" dirty="0" smtClean="0">
                          <a:latin typeface="+mn-lt"/>
                          <a:cs typeface="Arial" panose="020B0604020202020204" pitchFamily="34" charset="0"/>
                        </a:rPr>
                        <a:t>Feedback on </a:t>
                      </a:r>
                      <a:r>
                        <a:rPr lang="fi-FI" sz="1400" b="1" dirty="0" err="1" smtClean="0">
                          <a:latin typeface="+mn-lt"/>
                          <a:cs typeface="Arial" panose="020B0604020202020204" pitchFamily="34" charset="0"/>
                        </a:rPr>
                        <a:t>content</a:t>
                      </a:r>
                      <a:endParaRPr lang="fi-FI" sz="1400" dirty="0">
                        <a:latin typeface="+mn-lt"/>
                        <a:cs typeface="Arial" panose="020B0604020202020204" pitchFamily="34" charset="0"/>
                      </a:endParaRPr>
                    </a:p>
                  </a:txBody>
                  <a:tcPr marL="68580" marR="68580" marT="34290" marB="34290"/>
                </a:tc>
                <a:tc>
                  <a:txBody>
                    <a:bodyPr/>
                    <a:lstStyle/>
                    <a:p>
                      <a:r>
                        <a:rPr lang="fi-FI" sz="1400" b="1" dirty="0" smtClean="0">
                          <a:solidFill>
                            <a:srgbClr val="0000FF"/>
                          </a:solidFill>
                          <a:latin typeface="+mn-lt"/>
                          <a:cs typeface="Arial" panose="020B0604020202020204" pitchFamily="34" charset="0"/>
                        </a:rPr>
                        <a:t>Small-</a:t>
                      </a:r>
                      <a:r>
                        <a:rPr lang="fi-FI" sz="1400" b="1" dirty="0" err="1" smtClean="0">
                          <a:solidFill>
                            <a:srgbClr val="0000FF"/>
                          </a:solidFill>
                          <a:latin typeface="+mn-lt"/>
                          <a:cs typeface="Arial" panose="020B0604020202020204" pitchFamily="34" charset="0"/>
                        </a:rPr>
                        <a:t>group</a:t>
                      </a:r>
                      <a:r>
                        <a:rPr lang="fi-FI" sz="1400" b="1" dirty="0" smtClean="0">
                          <a:solidFill>
                            <a:srgbClr val="0000FF"/>
                          </a:solidFill>
                          <a:latin typeface="+mn-lt"/>
                          <a:cs typeface="Arial" panose="020B0604020202020204" pitchFamily="34" charset="0"/>
                        </a:rPr>
                        <a:t>,</a:t>
                      </a:r>
                      <a:r>
                        <a:rPr lang="fi-FI" sz="1400" b="1" baseline="0" dirty="0" smtClean="0">
                          <a:solidFill>
                            <a:srgbClr val="0000FF"/>
                          </a:solidFill>
                          <a:latin typeface="+mn-lt"/>
                          <a:cs typeface="Arial" panose="020B0604020202020204" pitchFamily="34" charset="0"/>
                        </a:rPr>
                        <a:t> </a:t>
                      </a:r>
                      <a:r>
                        <a:rPr lang="fi-FI" sz="1400" b="1" baseline="0" dirty="0" err="1" smtClean="0">
                          <a:solidFill>
                            <a:srgbClr val="0000FF"/>
                          </a:solidFill>
                          <a:latin typeface="+mn-lt"/>
                          <a:cs typeface="Arial" panose="020B0604020202020204" pitchFamily="34" charset="0"/>
                        </a:rPr>
                        <a:t>peer</a:t>
                      </a:r>
                      <a:r>
                        <a:rPr lang="fi-FI" sz="1400" b="1" baseline="0" dirty="0" smtClean="0">
                          <a:solidFill>
                            <a:srgbClr val="0000FF"/>
                          </a:solidFill>
                          <a:latin typeface="+mn-lt"/>
                          <a:cs typeface="Arial" panose="020B0604020202020204" pitchFamily="34" charset="0"/>
                        </a:rPr>
                        <a:t>-feedback </a:t>
                      </a:r>
                      <a:r>
                        <a:rPr lang="fi-FI" sz="1400" b="1" dirty="0" err="1" smtClean="0">
                          <a:solidFill>
                            <a:srgbClr val="0000FF"/>
                          </a:solidFill>
                          <a:latin typeface="+mn-lt"/>
                          <a:cs typeface="Arial" panose="020B0604020202020204" pitchFamily="34" charset="0"/>
                        </a:rPr>
                        <a:t>sessions</a:t>
                      </a:r>
                      <a:r>
                        <a:rPr lang="fi-FI" sz="1400" b="1" dirty="0" smtClean="0">
                          <a:solidFill>
                            <a:srgbClr val="0000FF"/>
                          </a:solidFill>
                          <a:latin typeface="+mn-lt"/>
                          <a:cs typeface="Arial" panose="020B0604020202020204" pitchFamily="34" charset="0"/>
                        </a:rPr>
                        <a:t>: </a:t>
                      </a:r>
                    </a:p>
                    <a:p>
                      <a:pPr marL="285750" indent="-285750">
                        <a:buFont typeface="Wingdings" panose="05000000000000000000" pitchFamily="2" charset="2"/>
                        <a:buChar char="§"/>
                      </a:pPr>
                      <a:r>
                        <a:rPr lang="fi-FI" sz="1400" b="1" dirty="0" err="1" smtClean="0">
                          <a:latin typeface="+mn-lt"/>
                          <a:cs typeface="Arial" panose="020B0604020202020204" pitchFamily="34" charset="0"/>
                        </a:rPr>
                        <a:t>Structure</a:t>
                      </a:r>
                      <a:r>
                        <a:rPr lang="fi-FI" sz="1400" b="1" dirty="0" smtClean="0">
                          <a:latin typeface="+mn-lt"/>
                          <a:cs typeface="Arial" panose="020B0604020202020204" pitchFamily="34" charset="0"/>
                        </a:rPr>
                        <a:t> &amp; </a:t>
                      </a:r>
                      <a:r>
                        <a:rPr lang="fi-FI" sz="1400" b="1" dirty="0" err="1" smtClean="0">
                          <a:latin typeface="+mn-lt"/>
                          <a:cs typeface="Arial" panose="020B0604020202020204" pitchFamily="34" charset="0"/>
                        </a:rPr>
                        <a:t>Cohesion</a:t>
                      </a:r>
                      <a:endParaRPr lang="fi-FI" sz="1400" dirty="0">
                        <a:latin typeface="+mn-lt"/>
                        <a:cs typeface="Arial" panose="020B0604020202020204" pitchFamily="34" charset="0"/>
                      </a:endParaRPr>
                    </a:p>
                  </a:txBody>
                  <a:tcPr marL="68580" marR="68580" marT="34290" marB="34290"/>
                </a:tc>
              </a:tr>
              <a:tr h="516945">
                <a:tc>
                  <a:txBody>
                    <a:bodyPr/>
                    <a:lstStyle/>
                    <a:p>
                      <a:pPr marL="447675" indent="0">
                        <a:buFont typeface="+mj-lt"/>
                        <a:buNone/>
                      </a:pPr>
                      <a:r>
                        <a:rPr lang="fi-FI" sz="1400" b="1" kern="1200" dirty="0" smtClean="0">
                          <a:solidFill>
                            <a:schemeClr val="dk1"/>
                          </a:solidFill>
                          <a:effectLst/>
                          <a:latin typeface="+mn-lt"/>
                          <a:ea typeface="+mn-ea"/>
                          <a:cs typeface="Arial" panose="020B0604020202020204" pitchFamily="34" charset="0"/>
                        </a:rPr>
                        <a:t>Revision task:</a:t>
                      </a:r>
                      <a:br>
                        <a:rPr lang="fi-FI" sz="1400" b="1" kern="1200" dirty="0" smtClean="0">
                          <a:solidFill>
                            <a:schemeClr val="dk1"/>
                          </a:solidFill>
                          <a:effectLst/>
                          <a:latin typeface="+mn-lt"/>
                          <a:ea typeface="+mn-ea"/>
                          <a:cs typeface="Arial" panose="020B0604020202020204" pitchFamily="34" charset="0"/>
                        </a:rPr>
                      </a:br>
                      <a:r>
                        <a:rPr lang="fi-FI" sz="1400" baseline="0" dirty="0" err="1" smtClean="0">
                          <a:latin typeface="+mn-lt"/>
                          <a:cs typeface="Arial" panose="020B0604020202020204" pitchFamily="34" charset="0"/>
                        </a:rPr>
                        <a:t>Introduction</a:t>
                      </a:r>
                      <a:endParaRPr lang="fi-FI" sz="1400" dirty="0">
                        <a:latin typeface="+mn-lt"/>
                        <a:cs typeface="Arial" panose="020B0604020202020204" pitchFamily="34" charset="0"/>
                      </a:endParaRPr>
                    </a:p>
                  </a:txBody>
                  <a:tcPr marL="68580" marR="68580" marT="34290" marB="34290"/>
                </a:tc>
                <a:tc>
                  <a:txBody>
                    <a:bodyPr/>
                    <a:lstStyle/>
                    <a:p>
                      <a:r>
                        <a:rPr lang="en-US" sz="1400" kern="1200" dirty="0" smtClean="0">
                          <a:solidFill>
                            <a:schemeClr val="dk1"/>
                          </a:solidFill>
                          <a:effectLst/>
                          <a:latin typeface="+mn-lt"/>
                          <a:ea typeface="+mn-ea"/>
                          <a:cs typeface="Arial" panose="020B0604020202020204" pitchFamily="34" charset="0"/>
                        </a:rPr>
                        <a:t/>
                      </a:r>
                      <a:br>
                        <a:rPr lang="en-US" sz="1400" kern="1200" dirty="0" smtClean="0">
                          <a:solidFill>
                            <a:schemeClr val="dk1"/>
                          </a:solidFill>
                          <a:effectLst/>
                          <a:latin typeface="+mn-lt"/>
                          <a:ea typeface="+mn-ea"/>
                          <a:cs typeface="Arial" panose="020B0604020202020204" pitchFamily="34" charset="0"/>
                        </a:rPr>
                      </a:br>
                      <a:endParaRPr lang="fi-FI"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0000FF"/>
                          </a:solidFill>
                          <a:latin typeface="+mn-lt"/>
                          <a:ea typeface="+mn-ea"/>
                          <a:cs typeface="Arial" panose="020B0604020202020204" pitchFamily="34" charset="0"/>
                        </a:rPr>
                        <a:t>On-line Teacher feedback</a:t>
                      </a:r>
                      <a:endParaRPr lang="fi-FI" sz="1400" b="1" kern="1200" dirty="0">
                        <a:solidFill>
                          <a:srgbClr val="0000FF"/>
                        </a:solidFill>
                        <a:latin typeface="+mn-lt"/>
                        <a:ea typeface="+mn-ea"/>
                        <a:cs typeface="Arial" panose="020B0604020202020204" pitchFamily="34" charset="0"/>
                      </a:endParaRPr>
                    </a:p>
                  </a:txBody>
                  <a:tcPr marL="68580" marR="68580" marT="34290" marB="34290"/>
                </a:tc>
              </a:tr>
              <a:tr h="986895">
                <a:tc>
                  <a:txBody>
                    <a:bodyPr/>
                    <a:lstStyle/>
                    <a:p>
                      <a:pPr marL="457200" indent="-457200">
                        <a:buFont typeface="+mj-lt"/>
                        <a:buAutoNum type="arabicPeriod" startAt="13"/>
                      </a:pPr>
                      <a:r>
                        <a:rPr lang="en-US" sz="1400" b="1" kern="1200" dirty="0" smtClean="0">
                          <a:solidFill>
                            <a:schemeClr val="dk1"/>
                          </a:solidFill>
                          <a:effectLst/>
                          <a:latin typeface="+mn-lt"/>
                          <a:ea typeface="+mn-ea"/>
                          <a:cs typeface="+mn-cs"/>
                        </a:rPr>
                        <a:t>Abstracts </a:t>
                      </a:r>
                      <a:br>
                        <a:rPr lang="en-US" sz="1400" b="1" kern="1200" dirty="0" smtClean="0">
                          <a:solidFill>
                            <a:schemeClr val="dk1"/>
                          </a:solidFill>
                          <a:effectLst/>
                          <a:latin typeface="+mn-lt"/>
                          <a:ea typeface="+mn-ea"/>
                          <a:cs typeface="+mn-cs"/>
                        </a:rPr>
                      </a:br>
                      <a:endParaRPr lang="fi-FI" sz="1400" dirty="0">
                        <a:latin typeface="+mn-lt"/>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C00000"/>
                          </a:solidFill>
                          <a:effectLst/>
                          <a:latin typeface="+mn-lt"/>
                          <a:ea typeface="+mn-ea"/>
                          <a:cs typeface="Arial" panose="020B0604020202020204" pitchFamily="34" charset="0"/>
                        </a:rPr>
                        <a:t>Analysis of past theses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C00000"/>
                          </a:solidFill>
                          <a:effectLst/>
                          <a:latin typeface="+mn-lt"/>
                          <a:ea typeface="+mn-ea"/>
                          <a:cs typeface="Arial" panose="020B0604020202020204" pitchFamily="34" charset="0"/>
                        </a:rPr>
                        <a:t>Analysis of past theses: </a:t>
                      </a:r>
                    </a:p>
                    <a:p>
                      <a:pPr marL="285750" indent="-285750">
                        <a:buFont typeface="Wingdings" panose="05000000000000000000" pitchFamily="2" charset="2"/>
                        <a:buChar char="§"/>
                      </a:pPr>
                      <a:r>
                        <a:rPr lang="en-US" sz="1400" kern="1200" dirty="0" smtClean="0">
                          <a:solidFill>
                            <a:schemeClr val="dk1"/>
                          </a:solidFill>
                          <a:effectLst/>
                          <a:latin typeface="+mn-lt"/>
                          <a:ea typeface="+mn-ea"/>
                          <a:cs typeface="+mn-cs"/>
                        </a:rPr>
                        <a:t>Structure, content  and language</a:t>
                      </a:r>
                      <a:endParaRPr lang="fi-FI" sz="1400" dirty="0">
                        <a:latin typeface="+mn-lt"/>
                        <a:cs typeface="Arial" panose="020B0604020202020204" pitchFamily="34" charset="0"/>
                      </a:endParaRPr>
                    </a:p>
                  </a:txBody>
                  <a:tcPr marL="68580" marR="68580" marT="34290" marB="34290"/>
                </a:tc>
              </a:tr>
              <a:tr h="685800">
                <a:tc>
                  <a:txBody>
                    <a:bodyPr/>
                    <a:lstStyle/>
                    <a:p>
                      <a:pPr marL="457200" indent="-457200">
                        <a:buFont typeface="+mj-lt"/>
                        <a:buAutoNum type="arabicPeriod" startAt="14"/>
                      </a:pPr>
                      <a:r>
                        <a:rPr lang="fi-FI" sz="1400" b="1" dirty="0" smtClean="0">
                          <a:latin typeface="+mn-lt"/>
                          <a:cs typeface="Arial" panose="020B0604020202020204" pitchFamily="34" charset="0"/>
                        </a:rPr>
                        <a:t>Writing task:</a:t>
                      </a:r>
                      <a:r>
                        <a:rPr lang="fi-FI" sz="1400" b="1" baseline="0" dirty="0" smtClean="0">
                          <a:latin typeface="+mn-lt"/>
                          <a:cs typeface="Arial" panose="020B0604020202020204" pitchFamily="34" charset="0"/>
                        </a:rPr>
                        <a:t> </a:t>
                      </a:r>
                      <a:br>
                        <a:rPr lang="fi-FI" sz="1400" b="1" baseline="0" dirty="0" smtClean="0">
                          <a:latin typeface="+mn-lt"/>
                          <a:cs typeface="Arial" panose="020B0604020202020204" pitchFamily="34" charset="0"/>
                        </a:rPr>
                      </a:br>
                      <a:r>
                        <a:rPr lang="fi-FI" sz="1400" baseline="0" dirty="0" err="1" smtClean="0">
                          <a:latin typeface="+mn-lt"/>
                          <a:cs typeface="Arial" panose="020B0604020202020204" pitchFamily="34" charset="0"/>
                        </a:rPr>
                        <a:t>Abstract</a:t>
                      </a:r>
                      <a:endParaRPr lang="fi-FI" sz="1400" dirty="0">
                        <a:latin typeface="+mn-lt"/>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dirty="0" smtClean="0">
                          <a:latin typeface="+mn-lt"/>
                          <a:cs typeface="Arial" panose="020B0604020202020204" pitchFamily="34" charset="0"/>
                        </a:rPr>
                        <a:t>Feedback on </a:t>
                      </a:r>
                      <a:r>
                        <a:rPr lang="fi-FI" sz="1200" b="1" dirty="0" err="1" smtClean="0">
                          <a:latin typeface="+mn-lt"/>
                          <a:cs typeface="Arial" panose="020B0604020202020204" pitchFamily="34" charset="0"/>
                        </a:rPr>
                        <a:t>content</a:t>
                      </a:r>
                      <a:endParaRPr lang="fi-FI" sz="1200" dirty="0" smtClean="0">
                        <a:latin typeface="+mn-lt"/>
                        <a:cs typeface="Arial" panose="020B0604020202020204" pitchFamily="34" charset="0"/>
                      </a:endParaRPr>
                    </a:p>
                    <a:p>
                      <a:endParaRPr lang="fi-FI" sz="1200" dirty="0">
                        <a:latin typeface="Arial" panose="020B0604020202020204" pitchFamily="34" charset="0"/>
                        <a:cs typeface="Arial" panose="020B0604020202020204" pitchFamily="34" charset="0"/>
                      </a:endParaRPr>
                    </a:p>
                  </a:txBody>
                  <a:tcPr marL="68580" marR="68580" marT="34290" marB="34290"/>
                </a:tc>
                <a:tc>
                  <a:txBody>
                    <a:bodyPr/>
                    <a:lstStyle/>
                    <a:p>
                      <a:r>
                        <a:rPr lang="fi-FI" sz="1400" b="1" dirty="0" smtClean="0">
                          <a:solidFill>
                            <a:srgbClr val="0000FF"/>
                          </a:solidFill>
                          <a:latin typeface="+mn-lt"/>
                          <a:cs typeface="Arial" panose="020B0604020202020204" pitchFamily="34" charset="0"/>
                        </a:rPr>
                        <a:t>Small-</a:t>
                      </a:r>
                      <a:r>
                        <a:rPr lang="fi-FI" sz="1400" b="1" dirty="0" err="1" smtClean="0">
                          <a:solidFill>
                            <a:srgbClr val="0000FF"/>
                          </a:solidFill>
                          <a:latin typeface="+mn-lt"/>
                          <a:cs typeface="Arial" panose="020B0604020202020204" pitchFamily="34" charset="0"/>
                        </a:rPr>
                        <a:t>group</a:t>
                      </a:r>
                      <a:r>
                        <a:rPr lang="fi-FI" sz="1400" b="1" dirty="0" smtClean="0">
                          <a:solidFill>
                            <a:srgbClr val="0000FF"/>
                          </a:solidFill>
                          <a:latin typeface="+mn-lt"/>
                          <a:cs typeface="Arial" panose="020B0604020202020204" pitchFamily="34" charset="0"/>
                        </a:rPr>
                        <a:t>,</a:t>
                      </a:r>
                      <a:r>
                        <a:rPr lang="fi-FI" sz="1400" b="1" baseline="0" dirty="0" smtClean="0">
                          <a:solidFill>
                            <a:srgbClr val="0000FF"/>
                          </a:solidFill>
                          <a:latin typeface="+mn-lt"/>
                          <a:cs typeface="Arial" panose="020B0604020202020204" pitchFamily="34" charset="0"/>
                        </a:rPr>
                        <a:t> </a:t>
                      </a:r>
                      <a:r>
                        <a:rPr lang="fi-FI" sz="1400" b="1" baseline="0" dirty="0" err="1" smtClean="0">
                          <a:solidFill>
                            <a:srgbClr val="0000FF"/>
                          </a:solidFill>
                          <a:latin typeface="+mn-lt"/>
                          <a:cs typeface="Arial" panose="020B0604020202020204" pitchFamily="34" charset="0"/>
                        </a:rPr>
                        <a:t>peer</a:t>
                      </a:r>
                      <a:r>
                        <a:rPr lang="fi-FI" sz="1400" b="1" baseline="0" dirty="0" smtClean="0">
                          <a:solidFill>
                            <a:srgbClr val="0000FF"/>
                          </a:solidFill>
                          <a:latin typeface="+mn-lt"/>
                          <a:cs typeface="Arial" panose="020B0604020202020204" pitchFamily="34" charset="0"/>
                        </a:rPr>
                        <a:t>-feedback </a:t>
                      </a:r>
                      <a:r>
                        <a:rPr lang="fi-FI" sz="1400" b="1" dirty="0" err="1" smtClean="0">
                          <a:solidFill>
                            <a:srgbClr val="0000FF"/>
                          </a:solidFill>
                          <a:latin typeface="+mn-lt"/>
                          <a:cs typeface="Arial" panose="020B0604020202020204" pitchFamily="34" charset="0"/>
                        </a:rPr>
                        <a:t>sessions</a:t>
                      </a:r>
                      <a:r>
                        <a:rPr lang="fi-FI" sz="1400" b="1" dirty="0" smtClean="0">
                          <a:solidFill>
                            <a:srgbClr val="0000FF"/>
                          </a:solidFill>
                          <a:latin typeface="+mn-lt"/>
                          <a:cs typeface="Arial" panose="020B0604020202020204" pitchFamily="34" charset="0"/>
                        </a:rPr>
                        <a:t>: </a:t>
                      </a:r>
                    </a:p>
                    <a:p>
                      <a:pPr marL="285750" indent="-285750">
                        <a:buFont typeface="Wingdings" panose="05000000000000000000" pitchFamily="2" charset="2"/>
                        <a:buChar char="§"/>
                      </a:pPr>
                      <a:r>
                        <a:rPr lang="fi-FI" sz="1400" b="1" dirty="0" err="1" smtClean="0">
                          <a:latin typeface="+mn-lt"/>
                          <a:cs typeface="Arial" panose="020B0604020202020204" pitchFamily="34" charset="0"/>
                        </a:rPr>
                        <a:t>Structure</a:t>
                      </a:r>
                      <a:r>
                        <a:rPr lang="fi-FI" sz="1400" b="1" dirty="0" smtClean="0">
                          <a:latin typeface="+mn-lt"/>
                          <a:cs typeface="Arial" panose="020B0604020202020204" pitchFamily="34" charset="0"/>
                        </a:rPr>
                        <a:t> &amp; </a:t>
                      </a:r>
                      <a:r>
                        <a:rPr lang="fi-FI" sz="1400" b="1" dirty="0" err="1" smtClean="0">
                          <a:latin typeface="+mn-lt"/>
                          <a:cs typeface="Arial" panose="020B0604020202020204" pitchFamily="34" charset="0"/>
                        </a:rPr>
                        <a:t>Cohesion</a:t>
                      </a:r>
                      <a:endParaRPr lang="fi-FI" sz="1400" dirty="0">
                        <a:latin typeface="+mn-lt"/>
                        <a:cs typeface="Arial" panose="020B0604020202020204" pitchFamily="34" charset="0"/>
                      </a:endParaRPr>
                    </a:p>
                  </a:txBody>
                  <a:tcPr marL="68580" marR="68580" marT="34290" marB="34290"/>
                </a:tc>
              </a:tr>
              <a:tr h="480060">
                <a:tc>
                  <a:txBody>
                    <a:bodyPr/>
                    <a:lstStyle/>
                    <a:p>
                      <a:pPr marL="447675" indent="0">
                        <a:buFont typeface="+mj-lt"/>
                        <a:buNone/>
                        <a:tabLst>
                          <a:tab pos="447675" algn="l"/>
                        </a:tabLst>
                      </a:pPr>
                      <a:r>
                        <a:rPr lang="fi-FI" sz="1400" b="1" kern="1200" dirty="0" smtClean="0">
                          <a:solidFill>
                            <a:schemeClr val="dk1"/>
                          </a:solidFill>
                          <a:effectLst/>
                          <a:latin typeface="+mn-lt"/>
                          <a:ea typeface="+mn-ea"/>
                          <a:cs typeface="Arial" panose="020B0604020202020204" pitchFamily="34" charset="0"/>
                        </a:rPr>
                        <a:t>Revision task:</a:t>
                      </a:r>
                      <a:br>
                        <a:rPr lang="fi-FI" sz="1400" b="1" kern="1200" dirty="0" smtClean="0">
                          <a:solidFill>
                            <a:schemeClr val="dk1"/>
                          </a:solidFill>
                          <a:effectLst/>
                          <a:latin typeface="+mn-lt"/>
                          <a:ea typeface="+mn-ea"/>
                          <a:cs typeface="Arial" panose="020B0604020202020204" pitchFamily="34" charset="0"/>
                        </a:rPr>
                      </a:br>
                      <a:r>
                        <a:rPr lang="fi-FI" sz="1400" baseline="0" dirty="0" err="1" smtClean="0">
                          <a:latin typeface="+mn-lt"/>
                          <a:cs typeface="Arial" panose="020B0604020202020204" pitchFamily="34" charset="0"/>
                        </a:rPr>
                        <a:t>Abstract</a:t>
                      </a:r>
                      <a:endParaRPr lang="fi-FI" sz="1400" dirty="0">
                        <a:latin typeface="+mn-lt"/>
                        <a:cs typeface="Arial" panose="020B0604020202020204" pitchFamily="34" charset="0"/>
                      </a:endParaRPr>
                    </a:p>
                  </a:txBody>
                  <a:tcPr marL="68580" marR="68580" marT="34290" marB="34290"/>
                </a:tc>
                <a:tc>
                  <a:txBody>
                    <a:bodyPr/>
                    <a:lstStyle/>
                    <a:p>
                      <a:endParaRPr lang="fi-FI" sz="14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0000FF"/>
                          </a:solidFill>
                          <a:latin typeface="+mn-lt"/>
                          <a:ea typeface="+mn-ea"/>
                          <a:cs typeface="Arial" panose="020B0604020202020204" pitchFamily="34" charset="0"/>
                        </a:rPr>
                        <a:t>On-line Teacher feedback</a:t>
                      </a:r>
                      <a:endParaRPr lang="fi-FI" sz="1400" b="1" kern="1200" dirty="0">
                        <a:solidFill>
                          <a:srgbClr val="0000FF"/>
                        </a:solidFill>
                        <a:latin typeface="+mn-lt"/>
                        <a:ea typeface="+mn-ea"/>
                        <a:cs typeface="Arial" panose="020B0604020202020204" pitchFamily="34" charset="0"/>
                      </a:endParaRPr>
                    </a:p>
                  </a:txBody>
                  <a:tcPr marL="68580" marR="68580" marT="34290" marB="34290"/>
                </a:tc>
              </a:tr>
            </a:tbl>
          </a:graphicData>
        </a:graphic>
      </p:graphicFrame>
      <p:sp>
        <p:nvSpPr>
          <p:cNvPr id="4" name="Rectangle 3"/>
          <p:cNvSpPr/>
          <p:nvPr/>
        </p:nvSpPr>
        <p:spPr>
          <a:xfrm>
            <a:off x="200026" y="1771650"/>
            <a:ext cx="650081" cy="3500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9525">
                  <a:solidFill>
                    <a:schemeClr val="bg1"/>
                  </a:solidFill>
                  <a:prstDash val="solid"/>
                </a:ln>
                <a:solidFill>
                  <a:schemeClr val="tx1"/>
                </a:solidFill>
                <a:effectLst>
                  <a:outerShdw blurRad="12700" dist="38100" dir="2700000" algn="tl" rotWithShape="0">
                    <a:schemeClr val="bg1">
                      <a:lumMod val="50000"/>
                    </a:schemeClr>
                  </a:outerShdw>
                </a:effectLst>
              </a:rPr>
              <a:t>1</a:t>
            </a:r>
          </a:p>
        </p:txBody>
      </p:sp>
      <p:sp>
        <p:nvSpPr>
          <p:cNvPr id="6" name="Rectangle 5"/>
          <p:cNvSpPr/>
          <p:nvPr/>
        </p:nvSpPr>
        <p:spPr>
          <a:xfrm>
            <a:off x="992982" y="1771650"/>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fi-FI" b="1" dirty="0">
              <a:ln w="22225">
                <a:solidFill>
                  <a:schemeClr val="accent2"/>
                </a:solidFill>
                <a:prstDash val="solid"/>
              </a:ln>
              <a:solidFill>
                <a:schemeClr val="accent2">
                  <a:lumMod val="40000"/>
                  <a:lumOff val="60000"/>
                </a:schemeClr>
              </a:solidFill>
            </a:endParaRPr>
          </a:p>
        </p:txBody>
      </p:sp>
      <p:sp>
        <p:nvSpPr>
          <p:cNvPr id="7" name="Rectangle 6"/>
          <p:cNvSpPr/>
          <p:nvPr/>
        </p:nvSpPr>
        <p:spPr>
          <a:xfrm>
            <a:off x="200026" y="2243138"/>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fi-FI" b="1" dirty="0">
              <a:ln w="22225">
                <a:solidFill>
                  <a:schemeClr val="accent2"/>
                </a:solidFill>
                <a:prstDash val="solid"/>
              </a:ln>
              <a:solidFill>
                <a:schemeClr val="accent2">
                  <a:lumMod val="40000"/>
                  <a:lumOff val="60000"/>
                </a:schemeClr>
              </a:solidFill>
            </a:endParaRPr>
          </a:p>
        </p:txBody>
      </p:sp>
      <p:sp>
        <p:nvSpPr>
          <p:cNvPr id="8" name="Rectangle 7"/>
          <p:cNvSpPr/>
          <p:nvPr/>
        </p:nvSpPr>
        <p:spPr>
          <a:xfrm>
            <a:off x="992982" y="2243138"/>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fi-FI" b="1" dirty="0">
              <a:ln w="22225">
                <a:solidFill>
                  <a:schemeClr val="accent2"/>
                </a:solidFill>
                <a:prstDash val="solid"/>
              </a:ln>
              <a:solidFill>
                <a:schemeClr val="accent2">
                  <a:lumMod val="40000"/>
                  <a:lumOff val="60000"/>
                </a:schemeClr>
              </a:solidFill>
            </a:endParaRPr>
          </a:p>
        </p:txBody>
      </p:sp>
      <p:sp>
        <p:nvSpPr>
          <p:cNvPr id="10" name="Oval 9"/>
          <p:cNvSpPr/>
          <p:nvPr/>
        </p:nvSpPr>
        <p:spPr>
          <a:xfrm>
            <a:off x="725091" y="2121694"/>
            <a:ext cx="1050131" cy="657225"/>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9" name="TextBox 8"/>
          <p:cNvSpPr txBox="1"/>
          <p:nvPr/>
        </p:nvSpPr>
        <p:spPr>
          <a:xfrm>
            <a:off x="2178844" y="1027146"/>
            <a:ext cx="3843338" cy="415498"/>
          </a:xfrm>
          <a:prstGeom prst="rect">
            <a:avLst/>
          </a:prstGeom>
          <a:noFill/>
        </p:spPr>
        <p:txBody>
          <a:bodyPr wrap="square" rtlCol="0">
            <a:spAutoFit/>
          </a:bodyPr>
          <a:lstStyle/>
          <a:p>
            <a:r>
              <a:rPr lang="fi-FI" sz="2100" b="1" dirty="0">
                <a:solidFill>
                  <a:srgbClr val="C00000"/>
                </a:solidFill>
              </a:rPr>
              <a:t>Second </a:t>
            </a:r>
            <a:r>
              <a:rPr lang="fi-FI" sz="2100" b="1" dirty="0" err="1">
                <a:solidFill>
                  <a:srgbClr val="C00000"/>
                </a:solidFill>
              </a:rPr>
              <a:t>year</a:t>
            </a:r>
            <a:r>
              <a:rPr lang="fi-FI" sz="2100" b="1" dirty="0">
                <a:solidFill>
                  <a:srgbClr val="C00000"/>
                </a:solidFill>
              </a:rPr>
              <a:t> (</a:t>
            </a:r>
            <a:r>
              <a:rPr lang="fi-FI" sz="2100" b="1" dirty="0" err="1">
                <a:solidFill>
                  <a:srgbClr val="C00000"/>
                </a:solidFill>
              </a:rPr>
              <a:t>Periods</a:t>
            </a:r>
            <a:r>
              <a:rPr lang="fi-FI" sz="2100" b="1" dirty="0">
                <a:solidFill>
                  <a:srgbClr val="C00000"/>
                </a:solidFill>
              </a:rPr>
              <a:t> 3-4)</a:t>
            </a:r>
            <a:endParaRPr lang="fi-FI" sz="2100" dirty="0">
              <a:solidFill>
                <a:srgbClr val="C00000"/>
              </a:solidFill>
            </a:endParaRPr>
          </a:p>
        </p:txBody>
      </p:sp>
      <p:sp>
        <p:nvSpPr>
          <p:cNvPr id="3" name="Rectangle 2"/>
          <p:cNvSpPr/>
          <p:nvPr/>
        </p:nvSpPr>
        <p:spPr>
          <a:xfrm>
            <a:off x="2050256" y="1943099"/>
            <a:ext cx="7000875" cy="1928813"/>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pic>
        <p:nvPicPr>
          <p:cNvPr id="11" name="Picture 10"/>
          <p:cNvPicPr>
            <a:picLocks noChangeAspect="1"/>
          </p:cNvPicPr>
          <p:nvPr/>
        </p:nvPicPr>
        <p:blipFill>
          <a:blip r:embed="rId3"/>
          <a:stretch>
            <a:fillRect/>
          </a:stretch>
        </p:blipFill>
        <p:spPr>
          <a:xfrm>
            <a:off x="1608294" y="1946672"/>
            <a:ext cx="566978" cy="1742083"/>
          </a:xfrm>
          <a:prstGeom prst="rect">
            <a:avLst/>
          </a:prstGeom>
        </p:spPr>
      </p:pic>
    </p:spTree>
    <p:extLst>
      <p:ext uri="{BB962C8B-B14F-4D97-AF65-F5344CB8AC3E}">
        <p14:creationId xmlns:p14="http://schemas.microsoft.com/office/powerpoint/2010/main" val="204137122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2707" y="1027146"/>
            <a:ext cx="1833249" cy="369332"/>
          </a:xfrm>
          <a:prstGeom prst="rect">
            <a:avLst/>
          </a:prstGeom>
          <a:noFill/>
        </p:spPr>
        <p:txBody>
          <a:bodyPr wrap="square" rtlCol="0">
            <a:spAutoFit/>
          </a:bodyPr>
          <a:lstStyle/>
          <a:p>
            <a:r>
              <a:rPr lang="fi-FI">
                <a:solidFill>
                  <a:srgbClr val="0000FF"/>
                </a:solidFill>
                <a:latin typeface="Arial Black" panose="020B0A04020102020204" pitchFamily="34" charset="0"/>
              </a:rPr>
              <a:t>LC Proposal:</a:t>
            </a:r>
            <a:endParaRPr lang="fi-FI" dirty="0">
              <a:solidFill>
                <a:srgbClr val="0000FF"/>
              </a:solidFill>
              <a:latin typeface="Arial Black" panose="020B0A04020102020204" pitchFamily="34" charset="0"/>
            </a:endParaRPr>
          </a:p>
        </p:txBody>
      </p:sp>
      <p:graphicFrame>
        <p:nvGraphicFramePr>
          <p:cNvPr id="5" name="Table 4"/>
          <p:cNvGraphicFramePr>
            <a:graphicFrameLocks noGrp="1"/>
          </p:cNvGraphicFramePr>
          <p:nvPr/>
        </p:nvGraphicFramePr>
        <p:xfrm>
          <a:off x="2100264" y="1571642"/>
          <a:ext cx="6943724" cy="4468020"/>
        </p:xfrm>
        <a:graphic>
          <a:graphicData uri="http://schemas.openxmlformats.org/drawingml/2006/table">
            <a:tbl>
              <a:tblPr firstRow="1" bandRow="1">
                <a:tableStyleId>{5C22544A-7EE6-4342-B048-85BDC9FD1C3A}</a:tableStyleId>
              </a:tblPr>
              <a:tblGrid>
                <a:gridCol w="1890339"/>
                <a:gridCol w="2545929"/>
                <a:gridCol w="2507456"/>
              </a:tblGrid>
              <a:tr h="342900">
                <a:tc>
                  <a:txBody>
                    <a:bodyPr/>
                    <a:lstStyle/>
                    <a:p>
                      <a:r>
                        <a:rPr lang="fi-FI" sz="1800" dirty="0" err="1" smtClean="0">
                          <a:latin typeface="Arial" panose="020B0604020202020204" pitchFamily="34" charset="0"/>
                          <a:cs typeface="Arial" panose="020B0604020202020204" pitchFamily="34" charset="0"/>
                        </a:rPr>
                        <a:t>Theme</a:t>
                      </a:r>
                      <a:endParaRPr lang="fi-FI" sz="1500" dirty="0">
                        <a:latin typeface="Arial" panose="020B0604020202020204" pitchFamily="34" charset="0"/>
                        <a:cs typeface="Arial" panose="020B0604020202020204" pitchFamily="34" charset="0"/>
                      </a:endParaRPr>
                    </a:p>
                  </a:txBody>
                  <a:tcPr marL="68580" marR="68580" marT="34290" marB="34290"/>
                </a:tc>
                <a:tc>
                  <a:txBody>
                    <a:bodyPr/>
                    <a:lstStyle/>
                    <a:p>
                      <a:r>
                        <a:rPr lang="fi-FI" sz="1500" dirty="0" err="1" smtClean="0">
                          <a:latin typeface="Arial" panose="020B0604020202020204" pitchFamily="34" charset="0"/>
                          <a:cs typeface="Arial" panose="020B0604020202020204" pitchFamily="34" charset="0"/>
                        </a:rPr>
                        <a:t>Professor</a:t>
                      </a:r>
                      <a:endParaRPr lang="fi-FI" sz="1500" dirty="0">
                        <a:latin typeface="Arial" panose="020B0604020202020204" pitchFamily="34" charset="0"/>
                        <a:cs typeface="Arial" panose="020B0604020202020204" pitchFamily="34" charset="0"/>
                      </a:endParaRPr>
                    </a:p>
                  </a:txBody>
                  <a:tcPr marL="68580" marR="68580" marT="34290" marB="34290"/>
                </a:tc>
                <a:tc>
                  <a:txBody>
                    <a:bodyPr/>
                    <a:lstStyle/>
                    <a:p>
                      <a:r>
                        <a:rPr lang="en-US" sz="1500" b="1" kern="1200" dirty="0" smtClean="0">
                          <a:solidFill>
                            <a:schemeClr val="lt1"/>
                          </a:solidFill>
                          <a:latin typeface="Arial" panose="020B0604020202020204" pitchFamily="34" charset="0"/>
                          <a:ea typeface="+mn-ea"/>
                          <a:cs typeface="Arial" panose="020B0604020202020204" pitchFamily="34" charset="0"/>
                        </a:rPr>
                        <a:t>Language instructor</a:t>
                      </a:r>
                      <a:endParaRPr lang="fi-FI" sz="1500" b="1" kern="1200" dirty="0">
                        <a:solidFill>
                          <a:schemeClr val="lt1"/>
                        </a:solidFill>
                        <a:latin typeface="Arial" panose="020B0604020202020204" pitchFamily="34" charset="0"/>
                        <a:ea typeface="+mn-ea"/>
                        <a:cs typeface="Arial" panose="020B0604020202020204" pitchFamily="34" charset="0"/>
                      </a:endParaRPr>
                    </a:p>
                  </a:txBody>
                  <a:tcPr marL="68580" marR="68580" marT="34290" marB="34290"/>
                </a:tc>
              </a:tr>
              <a:tr h="685800">
                <a:tc>
                  <a:txBody>
                    <a:bodyPr/>
                    <a:lstStyle/>
                    <a:p>
                      <a:pPr marL="457200" indent="-457200">
                        <a:buFont typeface="+mj-lt"/>
                        <a:buAutoNum type="arabicPeriod" startAt="11"/>
                      </a:pPr>
                      <a:r>
                        <a:rPr lang="en-US" sz="1400" b="1" kern="1200" dirty="0" smtClean="0">
                          <a:solidFill>
                            <a:schemeClr val="dk1"/>
                          </a:solidFill>
                          <a:effectLst/>
                          <a:latin typeface="+mn-lt"/>
                          <a:ea typeface="+mn-ea"/>
                          <a:cs typeface="+mn-cs"/>
                        </a:rPr>
                        <a:t>Chapter 1 Introduction</a:t>
                      </a:r>
                      <a:r>
                        <a:rPr lang="en-US" sz="1400" kern="1200" dirty="0" smtClean="0">
                          <a:solidFill>
                            <a:schemeClr val="dk1"/>
                          </a:solidFill>
                          <a:effectLst/>
                          <a:latin typeface="+mn-lt"/>
                          <a:ea typeface="+mn-ea"/>
                          <a:cs typeface="+mn-cs"/>
                        </a:rPr>
                        <a:t/>
                      </a:r>
                      <a:br>
                        <a:rPr lang="en-US" sz="1400" kern="1200" dirty="0" smtClean="0">
                          <a:solidFill>
                            <a:schemeClr val="dk1"/>
                          </a:solidFill>
                          <a:effectLst/>
                          <a:latin typeface="+mn-lt"/>
                          <a:ea typeface="+mn-ea"/>
                          <a:cs typeface="+mn-cs"/>
                        </a:rPr>
                      </a:br>
                      <a:endParaRPr lang="fi-FI" sz="1400" dirty="0">
                        <a:latin typeface="+mn-lt"/>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C00000"/>
                          </a:solidFill>
                          <a:effectLst/>
                          <a:latin typeface="+mn-lt"/>
                          <a:ea typeface="+mn-ea"/>
                          <a:cs typeface="Arial" panose="020B0604020202020204" pitchFamily="34" charset="0"/>
                        </a:rPr>
                        <a:t>Analysis of past theses </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C00000"/>
                          </a:solidFill>
                          <a:effectLst/>
                          <a:latin typeface="+mn-lt"/>
                          <a:ea typeface="+mn-ea"/>
                          <a:cs typeface="Arial" panose="020B0604020202020204" pitchFamily="34" charset="0"/>
                        </a:rPr>
                        <a:t>Analysis of past theses: </a:t>
                      </a:r>
                    </a:p>
                    <a:p>
                      <a:pPr marL="285750" indent="-285750">
                        <a:buFont typeface="Wingdings" panose="05000000000000000000" pitchFamily="2" charset="2"/>
                        <a:buChar char="§"/>
                      </a:pPr>
                      <a:r>
                        <a:rPr lang="en-US" sz="1400" kern="1200" dirty="0" smtClean="0">
                          <a:solidFill>
                            <a:schemeClr val="dk1"/>
                          </a:solidFill>
                          <a:effectLst/>
                          <a:latin typeface="+mn-lt"/>
                          <a:ea typeface="+mn-ea"/>
                          <a:cs typeface="+mn-cs"/>
                        </a:rPr>
                        <a:t>The CARS Model</a:t>
                      </a:r>
                      <a:endParaRPr lang="fi-FI" sz="1400" dirty="0">
                        <a:latin typeface="+mn-lt"/>
                        <a:cs typeface="Arial" panose="020B0604020202020204" pitchFamily="34" charset="0"/>
                      </a:endParaRPr>
                    </a:p>
                  </a:txBody>
                  <a:tcPr marL="68580" marR="68580" marT="34290" marB="34290"/>
                </a:tc>
              </a:tr>
              <a:tr h="685800">
                <a:tc>
                  <a:txBody>
                    <a:bodyPr/>
                    <a:lstStyle/>
                    <a:p>
                      <a:pPr marL="457200" indent="-457200">
                        <a:buFont typeface="+mj-lt"/>
                        <a:buAutoNum type="arabicPeriod" startAt="12"/>
                      </a:pPr>
                      <a:r>
                        <a:rPr lang="fi-FI" sz="1400" b="1" dirty="0" smtClean="0">
                          <a:latin typeface="+mn-lt"/>
                          <a:cs typeface="Arial" panose="020B0604020202020204" pitchFamily="34" charset="0"/>
                        </a:rPr>
                        <a:t>Writing task:</a:t>
                      </a:r>
                      <a:r>
                        <a:rPr lang="fi-FI" sz="1400" b="1" baseline="0" dirty="0" smtClean="0">
                          <a:latin typeface="+mn-lt"/>
                          <a:cs typeface="Arial" panose="020B0604020202020204" pitchFamily="34" charset="0"/>
                        </a:rPr>
                        <a:t> </a:t>
                      </a:r>
                      <a:r>
                        <a:rPr lang="fi-FI" sz="1400" baseline="0" dirty="0" err="1" smtClean="0">
                          <a:latin typeface="+mn-lt"/>
                          <a:cs typeface="Arial" panose="020B0604020202020204" pitchFamily="34" charset="0"/>
                        </a:rPr>
                        <a:t>Introduction</a:t>
                      </a:r>
                      <a:endParaRPr lang="fi-FI" sz="1400" dirty="0">
                        <a:latin typeface="+mn-lt"/>
                        <a:cs typeface="Arial" panose="020B0604020202020204" pitchFamily="34" charset="0"/>
                      </a:endParaRPr>
                    </a:p>
                  </a:txBody>
                  <a:tcPr marL="68580" marR="68580" marT="34290" marB="34290"/>
                </a:tc>
                <a:tc>
                  <a:txBody>
                    <a:bodyPr/>
                    <a:lstStyle/>
                    <a:p>
                      <a:r>
                        <a:rPr lang="fi-FI" sz="1400" b="1" dirty="0" smtClean="0">
                          <a:latin typeface="+mn-lt"/>
                          <a:cs typeface="Arial" panose="020B0604020202020204" pitchFamily="34" charset="0"/>
                        </a:rPr>
                        <a:t>Feedback on </a:t>
                      </a:r>
                      <a:r>
                        <a:rPr lang="fi-FI" sz="1400" b="1" dirty="0" err="1" smtClean="0">
                          <a:latin typeface="+mn-lt"/>
                          <a:cs typeface="Arial" panose="020B0604020202020204" pitchFamily="34" charset="0"/>
                        </a:rPr>
                        <a:t>content</a:t>
                      </a:r>
                      <a:endParaRPr lang="fi-FI" sz="1400" dirty="0">
                        <a:latin typeface="+mn-lt"/>
                        <a:cs typeface="Arial" panose="020B0604020202020204" pitchFamily="34" charset="0"/>
                      </a:endParaRPr>
                    </a:p>
                  </a:txBody>
                  <a:tcPr marL="68580" marR="68580" marT="34290" marB="34290"/>
                </a:tc>
                <a:tc>
                  <a:txBody>
                    <a:bodyPr/>
                    <a:lstStyle/>
                    <a:p>
                      <a:r>
                        <a:rPr lang="fi-FI" sz="1400" b="1" dirty="0" smtClean="0">
                          <a:solidFill>
                            <a:srgbClr val="0000FF"/>
                          </a:solidFill>
                          <a:latin typeface="+mn-lt"/>
                          <a:cs typeface="Arial" panose="020B0604020202020204" pitchFamily="34" charset="0"/>
                        </a:rPr>
                        <a:t>Small-</a:t>
                      </a:r>
                      <a:r>
                        <a:rPr lang="fi-FI" sz="1400" b="1" dirty="0" err="1" smtClean="0">
                          <a:solidFill>
                            <a:srgbClr val="0000FF"/>
                          </a:solidFill>
                          <a:latin typeface="+mn-lt"/>
                          <a:cs typeface="Arial" panose="020B0604020202020204" pitchFamily="34" charset="0"/>
                        </a:rPr>
                        <a:t>group</a:t>
                      </a:r>
                      <a:r>
                        <a:rPr lang="fi-FI" sz="1400" b="1" dirty="0" smtClean="0">
                          <a:solidFill>
                            <a:srgbClr val="0000FF"/>
                          </a:solidFill>
                          <a:latin typeface="+mn-lt"/>
                          <a:cs typeface="Arial" panose="020B0604020202020204" pitchFamily="34" charset="0"/>
                        </a:rPr>
                        <a:t>,</a:t>
                      </a:r>
                      <a:r>
                        <a:rPr lang="fi-FI" sz="1400" b="1" baseline="0" dirty="0" smtClean="0">
                          <a:solidFill>
                            <a:srgbClr val="0000FF"/>
                          </a:solidFill>
                          <a:latin typeface="+mn-lt"/>
                          <a:cs typeface="Arial" panose="020B0604020202020204" pitchFamily="34" charset="0"/>
                        </a:rPr>
                        <a:t> </a:t>
                      </a:r>
                      <a:r>
                        <a:rPr lang="fi-FI" sz="1400" b="1" baseline="0" dirty="0" err="1" smtClean="0">
                          <a:solidFill>
                            <a:srgbClr val="0000FF"/>
                          </a:solidFill>
                          <a:latin typeface="+mn-lt"/>
                          <a:cs typeface="Arial" panose="020B0604020202020204" pitchFamily="34" charset="0"/>
                        </a:rPr>
                        <a:t>peer</a:t>
                      </a:r>
                      <a:r>
                        <a:rPr lang="fi-FI" sz="1400" b="1" baseline="0" dirty="0" smtClean="0">
                          <a:solidFill>
                            <a:srgbClr val="0000FF"/>
                          </a:solidFill>
                          <a:latin typeface="+mn-lt"/>
                          <a:cs typeface="Arial" panose="020B0604020202020204" pitchFamily="34" charset="0"/>
                        </a:rPr>
                        <a:t>-feedback </a:t>
                      </a:r>
                      <a:r>
                        <a:rPr lang="fi-FI" sz="1400" b="1" dirty="0" err="1" smtClean="0">
                          <a:solidFill>
                            <a:srgbClr val="0000FF"/>
                          </a:solidFill>
                          <a:latin typeface="+mn-lt"/>
                          <a:cs typeface="Arial" panose="020B0604020202020204" pitchFamily="34" charset="0"/>
                        </a:rPr>
                        <a:t>sessions</a:t>
                      </a:r>
                      <a:r>
                        <a:rPr lang="fi-FI" sz="1400" b="1" dirty="0" smtClean="0">
                          <a:solidFill>
                            <a:srgbClr val="0000FF"/>
                          </a:solidFill>
                          <a:latin typeface="+mn-lt"/>
                          <a:cs typeface="Arial" panose="020B0604020202020204" pitchFamily="34" charset="0"/>
                        </a:rPr>
                        <a:t>: </a:t>
                      </a:r>
                    </a:p>
                    <a:p>
                      <a:pPr marL="285750" indent="-285750">
                        <a:buFont typeface="Wingdings" panose="05000000000000000000" pitchFamily="2" charset="2"/>
                        <a:buChar char="§"/>
                      </a:pPr>
                      <a:r>
                        <a:rPr lang="fi-FI" sz="1400" b="1" dirty="0" err="1" smtClean="0">
                          <a:latin typeface="+mn-lt"/>
                          <a:cs typeface="Arial" panose="020B0604020202020204" pitchFamily="34" charset="0"/>
                        </a:rPr>
                        <a:t>Structure</a:t>
                      </a:r>
                      <a:r>
                        <a:rPr lang="fi-FI" sz="1400" b="1" dirty="0" smtClean="0">
                          <a:latin typeface="+mn-lt"/>
                          <a:cs typeface="Arial" panose="020B0604020202020204" pitchFamily="34" charset="0"/>
                        </a:rPr>
                        <a:t> &amp; </a:t>
                      </a:r>
                      <a:r>
                        <a:rPr lang="fi-FI" sz="1400" b="1" dirty="0" err="1" smtClean="0">
                          <a:latin typeface="+mn-lt"/>
                          <a:cs typeface="Arial" panose="020B0604020202020204" pitchFamily="34" charset="0"/>
                        </a:rPr>
                        <a:t>Cohesion</a:t>
                      </a:r>
                      <a:endParaRPr lang="fi-FI" sz="1400" dirty="0">
                        <a:latin typeface="+mn-lt"/>
                        <a:cs typeface="Arial" panose="020B0604020202020204" pitchFamily="34" charset="0"/>
                      </a:endParaRPr>
                    </a:p>
                  </a:txBody>
                  <a:tcPr marL="68580" marR="68580" marT="34290" marB="34290"/>
                </a:tc>
              </a:tr>
              <a:tr h="516945">
                <a:tc>
                  <a:txBody>
                    <a:bodyPr/>
                    <a:lstStyle/>
                    <a:p>
                      <a:pPr marL="447675" indent="0">
                        <a:buFont typeface="+mj-lt"/>
                        <a:buNone/>
                      </a:pPr>
                      <a:r>
                        <a:rPr lang="fi-FI" sz="1400" b="1" kern="1200" dirty="0" smtClean="0">
                          <a:solidFill>
                            <a:schemeClr val="dk1"/>
                          </a:solidFill>
                          <a:effectLst/>
                          <a:latin typeface="+mn-lt"/>
                          <a:ea typeface="+mn-ea"/>
                          <a:cs typeface="Arial" panose="020B0604020202020204" pitchFamily="34" charset="0"/>
                        </a:rPr>
                        <a:t>Revision task:</a:t>
                      </a:r>
                      <a:br>
                        <a:rPr lang="fi-FI" sz="1400" b="1" kern="1200" dirty="0" smtClean="0">
                          <a:solidFill>
                            <a:schemeClr val="dk1"/>
                          </a:solidFill>
                          <a:effectLst/>
                          <a:latin typeface="+mn-lt"/>
                          <a:ea typeface="+mn-ea"/>
                          <a:cs typeface="Arial" panose="020B0604020202020204" pitchFamily="34" charset="0"/>
                        </a:rPr>
                      </a:br>
                      <a:r>
                        <a:rPr lang="fi-FI" sz="1400" baseline="0" dirty="0" err="1" smtClean="0">
                          <a:latin typeface="+mn-lt"/>
                          <a:cs typeface="Arial" panose="020B0604020202020204" pitchFamily="34" charset="0"/>
                        </a:rPr>
                        <a:t>Introduction</a:t>
                      </a:r>
                      <a:endParaRPr lang="fi-FI" sz="1400" dirty="0">
                        <a:latin typeface="+mn-lt"/>
                        <a:cs typeface="Arial" panose="020B0604020202020204" pitchFamily="34" charset="0"/>
                      </a:endParaRPr>
                    </a:p>
                  </a:txBody>
                  <a:tcPr marL="68580" marR="68580" marT="34290" marB="34290"/>
                </a:tc>
                <a:tc>
                  <a:txBody>
                    <a:bodyPr/>
                    <a:lstStyle/>
                    <a:p>
                      <a:r>
                        <a:rPr lang="en-US" sz="1400" kern="1200" dirty="0" smtClean="0">
                          <a:solidFill>
                            <a:schemeClr val="dk1"/>
                          </a:solidFill>
                          <a:effectLst/>
                          <a:latin typeface="+mn-lt"/>
                          <a:ea typeface="+mn-ea"/>
                          <a:cs typeface="Arial" panose="020B0604020202020204" pitchFamily="34" charset="0"/>
                        </a:rPr>
                        <a:t/>
                      </a:r>
                      <a:br>
                        <a:rPr lang="en-US" sz="1400" kern="1200" dirty="0" smtClean="0">
                          <a:solidFill>
                            <a:schemeClr val="dk1"/>
                          </a:solidFill>
                          <a:effectLst/>
                          <a:latin typeface="+mn-lt"/>
                          <a:ea typeface="+mn-ea"/>
                          <a:cs typeface="Arial" panose="020B0604020202020204" pitchFamily="34" charset="0"/>
                        </a:rPr>
                      </a:br>
                      <a:endParaRPr lang="fi-FI"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0000FF"/>
                          </a:solidFill>
                          <a:latin typeface="+mn-lt"/>
                          <a:ea typeface="+mn-ea"/>
                          <a:cs typeface="Arial" panose="020B0604020202020204" pitchFamily="34" charset="0"/>
                        </a:rPr>
                        <a:t>On-line Teacher feedback</a:t>
                      </a:r>
                      <a:endParaRPr lang="fi-FI" sz="1400" b="1" kern="1200" dirty="0">
                        <a:solidFill>
                          <a:srgbClr val="0000FF"/>
                        </a:solidFill>
                        <a:latin typeface="+mn-lt"/>
                        <a:ea typeface="+mn-ea"/>
                        <a:cs typeface="Arial" panose="020B0604020202020204" pitchFamily="34" charset="0"/>
                      </a:endParaRPr>
                    </a:p>
                  </a:txBody>
                  <a:tcPr marL="68580" marR="68580" marT="34290" marB="34290"/>
                </a:tc>
              </a:tr>
              <a:tr h="986895">
                <a:tc>
                  <a:txBody>
                    <a:bodyPr/>
                    <a:lstStyle/>
                    <a:p>
                      <a:pPr marL="457200" indent="-457200">
                        <a:buFont typeface="+mj-lt"/>
                        <a:buAutoNum type="arabicPeriod" startAt="13"/>
                      </a:pPr>
                      <a:r>
                        <a:rPr lang="en-US" sz="1400" b="1" kern="1200" dirty="0" smtClean="0">
                          <a:solidFill>
                            <a:schemeClr val="dk1"/>
                          </a:solidFill>
                          <a:effectLst/>
                          <a:latin typeface="+mn-lt"/>
                          <a:ea typeface="+mn-ea"/>
                          <a:cs typeface="+mn-cs"/>
                        </a:rPr>
                        <a:t>Abstracts </a:t>
                      </a:r>
                      <a:br>
                        <a:rPr lang="en-US" sz="1400" b="1" kern="1200" dirty="0" smtClean="0">
                          <a:solidFill>
                            <a:schemeClr val="dk1"/>
                          </a:solidFill>
                          <a:effectLst/>
                          <a:latin typeface="+mn-lt"/>
                          <a:ea typeface="+mn-ea"/>
                          <a:cs typeface="+mn-cs"/>
                        </a:rPr>
                      </a:br>
                      <a:endParaRPr lang="fi-FI" sz="1400" dirty="0">
                        <a:latin typeface="+mn-lt"/>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C00000"/>
                          </a:solidFill>
                          <a:effectLst/>
                          <a:latin typeface="+mn-lt"/>
                          <a:ea typeface="+mn-ea"/>
                          <a:cs typeface="Arial" panose="020B0604020202020204" pitchFamily="34" charset="0"/>
                        </a:rPr>
                        <a:t>Analysis of past theses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C00000"/>
                          </a:solidFill>
                          <a:effectLst/>
                          <a:latin typeface="+mn-lt"/>
                          <a:ea typeface="+mn-ea"/>
                          <a:cs typeface="Arial" panose="020B0604020202020204" pitchFamily="34" charset="0"/>
                        </a:rPr>
                        <a:t>Analysis of past theses: </a:t>
                      </a:r>
                    </a:p>
                    <a:p>
                      <a:pPr marL="285750" indent="-285750">
                        <a:buFont typeface="Wingdings" panose="05000000000000000000" pitchFamily="2" charset="2"/>
                        <a:buChar char="§"/>
                      </a:pPr>
                      <a:r>
                        <a:rPr lang="en-US" sz="1400" kern="1200" dirty="0" smtClean="0">
                          <a:solidFill>
                            <a:schemeClr val="dk1"/>
                          </a:solidFill>
                          <a:effectLst/>
                          <a:latin typeface="+mn-lt"/>
                          <a:ea typeface="+mn-ea"/>
                          <a:cs typeface="+mn-cs"/>
                        </a:rPr>
                        <a:t>Structure, content  and language</a:t>
                      </a:r>
                      <a:endParaRPr lang="fi-FI" sz="1400" dirty="0">
                        <a:latin typeface="+mn-lt"/>
                        <a:cs typeface="Arial" panose="020B0604020202020204" pitchFamily="34" charset="0"/>
                      </a:endParaRPr>
                    </a:p>
                  </a:txBody>
                  <a:tcPr marL="68580" marR="68580" marT="34290" marB="34290"/>
                </a:tc>
              </a:tr>
              <a:tr h="685800">
                <a:tc>
                  <a:txBody>
                    <a:bodyPr/>
                    <a:lstStyle/>
                    <a:p>
                      <a:pPr marL="457200" indent="-457200">
                        <a:buFont typeface="+mj-lt"/>
                        <a:buAutoNum type="arabicPeriod" startAt="14"/>
                      </a:pPr>
                      <a:r>
                        <a:rPr lang="fi-FI" sz="1400" b="1" dirty="0" smtClean="0">
                          <a:latin typeface="+mn-lt"/>
                          <a:cs typeface="Arial" panose="020B0604020202020204" pitchFamily="34" charset="0"/>
                        </a:rPr>
                        <a:t>Writing task:</a:t>
                      </a:r>
                      <a:r>
                        <a:rPr lang="fi-FI" sz="1400" b="1" baseline="0" dirty="0" smtClean="0">
                          <a:latin typeface="+mn-lt"/>
                          <a:cs typeface="Arial" panose="020B0604020202020204" pitchFamily="34" charset="0"/>
                        </a:rPr>
                        <a:t> </a:t>
                      </a:r>
                      <a:br>
                        <a:rPr lang="fi-FI" sz="1400" b="1" baseline="0" dirty="0" smtClean="0">
                          <a:latin typeface="+mn-lt"/>
                          <a:cs typeface="Arial" panose="020B0604020202020204" pitchFamily="34" charset="0"/>
                        </a:rPr>
                      </a:br>
                      <a:r>
                        <a:rPr lang="fi-FI" sz="1400" baseline="0" dirty="0" err="1" smtClean="0">
                          <a:latin typeface="+mn-lt"/>
                          <a:cs typeface="Arial" panose="020B0604020202020204" pitchFamily="34" charset="0"/>
                        </a:rPr>
                        <a:t>Abstract</a:t>
                      </a:r>
                      <a:endParaRPr lang="fi-FI" sz="1400" dirty="0">
                        <a:latin typeface="+mn-lt"/>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dirty="0" smtClean="0">
                          <a:latin typeface="+mn-lt"/>
                          <a:cs typeface="Arial" panose="020B0604020202020204" pitchFamily="34" charset="0"/>
                        </a:rPr>
                        <a:t>Feedback on </a:t>
                      </a:r>
                      <a:r>
                        <a:rPr lang="fi-FI" sz="1200" b="1" dirty="0" err="1" smtClean="0">
                          <a:latin typeface="+mn-lt"/>
                          <a:cs typeface="Arial" panose="020B0604020202020204" pitchFamily="34" charset="0"/>
                        </a:rPr>
                        <a:t>content</a:t>
                      </a:r>
                      <a:endParaRPr lang="fi-FI" sz="1200" dirty="0" smtClean="0">
                        <a:latin typeface="+mn-lt"/>
                        <a:cs typeface="Arial" panose="020B0604020202020204" pitchFamily="34" charset="0"/>
                      </a:endParaRPr>
                    </a:p>
                    <a:p>
                      <a:endParaRPr lang="fi-FI" sz="1200" dirty="0">
                        <a:latin typeface="Arial" panose="020B0604020202020204" pitchFamily="34" charset="0"/>
                        <a:cs typeface="Arial" panose="020B0604020202020204" pitchFamily="34" charset="0"/>
                      </a:endParaRPr>
                    </a:p>
                  </a:txBody>
                  <a:tcPr marL="68580" marR="68580" marT="34290" marB="34290"/>
                </a:tc>
                <a:tc>
                  <a:txBody>
                    <a:bodyPr/>
                    <a:lstStyle/>
                    <a:p>
                      <a:r>
                        <a:rPr lang="fi-FI" sz="1400" b="1" dirty="0" smtClean="0">
                          <a:solidFill>
                            <a:srgbClr val="0000FF"/>
                          </a:solidFill>
                          <a:latin typeface="+mn-lt"/>
                          <a:cs typeface="Arial" panose="020B0604020202020204" pitchFamily="34" charset="0"/>
                        </a:rPr>
                        <a:t>Small-</a:t>
                      </a:r>
                      <a:r>
                        <a:rPr lang="fi-FI" sz="1400" b="1" dirty="0" err="1" smtClean="0">
                          <a:solidFill>
                            <a:srgbClr val="0000FF"/>
                          </a:solidFill>
                          <a:latin typeface="+mn-lt"/>
                          <a:cs typeface="Arial" panose="020B0604020202020204" pitchFamily="34" charset="0"/>
                        </a:rPr>
                        <a:t>group</a:t>
                      </a:r>
                      <a:r>
                        <a:rPr lang="fi-FI" sz="1400" b="1" dirty="0" smtClean="0">
                          <a:solidFill>
                            <a:srgbClr val="0000FF"/>
                          </a:solidFill>
                          <a:latin typeface="+mn-lt"/>
                          <a:cs typeface="Arial" panose="020B0604020202020204" pitchFamily="34" charset="0"/>
                        </a:rPr>
                        <a:t>,</a:t>
                      </a:r>
                      <a:r>
                        <a:rPr lang="fi-FI" sz="1400" b="1" baseline="0" dirty="0" smtClean="0">
                          <a:solidFill>
                            <a:srgbClr val="0000FF"/>
                          </a:solidFill>
                          <a:latin typeface="+mn-lt"/>
                          <a:cs typeface="Arial" panose="020B0604020202020204" pitchFamily="34" charset="0"/>
                        </a:rPr>
                        <a:t> </a:t>
                      </a:r>
                      <a:r>
                        <a:rPr lang="fi-FI" sz="1400" b="1" baseline="0" dirty="0" err="1" smtClean="0">
                          <a:solidFill>
                            <a:srgbClr val="0000FF"/>
                          </a:solidFill>
                          <a:latin typeface="+mn-lt"/>
                          <a:cs typeface="Arial" panose="020B0604020202020204" pitchFamily="34" charset="0"/>
                        </a:rPr>
                        <a:t>peer</a:t>
                      </a:r>
                      <a:r>
                        <a:rPr lang="fi-FI" sz="1400" b="1" baseline="0" dirty="0" smtClean="0">
                          <a:solidFill>
                            <a:srgbClr val="0000FF"/>
                          </a:solidFill>
                          <a:latin typeface="+mn-lt"/>
                          <a:cs typeface="Arial" panose="020B0604020202020204" pitchFamily="34" charset="0"/>
                        </a:rPr>
                        <a:t>-feedback </a:t>
                      </a:r>
                      <a:r>
                        <a:rPr lang="fi-FI" sz="1400" b="1" dirty="0" err="1" smtClean="0">
                          <a:solidFill>
                            <a:srgbClr val="0000FF"/>
                          </a:solidFill>
                          <a:latin typeface="+mn-lt"/>
                          <a:cs typeface="Arial" panose="020B0604020202020204" pitchFamily="34" charset="0"/>
                        </a:rPr>
                        <a:t>sessions</a:t>
                      </a:r>
                      <a:r>
                        <a:rPr lang="fi-FI" sz="1400" b="1" dirty="0" smtClean="0">
                          <a:solidFill>
                            <a:srgbClr val="0000FF"/>
                          </a:solidFill>
                          <a:latin typeface="+mn-lt"/>
                          <a:cs typeface="Arial" panose="020B0604020202020204" pitchFamily="34" charset="0"/>
                        </a:rPr>
                        <a:t>: </a:t>
                      </a:r>
                    </a:p>
                    <a:p>
                      <a:pPr marL="285750" indent="-285750">
                        <a:buFont typeface="Wingdings" panose="05000000000000000000" pitchFamily="2" charset="2"/>
                        <a:buChar char="§"/>
                      </a:pPr>
                      <a:r>
                        <a:rPr lang="fi-FI" sz="1400" b="1" dirty="0" err="1" smtClean="0">
                          <a:latin typeface="+mn-lt"/>
                          <a:cs typeface="Arial" panose="020B0604020202020204" pitchFamily="34" charset="0"/>
                        </a:rPr>
                        <a:t>Structure</a:t>
                      </a:r>
                      <a:r>
                        <a:rPr lang="fi-FI" sz="1400" b="1" dirty="0" smtClean="0">
                          <a:latin typeface="+mn-lt"/>
                          <a:cs typeface="Arial" panose="020B0604020202020204" pitchFamily="34" charset="0"/>
                        </a:rPr>
                        <a:t> &amp; </a:t>
                      </a:r>
                      <a:r>
                        <a:rPr lang="fi-FI" sz="1400" b="1" dirty="0" err="1" smtClean="0">
                          <a:latin typeface="+mn-lt"/>
                          <a:cs typeface="Arial" panose="020B0604020202020204" pitchFamily="34" charset="0"/>
                        </a:rPr>
                        <a:t>Cohesion</a:t>
                      </a:r>
                      <a:endParaRPr lang="fi-FI" sz="1400" dirty="0">
                        <a:latin typeface="+mn-lt"/>
                        <a:cs typeface="Arial" panose="020B0604020202020204" pitchFamily="34" charset="0"/>
                      </a:endParaRPr>
                    </a:p>
                  </a:txBody>
                  <a:tcPr marL="68580" marR="68580" marT="34290" marB="34290"/>
                </a:tc>
              </a:tr>
              <a:tr h="480060">
                <a:tc>
                  <a:txBody>
                    <a:bodyPr/>
                    <a:lstStyle/>
                    <a:p>
                      <a:pPr marL="447675" indent="0">
                        <a:buFont typeface="+mj-lt"/>
                        <a:buNone/>
                        <a:tabLst>
                          <a:tab pos="447675" algn="l"/>
                        </a:tabLst>
                      </a:pPr>
                      <a:r>
                        <a:rPr lang="fi-FI" sz="1400" b="1" kern="1200" dirty="0" smtClean="0">
                          <a:solidFill>
                            <a:schemeClr val="dk1"/>
                          </a:solidFill>
                          <a:effectLst/>
                          <a:latin typeface="+mn-lt"/>
                          <a:ea typeface="+mn-ea"/>
                          <a:cs typeface="Arial" panose="020B0604020202020204" pitchFamily="34" charset="0"/>
                        </a:rPr>
                        <a:t>Revision task:</a:t>
                      </a:r>
                      <a:br>
                        <a:rPr lang="fi-FI" sz="1400" b="1" kern="1200" dirty="0" smtClean="0">
                          <a:solidFill>
                            <a:schemeClr val="dk1"/>
                          </a:solidFill>
                          <a:effectLst/>
                          <a:latin typeface="+mn-lt"/>
                          <a:ea typeface="+mn-ea"/>
                          <a:cs typeface="Arial" panose="020B0604020202020204" pitchFamily="34" charset="0"/>
                        </a:rPr>
                      </a:br>
                      <a:r>
                        <a:rPr lang="fi-FI" sz="1400" baseline="0" dirty="0" err="1" smtClean="0">
                          <a:latin typeface="+mn-lt"/>
                          <a:cs typeface="Arial" panose="020B0604020202020204" pitchFamily="34" charset="0"/>
                        </a:rPr>
                        <a:t>Abstract</a:t>
                      </a:r>
                      <a:endParaRPr lang="fi-FI" sz="1400" dirty="0">
                        <a:latin typeface="+mn-lt"/>
                        <a:cs typeface="Arial" panose="020B0604020202020204" pitchFamily="34" charset="0"/>
                      </a:endParaRPr>
                    </a:p>
                  </a:txBody>
                  <a:tcPr marL="68580" marR="68580" marT="34290" marB="34290"/>
                </a:tc>
                <a:tc>
                  <a:txBody>
                    <a:bodyPr/>
                    <a:lstStyle/>
                    <a:p>
                      <a:endParaRPr lang="fi-FI" sz="14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rgbClr val="0000FF"/>
                          </a:solidFill>
                          <a:latin typeface="+mn-lt"/>
                          <a:ea typeface="+mn-ea"/>
                          <a:cs typeface="Arial" panose="020B0604020202020204" pitchFamily="34" charset="0"/>
                        </a:rPr>
                        <a:t>On-line Teacher feedback</a:t>
                      </a:r>
                      <a:endParaRPr lang="fi-FI" sz="1400" b="1" kern="1200" dirty="0">
                        <a:solidFill>
                          <a:srgbClr val="0000FF"/>
                        </a:solidFill>
                        <a:latin typeface="+mn-lt"/>
                        <a:ea typeface="+mn-ea"/>
                        <a:cs typeface="Arial" panose="020B0604020202020204" pitchFamily="34" charset="0"/>
                      </a:endParaRPr>
                    </a:p>
                  </a:txBody>
                  <a:tcPr marL="68580" marR="68580" marT="34290" marB="34290"/>
                </a:tc>
              </a:tr>
            </a:tbl>
          </a:graphicData>
        </a:graphic>
      </p:graphicFrame>
      <p:sp>
        <p:nvSpPr>
          <p:cNvPr id="4" name="Rectangle 3"/>
          <p:cNvSpPr/>
          <p:nvPr/>
        </p:nvSpPr>
        <p:spPr>
          <a:xfrm>
            <a:off x="200026" y="1771650"/>
            <a:ext cx="650081" cy="3500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9525">
                  <a:solidFill>
                    <a:schemeClr val="bg1"/>
                  </a:solidFill>
                  <a:prstDash val="solid"/>
                </a:ln>
                <a:solidFill>
                  <a:schemeClr val="tx1"/>
                </a:solidFill>
                <a:effectLst>
                  <a:outerShdw blurRad="12700" dist="38100" dir="2700000" algn="tl" rotWithShape="0">
                    <a:schemeClr val="bg1">
                      <a:lumMod val="50000"/>
                    </a:schemeClr>
                  </a:outerShdw>
                </a:effectLst>
              </a:rPr>
              <a:t>1</a:t>
            </a:r>
          </a:p>
        </p:txBody>
      </p:sp>
      <p:sp>
        <p:nvSpPr>
          <p:cNvPr id="6" name="Rectangle 5"/>
          <p:cNvSpPr/>
          <p:nvPr/>
        </p:nvSpPr>
        <p:spPr>
          <a:xfrm>
            <a:off x="992982" y="1771650"/>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fi-FI" b="1" dirty="0">
              <a:ln w="22225">
                <a:solidFill>
                  <a:schemeClr val="accent2"/>
                </a:solidFill>
                <a:prstDash val="solid"/>
              </a:ln>
              <a:solidFill>
                <a:schemeClr val="accent2">
                  <a:lumMod val="40000"/>
                  <a:lumOff val="60000"/>
                </a:schemeClr>
              </a:solidFill>
            </a:endParaRPr>
          </a:p>
        </p:txBody>
      </p:sp>
      <p:sp>
        <p:nvSpPr>
          <p:cNvPr id="7" name="Rectangle 6"/>
          <p:cNvSpPr/>
          <p:nvPr/>
        </p:nvSpPr>
        <p:spPr>
          <a:xfrm>
            <a:off x="200026" y="2243138"/>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fi-FI" b="1" dirty="0">
              <a:ln w="22225">
                <a:solidFill>
                  <a:schemeClr val="accent2"/>
                </a:solidFill>
                <a:prstDash val="solid"/>
              </a:ln>
              <a:solidFill>
                <a:schemeClr val="accent2">
                  <a:lumMod val="40000"/>
                  <a:lumOff val="60000"/>
                </a:schemeClr>
              </a:solidFill>
            </a:endParaRPr>
          </a:p>
        </p:txBody>
      </p:sp>
      <p:sp>
        <p:nvSpPr>
          <p:cNvPr id="8" name="Rectangle 7"/>
          <p:cNvSpPr/>
          <p:nvPr/>
        </p:nvSpPr>
        <p:spPr>
          <a:xfrm>
            <a:off x="992982" y="2243138"/>
            <a:ext cx="650081" cy="35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fi-FI" b="1" dirty="0">
              <a:ln w="22225">
                <a:solidFill>
                  <a:schemeClr val="accent2"/>
                </a:solidFill>
                <a:prstDash val="solid"/>
              </a:ln>
              <a:solidFill>
                <a:schemeClr val="accent2">
                  <a:lumMod val="40000"/>
                  <a:lumOff val="60000"/>
                </a:schemeClr>
              </a:solidFill>
            </a:endParaRPr>
          </a:p>
        </p:txBody>
      </p:sp>
      <p:sp>
        <p:nvSpPr>
          <p:cNvPr id="10" name="Oval 9"/>
          <p:cNvSpPr/>
          <p:nvPr/>
        </p:nvSpPr>
        <p:spPr>
          <a:xfrm>
            <a:off x="725091" y="2121694"/>
            <a:ext cx="1050131" cy="657225"/>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9" name="TextBox 8"/>
          <p:cNvSpPr txBox="1"/>
          <p:nvPr/>
        </p:nvSpPr>
        <p:spPr>
          <a:xfrm>
            <a:off x="2178844" y="1027146"/>
            <a:ext cx="3843338" cy="415498"/>
          </a:xfrm>
          <a:prstGeom prst="rect">
            <a:avLst/>
          </a:prstGeom>
          <a:noFill/>
        </p:spPr>
        <p:txBody>
          <a:bodyPr wrap="square" rtlCol="0">
            <a:spAutoFit/>
          </a:bodyPr>
          <a:lstStyle/>
          <a:p>
            <a:r>
              <a:rPr lang="fi-FI" sz="2100" b="1" dirty="0">
                <a:solidFill>
                  <a:srgbClr val="C00000"/>
                </a:solidFill>
              </a:rPr>
              <a:t>Second </a:t>
            </a:r>
            <a:r>
              <a:rPr lang="fi-FI" sz="2100" b="1" dirty="0" err="1">
                <a:solidFill>
                  <a:srgbClr val="C00000"/>
                </a:solidFill>
              </a:rPr>
              <a:t>year</a:t>
            </a:r>
            <a:r>
              <a:rPr lang="fi-FI" sz="2100" b="1" dirty="0">
                <a:solidFill>
                  <a:srgbClr val="C00000"/>
                </a:solidFill>
              </a:rPr>
              <a:t> (</a:t>
            </a:r>
            <a:r>
              <a:rPr lang="fi-FI" sz="2100" b="1" dirty="0" err="1">
                <a:solidFill>
                  <a:srgbClr val="C00000"/>
                </a:solidFill>
              </a:rPr>
              <a:t>Periods</a:t>
            </a:r>
            <a:r>
              <a:rPr lang="fi-FI" sz="2100" b="1" dirty="0">
                <a:solidFill>
                  <a:srgbClr val="C00000"/>
                </a:solidFill>
              </a:rPr>
              <a:t> 3-4)</a:t>
            </a:r>
            <a:endParaRPr lang="fi-FI" sz="2100" dirty="0">
              <a:solidFill>
                <a:srgbClr val="C00000"/>
              </a:solidFill>
            </a:endParaRPr>
          </a:p>
        </p:txBody>
      </p:sp>
      <p:sp>
        <p:nvSpPr>
          <p:cNvPr id="3" name="Rectangle 2"/>
          <p:cNvSpPr/>
          <p:nvPr/>
        </p:nvSpPr>
        <p:spPr>
          <a:xfrm>
            <a:off x="2057400" y="3800476"/>
            <a:ext cx="7086600" cy="2200274"/>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pic>
        <p:nvPicPr>
          <p:cNvPr id="11" name="Picture 10"/>
          <p:cNvPicPr>
            <a:picLocks noChangeAspect="1"/>
          </p:cNvPicPr>
          <p:nvPr/>
        </p:nvPicPr>
        <p:blipFill>
          <a:blip r:embed="rId3"/>
          <a:stretch>
            <a:fillRect/>
          </a:stretch>
        </p:blipFill>
        <p:spPr>
          <a:xfrm>
            <a:off x="1490422" y="4029570"/>
            <a:ext cx="566978" cy="1742083"/>
          </a:xfrm>
          <a:prstGeom prst="rect">
            <a:avLst/>
          </a:prstGeom>
        </p:spPr>
      </p:pic>
    </p:spTree>
    <p:extLst>
      <p:ext uri="{BB962C8B-B14F-4D97-AF65-F5344CB8AC3E}">
        <p14:creationId xmlns:p14="http://schemas.microsoft.com/office/powerpoint/2010/main" val="3434390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96944" cy="720080"/>
          </a:xfrm>
        </p:spPr>
        <p:txBody>
          <a:bodyPr>
            <a:normAutofit/>
          </a:bodyPr>
          <a:lstStyle/>
          <a:p>
            <a:pPr lvl="0" algn="l"/>
            <a:r>
              <a:rPr lang="en-US" sz="3400" dirty="0" smtClean="0">
                <a:solidFill>
                  <a:schemeClr val="tx2"/>
                </a:solidFill>
                <a:effectLst/>
                <a:latin typeface="Arial Black" panose="020B0A04020102020204" pitchFamily="34" charset="0"/>
              </a:rPr>
              <a:t>3. </a:t>
            </a:r>
            <a:r>
              <a:rPr lang="en-US" sz="3400" dirty="0">
                <a:solidFill>
                  <a:schemeClr val="tx2"/>
                </a:solidFill>
                <a:latin typeface="Arial Black" panose="020B0A04020102020204" pitchFamily="34" charset="0"/>
              </a:rPr>
              <a:t>Methods</a:t>
            </a:r>
            <a:r>
              <a:rPr lang="en-US" sz="3600" dirty="0">
                <a:solidFill>
                  <a:schemeClr val="tx2"/>
                </a:solidFill>
              </a:rPr>
              <a:t> and </a:t>
            </a:r>
            <a:r>
              <a:rPr lang="en-US" sz="3400" dirty="0" smtClean="0">
                <a:solidFill>
                  <a:schemeClr val="tx2"/>
                </a:solidFill>
                <a:latin typeface="Arial Black" panose="020B0A04020102020204" pitchFamily="34" charset="0"/>
              </a:rPr>
              <a:t>conclusions</a:t>
            </a:r>
            <a:endParaRPr lang="en-US" sz="3600" dirty="0">
              <a:solidFill>
                <a:schemeClr val="tx2"/>
              </a:solidFill>
              <a:latin typeface="Arial Black" panose="020B0A04020102020204" pitchFamily="34" charset="0"/>
            </a:endParaRPr>
          </a:p>
        </p:txBody>
      </p:sp>
      <p:sp>
        <p:nvSpPr>
          <p:cNvPr id="3" name="TextBox 2"/>
          <p:cNvSpPr txBox="1"/>
          <p:nvPr/>
        </p:nvSpPr>
        <p:spPr>
          <a:xfrm>
            <a:off x="955794" y="1857572"/>
            <a:ext cx="8138886" cy="4093428"/>
          </a:xfrm>
          <a:prstGeom prst="rect">
            <a:avLst/>
          </a:prstGeom>
          <a:noFill/>
        </p:spPr>
        <p:txBody>
          <a:bodyPr wrap="square" rtlCol="0">
            <a:spAutoFit/>
          </a:bodyPr>
          <a:lstStyle/>
          <a:p>
            <a:r>
              <a:rPr lang="en-US" sz="2000" dirty="0"/>
              <a:t>The student demonstrates ability to choose </a:t>
            </a:r>
            <a:r>
              <a:rPr lang="en-US" sz="2000" dirty="0">
                <a:latin typeface="Arial Black" panose="020B0A04020102020204" pitchFamily="34" charset="0"/>
              </a:rPr>
              <a:t>justified methods </a:t>
            </a:r>
            <a:r>
              <a:rPr lang="en-US" sz="2000" dirty="0"/>
              <a:t>for reaching the </a:t>
            </a:r>
            <a:r>
              <a:rPr lang="en-US" sz="2000" dirty="0">
                <a:latin typeface="Arial Black" panose="020B0A04020102020204" pitchFamily="34" charset="0"/>
              </a:rPr>
              <a:t>goals</a:t>
            </a:r>
            <a:r>
              <a:rPr lang="en-US" sz="2000" dirty="0"/>
              <a:t>. </a:t>
            </a:r>
            <a:r>
              <a:rPr lang="en-US" sz="2000" dirty="0" smtClean="0"/>
              <a:t>(</a:t>
            </a:r>
            <a:r>
              <a:rPr lang="fi-FI" sz="2000" i="1" dirty="0">
                <a:solidFill>
                  <a:schemeClr val="accent1"/>
                </a:solidFill>
              </a:rPr>
              <a:t>Työstä ilmenee, että opiskelija on kyennyt valitsemaan perustellut menetelmät </a:t>
            </a:r>
            <a:r>
              <a:rPr lang="fi-FI" sz="2000" i="1" dirty="0" smtClean="0">
                <a:solidFill>
                  <a:schemeClr val="accent1"/>
                </a:solidFill>
              </a:rPr>
              <a:t>tavoitteidensa </a:t>
            </a:r>
            <a:r>
              <a:rPr lang="en-US" sz="2000" i="1" dirty="0" err="1" smtClean="0">
                <a:solidFill>
                  <a:schemeClr val="accent1"/>
                </a:solidFill>
              </a:rPr>
              <a:t>saavuttamiseksi</a:t>
            </a:r>
            <a:r>
              <a:rPr lang="en-US" sz="2000" dirty="0" smtClean="0"/>
              <a:t>)</a:t>
            </a:r>
          </a:p>
          <a:p>
            <a:pPr>
              <a:spcBef>
                <a:spcPts val="1200"/>
              </a:spcBef>
            </a:pPr>
            <a:r>
              <a:rPr lang="en-US" sz="2000" dirty="0" smtClean="0"/>
              <a:t>The </a:t>
            </a:r>
            <a:r>
              <a:rPr lang="en-US" sz="2000" dirty="0"/>
              <a:t>student demonstrates ability to </a:t>
            </a:r>
            <a:r>
              <a:rPr lang="en-US" sz="2000" dirty="0">
                <a:latin typeface="Arial Black" panose="020B0A04020102020204" pitchFamily="34" charset="0"/>
              </a:rPr>
              <a:t>apply</a:t>
            </a:r>
            <a:r>
              <a:rPr lang="en-US" sz="2000" dirty="0"/>
              <a:t> the </a:t>
            </a:r>
            <a:r>
              <a:rPr lang="en-US" sz="2000" b="1" u="sng" dirty="0"/>
              <a:t>chosen methods</a:t>
            </a:r>
            <a:r>
              <a:rPr lang="en-US" sz="2000" dirty="0"/>
              <a:t>. </a:t>
            </a:r>
            <a:r>
              <a:rPr lang="en-US" sz="2000" dirty="0" smtClean="0"/>
              <a:t/>
            </a:r>
            <a:br>
              <a:rPr lang="en-US" sz="2000" dirty="0" smtClean="0"/>
            </a:br>
            <a:r>
              <a:rPr lang="en-US" sz="2000" dirty="0" smtClean="0"/>
              <a:t>(</a:t>
            </a:r>
            <a:r>
              <a:rPr lang="fi-FI" sz="2000" i="1" dirty="0" smtClean="0">
                <a:solidFill>
                  <a:schemeClr val="accent1"/>
                </a:solidFill>
              </a:rPr>
              <a:t>Työ osoittaa kykyä käyttää valittuja menetelmiä</a:t>
            </a:r>
            <a:r>
              <a:rPr lang="en-US" sz="2000" dirty="0" smtClean="0"/>
              <a:t>)</a:t>
            </a:r>
          </a:p>
          <a:p>
            <a:pPr>
              <a:spcBef>
                <a:spcPts val="1200"/>
              </a:spcBef>
            </a:pPr>
            <a:r>
              <a:rPr lang="en-US" sz="2000" dirty="0" smtClean="0"/>
              <a:t>The </a:t>
            </a:r>
            <a:r>
              <a:rPr lang="en-US" sz="2000" dirty="0"/>
              <a:t>thesis contains </a:t>
            </a:r>
            <a:r>
              <a:rPr lang="en-US" sz="2000" dirty="0">
                <a:latin typeface="Arial Black" panose="020B0A04020102020204" pitchFamily="34" charset="0"/>
              </a:rPr>
              <a:t>references</a:t>
            </a:r>
            <a:r>
              <a:rPr lang="en-US" sz="2000" dirty="0"/>
              <a:t> to scientific publications. </a:t>
            </a:r>
          </a:p>
          <a:p>
            <a:r>
              <a:rPr lang="en-US" sz="2000" dirty="0" smtClean="0"/>
              <a:t>(</a:t>
            </a:r>
            <a:r>
              <a:rPr lang="fi-FI" sz="2000" i="1" dirty="0" smtClean="0">
                <a:solidFill>
                  <a:schemeClr val="accent1"/>
                </a:solidFill>
              </a:rPr>
              <a:t>Työssä on käytetty hyväksi kirjallisuuslähteitä</a:t>
            </a:r>
            <a:r>
              <a:rPr lang="en-US" sz="2000" dirty="0" smtClean="0"/>
              <a:t>)</a:t>
            </a:r>
          </a:p>
          <a:p>
            <a:pPr>
              <a:spcBef>
                <a:spcPts val="1200"/>
              </a:spcBef>
            </a:pPr>
            <a:r>
              <a:rPr lang="en-US" sz="2000" dirty="0" smtClean="0"/>
              <a:t>The </a:t>
            </a:r>
            <a:r>
              <a:rPr lang="en-US" sz="2000" dirty="0"/>
              <a:t>thesis presents well-founded </a:t>
            </a:r>
            <a:r>
              <a:rPr lang="en-US" sz="2000" dirty="0">
                <a:latin typeface="Arial Black" panose="020B0A04020102020204" pitchFamily="34" charset="0"/>
              </a:rPr>
              <a:t>conclusions</a:t>
            </a:r>
            <a:r>
              <a:rPr lang="en-US" sz="2000" dirty="0"/>
              <a:t> drawn from the results. </a:t>
            </a:r>
          </a:p>
          <a:p>
            <a:r>
              <a:rPr lang="en-US" sz="2000" dirty="0" smtClean="0"/>
              <a:t>(</a:t>
            </a:r>
            <a:r>
              <a:rPr lang="fi-FI" sz="2000" i="1" dirty="0" smtClean="0">
                <a:solidFill>
                  <a:schemeClr val="accent1"/>
                </a:solidFill>
              </a:rPr>
              <a:t>Työssä esitetään saaduista tuloksista perusteltuja johtopäätöksiä</a:t>
            </a:r>
            <a:r>
              <a:rPr lang="en-US" sz="2000" dirty="0" smtClean="0"/>
              <a:t>)</a:t>
            </a:r>
            <a:endParaRPr lang="fi-FI" sz="2000" i="1" dirty="0" smtClean="0">
              <a:solidFill>
                <a:schemeClr val="accent1"/>
              </a:solidFill>
            </a:endParaRPr>
          </a:p>
          <a:p>
            <a:pPr>
              <a:spcBef>
                <a:spcPts val="1200"/>
              </a:spcBef>
            </a:pPr>
            <a:r>
              <a:rPr lang="en-US" sz="2000" dirty="0" smtClean="0"/>
              <a:t>The </a:t>
            </a:r>
            <a:r>
              <a:rPr lang="en-US" sz="2000" dirty="0"/>
              <a:t>results </a:t>
            </a:r>
            <a:r>
              <a:rPr lang="en-US" sz="2000" dirty="0">
                <a:latin typeface="Arial Black" panose="020B0A04020102020204" pitchFamily="34" charset="0"/>
              </a:rPr>
              <a:t>answer</a:t>
            </a:r>
            <a:r>
              <a:rPr lang="en-US" sz="2000" dirty="0"/>
              <a:t> the </a:t>
            </a:r>
            <a:r>
              <a:rPr lang="en-US" sz="2000" b="1" u="sng" dirty="0"/>
              <a:t>research questions </a:t>
            </a:r>
            <a:r>
              <a:rPr lang="en-US" sz="2000" dirty="0" smtClean="0"/>
              <a:t>presented</a:t>
            </a:r>
            <a:br>
              <a:rPr lang="en-US" sz="2000" dirty="0" smtClean="0"/>
            </a:br>
            <a:r>
              <a:rPr lang="en-US" sz="2000" dirty="0" smtClean="0"/>
              <a:t>(</a:t>
            </a:r>
            <a:r>
              <a:rPr lang="en-US" sz="2000" i="1" dirty="0" err="1">
                <a:solidFill>
                  <a:schemeClr val="accent1"/>
                </a:solidFill>
              </a:rPr>
              <a:t>Tulokset</a:t>
            </a:r>
            <a:r>
              <a:rPr lang="en-US" sz="2000" i="1" dirty="0">
                <a:solidFill>
                  <a:schemeClr val="accent1"/>
                </a:solidFill>
              </a:rPr>
              <a:t> </a:t>
            </a:r>
            <a:r>
              <a:rPr lang="en-US" sz="2000" i="1" dirty="0" err="1">
                <a:solidFill>
                  <a:schemeClr val="accent1"/>
                </a:solidFill>
              </a:rPr>
              <a:t>vastaavat</a:t>
            </a:r>
            <a:r>
              <a:rPr lang="en-US" sz="2000" i="1" dirty="0">
                <a:solidFill>
                  <a:schemeClr val="accent1"/>
                </a:solidFill>
              </a:rPr>
              <a:t> </a:t>
            </a:r>
            <a:r>
              <a:rPr lang="en-US" sz="2000" i="1" dirty="0" err="1">
                <a:solidFill>
                  <a:schemeClr val="accent1"/>
                </a:solidFill>
              </a:rPr>
              <a:t>esitettyihin</a:t>
            </a:r>
            <a:r>
              <a:rPr lang="en-US" sz="2000" i="1" dirty="0">
                <a:solidFill>
                  <a:schemeClr val="accent1"/>
                </a:solidFill>
              </a:rPr>
              <a:t> </a:t>
            </a:r>
            <a:r>
              <a:rPr lang="en-US" sz="2000" i="1" dirty="0" err="1">
                <a:solidFill>
                  <a:schemeClr val="accent1"/>
                </a:solidFill>
              </a:rPr>
              <a:t>tutkimuskysymyksiin</a:t>
            </a:r>
            <a:r>
              <a:rPr lang="en-US" sz="2000" dirty="0" smtClean="0"/>
              <a:t>) </a:t>
            </a:r>
          </a:p>
        </p:txBody>
      </p:sp>
      <p:sp>
        <p:nvSpPr>
          <p:cNvPr id="4" name="TextBox 3"/>
          <p:cNvSpPr txBox="1"/>
          <p:nvPr/>
        </p:nvSpPr>
        <p:spPr>
          <a:xfrm>
            <a:off x="792067" y="1052736"/>
            <a:ext cx="8568952" cy="523220"/>
          </a:xfrm>
          <a:prstGeom prst="rect">
            <a:avLst/>
          </a:prstGeom>
          <a:noFill/>
        </p:spPr>
        <p:txBody>
          <a:bodyPr wrap="square" rtlCol="0">
            <a:spAutoFit/>
          </a:bodyPr>
          <a:lstStyle/>
          <a:p>
            <a:r>
              <a:rPr lang="fi-FI" sz="2800" dirty="0" smtClean="0">
                <a:solidFill>
                  <a:srgbClr val="C00000"/>
                </a:solidFill>
              </a:rPr>
              <a:t>How </a:t>
            </a:r>
            <a:r>
              <a:rPr lang="fi-FI" sz="2800" dirty="0" err="1" smtClean="0">
                <a:solidFill>
                  <a:srgbClr val="C00000"/>
                </a:solidFill>
              </a:rPr>
              <a:t>do</a:t>
            </a:r>
            <a:r>
              <a:rPr lang="fi-FI" sz="2800" dirty="0" smtClean="0">
                <a:solidFill>
                  <a:srgbClr val="C00000"/>
                </a:solidFill>
              </a:rPr>
              <a:t> </a:t>
            </a:r>
            <a:r>
              <a:rPr lang="fi-FI" sz="2800" dirty="0" err="1" smtClean="0">
                <a:solidFill>
                  <a:srgbClr val="C00000"/>
                </a:solidFill>
              </a:rPr>
              <a:t>you</a:t>
            </a:r>
            <a:r>
              <a:rPr lang="fi-FI" sz="2800" dirty="0" smtClean="0">
                <a:solidFill>
                  <a:srgbClr val="C00000"/>
                </a:solidFill>
              </a:rPr>
              <a:t> </a:t>
            </a:r>
            <a:r>
              <a:rPr lang="fi-FI" sz="2800" dirty="0" err="1" smtClean="0">
                <a:solidFill>
                  <a:srgbClr val="C00000"/>
                </a:solidFill>
              </a:rPr>
              <a:t>define</a:t>
            </a:r>
            <a:r>
              <a:rPr lang="fi-FI" sz="2800" dirty="0" smtClean="0">
                <a:solidFill>
                  <a:srgbClr val="C00000"/>
                </a:solidFill>
              </a:rPr>
              <a:t> </a:t>
            </a:r>
            <a:r>
              <a:rPr lang="fi-FI" sz="2800" dirty="0" smtClean="0">
                <a:solidFill>
                  <a:srgbClr val="C00000"/>
                </a:solidFill>
                <a:latin typeface="Arial Black" panose="020B0A04020102020204" pitchFamily="34" charset="0"/>
              </a:rPr>
              <a:t>"</a:t>
            </a:r>
            <a:r>
              <a:rPr lang="fi-FI" sz="2800" dirty="0" err="1" smtClean="0">
                <a:solidFill>
                  <a:srgbClr val="C00000"/>
                </a:solidFill>
                <a:latin typeface="Arial Black" panose="020B0A04020102020204" pitchFamily="34" charset="0"/>
              </a:rPr>
              <a:t>success</a:t>
            </a:r>
            <a:r>
              <a:rPr lang="fi-FI" sz="2800" dirty="0" smtClean="0">
                <a:solidFill>
                  <a:srgbClr val="C00000"/>
                </a:solidFill>
                <a:latin typeface="Arial Black" panose="020B0A04020102020204" pitchFamily="34" charset="0"/>
              </a:rPr>
              <a:t>" </a:t>
            </a:r>
            <a:r>
              <a:rPr lang="fi-FI" sz="2800" dirty="0" smtClean="0">
                <a:solidFill>
                  <a:srgbClr val="C00000"/>
                </a:solidFill>
              </a:rPr>
              <a:t>in </a:t>
            </a:r>
            <a:r>
              <a:rPr lang="fi-FI" sz="2800" dirty="0" err="1" smtClean="0">
                <a:solidFill>
                  <a:srgbClr val="C00000"/>
                </a:solidFill>
              </a:rPr>
              <a:t>these</a:t>
            </a:r>
            <a:r>
              <a:rPr lang="fi-FI" sz="2800" dirty="0" smtClean="0">
                <a:solidFill>
                  <a:srgbClr val="C00000"/>
                </a:solidFill>
              </a:rPr>
              <a:t> </a:t>
            </a:r>
            <a:r>
              <a:rPr lang="fi-FI" sz="2800" dirty="0" err="1" smtClean="0">
                <a:solidFill>
                  <a:srgbClr val="C00000"/>
                </a:solidFill>
              </a:rPr>
              <a:t>sub-areas</a:t>
            </a:r>
            <a:r>
              <a:rPr lang="fi-FI" sz="2800" dirty="0" smtClean="0">
                <a:solidFill>
                  <a:srgbClr val="C00000"/>
                </a:solidFill>
              </a:rPr>
              <a:t>?</a:t>
            </a:r>
          </a:p>
        </p:txBody>
      </p:sp>
      <p:sp>
        <p:nvSpPr>
          <p:cNvPr id="5" name="TextBox 4"/>
          <p:cNvSpPr txBox="1"/>
          <p:nvPr/>
        </p:nvSpPr>
        <p:spPr>
          <a:xfrm>
            <a:off x="350162" y="1875328"/>
            <a:ext cx="576064" cy="369332"/>
          </a:xfrm>
          <a:prstGeom prst="rect">
            <a:avLst/>
          </a:prstGeom>
          <a:noFill/>
        </p:spPr>
        <p:txBody>
          <a:bodyPr wrap="square" rtlCol="0">
            <a:spAutoFit/>
          </a:bodyPr>
          <a:lstStyle/>
          <a:p>
            <a:r>
              <a:rPr lang="fi-FI" dirty="0" smtClean="0">
                <a:latin typeface="Arial Black" panose="020B0A04020102020204" pitchFamily="34" charset="0"/>
              </a:rPr>
              <a:t>3.1</a:t>
            </a:r>
            <a:endParaRPr lang="en-US" dirty="0">
              <a:latin typeface="Arial Black" panose="020B0A04020102020204" pitchFamily="34" charset="0"/>
            </a:endParaRPr>
          </a:p>
        </p:txBody>
      </p:sp>
      <p:sp>
        <p:nvSpPr>
          <p:cNvPr id="6" name="TextBox 5"/>
          <p:cNvSpPr txBox="1"/>
          <p:nvPr/>
        </p:nvSpPr>
        <p:spPr>
          <a:xfrm>
            <a:off x="355050" y="2946440"/>
            <a:ext cx="576064" cy="369332"/>
          </a:xfrm>
          <a:prstGeom prst="rect">
            <a:avLst/>
          </a:prstGeom>
          <a:noFill/>
        </p:spPr>
        <p:txBody>
          <a:bodyPr wrap="square" rtlCol="0">
            <a:spAutoFit/>
          </a:bodyPr>
          <a:lstStyle/>
          <a:p>
            <a:r>
              <a:rPr lang="fi-FI" dirty="0" smtClean="0">
                <a:latin typeface="Arial Black" panose="020B0A04020102020204" pitchFamily="34" charset="0"/>
              </a:rPr>
              <a:t>3.2</a:t>
            </a:r>
            <a:endParaRPr lang="en-US" dirty="0">
              <a:latin typeface="Arial Black" panose="020B0A04020102020204" pitchFamily="34" charset="0"/>
            </a:endParaRPr>
          </a:p>
        </p:txBody>
      </p:sp>
      <p:sp>
        <p:nvSpPr>
          <p:cNvPr id="7" name="TextBox 6"/>
          <p:cNvSpPr txBox="1"/>
          <p:nvPr/>
        </p:nvSpPr>
        <p:spPr>
          <a:xfrm>
            <a:off x="351146" y="3697834"/>
            <a:ext cx="576064" cy="369332"/>
          </a:xfrm>
          <a:prstGeom prst="rect">
            <a:avLst/>
          </a:prstGeom>
          <a:noFill/>
        </p:spPr>
        <p:txBody>
          <a:bodyPr wrap="square" rtlCol="0">
            <a:spAutoFit/>
          </a:bodyPr>
          <a:lstStyle/>
          <a:p>
            <a:r>
              <a:rPr lang="fi-FI" dirty="0" smtClean="0">
                <a:latin typeface="Arial Black" panose="020B0A04020102020204" pitchFamily="34" charset="0"/>
              </a:rPr>
              <a:t>3.3</a:t>
            </a:r>
            <a:endParaRPr lang="en-US" dirty="0">
              <a:latin typeface="Arial Black" panose="020B0A04020102020204" pitchFamily="34" charset="0"/>
            </a:endParaRPr>
          </a:p>
        </p:txBody>
      </p:sp>
      <p:sp>
        <p:nvSpPr>
          <p:cNvPr id="8" name="TextBox 7"/>
          <p:cNvSpPr txBox="1"/>
          <p:nvPr/>
        </p:nvSpPr>
        <p:spPr>
          <a:xfrm>
            <a:off x="361498" y="4462816"/>
            <a:ext cx="576064" cy="369332"/>
          </a:xfrm>
          <a:prstGeom prst="rect">
            <a:avLst/>
          </a:prstGeom>
          <a:noFill/>
        </p:spPr>
        <p:txBody>
          <a:bodyPr wrap="square" rtlCol="0">
            <a:spAutoFit/>
          </a:bodyPr>
          <a:lstStyle/>
          <a:p>
            <a:r>
              <a:rPr lang="fi-FI" dirty="0" smtClean="0">
                <a:latin typeface="Arial Black" panose="020B0A04020102020204" pitchFamily="34" charset="0"/>
              </a:rPr>
              <a:t>3.4</a:t>
            </a:r>
            <a:endParaRPr lang="en-US" dirty="0">
              <a:latin typeface="Arial Black" panose="020B0A04020102020204" pitchFamily="34" charset="0"/>
            </a:endParaRPr>
          </a:p>
        </p:txBody>
      </p:sp>
      <p:sp>
        <p:nvSpPr>
          <p:cNvPr id="9" name="TextBox 8"/>
          <p:cNvSpPr txBox="1"/>
          <p:nvPr/>
        </p:nvSpPr>
        <p:spPr>
          <a:xfrm>
            <a:off x="362972" y="5227798"/>
            <a:ext cx="576064" cy="369332"/>
          </a:xfrm>
          <a:prstGeom prst="rect">
            <a:avLst/>
          </a:prstGeom>
          <a:noFill/>
        </p:spPr>
        <p:txBody>
          <a:bodyPr wrap="square" rtlCol="0">
            <a:spAutoFit/>
          </a:bodyPr>
          <a:lstStyle/>
          <a:p>
            <a:r>
              <a:rPr lang="fi-FI" dirty="0" smtClean="0">
                <a:latin typeface="Arial Black" panose="020B0A04020102020204" pitchFamily="34" charset="0"/>
              </a:rPr>
              <a:t>3.5</a:t>
            </a:r>
            <a:endParaRPr lang="en-US" dirty="0">
              <a:latin typeface="Arial Black" panose="020B0A04020102020204" pitchFamily="34" charset="0"/>
            </a:endParaRPr>
          </a:p>
        </p:txBody>
      </p:sp>
    </p:spTree>
    <p:extLst>
      <p:ext uri="{BB962C8B-B14F-4D97-AF65-F5344CB8AC3E}">
        <p14:creationId xmlns:p14="http://schemas.microsoft.com/office/powerpoint/2010/main" val="301176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6336704" cy="461665"/>
          </a:xfrm>
          <a:prstGeom prst="rect">
            <a:avLst/>
          </a:prstGeom>
          <a:noFill/>
        </p:spPr>
        <p:txBody>
          <a:bodyPr wrap="square" rtlCol="0">
            <a:spAutoFit/>
          </a:bodyPr>
          <a:lstStyle/>
          <a:p>
            <a:r>
              <a:rPr lang="en-US" sz="2400" b="1" dirty="0"/>
              <a:t>STATEMENT OF MASTER’S THESIS </a:t>
            </a:r>
            <a:r>
              <a:rPr lang="en-US" sz="2400" b="1" dirty="0" smtClean="0"/>
              <a:t>ASSESSMENT</a:t>
            </a:r>
            <a:endParaRPr lang="en-US" sz="1600" b="1" dirty="0" smtClean="0"/>
          </a:p>
        </p:txBody>
      </p:sp>
      <p:sp>
        <p:nvSpPr>
          <p:cNvPr id="3" name="TextBox 2"/>
          <p:cNvSpPr txBox="1"/>
          <p:nvPr/>
        </p:nvSpPr>
        <p:spPr>
          <a:xfrm>
            <a:off x="611560" y="870194"/>
            <a:ext cx="8137321" cy="584775"/>
          </a:xfrm>
          <a:prstGeom prst="rect">
            <a:avLst/>
          </a:prstGeom>
          <a:noFill/>
        </p:spPr>
        <p:txBody>
          <a:bodyPr wrap="square" rtlCol="0">
            <a:spAutoFit/>
          </a:bodyPr>
          <a:lstStyle/>
          <a:p>
            <a:r>
              <a:rPr lang="en-US" sz="1600" b="1" dirty="0" smtClean="0">
                <a:hlinkClick r:id="rId2"/>
              </a:rPr>
              <a:t>https</a:t>
            </a:r>
            <a:r>
              <a:rPr lang="en-US" sz="1600" b="1" dirty="0">
                <a:hlinkClick r:id="rId2"/>
              </a:rPr>
              <a:t>://</a:t>
            </a:r>
            <a:r>
              <a:rPr lang="en-US" sz="1600" b="1" dirty="0" smtClean="0">
                <a:hlinkClick r:id="rId2"/>
              </a:rPr>
              <a:t>into.aalto.fi/display/enmasterelec/New+guideline+for+master%27s+thesis+evaluation+effective+as+of+1+August+2012</a:t>
            </a:r>
            <a:endParaRPr lang="en-US" sz="1600" b="1" dirty="0" smtClean="0"/>
          </a:p>
        </p:txBody>
      </p:sp>
      <p:pic>
        <p:nvPicPr>
          <p:cNvPr id="4" name="Picture 3"/>
          <p:cNvPicPr>
            <a:picLocks noChangeAspect="1"/>
          </p:cNvPicPr>
          <p:nvPr/>
        </p:nvPicPr>
        <p:blipFill>
          <a:blip r:embed="rId3"/>
          <a:stretch>
            <a:fillRect/>
          </a:stretch>
        </p:blipFill>
        <p:spPr>
          <a:xfrm>
            <a:off x="413631" y="1556792"/>
            <a:ext cx="8730369" cy="4585121"/>
          </a:xfrm>
          <a:prstGeom prst="rect">
            <a:avLst/>
          </a:prstGeom>
        </p:spPr>
      </p:pic>
      <p:sp>
        <p:nvSpPr>
          <p:cNvPr id="5" name="Oval 4"/>
          <p:cNvSpPr/>
          <p:nvPr/>
        </p:nvSpPr>
        <p:spPr>
          <a:xfrm>
            <a:off x="4499992" y="1454969"/>
            <a:ext cx="4464495" cy="9659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1813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915168" cy="720080"/>
          </a:xfrm>
        </p:spPr>
        <p:txBody>
          <a:bodyPr>
            <a:normAutofit/>
          </a:bodyPr>
          <a:lstStyle/>
          <a:p>
            <a:pPr lvl="0" algn="l"/>
            <a:r>
              <a:rPr lang="en-US" sz="2800" dirty="0" smtClean="0">
                <a:solidFill>
                  <a:schemeClr val="tx2"/>
                </a:solidFill>
                <a:effectLst/>
                <a:latin typeface="Arial Black" panose="020B0A04020102020204" pitchFamily="34" charset="0"/>
              </a:rPr>
              <a:t>4. </a:t>
            </a:r>
            <a:r>
              <a:rPr lang="en-US" sz="2800" dirty="0">
                <a:solidFill>
                  <a:schemeClr val="tx2"/>
                </a:solidFill>
                <a:latin typeface="Arial Black" panose="020B0A04020102020204" pitchFamily="34" charset="0"/>
              </a:rPr>
              <a:t>Contribution</a:t>
            </a:r>
            <a:r>
              <a:rPr lang="en-US" sz="2800" dirty="0">
                <a:solidFill>
                  <a:schemeClr val="tx2"/>
                </a:solidFill>
              </a:rPr>
              <a:t> to knowledge </a:t>
            </a:r>
            <a:r>
              <a:rPr lang="en-US" sz="2800" dirty="0" smtClean="0">
                <a:solidFill>
                  <a:schemeClr val="tx2"/>
                </a:solidFill>
              </a:rPr>
              <a:t>&amp; </a:t>
            </a:r>
            <a:r>
              <a:rPr lang="en-US" sz="2800" dirty="0" smtClean="0">
                <a:solidFill>
                  <a:schemeClr val="tx2"/>
                </a:solidFill>
                <a:latin typeface="Arial Black" panose="020B0A04020102020204" pitchFamily="34" charset="0"/>
              </a:rPr>
              <a:t>thesis</a:t>
            </a:r>
            <a:r>
              <a:rPr lang="en-US" sz="2800" dirty="0" smtClean="0">
                <a:solidFill>
                  <a:schemeClr val="tx2"/>
                </a:solidFill>
              </a:rPr>
              <a:t> </a:t>
            </a:r>
            <a:r>
              <a:rPr lang="en-US" sz="2800" dirty="0" smtClean="0">
                <a:solidFill>
                  <a:schemeClr val="tx2"/>
                </a:solidFill>
                <a:latin typeface="Arial Black" panose="020B0A04020102020204" pitchFamily="34" charset="0"/>
              </a:rPr>
              <a:t>structure</a:t>
            </a:r>
            <a:endParaRPr lang="en-US" sz="2800" dirty="0">
              <a:solidFill>
                <a:schemeClr val="tx2"/>
              </a:solidFill>
              <a:latin typeface="Arial Black" panose="020B0A04020102020204" pitchFamily="34" charset="0"/>
            </a:endParaRPr>
          </a:p>
        </p:txBody>
      </p:sp>
      <p:sp>
        <p:nvSpPr>
          <p:cNvPr id="3" name="TextBox 2"/>
          <p:cNvSpPr txBox="1"/>
          <p:nvPr/>
        </p:nvSpPr>
        <p:spPr>
          <a:xfrm>
            <a:off x="955794" y="1857572"/>
            <a:ext cx="8138886" cy="2554545"/>
          </a:xfrm>
          <a:prstGeom prst="rect">
            <a:avLst/>
          </a:prstGeom>
          <a:noFill/>
        </p:spPr>
        <p:txBody>
          <a:bodyPr wrap="square" rtlCol="0">
            <a:spAutoFit/>
          </a:bodyPr>
          <a:lstStyle/>
          <a:p>
            <a:r>
              <a:rPr lang="en-US" sz="2000" dirty="0"/>
              <a:t>The thesis is </a:t>
            </a:r>
            <a:r>
              <a:rPr lang="en-US" sz="2000" dirty="0">
                <a:latin typeface="Arial Black" panose="020B0A04020102020204" pitchFamily="34" charset="0"/>
              </a:rPr>
              <a:t>relevant</a:t>
            </a:r>
            <a:r>
              <a:rPr lang="en-US" sz="2000" dirty="0"/>
              <a:t> to </a:t>
            </a:r>
            <a:r>
              <a:rPr lang="en-US" sz="2000" b="1" dirty="0"/>
              <a:t>the set </a:t>
            </a:r>
            <a:r>
              <a:rPr lang="en-US" sz="2000" b="1" u="sng" dirty="0" smtClean="0"/>
              <a:t>goal</a:t>
            </a:r>
            <a:r>
              <a:rPr lang="en-US" sz="2000" dirty="0" smtClean="0"/>
              <a:t>. </a:t>
            </a:r>
            <a:br>
              <a:rPr lang="en-US" sz="2000" dirty="0" smtClean="0"/>
            </a:br>
            <a:r>
              <a:rPr lang="en-US" sz="2000" dirty="0" smtClean="0"/>
              <a:t>(</a:t>
            </a:r>
            <a:r>
              <a:rPr lang="fi-FI" sz="2000" i="1" dirty="0">
                <a:solidFill>
                  <a:schemeClr val="accent1"/>
                </a:solidFill>
              </a:rPr>
              <a:t>Työllä on merkittävyyttä verrattuna asetettuun tavoitteeseen</a:t>
            </a:r>
            <a:r>
              <a:rPr lang="en-US" sz="2000" dirty="0" smtClean="0"/>
              <a:t>)</a:t>
            </a:r>
          </a:p>
          <a:p>
            <a:pPr>
              <a:spcBef>
                <a:spcPts val="1200"/>
              </a:spcBef>
            </a:pPr>
            <a:r>
              <a:rPr lang="en-US" sz="2000" dirty="0"/>
              <a:t>The thesis is a </a:t>
            </a:r>
            <a:r>
              <a:rPr lang="en-US" sz="2000" dirty="0">
                <a:latin typeface="Arial Black" panose="020B0A04020102020204" pitchFamily="34" charset="0"/>
              </a:rPr>
              <a:t>well-</a:t>
            </a:r>
            <a:r>
              <a:rPr lang="en-US" sz="2000" dirty="0" err="1">
                <a:latin typeface="Arial Black" panose="020B0A04020102020204" pitchFamily="34" charset="0"/>
              </a:rPr>
              <a:t>organised</a:t>
            </a:r>
            <a:r>
              <a:rPr lang="en-US" sz="2000" dirty="0"/>
              <a:t> logical </a:t>
            </a:r>
            <a:r>
              <a:rPr lang="en-US" sz="2000" dirty="0" smtClean="0"/>
              <a:t>whole. </a:t>
            </a:r>
            <a:br>
              <a:rPr lang="en-US" sz="2000" dirty="0" smtClean="0"/>
            </a:br>
            <a:r>
              <a:rPr lang="en-US" sz="2000" dirty="0" smtClean="0"/>
              <a:t>(</a:t>
            </a:r>
            <a:r>
              <a:rPr lang="fi-FI" sz="2000" i="1" dirty="0" smtClean="0">
                <a:solidFill>
                  <a:schemeClr val="accent1"/>
                </a:solidFill>
              </a:rPr>
              <a:t>Työ muodostaa ryhmitellyn loogisen kokonaisuuden</a:t>
            </a:r>
            <a:r>
              <a:rPr lang="en-US" sz="2000" dirty="0" smtClean="0"/>
              <a:t>)</a:t>
            </a:r>
          </a:p>
          <a:p>
            <a:pPr>
              <a:spcBef>
                <a:spcPts val="1200"/>
              </a:spcBef>
            </a:pPr>
            <a:r>
              <a:rPr lang="en-US" sz="2000" dirty="0"/>
              <a:t>The thesis makes an </a:t>
            </a:r>
            <a:r>
              <a:rPr lang="en-US" sz="2000" dirty="0">
                <a:latin typeface="Arial Black" panose="020B0A04020102020204" pitchFamily="34" charset="0"/>
              </a:rPr>
              <a:t>original contribution</a:t>
            </a:r>
            <a:r>
              <a:rPr lang="en-US" sz="2000" dirty="0"/>
              <a:t> to </a:t>
            </a:r>
            <a:r>
              <a:rPr lang="en-US" sz="2000" dirty="0" smtClean="0"/>
              <a:t>knowledge (i.e., </a:t>
            </a:r>
            <a:r>
              <a:rPr lang="en-US" sz="2000" dirty="0"/>
              <a:t>it is </a:t>
            </a:r>
            <a:r>
              <a:rPr lang="en-US" sz="2000" b="1" dirty="0"/>
              <a:t>produced by the </a:t>
            </a:r>
            <a:r>
              <a:rPr lang="en-US" sz="2000" b="1" u="sng" dirty="0" smtClean="0"/>
              <a:t>student</a:t>
            </a:r>
            <a:r>
              <a:rPr lang="en-US" sz="2000" dirty="0" smtClean="0"/>
              <a:t>). </a:t>
            </a:r>
            <a:endParaRPr lang="en-US" sz="2000" dirty="0"/>
          </a:p>
          <a:p>
            <a:r>
              <a:rPr lang="en-US" sz="2000" dirty="0" smtClean="0"/>
              <a:t>(</a:t>
            </a:r>
            <a:r>
              <a:rPr lang="fi-FI" sz="2000" i="1" dirty="0" smtClean="0">
                <a:solidFill>
                  <a:schemeClr val="accent1"/>
                </a:solidFill>
              </a:rPr>
              <a:t>Työ on alkuperäinen kontribuutio eli tekijän itsensä tuottama</a:t>
            </a:r>
            <a:r>
              <a:rPr lang="en-US" sz="2000" dirty="0" smtClean="0"/>
              <a:t>)</a:t>
            </a:r>
          </a:p>
        </p:txBody>
      </p:sp>
      <p:sp>
        <p:nvSpPr>
          <p:cNvPr id="4" name="TextBox 3"/>
          <p:cNvSpPr txBox="1"/>
          <p:nvPr/>
        </p:nvSpPr>
        <p:spPr>
          <a:xfrm>
            <a:off x="792067" y="1052736"/>
            <a:ext cx="8568952" cy="523220"/>
          </a:xfrm>
          <a:prstGeom prst="rect">
            <a:avLst/>
          </a:prstGeom>
          <a:noFill/>
        </p:spPr>
        <p:txBody>
          <a:bodyPr wrap="square" rtlCol="0">
            <a:spAutoFit/>
          </a:bodyPr>
          <a:lstStyle/>
          <a:p>
            <a:r>
              <a:rPr lang="fi-FI" sz="2800" dirty="0" smtClean="0">
                <a:solidFill>
                  <a:srgbClr val="C00000"/>
                </a:solidFill>
              </a:rPr>
              <a:t>How </a:t>
            </a:r>
            <a:r>
              <a:rPr lang="fi-FI" sz="2800" dirty="0" err="1" smtClean="0">
                <a:solidFill>
                  <a:srgbClr val="C00000"/>
                </a:solidFill>
              </a:rPr>
              <a:t>do</a:t>
            </a:r>
            <a:r>
              <a:rPr lang="fi-FI" sz="2800" dirty="0" smtClean="0">
                <a:solidFill>
                  <a:srgbClr val="C00000"/>
                </a:solidFill>
              </a:rPr>
              <a:t> </a:t>
            </a:r>
            <a:r>
              <a:rPr lang="fi-FI" sz="2800" dirty="0" err="1" smtClean="0">
                <a:solidFill>
                  <a:srgbClr val="C00000"/>
                </a:solidFill>
              </a:rPr>
              <a:t>you</a:t>
            </a:r>
            <a:r>
              <a:rPr lang="fi-FI" sz="2800" dirty="0" smtClean="0">
                <a:solidFill>
                  <a:srgbClr val="C00000"/>
                </a:solidFill>
              </a:rPr>
              <a:t> </a:t>
            </a:r>
            <a:r>
              <a:rPr lang="fi-FI" sz="2800" dirty="0" err="1" smtClean="0">
                <a:solidFill>
                  <a:srgbClr val="C00000"/>
                </a:solidFill>
              </a:rPr>
              <a:t>define</a:t>
            </a:r>
            <a:r>
              <a:rPr lang="fi-FI" sz="2800" dirty="0" smtClean="0">
                <a:solidFill>
                  <a:srgbClr val="C00000"/>
                </a:solidFill>
              </a:rPr>
              <a:t> </a:t>
            </a:r>
            <a:r>
              <a:rPr lang="fi-FI" sz="2800" dirty="0" smtClean="0">
                <a:solidFill>
                  <a:srgbClr val="C00000"/>
                </a:solidFill>
                <a:latin typeface="Arial Black" panose="020B0A04020102020204" pitchFamily="34" charset="0"/>
              </a:rPr>
              <a:t>"</a:t>
            </a:r>
            <a:r>
              <a:rPr lang="fi-FI" sz="2800" dirty="0" err="1" smtClean="0">
                <a:solidFill>
                  <a:srgbClr val="C00000"/>
                </a:solidFill>
                <a:latin typeface="Arial Black" panose="020B0A04020102020204" pitchFamily="34" charset="0"/>
              </a:rPr>
              <a:t>success</a:t>
            </a:r>
            <a:r>
              <a:rPr lang="fi-FI" sz="2800" dirty="0" smtClean="0">
                <a:solidFill>
                  <a:srgbClr val="C00000"/>
                </a:solidFill>
                <a:latin typeface="Arial Black" panose="020B0A04020102020204" pitchFamily="34" charset="0"/>
              </a:rPr>
              <a:t>" </a:t>
            </a:r>
            <a:r>
              <a:rPr lang="fi-FI" sz="2800" dirty="0" smtClean="0">
                <a:solidFill>
                  <a:srgbClr val="C00000"/>
                </a:solidFill>
              </a:rPr>
              <a:t>in </a:t>
            </a:r>
            <a:r>
              <a:rPr lang="fi-FI" sz="2800" dirty="0" err="1" smtClean="0">
                <a:solidFill>
                  <a:srgbClr val="C00000"/>
                </a:solidFill>
              </a:rPr>
              <a:t>these</a:t>
            </a:r>
            <a:r>
              <a:rPr lang="fi-FI" sz="2800" dirty="0" smtClean="0">
                <a:solidFill>
                  <a:srgbClr val="C00000"/>
                </a:solidFill>
              </a:rPr>
              <a:t> </a:t>
            </a:r>
            <a:r>
              <a:rPr lang="fi-FI" sz="2800" dirty="0" err="1" smtClean="0">
                <a:solidFill>
                  <a:srgbClr val="C00000"/>
                </a:solidFill>
              </a:rPr>
              <a:t>sub-areas</a:t>
            </a:r>
            <a:r>
              <a:rPr lang="fi-FI" sz="2800" dirty="0" smtClean="0">
                <a:solidFill>
                  <a:srgbClr val="C00000"/>
                </a:solidFill>
              </a:rPr>
              <a:t>?</a:t>
            </a:r>
          </a:p>
        </p:txBody>
      </p:sp>
      <p:sp>
        <p:nvSpPr>
          <p:cNvPr id="5" name="TextBox 4"/>
          <p:cNvSpPr txBox="1"/>
          <p:nvPr/>
        </p:nvSpPr>
        <p:spPr>
          <a:xfrm>
            <a:off x="323528" y="1875328"/>
            <a:ext cx="576064" cy="369332"/>
          </a:xfrm>
          <a:prstGeom prst="rect">
            <a:avLst/>
          </a:prstGeom>
          <a:noFill/>
        </p:spPr>
        <p:txBody>
          <a:bodyPr wrap="square" rtlCol="0">
            <a:spAutoFit/>
          </a:bodyPr>
          <a:lstStyle/>
          <a:p>
            <a:r>
              <a:rPr lang="fi-FI" dirty="0" smtClean="0">
                <a:latin typeface="Arial Black" panose="020B0A04020102020204" pitchFamily="34" charset="0"/>
              </a:rPr>
              <a:t>4.1</a:t>
            </a:r>
            <a:endParaRPr lang="en-US" dirty="0">
              <a:latin typeface="Arial Black" panose="020B0A04020102020204" pitchFamily="34" charset="0"/>
            </a:endParaRPr>
          </a:p>
        </p:txBody>
      </p:sp>
      <p:sp>
        <p:nvSpPr>
          <p:cNvPr id="6" name="TextBox 5"/>
          <p:cNvSpPr txBox="1"/>
          <p:nvPr/>
        </p:nvSpPr>
        <p:spPr>
          <a:xfrm>
            <a:off x="355050" y="2644588"/>
            <a:ext cx="576064" cy="369332"/>
          </a:xfrm>
          <a:prstGeom prst="rect">
            <a:avLst/>
          </a:prstGeom>
          <a:noFill/>
        </p:spPr>
        <p:txBody>
          <a:bodyPr wrap="square" rtlCol="0">
            <a:spAutoFit/>
          </a:bodyPr>
          <a:lstStyle/>
          <a:p>
            <a:r>
              <a:rPr lang="fi-FI" dirty="0" smtClean="0">
                <a:latin typeface="Arial Black" panose="020B0A04020102020204" pitchFamily="34" charset="0"/>
              </a:rPr>
              <a:t>4.2</a:t>
            </a:r>
            <a:endParaRPr lang="en-US" dirty="0">
              <a:latin typeface="Arial Black" panose="020B0A04020102020204" pitchFamily="34" charset="0"/>
            </a:endParaRPr>
          </a:p>
        </p:txBody>
      </p:sp>
      <p:sp>
        <p:nvSpPr>
          <p:cNvPr id="7" name="TextBox 6"/>
          <p:cNvSpPr txBox="1"/>
          <p:nvPr/>
        </p:nvSpPr>
        <p:spPr>
          <a:xfrm>
            <a:off x="351146" y="3404860"/>
            <a:ext cx="576064" cy="369332"/>
          </a:xfrm>
          <a:prstGeom prst="rect">
            <a:avLst/>
          </a:prstGeom>
          <a:noFill/>
        </p:spPr>
        <p:txBody>
          <a:bodyPr wrap="square" rtlCol="0">
            <a:spAutoFit/>
          </a:bodyPr>
          <a:lstStyle/>
          <a:p>
            <a:r>
              <a:rPr lang="fi-FI" dirty="0" smtClean="0">
                <a:latin typeface="Arial Black" panose="020B0A04020102020204" pitchFamily="34" charset="0"/>
              </a:rPr>
              <a:t>4.3</a:t>
            </a:r>
            <a:endParaRPr lang="en-US" dirty="0">
              <a:latin typeface="Arial Black" panose="020B0A04020102020204" pitchFamily="34" charset="0"/>
            </a:endParaRPr>
          </a:p>
        </p:txBody>
      </p:sp>
      <p:sp>
        <p:nvSpPr>
          <p:cNvPr id="8" name="Cloud Callout 7"/>
          <p:cNvSpPr/>
          <p:nvPr/>
        </p:nvSpPr>
        <p:spPr>
          <a:xfrm>
            <a:off x="3635896" y="4509120"/>
            <a:ext cx="3302492" cy="2016224"/>
          </a:xfrm>
          <a:prstGeom prst="cloudCallout">
            <a:avLst>
              <a:gd name="adj1" fmla="val -37325"/>
              <a:gd name="adj2" fmla="val -7575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err="1" smtClean="0">
                <a:solidFill>
                  <a:schemeClr val="tx2"/>
                </a:solidFill>
              </a:rPr>
              <a:t>Use</a:t>
            </a:r>
            <a:r>
              <a:rPr lang="fi-FI" sz="2400" dirty="0" smtClean="0">
                <a:solidFill>
                  <a:schemeClr val="tx2"/>
                </a:solidFill>
              </a:rPr>
              <a:t> of </a:t>
            </a:r>
            <a:r>
              <a:rPr lang="fi-FI" sz="2000" dirty="0" smtClean="0">
                <a:solidFill>
                  <a:schemeClr val="tx2"/>
                </a:solidFill>
                <a:latin typeface="Arial Black" panose="020B0A04020102020204" pitchFamily="34" charset="0"/>
              </a:rPr>
              <a:t>"</a:t>
            </a:r>
            <a:r>
              <a:rPr lang="fi-FI" sz="2000" dirty="0" err="1" smtClean="0">
                <a:solidFill>
                  <a:schemeClr val="tx2"/>
                </a:solidFill>
                <a:latin typeface="Arial Black" panose="020B0A04020102020204" pitchFamily="34" charset="0"/>
              </a:rPr>
              <a:t>We</a:t>
            </a:r>
            <a:r>
              <a:rPr lang="fi-FI" sz="2000" dirty="0" smtClean="0">
                <a:solidFill>
                  <a:schemeClr val="tx2"/>
                </a:solidFill>
                <a:latin typeface="Arial Black" panose="020B0A04020102020204" pitchFamily="34" charset="0"/>
              </a:rPr>
              <a:t>"</a:t>
            </a:r>
            <a:r>
              <a:rPr lang="fi-FI" sz="2000" dirty="0" smtClean="0">
                <a:solidFill>
                  <a:schemeClr val="tx2"/>
                </a:solidFill>
              </a:rPr>
              <a:t> </a:t>
            </a:r>
            <a:r>
              <a:rPr lang="fi-FI" sz="2400" dirty="0" smtClean="0">
                <a:solidFill>
                  <a:schemeClr val="tx2"/>
                </a:solidFill>
              </a:rPr>
              <a:t>?</a:t>
            </a:r>
            <a:endParaRPr lang="en-US" sz="2000" dirty="0">
              <a:solidFill>
                <a:schemeClr val="tx2"/>
              </a:solidFill>
            </a:endParaRPr>
          </a:p>
        </p:txBody>
      </p:sp>
    </p:spTree>
    <p:extLst>
      <p:ext uri="{BB962C8B-B14F-4D97-AF65-F5344CB8AC3E}">
        <p14:creationId xmlns:p14="http://schemas.microsoft.com/office/powerpoint/2010/main" val="24313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sz="4000" b="1" dirty="0" err="1">
                <a:solidFill>
                  <a:srgbClr val="C00000"/>
                </a:solidFill>
              </a:rPr>
              <a:t>Task</a:t>
            </a:r>
            <a:r>
              <a:rPr lang="fi-FI" sz="4000" b="1" dirty="0">
                <a:solidFill>
                  <a:srgbClr val="C00000"/>
                </a:solidFill>
              </a:rPr>
              <a:t> 1: </a:t>
            </a:r>
            <a:r>
              <a:rPr lang="en-GB" sz="4000" dirty="0">
                <a:latin typeface="+mn-lt"/>
              </a:rPr>
              <a:t>Analysis of </a:t>
            </a:r>
            <a:r>
              <a:rPr lang="en-GB" sz="4000" dirty="0" smtClean="0">
                <a:latin typeface="+mn-lt"/>
              </a:rPr>
              <a:t>master’s </a:t>
            </a:r>
            <a:r>
              <a:rPr lang="en-GB" sz="4000" dirty="0">
                <a:latin typeface="+mn-lt"/>
              </a:rPr>
              <a:t>thesis</a:t>
            </a:r>
            <a:endParaRPr lang="en-US" sz="4000" dirty="0">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2613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75" y="2470175"/>
            <a:ext cx="8572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75" y="3311550"/>
            <a:ext cx="82613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1990" y="4221088"/>
            <a:ext cx="8208912" cy="400110"/>
          </a:xfrm>
          <a:prstGeom prst="rect">
            <a:avLst/>
          </a:prstGeom>
          <a:noFill/>
        </p:spPr>
        <p:txBody>
          <a:bodyPr wrap="square" rtlCol="0">
            <a:spAutoFit/>
          </a:bodyPr>
          <a:lstStyle/>
          <a:p>
            <a:pPr marL="2424113" indent="-2424113"/>
            <a:r>
              <a:rPr lang="fi-FI" dirty="0" err="1" smtClean="0">
                <a:solidFill>
                  <a:srgbClr val="C00000"/>
                </a:solidFill>
                <a:latin typeface="Arial Black" panose="020B0A04020102020204" pitchFamily="34" charset="0"/>
              </a:rPr>
              <a:t>Sample</a:t>
            </a:r>
            <a:r>
              <a:rPr lang="fi-FI" dirty="0" smtClean="0">
                <a:solidFill>
                  <a:srgbClr val="C00000"/>
                </a:solidFill>
                <a:latin typeface="Arial Black" panose="020B0A04020102020204" pitchFamily="34" charset="0"/>
              </a:rPr>
              <a:t> </a:t>
            </a:r>
            <a:r>
              <a:rPr lang="fi-FI" dirty="0" err="1" smtClean="0">
                <a:solidFill>
                  <a:srgbClr val="C00000"/>
                </a:solidFill>
                <a:latin typeface="Arial Black" panose="020B0A04020102020204" pitchFamily="34" charset="0"/>
              </a:rPr>
              <a:t>Thesis</a:t>
            </a:r>
            <a:r>
              <a:rPr lang="fi-FI" dirty="0" smtClean="0">
                <a:solidFill>
                  <a:srgbClr val="C00000"/>
                </a:solidFill>
                <a:latin typeface="Arial Black" panose="020B0A04020102020204" pitchFamily="34" charset="0"/>
              </a:rPr>
              <a:t> #4:  </a:t>
            </a:r>
            <a:r>
              <a:rPr lang="en-US" sz="2000" b="1" i="1" dirty="0"/>
              <a:t>Nanostructured thermoelectric materials</a:t>
            </a:r>
            <a:endParaRPr lang="en-US" sz="2000" i="1" dirty="0"/>
          </a:p>
        </p:txBody>
      </p:sp>
      <p:sp>
        <p:nvSpPr>
          <p:cNvPr id="3" name="Cloud Callout 2"/>
          <p:cNvSpPr/>
          <p:nvPr/>
        </p:nvSpPr>
        <p:spPr>
          <a:xfrm>
            <a:off x="4067944" y="4640188"/>
            <a:ext cx="4608512" cy="2016224"/>
          </a:xfrm>
          <a:prstGeom prst="cloudCallout">
            <a:avLst>
              <a:gd name="adj1" fmla="val -64024"/>
              <a:gd name="adj2" fmla="val -511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solidFill>
                  <a:schemeClr val="tx2"/>
                </a:solidFill>
              </a:rPr>
              <a:t>Let's</a:t>
            </a:r>
            <a:r>
              <a:rPr lang="fi-FI" dirty="0" smtClean="0">
                <a:solidFill>
                  <a:schemeClr val="tx2"/>
                </a:solidFill>
              </a:rPr>
              <a:t> </a:t>
            </a:r>
            <a:r>
              <a:rPr lang="fi-FI" dirty="0" err="1" smtClean="0">
                <a:solidFill>
                  <a:schemeClr val="tx2"/>
                </a:solidFill>
              </a:rPr>
              <a:t>divide</a:t>
            </a:r>
            <a:r>
              <a:rPr lang="fi-FI" dirty="0" smtClean="0">
                <a:solidFill>
                  <a:schemeClr val="tx2"/>
                </a:solidFill>
              </a:rPr>
              <a:t> into </a:t>
            </a:r>
            <a:r>
              <a:rPr lang="fi-FI" dirty="0" smtClean="0">
                <a:solidFill>
                  <a:schemeClr val="tx2"/>
                </a:solidFill>
                <a:latin typeface="Arial Black" panose="020B0A04020102020204" pitchFamily="34" charset="0"/>
              </a:rPr>
              <a:t>4 </a:t>
            </a:r>
            <a:r>
              <a:rPr lang="fi-FI" dirty="0" err="1" smtClean="0">
                <a:solidFill>
                  <a:schemeClr val="tx2"/>
                </a:solidFill>
                <a:latin typeface="Arial Black" panose="020B0A04020102020204" pitchFamily="34" charset="0"/>
              </a:rPr>
              <a:t>groups</a:t>
            </a:r>
            <a:r>
              <a:rPr lang="fi-FI" dirty="0" smtClean="0">
                <a:solidFill>
                  <a:schemeClr val="tx2"/>
                </a:solidFill>
              </a:rPr>
              <a:t>!</a:t>
            </a:r>
          </a:p>
          <a:p>
            <a:pPr algn="ctr"/>
            <a:r>
              <a:rPr lang="fi-FI" dirty="0" err="1" smtClean="0">
                <a:solidFill>
                  <a:schemeClr val="tx2"/>
                </a:solidFill>
              </a:rPr>
              <a:t>Each</a:t>
            </a:r>
            <a:r>
              <a:rPr lang="fi-FI" dirty="0" smtClean="0">
                <a:solidFill>
                  <a:schemeClr val="tx2"/>
                </a:solidFill>
              </a:rPr>
              <a:t> </a:t>
            </a:r>
            <a:r>
              <a:rPr lang="fi-FI" dirty="0" err="1" smtClean="0">
                <a:solidFill>
                  <a:schemeClr val="tx2"/>
                </a:solidFill>
              </a:rPr>
              <a:t>group</a:t>
            </a:r>
            <a:r>
              <a:rPr lang="fi-FI" dirty="0" smtClean="0">
                <a:solidFill>
                  <a:schemeClr val="tx2"/>
                </a:solidFill>
              </a:rPr>
              <a:t> </a:t>
            </a:r>
            <a:r>
              <a:rPr lang="fi-FI" dirty="0" err="1" smtClean="0">
                <a:solidFill>
                  <a:schemeClr val="tx2"/>
                </a:solidFill>
              </a:rPr>
              <a:t>will</a:t>
            </a:r>
            <a:r>
              <a:rPr lang="fi-FI" dirty="0" smtClean="0">
                <a:solidFill>
                  <a:schemeClr val="tx2"/>
                </a:solidFill>
              </a:rPr>
              <a:t> </a:t>
            </a:r>
            <a:r>
              <a:rPr lang="fi-FI" dirty="0" err="1" smtClean="0">
                <a:solidFill>
                  <a:schemeClr val="tx2"/>
                </a:solidFill>
              </a:rPr>
              <a:t>initially</a:t>
            </a:r>
            <a:r>
              <a:rPr lang="fi-FI" dirty="0" smtClean="0">
                <a:solidFill>
                  <a:schemeClr val="tx2"/>
                </a:solidFill>
              </a:rPr>
              <a:t> </a:t>
            </a:r>
            <a:r>
              <a:rPr lang="fi-FI" dirty="0" err="1" smtClean="0">
                <a:solidFill>
                  <a:schemeClr val="tx2"/>
                </a:solidFill>
              </a:rPr>
              <a:t>analyze</a:t>
            </a:r>
            <a:r>
              <a:rPr lang="fi-FI" dirty="0" smtClean="0">
                <a:solidFill>
                  <a:schemeClr val="tx2"/>
                </a:solidFill>
              </a:rPr>
              <a:t> </a:t>
            </a:r>
            <a:r>
              <a:rPr lang="fi-FI" dirty="0" err="1" smtClean="0">
                <a:solidFill>
                  <a:schemeClr val="tx2"/>
                </a:solidFill>
              </a:rPr>
              <a:t>only</a:t>
            </a:r>
            <a:r>
              <a:rPr lang="fi-FI" dirty="0" smtClean="0">
                <a:solidFill>
                  <a:schemeClr val="tx2"/>
                </a:solidFill>
              </a:rPr>
              <a:t> </a:t>
            </a:r>
            <a:r>
              <a:rPr lang="fi-FI" dirty="0" err="1" smtClean="0">
                <a:solidFill>
                  <a:schemeClr val="tx2"/>
                </a:solidFill>
              </a:rPr>
              <a:t>one</a:t>
            </a:r>
            <a:r>
              <a:rPr lang="fi-FI" dirty="0" smtClean="0">
                <a:solidFill>
                  <a:schemeClr val="tx2"/>
                </a:solidFill>
              </a:rPr>
              <a:t> </a:t>
            </a:r>
            <a:r>
              <a:rPr lang="fi-FI" dirty="0" err="1" smtClean="0">
                <a:solidFill>
                  <a:schemeClr val="tx2"/>
                </a:solidFill>
              </a:rPr>
              <a:t>sample</a:t>
            </a:r>
            <a:r>
              <a:rPr lang="fi-FI" dirty="0" smtClean="0">
                <a:solidFill>
                  <a:schemeClr val="tx2"/>
                </a:solidFill>
              </a:rPr>
              <a:t> </a:t>
            </a:r>
            <a:r>
              <a:rPr lang="fi-FI" dirty="0" err="1" smtClean="0">
                <a:solidFill>
                  <a:schemeClr val="tx2"/>
                </a:solidFill>
              </a:rPr>
              <a:t>thesis</a:t>
            </a:r>
            <a:endParaRPr lang="en-US" dirty="0">
              <a:solidFill>
                <a:schemeClr val="tx2"/>
              </a:solidFill>
            </a:endParaRPr>
          </a:p>
        </p:txBody>
      </p:sp>
    </p:spTree>
    <p:extLst>
      <p:ext uri="{BB962C8B-B14F-4D97-AF65-F5344CB8AC3E}">
        <p14:creationId xmlns:p14="http://schemas.microsoft.com/office/powerpoint/2010/main" val="741798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2915578"/>
              </p:ext>
            </p:extLst>
          </p:nvPr>
        </p:nvGraphicFramePr>
        <p:xfrm>
          <a:off x="755576" y="1412776"/>
          <a:ext cx="8064896" cy="5184000"/>
        </p:xfrm>
        <a:graphic>
          <a:graphicData uri="http://schemas.openxmlformats.org/drawingml/2006/table">
            <a:tbl>
              <a:tblPr firstRow="1" firstCol="1" bandRow="1">
                <a:tableStyleId>{5C22544A-7EE6-4342-B048-85BDC9FD1C3A}</a:tableStyleId>
              </a:tblPr>
              <a:tblGrid>
                <a:gridCol w="2232248"/>
                <a:gridCol w="1152128"/>
                <a:gridCol w="4680520"/>
              </a:tblGrid>
              <a:tr h="589000">
                <a:tc>
                  <a:txBody>
                    <a:bodyPr/>
                    <a:lstStyle/>
                    <a:p>
                      <a:pPr algn="ctr">
                        <a:lnSpc>
                          <a:spcPts val="2000"/>
                        </a:lnSpc>
                        <a:spcAft>
                          <a:spcPts val="0"/>
                        </a:spcAft>
                      </a:pPr>
                      <a:r>
                        <a:rPr lang="en-US" sz="2400" dirty="0">
                          <a:effectLst/>
                        </a:rPr>
                        <a:t>Criterion</a:t>
                      </a:r>
                      <a:endParaRPr lang="en-US" sz="2400" dirty="0">
                        <a:effectLst/>
                        <a:latin typeface="Calibri"/>
                        <a:ea typeface="Calibri"/>
                        <a:cs typeface="Times New Roman"/>
                      </a:endParaRPr>
                    </a:p>
                  </a:txBody>
                  <a:tcPr marL="68580" marR="68580" marT="0" marB="0" anchor="ctr"/>
                </a:tc>
                <a:tc>
                  <a:txBody>
                    <a:bodyPr/>
                    <a:lstStyle/>
                    <a:p>
                      <a:pPr algn="ctr">
                        <a:lnSpc>
                          <a:spcPts val="2000"/>
                        </a:lnSpc>
                        <a:spcAft>
                          <a:spcPts val="0"/>
                        </a:spcAft>
                      </a:pPr>
                      <a:r>
                        <a:rPr lang="en-US" sz="2400" dirty="0">
                          <a:effectLst/>
                        </a:rPr>
                        <a:t>Grade </a:t>
                      </a:r>
                    </a:p>
                    <a:p>
                      <a:pPr algn="ctr">
                        <a:lnSpc>
                          <a:spcPts val="2000"/>
                        </a:lnSpc>
                        <a:spcAft>
                          <a:spcPts val="0"/>
                        </a:spcAft>
                      </a:pPr>
                      <a:r>
                        <a:rPr lang="en-US" sz="2400" dirty="0">
                          <a:effectLst/>
                        </a:rPr>
                        <a:t>(1-5) </a:t>
                      </a:r>
                      <a:endParaRPr lang="en-US" sz="2400" dirty="0">
                        <a:effectLst/>
                        <a:latin typeface="Calibri"/>
                        <a:ea typeface="Calibri"/>
                        <a:cs typeface="Times New Roman"/>
                      </a:endParaRPr>
                    </a:p>
                  </a:txBody>
                  <a:tcPr marL="68580" marR="68580" marT="0" marB="0" anchor="ctr"/>
                </a:tc>
                <a:tc>
                  <a:txBody>
                    <a:bodyPr/>
                    <a:lstStyle/>
                    <a:p>
                      <a:pPr algn="ctr">
                        <a:lnSpc>
                          <a:spcPts val="2000"/>
                        </a:lnSpc>
                        <a:spcAft>
                          <a:spcPts val="0"/>
                        </a:spcAft>
                      </a:pPr>
                      <a:r>
                        <a:rPr lang="en-US" sz="2400" dirty="0">
                          <a:effectLst/>
                        </a:rPr>
                        <a:t>Justification for the grade / comments</a:t>
                      </a:r>
                      <a:endParaRPr lang="en-US" sz="2400" dirty="0">
                        <a:effectLst/>
                        <a:latin typeface="Calibri"/>
                        <a:ea typeface="Calibri"/>
                        <a:cs typeface="Times New Roman"/>
                      </a:endParaRPr>
                    </a:p>
                  </a:txBody>
                  <a:tcPr marL="68580" marR="68580" marT="0" marB="0" anchor="ctr"/>
                </a:tc>
              </a:tr>
              <a:tr h="1091376">
                <a:tc>
                  <a:txBody>
                    <a:bodyPr/>
                    <a:lstStyle/>
                    <a:p>
                      <a:pPr marL="342900" lvl="0" indent="-342900">
                        <a:lnSpc>
                          <a:spcPts val="2000"/>
                        </a:lnSpc>
                        <a:spcBef>
                          <a:spcPts val="600"/>
                        </a:spcBef>
                        <a:spcAft>
                          <a:spcPts val="0"/>
                        </a:spcAft>
                        <a:buFont typeface="+mj-lt"/>
                        <a:buAutoNum type="arabicPeriod"/>
                      </a:pPr>
                      <a:r>
                        <a:rPr lang="en-US" sz="2000" dirty="0" smtClean="0">
                          <a:effectLst/>
                        </a:rPr>
                        <a:t>Definition </a:t>
                      </a:r>
                      <a:r>
                        <a:rPr lang="en-US" sz="2000" dirty="0">
                          <a:effectLst/>
                        </a:rPr>
                        <a:t>of research scope and </a:t>
                      </a:r>
                      <a:r>
                        <a:rPr lang="en-US" sz="2000" dirty="0" smtClean="0">
                          <a:effectLst/>
                        </a:rPr>
                        <a:t>goals</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Bef>
                          <a:spcPts val="60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717430">
                <a:tc>
                  <a:txBody>
                    <a:bodyPr/>
                    <a:lstStyle/>
                    <a:p>
                      <a:pPr marL="368300" lvl="0" indent="-368300">
                        <a:lnSpc>
                          <a:spcPts val="2200"/>
                        </a:lnSpc>
                        <a:spcBef>
                          <a:spcPts val="0"/>
                        </a:spcBef>
                        <a:spcAft>
                          <a:spcPts val="0"/>
                        </a:spcAft>
                        <a:buFont typeface="+mj-lt"/>
                        <a:buAutoNum type="arabicPeriod" startAt="2"/>
                      </a:pPr>
                      <a:r>
                        <a:rPr lang="en-US" sz="2000" dirty="0">
                          <a:effectLst/>
                        </a:rPr>
                        <a:t>Command of the topic</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727176">
                <a:tc>
                  <a:txBody>
                    <a:bodyPr/>
                    <a:lstStyle/>
                    <a:p>
                      <a:pPr marL="368300" lvl="0" indent="-368300">
                        <a:lnSpc>
                          <a:spcPts val="2200"/>
                        </a:lnSpc>
                        <a:spcBef>
                          <a:spcPts val="0"/>
                        </a:spcBef>
                        <a:spcAft>
                          <a:spcPts val="0"/>
                        </a:spcAft>
                        <a:buFont typeface="+mj-lt"/>
                        <a:buAutoNum type="arabicPeriod" startAt="3"/>
                      </a:pPr>
                      <a:r>
                        <a:rPr lang="en-US" sz="2000" dirty="0">
                          <a:effectLst/>
                        </a:rPr>
                        <a:t>Methods and conclusions</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1196328">
                <a:tc>
                  <a:txBody>
                    <a:bodyPr/>
                    <a:lstStyle/>
                    <a:p>
                      <a:pPr marL="368300" lvl="0" indent="-368300">
                        <a:lnSpc>
                          <a:spcPts val="2200"/>
                        </a:lnSpc>
                        <a:spcBef>
                          <a:spcPts val="0"/>
                        </a:spcBef>
                        <a:spcAft>
                          <a:spcPts val="0"/>
                        </a:spcAft>
                        <a:buFont typeface="+mj-lt"/>
                        <a:buAutoNum type="arabicPeriod" startAt="4"/>
                      </a:pPr>
                      <a:r>
                        <a:rPr lang="en-US" sz="2000" dirty="0">
                          <a:effectLst/>
                        </a:rPr>
                        <a:t>Contribution to knowledge and thesis structure</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862690">
                <a:tc>
                  <a:txBody>
                    <a:bodyPr/>
                    <a:lstStyle/>
                    <a:p>
                      <a:pPr marL="368300" lvl="0" indent="-368300">
                        <a:lnSpc>
                          <a:spcPts val="2200"/>
                        </a:lnSpc>
                        <a:spcBef>
                          <a:spcPts val="0"/>
                        </a:spcBef>
                        <a:spcAft>
                          <a:spcPts val="0"/>
                        </a:spcAft>
                        <a:buFont typeface="+mj-lt"/>
                        <a:buAutoNum type="arabicPeriod" startAt="5"/>
                      </a:pPr>
                      <a:r>
                        <a:rPr lang="en-US" sz="2000" dirty="0">
                          <a:effectLst/>
                        </a:rPr>
                        <a:t>Presentation and language</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bl>
          </a:graphicData>
        </a:graphic>
      </p:graphicFrame>
      <p:sp>
        <p:nvSpPr>
          <p:cNvPr id="3" name="TextBox 2"/>
          <p:cNvSpPr txBox="1"/>
          <p:nvPr/>
        </p:nvSpPr>
        <p:spPr>
          <a:xfrm>
            <a:off x="3203848" y="202632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4" name="TextBox 3"/>
          <p:cNvSpPr txBox="1"/>
          <p:nvPr/>
        </p:nvSpPr>
        <p:spPr>
          <a:xfrm>
            <a:off x="4139952" y="2015505"/>
            <a:ext cx="4536504" cy="1015663"/>
          </a:xfrm>
          <a:prstGeom prst="rect">
            <a:avLst/>
          </a:prstGeom>
          <a:noFill/>
        </p:spPr>
        <p:txBody>
          <a:bodyPr wrap="square" rtlCol="0">
            <a:spAutoFit/>
          </a:bodyPr>
          <a:lstStyle/>
          <a:p>
            <a:r>
              <a:rPr lang="fi-FI" sz="2000" dirty="0" err="1" smtClean="0">
                <a:latin typeface="+mj-lt"/>
                <a:cs typeface="Arial" panose="020B0604020202020204" pitchFamily="34" charset="0"/>
              </a:rPr>
              <a:t>Determining</a:t>
            </a:r>
            <a:r>
              <a:rPr lang="fi-FI" sz="2000" dirty="0" smtClean="0">
                <a:latin typeface="+mj-lt"/>
                <a:cs typeface="Arial" panose="020B0604020202020204" pitchFamily="34" charset="0"/>
              </a:rPr>
              <a:t> the </a:t>
            </a:r>
            <a:r>
              <a:rPr lang="fi-FI" sz="2000" dirty="0" err="1" smtClean="0">
                <a:latin typeface="+mj-lt"/>
                <a:cs typeface="Arial" panose="020B0604020202020204" pitchFamily="34" charset="0"/>
              </a:rPr>
              <a:t>need</a:t>
            </a:r>
            <a:r>
              <a:rPr lang="fi-FI" sz="2000" dirty="0" smtClean="0">
                <a:latin typeface="+mj-lt"/>
                <a:cs typeface="Arial" panose="020B0604020202020204" pitchFamily="34" charset="0"/>
              </a:rPr>
              <a:t> for a </a:t>
            </a:r>
            <a:r>
              <a:rPr lang="fi-FI" sz="2000" dirty="0" err="1" smtClean="0">
                <a:latin typeface="+mj-lt"/>
                <a:cs typeface="Arial" panose="020B0604020202020204" pitchFamily="34" charset="0"/>
              </a:rPr>
              <a:t>test</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system</a:t>
            </a:r>
            <a:r>
              <a:rPr lang="fi-FI" sz="2000" dirty="0" smtClean="0">
                <a:latin typeface="+mj-lt"/>
                <a:cs typeface="Arial" panose="020B0604020202020204" pitchFamily="34" charset="0"/>
              </a:rPr>
              <a:t> and </a:t>
            </a:r>
            <a:r>
              <a:rPr lang="fi-FI" sz="2000" dirty="0" err="1" smtClean="0">
                <a:latin typeface="+mj-lt"/>
                <a:cs typeface="Arial" panose="020B0604020202020204" pitchFamily="34" charset="0"/>
              </a:rPr>
              <a:t>its</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development</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turned</a:t>
            </a:r>
            <a:r>
              <a:rPr lang="fi-FI" sz="2000" dirty="0" smtClean="0">
                <a:latin typeface="+mj-lt"/>
                <a:cs typeface="Arial" panose="020B0604020202020204" pitchFamily="34" charset="0"/>
              </a:rPr>
              <a:t> out to </a:t>
            </a:r>
            <a:r>
              <a:rPr lang="fi-FI" sz="2000" dirty="0" err="1" smtClean="0">
                <a:latin typeface="+mj-lt"/>
                <a:cs typeface="Arial" panose="020B0604020202020204" pitchFamily="34" charset="0"/>
              </a:rPr>
              <a:t>be</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too</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demding</a:t>
            </a:r>
            <a:r>
              <a:rPr lang="fi-FI" sz="2000" dirty="0" smtClean="0">
                <a:latin typeface="+mj-lt"/>
                <a:cs typeface="Arial" panose="020B0604020202020204" pitchFamily="34" charset="0"/>
              </a:rPr>
              <a:t> for a </a:t>
            </a:r>
            <a:r>
              <a:rPr lang="fi-FI" sz="2000" dirty="0" err="1" smtClean="0">
                <a:latin typeface="+mj-lt"/>
                <a:cs typeface="Arial" panose="020B0604020202020204" pitchFamily="34" charset="0"/>
              </a:rPr>
              <a:t>master's</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thesis</a:t>
            </a:r>
            <a:r>
              <a:rPr lang="fi-FI" sz="2000" dirty="0" smtClean="0">
                <a:latin typeface="+mj-lt"/>
                <a:cs typeface="Arial" panose="020B0604020202020204" pitchFamily="34" charset="0"/>
              </a:rPr>
              <a:t>.</a:t>
            </a:r>
            <a:endParaRPr lang="en-US" sz="2000" dirty="0">
              <a:latin typeface="+mj-lt"/>
              <a:cs typeface="Arial" panose="020B0604020202020204" pitchFamily="34" charset="0"/>
            </a:endParaRPr>
          </a:p>
        </p:txBody>
      </p:sp>
      <p:sp>
        <p:nvSpPr>
          <p:cNvPr id="5" name="TextBox 4"/>
          <p:cNvSpPr txBox="1"/>
          <p:nvPr/>
        </p:nvSpPr>
        <p:spPr>
          <a:xfrm>
            <a:off x="3203848" y="308770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6" name="TextBox 5"/>
          <p:cNvSpPr txBox="1"/>
          <p:nvPr/>
        </p:nvSpPr>
        <p:spPr>
          <a:xfrm>
            <a:off x="4169548" y="3087700"/>
            <a:ext cx="4362892" cy="707886"/>
          </a:xfrm>
          <a:prstGeom prst="rect">
            <a:avLst/>
          </a:prstGeom>
          <a:noFill/>
        </p:spPr>
        <p:txBody>
          <a:bodyPr wrap="square" rtlCol="0">
            <a:spAutoFit/>
          </a:bodyPr>
          <a:lstStyle/>
          <a:p>
            <a:r>
              <a:rPr lang="fi-FI" sz="2000" dirty="0" err="1" smtClean="0">
                <a:latin typeface="+mj-lt"/>
                <a:cs typeface="Arial" panose="020B0604020202020204" pitchFamily="34" charset="0"/>
              </a:rPr>
              <a:t>Student</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showed</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understanding</a:t>
            </a:r>
            <a:r>
              <a:rPr lang="fi-FI" sz="2000" dirty="0" smtClean="0">
                <a:latin typeface="+mj-lt"/>
                <a:cs typeface="Arial" panose="020B0604020202020204" pitchFamily="34" charset="0"/>
              </a:rPr>
              <a:t> of the </a:t>
            </a:r>
            <a:r>
              <a:rPr lang="fi-FI" sz="2000" dirty="0" err="1" smtClean="0">
                <a:latin typeface="+mj-lt"/>
                <a:cs typeface="Arial" panose="020B0604020202020204" pitchFamily="34" charset="0"/>
              </a:rPr>
              <a:t>topic</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area</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through</a:t>
            </a:r>
            <a:r>
              <a:rPr lang="fi-FI" sz="2000" dirty="0" smtClean="0">
                <a:latin typeface="+mj-lt"/>
                <a:cs typeface="Arial" panose="020B0604020202020204" pitchFamily="34" charset="0"/>
              </a:rPr>
              <a:t> a </a:t>
            </a:r>
            <a:r>
              <a:rPr lang="fi-FI" sz="2000" dirty="0" err="1" smtClean="0">
                <a:latin typeface="+mj-lt"/>
                <a:cs typeface="Arial" panose="020B0604020202020204" pitchFamily="34" charset="0"/>
              </a:rPr>
              <a:t>literature</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review</a:t>
            </a:r>
            <a:r>
              <a:rPr lang="fi-FI" sz="2000" dirty="0" smtClean="0">
                <a:latin typeface="+mj-lt"/>
                <a:cs typeface="Arial" panose="020B0604020202020204" pitchFamily="34" charset="0"/>
              </a:rPr>
              <a:t>.</a:t>
            </a:r>
            <a:endParaRPr lang="en-US" sz="2000" dirty="0">
              <a:latin typeface="+mj-lt"/>
              <a:cs typeface="Arial" panose="020B0604020202020204" pitchFamily="34" charset="0"/>
            </a:endParaRPr>
          </a:p>
        </p:txBody>
      </p:sp>
      <p:sp>
        <p:nvSpPr>
          <p:cNvPr id="7" name="TextBox 6"/>
          <p:cNvSpPr txBox="1"/>
          <p:nvPr/>
        </p:nvSpPr>
        <p:spPr>
          <a:xfrm>
            <a:off x="3203848" y="376332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8" name="TextBox 7"/>
          <p:cNvSpPr txBox="1"/>
          <p:nvPr/>
        </p:nvSpPr>
        <p:spPr>
          <a:xfrm>
            <a:off x="4168560" y="3736686"/>
            <a:ext cx="4363880" cy="707886"/>
          </a:xfrm>
          <a:prstGeom prst="rect">
            <a:avLst/>
          </a:prstGeom>
          <a:noFill/>
        </p:spPr>
        <p:txBody>
          <a:bodyPr wrap="square" rtlCol="0">
            <a:spAutoFit/>
          </a:bodyPr>
          <a:lstStyle/>
          <a:p>
            <a:r>
              <a:rPr lang="fi-FI" sz="2000" dirty="0" err="1" smtClean="0">
                <a:latin typeface="+mj-lt"/>
                <a:cs typeface="Arial" panose="020B0604020202020204" pitchFamily="34" charset="0"/>
              </a:rPr>
              <a:t>Conclusions</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demonstrated</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student's</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ability</a:t>
            </a:r>
            <a:r>
              <a:rPr lang="fi-FI" sz="2000" dirty="0" smtClean="0">
                <a:latin typeface="+mj-lt"/>
                <a:cs typeface="Arial" panose="020B0604020202020204" pitchFamily="34" charset="0"/>
              </a:rPr>
              <a:t> to </a:t>
            </a:r>
            <a:r>
              <a:rPr lang="fi-FI" sz="2000" dirty="0" err="1" smtClean="0">
                <a:latin typeface="+mj-lt"/>
                <a:cs typeface="Arial" panose="020B0604020202020204" pitchFamily="34" charset="0"/>
              </a:rPr>
              <a:t>objectively</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assess</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study</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results</a:t>
            </a:r>
            <a:endParaRPr lang="en-US" sz="2000" dirty="0">
              <a:latin typeface="+mj-lt"/>
              <a:cs typeface="Arial" panose="020B0604020202020204" pitchFamily="34" charset="0"/>
            </a:endParaRPr>
          </a:p>
        </p:txBody>
      </p:sp>
      <p:sp>
        <p:nvSpPr>
          <p:cNvPr id="9" name="TextBox 8"/>
          <p:cNvSpPr txBox="1"/>
          <p:nvPr/>
        </p:nvSpPr>
        <p:spPr>
          <a:xfrm>
            <a:off x="3195461" y="4570735"/>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10" name="TextBox 9"/>
          <p:cNvSpPr txBox="1"/>
          <p:nvPr/>
        </p:nvSpPr>
        <p:spPr>
          <a:xfrm>
            <a:off x="4166597" y="4572110"/>
            <a:ext cx="4133054" cy="1015663"/>
          </a:xfrm>
          <a:prstGeom prst="rect">
            <a:avLst/>
          </a:prstGeom>
          <a:noFill/>
        </p:spPr>
        <p:txBody>
          <a:bodyPr wrap="square" rtlCol="0">
            <a:spAutoFit/>
          </a:bodyPr>
          <a:lstStyle/>
          <a:p>
            <a:r>
              <a:rPr lang="fi-FI" sz="2000" dirty="0" smtClean="0">
                <a:latin typeface="+mj-lt"/>
                <a:cs typeface="Arial" panose="020B0604020202020204" pitchFamily="34" charset="0"/>
              </a:rPr>
              <a:t>The </a:t>
            </a:r>
            <a:r>
              <a:rPr lang="fi-FI" sz="2000" dirty="0" err="1" smtClean="0">
                <a:latin typeface="+mj-lt"/>
                <a:cs typeface="Arial" panose="020B0604020202020204" pitchFamily="34" charset="0"/>
              </a:rPr>
              <a:t>thesis</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produced</a:t>
            </a:r>
            <a:r>
              <a:rPr lang="fi-FI" sz="2000" dirty="0" smtClean="0">
                <a:latin typeface="+mj-lt"/>
                <a:cs typeface="Arial" panose="020B0604020202020204" pitchFamily="34" charset="0"/>
              </a:rPr>
              <a:t> a </a:t>
            </a:r>
            <a:r>
              <a:rPr lang="fi-FI" sz="2000" dirty="0" err="1" smtClean="0">
                <a:latin typeface="+mj-lt"/>
                <a:cs typeface="Arial" panose="020B0604020202020204" pitchFamily="34" charset="0"/>
              </a:rPr>
              <a:t>prototype</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test</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system</a:t>
            </a:r>
            <a:r>
              <a:rPr lang="fi-FI" sz="2000" dirty="0" smtClean="0">
                <a:latin typeface="+mj-lt"/>
                <a:cs typeface="Arial" panose="020B0604020202020204" pitchFamily="34" charset="0"/>
              </a:rPr>
              <a:t> and 2 </a:t>
            </a:r>
            <a:r>
              <a:rPr lang="fi-FI" sz="2000" dirty="0" err="1" smtClean="0">
                <a:latin typeface="+mj-lt"/>
                <a:cs typeface="Arial" panose="020B0604020202020204" pitchFamily="34" charset="0"/>
              </a:rPr>
              <a:t>type</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tests</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that</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comply</a:t>
            </a:r>
            <a:r>
              <a:rPr lang="fi-FI" sz="2000" dirty="0" smtClean="0">
                <a:latin typeface="+mj-lt"/>
                <a:cs typeface="Arial" panose="020B0604020202020204" pitchFamily="34" charset="0"/>
              </a:rPr>
              <a:t> with IEC-62040 </a:t>
            </a:r>
            <a:r>
              <a:rPr lang="fi-FI" sz="2000" dirty="0" err="1" smtClean="0">
                <a:latin typeface="+mj-lt"/>
                <a:cs typeface="Arial" panose="020B0604020202020204" pitchFamily="34" charset="0"/>
              </a:rPr>
              <a:t>standards</a:t>
            </a:r>
            <a:r>
              <a:rPr lang="fi-FI" sz="2000" dirty="0" smtClean="0">
                <a:latin typeface="+mj-lt"/>
                <a:cs typeface="Arial" panose="020B0604020202020204" pitchFamily="34" charset="0"/>
              </a:rPr>
              <a:t> in </a:t>
            </a:r>
            <a:r>
              <a:rPr lang="fi-FI" sz="2000" dirty="0" err="1" smtClean="0">
                <a:latin typeface="+mj-lt"/>
                <a:cs typeface="Arial" panose="020B0604020202020204" pitchFamily="34" charset="0"/>
              </a:rPr>
              <a:t>LabVIEW</a:t>
            </a:r>
            <a:endParaRPr lang="en-US" sz="2000" dirty="0">
              <a:latin typeface="+mj-lt"/>
              <a:cs typeface="Arial" panose="020B0604020202020204" pitchFamily="34" charset="0"/>
            </a:endParaRPr>
          </a:p>
        </p:txBody>
      </p:sp>
      <p:sp>
        <p:nvSpPr>
          <p:cNvPr id="11" name="TextBox 10"/>
          <p:cNvSpPr txBox="1"/>
          <p:nvPr/>
        </p:nvSpPr>
        <p:spPr>
          <a:xfrm>
            <a:off x="3195461" y="5805264"/>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12" name="TextBox 11"/>
          <p:cNvSpPr txBox="1"/>
          <p:nvPr/>
        </p:nvSpPr>
        <p:spPr>
          <a:xfrm>
            <a:off x="4169548" y="5661249"/>
            <a:ext cx="4506908" cy="1015663"/>
          </a:xfrm>
          <a:prstGeom prst="rect">
            <a:avLst/>
          </a:prstGeom>
          <a:noFill/>
          <a:ln w="38100">
            <a:solidFill>
              <a:srgbClr val="C00000"/>
            </a:solidFill>
            <a:prstDash val="sysDash"/>
          </a:ln>
        </p:spPr>
        <p:txBody>
          <a:bodyPr wrap="square" rtlCol="0">
            <a:spAutoFit/>
          </a:bodyPr>
          <a:lstStyle/>
          <a:p>
            <a:r>
              <a:rPr lang="fi-FI" sz="2000" dirty="0" err="1" smtClean="0">
                <a:latin typeface="+mj-lt"/>
                <a:cs typeface="Arial" panose="020B0604020202020204" pitchFamily="34" charset="0"/>
              </a:rPr>
              <a:t>Consistent</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presentation</a:t>
            </a:r>
            <a:r>
              <a:rPr lang="fi-FI" sz="2000" dirty="0" smtClean="0">
                <a:latin typeface="+mj-lt"/>
                <a:cs typeface="Arial" panose="020B0604020202020204" pitchFamily="34" charset="0"/>
              </a:rPr>
              <a:t>, the </a:t>
            </a:r>
            <a:r>
              <a:rPr lang="fi-FI" sz="2000" dirty="0" err="1" smtClean="0">
                <a:latin typeface="+mj-lt"/>
                <a:cs typeface="Arial" panose="020B0604020202020204" pitchFamily="34" charset="0"/>
              </a:rPr>
              <a:t>language</a:t>
            </a:r>
            <a:r>
              <a:rPr lang="fi-FI" sz="2000" dirty="0" smtClean="0">
                <a:latin typeface="+mj-lt"/>
                <a:cs typeface="Arial" panose="020B0604020202020204" pitchFamily="34" charset="0"/>
              </a:rPr>
              <a:t> is </a:t>
            </a:r>
            <a:r>
              <a:rPr lang="fi-FI" sz="2000" dirty="0" err="1" smtClean="0">
                <a:latin typeface="+mj-lt"/>
                <a:cs typeface="Arial" panose="020B0604020202020204" pitchFamily="34" charset="0"/>
              </a:rPr>
              <a:t>somewhat</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fluent</a:t>
            </a:r>
            <a:r>
              <a:rPr lang="fi-FI" sz="2000" dirty="0" smtClean="0">
                <a:latin typeface="+mj-lt"/>
                <a:cs typeface="Arial" panose="020B0604020202020204" pitchFamily="34" charset="0"/>
              </a:rPr>
              <a:t> and the </a:t>
            </a:r>
            <a:r>
              <a:rPr lang="fi-FI" sz="2000" dirty="0" err="1" smtClean="0">
                <a:latin typeface="+mj-lt"/>
                <a:cs typeface="Arial" panose="020B0604020202020204" pitchFamily="34" charset="0"/>
              </a:rPr>
              <a:t>thesis</a:t>
            </a:r>
            <a:r>
              <a:rPr lang="fi-FI" sz="2000" dirty="0" smtClean="0">
                <a:latin typeface="+mj-lt"/>
                <a:cs typeface="Arial" panose="020B0604020202020204" pitchFamily="34" charset="0"/>
              </a:rPr>
              <a:t>, as a </a:t>
            </a:r>
            <a:r>
              <a:rPr lang="fi-FI" sz="2000" dirty="0" err="1" smtClean="0">
                <a:cs typeface="Arial" panose="020B0604020202020204" pitchFamily="34" charset="0"/>
              </a:rPr>
              <a:t>whole</a:t>
            </a:r>
            <a:r>
              <a:rPr lang="fi-FI" sz="2000" dirty="0" smtClean="0">
                <a:cs typeface="Arial" panose="020B0604020202020204" pitchFamily="34" charset="0"/>
              </a:rPr>
              <a:t>,</a:t>
            </a:r>
            <a:r>
              <a:rPr lang="fi-FI" sz="2000" dirty="0" smtClean="0">
                <a:latin typeface="+mj-lt"/>
                <a:cs typeface="Arial" panose="020B0604020202020204" pitchFamily="34" charset="0"/>
              </a:rPr>
              <a:t> is </a:t>
            </a:r>
            <a:r>
              <a:rPr lang="fi-FI" sz="2000" dirty="0" err="1" smtClean="0">
                <a:latin typeface="+mj-lt"/>
                <a:cs typeface="Arial" panose="020B0604020202020204" pitchFamily="34" charset="0"/>
              </a:rPr>
              <a:t>suitably</a:t>
            </a:r>
            <a:r>
              <a:rPr lang="fi-FI" sz="2000" dirty="0" smtClean="0">
                <a:latin typeface="+mj-lt"/>
                <a:cs typeface="Arial" panose="020B0604020202020204" pitchFamily="34" charset="0"/>
              </a:rPr>
              <a:t> </a:t>
            </a:r>
            <a:r>
              <a:rPr lang="fi-FI" sz="2000" dirty="0" err="1" smtClean="0">
                <a:latin typeface="+mj-lt"/>
                <a:cs typeface="Arial" panose="020B0604020202020204" pitchFamily="34" charset="0"/>
              </a:rPr>
              <a:t>executed</a:t>
            </a:r>
            <a:endParaRPr lang="en-US" sz="2000" dirty="0">
              <a:latin typeface="+mj-lt"/>
              <a:cs typeface="Arial" panose="020B0604020202020204" pitchFamily="34" charset="0"/>
            </a:endParaRPr>
          </a:p>
        </p:txBody>
      </p:sp>
      <p:sp>
        <p:nvSpPr>
          <p:cNvPr id="13" name="TextBox 12"/>
          <p:cNvSpPr txBox="1"/>
          <p:nvPr/>
        </p:nvSpPr>
        <p:spPr>
          <a:xfrm>
            <a:off x="73808" y="127211"/>
            <a:ext cx="8208912" cy="707886"/>
          </a:xfrm>
          <a:prstGeom prst="rect">
            <a:avLst/>
          </a:prstGeom>
          <a:noFill/>
        </p:spPr>
        <p:txBody>
          <a:bodyPr wrap="square" rtlCol="0">
            <a:spAutoFit/>
          </a:bodyPr>
          <a:lstStyle/>
          <a:p>
            <a:pPr marL="2424113" indent="-2424113"/>
            <a:r>
              <a:rPr lang="fi-FI" dirty="0" err="1" smtClean="0">
                <a:solidFill>
                  <a:srgbClr val="C00000"/>
                </a:solidFill>
                <a:latin typeface="Arial Black" panose="020B0A04020102020204" pitchFamily="34" charset="0"/>
              </a:rPr>
              <a:t>Sample</a:t>
            </a:r>
            <a:r>
              <a:rPr lang="fi-FI" dirty="0" smtClean="0">
                <a:solidFill>
                  <a:srgbClr val="C00000"/>
                </a:solidFill>
                <a:latin typeface="Arial Black" panose="020B0A04020102020204" pitchFamily="34" charset="0"/>
              </a:rPr>
              <a:t> </a:t>
            </a:r>
            <a:r>
              <a:rPr lang="fi-FI" dirty="0" err="1" smtClean="0">
                <a:solidFill>
                  <a:srgbClr val="C00000"/>
                </a:solidFill>
                <a:latin typeface="Arial Black" panose="020B0A04020102020204" pitchFamily="34" charset="0"/>
              </a:rPr>
              <a:t>Thesis</a:t>
            </a:r>
            <a:r>
              <a:rPr lang="fi-FI" dirty="0" smtClean="0">
                <a:solidFill>
                  <a:srgbClr val="C00000"/>
                </a:solidFill>
                <a:latin typeface="Arial Black" panose="020B0A04020102020204" pitchFamily="34" charset="0"/>
              </a:rPr>
              <a:t> #1:  </a:t>
            </a:r>
            <a:r>
              <a:rPr lang="en-US" sz="2000" b="1" i="1" dirty="0" smtClean="0"/>
              <a:t>Automatic </a:t>
            </a:r>
            <a:r>
              <a:rPr lang="en-US" sz="2000" b="1" i="1" dirty="0"/>
              <a:t>Test System for Type Tests of the </a:t>
            </a:r>
            <a:r>
              <a:rPr lang="en-US" sz="2000" b="1" i="1" dirty="0" smtClean="0"/>
              <a:t>Uninterruptible </a:t>
            </a:r>
            <a:r>
              <a:rPr lang="en-US" sz="2000" b="1" i="1" dirty="0"/>
              <a:t>Power Supply</a:t>
            </a:r>
            <a:r>
              <a:rPr lang="fi-FI" sz="2000" dirty="0" smtClean="0"/>
              <a:t> </a:t>
            </a:r>
            <a:endParaRPr lang="en-US" sz="2000" dirty="0"/>
          </a:p>
        </p:txBody>
      </p:sp>
      <p:sp>
        <p:nvSpPr>
          <p:cNvPr id="14" name="Cloud Callout 13"/>
          <p:cNvSpPr/>
          <p:nvPr/>
        </p:nvSpPr>
        <p:spPr>
          <a:xfrm>
            <a:off x="5661996" y="43570"/>
            <a:ext cx="3302492" cy="2016224"/>
          </a:xfrm>
          <a:prstGeom prst="cloudCallout">
            <a:avLst>
              <a:gd name="adj1" fmla="val -54624"/>
              <a:gd name="adj2" fmla="val 497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err="1" smtClean="0">
                <a:solidFill>
                  <a:schemeClr val="tx2"/>
                </a:solidFill>
              </a:rPr>
              <a:t>Final</a:t>
            </a:r>
            <a:r>
              <a:rPr lang="fi-FI" sz="2000" dirty="0" smtClean="0">
                <a:solidFill>
                  <a:schemeClr val="tx2"/>
                </a:solidFill>
              </a:rPr>
              <a:t> </a:t>
            </a:r>
            <a:r>
              <a:rPr lang="fi-FI" sz="2000" dirty="0" err="1" smtClean="0">
                <a:solidFill>
                  <a:schemeClr val="tx2"/>
                </a:solidFill>
              </a:rPr>
              <a:t>grade</a:t>
            </a:r>
            <a:r>
              <a:rPr lang="fi-FI" sz="2000" dirty="0" smtClean="0">
                <a:solidFill>
                  <a:schemeClr val="tx2"/>
                </a:solidFill>
              </a:rPr>
              <a:t> = "</a:t>
            </a:r>
            <a:r>
              <a:rPr lang="fi-FI" sz="2000" dirty="0" smtClean="0">
                <a:solidFill>
                  <a:schemeClr val="tx2"/>
                </a:solidFill>
                <a:latin typeface="Arial Black" panose="020B0A04020102020204" pitchFamily="34" charset="0"/>
              </a:rPr>
              <a:t>3</a:t>
            </a:r>
            <a:r>
              <a:rPr lang="fi-FI" sz="2000" dirty="0" smtClean="0">
                <a:solidFill>
                  <a:schemeClr val="tx2"/>
                </a:solidFill>
              </a:rPr>
              <a:t>"</a:t>
            </a:r>
            <a:endParaRPr lang="en-US" sz="2000" dirty="0">
              <a:solidFill>
                <a:schemeClr val="tx2"/>
              </a:solidFill>
            </a:endParaRPr>
          </a:p>
        </p:txBody>
      </p:sp>
    </p:spTree>
    <p:extLst>
      <p:ext uri="{BB962C8B-B14F-4D97-AF65-F5344CB8AC3E}">
        <p14:creationId xmlns:p14="http://schemas.microsoft.com/office/powerpoint/2010/main" val="200764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9373147"/>
              </p:ext>
            </p:extLst>
          </p:nvPr>
        </p:nvGraphicFramePr>
        <p:xfrm>
          <a:off x="755576" y="1412776"/>
          <a:ext cx="8064896" cy="5184000"/>
        </p:xfrm>
        <a:graphic>
          <a:graphicData uri="http://schemas.openxmlformats.org/drawingml/2006/table">
            <a:tbl>
              <a:tblPr firstRow="1" firstCol="1" bandRow="1">
                <a:tableStyleId>{5C22544A-7EE6-4342-B048-85BDC9FD1C3A}</a:tableStyleId>
              </a:tblPr>
              <a:tblGrid>
                <a:gridCol w="2232248"/>
                <a:gridCol w="1152128"/>
                <a:gridCol w="4680520"/>
              </a:tblGrid>
              <a:tr h="589000">
                <a:tc>
                  <a:txBody>
                    <a:bodyPr/>
                    <a:lstStyle/>
                    <a:p>
                      <a:pPr algn="ctr">
                        <a:lnSpc>
                          <a:spcPts val="2000"/>
                        </a:lnSpc>
                        <a:spcAft>
                          <a:spcPts val="0"/>
                        </a:spcAft>
                      </a:pPr>
                      <a:r>
                        <a:rPr lang="en-US" sz="2400" dirty="0">
                          <a:effectLst/>
                        </a:rPr>
                        <a:t>Criterion</a:t>
                      </a:r>
                      <a:endParaRPr lang="en-US" sz="2400" dirty="0">
                        <a:effectLst/>
                        <a:latin typeface="Calibri"/>
                        <a:ea typeface="Calibri"/>
                        <a:cs typeface="Times New Roman"/>
                      </a:endParaRPr>
                    </a:p>
                  </a:txBody>
                  <a:tcPr marL="68580" marR="68580" marT="0" marB="0" anchor="ctr"/>
                </a:tc>
                <a:tc>
                  <a:txBody>
                    <a:bodyPr/>
                    <a:lstStyle/>
                    <a:p>
                      <a:pPr algn="ctr">
                        <a:lnSpc>
                          <a:spcPts val="2000"/>
                        </a:lnSpc>
                        <a:spcAft>
                          <a:spcPts val="0"/>
                        </a:spcAft>
                      </a:pPr>
                      <a:r>
                        <a:rPr lang="en-US" sz="2400" dirty="0">
                          <a:effectLst/>
                        </a:rPr>
                        <a:t>Grade </a:t>
                      </a:r>
                    </a:p>
                    <a:p>
                      <a:pPr algn="ctr">
                        <a:lnSpc>
                          <a:spcPts val="2000"/>
                        </a:lnSpc>
                        <a:spcAft>
                          <a:spcPts val="0"/>
                        </a:spcAft>
                      </a:pPr>
                      <a:r>
                        <a:rPr lang="en-US" sz="2400" dirty="0">
                          <a:effectLst/>
                        </a:rPr>
                        <a:t>(1-5) </a:t>
                      </a:r>
                      <a:endParaRPr lang="en-US" sz="2400" dirty="0">
                        <a:effectLst/>
                        <a:latin typeface="Calibri"/>
                        <a:ea typeface="Calibri"/>
                        <a:cs typeface="Times New Roman"/>
                      </a:endParaRPr>
                    </a:p>
                  </a:txBody>
                  <a:tcPr marL="68580" marR="68580" marT="0" marB="0" anchor="ctr"/>
                </a:tc>
                <a:tc>
                  <a:txBody>
                    <a:bodyPr/>
                    <a:lstStyle/>
                    <a:p>
                      <a:pPr algn="ctr">
                        <a:lnSpc>
                          <a:spcPts val="2000"/>
                        </a:lnSpc>
                        <a:spcAft>
                          <a:spcPts val="0"/>
                        </a:spcAft>
                      </a:pPr>
                      <a:r>
                        <a:rPr lang="en-US" sz="2400" dirty="0">
                          <a:effectLst/>
                        </a:rPr>
                        <a:t>Justification for the grade / comments</a:t>
                      </a:r>
                      <a:endParaRPr lang="en-US" sz="2400" dirty="0">
                        <a:effectLst/>
                        <a:latin typeface="Calibri"/>
                        <a:ea typeface="Calibri"/>
                        <a:cs typeface="Times New Roman"/>
                      </a:endParaRPr>
                    </a:p>
                  </a:txBody>
                  <a:tcPr marL="68580" marR="68580" marT="0" marB="0" anchor="ctr"/>
                </a:tc>
              </a:tr>
              <a:tr h="1091376">
                <a:tc>
                  <a:txBody>
                    <a:bodyPr/>
                    <a:lstStyle/>
                    <a:p>
                      <a:pPr marL="342900" lvl="0" indent="-342900">
                        <a:lnSpc>
                          <a:spcPts val="2000"/>
                        </a:lnSpc>
                        <a:spcBef>
                          <a:spcPts val="600"/>
                        </a:spcBef>
                        <a:spcAft>
                          <a:spcPts val="0"/>
                        </a:spcAft>
                        <a:buFont typeface="+mj-lt"/>
                        <a:buAutoNum type="arabicPeriod"/>
                      </a:pPr>
                      <a:r>
                        <a:rPr lang="en-US" sz="2000" dirty="0" smtClean="0">
                          <a:effectLst/>
                        </a:rPr>
                        <a:t>Definition </a:t>
                      </a:r>
                      <a:r>
                        <a:rPr lang="en-US" sz="2000" dirty="0">
                          <a:effectLst/>
                        </a:rPr>
                        <a:t>of research scope and </a:t>
                      </a:r>
                      <a:r>
                        <a:rPr lang="en-US" sz="2000" dirty="0" smtClean="0">
                          <a:effectLst/>
                        </a:rPr>
                        <a:t>goals</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Bef>
                          <a:spcPts val="60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717430">
                <a:tc>
                  <a:txBody>
                    <a:bodyPr/>
                    <a:lstStyle/>
                    <a:p>
                      <a:pPr marL="368300" lvl="0" indent="-368300">
                        <a:lnSpc>
                          <a:spcPts val="2200"/>
                        </a:lnSpc>
                        <a:spcBef>
                          <a:spcPts val="0"/>
                        </a:spcBef>
                        <a:spcAft>
                          <a:spcPts val="0"/>
                        </a:spcAft>
                        <a:buFont typeface="+mj-lt"/>
                        <a:buAutoNum type="arabicPeriod" startAt="2"/>
                      </a:pPr>
                      <a:r>
                        <a:rPr lang="en-US" sz="2000" dirty="0">
                          <a:effectLst/>
                        </a:rPr>
                        <a:t>Command of the topic</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727176">
                <a:tc>
                  <a:txBody>
                    <a:bodyPr/>
                    <a:lstStyle/>
                    <a:p>
                      <a:pPr marL="368300" lvl="0" indent="-368300">
                        <a:lnSpc>
                          <a:spcPts val="2200"/>
                        </a:lnSpc>
                        <a:spcBef>
                          <a:spcPts val="0"/>
                        </a:spcBef>
                        <a:spcAft>
                          <a:spcPts val="0"/>
                        </a:spcAft>
                        <a:buFont typeface="+mj-lt"/>
                        <a:buAutoNum type="arabicPeriod" startAt="3"/>
                      </a:pPr>
                      <a:r>
                        <a:rPr lang="en-US" sz="2000" dirty="0">
                          <a:effectLst/>
                        </a:rPr>
                        <a:t>Methods and conclusions</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1196328">
                <a:tc>
                  <a:txBody>
                    <a:bodyPr/>
                    <a:lstStyle/>
                    <a:p>
                      <a:pPr marL="368300" lvl="0" indent="-368300">
                        <a:lnSpc>
                          <a:spcPts val="2200"/>
                        </a:lnSpc>
                        <a:spcBef>
                          <a:spcPts val="0"/>
                        </a:spcBef>
                        <a:spcAft>
                          <a:spcPts val="0"/>
                        </a:spcAft>
                        <a:buFont typeface="+mj-lt"/>
                        <a:buAutoNum type="arabicPeriod" startAt="4"/>
                      </a:pPr>
                      <a:r>
                        <a:rPr lang="en-US" sz="2000" dirty="0">
                          <a:effectLst/>
                        </a:rPr>
                        <a:t>Contribution to knowledge and thesis structure</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862690">
                <a:tc>
                  <a:txBody>
                    <a:bodyPr/>
                    <a:lstStyle/>
                    <a:p>
                      <a:pPr marL="368300" lvl="0" indent="-368300">
                        <a:lnSpc>
                          <a:spcPts val="2200"/>
                        </a:lnSpc>
                        <a:spcBef>
                          <a:spcPts val="0"/>
                        </a:spcBef>
                        <a:spcAft>
                          <a:spcPts val="0"/>
                        </a:spcAft>
                        <a:buFont typeface="+mj-lt"/>
                        <a:buAutoNum type="arabicPeriod" startAt="5"/>
                      </a:pPr>
                      <a:r>
                        <a:rPr lang="en-US" sz="2000" dirty="0">
                          <a:effectLst/>
                        </a:rPr>
                        <a:t>Presentation and language</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bl>
          </a:graphicData>
        </a:graphic>
      </p:graphicFrame>
      <p:sp>
        <p:nvSpPr>
          <p:cNvPr id="3" name="TextBox 2"/>
          <p:cNvSpPr txBox="1"/>
          <p:nvPr/>
        </p:nvSpPr>
        <p:spPr>
          <a:xfrm>
            <a:off x="3203848" y="202632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4</a:t>
            </a:r>
            <a:endParaRPr lang="en-US" sz="2800" dirty="0">
              <a:solidFill>
                <a:srgbClr val="C00000"/>
              </a:solidFill>
              <a:latin typeface="Arial Black" panose="020B0A04020102020204" pitchFamily="34" charset="0"/>
            </a:endParaRPr>
          </a:p>
        </p:txBody>
      </p:sp>
      <p:sp>
        <p:nvSpPr>
          <p:cNvPr id="4" name="TextBox 3"/>
          <p:cNvSpPr txBox="1"/>
          <p:nvPr/>
        </p:nvSpPr>
        <p:spPr>
          <a:xfrm>
            <a:off x="4139952" y="2026320"/>
            <a:ext cx="4752528" cy="923330"/>
          </a:xfrm>
          <a:prstGeom prst="rect">
            <a:avLst/>
          </a:prstGeom>
          <a:noFill/>
        </p:spPr>
        <p:txBody>
          <a:bodyPr wrap="square" rtlCol="0">
            <a:spAutoFit/>
          </a:bodyPr>
          <a:lstStyle/>
          <a:p>
            <a:r>
              <a:rPr lang="en-US" dirty="0" smtClean="0"/>
              <a:t>The </a:t>
            </a:r>
            <a:r>
              <a:rPr lang="en-US" dirty="0"/>
              <a:t>goals</a:t>
            </a:r>
            <a:r>
              <a:rPr lang="en-US" dirty="0" smtClean="0"/>
              <a:t> of the thesis are clearly defined, the scope well justified, research questions well explained, but </a:t>
            </a:r>
            <a:r>
              <a:rPr lang="en-US" dirty="0" smtClean="0">
                <a:solidFill>
                  <a:srgbClr val="C00000"/>
                </a:solidFill>
              </a:rPr>
              <a:t>hypothesis is hidden</a:t>
            </a:r>
            <a:r>
              <a:rPr lang="en-US" dirty="0" smtClean="0"/>
              <a:t>.</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3203848" y="308770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4</a:t>
            </a:r>
            <a:endParaRPr lang="en-US" sz="2800" dirty="0">
              <a:solidFill>
                <a:srgbClr val="C00000"/>
              </a:solidFill>
              <a:latin typeface="Arial Black" panose="020B0A04020102020204" pitchFamily="34" charset="0"/>
            </a:endParaRPr>
          </a:p>
        </p:txBody>
      </p:sp>
      <p:sp>
        <p:nvSpPr>
          <p:cNvPr id="6" name="TextBox 5"/>
          <p:cNvSpPr txBox="1"/>
          <p:nvPr/>
        </p:nvSpPr>
        <p:spPr>
          <a:xfrm>
            <a:off x="4106973" y="2959172"/>
            <a:ext cx="5001531" cy="923330"/>
          </a:xfrm>
          <a:prstGeom prst="rect">
            <a:avLst/>
          </a:prstGeom>
          <a:noFill/>
        </p:spPr>
        <p:txBody>
          <a:bodyPr wrap="square" rtlCol="0">
            <a:spAutoFit/>
          </a:bodyPr>
          <a:lstStyle/>
          <a:p>
            <a:r>
              <a:rPr lang="fi-FI" dirty="0" err="1" smtClean="0"/>
              <a:t>Good</a:t>
            </a:r>
            <a:r>
              <a:rPr lang="fi-FI" dirty="0" smtClean="0"/>
              <a:t> </a:t>
            </a:r>
            <a:r>
              <a:rPr lang="fi-FI" dirty="0" err="1" smtClean="0"/>
              <a:t>familiarity</a:t>
            </a:r>
            <a:r>
              <a:rPr lang="fi-FI" dirty="0" smtClean="0"/>
              <a:t> with </a:t>
            </a:r>
            <a:r>
              <a:rPr lang="fi-FI" dirty="0" err="1" smtClean="0"/>
              <a:t>research</a:t>
            </a:r>
            <a:r>
              <a:rPr lang="fi-FI" dirty="0" smtClean="0"/>
              <a:t> </a:t>
            </a:r>
            <a:r>
              <a:rPr lang="fi-FI" dirty="0" err="1" smtClean="0"/>
              <a:t>area</a:t>
            </a:r>
            <a:r>
              <a:rPr lang="fi-FI" dirty="0" smtClean="0"/>
              <a:t> and </a:t>
            </a:r>
            <a:r>
              <a:rPr lang="fi-FI" dirty="0" err="1" smtClean="0"/>
              <a:t>task</a:t>
            </a:r>
            <a:r>
              <a:rPr lang="fi-FI" dirty="0" smtClean="0"/>
              <a:t>, </a:t>
            </a:r>
            <a:r>
              <a:rPr lang="fi-FI" dirty="0" err="1" smtClean="0"/>
              <a:t>broad</a:t>
            </a:r>
            <a:r>
              <a:rPr lang="fi-FI" dirty="0" smtClean="0"/>
              <a:t> </a:t>
            </a:r>
            <a:r>
              <a:rPr lang="fi-FI" dirty="0" err="1" smtClean="0"/>
              <a:t>knowledge</a:t>
            </a:r>
            <a:r>
              <a:rPr lang="fi-FI" dirty="0" smtClean="0"/>
              <a:t> of </a:t>
            </a:r>
            <a:r>
              <a:rPr lang="fi-FI" dirty="0" err="1" smtClean="0"/>
              <a:t>both</a:t>
            </a:r>
            <a:r>
              <a:rPr lang="fi-FI" dirty="0" smtClean="0"/>
              <a:t> </a:t>
            </a:r>
            <a:r>
              <a:rPr lang="fi-FI" dirty="0" err="1" smtClean="0"/>
              <a:t>scientific</a:t>
            </a:r>
            <a:r>
              <a:rPr lang="fi-FI" dirty="0" smtClean="0"/>
              <a:t> </a:t>
            </a:r>
            <a:r>
              <a:rPr lang="fi-FI" dirty="0" err="1" smtClean="0"/>
              <a:t>literature</a:t>
            </a:r>
            <a:r>
              <a:rPr lang="fi-FI" dirty="0" smtClean="0"/>
              <a:t> and </a:t>
            </a:r>
            <a:r>
              <a:rPr lang="fi-FI" dirty="0" err="1" smtClean="0"/>
              <a:t>industry</a:t>
            </a:r>
            <a:r>
              <a:rPr lang="fi-FI" dirty="0" smtClean="0"/>
              <a:t> </a:t>
            </a:r>
            <a:r>
              <a:rPr lang="fi-FI" dirty="0" err="1" smtClean="0"/>
              <a:t>documents</a:t>
            </a:r>
            <a:r>
              <a:rPr lang="fi-FI" dirty="0" smtClean="0"/>
              <a:t>, </a:t>
            </a:r>
            <a:r>
              <a:rPr lang="fi-FI" dirty="0" err="1" smtClean="0"/>
              <a:t>but</a:t>
            </a:r>
            <a:r>
              <a:rPr lang="fi-FI" dirty="0" smtClean="0"/>
              <a:t> </a:t>
            </a:r>
            <a:r>
              <a:rPr lang="fi-FI" dirty="0" err="1" smtClean="0">
                <a:solidFill>
                  <a:srgbClr val="C00000"/>
                </a:solidFill>
              </a:rPr>
              <a:t>little</a:t>
            </a:r>
            <a:r>
              <a:rPr lang="fi-FI" dirty="0" smtClean="0">
                <a:solidFill>
                  <a:srgbClr val="C00000"/>
                </a:solidFill>
              </a:rPr>
              <a:t> </a:t>
            </a:r>
            <a:r>
              <a:rPr lang="fi-FI" dirty="0" err="1" smtClean="0">
                <a:solidFill>
                  <a:srgbClr val="C00000"/>
                </a:solidFill>
              </a:rPr>
              <a:t>theoretical</a:t>
            </a:r>
            <a:r>
              <a:rPr lang="fi-FI" dirty="0" smtClean="0">
                <a:solidFill>
                  <a:srgbClr val="C00000"/>
                </a:solidFill>
              </a:rPr>
              <a:t> </a:t>
            </a:r>
            <a:r>
              <a:rPr lang="fi-FI" dirty="0" err="1" smtClean="0">
                <a:solidFill>
                  <a:srgbClr val="C00000"/>
                </a:solidFill>
              </a:rPr>
              <a:t>framework</a:t>
            </a:r>
            <a:endParaRPr lang="en-US" dirty="0">
              <a:solidFill>
                <a:srgbClr val="C00000"/>
              </a:solidFill>
            </a:endParaRPr>
          </a:p>
        </p:txBody>
      </p:sp>
      <p:sp>
        <p:nvSpPr>
          <p:cNvPr id="7" name="TextBox 6"/>
          <p:cNvSpPr txBox="1"/>
          <p:nvPr/>
        </p:nvSpPr>
        <p:spPr>
          <a:xfrm>
            <a:off x="3203848" y="376332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4</a:t>
            </a:r>
            <a:endParaRPr lang="en-US" sz="2800" dirty="0">
              <a:solidFill>
                <a:srgbClr val="C00000"/>
              </a:solidFill>
              <a:latin typeface="Arial Black" panose="020B0A04020102020204" pitchFamily="34" charset="0"/>
            </a:endParaRPr>
          </a:p>
        </p:txBody>
      </p:sp>
      <p:sp>
        <p:nvSpPr>
          <p:cNvPr id="8" name="TextBox 7"/>
          <p:cNvSpPr txBox="1"/>
          <p:nvPr/>
        </p:nvSpPr>
        <p:spPr>
          <a:xfrm>
            <a:off x="4118907" y="3841486"/>
            <a:ext cx="5037027" cy="646331"/>
          </a:xfrm>
          <a:prstGeom prst="rect">
            <a:avLst/>
          </a:prstGeom>
          <a:noFill/>
        </p:spPr>
        <p:txBody>
          <a:bodyPr wrap="square" rtlCol="0">
            <a:spAutoFit/>
          </a:bodyPr>
          <a:lstStyle/>
          <a:p>
            <a:r>
              <a:rPr lang="fi-FI" dirty="0" err="1"/>
              <a:t>Uses</a:t>
            </a:r>
            <a:r>
              <a:rPr lang="fi-FI" dirty="0"/>
              <a:t> </a:t>
            </a:r>
            <a:r>
              <a:rPr lang="fi-FI" dirty="0" err="1"/>
              <a:t>network</a:t>
            </a:r>
            <a:r>
              <a:rPr lang="fi-FI" dirty="0"/>
              <a:t> </a:t>
            </a:r>
            <a:r>
              <a:rPr lang="fi-FI" dirty="0" err="1" smtClean="0"/>
              <a:t>measurements</a:t>
            </a:r>
            <a:r>
              <a:rPr lang="fi-FI" dirty="0" smtClean="0"/>
              <a:t>, </a:t>
            </a:r>
            <a:r>
              <a:rPr lang="fi-FI" dirty="0"/>
              <a:t>to </a:t>
            </a:r>
            <a:r>
              <a:rPr lang="fi-FI" dirty="0" err="1"/>
              <a:t>understand</a:t>
            </a:r>
            <a:r>
              <a:rPr lang="fi-FI" dirty="0"/>
              <a:t> the </a:t>
            </a:r>
            <a:r>
              <a:rPr lang="fi-FI" dirty="0" err="1"/>
              <a:t>deplyment</a:t>
            </a:r>
            <a:r>
              <a:rPr lang="fi-FI" dirty="0"/>
              <a:t> </a:t>
            </a:r>
            <a:r>
              <a:rPr lang="fi-FI" dirty="0" smtClean="0"/>
              <a:t>status. </a:t>
            </a:r>
            <a:r>
              <a:rPr lang="fi-FI" dirty="0" err="1" smtClean="0">
                <a:solidFill>
                  <a:srgbClr val="C00000"/>
                </a:solidFill>
              </a:rPr>
              <a:t>Conclusions</a:t>
            </a:r>
            <a:r>
              <a:rPr lang="fi-FI" dirty="0" smtClean="0">
                <a:solidFill>
                  <a:srgbClr val="C00000"/>
                </a:solidFill>
              </a:rPr>
              <a:t> </a:t>
            </a:r>
            <a:r>
              <a:rPr lang="fi-FI" dirty="0" err="1" smtClean="0">
                <a:solidFill>
                  <a:srgbClr val="C00000"/>
                </a:solidFill>
              </a:rPr>
              <a:t>are</a:t>
            </a:r>
            <a:r>
              <a:rPr lang="fi-FI" dirty="0" smtClean="0">
                <a:solidFill>
                  <a:srgbClr val="C00000"/>
                </a:solidFill>
              </a:rPr>
              <a:t> general in </a:t>
            </a:r>
            <a:r>
              <a:rPr lang="fi-FI" dirty="0" err="1" smtClean="0">
                <a:solidFill>
                  <a:srgbClr val="C00000"/>
                </a:solidFill>
              </a:rPr>
              <a:t>nature</a:t>
            </a:r>
            <a:endParaRPr lang="en-US" dirty="0">
              <a:solidFill>
                <a:srgbClr val="C00000"/>
              </a:solidFill>
            </a:endParaRPr>
          </a:p>
        </p:txBody>
      </p:sp>
      <p:sp>
        <p:nvSpPr>
          <p:cNvPr id="9" name="TextBox 8"/>
          <p:cNvSpPr txBox="1"/>
          <p:nvPr/>
        </p:nvSpPr>
        <p:spPr>
          <a:xfrm>
            <a:off x="3195461" y="4570735"/>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3</a:t>
            </a:r>
            <a:endParaRPr lang="en-US" sz="2800" dirty="0">
              <a:solidFill>
                <a:srgbClr val="C00000"/>
              </a:solidFill>
              <a:latin typeface="Arial Black" panose="020B0A04020102020204" pitchFamily="34" charset="0"/>
            </a:endParaRPr>
          </a:p>
        </p:txBody>
      </p:sp>
      <p:sp>
        <p:nvSpPr>
          <p:cNvPr id="10" name="TextBox 9"/>
          <p:cNvSpPr txBox="1"/>
          <p:nvPr/>
        </p:nvSpPr>
        <p:spPr>
          <a:xfrm>
            <a:off x="4183361" y="4572110"/>
            <a:ext cx="4673175" cy="646331"/>
          </a:xfrm>
          <a:prstGeom prst="rect">
            <a:avLst/>
          </a:prstGeom>
          <a:noFill/>
        </p:spPr>
        <p:txBody>
          <a:bodyPr wrap="square" rtlCol="0">
            <a:spAutoFit/>
          </a:bodyPr>
          <a:lstStyle/>
          <a:p>
            <a:r>
              <a:rPr lang="fi-FI" dirty="0" err="1" smtClean="0">
                <a:solidFill>
                  <a:srgbClr val="C00000"/>
                </a:solidFill>
              </a:rPr>
              <a:t>Results</a:t>
            </a:r>
            <a:r>
              <a:rPr lang="fi-FI" dirty="0" smtClean="0">
                <a:solidFill>
                  <a:srgbClr val="C00000"/>
                </a:solidFill>
              </a:rPr>
              <a:t> </a:t>
            </a:r>
            <a:r>
              <a:rPr lang="fi-FI" dirty="0" err="1" smtClean="0">
                <a:solidFill>
                  <a:srgbClr val="C00000"/>
                </a:solidFill>
              </a:rPr>
              <a:t>are</a:t>
            </a:r>
            <a:r>
              <a:rPr lang="fi-FI" dirty="0" smtClean="0">
                <a:solidFill>
                  <a:srgbClr val="C00000"/>
                </a:solidFill>
              </a:rPr>
              <a:t> </a:t>
            </a:r>
            <a:r>
              <a:rPr lang="fi-FI" dirty="0" err="1" smtClean="0">
                <a:solidFill>
                  <a:srgbClr val="C00000"/>
                </a:solidFill>
              </a:rPr>
              <a:t>scarce</a:t>
            </a:r>
            <a:r>
              <a:rPr lang="fi-FI" dirty="0" smtClean="0">
                <a:solidFill>
                  <a:srgbClr val="C00000"/>
                </a:solidFill>
              </a:rPr>
              <a:t>, and </a:t>
            </a:r>
            <a:r>
              <a:rPr lang="fi-FI" dirty="0" err="1" smtClean="0">
                <a:solidFill>
                  <a:srgbClr val="C00000"/>
                </a:solidFill>
              </a:rPr>
              <a:t>some</a:t>
            </a:r>
            <a:r>
              <a:rPr lang="fi-FI" dirty="0" smtClean="0">
                <a:solidFill>
                  <a:srgbClr val="C00000"/>
                </a:solidFill>
              </a:rPr>
              <a:t> </a:t>
            </a:r>
            <a:r>
              <a:rPr lang="fi-FI" dirty="0" err="1" smtClean="0">
                <a:solidFill>
                  <a:srgbClr val="C00000"/>
                </a:solidFill>
              </a:rPr>
              <a:t>thesis</a:t>
            </a:r>
            <a:r>
              <a:rPr lang="fi-FI" dirty="0" smtClean="0">
                <a:solidFill>
                  <a:srgbClr val="C00000"/>
                </a:solidFill>
              </a:rPr>
              <a:t> </a:t>
            </a:r>
            <a:r>
              <a:rPr lang="fi-FI" dirty="0" err="1" smtClean="0">
                <a:solidFill>
                  <a:srgbClr val="C00000"/>
                </a:solidFill>
              </a:rPr>
              <a:t>goals</a:t>
            </a:r>
            <a:r>
              <a:rPr lang="fi-FI" dirty="0" smtClean="0">
                <a:solidFill>
                  <a:srgbClr val="C00000"/>
                </a:solidFill>
              </a:rPr>
              <a:t> </a:t>
            </a:r>
            <a:r>
              <a:rPr lang="fi-FI" dirty="0" err="1" smtClean="0">
                <a:solidFill>
                  <a:srgbClr val="C00000"/>
                </a:solidFill>
              </a:rPr>
              <a:t>not</a:t>
            </a:r>
            <a:r>
              <a:rPr lang="fi-FI" dirty="0" smtClean="0">
                <a:solidFill>
                  <a:srgbClr val="C00000"/>
                </a:solidFill>
              </a:rPr>
              <a:t> </a:t>
            </a:r>
            <a:r>
              <a:rPr lang="fi-FI" dirty="0" err="1" smtClean="0">
                <a:solidFill>
                  <a:srgbClr val="C00000"/>
                </a:solidFill>
              </a:rPr>
              <a:t>fulfilled</a:t>
            </a:r>
            <a:endParaRPr lang="en-US" dirty="0">
              <a:solidFill>
                <a:srgbClr val="C00000"/>
              </a:solidFill>
            </a:endParaRPr>
          </a:p>
        </p:txBody>
      </p:sp>
      <p:sp>
        <p:nvSpPr>
          <p:cNvPr id="11" name="TextBox 10"/>
          <p:cNvSpPr txBox="1"/>
          <p:nvPr/>
        </p:nvSpPr>
        <p:spPr>
          <a:xfrm>
            <a:off x="3195461" y="5805264"/>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3</a:t>
            </a:r>
            <a:endParaRPr lang="en-US" sz="2800" dirty="0">
              <a:solidFill>
                <a:srgbClr val="C00000"/>
              </a:solidFill>
              <a:latin typeface="Arial Black" panose="020B0A04020102020204" pitchFamily="34" charset="0"/>
            </a:endParaRPr>
          </a:p>
        </p:txBody>
      </p:sp>
      <p:sp>
        <p:nvSpPr>
          <p:cNvPr id="12" name="TextBox 11"/>
          <p:cNvSpPr txBox="1"/>
          <p:nvPr/>
        </p:nvSpPr>
        <p:spPr>
          <a:xfrm>
            <a:off x="4188297" y="5801399"/>
            <a:ext cx="4668239" cy="923330"/>
          </a:xfrm>
          <a:prstGeom prst="rect">
            <a:avLst/>
          </a:prstGeom>
          <a:noFill/>
          <a:ln w="38100">
            <a:solidFill>
              <a:srgbClr val="C00000"/>
            </a:solidFill>
            <a:prstDash val="sysDash"/>
          </a:ln>
        </p:spPr>
        <p:txBody>
          <a:bodyPr wrap="square" rtlCol="0">
            <a:spAutoFit/>
          </a:bodyPr>
          <a:lstStyle/>
          <a:p>
            <a:r>
              <a:rPr lang="fi-FI" dirty="0" err="1" smtClean="0"/>
              <a:t>Although</a:t>
            </a:r>
            <a:r>
              <a:rPr lang="fi-FI" dirty="0" smtClean="0"/>
              <a:t> </a:t>
            </a:r>
            <a:r>
              <a:rPr lang="fi-FI" dirty="0" err="1" smtClean="0"/>
              <a:t>argumentation</a:t>
            </a:r>
            <a:r>
              <a:rPr lang="fi-FI" dirty="0" smtClean="0"/>
              <a:t> is </a:t>
            </a:r>
            <a:r>
              <a:rPr lang="fi-FI" dirty="0" err="1" smtClean="0"/>
              <a:t>generally</a:t>
            </a:r>
            <a:r>
              <a:rPr lang="fi-FI" dirty="0" smtClean="0"/>
              <a:t> </a:t>
            </a:r>
            <a:r>
              <a:rPr lang="fi-FI" dirty="0" err="1" smtClean="0"/>
              <a:t>good</a:t>
            </a:r>
            <a:r>
              <a:rPr lang="fi-FI" dirty="0" smtClean="0"/>
              <a:t>, </a:t>
            </a:r>
            <a:r>
              <a:rPr lang="fi-FI" dirty="0" err="1" smtClean="0">
                <a:solidFill>
                  <a:srgbClr val="C00000"/>
                </a:solidFill>
              </a:rPr>
              <a:t>some</a:t>
            </a:r>
            <a:r>
              <a:rPr lang="fi-FI" dirty="0" smtClean="0">
                <a:solidFill>
                  <a:srgbClr val="C00000"/>
                </a:solidFill>
              </a:rPr>
              <a:t> </a:t>
            </a:r>
            <a:r>
              <a:rPr lang="fi-FI" dirty="0" err="1" smtClean="0">
                <a:solidFill>
                  <a:srgbClr val="C00000"/>
                </a:solidFill>
              </a:rPr>
              <a:t>parts</a:t>
            </a:r>
            <a:r>
              <a:rPr lang="fi-FI" dirty="0" smtClean="0">
                <a:solidFill>
                  <a:srgbClr val="C00000"/>
                </a:solidFill>
              </a:rPr>
              <a:t> </a:t>
            </a:r>
            <a:r>
              <a:rPr lang="fi-FI" dirty="0" err="1" smtClean="0">
                <a:solidFill>
                  <a:srgbClr val="C00000"/>
                </a:solidFill>
              </a:rPr>
              <a:t>are</a:t>
            </a:r>
            <a:r>
              <a:rPr lang="fi-FI" dirty="0" smtClean="0">
                <a:solidFill>
                  <a:srgbClr val="C00000"/>
                </a:solidFill>
              </a:rPr>
              <a:t> long </a:t>
            </a:r>
            <a:r>
              <a:rPr lang="fi-FI" dirty="0" err="1" smtClean="0">
                <a:solidFill>
                  <a:srgbClr val="C00000"/>
                </a:solidFill>
              </a:rPr>
              <a:t>discussions</a:t>
            </a:r>
            <a:r>
              <a:rPr lang="fi-FI" dirty="0" smtClean="0">
                <a:solidFill>
                  <a:srgbClr val="C00000"/>
                </a:solidFill>
              </a:rPr>
              <a:t> </a:t>
            </a:r>
            <a:r>
              <a:rPr lang="fi-FI" dirty="0" err="1" smtClean="0">
                <a:solidFill>
                  <a:srgbClr val="C00000"/>
                </a:solidFill>
              </a:rPr>
              <a:t>that</a:t>
            </a:r>
            <a:r>
              <a:rPr lang="fi-FI" dirty="0" smtClean="0">
                <a:solidFill>
                  <a:srgbClr val="C00000"/>
                </a:solidFill>
              </a:rPr>
              <a:t> </a:t>
            </a:r>
            <a:r>
              <a:rPr lang="fi-FI" dirty="0" err="1" smtClean="0">
                <a:solidFill>
                  <a:srgbClr val="C00000"/>
                </a:solidFill>
              </a:rPr>
              <a:t>include</a:t>
            </a:r>
            <a:r>
              <a:rPr lang="fi-FI" dirty="0" smtClean="0">
                <a:solidFill>
                  <a:srgbClr val="C00000"/>
                </a:solidFill>
              </a:rPr>
              <a:t> </a:t>
            </a:r>
            <a:r>
              <a:rPr lang="fi-FI" dirty="0" err="1" smtClean="0">
                <a:solidFill>
                  <a:srgbClr val="C00000"/>
                </a:solidFill>
              </a:rPr>
              <a:t>speculations</a:t>
            </a:r>
            <a:r>
              <a:rPr lang="fi-FI" dirty="0" smtClean="0">
                <a:solidFill>
                  <a:srgbClr val="C00000"/>
                </a:solidFill>
              </a:rPr>
              <a:t> and </a:t>
            </a:r>
            <a:r>
              <a:rPr lang="fi-FI" dirty="0" err="1" smtClean="0">
                <a:solidFill>
                  <a:srgbClr val="C00000"/>
                </a:solidFill>
              </a:rPr>
              <a:t>loose</a:t>
            </a:r>
            <a:r>
              <a:rPr lang="fi-FI" dirty="0" smtClean="0">
                <a:solidFill>
                  <a:srgbClr val="C00000"/>
                </a:solidFill>
              </a:rPr>
              <a:t> </a:t>
            </a:r>
            <a:r>
              <a:rPr lang="fi-FI" dirty="0" err="1" smtClean="0">
                <a:solidFill>
                  <a:srgbClr val="C00000"/>
                </a:solidFill>
              </a:rPr>
              <a:t>conclusions</a:t>
            </a:r>
            <a:endParaRPr lang="en-US" dirty="0">
              <a:solidFill>
                <a:srgbClr val="C00000"/>
              </a:solidFill>
            </a:endParaRPr>
          </a:p>
        </p:txBody>
      </p:sp>
      <p:sp>
        <p:nvSpPr>
          <p:cNvPr id="13" name="TextBox 12"/>
          <p:cNvSpPr txBox="1"/>
          <p:nvPr/>
        </p:nvSpPr>
        <p:spPr>
          <a:xfrm>
            <a:off x="323528" y="260648"/>
            <a:ext cx="8424936" cy="707886"/>
          </a:xfrm>
          <a:prstGeom prst="rect">
            <a:avLst/>
          </a:prstGeom>
          <a:noFill/>
        </p:spPr>
        <p:txBody>
          <a:bodyPr wrap="square" rtlCol="0">
            <a:spAutoFit/>
          </a:bodyPr>
          <a:lstStyle/>
          <a:p>
            <a:pPr marL="2424113" indent="-2424113"/>
            <a:r>
              <a:rPr lang="fi-FI" dirty="0" err="1" smtClean="0">
                <a:solidFill>
                  <a:srgbClr val="C00000"/>
                </a:solidFill>
                <a:latin typeface="Arial Black" panose="020B0A04020102020204" pitchFamily="34" charset="0"/>
              </a:rPr>
              <a:t>Sample</a:t>
            </a:r>
            <a:r>
              <a:rPr lang="fi-FI" dirty="0" smtClean="0">
                <a:solidFill>
                  <a:srgbClr val="C00000"/>
                </a:solidFill>
                <a:latin typeface="Arial Black" panose="020B0A04020102020204" pitchFamily="34" charset="0"/>
              </a:rPr>
              <a:t> </a:t>
            </a:r>
            <a:r>
              <a:rPr lang="fi-FI" dirty="0" err="1" smtClean="0">
                <a:solidFill>
                  <a:srgbClr val="C00000"/>
                </a:solidFill>
                <a:latin typeface="Arial Black" panose="020B0A04020102020204" pitchFamily="34" charset="0"/>
              </a:rPr>
              <a:t>Thesis</a:t>
            </a:r>
            <a:r>
              <a:rPr lang="fi-FI" dirty="0" smtClean="0">
                <a:solidFill>
                  <a:srgbClr val="C00000"/>
                </a:solidFill>
                <a:latin typeface="Arial Black" panose="020B0A04020102020204" pitchFamily="34" charset="0"/>
              </a:rPr>
              <a:t> #2:  </a:t>
            </a:r>
            <a:r>
              <a:rPr lang="en-US" sz="2000" b="1" i="1" dirty="0"/>
              <a:t>A measurement-based analysis of machine-to-machine communications over a cellular network</a:t>
            </a:r>
            <a:endParaRPr lang="en-US" sz="2000" dirty="0"/>
          </a:p>
        </p:txBody>
      </p:sp>
      <p:sp>
        <p:nvSpPr>
          <p:cNvPr id="14" name="Cloud Callout 13"/>
          <p:cNvSpPr/>
          <p:nvPr/>
        </p:nvSpPr>
        <p:spPr>
          <a:xfrm>
            <a:off x="6036885" y="101344"/>
            <a:ext cx="3057875" cy="1734379"/>
          </a:xfrm>
          <a:prstGeom prst="cloudCallout">
            <a:avLst>
              <a:gd name="adj1" fmla="val -55031"/>
              <a:gd name="adj2" fmla="val 512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err="1" smtClean="0">
                <a:solidFill>
                  <a:schemeClr val="tx2"/>
                </a:solidFill>
              </a:rPr>
              <a:t>Final</a:t>
            </a:r>
            <a:r>
              <a:rPr lang="fi-FI" sz="2000" dirty="0" smtClean="0">
                <a:solidFill>
                  <a:schemeClr val="tx2"/>
                </a:solidFill>
              </a:rPr>
              <a:t> </a:t>
            </a:r>
            <a:r>
              <a:rPr lang="fi-FI" sz="2000" dirty="0" err="1" smtClean="0">
                <a:solidFill>
                  <a:schemeClr val="tx2"/>
                </a:solidFill>
              </a:rPr>
              <a:t>grade</a:t>
            </a:r>
            <a:r>
              <a:rPr lang="fi-FI" sz="2000" dirty="0" smtClean="0">
                <a:solidFill>
                  <a:schemeClr val="tx2"/>
                </a:solidFill>
              </a:rPr>
              <a:t> = "</a:t>
            </a:r>
            <a:r>
              <a:rPr lang="fi-FI" sz="2000" dirty="0" smtClean="0">
                <a:solidFill>
                  <a:schemeClr val="tx2"/>
                </a:solidFill>
                <a:latin typeface="Arial Black" panose="020B0A04020102020204" pitchFamily="34" charset="0"/>
              </a:rPr>
              <a:t>4</a:t>
            </a:r>
            <a:r>
              <a:rPr lang="fi-FI" sz="2000" dirty="0" smtClean="0">
                <a:solidFill>
                  <a:schemeClr val="tx2"/>
                </a:solidFill>
              </a:rPr>
              <a:t>"</a:t>
            </a:r>
            <a:endParaRPr lang="en-US" sz="2000" dirty="0">
              <a:solidFill>
                <a:schemeClr val="tx2"/>
              </a:solidFill>
            </a:endParaRPr>
          </a:p>
        </p:txBody>
      </p:sp>
    </p:spTree>
    <p:extLst>
      <p:ext uri="{BB962C8B-B14F-4D97-AF65-F5344CB8AC3E}">
        <p14:creationId xmlns:p14="http://schemas.microsoft.com/office/powerpoint/2010/main" val="334278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3575047"/>
              </p:ext>
            </p:extLst>
          </p:nvPr>
        </p:nvGraphicFramePr>
        <p:xfrm>
          <a:off x="755576" y="1412776"/>
          <a:ext cx="7555171" cy="5184000"/>
        </p:xfrm>
        <a:graphic>
          <a:graphicData uri="http://schemas.openxmlformats.org/drawingml/2006/table">
            <a:tbl>
              <a:tblPr firstRow="1" firstCol="1" bandRow="1">
                <a:tableStyleId>{5C22544A-7EE6-4342-B048-85BDC9FD1C3A}</a:tableStyleId>
              </a:tblPr>
              <a:tblGrid>
                <a:gridCol w="2232248"/>
                <a:gridCol w="1152128"/>
                <a:gridCol w="4170795"/>
              </a:tblGrid>
              <a:tr h="589000">
                <a:tc>
                  <a:txBody>
                    <a:bodyPr/>
                    <a:lstStyle/>
                    <a:p>
                      <a:pPr algn="ctr">
                        <a:lnSpc>
                          <a:spcPts val="2000"/>
                        </a:lnSpc>
                        <a:spcAft>
                          <a:spcPts val="0"/>
                        </a:spcAft>
                      </a:pPr>
                      <a:r>
                        <a:rPr lang="en-US" sz="2400" dirty="0">
                          <a:effectLst/>
                        </a:rPr>
                        <a:t>Criterion</a:t>
                      </a:r>
                      <a:endParaRPr lang="en-US" sz="2400" dirty="0">
                        <a:effectLst/>
                        <a:latin typeface="Calibri"/>
                        <a:ea typeface="Calibri"/>
                        <a:cs typeface="Times New Roman"/>
                      </a:endParaRPr>
                    </a:p>
                  </a:txBody>
                  <a:tcPr marL="68580" marR="68580" marT="0" marB="0" anchor="ctr"/>
                </a:tc>
                <a:tc>
                  <a:txBody>
                    <a:bodyPr/>
                    <a:lstStyle/>
                    <a:p>
                      <a:pPr algn="ctr">
                        <a:lnSpc>
                          <a:spcPts val="2000"/>
                        </a:lnSpc>
                        <a:spcAft>
                          <a:spcPts val="0"/>
                        </a:spcAft>
                      </a:pPr>
                      <a:r>
                        <a:rPr lang="en-US" sz="2400" dirty="0">
                          <a:effectLst/>
                        </a:rPr>
                        <a:t>Grade </a:t>
                      </a:r>
                    </a:p>
                    <a:p>
                      <a:pPr algn="ctr">
                        <a:lnSpc>
                          <a:spcPts val="2000"/>
                        </a:lnSpc>
                        <a:spcAft>
                          <a:spcPts val="0"/>
                        </a:spcAft>
                      </a:pPr>
                      <a:r>
                        <a:rPr lang="en-US" sz="2400" dirty="0">
                          <a:effectLst/>
                        </a:rPr>
                        <a:t>(1-5) </a:t>
                      </a:r>
                      <a:endParaRPr lang="en-US" sz="2400" dirty="0">
                        <a:effectLst/>
                        <a:latin typeface="Calibri"/>
                        <a:ea typeface="Calibri"/>
                        <a:cs typeface="Times New Roman"/>
                      </a:endParaRPr>
                    </a:p>
                  </a:txBody>
                  <a:tcPr marL="68580" marR="68580" marT="0" marB="0" anchor="ctr"/>
                </a:tc>
                <a:tc>
                  <a:txBody>
                    <a:bodyPr/>
                    <a:lstStyle/>
                    <a:p>
                      <a:pPr algn="ctr">
                        <a:lnSpc>
                          <a:spcPts val="2000"/>
                        </a:lnSpc>
                        <a:spcAft>
                          <a:spcPts val="0"/>
                        </a:spcAft>
                      </a:pPr>
                      <a:r>
                        <a:rPr lang="en-US" sz="2400" dirty="0">
                          <a:effectLst/>
                        </a:rPr>
                        <a:t>Justification for the grade / comments</a:t>
                      </a:r>
                      <a:endParaRPr lang="en-US" sz="2400" dirty="0">
                        <a:effectLst/>
                        <a:latin typeface="Calibri"/>
                        <a:ea typeface="Calibri"/>
                        <a:cs typeface="Times New Roman"/>
                      </a:endParaRPr>
                    </a:p>
                  </a:txBody>
                  <a:tcPr marL="68580" marR="68580" marT="0" marB="0" anchor="ctr"/>
                </a:tc>
              </a:tr>
              <a:tr h="1091376">
                <a:tc>
                  <a:txBody>
                    <a:bodyPr/>
                    <a:lstStyle/>
                    <a:p>
                      <a:pPr marL="342900" lvl="0" indent="-342900">
                        <a:lnSpc>
                          <a:spcPts val="2000"/>
                        </a:lnSpc>
                        <a:spcBef>
                          <a:spcPts val="600"/>
                        </a:spcBef>
                        <a:spcAft>
                          <a:spcPts val="0"/>
                        </a:spcAft>
                        <a:buFont typeface="+mj-lt"/>
                        <a:buAutoNum type="arabicPeriod"/>
                      </a:pPr>
                      <a:r>
                        <a:rPr lang="en-US" sz="2000" dirty="0" smtClean="0">
                          <a:effectLst/>
                        </a:rPr>
                        <a:t>Definition </a:t>
                      </a:r>
                      <a:r>
                        <a:rPr lang="en-US" sz="2000" dirty="0">
                          <a:effectLst/>
                        </a:rPr>
                        <a:t>of research scope and </a:t>
                      </a:r>
                      <a:r>
                        <a:rPr lang="en-US" sz="2000" dirty="0" smtClean="0">
                          <a:effectLst/>
                        </a:rPr>
                        <a:t>goals</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Bef>
                          <a:spcPts val="60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717430">
                <a:tc>
                  <a:txBody>
                    <a:bodyPr/>
                    <a:lstStyle/>
                    <a:p>
                      <a:pPr marL="368300" lvl="0" indent="-368300">
                        <a:lnSpc>
                          <a:spcPts val="2200"/>
                        </a:lnSpc>
                        <a:spcBef>
                          <a:spcPts val="0"/>
                        </a:spcBef>
                        <a:spcAft>
                          <a:spcPts val="0"/>
                        </a:spcAft>
                        <a:buFont typeface="+mj-lt"/>
                        <a:buAutoNum type="arabicPeriod" startAt="2"/>
                      </a:pPr>
                      <a:r>
                        <a:rPr lang="en-US" sz="2000" dirty="0">
                          <a:effectLst/>
                        </a:rPr>
                        <a:t>Command of the topic</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727176">
                <a:tc>
                  <a:txBody>
                    <a:bodyPr/>
                    <a:lstStyle/>
                    <a:p>
                      <a:pPr marL="368300" lvl="0" indent="-368300">
                        <a:lnSpc>
                          <a:spcPts val="2200"/>
                        </a:lnSpc>
                        <a:spcBef>
                          <a:spcPts val="0"/>
                        </a:spcBef>
                        <a:spcAft>
                          <a:spcPts val="0"/>
                        </a:spcAft>
                        <a:buFont typeface="+mj-lt"/>
                        <a:buAutoNum type="arabicPeriod" startAt="3"/>
                      </a:pPr>
                      <a:r>
                        <a:rPr lang="en-US" sz="2000" dirty="0">
                          <a:effectLst/>
                        </a:rPr>
                        <a:t>Methods and conclusions</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1196328">
                <a:tc>
                  <a:txBody>
                    <a:bodyPr/>
                    <a:lstStyle/>
                    <a:p>
                      <a:pPr marL="368300" lvl="0" indent="-368300">
                        <a:lnSpc>
                          <a:spcPts val="2200"/>
                        </a:lnSpc>
                        <a:spcBef>
                          <a:spcPts val="0"/>
                        </a:spcBef>
                        <a:spcAft>
                          <a:spcPts val="0"/>
                        </a:spcAft>
                        <a:buFont typeface="+mj-lt"/>
                        <a:buAutoNum type="arabicPeriod" startAt="4"/>
                      </a:pPr>
                      <a:r>
                        <a:rPr lang="en-US" sz="2000" dirty="0">
                          <a:effectLst/>
                        </a:rPr>
                        <a:t>Contribution to knowledge and thesis structure</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862690">
                <a:tc>
                  <a:txBody>
                    <a:bodyPr/>
                    <a:lstStyle/>
                    <a:p>
                      <a:pPr marL="368300" lvl="0" indent="-368300">
                        <a:lnSpc>
                          <a:spcPts val="2200"/>
                        </a:lnSpc>
                        <a:spcBef>
                          <a:spcPts val="0"/>
                        </a:spcBef>
                        <a:spcAft>
                          <a:spcPts val="0"/>
                        </a:spcAft>
                        <a:buFont typeface="+mj-lt"/>
                        <a:buAutoNum type="arabicPeriod" startAt="5"/>
                      </a:pPr>
                      <a:r>
                        <a:rPr lang="en-US" sz="2000" dirty="0">
                          <a:effectLst/>
                        </a:rPr>
                        <a:t>Presentation and language</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bl>
          </a:graphicData>
        </a:graphic>
      </p:graphicFrame>
      <p:sp>
        <p:nvSpPr>
          <p:cNvPr id="3" name="TextBox 2"/>
          <p:cNvSpPr txBox="1"/>
          <p:nvPr/>
        </p:nvSpPr>
        <p:spPr>
          <a:xfrm>
            <a:off x="3203848" y="202632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4" name="TextBox 3"/>
          <p:cNvSpPr txBox="1"/>
          <p:nvPr/>
        </p:nvSpPr>
        <p:spPr>
          <a:xfrm>
            <a:off x="4139952" y="2015505"/>
            <a:ext cx="4176464" cy="646331"/>
          </a:xfrm>
          <a:prstGeom prst="rect">
            <a:avLst/>
          </a:prstGeom>
          <a:noFill/>
        </p:spPr>
        <p:txBody>
          <a:bodyPr wrap="square" rtlCol="0">
            <a:spAutoFit/>
          </a:bodyPr>
          <a:lstStyle/>
          <a:p>
            <a:r>
              <a:rPr lang="fi-FI" dirty="0" err="1" smtClean="0"/>
              <a:t>Work</a:t>
            </a:r>
            <a:r>
              <a:rPr lang="fi-FI" dirty="0" smtClean="0"/>
              <a:t> is </a:t>
            </a:r>
            <a:r>
              <a:rPr lang="fi-FI" dirty="0" err="1" smtClean="0"/>
              <a:t>precisely</a:t>
            </a:r>
            <a:r>
              <a:rPr lang="fi-FI" dirty="0" smtClean="0"/>
              <a:t> </a:t>
            </a:r>
            <a:r>
              <a:rPr lang="fi-FI" dirty="0" err="1" smtClean="0"/>
              <a:t>defined</a:t>
            </a:r>
            <a:r>
              <a:rPr lang="fi-FI" dirty="0" smtClean="0"/>
              <a:t>, and the </a:t>
            </a:r>
            <a:r>
              <a:rPr lang="fi-FI" dirty="0" err="1" smtClean="0"/>
              <a:t>goals</a:t>
            </a:r>
            <a:r>
              <a:rPr lang="fi-FI" dirty="0" smtClean="0"/>
              <a:t> </a:t>
            </a:r>
            <a:r>
              <a:rPr lang="fi-FI" dirty="0" err="1" smtClean="0"/>
              <a:t>have</a:t>
            </a:r>
            <a:r>
              <a:rPr lang="fi-FI" dirty="0" smtClean="0"/>
              <a:t> </a:t>
            </a:r>
            <a:r>
              <a:rPr lang="fi-FI" dirty="0" err="1" smtClean="0"/>
              <a:t>been</a:t>
            </a:r>
            <a:r>
              <a:rPr lang="fi-FI" dirty="0" smtClean="0"/>
              <a:t> </a:t>
            </a:r>
            <a:r>
              <a:rPr lang="fi-FI" dirty="0" err="1" smtClean="0"/>
              <a:t>reached</a:t>
            </a:r>
            <a:endParaRPr lang="en-US" dirty="0"/>
          </a:p>
        </p:txBody>
      </p:sp>
      <p:sp>
        <p:nvSpPr>
          <p:cNvPr id="5" name="TextBox 4"/>
          <p:cNvSpPr txBox="1"/>
          <p:nvPr/>
        </p:nvSpPr>
        <p:spPr>
          <a:xfrm>
            <a:off x="3203848" y="308770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6" name="TextBox 5"/>
          <p:cNvSpPr txBox="1"/>
          <p:nvPr/>
        </p:nvSpPr>
        <p:spPr>
          <a:xfrm>
            <a:off x="4169548" y="3087700"/>
            <a:ext cx="4146868" cy="646331"/>
          </a:xfrm>
          <a:prstGeom prst="rect">
            <a:avLst/>
          </a:prstGeom>
          <a:noFill/>
        </p:spPr>
        <p:txBody>
          <a:bodyPr wrap="square" rtlCol="0">
            <a:spAutoFit/>
          </a:bodyPr>
          <a:lstStyle/>
          <a:p>
            <a:r>
              <a:rPr lang="fi-FI" dirty="0" err="1" smtClean="0"/>
              <a:t>Gained</a:t>
            </a:r>
            <a:r>
              <a:rPr lang="fi-FI" dirty="0" smtClean="0"/>
              <a:t> a </a:t>
            </a:r>
            <a:r>
              <a:rPr lang="fi-FI" dirty="0" err="1" smtClean="0"/>
              <a:t>thorough</a:t>
            </a:r>
            <a:r>
              <a:rPr lang="fi-FI" dirty="0" smtClean="0"/>
              <a:t> </a:t>
            </a:r>
            <a:r>
              <a:rPr lang="fi-FI" dirty="0" err="1" smtClean="0"/>
              <a:t>understanding</a:t>
            </a:r>
            <a:r>
              <a:rPr lang="fi-FI" dirty="0" smtClean="0"/>
              <a:t> of </a:t>
            </a:r>
            <a:r>
              <a:rPr lang="fi-FI" dirty="0" err="1" smtClean="0"/>
              <a:t>challenges</a:t>
            </a:r>
            <a:r>
              <a:rPr lang="fi-FI" dirty="0" smtClean="0"/>
              <a:t> </a:t>
            </a:r>
            <a:r>
              <a:rPr lang="fi-FI" dirty="0" err="1" smtClean="0"/>
              <a:t>related</a:t>
            </a:r>
            <a:r>
              <a:rPr lang="fi-FI" dirty="0" smtClean="0"/>
              <a:t> to…</a:t>
            </a:r>
            <a:endParaRPr lang="en-US" dirty="0"/>
          </a:p>
        </p:txBody>
      </p:sp>
      <p:sp>
        <p:nvSpPr>
          <p:cNvPr id="7" name="TextBox 6"/>
          <p:cNvSpPr txBox="1"/>
          <p:nvPr/>
        </p:nvSpPr>
        <p:spPr>
          <a:xfrm>
            <a:off x="3203848" y="376332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8" name="TextBox 7"/>
          <p:cNvSpPr txBox="1"/>
          <p:nvPr/>
        </p:nvSpPr>
        <p:spPr>
          <a:xfrm>
            <a:off x="4168560" y="3736686"/>
            <a:ext cx="4147856" cy="369332"/>
          </a:xfrm>
          <a:prstGeom prst="rect">
            <a:avLst/>
          </a:prstGeom>
          <a:noFill/>
        </p:spPr>
        <p:txBody>
          <a:bodyPr wrap="square" rtlCol="0">
            <a:spAutoFit/>
          </a:bodyPr>
          <a:lstStyle/>
          <a:p>
            <a:r>
              <a:rPr lang="fi-FI" dirty="0" err="1" smtClean="0">
                <a:latin typeface="Arial Black" panose="020B0A04020102020204" pitchFamily="34" charset="0"/>
              </a:rPr>
              <a:t>Novel</a:t>
            </a:r>
            <a:r>
              <a:rPr lang="fi-FI" dirty="0" smtClean="0"/>
              <a:t> </a:t>
            </a:r>
            <a:r>
              <a:rPr lang="fi-FI" dirty="0" err="1" smtClean="0"/>
              <a:t>state</a:t>
            </a:r>
            <a:r>
              <a:rPr lang="fi-FI" dirty="0" smtClean="0"/>
              <a:t> </a:t>
            </a:r>
            <a:r>
              <a:rPr lang="fi-FI" dirty="0" err="1" smtClean="0"/>
              <a:t>estimators</a:t>
            </a:r>
            <a:r>
              <a:rPr lang="fi-FI" dirty="0" smtClean="0"/>
              <a:t> </a:t>
            </a:r>
            <a:r>
              <a:rPr lang="fi-FI" dirty="0" err="1" smtClean="0"/>
              <a:t>derived</a:t>
            </a:r>
            <a:endParaRPr lang="en-US" dirty="0"/>
          </a:p>
        </p:txBody>
      </p:sp>
      <p:sp>
        <p:nvSpPr>
          <p:cNvPr id="9" name="TextBox 8"/>
          <p:cNvSpPr txBox="1"/>
          <p:nvPr/>
        </p:nvSpPr>
        <p:spPr>
          <a:xfrm>
            <a:off x="3195461" y="4570735"/>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10" name="TextBox 9"/>
          <p:cNvSpPr txBox="1"/>
          <p:nvPr/>
        </p:nvSpPr>
        <p:spPr>
          <a:xfrm>
            <a:off x="4154755" y="4509120"/>
            <a:ext cx="4133054" cy="923330"/>
          </a:xfrm>
          <a:prstGeom prst="rect">
            <a:avLst/>
          </a:prstGeom>
          <a:noFill/>
        </p:spPr>
        <p:txBody>
          <a:bodyPr wrap="square" rtlCol="0">
            <a:spAutoFit/>
          </a:bodyPr>
          <a:lstStyle/>
          <a:p>
            <a:r>
              <a:rPr lang="fi-FI" dirty="0" smtClean="0"/>
              <a:t>The </a:t>
            </a:r>
            <a:r>
              <a:rPr lang="fi-FI" dirty="0" err="1" smtClean="0"/>
              <a:t>results</a:t>
            </a:r>
            <a:r>
              <a:rPr lang="fi-FI" dirty="0" smtClean="0"/>
              <a:t> </a:t>
            </a:r>
            <a:r>
              <a:rPr lang="fi-FI" dirty="0" err="1" smtClean="0"/>
              <a:t>are</a:t>
            </a:r>
            <a:r>
              <a:rPr lang="fi-FI" dirty="0" smtClean="0"/>
              <a:t> </a:t>
            </a:r>
            <a:r>
              <a:rPr lang="fi-FI" dirty="0" err="1" smtClean="0"/>
              <a:t>novel</a:t>
            </a:r>
            <a:r>
              <a:rPr lang="fi-FI" dirty="0" smtClean="0"/>
              <a:t>  and </a:t>
            </a:r>
            <a:r>
              <a:rPr lang="fi-FI" dirty="0" err="1" smtClean="0"/>
              <a:t>have</a:t>
            </a:r>
            <a:r>
              <a:rPr lang="fi-FI" dirty="0" smtClean="0"/>
              <a:t> </a:t>
            </a:r>
            <a:r>
              <a:rPr lang="fi-FI" dirty="0" err="1" smtClean="0"/>
              <a:t>been</a:t>
            </a:r>
            <a:r>
              <a:rPr lang="fi-FI" dirty="0" smtClean="0"/>
              <a:t> </a:t>
            </a:r>
            <a:r>
              <a:rPr lang="fi-FI" dirty="0" err="1" smtClean="0"/>
              <a:t>reported</a:t>
            </a:r>
            <a:r>
              <a:rPr lang="fi-FI" dirty="0" smtClean="0"/>
              <a:t> in a </a:t>
            </a:r>
            <a:r>
              <a:rPr lang="fi-FI" dirty="0" err="1" smtClean="0"/>
              <a:t>conference</a:t>
            </a:r>
            <a:r>
              <a:rPr lang="fi-FI" dirty="0" smtClean="0"/>
              <a:t> </a:t>
            </a:r>
            <a:r>
              <a:rPr lang="fi-FI" dirty="0" err="1" smtClean="0"/>
              <a:t>paper</a:t>
            </a:r>
            <a:r>
              <a:rPr lang="fi-FI" dirty="0" smtClean="0"/>
              <a:t>, as </a:t>
            </a:r>
            <a:r>
              <a:rPr lang="fi-FI" dirty="0" err="1" smtClean="0"/>
              <a:t>well</a:t>
            </a:r>
            <a:r>
              <a:rPr lang="fi-FI" dirty="0" smtClean="0"/>
              <a:t> as an IEEE </a:t>
            </a:r>
            <a:r>
              <a:rPr lang="fi-FI" dirty="0" err="1" smtClean="0"/>
              <a:t>paper</a:t>
            </a:r>
            <a:endParaRPr lang="en-US" dirty="0"/>
          </a:p>
        </p:txBody>
      </p:sp>
      <p:sp>
        <p:nvSpPr>
          <p:cNvPr id="11" name="TextBox 10"/>
          <p:cNvSpPr txBox="1"/>
          <p:nvPr/>
        </p:nvSpPr>
        <p:spPr>
          <a:xfrm>
            <a:off x="3195461" y="5805264"/>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12" name="TextBox 11"/>
          <p:cNvSpPr txBox="1"/>
          <p:nvPr/>
        </p:nvSpPr>
        <p:spPr>
          <a:xfrm>
            <a:off x="4188296" y="5796386"/>
            <a:ext cx="4128119" cy="646331"/>
          </a:xfrm>
          <a:prstGeom prst="rect">
            <a:avLst/>
          </a:prstGeom>
          <a:noFill/>
          <a:ln w="38100">
            <a:solidFill>
              <a:srgbClr val="C00000"/>
            </a:solidFill>
            <a:prstDash val="sysDash"/>
          </a:ln>
        </p:spPr>
        <p:txBody>
          <a:bodyPr wrap="square" rtlCol="0">
            <a:spAutoFit/>
          </a:bodyPr>
          <a:lstStyle/>
          <a:p>
            <a:r>
              <a:rPr lang="fi-FI" dirty="0" smtClean="0"/>
              <a:t>The </a:t>
            </a:r>
            <a:r>
              <a:rPr lang="fi-FI" dirty="0" err="1" smtClean="0"/>
              <a:t>thesis</a:t>
            </a:r>
            <a:r>
              <a:rPr lang="fi-FI" dirty="0" smtClean="0"/>
              <a:t> is </a:t>
            </a:r>
            <a:r>
              <a:rPr lang="fi-FI" dirty="0" err="1" smtClean="0"/>
              <a:t>well</a:t>
            </a:r>
            <a:r>
              <a:rPr lang="fi-FI" dirty="0" smtClean="0"/>
              <a:t> </a:t>
            </a:r>
            <a:r>
              <a:rPr lang="fi-FI" dirty="0" err="1" smtClean="0"/>
              <a:t>organized</a:t>
            </a:r>
            <a:r>
              <a:rPr lang="fi-FI" dirty="0" smtClean="0"/>
              <a:t> and the </a:t>
            </a:r>
            <a:r>
              <a:rPr lang="fi-FI" dirty="0" err="1" smtClean="0"/>
              <a:t>written</a:t>
            </a:r>
            <a:r>
              <a:rPr lang="fi-FI" dirty="0" smtClean="0"/>
              <a:t> in </a:t>
            </a:r>
            <a:r>
              <a:rPr lang="fi-FI" dirty="0" err="1" smtClean="0"/>
              <a:t>perfect</a:t>
            </a:r>
            <a:r>
              <a:rPr lang="fi-FI" dirty="0" smtClean="0"/>
              <a:t> </a:t>
            </a:r>
            <a:r>
              <a:rPr lang="fi-FI" dirty="0" err="1" smtClean="0"/>
              <a:t>English</a:t>
            </a:r>
            <a:r>
              <a:rPr lang="fi-FI" dirty="0" smtClean="0"/>
              <a:t> </a:t>
            </a:r>
            <a:r>
              <a:rPr lang="fi-FI" dirty="0" err="1" smtClean="0"/>
              <a:t>language</a:t>
            </a:r>
            <a:endParaRPr lang="en-US" dirty="0"/>
          </a:p>
        </p:txBody>
      </p:sp>
      <p:sp>
        <p:nvSpPr>
          <p:cNvPr id="13" name="TextBox 12"/>
          <p:cNvSpPr txBox="1"/>
          <p:nvPr/>
        </p:nvSpPr>
        <p:spPr>
          <a:xfrm>
            <a:off x="323528" y="260648"/>
            <a:ext cx="8208912" cy="707886"/>
          </a:xfrm>
          <a:prstGeom prst="rect">
            <a:avLst/>
          </a:prstGeom>
          <a:noFill/>
        </p:spPr>
        <p:txBody>
          <a:bodyPr wrap="square" rtlCol="0">
            <a:spAutoFit/>
          </a:bodyPr>
          <a:lstStyle/>
          <a:p>
            <a:pPr marL="2424113" indent="-2424113"/>
            <a:r>
              <a:rPr lang="fi-FI" dirty="0" err="1" smtClean="0">
                <a:solidFill>
                  <a:srgbClr val="C00000"/>
                </a:solidFill>
                <a:latin typeface="Arial Black" panose="020B0A04020102020204" pitchFamily="34" charset="0"/>
              </a:rPr>
              <a:t>Sample</a:t>
            </a:r>
            <a:r>
              <a:rPr lang="fi-FI" dirty="0" smtClean="0">
                <a:solidFill>
                  <a:srgbClr val="C00000"/>
                </a:solidFill>
                <a:latin typeface="Arial Black" panose="020B0A04020102020204" pitchFamily="34" charset="0"/>
              </a:rPr>
              <a:t> </a:t>
            </a:r>
            <a:r>
              <a:rPr lang="fi-FI" dirty="0" err="1" smtClean="0">
                <a:solidFill>
                  <a:srgbClr val="C00000"/>
                </a:solidFill>
                <a:latin typeface="Arial Black" panose="020B0A04020102020204" pitchFamily="34" charset="0"/>
              </a:rPr>
              <a:t>Thesis</a:t>
            </a:r>
            <a:r>
              <a:rPr lang="fi-FI" dirty="0" smtClean="0">
                <a:solidFill>
                  <a:srgbClr val="C00000"/>
                </a:solidFill>
                <a:latin typeface="Arial Black" panose="020B0A04020102020204" pitchFamily="34" charset="0"/>
              </a:rPr>
              <a:t> #3:  </a:t>
            </a:r>
            <a:r>
              <a:rPr lang="en-US" sz="2000" b="1" i="1" dirty="0"/>
              <a:t>Novel Resource-Efficient Algorithms for State Estimation in the Future Grid</a:t>
            </a:r>
            <a:endParaRPr lang="en-US" sz="2000" i="1" dirty="0"/>
          </a:p>
        </p:txBody>
      </p:sp>
      <p:sp>
        <p:nvSpPr>
          <p:cNvPr id="15" name="Cloud Callout 14"/>
          <p:cNvSpPr/>
          <p:nvPr/>
        </p:nvSpPr>
        <p:spPr>
          <a:xfrm>
            <a:off x="5373964" y="62037"/>
            <a:ext cx="3302492" cy="2016224"/>
          </a:xfrm>
          <a:prstGeom prst="cloudCallout">
            <a:avLst>
              <a:gd name="adj1" fmla="val -60732"/>
              <a:gd name="adj2" fmla="val 463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err="1" smtClean="0">
                <a:solidFill>
                  <a:schemeClr val="tx2"/>
                </a:solidFill>
              </a:rPr>
              <a:t>Final</a:t>
            </a:r>
            <a:r>
              <a:rPr lang="fi-FI" sz="2000" dirty="0" smtClean="0">
                <a:solidFill>
                  <a:schemeClr val="tx2"/>
                </a:solidFill>
              </a:rPr>
              <a:t> </a:t>
            </a:r>
            <a:r>
              <a:rPr lang="fi-FI" sz="2000" dirty="0" err="1" smtClean="0">
                <a:solidFill>
                  <a:schemeClr val="tx2"/>
                </a:solidFill>
              </a:rPr>
              <a:t>grade</a:t>
            </a:r>
            <a:r>
              <a:rPr lang="fi-FI" sz="2000" dirty="0" smtClean="0">
                <a:solidFill>
                  <a:schemeClr val="tx2"/>
                </a:solidFill>
              </a:rPr>
              <a:t> = "</a:t>
            </a:r>
            <a:r>
              <a:rPr lang="fi-FI" sz="2000" dirty="0" smtClean="0">
                <a:solidFill>
                  <a:schemeClr val="tx2"/>
                </a:solidFill>
                <a:latin typeface="Arial Black" panose="020B0A04020102020204" pitchFamily="34" charset="0"/>
              </a:rPr>
              <a:t>5</a:t>
            </a:r>
            <a:r>
              <a:rPr lang="fi-FI" sz="2000" dirty="0" smtClean="0">
                <a:solidFill>
                  <a:schemeClr val="tx2"/>
                </a:solidFill>
              </a:rPr>
              <a:t>"</a:t>
            </a:r>
            <a:endParaRPr lang="en-US" sz="2000" dirty="0">
              <a:solidFill>
                <a:schemeClr val="tx2"/>
              </a:solidFill>
            </a:endParaRPr>
          </a:p>
        </p:txBody>
      </p:sp>
    </p:spTree>
    <p:extLst>
      <p:ext uri="{BB962C8B-B14F-4D97-AF65-F5344CB8AC3E}">
        <p14:creationId xmlns:p14="http://schemas.microsoft.com/office/powerpoint/2010/main" val="334278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1693821"/>
              </p:ext>
            </p:extLst>
          </p:nvPr>
        </p:nvGraphicFramePr>
        <p:xfrm>
          <a:off x="755576" y="1412776"/>
          <a:ext cx="7992888" cy="5184000"/>
        </p:xfrm>
        <a:graphic>
          <a:graphicData uri="http://schemas.openxmlformats.org/drawingml/2006/table">
            <a:tbl>
              <a:tblPr firstRow="1" firstCol="1" bandRow="1">
                <a:tableStyleId>{5C22544A-7EE6-4342-B048-85BDC9FD1C3A}</a:tableStyleId>
              </a:tblPr>
              <a:tblGrid>
                <a:gridCol w="2232248"/>
                <a:gridCol w="1152128"/>
                <a:gridCol w="4608512"/>
              </a:tblGrid>
              <a:tr h="589000">
                <a:tc>
                  <a:txBody>
                    <a:bodyPr/>
                    <a:lstStyle/>
                    <a:p>
                      <a:pPr algn="ctr">
                        <a:lnSpc>
                          <a:spcPts val="2000"/>
                        </a:lnSpc>
                        <a:spcAft>
                          <a:spcPts val="0"/>
                        </a:spcAft>
                      </a:pPr>
                      <a:r>
                        <a:rPr lang="en-US" sz="2400" dirty="0">
                          <a:effectLst/>
                        </a:rPr>
                        <a:t>Criterion</a:t>
                      </a:r>
                      <a:endParaRPr lang="en-US" sz="2400" dirty="0">
                        <a:effectLst/>
                        <a:latin typeface="Calibri"/>
                        <a:ea typeface="Calibri"/>
                        <a:cs typeface="Times New Roman"/>
                      </a:endParaRPr>
                    </a:p>
                  </a:txBody>
                  <a:tcPr marL="68580" marR="68580" marT="0" marB="0" anchor="ctr"/>
                </a:tc>
                <a:tc>
                  <a:txBody>
                    <a:bodyPr/>
                    <a:lstStyle/>
                    <a:p>
                      <a:pPr algn="ctr">
                        <a:lnSpc>
                          <a:spcPts val="2000"/>
                        </a:lnSpc>
                        <a:spcAft>
                          <a:spcPts val="0"/>
                        </a:spcAft>
                      </a:pPr>
                      <a:r>
                        <a:rPr lang="en-US" sz="2400" dirty="0">
                          <a:effectLst/>
                        </a:rPr>
                        <a:t>Grade </a:t>
                      </a:r>
                    </a:p>
                    <a:p>
                      <a:pPr algn="ctr">
                        <a:lnSpc>
                          <a:spcPts val="2000"/>
                        </a:lnSpc>
                        <a:spcAft>
                          <a:spcPts val="0"/>
                        </a:spcAft>
                      </a:pPr>
                      <a:r>
                        <a:rPr lang="en-US" sz="2400" dirty="0">
                          <a:effectLst/>
                        </a:rPr>
                        <a:t>(1-5) </a:t>
                      </a:r>
                      <a:endParaRPr lang="en-US" sz="2400" dirty="0">
                        <a:effectLst/>
                        <a:latin typeface="Calibri"/>
                        <a:ea typeface="Calibri"/>
                        <a:cs typeface="Times New Roman"/>
                      </a:endParaRPr>
                    </a:p>
                  </a:txBody>
                  <a:tcPr marL="68580" marR="68580" marT="0" marB="0" anchor="ctr"/>
                </a:tc>
                <a:tc>
                  <a:txBody>
                    <a:bodyPr/>
                    <a:lstStyle/>
                    <a:p>
                      <a:pPr algn="ctr">
                        <a:lnSpc>
                          <a:spcPts val="2000"/>
                        </a:lnSpc>
                        <a:spcAft>
                          <a:spcPts val="0"/>
                        </a:spcAft>
                      </a:pPr>
                      <a:r>
                        <a:rPr lang="en-US" sz="2400" dirty="0">
                          <a:effectLst/>
                        </a:rPr>
                        <a:t>Justification for the grade / comments</a:t>
                      </a:r>
                      <a:endParaRPr lang="en-US" sz="2400" dirty="0">
                        <a:effectLst/>
                        <a:latin typeface="Calibri"/>
                        <a:ea typeface="Calibri"/>
                        <a:cs typeface="Times New Roman"/>
                      </a:endParaRPr>
                    </a:p>
                  </a:txBody>
                  <a:tcPr marL="68580" marR="68580" marT="0" marB="0" anchor="ctr"/>
                </a:tc>
              </a:tr>
              <a:tr h="1091376">
                <a:tc>
                  <a:txBody>
                    <a:bodyPr/>
                    <a:lstStyle/>
                    <a:p>
                      <a:pPr marL="342900" lvl="0" indent="-342900">
                        <a:lnSpc>
                          <a:spcPts val="2000"/>
                        </a:lnSpc>
                        <a:spcBef>
                          <a:spcPts val="600"/>
                        </a:spcBef>
                        <a:spcAft>
                          <a:spcPts val="0"/>
                        </a:spcAft>
                        <a:buFont typeface="+mj-lt"/>
                        <a:buAutoNum type="arabicPeriod"/>
                      </a:pPr>
                      <a:r>
                        <a:rPr lang="en-US" sz="2000" dirty="0" smtClean="0">
                          <a:effectLst/>
                        </a:rPr>
                        <a:t>Definition </a:t>
                      </a:r>
                      <a:r>
                        <a:rPr lang="en-US" sz="2000" dirty="0">
                          <a:effectLst/>
                        </a:rPr>
                        <a:t>of research scope and </a:t>
                      </a:r>
                      <a:r>
                        <a:rPr lang="en-US" sz="2000" dirty="0" smtClean="0">
                          <a:effectLst/>
                        </a:rPr>
                        <a:t>goals</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Bef>
                          <a:spcPts val="60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Bef>
                          <a:spcPts val="60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717430">
                <a:tc>
                  <a:txBody>
                    <a:bodyPr/>
                    <a:lstStyle/>
                    <a:p>
                      <a:pPr marL="368300" lvl="0" indent="-368300">
                        <a:lnSpc>
                          <a:spcPts val="2200"/>
                        </a:lnSpc>
                        <a:spcBef>
                          <a:spcPts val="0"/>
                        </a:spcBef>
                        <a:spcAft>
                          <a:spcPts val="0"/>
                        </a:spcAft>
                        <a:buFont typeface="+mj-lt"/>
                        <a:buAutoNum type="arabicPeriod" startAt="2"/>
                      </a:pPr>
                      <a:r>
                        <a:rPr lang="en-US" sz="2000" dirty="0">
                          <a:effectLst/>
                        </a:rPr>
                        <a:t>Command of the topic</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727176">
                <a:tc>
                  <a:txBody>
                    <a:bodyPr/>
                    <a:lstStyle/>
                    <a:p>
                      <a:pPr marL="368300" lvl="0" indent="-368300">
                        <a:lnSpc>
                          <a:spcPts val="2200"/>
                        </a:lnSpc>
                        <a:spcBef>
                          <a:spcPts val="0"/>
                        </a:spcBef>
                        <a:spcAft>
                          <a:spcPts val="0"/>
                        </a:spcAft>
                        <a:buFont typeface="+mj-lt"/>
                        <a:buAutoNum type="arabicPeriod" startAt="3"/>
                      </a:pPr>
                      <a:r>
                        <a:rPr lang="en-US" sz="2000" dirty="0">
                          <a:effectLst/>
                        </a:rPr>
                        <a:t>Methods and conclusions</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1196328">
                <a:tc>
                  <a:txBody>
                    <a:bodyPr/>
                    <a:lstStyle/>
                    <a:p>
                      <a:pPr marL="368300" lvl="0" indent="-368300">
                        <a:lnSpc>
                          <a:spcPts val="2200"/>
                        </a:lnSpc>
                        <a:spcBef>
                          <a:spcPts val="0"/>
                        </a:spcBef>
                        <a:spcAft>
                          <a:spcPts val="0"/>
                        </a:spcAft>
                        <a:buFont typeface="+mj-lt"/>
                        <a:buAutoNum type="arabicPeriod" startAt="4"/>
                      </a:pPr>
                      <a:r>
                        <a:rPr lang="en-US" sz="2000" dirty="0">
                          <a:effectLst/>
                        </a:rPr>
                        <a:t>Contribution to knowledge and thesis structure</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r h="862690">
                <a:tc>
                  <a:txBody>
                    <a:bodyPr/>
                    <a:lstStyle/>
                    <a:p>
                      <a:pPr marL="368300" lvl="0" indent="-368300">
                        <a:lnSpc>
                          <a:spcPts val="2200"/>
                        </a:lnSpc>
                        <a:spcBef>
                          <a:spcPts val="0"/>
                        </a:spcBef>
                        <a:spcAft>
                          <a:spcPts val="0"/>
                        </a:spcAft>
                        <a:buFont typeface="+mj-lt"/>
                        <a:buAutoNum type="arabicPeriod" startAt="5"/>
                      </a:pPr>
                      <a:r>
                        <a:rPr lang="en-US" sz="2000" dirty="0">
                          <a:effectLst/>
                        </a:rPr>
                        <a:t>Presentation and language</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r>
            </a:tbl>
          </a:graphicData>
        </a:graphic>
      </p:graphicFrame>
      <p:sp>
        <p:nvSpPr>
          <p:cNvPr id="3" name="TextBox 2"/>
          <p:cNvSpPr txBox="1"/>
          <p:nvPr/>
        </p:nvSpPr>
        <p:spPr>
          <a:xfrm>
            <a:off x="3203848" y="202632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4" name="TextBox 3"/>
          <p:cNvSpPr txBox="1"/>
          <p:nvPr/>
        </p:nvSpPr>
        <p:spPr>
          <a:xfrm>
            <a:off x="4139951" y="2015505"/>
            <a:ext cx="4536503" cy="1200329"/>
          </a:xfrm>
          <a:prstGeom prst="rect">
            <a:avLst/>
          </a:prstGeom>
          <a:noFill/>
        </p:spPr>
        <p:txBody>
          <a:bodyPr wrap="square" rtlCol="0">
            <a:spAutoFit/>
          </a:bodyPr>
          <a:lstStyle/>
          <a:p>
            <a:r>
              <a:rPr lang="fi-FI" dirty="0" err="1" smtClean="0"/>
              <a:t>Production</a:t>
            </a:r>
            <a:r>
              <a:rPr lang="fi-FI" dirty="0" smtClean="0"/>
              <a:t> of new </a:t>
            </a:r>
            <a:r>
              <a:rPr lang="fi-FI" dirty="0" err="1" smtClean="0"/>
              <a:t>thermoelectrical</a:t>
            </a:r>
            <a:r>
              <a:rPr lang="fi-FI" dirty="0" smtClean="0"/>
              <a:t> </a:t>
            </a:r>
            <a:r>
              <a:rPr lang="fi-FI" dirty="0" err="1" smtClean="0"/>
              <a:t>composite</a:t>
            </a:r>
            <a:r>
              <a:rPr lang="fi-FI" dirty="0" smtClean="0"/>
              <a:t> </a:t>
            </a:r>
            <a:r>
              <a:rPr lang="fi-FI" dirty="0" err="1" smtClean="0"/>
              <a:t>materials</a:t>
            </a:r>
            <a:r>
              <a:rPr lang="fi-FI" dirty="0" smtClean="0"/>
              <a:t>, </a:t>
            </a:r>
            <a:r>
              <a:rPr lang="fi-FI" dirty="0" err="1" smtClean="0"/>
              <a:t>implementation</a:t>
            </a:r>
            <a:r>
              <a:rPr lang="fi-FI" dirty="0" smtClean="0"/>
              <a:t> of </a:t>
            </a:r>
            <a:r>
              <a:rPr lang="fi-FI" dirty="0" err="1" smtClean="0"/>
              <a:t>measurement</a:t>
            </a:r>
            <a:r>
              <a:rPr lang="fi-FI" dirty="0" smtClean="0"/>
              <a:t> </a:t>
            </a:r>
            <a:r>
              <a:rPr lang="fi-FI" dirty="0" err="1" smtClean="0"/>
              <a:t>system</a:t>
            </a:r>
            <a:r>
              <a:rPr lang="fi-FI" dirty="0" smtClean="0"/>
              <a:t>, and </a:t>
            </a:r>
            <a:r>
              <a:rPr lang="fi-FI" dirty="0" err="1" smtClean="0"/>
              <a:t>compared</a:t>
            </a:r>
            <a:r>
              <a:rPr lang="fi-FI" dirty="0" smtClean="0"/>
              <a:t> </a:t>
            </a:r>
            <a:r>
              <a:rPr lang="fi-FI" dirty="0" err="1" smtClean="0"/>
              <a:t>measurements</a:t>
            </a:r>
            <a:r>
              <a:rPr lang="fi-FI" dirty="0" smtClean="0"/>
              <a:t> </a:t>
            </a:r>
            <a:r>
              <a:rPr lang="fi-FI" dirty="0" err="1" smtClean="0"/>
              <a:t>abroad</a:t>
            </a:r>
            <a:r>
              <a:rPr lang="fi-FI" dirty="0" smtClean="0"/>
              <a:t>. 	</a:t>
            </a:r>
            <a:endParaRPr lang="en-US" dirty="0"/>
          </a:p>
        </p:txBody>
      </p:sp>
      <p:sp>
        <p:nvSpPr>
          <p:cNvPr id="5" name="TextBox 4"/>
          <p:cNvSpPr txBox="1"/>
          <p:nvPr/>
        </p:nvSpPr>
        <p:spPr>
          <a:xfrm>
            <a:off x="3203848" y="308770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6" name="TextBox 5"/>
          <p:cNvSpPr txBox="1"/>
          <p:nvPr/>
        </p:nvSpPr>
        <p:spPr>
          <a:xfrm>
            <a:off x="4169548" y="3087700"/>
            <a:ext cx="4074860" cy="369332"/>
          </a:xfrm>
          <a:prstGeom prst="rect">
            <a:avLst/>
          </a:prstGeom>
          <a:noFill/>
        </p:spPr>
        <p:txBody>
          <a:bodyPr wrap="square" rtlCol="0">
            <a:spAutoFit/>
          </a:bodyPr>
          <a:lstStyle/>
          <a:p>
            <a:r>
              <a:rPr lang="fi-FI" dirty="0" err="1" smtClean="0"/>
              <a:t>Good</a:t>
            </a:r>
            <a:r>
              <a:rPr lang="fi-FI" dirty="0" smtClean="0"/>
              <a:t> </a:t>
            </a:r>
            <a:r>
              <a:rPr lang="fi-FI" dirty="0" err="1" smtClean="0"/>
              <a:t>critical</a:t>
            </a:r>
            <a:r>
              <a:rPr lang="fi-FI" dirty="0" smtClean="0"/>
              <a:t> </a:t>
            </a:r>
            <a:r>
              <a:rPr lang="fi-FI" dirty="0" err="1" smtClean="0"/>
              <a:t>review</a:t>
            </a:r>
            <a:r>
              <a:rPr lang="fi-FI" dirty="0" smtClean="0"/>
              <a:t> of the </a:t>
            </a:r>
            <a:r>
              <a:rPr lang="fi-FI" dirty="0" err="1" smtClean="0"/>
              <a:t>literature</a:t>
            </a:r>
            <a:endParaRPr lang="en-US" dirty="0"/>
          </a:p>
        </p:txBody>
      </p:sp>
      <p:sp>
        <p:nvSpPr>
          <p:cNvPr id="7" name="TextBox 6"/>
          <p:cNvSpPr txBox="1"/>
          <p:nvPr/>
        </p:nvSpPr>
        <p:spPr>
          <a:xfrm>
            <a:off x="3203848" y="3763320"/>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8" name="TextBox 7"/>
          <p:cNvSpPr txBox="1"/>
          <p:nvPr/>
        </p:nvSpPr>
        <p:spPr>
          <a:xfrm>
            <a:off x="4168560" y="3736686"/>
            <a:ext cx="4075848" cy="646331"/>
          </a:xfrm>
          <a:prstGeom prst="rect">
            <a:avLst/>
          </a:prstGeom>
          <a:noFill/>
        </p:spPr>
        <p:txBody>
          <a:bodyPr wrap="square" rtlCol="0">
            <a:spAutoFit/>
          </a:bodyPr>
          <a:lstStyle/>
          <a:p>
            <a:r>
              <a:rPr lang="fi-FI" dirty="0" smtClean="0"/>
              <a:t>The </a:t>
            </a:r>
            <a:r>
              <a:rPr lang="fi-FI" dirty="0" err="1" smtClean="0"/>
              <a:t>measurement</a:t>
            </a:r>
            <a:r>
              <a:rPr lang="fi-FI" dirty="0" smtClean="0"/>
              <a:t> </a:t>
            </a:r>
            <a:r>
              <a:rPr lang="fi-FI" dirty="0" err="1" smtClean="0"/>
              <a:t>results</a:t>
            </a:r>
            <a:r>
              <a:rPr lang="fi-FI" dirty="0" smtClean="0"/>
              <a:t> </a:t>
            </a:r>
            <a:r>
              <a:rPr lang="fi-FI" dirty="0" err="1" smtClean="0"/>
              <a:t>could</a:t>
            </a:r>
            <a:r>
              <a:rPr lang="fi-FI" dirty="0" smtClean="0"/>
              <a:t> </a:t>
            </a:r>
            <a:r>
              <a:rPr lang="fi-FI" dirty="0" err="1" smtClean="0"/>
              <a:t>easily</a:t>
            </a:r>
            <a:r>
              <a:rPr lang="fi-FI" dirty="0" smtClean="0"/>
              <a:t> </a:t>
            </a:r>
            <a:r>
              <a:rPr lang="fi-FI" dirty="0" err="1" smtClean="0"/>
              <a:t>be</a:t>
            </a:r>
            <a:r>
              <a:rPr lang="fi-FI" dirty="0" smtClean="0"/>
              <a:t> </a:t>
            </a:r>
            <a:r>
              <a:rPr lang="fi-FI" dirty="0" err="1" smtClean="0"/>
              <a:t>used</a:t>
            </a:r>
            <a:r>
              <a:rPr lang="fi-FI" dirty="0" smtClean="0"/>
              <a:t> to </a:t>
            </a:r>
            <a:r>
              <a:rPr lang="fi-FI" dirty="0" err="1" smtClean="0"/>
              <a:t>publish</a:t>
            </a:r>
            <a:r>
              <a:rPr lang="fi-FI" dirty="0" smtClean="0"/>
              <a:t> a </a:t>
            </a:r>
            <a:r>
              <a:rPr lang="fi-FI" dirty="0" err="1" smtClean="0"/>
              <a:t>research</a:t>
            </a:r>
            <a:r>
              <a:rPr lang="fi-FI" dirty="0" smtClean="0"/>
              <a:t> </a:t>
            </a:r>
            <a:r>
              <a:rPr lang="fi-FI" dirty="0" err="1" smtClean="0"/>
              <a:t>article</a:t>
            </a:r>
            <a:r>
              <a:rPr lang="fi-FI" dirty="0" smtClean="0"/>
              <a:t> </a:t>
            </a:r>
            <a:endParaRPr lang="en-US" dirty="0"/>
          </a:p>
        </p:txBody>
      </p:sp>
      <p:sp>
        <p:nvSpPr>
          <p:cNvPr id="9" name="TextBox 8"/>
          <p:cNvSpPr txBox="1"/>
          <p:nvPr/>
        </p:nvSpPr>
        <p:spPr>
          <a:xfrm>
            <a:off x="3195461" y="4570735"/>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10" name="TextBox 9"/>
          <p:cNvSpPr txBox="1"/>
          <p:nvPr/>
        </p:nvSpPr>
        <p:spPr>
          <a:xfrm>
            <a:off x="4183362" y="4572110"/>
            <a:ext cx="4061046" cy="1200329"/>
          </a:xfrm>
          <a:prstGeom prst="rect">
            <a:avLst/>
          </a:prstGeom>
          <a:noFill/>
        </p:spPr>
        <p:txBody>
          <a:bodyPr wrap="square" rtlCol="0">
            <a:spAutoFit/>
          </a:bodyPr>
          <a:lstStyle/>
          <a:p>
            <a:r>
              <a:rPr lang="fi-FI" dirty="0" err="1" smtClean="0"/>
              <a:t>There</a:t>
            </a:r>
            <a:r>
              <a:rPr lang="fi-FI" dirty="0" smtClean="0"/>
              <a:t> is </a:t>
            </a:r>
            <a:r>
              <a:rPr lang="fi-FI" dirty="0" err="1"/>
              <a:t>s</a:t>
            </a:r>
            <a:r>
              <a:rPr lang="fi-FI" dirty="0" err="1" smtClean="0"/>
              <a:t>till</a:t>
            </a:r>
            <a:r>
              <a:rPr lang="fi-FI" dirty="0" smtClean="0"/>
              <a:t> </a:t>
            </a:r>
            <a:r>
              <a:rPr lang="fi-FI" dirty="0" err="1" smtClean="0"/>
              <a:t>very</a:t>
            </a:r>
            <a:r>
              <a:rPr lang="fi-FI" dirty="0" smtClean="0"/>
              <a:t> </a:t>
            </a:r>
            <a:r>
              <a:rPr lang="fi-FI" dirty="0" err="1" smtClean="0"/>
              <a:t>little</a:t>
            </a:r>
            <a:r>
              <a:rPr lang="fi-FI" dirty="0" smtClean="0"/>
              <a:t> </a:t>
            </a:r>
            <a:r>
              <a:rPr lang="fi-FI" dirty="0" err="1" smtClean="0"/>
              <a:t>experimental</a:t>
            </a:r>
            <a:r>
              <a:rPr lang="fi-FI" dirty="0" smtClean="0"/>
              <a:t> </a:t>
            </a:r>
            <a:r>
              <a:rPr lang="fi-FI" dirty="0" err="1" smtClean="0"/>
              <a:t>work</a:t>
            </a:r>
            <a:r>
              <a:rPr lang="fi-FI" dirty="0" smtClean="0"/>
              <a:t> </a:t>
            </a:r>
            <a:r>
              <a:rPr lang="fi-FI" dirty="0" err="1" smtClean="0"/>
              <a:t>demonstrating</a:t>
            </a:r>
            <a:r>
              <a:rPr lang="fi-FI" dirty="0" smtClean="0"/>
              <a:t> </a:t>
            </a:r>
            <a:r>
              <a:rPr lang="fi-FI" dirty="0" err="1" smtClean="0"/>
              <a:t>that</a:t>
            </a:r>
            <a:r>
              <a:rPr lang="fi-FI" dirty="0" smtClean="0"/>
              <a:t> </a:t>
            </a:r>
            <a:r>
              <a:rPr lang="fi-FI" dirty="0" err="1" smtClean="0"/>
              <a:t>nanocontruction</a:t>
            </a:r>
            <a:r>
              <a:rPr lang="fi-FI" dirty="0" smtClean="0"/>
              <a:t> </a:t>
            </a:r>
            <a:r>
              <a:rPr lang="fi-FI" dirty="0" err="1" smtClean="0"/>
              <a:t>could</a:t>
            </a:r>
            <a:r>
              <a:rPr lang="fi-FI" dirty="0" smtClean="0"/>
              <a:t> </a:t>
            </a:r>
            <a:r>
              <a:rPr lang="fi-FI" dirty="0" err="1" smtClean="0"/>
              <a:t>improve</a:t>
            </a:r>
            <a:r>
              <a:rPr lang="fi-FI" dirty="0" smtClean="0"/>
              <a:t> the </a:t>
            </a:r>
            <a:r>
              <a:rPr lang="fi-FI" dirty="0" err="1" smtClean="0"/>
              <a:t>effectiveness</a:t>
            </a:r>
            <a:r>
              <a:rPr lang="fi-FI" dirty="0" smtClean="0"/>
              <a:t> of </a:t>
            </a:r>
            <a:r>
              <a:rPr lang="fi-FI" dirty="0" err="1" smtClean="0"/>
              <a:t>thermoelectrical</a:t>
            </a:r>
            <a:r>
              <a:rPr lang="fi-FI" dirty="0" smtClean="0"/>
              <a:t> </a:t>
            </a:r>
            <a:r>
              <a:rPr lang="fi-FI" dirty="0" err="1" smtClean="0"/>
              <a:t>conversion</a:t>
            </a:r>
            <a:r>
              <a:rPr lang="fi-FI" dirty="0" smtClean="0"/>
              <a:t>.</a:t>
            </a:r>
            <a:endParaRPr lang="en-US" dirty="0"/>
          </a:p>
        </p:txBody>
      </p:sp>
      <p:sp>
        <p:nvSpPr>
          <p:cNvPr id="11" name="TextBox 10"/>
          <p:cNvSpPr txBox="1"/>
          <p:nvPr/>
        </p:nvSpPr>
        <p:spPr>
          <a:xfrm>
            <a:off x="3195461" y="5805264"/>
            <a:ext cx="648072" cy="523220"/>
          </a:xfrm>
          <a:prstGeom prst="rect">
            <a:avLst/>
          </a:prstGeom>
          <a:noFill/>
        </p:spPr>
        <p:txBody>
          <a:bodyPr wrap="square" rtlCol="0">
            <a:spAutoFit/>
          </a:bodyPr>
          <a:lstStyle/>
          <a:p>
            <a:pPr algn="ctr"/>
            <a:r>
              <a:rPr lang="fi-FI" sz="2800" dirty="0" smtClean="0">
                <a:solidFill>
                  <a:srgbClr val="C00000"/>
                </a:solidFill>
                <a:latin typeface="Arial Black" panose="020B0A04020102020204" pitchFamily="34" charset="0"/>
              </a:rPr>
              <a:t>?</a:t>
            </a:r>
            <a:endParaRPr lang="en-US" sz="2800" dirty="0">
              <a:solidFill>
                <a:srgbClr val="C00000"/>
              </a:solidFill>
              <a:latin typeface="Arial Black" panose="020B0A04020102020204" pitchFamily="34" charset="0"/>
            </a:endParaRPr>
          </a:p>
        </p:txBody>
      </p:sp>
      <p:sp>
        <p:nvSpPr>
          <p:cNvPr id="12" name="TextBox 11"/>
          <p:cNvSpPr txBox="1"/>
          <p:nvPr/>
        </p:nvSpPr>
        <p:spPr>
          <a:xfrm>
            <a:off x="4188296" y="5796386"/>
            <a:ext cx="4488159" cy="646331"/>
          </a:xfrm>
          <a:prstGeom prst="rect">
            <a:avLst/>
          </a:prstGeom>
          <a:noFill/>
          <a:ln w="38100">
            <a:solidFill>
              <a:srgbClr val="C00000"/>
            </a:solidFill>
            <a:prstDash val="sysDash"/>
          </a:ln>
        </p:spPr>
        <p:txBody>
          <a:bodyPr wrap="square" rtlCol="0">
            <a:spAutoFit/>
          </a:bodyPr>
          <a:lstStyle/>
          <a:p>
            <a:r>
              <a:rPr lang="fi-FI" dirty="0" smtClean="0"/>
              <a:t>The </a:t>
            </a:r>
            <a:r>
              <a:rPr lang="fi-FI" dirty="0" err="1" smtClean="0"/>
              <a:t>work</a:t>
            </a:r>
            <a:r>
              <a:rPr lang="fi-FI" dirty="0" smtClean="0"/>
              <a:t> is </a:t>
            </a:r>
            <a:r>
              <a:rPr lang="fi-FI" dirty="0" err="1" smtClean="0"/>
              <a:t>very</a:t>
            </a:r>
            <a:r>
              <a:rPr lang="fi-FI" dirty="0" smtClean="0"/>
              <a:t> </a:t>
            </a:r>
            <a:r>
              <a:rPr lang="fi-FI" dirty="0" err="1" smtClean="0"/>
              <a:t>clear</a:t>
            </a:r>
            <a:r>
              <a:rPr lang="fi-FI" dirty="0" smtClean="0"/>
              <a:t>, </a:t>
            </a:r>
            <a:r>
              <a:rPr lang="fi-FI" dirty="0" err="1" smtClean="0"/>
              <a:t>neatly</a:t>
            </a:r>
            <a:r>
              <a:rPr lang="fi-FI" dirty="0" smtClean="0"/>
              <a:t> </a:t>
            </a:r>
            <a:r>
              <a:rPr lang="fi-FI" dirty="0" err="1" smtClean="0"/>
              <a:t>written</a:t>
            </a:r>
            <a:r>
              <a:rPr lang="fi-FI" dirty="0" smtClean="0"/>
              <a:t> and </a:t>
            </a:r>
            <a:r>
              <a:rPr lang="fi-FI" dirty="0" err="1" smtClean="0"/>
              <a:t>documented</a:t>
            </a:r>
            <a:r>
              <a:rPr lang="fi-FI" dirty="0" smtClean="0"/>
              <a:t> </a:t>
            </a:r>
            <a:endParaRPr lang="en-US" dirty="0"/>
          </a:p>
        </p:txBody>
      </p:sp>
      <p:sp>
        <p:nvSpPr>
          <p:cNvPr id="13" name="TextBox 12"/>
          <p:cNvSpPr txBox="1"/>
          <p:nvPr/>
        </p:nvSpPr>
        <p:spPr>
          <a:xfrm>
            <a:off x="323528" y="260648"/>
            <a:ext cx="8208912" cy="400110"/>
          </a:xfrm>
          <a:prstGeom prst="rect">
            <a:avLst/>
          </a:prstGeom>
          <a:noFill/>
        </p:spPr>
        <p:txBody>
          <a:bodyPr wrap="square" rtlCol="0">
            <a:spAutoFit/>
          </a:bodyPr>
          <a:lstStyle/>
          <a:p>
            <a:pPr marL="2424113" indent="-2424113"/>
            <a:r>
              <a:rPr lang="fi-FI" dirty="0" err="1" smtClean="0">
                <a:solidFill>
                  <a:srgbClr val="C00000"/>
                </a:solidFill>
                <a:latin typeface="Arial Black" panose="020B0A04020102020204" pitchFamily="34" charset="0"/>
              </a:rPr>
              <a:t>Sample</a:t>
            </a:r>
            <a:r>
              <a:rPr lang="fi-FI" dirty="0" smtClean="0">
                <a:solidFill>
                  <a:srgbClr val="C00000"/>
                </a:solidFill>
                <a:latin typeface="Arial Black" panose="020B0A04020102020204" pitchFamily="34" charset="0"/>
              </a:rPr>
              <a:t> </a:t>
            </a:r>
            <a:r>
              <a:rPr lang="fi-FI" dirty="0" err="1" smtClean="0">
                <a:solidFill>
                  <a:srgbClr val="C00000"/>
                </a:solidFill>
                <a:latin typeface="Arial Black" panose="020B0A04020102020204" pitchFamily="34" charset="0"/>
              </a:rPr>
              <a:t>Thesis</a:t>
            </a:r>
            <a:r>
              <a:rPr lang="fi-FI" dirty="0" smtClean="0">
                <a:solidFill>
                  <a:srgbClr val="C00000"/>
                </a:solidFill>
                <a:latin typeface="Arial Black" panose="020B0A04020102020204" pitchFamily="34" charset="0"/>
              </a:rPr>
              <a:t> #4:  </a:t>
            </a:r>
            <a:r>
              <a:rPr lang="en-US" sz="2000" b="1" i="1" dirty="0"/>
              <a:t>Nanostructured thermoelectric materials</a:t>
            </a:r>
            <a:endParaRPr lang="en-US" sz="2000" i="1" dirty="0"/>
          </a:p>
        </p:txBody>
      </p:sp>
      <p:sp>
        <p:nvSpPr>
          <p:cNvPr id="14" name="Cloud Callout 13"/>
          <p:cNvSpPr/>
          <p:nvPr/>
        </p:nvSpPr>
        <p:spPr>
          <a:xfrm>
            <a:off x="5484987" y="151216"/>
            <a:ext cx="3302492" cy="2016224"/>
          </a:xfrm>
          <a:prstGeom prst="cloudCallout">
            <a:avLst>
              <a:gd name="adj1" fmla="val -66025"/>
              <a:gd name="adj2" fmla="val 410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err="1" smtClean="0">
                <a:solidFill>
                  <a:schemeClr val="tx2"/>
                </a:solidFill>
              </a:rPr>
              <a:t>Final</a:t>
            </a:r>
            <a:r>
              <a:rPr lang="fi-FI" sz="2000" dirty="0" smtClean="0">
                <a:solidFill>
                  <a:schemeClr val="tx2"/>
                </a:solidFill>
              </a:rPr>
              <a:t> </a:t>
            </a:r>
            <a:r>
              <a:rPr lang="fi-FI" sz="2000" dirty="0" err="1" smtClean="0">
                <a:solidFill>
                  <a:schemeClr val="tx2"/>
                </a:solidFill>
              </a:rPr>
              <a:t>grade</a:t>
            </a:r>
            <a:r>
              <a:rPr lang="fi-FI" sz="2000" dirty="0" smtClean="0">
                <a:solidFill>
                  <a:schemeClr val="tx2"/>
                </a:solidFill>
              </a:rPr>
              <a:t> = "</a:t>
            </a:r>
            <a:r>
              <a:rPr lang="fi-FI" sz="2000" dirty="0" smtClean="0">
                <a:solidFill>
                  <a:schemeClr val="tx2"/>
                </a:solidFill>
                <a:latin typeface="Arial Black" panose="020B0A04020102020204" pitchFamily="34" charset="0"/>
              </a:rPr>
              <a:t>5</a:t>
            </a:r>
            <a:r>
              <a:rPr lang="fi-FI" sz="2000" dirty="0" smtClean="0">
                <a:solidFill>
                  <a:schemeClr val="tx2"/>
                </a:solidFill>
              </a:rPr>
              <a:t>"</a:t>
            </a:r>
            <a:endParaRPr lang="en-US" sz="2000" dirty="0">
              <a:solidFill>
                <a:schemeClr val="tx2"/>
              </a:solidFill>
            </a:endParaRPr>
          </a:p>
        </p:txBody>
      </p:sp>
    </p:spTree>
    <p:extLst>
      <p:ext uri="{BB962C8B-B14F-4D97-AF65-F5344CB8AC3E}">
        <p14:creationId xmlns:p14="http://schemas.microsoft.com/office/powerpoint/2010/main" val="334278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3">
                <a:lumMod val="45000"/>
                <a:lumOff val="55000"/>
              </a:schemeClr>
            </a:gs>
            <a:gs pos="83000">
              <a:schemeClr val="accent3">
                <a:lumMod val="45000"/>
                <a:lumOff val="55000"/>
              </a:schemeClr>
            </a:gs>
            <a:gs pos="100000">
              <a:schemeClr val="accent3">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831814" cy="527388"/>
          </a:xfrm>
        </p:spPr>
        <p:txBody>
          <a:bodyPr>
            <a:normAutofit fontScale="90000"/>
          </a:bodyPr>
          <a:lstStyle/>
          <a:p>
            <a:pPr algn="l"/>
            <a:r>
              <a:rPr lang="fi-FI" dirty="0" err="1" smtClean="0">
                <a:latin typeface="Arial Black" panose="020B0A04020102020204" pitchFamily="34" charset="0"/>
              </a:rPr>
              <a:t>Background</a:t>
            </a:r>
            <a:r>
              <a:rPr lang="fi-FI" dirty="0" smtClean="0">
                <a:latin typeface="Arial Black" panose="020B0A04020102020204" pitchFamily="34" charset="0"/>
              </a:rPr>
              <a:t>:</a:t>
            </a:r>
            <a:endParaRPr lang="fi-FI" dirty="0">
              <a:latin typeface="Arial Black" panose="020B0A04020102020204" pitchFamily="34" charset="0"/>
            </a:endParaRPr>
          </a:p>
        </p:txBody>
      </p:sp>
      <p:sp>
        <p:nvSpPr>
          <p:cNvPr id="3" name="Rectangle 2"/>
          <p:cNvSpPr/>
          <p:nvPr/>
        </p:nvSpPr>
        <p:spPr>
          <a:xfrm>
            <a:off x="410235" y="1268761"/>
            <a:ext cx="8266221" cy="5262979"/>
          </a:xfrm>
          <a:prstGeom prst="rect">
            <a:avLst/>
          </a:prstGeom>
        </p:spPr>
        <p:txBody>
          <a:bodyPr wrap="square">
            <a:spAutoFit/>
          </a:bodyPr>
          <a:lstStyle/>
          <a:p>
            <a:pPr>
              <a:lnSpc>
                <a:spcPct val="107000"/>
              </a:lnSpc>
              <a:tabLst>
                <a:tab pos="2647474" algn="l"/>
              </a:tabLst>
            </a:pPr>
            <a:r>
              <a:rPr lang="fi-FI" sz="2800" baseline="-25000" dirty="0">
                <a:solidFill>
                  <a:srgbClr val="333333"/>
                </a:solidFill>
                <a:latin typeface="Arial Black" panose="020B0A04020102020204" pitchFamily="34" charset="0"/>
                <a:ea typeface="Calibri" panose="020F0502020204030204" pitchFamily="34" charset="0"/>
                <a:cs typeface="Arial" panose="020B0604020202020204" pitchFamily="34" charset="0"/>
              </a:rPr>
              <a:t>Aalto </a:t>
            </a:r>
            <a:r>
              <a:rPr lang="fi-FI" sz="2800" baseline="-25000" dirty="0" err="1">
                <a:solidFill>
                  <a:srgbClr val="333333"/>
                </a:solidFill>
                <a:latin typeface="Arial Black" panose="020B0A04020102020204" pitchFamily="34" charset="0"/>
                <a:ea typeface="Calibri" panose="020F0502020204030204" pitchFamily="34" charset="0"/>
                <a:cs typeface="Arial" panose="020B0604020202020204" pitchFamily="34" charset="0"/>
              </a:rPr>
              <a:t>University’s</a:t>
            </a:r>
            <a:r>
              <a:rPr lang="fi-FI" sz="2800" baseline="-25000" dirty="0">
                <a:solidFill>
                  <a:srgbClr val="333333"/>
                </a:solidFill>
                <a:latin typeface="Arial Black" panose="020B0A040201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Black" panose="020B0A04020102020204" pitchFamily="34" charset="0"/>
                <a:ea typeface="Calibri" panose="020F0502020204030204" pitchFamily="34" charset="0"/>
                <a:cs typeface="Arial" panose="020B0604020202020204" pitchFamily="34" charset="0"/>
              </a:rPr>
              <a:t>goal</a:t>
            </a:r>
            <a:r>
              <a:rPr lang="fi-FI" sz="2800" baseline="-25000" dirty="0">
                <a:solidFill>
                  <a:srgbClr val="333333"/>
                </a:solidFill>
                <a:latin typeface="Arial Black" panose="020B0A04020102020204" pitchFamily="34" charset="0"/>
                <a:ea typeface="Calibri" panose="020F0502020204030204" pitchFamily="34" charset="0"/>
                <a:cs typeface="Arial" panose="020B0604020202020204" pitchFamily="34" charset="0"/>
              </a:rPr>
              <a:t> </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is to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become</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world-class</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university</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p>
          <a:p>
            <a:pPr>
              <a:lnSpc>
                <a:spcPct val="107000"/>
              </a:lnSpc>
              <a:tabLst>
                <a:tab pos="2647474" algn="l"/>
              </a:tabLst>
            </a:pPr>
            <a:endPar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nSpc>
                <a:spcPct val="107000"/>
              </a:lnSpc>
              <a:tabLst>
                <a:tab pos="2647474" algn="l"/>
              </a:tabLst>
            </a:pPr>
            <a:r>
              <a:rPr lang="fi-FI" sz="3200" baseline="-25000" dirty="0">
                <a:solidFill>
                  <a:srgbClr val="0000FF"/>
                </a:solidFill>
                <a:latin typeface="Arial Black" panose="020B0A04020102020204" pitchFamily="34" charset="0"/>
                <a:ea typeface="Calibri" panose="020F0502020204030204" pitchFamily="34" charset="0"/>
                <a:cs typeface="Arial" panose="020B0604020202020204" pitchFamily="34" charset="0"/>
              </a:rPr>
              <a:t>School of Electric Engineering (ELEC</a:t>
            </a:r>
            <a:r>
              <a:rPr lang="fi-FI" sz="3200" baseline="-25000" dirty="0" smtClean="0">
                <a:solidFill>
                  <a:srgbClr val="0000FF"/>
                </a:solidFill>
                <a:latin typeface="Arial Black" panose="020B0A04020102020204" pitchFamily="34" charset="0"/>
                <a:ea typeface="Calibri" panose="020F0502020204030204" pitchFamily="34" charset="0"/>
                <a:cs typeface="Arial" panose="020B0604020202020204" pitchFamily="34" charset="0"/>
              </a:rPr>
              <a:t>)</a:t>
            </a:r>
            <a:endParaRPr lang="fi-FI" sz="3200" baseline="-25000" dirty="0">
              <a:solidFill>
                <a:srgbClr val="0000FF"/>
              </a:solidFill>
              <a:latin typeface="Arial Black" panose="020B0A04020102020204" pitchFamily="34" charset="0"/>
              <a:ea typeface="Calibri" panose="020F0502020204030204" pitchFamily="34" charset="0"/>
              <a:cs typeface="Arial" panose="020B0604020202020204" pitchFamily="34" charset="0"/>
            </a:endParaRPr>
          </a:p>
          <a:p>
            <a:pPr marL="400050" lvl="1">
              <a:lnSpc>
                <a:spcPct val="107000"/>
              </a:lnSpc>
              <a:tabLst>
                <a:tab pos="2647474" algn="l"/>
              </a:tabLst>
            </a:pPr>
            <a:r>
              <a:rPr lang="fi-FI" sz="2800" baseline="-25000" dirty="0" smtClean="0">
                <a:solidFill>
                  <a:srgbClr val="333333"/>
                </a:solidFill>
                <a:latin typeface="Arial" panose="020B0604020202020204" pitchFamily="34" charset="0"/>
                <a:ea typeface="Calibri" panose="020F0502020204030204" pitchFamily="34" charset="0"/>
                <a:cs typeface="Arial" panose="020B0604020202020204" pitchFamily="34" charset="0"/>
              </a:rPr>
              <a:t>1. </a:t>
            </a:r>
            <a:r>
              <a:rPr lang="fi-FI" sz="2800" baseline="-25000" dirty="0" err="1" smtClean="0">
                <a:solidFill>
                  <a:srgbClr val="333333"/>
                </a:solidFill>
                <a:latin typeface="Arial" panose="020B0604020202020204" pitchFamily="34" charset="0"/>
                <a:ea typeface="Calibri" panose="020F0502020204030204" pitchFamily="34" charset="0"/>
                <a:cs typeface="Arial" panose="020B0604020202020204" pitchFamily="34" charset="0"/>
              </a:rPr>
              <a:t>Largest</a:t>
            </a:r>
            <a:r>
              <a:rPr lang="fi-FI" sz="2800" baseline="-25000" dirty="0" smtClean="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school</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in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the</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field</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of Science and Technology at Aalto</a:t>
            </a:r>
          </a:p>
          <a:p>
            <a:pPr marL="400050" lvl="1">
              <a:lnSpc>
                <a:spcPct val="107000"/>
              </a:lnSpc>
              <a:tabLst>
                <a:tab pos="2647474" algn="l"/>
              </a:tabLst>
            </a:pPr>
            <a:r>
              <a:rPr lang="fi-FI" sz="2800" baseline="-25000" dirty="0" smtClean="0">
                <a:solidFill>
                  <a:srgbClr val="333333"/>
                </a:solidFill>
                <a:latin typeface="Arial" panose="020B0604020202020204" pitchFamily="34" charset="0"/>
                <a:ea typeface="Calibri" panose="020F0502020204030204" pitchFamily="34" charset="0"/>
                <a:cs typeface="Arial" panose="020B0604020202020204" pitchFamily="34" charset="0"/>
              </a:rPr>
              <a:t>2. </a:t>
            </a:r>
            <a:r>
              <a:rPr lang="fi-FI" sz="2800" baseline="-25000" dirty="0" err="1" smtClean="0">
                <a:solidFill>
                  <a:srgbClr val="333333"/>
                </a:solidFill>
                <a:latin typeface="Arial" panose="020B0604020202020204" pitchFamily="34" charset="0"/>
                <a:ea typeface="Calibri" panose="020F0502020204030204" pitchFamily="34" charset="0"/>
                <a:cs typeface="Arial" panose="020B0604020202020204" pitchFamily="34" charset="0"/>
              </a:rPr>
              <a:t>All</a:t>
            </a:r>
            <a:r>
              <a:rPr lang="fi-FI" sz="2800" baseline="-25000" dirty="0" smtClean="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ELEC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master’s</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programs</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English</a:t>
            </a:r>
          </a:p>
          <a:p>
            <a:pPr marL="400050" lvl="1">
              <a:lnSpc>
                <a:spcPct val="107000"/>
              </a:lnSpc>
              <a:tabLst>
                <a:tab pos="2647474" algn="l"/>
              </a:tabLst>
            </a:pPr>
            <a:r>
              <a:rPr lang="fi-FI" sz="2800" baseline="-25000" dirty="0" smtClean="0">
                <a:solidFill>
                  <a:srgbClr val="333333"/>
                </a:solidFill>
                <a:latin typeface="Arial" panose="020B0604020202020204" pitchFamily="34" charset="0"/>
                <a:ea typeface="Calibri" panose="020F0502020204030204" pitchFamily="34" charset="0"/>
                <a:cs typeface="Arial" panose="020B0604020202020204" pitchFamily="34" charset="0"/>
              </a:rPr>
              <a:t>3. ELEC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MSc</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theses</a:t>
            </a:r>
            <a:endPar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942975" lvl="2" indent="-257175">
              <a:lnSpc>
                <a:spcPct val="107000"/>
              </a:lnSpc>
              <a:buFont typeface="Wingdings" panose="05000000000000000000" pitchFamily="2" charset="2"/>
              <a:buChar char="§"/>
              <a:tabLst>
                <a:tab pos="2647474" algn="l"/>
              </a:tabLst>
            </a:pP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Highest</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number</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written</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in English</a:t>
            </a:r>
          </a:p>
          <a:p>
            <a:pPr marL="942975" lvl="2" indent="-257175">
              <a:lnSpc>
                <a:spcPct val="107000"/>
              </a:lnSpc>
              <a:buFont typeface="Wingdings" panose="05000000000000000000" pitchFamily="2" charset="2"/>
              <a:buChar char="§"/>
              <a:tabLst>
                <a:tab pos="2647474" algn="l"/>
              </a:tabLst>
            </a:pPr>
            <a:r>
              <a:rPr lang="fi-FI" sz="2800" b="1"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Writing</a:t>
            </a:r>
            <a:r>
              <a:rPr lang="fi-FI" sz="2800" b="1"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1"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process</a:t>
            </a:r>
            <a:r>
              <a:rPr lang="fi-FI" sz="2800" b="1"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not</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to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exceed</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1"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six</a:t>
            </a:r>
            <a:r>
              <a:rPr lang="fi-FI" sz="2800" b="1"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1"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months</a:t>
            </a:r>
            <a:r>
              <a:rPr lang="fi-FI" sz="2800" b="1"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p>
          <a:p>
            <a:pPr marL="942975" lvl="2" indent="-257175">
              <a:lnSpc>
                <a:spcPct val="107000"/>
              </a:lnSpc>
              <a:buFont typeface="Wingdings" panose="05000000000000000000" pitchFamily="2" charset="2"/>
              <a:buChar char="§"/>
              <a:tabLst>
                <a:tab pos="2647474" algn="l"/>
              </a:tabLst>
            </a:pP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Detailed</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1"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thesis</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1"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grading</a:t>
            </a:r>
            <a:r>
              <a:rPr lang="fi-FI" sz="2800" b="1"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1"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rubric</a:t>
            </a:r>
            <a:endParaRPr lang="fi-FI" sz="2800" b="1" baseline="-250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nSpc>
                <a:spcPct val="107000"/>
              </a:lnSpc>
              <a:tabLst>
                <a:tab pos="2647474" algn="l"/>
              </a:tabLst>
            </a:pPr>
            <a:endParaRPr lang="fi-FI" sz="2800" baseline="-25000" dirty="0">
              <a:solidFill>
                <a:srgbClr val="0000FF"/>
              </a:solidFill>
              <a:latin typeface="Arial Black" panose="020B0A04020102020204" pitchFamily="34" charset="0"/>
              <a:ea typeface="Calibri" panose="020F0502020204030204" pitchFamily="34" charset="0"/>
              <a:cs typeface="Arial" panose="020B0604020202020204" pitchFamily="34" charset="0"/>
            </a:endParaRPr>
          </a:p>
          <a:p>
            <a:pPr>
              <a:lnSpc>
                <a:spcPct val="107000"/>
              </a:lnSpc>
              <a:tabLst>
                <a:tab pos="2647474" algn="l"/>
              </a:tabLst>
            </a:pPr>
            <a:r>
              <a:rPr lang="fi-FI" sz="3200" baseline="-25000" dirty="0">
                <a:solidFill>
                  <a:srgbClr val="0000FF"/>
                </a:solidFill>
                <a:latin typeface="Arial Black" panose="020B0A04020102020204" pitchFamily="34" charset="0"/>
                <a:ea typeface="Calibri" panose="020F0502020204030204" pitchFamily="34" charset="0"/>
                <a:cs typeface="Arial" panose="020B0604020202020204" pitchFamily="34" charset="0"/>
              </a:rPr>
              <a:t>Aalto </a:t>
            </a:r>
            <a:r>
              <a:rPr lang="fi-FI" sz="3200" baseline="-25000" dirty="0" err="1">
                <a:solidFill>
                  <a:srgbClr val="0000FF"/>
                </a:solidFill>
                <a:latin typeface="Arial Black" panose="020B0A04020102020204" pitchFamily="34" charset="0"/>
                <a:ea typeface="Calibri" panose="020F0502020204030204" pitchFamily="34" charset="0"/>
                <a:cs typeface="Arial" panose="020B0604020202020204" pitchFamily="34" charset="0"/>
              </a:rPr>
              <a:t>language</a:t>
            </a:r>
            <a:r>
              <a:rPr lang="fi-FI" sz="3200" baseline="-25000" dirty="0">
                <a:solidFill>
                  <a:srgbClr val="0000FF"/>
                </a:solidFill>
                <a:latin typeface="Arial Black" panose="020B0A04020102020204" pitchFamily="34" charset="0"/>
                <a:ea typeface="Calibri" panose="020F0502020204030204" pitchFamily="34" charset="0"/>
                <a:cs typeface="Arial" panose="020B0604020202020204" pitchFamily="34" charset="0"/>
              </a:rPr>
              <a:t> Centre (LC)</a:t>
            </a:r>
          </a:p>
          <a:p>
            <a:pPr marL="600075" lvl="2" indent="-257175">
              <a:lnSpc>
                <a:spcPct val="107000"/>
              </a:lnSpc>
              <a:buFont typeface="Wingdings" panose="05000000000000000000" pitchFamily="2" charset="2"/>
              <a:buChar char="§"/>
              <a:tabLst>
                <a:tab pos="2647474" algn="l"/>
              </a:tabLst>
            </a:pP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Undergraduate</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introductory</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writing</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courses</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p>
          <a:p>
            <a:pPr marL="600075" lvl="2" indent="-257175">
              <a:lnSpc>
                <a:spcPct val="107000"/>
              </a:lnSpc>
              <a:buFont typeface="Wingdings" panose="05000000000000000000" pitchFamily="2" charset="2"/>
              <a:buChar char="§"/>
              <a:tabLst>
                <a:tab pos="2647474" algn="l"/>
              </a:tabLst>
            </a:pP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Master’s</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thesis</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writing</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course</a:t>
            </a:r>
            <a:endPar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600075" lvl="2" indent="-257175">
              <a:lnSpc>
                <a:spcPct val="107000"/>
              </a:lnSpc>
              <a:buFont typeface="Wingdings" panose="05000000000000000000" pitchFamily="2" charset="2"/>
              <a:buChar char="§"/>
              <a:tabLst>
                <a:tab pos="2647474" algn="l"/>
              </a:tabLst>
            </a:pP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Thesis</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abstract</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correction</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service</a:t>
            </a:r>
            <a:endPar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600075" lvl="2" indent="-257175">
              <a:lnSpc>
                <a:spcPct val="107000"/>
              </a:lnSpc>
              <a:buFont typeface="Wingdings" panose="05000000000000000000" pitchFamily="2" charset="2"/>
              <a:buChar char="§"/>
              <a:tabLst>
                <a:tab pos="2647474" algn="l"/>
              </a:tabLst>
            </a:pP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Writing</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Clinic</a:t>
            </a:r>
            <a:endPar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600075" lvl="2" indent="-257175">
              <a:lnSpc>
                <a:spcPct val="107000"/>
              </a:lnSpc>
              <a:buFont typeface="Wingdings" panose="05000000000000000000" pitchFamily="2" charset="2"/>
              <a:buChar char="§"/>
              <a:tabLst>
                <a:tab pos="2647474" algn="l"/>
              </a:tabLst>
            </a:pP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PhD-level</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language</a:t>
            </a:r>
            <a:r>
              <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800" baseline="-25000" dirty="0" err="1">
                <a:solidFill>
                  <a:srgbClr val="333333"/>
                </a:solidFill>
                <a:latin typeface="Arial" panose="020B0604020202020204" pitchFamily="34" charset="0"/>
                <a:ea typeface="Calibri" panose="020F0502020204030204" pitchFamily="34" charset="0"/>
                <a:cs typeface="Arial" panose="020B0604020202020204" pitchFamily="34" charset="0"/>
              </a:rPr>
              <a:t>workshops</a:t>
            </a:r>
            <a:endParaRPr lang="fi-FI" sz="2800" baseline="-250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600075" lvl="2" indent="-257175">
              <a:lnSpc>
                <a:spcPct val="107000"/>
              </a:lnSpc>
              <a:buFont typeface="Wingdings" panose="05000000000000000000" pitchFamily="2" charset="2"/>
              <a:buChar char="§"/>
              <a:tabLst>
                <a:tab pos="2647474" algn="l"/>
              </a:tabLst>
            </a:pPr>
            <a:endParaRPr lang="fi-FI" sz="1500" baseline="-25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50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barn(inVertical)">
                                      <p:cBhvr>
                                        <p:cTn id="30" dur="500"/>
                                        <p:tgtEl>
                                          <p:spTgt spid="3">
                                            <p:txEl>
                                              <p:pRg st="10" end="1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barn(inVertical)">
                                      <p:cBhvr>
                                        <p:cTn id="33" dur="500"/>
                                        <p:tgtEl>
                                          <p:spTgt spid="3">
                                            <p:txEl>
                                              <p:pRg st="11" end="11"/>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barn(inVertical)">
                                      <p:cBhvr>
                                        <p:cTn id="36" dur="500"/>
                                        <p:tgtEl>
                                          <p:spTgt spid="3">
                                            <p:txEl>
                                              <p:pRg st="12" end="12"/>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barn(inVertical)">
                                      <p:cBhvr>
                                        <p:cTn id="39" dur="500"/>
                                        <p:tgtEl>
                                          <p:spTgt spid="3">
                                            <p:txEl>
                                              <p:pRg st="13" end="1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arn(inVertical)">
                                      <p:cBhvr>
                                        <p:cTn id="42" dur="500"/>
                                        <p:tgtEl>
                                          <p:spTgt spid="3">
                                            <p:txEl>
                                              <p:pRg st="14" end="14"/>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Effect transition="in" filter="barn(inVertical)">
                                      <p:cBhvr>
                                        <p:cTn id="45"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6336704" cy="461665"/>
          </a:xfrm>
          <a:prstGeom prst="rect">
            <a:avLst/>
          </a:prstGeom>
          <a:noFill/>
        </p:spPr>
        <p:txBody>
          <a:bodyPr wrap="square" rtlCol="0">
            <a:spAutoFit/>
          </a:bodyPr>
          <a:lstStyle/>
          <a:p>
            <a:r>
              <a:rPr lang="en-US" sz="2400" b="1" dirty="0"/>
              <a:t>STATEMENT OF MASTER’S THESIS </a:t>
            </a:r>
            <a:r>
              <a:rPr lang="en-US" sz="2400" b="1" dirty="0" smtClean="0"/>
              <a:t>ASSESSMENT</a:t>
            </a:r>
            <a:endParaRPr lang="en-US" sz="1600" b="1" dirty="0" smtClean="0"/>
          </a:p>
        </p:txBody>
      </p:sp>
      <p:sp>
        <p:nvSpPr>
          <p:cNvPr id="3" name="TextBox 2"/>
          <p:cNvSpPr txBox="1"/>
          <p:nvPr/>
        </p:nvSpPr>
        <p:spPr>
          <a:xfrm>
            <a:off x="611560" y="870194"/>
            <a:ext cx="8137321" cy="584775"/>
          </a:xfrm>
          <a:prstGeom prst="rect">
            <a:avLst/>
          </a:prstGeom>
          <a:noFill/>
        </p:spPr>
        <p:txBody>
          <a:bodyPr wrap="square" rtlCol="0">
            <a:spAutoFit/>
          </a:bodyPr>
          <a:lstStyle/>
          <a:p>
            <a:r>
              <a:rPr lang="en-US" sz="1600" b="1" dirty="0" smtClean="0">
                <a:hlinkClick r:id="rId2"/>
              </a:rPr>
              <a:t>https</a:t>
            </a:r>
            <a:r>
              <a:rPr lang="en-US" sz="1600" b="1" dirty="0">
                <a:hlinkClick r:id="rId2"/>
              </a:rPr>
              <a:t>://</a:t>
            </a:r>
            <a:r>
              <a:rPr lang="en-US" sz="1600" b="1" dirty="0" smtClean="0">
                <a:hlinkClick r:id="rId2"/>
              </a:rPr>
              <a:t>into.aalto.fi/display/enmasterelec/New+guideline+for+master%27s+thesis+evaluation+effective+as+of+1+August+2012</a:t>
            </a:r>
            <a:endParaRPr lang="en-US" sz="1600" b="1" dirty="0" smtClean="0"/>
          </a:p>
        </p:txBody>
      </p:sp>
      <p:pic>
        <p:nvPicPr>
          <p:cNvPr id="4" name="Picture 3"/>
          <p:cNvPicPr>
            <a:picLocks noChangeAspect="1"/>
          </p:cNvPicPr>
          <p:nvPr/>
        </p:nvPicPr>
        <p:blipFill>
          <a:blip r:embed="rId3"/>
          <a:stretch>
            <a:fillRect/>
          </a:stretch>
        </p:blipFill>
        <p:spPr>
          <a:xfrm>
            <a:off x="413631" y="1556792"/>
            <a:ext cx="8730369" cy="4585121"/>
          </a:xfrm>
          <a:prstGeom prst="rect">
            <a:avLst/>
          </a:prstGeom>
        </p:spPr>
      </p:pic>
      <p:sp>
        <p:nvSpPr>
          <p:cNvPr id="5" name="Oval 4"/>
          <p:cNvSpPr/>
          <p:nvPr/>
        </p:nvSpPr>
        <p:spPr>
          <a:xfrm>
            <a:off x="4680220" y="2145432"/>
            <a:ext cx="4463780" cy="9955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94386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7262305"/>
              </p:ext>
            </p:extLst>
          </p:nvPr>
        </p:nvGraphicFramePr>
        <p:xfrm>
          <a:off x="323528" y="260648"/>
          <a:ext cx="8424936" cy="6592502"/>
        </p:xfrm>
        <a:graphic>
          <a:graphicData uri="http://schemas.openxmlformats.org/drawingml/2006/table">
            <a:tbl>
              <a:tblPr firstRow="1" firstCol="1" bandRow="1">
                <a:tableStyleId>{5C22544A-7EE6-4342-B048-85BDC9FD1C3A}</a:tableStyleId>
              </a:tblPr>
              <a:tblGrid>
                <a:gridCol w="1728192"/>
                <a:gridCol w="576064"/>
                <a:gridCol w="6120680"/>
              </a:tblGrid>
              <a:tr h="462191">
                <a:tc gridSpan="3">
                  <a:txBody>
                    <a:bodyPr/>
                    <a:lstStyle/>
                    <a:p>
                      <a:pPr marL="254000" lvl="0" indent="-254000">
                        <a:lnSpc>
                          <a:spcPct val="115000"/>
                        </a:lnSpc>
                        <a:spcBef>
                          <a:spcPts val="600"/>
                        </a:spcBef>
                        <a:spcAft>
                          <a:spcPts val="0"/>
                        </a:spcAft>
                        <a:buFont typeface="+mj-lt"/>
                        <a:buAutoNum type="arabicPeriod" startAt="5"/>
                      </a:pPr>
                      <a:r>
                        <a:rPr lang="en-US" sz="3200" dirty="0">
                          <a:effectLst/>
                        </a:rPr>
                        <a:t>Presentation and language</a:t>
                      </a:r>
                      <a:endParaRPr lang="en-US" sz="32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597475">
                <a:tc>
                  <a:txBody>
                    <a:bodyPr/>
                    <a:lstStyle/>
                    <a:p>
                      <a:pPr marL="0" lvl="0" indent="0">
                        <a:lnSpc>
                          <a:spcPct val="115000"/>
                        </a:lnSpc>
                        <a:spcAft>
                          <a:spcPts val="0"/>
                        </a:spcAft>
                        <a:buFontTx/>
                        <a:buNone/>
                      </a:pPr>
                      <a:r>
                        <a:rPr lang="en-US" sz="2000" dirty="0" smtClean="0">
                          <a:effectLst/>
                        </a:rPr>
                        <a:t>5.1 Clarity</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kern="1200" dirty="0" smtClean="0">
                          <a:solidFill>
                            <a:srgbClr val="0000FF"/>
                          </a:solidFill>
                          <a:effectLst/>
                          <a:latin typeface="Arial Black" panose="020B0A04020102020204" pitchFamily="34" charset="0"/>
                          <a:ea typeface="+mn-ea"/>
                          <a:cs typeface="Arial" panose="020B0604020202020204" pitchFamily="34" charset="0"/>
                          <a:hlinkClick r:id="rId2"/>
                        </a:rPr>
                        <a:t>Cohesion</a:t>
                      </a:r>
                      <a:r>
                        <a:rPr lang="en-US" sz="2000" kern="1200" dirty="0" smtClean="0">
                          <a:solidFill>
                            <a:srgbClr val="0000FF"/>
                          </a:solidFill>
                          <a:effectLst/>
                          <a:latin typeface="Arial Black" panose="020B0A04020102020204" pitchFamily="34" charset="0"/>
                          <a:ea typeface="+mn-ea"/>
                          <a:cs typeface="Arial" panose="020B0604020202020204" pitchFamily="34" charset="0"/>
                        </a:rPr>
                        <a:t> </a:t>
                      </a:r>
                      <a:r>
                        <a:rPr lang="en-US" sz="2000" kern="1200" dirty="0" smtClean="0">
                          <a:solidFill>
                            <a:schemeClr val="dk1"/>
                          </a:solidFill>
                          <a:effectLst/>
                          <a:latin typeface="Arial" panose="020B0604020202020204" pitchFamily="34" charset="0"/>
                          <a:ea typeface="+mn-ea"/>
                          <a:cs typeface="Arial" panose="020B0604020202020204" pitchFamily="34" charset="0"/>
                        </a:rPr>
                        <a:t>(</a:t>
                      </a:r>
                      <a:r>
                        <a:rPr lang="en-US" sz="2000" i="1" kern="1200" dirty="0" smtClean="0">
                          <a:solidFill>
                            <a:schemeClr val="dk1"/>
                          </a:solidFill>
                          <a:effectLst/>
                          <a:latin typeface="Arial" panose="020B0604020202020204" pitchFamily="34" charset="0"/>
                          <a:ea typeface="+mn-ea"/>
                          <a:cs typeface="Arial" panose="020B0604020202020204" pitchFamily="34" charset="0"/>
                          <a:hlinkClick r:id="rId3"/>
                        </a:rPr>
                        <a:t>topical flow</a:t>
                      </a:r>
                      <a:r>
                        <a:rPr lang="en-US" sz="2000" i="1" kern="1200" dirty="0" smtClean="0">
                          <a:solidFill>
                            <a:schemeClr val="dk1"/>
                          </a:solidFill>
                          <a:effectLst/>
                          <a:latin typeface="Arial" panose="020B0604020202020204" pitchFamily="34" charset="0"/>
                          <a:ea typeface="+mn-ea"/>
                          <a:cs typeface="Arial" panose="020B0604020202020204" pitchFamily="34" charset="0"/>
                        </a:rPr>
                        <a:t>, </a:t>
                      </a:r>
                      <a:r>
                        <a:rPr lang="en-US" sz="2000" i="1" kern="1200" dirty="0" smtClean="0">
                          <a:solidFill>
                            <a:schemeClr val="dk1"/>
                          </a:solidFill>
                          <a:effectLst/>
                          <a:latin typeface="Arial" panose="020B0604020202020204" pitchFamily="34" charset="0"/>
                          <a:ea typeface="+mn-ea"/>
                          <a:cs typeface="Arial" panose="020B0604020202020204" pitchFamily="34" charset="0"/>
                          <a:hlinkClick r:id="rId4"/>
                        </a:rPr>
                        <a:t>logical connectors</a:t>
                      </a:r>
                      <a:r>
                        <a:rPr lang="en-US" sz="2000" i="1" kern="1200" dirty="0" smtClean="0">
                          <a:solidFill>
                            <a:schemeClr val="dk1"/>
                          </a:solidFill>
                          <a:effectLst/>
                          <a:latin typeface="Arial" panose="020B0604020202020204" pitchFamily="34" charset="0"/>
                          <a:ea typeface="+mn-ea"/>
                          <a:cs typeface="Arial" panose="020B0604020202020204" pitchFamily="34" charset="0"/>
                        </a:rPr>
                        <a:t>, </a:t>
                      </a:r>
                      <a:r>
                        <a:rPr lang="en-US" sz="2000" i="1" kern="1200" dirty="0" smtClean="0">
                          <a:solidFill>
                            <a:schemeClr val="dk1"/>
                          </a:solidFill>
                          <a:effectLst/>
                          <a:latin typeface="Arial" panose="020B0604020202020204" pitchFamily="34" charset="0"/>
                          <a:ea typeface="+mn-ea"/>
                          <a:cs typeface="Arial" panose="020B0604020202020204" pitchFamily="34" charset="0"/>
                          <a:hlinkClick r:id="rId5"/>
                        </a:rPr>
                        <a:t>metalanguage</a:t>
                      </a:r>
                      <a:r>
                        <a:rPr lang="en-US" sz="2000" dirty="0" smtClean="0">
                          <a:effectLst/>
                          <a:latin typeface="Arial" panose="020B0604020202020204" pitchFamily="34" charset="0"/>
                          <a:cs typeface="Arial" panose="020B0604020202020204" pitchFamily="34" charset="0"/>
                        </a:rPr>
                        <a:t>)</a:t>
                      </a:r>
                      <a:endParaRPr lang="en-US" sz="2000" dirty="0" smtClean="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2000" i="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b="1" kern="1200" dirty="0" smtClean="0">
                          <a:solidFill>
                            <a:schemeClr val="lt1"/>
                          </a:solidFill>
                          <a:effectLst/>
                          <a:latin typeface="+mn-lt"/>
                          <a:ea typeface="+mn-ea"/>
                          <a:cs typeface="+mn-cs"/>
                        </a:rPr>
                        <a:t>5.2 Structure</a:t>
                      </a:r>
                      <a:endParaRPr lang="en-US" sz="2000" b="1" kern="1200" dirty="0">
                        <a:solidFill>
                          <a:schemeClr val="lt1"/>
                        </a:solidFill>
                        <a:effectLst/>
                        <a:latin typeface="+mn-lt"/>
                        <a:ea typeface="+mn-ea"/>
                        <a:cs typeface="+mn-cs"/>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marL="0" indent="0">
                        <a:lnSpc>
                          <a:spcPct val="115000"/>
                        </a:lnSpc>
                        <a:spcAft>
                          <a:spcPts val="0"/>
                        </a:spcAft>
                      </a:pPr>
                      <a:r>
                        <a:rPr lang="en-US" sz="2000" dirty="0" smtClean="0">
                          <a:solidFill>
                            <a:srgbClr val="0000FF"/>
                          </a:solidFill>
                          <a:effectLst/>
                          <a:latin typeface="Arial Black" panose="020B0A04020102020204" pitchFamily="34" charset="0"/>
                          <a:cs typeface="Arial" panose="020B0604020202020204" pitchFamily="34" charset="0"/>
                          <a:hlinkClick r:id="rId6"/>
                        </a:rPr>
                        <a:t>Organization</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hlinkClick r:id="rId7"/>
                        </a:rPr>
                        <a:t>Abstract</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hlinkClick r:id="rId8"/>
                        </a:rPr>
                        <a:t>Introduction</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rPr>
                        <a:t>Conclusion</a:t>
                      </a:r>
                      <a:r>
                        <a:rPr lang="en-US" sz="2000" dirty="0" smtClean="0">
                          <a:effectLst/>
                          <a:latin typeface="Arial" panose="020B0604020202020204" pitchFamily="34" charset="0"/>
                          <a:cs typeface="Arial" panose="020B0604020202020204" pitchFamily="34" charset="0"/>
                        </a:rPr>
                        <a:t>, </a:t>
                      </a:r>
                      <a:br>
                        <a:rPr lang="en-US" sz="2000" dirty="0" smtClean="0">
                          <a:effectLst/>
                          <a:latin typeface="Arial" panose="020B0604020202020204" pitchFamily="34" charset="0"/>
                          <a:cs typeface="Arial" panose="020B0604020202020204" pitchFamily="34" charset="0"/>
                        </a:rPr>
                      </a:br>
                      <a:r>
                        <a:rPr lang="en-US" sz="2000" dirty="0" smtClean="0">
                          <a:effectLst/>
                          <a:latin typeface="Arial" panose="020B0604020202020204" pitchFamily="34" charset="0"/>
                          <a:cs typeface="Arial" panose="020B0604020202020204" pitchFamily="34" charset="0"/>
                        </a:rPr>
                        <a:t>                            and </a:t>
                      </a:r>
                      <a:r>
                        <a:rPr lang="en-US" sz="2000" i="1" dirty="0" smtClean="0">
                          <a:effectLst/>
                          <a:latin typeface="Arial" panose="020B0604020202020204" pitchFamily="34" charset="0"/>
                          <a:cs typeface="Arial" panose="020B0604020202020204" pitchFamily="34" charset="0"/>
                        </a:rPr>
                        <a:t>Paragraphing</a:t>
                      </a:r>
                      <a:r>
                        <a:rPr lang="en-US" sz="2000" dirty="0" smtClean="0">
                          <a:effectLst/>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r>
              <a:tr h="597475">
                <a:tc>
                  <a:txBody>
                    <a:bodyPr/>
                    <a:lstStyle/>
                    <a:p>
                      <a:pPr marL="0" lvl="0" indent="0" algn="l" defTabSz="914400" rtl="0" eaLnBrk="1" latinLnBrk="0" hangingPunct="1">
                        <a:lnSpc>
                          <a:spcPct val="115000"/>
                        </a:lnSpc>
                        <a:spcAft>
                          <a:spcPts val="0"/>
                        </a:spcAft>
                        <a:buFontTx/>
                        <a:buNone/>
                      </a:pPr>
                      <a:r>
                        <a:rPr lang="en-US" sz="2000" b="1" kern="1200" dirty="0" smtClean="0">
                          <a:solidFill>
                            <a:schemeClr val="lt1"/>
                          </a:solidFill>
                          <a:effectLst/>
                          <a:latin typeface="+mn-lt"/>
                          <a:ea typeface="+mn-ea"/>
                          <a:cs typeface="+mn-cs"/>
                        </a:rPr>
                        <a:t>5.3 Tidiness</a:t>
                      </a:r>
                      <a:endParaRPr lang="en-US" sz="2000" b="1" kern="1200" dirty="0">
                        <a:solidFill>
                          <a:schemeClr val="lt1"/>
                        </a:solidFill>
                        <a:effectLst/>
                        <a:latin typeface="+mn-lt"/>
                        <a:ea typeface="+mn-ea"/>
                        <a:cs typeface="+mn-cs"/>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kern="1200" dirty="0" smtClean="0">
                          <a:solidFill>
                            <a:srgbClr val="0000FF"/>
                          </a:solidFill>
                          <a:effectLst/>
                          <a:latin typeface="Arial Black" panose="020B0A04020102020204" pitchFamily="34" charset="0"/>
                          <a:ea typeface="+mn-ea"/>
                          <a:cs typeface="Arial" panose="020B0604020202020204" pitchFamily="34" charset="0"/>
                        </a:rPr>
                        <a:t>Formatting</a:t>
                      </a:r>
                      <a:r>
                        <a:rPr lang="en-US" sz="20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smtClean="0">
                          <a:solidFill>
                            <a:schemeClr val="dk1"/>
                          </a:solidFill>
                          <a:effectLst/>
                          <a:latin typeface="Arial" panose="020B0604020202020204" pitchFamily="34" charset="0"/>
                          <a:ea typeface="+mn-ea"/>
                          <a:cs typeface="Arial" panose="020B0604020202020204" pitchFamily="34" charset="0"/>
                        </a:rPr>
                        <a:t>(</a:t>
                      </a:r>
                      <a:r>
                        <a:rPr lang="en-US" sz="2000" i="1" kern="1200" dirty="0" smtClean="0">
                          <a:solidFill>
                            <a:schemeClr val="dk1"/>
                          </a:solidFill>
                          <a:effectLst/>
                          <a:latin typeface="Arial" panose="020B0604020202020204" pitchFamily="34" charset="0"/>
                          <a:ea typeface="+mn-ea"/>
                          <a:cs typeface="Arial" panose="020B0604020202020204" pitchFamily="34" charset="0"/>
                        </a:rPr>
                        <a:t>numbering, </a:t>
                      </a:r>
                      <a:r>
                        <a:rPr lang="en-US" sz="2000" i="1" kern="1200" dirty="0" smtClean="0">
                          <a:solidFill>
                            <a:schemeClr val="dk1"/>
                          </a:solidFill>
                          <a:effectLst/>
                          <a:latin typeface="Arial" panose="020B0604020202020204" pitchFamily="34" charset="0"/>
                          <a:ea typeface="+mn-ea"/>
                          <a:cs typeface="Arial" panose="020B0604020202020204" pitchFamily="34" charset="0"/>
                          <a:hlinkClick r:id="rId9"/>
                        </a:rPr>
                        <a:t>bulleted lists</a:t>
                      </a:r>
                      <a:r>
                        <a:rPr lang="en-US" sz="2000" i="1" kern="1200" dirty="0" smtClean="0">
                          <a:solidFill>
                            <a:schemeClr val="dk1"/>
                          </a:solidFill>
                          <a:effectLst/>
                          <a:latin typeface="Arial" panose="020B0604020202020204" pitchFamily="34" charset="0"/>
                          <a:ea typeface="+mn-ea"/>
                          <a:cs typeface="Arial" panose="020B0604020202020204" pitchFamily="34" charset="0"/>
                        </a:rPr>
                        <a:t>, </a:t>
                      </a:r>
                      <a:r>
                        <a:rPr lang="en-US" sz="2000" i="1" kern="1200" dirty="0" smtClean="0">
                          <a:solidFill>
                            <a:schemeClr val="dk1"/>
                          </a:solidFill>
                          <a:effectLst/>
                          <a:latin typeface="Arial" panose="020B0604020202020204" pitchFamily="34" charset="0"/>
                          <a:ea typeface="+mn-ea"/>
                          <a:cs typeface="Arial" panose="020B0604020202020204" pitchFamily="34" charset="0"/>
                          <a:hlinkClick r:id="rId10"/>
                        </a:rPr>
                        <a:t>referencing</a:t>
                      </a:r>
                      <a:r>
                        <a:rPr lang="en-US" sz="1800" kern="1200" dirty="0" smtClean="0">
                          <a:solidFill>
                            <a:schemeClr val="dk1"/>
                          </a:solidFill>
                          <a:effectLst/>
                          <a:latin typeface="Arial" panose="020B0604020202020204" pitchFamily="34" charset="0"/>
                          <a:ea typeface="+mn-ea"/>
                          <a:cs typeface="Arial" panose="020B0604020202020204" pitchFamily="34" charset="0"/>
                        </a:rPr>
                        <a:t>)</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794360">
                <a:tc>
                  <a:txBody>
                    <a:bodyPr/>
                    <a:lstStyle/>
                    <a:p>
                      <a:pPr marL="0" lvl="0" indent="0" algn="l" defTabSz="914400" rtl="0" eaLnBrk="1" latinLnBrk="0" hangingPunct="1">
                        <a:lnSpc>
                          <a:spcPct val="115000"/>
                        </a:lnSpc>
                        <a:spcAft>
                          <a:spcPts val="0"/>
                        </a:spcAft>
                        <a:buFontTx/>
                        <a:buNone/>
                      </a:pPr>
                      <a:r>
                        <a:rPr lang="en-US" sz="2000" b="1" kern="1200" dirty="0" smtClean="0">
                          <a:solidFill>
                            <a:schemeClr val="lt1"/>
                          </a:solidFill>
                          <a:effectLst/>
                          <a:latin typeface="+mn-lt"/>
                          <a:ea typeface="+mn-ea"/>
                          <a:cs typeface="+mn-cs"/>
                        </a:rPr>
                        <a:t>5.4 Scholarly</a:t>
                      </a:r>
                      <a:br>
                        <a:rPr lang="en-US" sz="2000" b="1" kern="1200" dirty="0" smtClean="0">
                          <a:solidFill>
                            <a:schemeClr val="lt1"/>
                          </a:solidFill>
                          <a:effectLst/>
                          <a:latin typeface="+mn-lt"/>
                          <a:ea typeface="+mn-ea"/>
                          <a:cs typeface="+mn-cs"/>
                        </a:rPr>
                      </a:br>
                      <a:r>
                        <a:rPr lang="en-US" sz="2000" b="1" kern="1200" dirty="0" smtClean="0">
                          <a:solidFill>
                            <a:schemeClr val="lt1"/>
                          </a:solidFill>
                          <a:effectLst/>
                          <a:latin typeface="+mn-lt"/>
                          <a:ea typeface="+mn-ea"/>
                          <a:cs typeface="+mn-cs"/>
                        </a:rPr>
                        <a:t>      </a:t>
                      </a:r>
                      <a:r>
                        <a:rPr lang="en-US" sz="2000" b="1" kern="1200" dirty="0">
                          <a:solidFill>
                            <a:schemeClr val="lt1"/>
                          </a:solidFill>
                          <a:effectLst/>
                          <a:latin typeface="+mn-lt"/>
                          <a:ea typeface="+mn-ea"/>
                          <a:cs typeface="+mn-cs"/>
                        </a:rPr>
                        <a:t>style</a:t>
                      </a: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kern="1200" dirty="0" smtClean="0">
                          <a:solidFill>
                            <a:srgbClr val="0000FF"/>
                          </a:solidFill>
                          <a:effectLst/>
                          <a:latin typeface="Arial Black" panose="020B0A04020102020204" pitchFamily="34" charset="0"/>
                          <a:ea typeface="+mn-ea"/>
                          <a:cs typeface="Arial" panose="020B0604020202020204" pitchFamily="34" charset="0"/>
                          <a:hlinkClick r:id="rId11"/>
                        </a:rPr>
                        <a:t>Word choice</a:t>
                      </a:r>
                      <a:r>
                        <a:rPr lang="en-US" sz="2000" kern="1200" dirty="0" smtClean="0">
                          <a:solidFill>
                            <a:srgbClr val="0000FF"/>
                          </a:solidFill>
                          <a:effectLst/>
                          <a:latin typeface="Arial Black" panose="020B0A04020102020204" pitchFamily="34" charset="0"/>
                          <a:ea typeface="+mn-ea"/>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and </a:t>
                      </a:r>
                      <a:r>
                        <a:rPr lang="en-US" sz="2000" kern="1200" dirty="0" smtClean="0">
                          <a:solidFill>
                            <a:srgbClr val="0000FF"/>
                          </a:solidFill>
                          <a:effectLst/>
                          <a:latin typeface="Arial Black" panose="020B0A04020102020204" pitchFamily="34" charset="0"/>
                          <a:ea typeface="+mn-ea"/>
                          <a:cs typeface="Arial" panose="020B0604020202020204" pitchFamily="34" charset="0"/>
                          <a:hlinkClick r:id="rId12"/>
                        </a:rPr>
                        <a:t>Sentence style</a:t>
                      </a:r>
                      <a:endParaRPr lang="en-US" sz="2000" kern="1200" dirty="0">
                        <a:solidFill>
                          <a:srgbClr val="0000FF"/>
                        </a:solidFill>
                        <a:effectLst/>
                        <a:latin typeface="Arial Black" panose="020B0A04020102020204" pitchFamily="34" charset="0"/>
                        <a:ea typeface="+mn-ea"/>
                        <a:cs typeface="Arial" panose="020B0604020202020204" pitchFamily="34" charset="0"/>
                      </a:endParaRPr>
                    </a:p>
                  </a:txBody>
                  <a:tcPr marL="68580" marR="68580" marT="0" marB="0"/>
                </a:tc>
              </a:tr>
              <a:tr h="794360">
                <a:tc>
                  <a:txBody>
                    <a:bodyPr/>
                    <a:lstStyle/>
                    <a:p>
                      <a:pPr marL="0" lvl="0" indent="0">
                        <a:lnSpc>
                          <a:spcPct val="115000"/>
                        </a:lnSpc>
                        <a:spcAft>
                          <a:spcPts val="0"/>
                        </a:spcAft>
                        <a:buFontTx/>
                        <a:buNone/>
                      </a:pPr>
                      <a:r>
                        <a:rPr lang="en-US" sz="2000" dirty="0" smtClean="0">
                          <a:effectLst/>
                        </a:rPr>
                        <a:t>5.5 Sentence </a:t>
                      </a:r>
                      <a:br>
                        <a:rPr lang="en-US" sz="2000" dirty="0" smtClean="0">
                          <a:effectLst/>
                        </a:rPr>
                      </a:br>
                      <a:r>
                        <a:rPr lang="en-US" sz="2000" dirty="0" smtClean="0">
                          <a:effectLst/>
                        </a:rPr>
                        <a:t>      structure</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kern="1200" dirty="0" smtClean="0">
                          <a:solidFill>
                            <a:srgbClr val="0000FF"/>
                          </a:solidFill>
                          <a:effectLst/>
                          <a:latin typeface="Arial Black" panose="020B0A04020102020204" pitchFamily="34" charset="0"/>
                          <a:ea typeface="+mn-ea"/>
                          <a:cs typeface="Arial" panose="020B0604020202020204" pitchFamily="34" charset="0"/>
                          <a:hlinkClick r:id="rId13"/>
                        </a:rPr>
                        <a:t>Complex sentences</a:t>
                      </a:r>
                      <a:endParaRPr lang="en-US" sz="2000" kern="1200" dirty="0">
                        <a:solidFill>
                          <a:srgbClr val="0000FF"/>
                        </a:solidFill>
                        <a:effectLst/>
                        <a:latin typeface="Arial Black" panose="020B0A040201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dirty="0" smtClean="0">
                          <a:effectLst/>
                        </a:rPr>
                        <a:t>5.6 Grammar</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kern="1200" dirty="0" smtClean="0">
                          <a:solidFill>
                            <a:srgbClr val="0000FF"/>
                          </a:solidFill>
                          <a:effectLst/>
                          <a:latin typeface="Arial Black" panose="020B0A04020102020204" pitchFamily="34" charset="0"/>
                          <a:ea typeface="+mn-ea"/>
                          <a:cs typeface="Arial" panose="020B0604020202020204" pitchFamily="34" charset="0"/>
                        </a:rPr>
                        <a:t>Grammar</a:t>
                      </a:r>
                      <a:r>
                        <a:rPr lang="en-US" sz="2000" kern="1200" dirty="0" smtClean="0">
                          <a:solidFill>
                            <a:schemeClr val="dk1"/>
                          </a:solidFill>
                          <a:effectLst/>
                          <a:latin typeface="Arial" panose="020B0604020202020204" pitchFamily="34" charset="0"/>
                          <a:ea typeface="+mn-ea"/>
                          <a:cs typeface="Arial" panose="020B0604020202020204" pitchFamily="34" charset="0"/>
                        </a:rPr>
                        <a:t> (e.g., articles </a:t>
                      </a:r>
                      <a:r>
                        <a:rPr lang="en-US" sz="2000" i="0" kern="1200" dirty="0" smtClean="0">
                          <a:solidFill>
                            <a:schemeClr val="dk1"/>
                          </a:solidFill>
                          <a:effectLst/>
                          <a:latin typeface="Arial" panose="020B0604020202020204" pitchFamily="34" charset="0"/>
                          <a:ea typeface="+mn-ea"/>
                          <a:cs typeface="Arial" panose="020B0604020202020204" pitchFamily="34" charset="0"/>
                        </a:rPr>
                        <a:t>[the, a, Ø]</a:t>
                      </a:r>
                      <a:r>
                        <a:rPr lang="en-US" sz="2000" kern="1200" dirty="0" smtClean="0">
                          <a:solidFill>
                            <a:schemeClr val="dk1"/>
                          </a:solidFill>
                          <a:effectLst/>
                          <a:latin typeface="Arial" panose="020B0604020202020204" pitchFamily="34" charset="0"/>
                          <a:ea typeface="+mn-ea"/>
                          <a:cs typeface="Arial" panose="020B0604020202020204" pitchFamily="34" charset="0"/>
                        </a:rPr>
                        <a:t>, tense)</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dirty="0" smtClean="0">
                          <a:effectLst/>
                        </a:rPr>
                        <a:t>5.7 Spelling</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kern="1200" dirty="0" smtClean="0">
                          <a:solidFill>
                            <a:srgbClr val="0000FF"/>
                          </a:solidFill>
                          <a:effectLst/>
                          <a:latin typeface="Arial Black" panose="020B0A04020102020204" pitchFamily="34" charset="0"/>
                          <a:ea typeface="+mn-ea"/>
                          <a:cs typeface="Arial" panose="020B0604020202020204" pitchFamily="34" charset="0"/>
                        </a:rPr>
                        <a:t>Spelling</a:t>
                      </a:r>
                      <a:r>
                        <a:rPr lang="en-US" sz="2000" kern="1200" dirty="0" smtClean="0">
                          <a:solidFill>
                            <a:schemeClr val="dk1"/>
                          </a:solidFill>
                          <a:effectLst/>
                          <a:latin typeface="Arial" panose="020B0604020202020204" pitchFamily="34" charset="0"/>
                          <a:ea typeface="+mn-ea"/>
                          <a:cs typeface="Arial" panose="020B0604020202020204" pitchFamily="34" charset="0"/>
                        </a:rPr>
                        <a:t> (capitalization, </a:t>
                      </a:r>
                      <a:r>
                        <a:rPr lang="en-US" sz="2000" kern="1200" dirty="0" err="1" smtClean="0">
                          <a:solidFill>
                            <a:schemeClr val="dk1"/>
                          </a:solidFill>
                          <a:effectLst/>
                          <a:latin typeface="Arial" panose="020B0604020202020204" pitchFamily="34" charset="0"/>
                          <a:ea typeface="+mn-ea"/>
                          <a:cs typeface="Arial" panose="020B0604020202020204" pitchFamily="34" charset="0"/>
                        </a:rPr>
                        <a:t>appostrophe</a:t>
                      </a:r>
                      <a:r>
                        <a:rPr lang="en-US" sz="2000" kern="1200" dirty="0" smtClean="0">
                          <a:solidFill>
                            <a:schemeClr val="dk1"/>
                          </a:solidFill>
                          <a:effectLst/>
                          <a:latin typeface="Arial" panose="020B0604020202020204" pitchFamily="34" charset="0"/>
                          <a:ea typeface="+mn-ea"/>
                          <a:cs typeface="Arial" panose="020B0604020202020204" pitchFamily="34" charset="0"/>
                        </a:rPr>
                        <a:t> </a:t>
                      </a:r>
                      <a:r>
                        <a:rPr lang="en-US" sz="2000" i="0" kern="1200" dirty="0" smtClean="0">
                          <a:solidFill>
                            <a:schemeClr val="dk1"/>
                          </a:solidFill>
                          <a:effectLst/>
                          <a:latin typeface="Arial" panose="020B0604020202020204" pitchFamily="34" charset="0"/>
                          <a:ea typeface="+mn-ea"/>
                          <a:cs typeface="Arial" panose="020B0604020202020204" pitchFamily="34" charset="0"/>
                        </a:rPr>
                        <a:t>[ </a:t>
                      </a:r>
                      <a:r>
                        <a:rPr lang="fi-FI" sz="2000" i="0" kern="1200" dirty="0" smtClean="0">
                          <a:solidFill>
                            <a:schemeClr val="tx1"/>
                          </a:solidFill>
                          <a:effectLst/>
                          <a:latin typeface="Arial Black" panose="020B0A04020102020204" pitchFamily="34" charset="0"/>
                          <a:ea typeface="+mn-ea"/>
                          <a:cs typeface="Times New Roman" panose="02020603050405020304" pitchFamily="18" charset="0"/>
                          <a:sym typeface="Symbol"/>
                        </a:rPr>
                        <a:t>' </a:t>
                      </a:r>
                      <a:r>
                        <a:rPr lang="en-US" sz="2000" i="0" kern="1200" dirty="0" smtClean="0">
                          <a:solidFill>
                            <a:schemeClr val="dk1"/>
                          </a:solidFill>
                          <a:effectLst/>
                          <a:latin typeface="Arial" panose="020B0604020202020204" pitchFamily="34" charset="0"/>
                          <a:ea typeface="+mn-ea"/>
                          <a:cs typeface="Arial" panose="020B0604020202020204" pitchFamily="34" charset="0"/>
                        </a:rPr>
                        <a:t>]</a:t>
                      </a:r>
                      <a:r>
                        <a:rPr lang="en-US" sz="2000" kern="1200" dirty="0" smtClean="0">
                          <a:solidFill>
                            <a:schemeClr val="dk1"/>
                          </a:solidFill>
                          <a:effectLst/>
                          <a:latin typeface="Arial" panose="020B0604020202020204" pitchFamily="34" charset="0"/>
                          <a:ea typeface="+mn-ea"/>
                          <a:cs typeface="Arial" panose="020B0604020202020204" pitchFamily="34" charset="0"/>
                        </a:rPr>
                        <a:t>,</a:t>
                      </a:r>
                      <a:r>
                        <a:rPr lang="en-US" sz="2000" kern="1200" baseline="0" dirty="0" smtClean="0">
                          <a:solidFill>
                            <a:schemeClr val="dk1"/>
                          </a:solidFill>
                          <a:effectLst/>
                          <a:latin typeface="Arial" panose="020B0604020202020204" pitchFamily="34" charset="0"/>
                          <a:ea typeface="+mn-ea"/>
                          <a:cs typeface="Arial" panose="020B0604020202020204" pitchFamily="34" charset="0"/>
                        </a:rPr>
                        <a:t> </a:t>
                      </a:r>
                      <a:br>
                        <a:rPr lang="en-US" sz="2000" kern="1200" baseline="0" dirty="0" smtClean="0">
                          <a:solidFill>
                            <a:schemeClr val="dk1"/>
                          </a:solidFill>
                          <a:effectLst/>
                          <a:latin typeface="Arial" panose="020B0604020202020204" pitchFamily="34" charset="0"/>
                          <a:ea typeface="+mn-ea"/>
                          <a:cs typeface="Arial" panose="020B0604020202020204" pitchFamily="34" charset="0"/>
                        </a:rPr>
                      </a:br>
                      <a:r>
                        <a:rPr lang="en-US" sz="2000" kern="1200" baseline="0" dirty="0" smtClean="0">
                          <a:solidFill>
                            <a:schemeClr val="dk1"/>
                          </a:solidFill>
                          <a:effectLst/>
                          <a:latin typeface="Arial" panose="020B0604020202020204" pitchFamily="34" charset="0"/>
                          <a:ea typeface="+mn-ea"/>
                          <a:cs typeface="Arial" panose="020B0604020202020204" pitchFamily="34" charset="0"/>
                        </a:rPr>
                        <a:t>                    </a:t>
                      </a:r>
                      <a:r>
                        <a:rPr lang="en-US" sz="2000" kern="1200" dirty="0" smtClean="0">
                          <a:solidFill>
                            <a:schemeClr val="dk1"/>
                          </a:solidFill>
                          <a:effectLst/>
                          <a:latin typeface="Arial" panose="020B0604020202020204" pitchFamily="34" charset="0"/>
                          <a:ea typeface="+mn-ea"/>
                          <a:cs typeface="Arial" panose="020B0604020202020204" pitchFamily="34" charset="0"/>
                        </a:rPr>
                        <a:t>hyphenation </a:t>
                      </a:r>
                      <a:r>
                        <a:rPr lang="en-US" sz="2000" i="0" kern="1200" dirty="0" smtClean="0">
                          <a:solidFill>
                            <a:schemeClr val="dk1"/>
                          </a:solidFill>
                          <a:effectLst/>
                          <a:latin typeface="Arial" panose="020B0604020202020204" pitchFamily="34" charset="0"/>
                          <a:ea typeface="+mn-ea"/>
                          <a:cs typeface="Arial" panose="020B0604020202020204" pitchFamily="34" charset="0"/>
                        </a:rPr>
                        <a:t>[</a:t>
                      </a:r>
                      <a:r>
                        <a:rPr lang="fi-FI" sz="2000" i="0" kern="1200" dirty="0" smtClean="0">
                          <a:solidFill>
                            <a:schemeClr val="tx1"/>
                          </a:solidFill>
                          <a:effectLst/>
                          <a:latin typeface="Arial Black" panose="020B0A04020102020204" pitchFamily="34" charset="0"/>
                          <a:ea typeface="+mn-ea"/>
                          <a:cs typeface="Arial" panose="020B0604020202020204" pitchFamily="34" charset="0"/>
                          <a:sym typeface="Symbol"/>
                        </a:rPr>
                        <a:t></a:t>
                      </a:r>
                      <a:r>
                        <a:rPr lang="en-US" sz="2000" i="0" kern="1200" dirty="0" smtClean="0">
                          <a:solidFill>
                            <a:schemeClr val="dk1"/>
                          </a:solidFill>
                          <a:effectLst/>
                          <a:latin typeface="Arial" panose="020B0604020202020204" pitchFamily="34" charset="0"/>
                          <a:ea typeface="+mn-ea"/>
                          <a:cs typeface="Arial" panose="020B0604020202020204" pitchFamily="34" charset="0"/>
                        </a:rPr>
                        <a:t>])</a:t>
                      </a:r>
                      <a:endParaRPr lang="en-US" sz="2000" i="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794360">
                <a:tc>
                  <a:txBody>
                    <a:bodyPr/>
                    <a:lstStyle/>
                    <a:p>
                      <a:pPr>
                        <a:lnSpc>
                          <a:spcPct val="115000"/>
                        </a:lnSpc>
                        <a:spcAft>
                          <a:spcPts val="0"/>
                        </a:spcAft>
                      </a:pPr>
                      <a:r>
                        <a:rPr lang="en-US" sz="2000" dirty="0">
                          <a:effectLst/>
                        </a:rPr>
                        <a:t>Other criterion</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algn="l" defTabSz="914400" rtl="0" eaLnBrk="1" latinLnBrk="0" hangingPunct="1">
                        <a:lnSpc>
                          <a:spcPct val="115000"/>
                        </a:lnSpc>
                        <a:spcAft>
                          <a:spcPts val="0"/>
                        </a:spcAft>
                      </a:pPr>
                      <a:r>
                        <a:rPr lang="fi-FI" sz="2000" kern="1200" dirty="0" smtClean="0">
                          <a:solidFill>
                            <a:srgbClr val="0000FF"/>
                          </a:solidFill>
                          <a:effectLst/>
                          <a:latin typeface="Arial Black" panose="020B0A04020102020204" pitchFamily="34" charset="0"/>
                          <a:ea typeface="+mn-ea"/>
                          <a:cs typeface="Arial" panose="020B0604020202020204" pitchFamily="34" charset="0"/>
                          <a:hlinkClick r:id="rId14"/>
                        </a:rPr>
                        <a:t>Punctuation</a:t>
                      </a:r>
                      <a:r>
                        <a:rPr lang="fi-FI" sz="2000" kern="1200" dirty="0" smtClean="0">
                          <a:solidFill>
                            <a:schemeClr val="dk1"/>
                          </a:solidFill>
                          <a:effectLst/>
                          <a:latin typeface="Arial" panose="020B0604020202020204" pitchFamily="34" charset="0"/>
                          <a:ea typeface="+mn-ea"/>
                          <a:cs typeface="Arial" panose="020B0604020202020204" pitchFamily="34" charset="0"/>
                        </a:rPr>
                        <a:t> </a:t>
                      </a:r>
                      <a:r>
                        <a:rPr lang="fi-FI" sz="2000" kern="1200" dirty="0" smtClean="0">
                          <a:solidFill>
                            <a:schemeClr val="tx1"/>
                          </a:solidFill>
                          <a:effectLst/>
                          <a:latin typeface="Arial" panose="020B0604020202020204" pitchFamily="34" charset="0"/>
                          <a:ea typeface="+mn-ea"/>
                          <a:cs typeface="Arial" panose="020B0604020202020204" pitchFamily="34" charset="0"/>
                        </a:rPr>
                        <a:t>(</a:t>
                      </a:r>
                      <a:r>
                        <a:rPr lang="fi-FI" sz="2000" i="1" kern="1200" dirty="0" err="1" smtClean="0">
                          <a:solidFill>
                            <a:schemeClr val="tx1"/>
                          </a:solidFill>
                          <a:effectLst/>
                          <a:latin typeface="Arial" panose="020B0604020202020204" pitchFamily="34" charset="0"/>
                          <a:ea typeface="+mn-ea"/>
                          <a:cs typeface="Arial" panose="020B0604020202020204" pitchFamily="34" charset="0"/>
                        </a:rPr>
                        <a:t>comma</a:t>
                      </a:r>
                      <a:r>
                        <a:rPr lang="fi-FI" sz="2000" kern="1200" baseline="0" dirty="0" smtClean="0">
                          <a:solidFill>
                            <a:schemeClr val="tx1"/>
                          </a:solidFill>
                          <a:effectLst/>
                          <a:latin typeface="Arial" panose="020B0604020202020204" pitchFamily="34" charset="0"/>
                          <a:ea typeface="+mn-ea"/>
                          <a:cs typeface="Arial" panose="020B0604020202020204" pitchFamily="34" charset="0"/>
                        </a:rPr>
                        <a:t> [</a:t>
                      </a:r>
                      <a:r>
                        <a:rPr lang="fi-FI" sz="2000" kern="1200" dirty="0" smtClean="0">
                          <a:solidFill>
                            <a:schemeClr val="tx1"/>
                          </a:solidFill>
                          <a:effectLst/>
                          <a:latin typeface="Arial Black" panose="020B0A04020102020204" pitchFamily="34" charset="0"/>
                          <a:ea typeface="+mn-ea"/>
                          <a:cs typeface="Arial" panose="020B0604020202020204" pitchFamily="34" charset="0"/>
                        </a:rPr>
                        <a:t>,</a:t>
                      </a: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i="1" kern="1200" dirty="0" err="1" smtClean="0">
                          <a:solidFill>
                            <a:schemeClr val="tx1"/>
                          </a:solidFill>
                          <a:effectLst/>
                          <a:latin typeface="Arial" panose="020B0604020202020204" pitchFamily="34" charset="0"/>
                          <a:ea typeface="+mn-ea"/>
                          <a:cs typeface="Arial" panose="020B0604020202020204" pitchFamily="34" charset="0"/>
                        </a:rPr>
                        <a:t>colon</a:t>
                      </a: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kern="1200" dirty="0" smtClean="0">
                          <a:solidFill>
                            <a:schemeClr val="tx1"/>
                          </a:solidFill>
                          <a:effectLst/>
                          <a:latin typeface="Arial Black" panose="020B0A04020102020204" pitchFamily="34" charset="0"/>
                          <a:ea typeface="+mn-ea"/>
                          <a:cs typeface="Arial" panose="020B0604020202020204" pitchFamily="34" charset="0"/>
                        </a:rPr>
                        <a:t>:</a:t>
                      </a: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i="1" kern="1200" dirty="0" err="1" smtClean="0">
                          <a:solidFill>
                            <a:schemeClr val="tx1"/>
                          </a:solidFill>
                          <a:effectLst/>
                          <a:latin typeface="Arial" panose="020B0604020202020204" pitchFamily="34" charset="0"/>
                          <a:ea typeface="+mn-ea"/>
                          <a:cs typeface="Arial" panose="020B0604020202020204" pitchFamily="34" charset="0"/>
                        </a:rPr>
                        <a:t>semicolon</a:t>
                      </a: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kern="1200" dirty="0" smtClean="0">
                          <a:solidFill>
                            <a:schemeClr val="tx1"/>
                          </a:solidFill>
                          <a:effectLst/>
                          <a:latin typeface="Arial Black" panose="020B0A04020102020204" pitchFamily="34" charset="0"/>
                          <a:ea typeface="+mn-ea"/>
                          <a:cs typeface="Arial" panose="020B0604020202020204" pitchFamily="34" charset="0"/>
                        </a:rPr>
                        <a:t>;</a:t>
                      </a:r>
                      <a:r>
                        <a:rPr lang="fi-FI" sz="2000" kern="1200" dirty="0" smtClean="0">
                          <a:solidFill>
                            <a:schemeClr val="tx1"/>
                          </a:solidFill>
                          <a:effectLst/>
                          <a:latin typeface="Arial" panose="020B0604020202020204" pitchFamily="34" charset="0"/>
                          <a:ea typeface="+mn-ea"/>
                          <a:cs typeface="Arial" panose="020B0604020202020204" pitchFamily="34" charset="0"/>
                        </a:rPr>
                        <a:t>], </a:t>
                      </a:r>
                      <a:br>
                        <a:rPr lang="fi-FI" sz="2000" kern="1200" dirty="0" smtClean="0">
                          <a:solidFill>
                            <a:schemeClr val="tx1"/>
                          </a:solidFill>
                          <a:effectLst/>
                          <a:latin typeface="Arial" panose="020B0604020202020204" pitchFamily="34" charset="0"/>
                          <a:ea typeface="+mn-ea"/>
                          <a:cs typeface="Arial" panose="020B0604020202020204" pitchFamily="34" charset="0"/>
                        </a:rPr>
                      </a:b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i="1" kern="1200" dirty="0" err="1" smtClean="0">
                          <a:solidFill>
                            <a:schemeClr val="tx1"/>
                          </a:solidFill>
                          <a:effectLst/>
                          <a:latin typeface="Arial" panose="020B0604020202020204" pitchFamily="34" charset="0"/>
                          <a:ea typeface="+mn-ea"/>
                          <a:cs typeface="Arial" panose="020B0604020202020204" pitchFamily="34" charset="0"/>
                        </a:rPr>
                        <a:t>hyphen</a:t>
                      </a: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kern="1200" dirty="0" smtClean="0">
                          <a:solidFill>
                            <a:schemeClr val="tx1"/>
                          </a:solidFill>
                          <a:effectLst/>
                          <a:latin typeface="Arial Black" panose="020B0A04020102020204" pitchFamily="34" charset="0"/>
                          <a:ea typeface="+mn-ea"/>
                          <a:cs typeface="Arial" panose="020B0604020202020204" pitchFamily="34" charset="0"/>
                          <a:sym typeface="Symbol"/>
                        </a:rPr>
                        <a:t></a:t>
                      </a:r>
                      <a:r>
                        <a:rPr lang="fi-FI" sz="2000" kern="1200" dirty="0" smtClean="0">
                          <a:solidFill>
                            <a:schemeClr val="tx1"/>
                          </a:solidFill>
                          <a:effectLst/>
                          <a:latin typeface="Arial" panose="020B0604020202020204" pitchFamily="34" charset="0"/>
                          <a:ea typeface="+mn-ea"/>
                          <a:cs typeface="Arial" panose="020B0604020202020204" pitchFamily="34" charset="0"/>
                        </a:rPr>
                        <a:t>])</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376930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IE" dirty="0" smtClean="0"/>
              <a:t>Types of engineering thes</a:t>
            </a:r>
            <a:r>
              <a:rPr lang="en-IE" u="sng" dirty="0" smtClean="0"/>
              <a:t>e</a:t>
            </a:r>
            <a:r>
              <a:rPr lang="en-IE" dirty="0" smtClean="0"/>
              <a:t>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60648"/>
            <a:ext cx="1875992" cy="161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789" y="1092117"/>
            <a:ext cx="850862" cy="85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1160647"/>
            <a:ext cx="6914660" cy="3277820"/>
          </a:xfrm>
          <a:prstGeom prst="rect">
            <a:avLst/>
          </a:prstGeom>
          <a:noFill/>
        </p:spPr>
        <p:txBody>
          <a:bodyPr wrap="square" rtlCol="0">
            <a:spAutoFit/>
          </a:bodyPr>
          <a:lstStyle/>
          <a:p>
            <a:pPr fontAlgn="base">
              <a:spcBef>
                <a:spcPct val="0"/>
              </a:spcBef>
              <a:spcAft>
                <a:spcPct val="0"/>
              </a:spcAft>
            </a:pPr>
            <a:r>
              <a:rPr lang="fi-FI" sz="2400" dirty="0" err="1">
                <a:solidFill>
                  <a:srgbClr val="000000"/>
                </a:solidFill>
                <a:latin typeface="Arial Black" pitchFamily="34" charset="0"/>
              </a:rPr>
              <a:t>Phillip's</a:t>
            </a:r>
            <a:r>
              <a:rPr lang="fi-FI" sz="2400" dirty="0">
                <a:solidFill>
                  <a:srgbClr val="000000"/>
                </a:solidFill>
                <a:latin typeface="Arial Black" pitchFamily="34" charset="0"/>
              </a:rPr>
              <a:t> </a:t>
            </a:r>
            <a:r>
              <a:rPr lang="fi-FI" sz="2400" dirty="0" err="1">
                <a:solidFill>
                  <a:srgbClr val="000000"/>
                </a:solidFill>
                <a:latin typeface="Arial Black" pitchFamily="34" charset="0"/>
              </a:rPr>
              <a:t>two-category</a:t>
            </a:r>
            <a:r>
              <a:rPr lang="fi-FI" sz="2400" dirty="0">
                <a:solidFill>
                  <a:srgbClr val="000000"/>
                </a:solidFill>
                <a:latin typeface="Arial Black" pitchFamily="34" charset="0"/>
              </a:rPr>
              <a:t> definition </a:t>
            </a:r>
            <a:r>
              <a:rPr lang="fi-FI" sz="2400" dirty="0">
                <a:solidFill>
                  <a:srgbClr val="000000"/>
                </a:solidFill>
              </a:rPr>
              <a:t>(1999):</a:t>
            </a:r>
          </a:p>
          <a:p>
            <a:pPr fontAlgn="base">
              <a:spcBef>
                <a:spcPct val="0"/>
              </a:spcBef>
              <a:spcAft>
                <a:spcPct val="0"/>
              </a:spcAft>
            </a:pPr>
            <a:endParaRPr lang="fi-FI" sz="2400" dirty="0">
              <a:solidFill>
                <a:srgbClr val="000000"/>
              </a:solidFill>
            </a:endParaRPr>
          </a:p>
          <a:p>
            <a:pPr marL="457200" indent="-457200" fontAlgn="base">
              <a:spcBef>
                <a:spcPct val="0"/>
              </a:spcBef>
              <a:spcAft>
                <a:spcPct val="0"/>
              </a:spcAft>
              <a:buFont typeface="+mj-lt"/>
              <a:buAutoNum type="arabicPeriod"/>
            </a:pPr>
            <a:r>
              <a:rPr lang="fi-FI" sz="2400" dirty="0">
                <a:solidFill>
                  <a:srgbClr val="C00000"/>
                </a:solidFill>
                <a:latin typeface="Arial Black" pitchFamily="34" charset="0"/>
              </a:rPr>
              <a:t>The </a:t>
            </a:r>
            <a:r>
              <a:rPr lang="fi-FI" sz="2400" b="1" dirty="0">
                <a:solidFill>
                  <a:srgbClr val="C00000"/>
                </a:solidFill>
                <a:latin typeface="Arial Black" pitchFamily="34" charset="0"/>
              </a:rPr>
              <a:t>Engineering</a:t>
            </a:r>
            <a:r>
              <a:rPr lang="fi-FI" sz="2400" dirty="0">
                <a:solidFill>
                  <a:srgbClr val="C00000"/>
                </a:solidFill>
                <a:latin typeface="Arial Black" pitchFamily="34" charset="0"/>
              </a:rPr>
              <a:t> </a:t>
            </a:r>
            <a:r>
              <a:rPr lang="fi-FI" sz="2400" dirty="0" err="1">
                <a:solidFill>
                  <a:srgbClr val="C00000"/>
                </a:solidFill>
                <a:latin typeface="Arial Black" pitchFamily="34" charset="0"/>
              </a:rPr>
              <a:t>Thesis</a:t>
            </a:r>
            <a:r>
              <a:rPr lang="fi-FI" sz="2400" dirty="0">
                <a:solidFill>
                  <a:srgbClr val="C00000"/>
                </a:solidFill>
                <a:latin typeface="Arial Black" pitchFamily="34" charset="0"/>
              </a:rPr>
              <a:t> </a:t>
            </a:r>
            <a:r>
              <a:rPr lang="fi-FI" sz="2400" dirty="0">
                <a:solidFill>
                  <a:srgbClr val="000000"/>
                </a:solidFill>
              </a:rPr>
              <a:t/>
            </a:r>
            <a:br>
              <a:rPr lang="fi-FI" sz="2400" dirty="0">
                <a:solidFill>
                  <a:srgbClr val="000000"/>
                </a:solidFill>
              </a:rPr>
            </a:br>
            <a:r>
              <a:rPr lang="fi-FI" sz="2400" dirty="0">
                <a:solidFill>
                  <a:srgbClr val="000000"/>
                </a:solidFill>
              </a:rPr>
              <a:t>("</a:t>
            </a:r>
            <a:r>
              <a:rPr lang="en-US" sz="2400" dirty="0">
                <a:solidFill>
                  <a:srgbClr val="000000"/>
                </a:solidFill>
              </a:rPr>
              <a:t> oriented towards engineering practice"</a:t>
            </a:r>
            <a:r>
              <a:rPr lang="fi-FI" sz="2400" dirty="0">
                <a:solidFill>
                  <a:srgbClr val="000000"/>
                </a:solidFill>
              </a:rPr>
              <a:t>)</a:t>
            </a:r>
          </a:p>
          <a:p>
            <a:pPr marL="457200" indent="-457200" fontAlgn="base">
              <a:spcBef>
                <a:spcPts val="1800"/>
              </a:spcBef>
              <a:spcAft>
                <a:spcPct val="0"/>
              </a:spcAft>
              <a:buFont typeface="+mj-lt"/>
              <a:buAutoNum type="arabicPeriod"/>
            </a:pPr>
            <a:r>
              <a:rPr lang="en-US" sz="2400" b="1" dirty="0">
                <a:solidFill>
                  <a:srgbClr val="C00000"/>
                </a:solidFill>
                <a:latin typeface="Arial Black" pitchFamily="34" charset="0"/>
              </a:rPr>
              <a:t>The Engineering Science Thesis </a:t>
            </a:r>
            <a:r>
              <a:rPr lang="en-US" sz="2400" dirty="0">
                <a:solidFill>
                  <a:srgbClr val="000000"/>
                </a:solidFill>
              </a:rPr>
              <a:t>("advances scientific knowledge in support of future solutions to engineering problems")</a:t>
            </a:r>
          </a:p>
          <a:p>
            <a:pPr marL="457200" indent="-457200" fontAlgn="base">
              <a:spcBef>
                <a:spcPct val="0"/>
              </a:spcBef>
              <a:spcAft>
                <a:spcPct val="0"/>
              </a:spcAft>
              <a:buFont typeface="+mj-lt"/>
              <a:buAutoNum type="arabicPeriod"/>
            </a:pPr>
            <a:endParaRPr lang="en-US" sz="2400" dirty="0">
              <a:solidFill>
                <a:srgbClr val="000000"/>
              </a:solidFill>
            </a:endParaRPr>
          </a:p>
        </p:txBody>
      </p:sp>
      <p:sp>
        <p:nvSpPr>
          <p:cNvPr id="8" name="TextBox 7"/>
          <p:cNvSpPr txBox="1"/>
          <p:nvPr/>
        </p:nvSpPr>
        <p:spPr>
          <a:xfrm>
            <a:off x="2411760" y="6021288"/>
            <a:ext cx="6552728" cy="584775"/>
          </a:xfrm>
          <a:prstGeom prst="rect">
            <a:avLst/>
          </a:prstGeom>
          <a:noFill/>
        </p:spPr>
        <p:txBody>
          <a:bodyPr wrap="square" rtlCol="0">
            <a:spAutoFit/>
          </a:bodyPr>
          <a:lstStyle/>
          <a:p>
            <a:pPr fontAlgn="base">
              <a:spcBef>
                <a:spcPct val="0"/>
              </a:spcBef>
              <a:spcAft>
                <a:spcPct val="0"/>
              </a:spcAft>
            </a:pPr>
            <a:r>
              <a:rPr lang="fi-FI" sz="1600" dirty="0" err="1">
                <a:solidFill>
                  <a:srgbClr val="000000"/>
                </a:solidFill>
              </a:rPr>
              <a:t>Phillips</a:t>
            </a:r>
            <a:r>
              <a:rPr lang="fi-FI" sz="1600" dirty="0">
                <a:solidFill>
                  <a:srgbClr val="000000"/>
                </a:solidFill>
              </a:rPr>
              <a:t>, Greg. 1999. </a:t>
            </a:r>
            <a:r>
              <a:rPr lang="en-US" sz="1600" i="1" dirty="0">
                <a:solidFill>
                  <a:srgbClr val="000000"/>
                </a:solidFill>
              </a:rPr>
              <a:t>What is an engineering thesis, anyway</a:t>
            </a:r>
            <a:r>
              <a:rPr lang="en-US" sz="1600" dirty="0">
                <a:solidFill>
                  <a:srgbClr val="000000"/>
                </a:solidFill>
              </a:rPr>
              <a:t>? Retrieved March 13, 2013. </a:t>
            </a:r>
            <a:r>
              <a:rPr lang="en-US" sz="1600" dirty="0">
                <a:solidFill>
                  <a:srgbClr val="000000"/>
                </a:solidFill>
                <a:hlinkClick r:id="rId4"/>
              </a:rPr>
              <a:t>http://last3.in/ggg/thesis.html</a:t>
            </a:r>
            <a:r>
              <a:rPr lang="en-US" sz="1600" dirty="0">
                <a:solidFill>
                  <a:srgbClr val="000000"/>
                </a:solidFill>
              </a:rPr>
              <a:t> </a:t>
            </a:r>
          </a:p>
        </p:txBody>
      </p:sp>
    </p:spTree>
    <p:extLst>
      <p:ext uri="{BB962C8B-B14F-4D97-AF65-F5344CB8AC3E}">
        <p14:creationId xmlns:p14="http://schemas.microsoft.com/office/powerpoint/2010/main" val="4031586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IE" dirty="0" smtClean="0"/>
              <a:t>Types of engineering thes</a:t>
            </a:r>
            <a:r>
              <a:rPr lang="en-IE" u="sng" dirty="0" smtClean="0"/>
              <a:t>e</a:t>
            </a:r>
            <a:r>
              <a:rPr lang="en-IE" dirty="0" smtClean="0"/>
              <a:t>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60648"/>
            <a:ext cx="1875992" cy="161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789" y="1092117"/>
            <a:ext cx="850862" cy="85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1160647"/>
            <a:ext cx="6914660" cy="1508105"/>
          </a:xfrm>
          <a:prstGeom prst="rect">
            <a:avLst/>
          </a:prstGeom>
          <a:noFill/>
        </p:spPr>
        <p:txBody>
          <a:bodyPr wrap="square" rtlCol="0">
            <a:spAutoFit/>
          </a:bodyPr>
          <a:lstStyle/>
          <a:p>
            <a:pPr fontAlgn="base">
              <a:spcBef>
                <a:spcPct val="0"/>
              </a:spcBef>
              <a:spcAft>
                <a:spcPct val="0"/>
              </a:spcAft>
            </a:pPr>
            <a:r>
              <a:rPr lang="fi-FI" sz="2400" dirty="0" err="1">
                <a:solidFill>
                  <a:srgbClr val="000000"/>
                </a:solidFill>
                <a:latin typeface="Arial Black" pitchFamily="34" charset="0"/>
              </a:rPr>
              <a:t>Phillip's</a:t>
            </a:r>
            <a:r>
              <a:rPr lang="fi-FI" sz="2400" dirty="0">
                <a:solidFill>
                  <a:srgbClr val="000000"/>
                </a:solidFill>
                <a:latin typeface="Arial Black" pitchFamily="34" charset="0"/>
              </a:rPr>
              <a:t> </a:t>
            </a:r>
            <a:r>
              <a:rPr lang="fi-FI" sz="2400" dirty="0" err="1">
                <a:solidFill>
                  <a:srgbClr val="000000"/>
                </a:solidFill>
                <a:latin typeface="Arial Black" pitchFamily="34" charset="0"/>
              </a:rPr>
              <a:t>two-category</a:t>
            </a:r>
            <a:r>
              <a:rPr lang="fi-FI" sz="2400" dirty="0">
                <a:solidFill>
                  <a:srgbClr val="000000"/>
                </a:solidFill>
                <a:latin typeface="Arial Black" pitchFamily="34" charset="0"/>
              </a:rPr>
              <a:t> definition </a:t>
            </a:r>
            <a:r>
              <a:rPr lang="fi-FI" sz="2400" dirty="0">
                <a:solidFill>
                  <a:srgbClr val="000000"/>
                </a:solidFill>
              </a:rPr>
              <a:t>(1999):</a:t>
            </a:r>
          </a:p>
          <a:p>
            <a:pPr fontAlgn="base">
              <a:spcBef>
                <a:spcPct val="0"/>
              </a:spcBef>
              <a:spcAft>
                <a:spcPct val="0"/>
              </a:spcAft>
            </a:pPr>
            <a:endParaRPr lang="fi-FI" dirty="0">
              <a:solidFill>
                <a:srgbClr val="000000"/>
              </a:solidFill>
            </a:endParaRPr>
          </a:p>
          <a:p>
            <a:pPr marL="457200" indent="-457200" fontAlgn="base">
              <a:spcBef>
                <a:spcPct val="0"/>
              </a:spcBef>
              <a:spcAft>
                <a:spcPct val="0"/>
              </a:spcAft>
              <a:buFont typeface="+mj-lt"/>
              <a:buAutoNum type="arabicPeriod"/>
            </a:pPr>
            <a:r>
              <a:rPr lang="fi-FI" sz="2400" dirty="0">
                <a:solidFill>
                  <a:srgbClr val="C00000"/>
                </a:solidFill>
                <a:latin typeface="Arial Black" pitchFamily="34" charset="0"/>
              </a:rPr>
              <a:t>The </a:t>
            </a:r>
            <a:r>
              <a:rPr lang="fi-FI" sz="2400" b="1" dirty="0">
                <a:solidFill>
                  <a:srgbClr val="C00000"/>
                </a:solidFill>
                <a:latin typeface="Arial Black" pitchFamily="34" charset="0"/>
              </a:rPr>
              <a:t>Engineering</a:t>
            </a:r>
            <a:r>
              <a:rPr lang="fi-FI" sz="2400" dirty="0">
                <a:solidFill>
                  <a:srgbClr val="C00000"/>
                </a:solidFill>
                <a:latin typeface="Arial Black" pitchFamily="34" charset="0"/>
              </a:rPr>
              <a:t> </a:t>
            </a:r>
            <a:r>
              <a:rPr lang="fi-FI" sz="2400" dirty="0" err="1">
                <a:solidFill>
                  <a:srgbClr val="C00000"/>
                </a:solidFill>
                <a:latin typeface="Arial Black" pitchFamily="34" charset="0"/>
              </a:rPr>
              <a:t>Thesis</a:t>
            </a:r>
            <a:r>
              <a:rPr lang="fi-FI" sz="2400" dirty="0">
                <a:solidFill>
                  <a:srgbClr val="C00000"/>
                </a:solidFill>
                <a:latin typeface="Arial Black" pitchFamily="34" charset="0"/>
              </a:rPr>
              <a:t> </a:t>
            </a:r>
            <a:r>
              <a:rPr lang="fi-FI" sz="2400" dirty="0">
                <a:solidFill>
                  <a:srgbClr val="000000"/>
                </a:solidFill>
              </a:rPr>
              <a:t/>
            </a:r>
            <a:br>
              <a:rPr lang="fi-FI" sz="2400" dirty="0">
                <a:solidFill>
                  <a:srgbClr val="000000"/>
                </a:solidFill>
              </a:rPr>
            </a:br>
            <a:r>
              <a:rPr lang="fi-FI" sz="2400" dirty="0" err="1">
                <a:solidFill>
                  <a:srgbClr val="000000"/>
                </a:solidFill>
              </a:rPr>
              <a:t>should</a:t>
            </a:r>
            <a:r>
              <a:rPr lang="fi-FI" sz="2400" dirty="0">
                <a:solidFill>
                  <a:srgbClr val="000000"/>
                </a:solidFill>
              </a:rPr>
              <a:t> </a:t>
            </a:r>
            <a:r>
              <a:rPr lang="fi-FI" sz="2400" dirty="0" err="1">
                <a:solidFill>
                  <a:srgbClr val="000000"/>
                </a:solidFill>
              </a:rPr>
              <a:t>answer</a:t>
            </a:r>
            <a:r>
              <a:rPr lang="fi-FI" sz="2400" dirty="0">
                <a:solidFill>
                  <a:srgbClr val="000000"/>
                </a:solidFill>
              </a:rPr>
              <a:t> </a:t>
            </a:r>
            <a:r>
              <a:rPr lang="fi-FI" sz="2400" dirty="0" err="1">
                <a:solidFill>
                  <a:srgbClr val="000000"/>
                </a:solidFill>
              </a:rPr>
              <a:t>four</a:t>
            </a:r>
            <a:r>
              <a:rPr lang="fi-FI" sz="2400" dirty="0">
                <a:solidFill>
                  <a:srgbClr val="000000"/>
                </a:solidFill>
              </a:rPr>
              <a:t> </a:t>
            </a:r>
            <a:r>
              <a:rPr lang="fi-FI" sz="2400" dirty="0" err="1">
                <a:solidFill>
                  <a:srgbClr val="000000"/>
                </a:solidFill>
              </a:rPr>
              <a:t>questions</a:t>
            </a:r>
            <a:r>
              <a:rPr lang="fi-FI" sz="2400" dirty="0">
                <a:solidFill>
                  <a:srgbClr val="000000"/>
                </a:solidFill>
              </a:rPr>
              <a:t>:</a:t>
            </a:r>
          </a:p>
        </p:txBody>
      </p:sp>
      <p:sp>
        <p:nvSpPr>
          <p:cNvPr id="6" name="Rectangle 5"/>
          <p:cNvSpPr/>
          <p:nvPr/>
        </p:nvSpPr>
        <p:spPr>
          <a:xfrm>
            <a:off x="1495737" y="2780928"/>
            <a:ext cx="7108711" cy="2708434"/>
          </a:xfrm>
          <a:prstGeom prst="rect">
            <a:avLst/>
          </a:prstGeom>
        </p:spPr>
        <p:txBody>
          <a:bodyPr wrap="square">
            <a:spAutoFit/>
          </a:bodyPr>
          <a:lstStyle/>
          <a:p>
            <a:pPr marL="342900" indent="-342900" fontAlgn="base">
              <a:spcBef>
                <a:spcPct val="0"/>
              </a:spcBef>
              <a:spcAft>
                <a:spcPct val="0"/>
              </a:spcAft>
              <a:buFont typeface="+mj-lt"/>
              <a:buAutoNum type="arabicPeriod"/>
            </a:pPr>
            <a:r>
              <a:rPr lang="en-US" sz="2000" dirty="0">
                <a:solidFill>
                  <a:srgbClr val="000000"/>
                </a:solidFill>
              </a:rPr>
              <a:t>What engineering </a:t>
            </a:r>
            <a:r>
              <a:rPr lang="en-US" sz="2000" b="1" dirty="0">
                <a:solidFill>
                  <a:srgbClr val="000000"/>
                </a:solidFill>
                <a:latin typeface="Arial Black" pitchFamily="34" charset="0"/>
              </a:rPr>
              <a:t>problem</a:t>
            </a:r>
            <a:r>
              <a:rPr lang="en-US" sz="2000" dirty="0">
                <a:solidFill>
                  <a:srgbClr val="000000"/>
                </a:solidFill>
              </a:rPr>
              <a:t> requires a solution? </a:t>
            </a:r>
          </a:p>
          <a:p>
            <a:pPr marL="342900" indent="-342900" fontAlgn="base">
              <a:spcBef>
                <a:spcPts val="1200"/>
              </a:spcBef>
              <a:spcAft>
                <a:spcPct val="0"/>
              </a:spcAft>
              <a:buFont typeface="+mj-lt"/>
              <a:buAutoNum type="arabicPeriod"/>
            </a:pPr>
            <a:r>
              <a:rPr lang="en-US" sz="2000" dirty="0">
                <a:solidFill>
                  <a:srgbClr val="000000"/>
                </a:solidFill>
              </a:rPr>
              <a:t>What's wrong with </a:t>
            </a:r>
            <a:r>
              <a:rPr lang="en-US" sz="2000" b="1" dirty="0">
                <a:solidFill>
                  <a:srgbClr val="000000"/>
                </a:solidFill>
                <a:latin typeface="Arial Black" pitchFamily="34" charset="0"/>
              </a:rPr>
              <a:t>previous solutions </a:t>
            </a:r>
            <a:r>
              <a:rPr lang="en-US" sz="2000" dirty="0">
                <a:solidFill>
                  <a:srgbClr val="000000"/>
                </a:solidFill>
              </a:rPr>
              <a:t>that have attempted to solve this problem? </a:t>
            </a:r>
          </a:p>
          <a:p>
            <a:pPr marL="342900" indent="-342900" fontAlgn="base">
              <a:spcBef>
                <a:spcPts val="1200"/>
              </a:spcBef>
              <a:spcAft>
                <a:spcPct val="0"/>
              </a:spcAft>
              <a:buFont typeface="+mj-lt"/>
              <a:buAutoNum type="arabicPeriod"/>
            </a:pPr>
            <a:r>
              <a:rPr lang="en-US" sz="2000" dirty="0">
                <a:solidFill>
                  <a:srgbClr val="000000"/>
                </a:solidFill>
              </a:rPr>
              <a:t>What is </a:t>
            </a:r>
            <a:r>
              <a:rPr lang="en-US" sz="2000" b="1" dirty="0">
                <a:solidFill>
                  <a:srgbClr val="000000"/>
                </a:solidFill>
                <a:latin typeface="Arial Black" pitchFamily="34" charset="0"/>
              </a:rPr>
              <a:t>your solution</a:t>
            </a:r>
            <a:r>
              <a:rPr lang="en-US" sz="2000" dirty="0">
                <a:solidFill>
                  <a:srgbClr val="000000"/>
                </a:solidFill>
              </a:rPr>
              <a:t>? </a:t>
            </a:r>
          </a:p>
          <a:p>
            <a:pPr marL="342900" indent="-342900" fontAlgn="base">
              <a:spcBef>
                <a:spcPts val="1200"/>
              </a:spcBef>
              <a:spcAft>
                <a:spcPct val="0"/>
              </a:spcAft>
              <a:buFont typeface="+mj-lt"/>
              <a:buAutoNum type="arabicPeriod"/>
            </a:pPr>
            <a:r>
              <a:rPr lang="en-US" sz="2000" dirty="0">
                <a:solidFill>
                  <a:srgbClr val="000000"/>
                </a:solidFill>
              </a:rPr>
              <a:t>How does your solution </a:t>
            </a:r>
            <a:r>
              <a:rPr lang="en-US" sz="2000" b="1" dirty="0">
                <a:solidFill>
                  <a:srgbClr val="000000"/>
                </a:solidFill>
                <a:latin typeface="Arial Black" pitchFamily="34" charset="0"/>
              </a:rPr>
              <a:t>compare</a:t>
            </a:r>
            <a:r>
              <a:rPr lang="en-US" sz="2000" dirty="0">
                <a:solidFill>
                  <a:srgbClr val="000000"/>
                </a:solidFill>
              </a:rPr>
              <a:t> with earlier solutions? What are the </a:t>
            </a:r>
            <a:r>
              <a:rPr lang="en-US" sz="2000" dirty="0">
                <a:solidFill>
                  <a:srgbClr val="000000"/>
                </a:solidFill>
                <a:latin typeface="Arial Black" pitchFamily="34" charset="0"/>
              </a:rPr>
              <a:t>weaknesses</a:t>
            </a:r>
            <a:r>
              <a:rPr lang="en-US" sz="2000" dirty="0">
                <a:solidFill>
                  <a:srgbClr val="000000"/>
                </a:solidFill>
              </a:rPr>
              <a:t> and </a:t>
            </a:r>
            <a:r>
              <a:rPr lang="en-US" sz="2000" dirty="0">
                <a:solidFill>
                  <a:srgbClr val="000000"/>
                </a:solidFill>
                <a:latin typeface="Arial Black" pitchFamily="34" charset="0"/>
              </a:rPr>
              <a:t>strengths</a:t>
            </a:r>
            <a:r>
              <a:rPr lang="en-US" sz="2000" dirty="0">
                <a:solidFill>
                  <a:srgbClr val="000000"/>
                </a:solidFill>
              </a:rPr>
              <a:t> of your solution? </a:t>
            </a:r>
          </a:p>
        </p:txBody>
      </p:sp>
      <p:sp>
        <p:nvSpPr>
          <p:cNvPr id="8" name="TextBox 7"/>
          <p:cNvSpPr txBox="1"/>
          <p:nvPr/>
        </p:nvSpPr>
        <p:spPr>
          <a:xfrm>
            <a:off x="2411760" y="6021288"/>
            <a:ext cx="6552728" cy="584775"/>
          </a:xfrm>
          <a:prstGeom prst="rect">
            <a:avLst/>
          </a:prstGeom>
          <a:noFill/>
        </p:spPr>
        <p:txBody>
          <a:bodyPr wrap="square" rtlCol="0">
            <a:spAutoFit/>
          </a:bodyPr>
          <a:lstStyle/>
          <a:p>
            <a:pPr fontAlgn="base">
              <a:spcBef>
                <a:spcPct val="0"/>
              </a:spcBef>
              <a:spcAft>
                <a:spcPct val="0"/>
              </a:spcAft>
            </a:pPr>
            <a:r>
              <a:rPr lang="fi-FI" sz="1600" dirty="0" err="1">
                <a:solidFill>
                  <a:srgbClr val="000000"/>
                </a:solidFill>
              </a:rPr>
              <a:t>Phillips</a:t>
            </a:r>
            <a:r>
              <a:rPr lang="fi-FI" sz="1600" dirty="0">
                <a:solidFill>
                  <a:srgbClr val="000000"/>
                </a:solidFill>
              </a:rPr>
              <a:t>, Greg. 1999. </a:t>
            </a:r>
            <a:r>
              <a:rPr lang="en-US" sz="1600" i="1" dirty="0">
                <a:solidFill>
                  <a:srgbClr val="000000"/>
                </a:solidFill>
              </a:rPr>
              <a:t>What is an engineering thesis, anyway</a:t>
            </a:r>
            <a:r>
              <a:rPr lang="en-US" sz="1600" dirty="0">
                <a:solidFill>
                  <a:srgbClr val="000000"/>
                </a:solidFill>
              </a:rPr>
              <a:t>? Retrieved March 13, 2013. </a:t>
            </a:r>
            <a:r>
              <a:rPr lang="en-US" sz="1600" dirty="0">
                <a:solidFill>
                  <a:srgbClr val="000000"/>
                </a:solidFill>
                <a:hlinkClick r:id="rId4"/>
              </a:rPr>
              <a:t>http://last3.in/ggg/thesis.html</a:t>
            </a:r>
            <a:r>
              <a:rPr lang="en-US" sz="1600" dirty="0">
                <a:solidFill>
                  <a:srgbClr val="000000"/>
                </a:solidFill>
              </a:rPr>
              <a:t> </a:t>
            </a:r>
          </a:p>
        </p:txBody>
      </p:sp>
    </p:spTree>
    <p:extLst>
      <p:ext uri="{BB962C8B-B14F-4D97-AF65-F5344CB8AC3E}">
        <p14:creationId xmlns:p14="http://schemas.microsoft.com/office/powerpoint/2010/main" val="29838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IE" dirty="0" smtClean="0"/>
              <a:t>Types of engineering thes</a:t>
            </a:r>
            <a:r>
              <a:rPr lang="en-IE" u="sng" dirty="0" smtClean="0"/>
              <a:t>e</a:t>
            </a:r>
            <a:r>
              <a:rPr lang="en-IE" dirty="0" smtClean="0"/>
              <a:t>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60648"/>
            <a:ext cx="1875992" cy="161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789" y="1092117"/>
            <a:ext cx="850862" cy="85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1160647"/>
            <a:ext cx="6914660" cy="1508105"/>
          </a:xfrm>
          <a:prstGeom prst="rect">
            <a:avLst/>
          </a:prstGeom>
          <a:noFill/>
        </p:spPr>
        <p:txBody>
          <a:bodyPr wrap="square" rtlCol="0">
            <a:spAutoFit/>
          </a:bodyPr>
          <a:lstStyle/>
          <a:p>
            <a:pPr fontAlgn="base">
              <a:spcBef>
                <a:spcPct val="0"/>
              </a:spcBef>
              <a:spcAft>
                <a:spcPct val="0"/>
              </a:spcAft>
            </a:pPr>
            <a:r>
              <a:rPr lang="fi-FI" sz="2400" dirty="0" err="1">
                <a:solidFill>
                  <a:srgbClr val="000000"/>
                </a:solidFill>
                <a:latin typeface="Arial Black" pitchFamily="34" charset="0"/>
              </a:rPr>
              <a:t>Phillip's</a:t>
            </a:r>
            <a:r>
              <a:rPr lang="fi-FI" sz="2400" dirty="0">
                <a:solidFill>
                  <a:srgbClr val="000000"/>
                </a:solidFill>
                <a:latin typeface="Arial Black" pitchFamily="34" charset="0"/>
              </a:rPr>
              <a:t> </a:t>
            </a:r>
            <a:r>
              <a:rPr lang="fi-FI" sz="2400" dirty="0" err="1">
                <a:solidFill>
                  <a:srgbClr val="000000"/>
                </a:solidFill>
                <a:latin typeface="Arial Black" pitchFamily="34" charset="0"/>
              </a:rPr>
              <a:t>two-category</a:t>
            </a:r>
            <a:r>
              <a:rPr lang="fi-FI" sz="2400" dirty="0">
                <a:solidFill>
                  <a:srgbClr val="000000"/>
                </a:solidFill>
                <a:latin typeface="Arial Black" pitchFamily="34" charset="0"/>
              </a:rPr>
              <a:t> definition </a:t>
            </a:r>
            <a:r>
              <a:rPr lang="fi-FI" sz="2400" dirty="0">
                <a:solidFill>
                  <a:srgbClr val="000000"/>
                </a:solidFill>
              </a:rPr>
              <a:t>(1999):</a:t>
            </a:r>
          </a:p>
          <a:p>
            <a:pPr fontAlgn="base">
              <a:spcBef>
                <a:spcPct val="0"/>
              </a:spcBef>
              <a:spcAft>
                <a:spcPct val="0"/>
              </a:spcAft>
            </a:pPr>
            <a:endParaRPr lang="fi-FI" dirty="0">
              <a:solidFill>
                <a:srgbClr val="000000"/>
              </a:solidFill>
            </a:endParaRPr>
          </a:p>
          <a:p>
            <a:pPr marL="457200" indent="-457200" fontAlgn="base">
              <a:spcBef>
                <a:spcPct val="0"/>
              </a:spcBef>
              <a:spcAft>
                <a:spcPct val="0"/>
              </a:spcAft>
              <a:buFont typeface="+mj-lt"/>
              <a:buAutoNum type="arabicPeriod" startAt="2"/>
            </a:pPr>
            <a:r>
              <a:rPr lang="fi-FI" sz="2400" dirty="0">
                <a:solidFill>
                  <a:srgbClr val="C00000"/>
                </a:solidFill>
                <a:latin typeface="Arial Black" pitchFamily="34" charset="0"/>
              </a:rPr>
              <a:t>The </a:t>
            </a:r>
            <a:r>
              <a:rPr lang="fi-FI" sz="2400" b="1" dirty="0">
                <a:solidFill>
                  <a:srgbClr val="C00000"/>
                </a:solidFill>
                <a:latin typeface="Arial Black" pitchFamily="34" charset="0"/>
              </a:rPr>
              <a:t>Engineering</a:t>
            </a:r>
            <a:r>
              <a:rPr lang="fi-FI" sz="2400" dirty="0">
                <a:solidFill>
                  <a:srgbClr val="C00000"/>
                </a:solidFill>
                <a:latin typeface="Arial Black" pitchFamily="34" charset="0"/>
              </a:rPr>
              <a:t> Science </a:t>
            </a:r>
            <a:r>
              <a:rPr lang="fi-FI" sz="2400" dirty="0" err="1">
                <a:solidFill>
                  <a:srgbClr val="C00000"/>
                </a:solidFill>
                <a:latin typeface="Arial Black" pitchFamily="34" charset="0"/>
              </a:rPr>
              <a:t>Thesis</a:t>
            </a:r>
            <a:r>
              <a:rPr lang="fi-FI" sz="2400" dirty="0">
                <a:solidFill>
                  <a:srgbClr val="C00000"/>
                </a:solidFill>
                <a:latin typeface="Arial Black" pitchFamily="34" charset="0"/>
              </a:rPr>
              <a:t> </a:t>
            </a:r>
            <a:r>
              <a:rPr lang="fi-FI" sz="2400" dirty="0">
                <a:solidFill>
                  <a:srgbClr val="000000"/>
                </a:solidFill>
              </a:rPr>
              <a:t/>
            </a:r>
            <a:br>
              <a:rPr lang="fi-FI" sz="2400" dirty="0">
                <a:solidFill>
                  <a:srgbClr val="000000"/>
                </a:solidFill>
              </a:rPr>
            </a:br>
            <a:r>
              <a:rPr lang="fi-FI" sz="2400" dirty="0" err="1">
                <a:solidFill>
                  <a:srgbClr val="000000"/>
                </a:solidFill>
              </a:rPr>
              <a:t>should</a:t>
            </a:r>
            <a:r>
              <a:rPr lang="fi-FI" sz="2400" dirty="0">
                <a:solidFill>
                  <a:srgbClr val="000000"/>
                </a:solidFill>
              </a:rPr>
              <a:t> </a:t>
            </a:r>
            <a:r>
              <a:rPr lang="fi-FI" sz="2400" dirty="0" err="1">
                <a:solidFill>
                  <a:srgbClr val="000000"/>
                </a:solidFill>
              </a:rPr>
              <a:t>answer</a:t>
            </a:r>
            <a:r>
              <a:rPr lang="fi-FI" sz="2400" dirty="0">
                <a:solidFill>
                  <a:srgbClr val="000000"/>
                </a:solidFill>
              </a:rPr>
              <a:t> </a:t>
            </a:r>
            <a:r>
              <a:rPr lang="fi-FI" sz="2400" dirty="0" err="1">
                <a:solidFill>
                  <a:srgbClr val="000000"/>
                </a:solidFill>
              </a:rPr>
              <a:t>four</a:t>
            </a:r>
            <a:r>
              <a:rPr lang="fi-FI" sz="2400" dirty="0">
                <a:solidFill>
                  <a:srgbClr val="000000"/>
                </a:solidFill>
              </a:rPr>
              <a:t> </a:t>
            </a:r>
            <a:r>
              <a:rPr lang="fi-FI" sz="2400" dirty="0" err="1">
                <a:solidFill>
                  <a:srgbClr val="000000"/>
                </a:solidFill>
              </a:rPr>
              <a:t>questions</a:t>
            </a:r>
            <a:r>
              <a:rPr lang="fi-FI" sz="2400" dirty="0">
                <a:solidFill>
                  <a:srgbClr val="000000"/>
                </a:solidFill>
              </a:rPr>
              <a:t>:</a:t>
            </a:r>
          </a:p>
        </p:txBody>
      </p:sp>
      <p:sp>
        <p:nvSpPr>
          <p:cNvPr id="6" name="Rectangle 5"/>
          <p:cNvSpPr/>
          <p:nvPr/>
        </p:nvSpPr>
        <p:spPr>
          <a:xfrm>
            <a:off x="1495737" y="2780928"/>
            <a:ext cx="6172607" cy="2708434"/>
          </a:xfrm>
          <a:prstGeom prst="rect">
            <a:avLst/>
          </a:prstGeom>
        </p:spPr>
        <p:txBody>
          <a:bodyPr wrap="square">
            <a:spAutoFit/>
          </a:bodyPr>
          <a:lstStyle/>
          <a:p>
            <a:pPr marL="369888" indent="-369888" fontAlgn="base">
              <a:spcBef>
                <a:spcPct val="0"/>
              </a:spcBef>
              <a:spcAft>
                <a:spcPct val="0"/>
              </a:spcAft>
              <a:buFont typeface="+mj-lt"/>
              <a:buAutoNum type="arabicPeriod"/>
            </a:pPr>
            <a:r>
              <a:rPr lang="en-US" sz="2000" dirty="0">
                <a:solidFill>
                  <a:srgbClr val="000000"/>
                </a:solidFill>
              </a:rPr>
              <a:t>What </a:t>
            </a:r>
            <a:r>
              <a:rPr lang="en-US" sz="2000" dirty="0">
                <a:solidFill>
                  <a:srgbClr val="000000"/>
                </a:solidFill>
                <a:latin typeface="Arial Black" pitchFamily="34" charset="0"/>
              </a:rPr>
              <a:t>question</a:t>
            </a:r>
            <a:r>
              <a:rPr lang="en-US" sz="2000" dirty="0">
                <a:solidFill>
                  <a:srgbClr val="000000"/>
                </a:solidFill>
              </a:rPr>
              <a:t> about the world needs to be answered? </a:t>
            </a:r>
          </a:p>
          <a:p>
            <a:pPr marL="369888" indent="-369888" fontAlgn="base">
              <a:spcBef>
                <a:spcPts val="1200"/>
              </a:spcBef>
              <a:spcAft>
                <a:spcPct val="0"/>
              </a:spcAft>
              <a:buFont typeface="+mj-lt"/>
              <a:buAutoNum type="arabicPeriod"/>
            </a:pPr>
            <a:r>
              <a:rPr lang="en-US" sz="2000" dirty="0">
                <a:solidFill>
                  <a:srgbClr val="000000"/>
                </a:solidFill>
              </a:rPr>
              <a:t>What's wrong with </a:t>
            </a:r>
            <a:r>
              <a:rPr lang="en-US" sz="2000" b="1" dirty="0">
                <a:solidFill>
                  <a:srgbClr val="000000"/>
                </a:solidFill>
                <a:latin typeface="Arial Black" pitchFamily="34" charset="0"/>
              </a:rPr>
              <a:t>previous answers </a:t>
            </a:r>
            <a:r>
              <a:rPr lang="en-US" sz="2000" dirty="0">
                <a:solidFill>
                  <a:srgbClr val="000000"/>
                </a:solidFill>
              </a:rPr>
              <a:t>to this question? </a:t>
            </a:r>
          </a:p>
          <a:p>
            <a:pPr marL="369888" indent="-369888" fontAlgn="base">
              <a:spcBef>
                <a:spcPts val="1200"/>
              </a:spcBef>
              <a:spcAft>
                <a:spcPct val="0"/>
              </a:spcAft>
              <a:buFont typeface="+mj-lt"/>
              <a:buAutoNum type="arabicPeriod"/>
            </a:pPr>
            <a:r>
              <a:rPr lang="en-US" sz="2000" dirty="0">
                <a:solidFill>
                  <a:srgbClr val="000000"/>
                </a:solidFill>
              </a:rPr>
              <a:t>What is </a:t>
            </a:r>
            <a:r>
              <a:rPr lang="en-US" sz="2000" dirty="0">
                <a:solidFill>
                  <a:srgbClr val="000000"/>
                </a:solidFill>
                <a:latin typeface="Arial Black" pitchFamily="34" charset="0"/>
              </a:rPr>
              <a:t>your answer </a:t>
            </a:r>
            <a:r>
              <a:rPr lang="en-US" sz="2000" dirty="0">
                <a:solidFill>
                  <a:srgbClr val="000000"/>
                </a:solidFill>
              </a:rPr>
              <a:t>to this question? </a:t>
            </a:r>
          </a:p>
          <a:p>
            <a:pPr marL="369888" indent="-369888" fontAlgn="base">
              <a:spcBef>
                <a:spcPts val="1200"/>
              </a:spcBef>
              <a:spcAft>
                <a:spcPct val="0"/>
              </a:spcAft>
              <a:buFont typeface="+mj-lt"/>
              <a:buAutoNum type="arabicPeriod"/>
            </a:pPr>
            <a:r>
              <a:rPr lang="en-US" sz="2000" dirty="0">
                <a:solidFill>
                  <a:srgbClr val="000000"/>
                </a:solidFill>
              </a:rPr>
              <a:t>How does your answer </a:t>
            </a:r>
            <a:r>
              <a:rPr lang="en-US" sz="2000" dirty="0">
                <a:solidFill>
                  <a:srgbClr val="000000"/>
                </a:solidFill>
                <a:latin typeface="Arial Black" pitchFamily="34" charset="0"/>
              </a:rPr>
              <a:t>compare</a:t>
            </a:r>
            <a:r>
              <a:rPr lang="en-US" sz="2000" dirty="0">
                <a:solidFill>
                  <a:srgbClr val="000000"/>
                </a:solidFill>
              </a:rPr>
              <a:t> to earlier answers? </a:t>
            </a:r>
          </a:p>
        </p:txBody>
      </p:sp>
      <p:sp>
        <p:nvSpPr>
          <p:cNvPr id="8" name="TextBox 7"/>
          <p:cNvSpPr txBox="1"/>
          <p:nvPr/>
        </p:nvSpPr>
        <p:spPr>
          <a:xfrm>
            <a:off x="2411760" y="6021288"/>
            <a:ext cx="6552728" cy="584775"/>
          </a:xfrm>
          <a:prstGeom prst="rect">
            <a:avLst/>
          </a:prstGeom>
          <a:noFill/>
        </p:spPr>
        <p:txBody>
          <a:bodyPr wrap="square" rtlCol="0">
            <a:spAutoFit/>
          </a:bodyPr>
          <a:lstStyle/>
          <a:p>
            <a:pPr fontAlgn="base">
              <a:spcBef>
                <a:spcPct val="0"/>
              </a:spcBef>
              <a:spcAft>
                <a:spcPct val="0"/>
              </a:spcAft>
            </a:pPr>
            <a:r>
              <a:rPr lang="fi-FI" sz="1600" dirty="0" err="1">
                <a:solidFill>
                  <a:srgbClr val="000000"/>
                </a:solidFill>
              </a:rPr>
              <a:t>Phillips</a:t>
            </a:r>
            <a:r>
              <a:rPr lang="fi-FI" sz="1600" dirty="0">
                <a:solidFill>
                  <a:srgbClr val="000000"/>
                </a:solidFill>
              </a:rPr>
              <a:t>, Greg. 1999. </a:t>
            </a:r>
            <a:r>
              <a:rPr lang="en-US" sz="1600" i="1" dirty="0">
                <a:solidFill>
                  <a:srgbClr val="000000"/>
                </a:solidFill>
              </a:rPr>
              <a:t>What is an engineering thesis, anyway</a:t>
            </a:r>
            <a:r>
              <a:rPr lang="en-US" sz="1600" dirty="0">
                <a:solidFill>
                  <a:srgbClr val="000000"/>
                </a:solidFill>
              </a:rPr>
              <a:t>? Retrieved March 13, 2013. </a:t>
            </a:r>
            <a:r>
              <a:rPr lang="en-US" sz="1600" dirty="0">
                <a:solidFill>
                  <a:srgbClr val="000000"/>
                </a:solidFill>
                <a:hlinkClick r:id="rId4"/>
              </a:rPr>
              <a:t>http://last3.in/ggg/thesis.html</a:t>
            </a:r>
            <a:r>
              <a:rPr lang="en-US" sz="1600" dirty="0">
                <a:solidFill>
                  <a:srgbClr val="000000"/>
                </a:solidFill>
              </a:rPr>
              <a:t> </a:t>
            </a:r>
          </a:p>
        </p:txBody>
      </p:sp>
    </p:spTree>
    <p:extLst>
      <p:ext uri="{BB962C8B-B14F-4D97-AF65-F5344CB8AC3E}">
        <p14:creationId xmlns:p14="http://schemas.microsoft.com/office/powerpoint/2010/main" val="22179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IE" dirty="0" smtClean="0"/>
              <a:t>Types of engineering thes</a:t>
            </a:r>
            <a:r>
              <a:rPr lang="en-IE" u="sng" dirty="0" smtClean="0"/>
              <a:t>e</a:t>
            </a:r>
            <a:r>
              <a:rPr lang="en-IE" dirty="0" smtClean="0"/>
              <a:t>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60648"/>
            <a:ext cx="1875992" cy="161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789" y="1092117"/>
            <a:ext cx="850862" cy="85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1160647"/>
            <a:ext cx="6914660" cy="1107996"/>
          </a:xfrm>
          <a:prstGeom prst="rect">
            <a:avLst/>
          </a:prstGeom>
          <a:noFill/>
        </p:spPr>
        <p:txBody>
          <a:bodyPr wrap="square" rtlCol="0">
            <a:spAutoFit/>
          </a:bodyPr>
          <a:lstStyle/>
          <a:p>
            <a:pPr fontAlgn="base">
              <a:spcBef>
                <a:spcPct val="0"/>
              </a:spcBef>
              <a:spcAft>
                <a:spcPct val="0"/>
              </a:spcAft>
            </a:pPr>
            <a:r>
              <a:rPr lang="fi-FI" sz="2400" dirty="0" err="1">
                <a:solidFill>
                  <a:srgbClr val="000000"/>
                </a:solidFill>
                <a:latin typeface="Arial Black" pitchFamily="34" charset="0"/>
              </a:rPr>
              <a:t>Phillip's</a:t>
            </a:r>
            <a:r>
              <a:rPr lang="fi-FI" sz="2400" dirty="0">
                <a:solidFill>
                  <a:srgbClr val="000000"/>
                </a:solidFill>
                <a:latin typeface="Arial Black" pitchFamily="34" charset="0"/>
              </a:rPr>
              <a:t> </a:t>
            </a:r>
            <a:r>
              <a:rPr lang="fi-FI" sz="2400" dirty="0" err="1">
                <a:solidFill>
                  <a:srgbClr val="000000"/>
                </a:solidFill>
                <a:latin typeface="Arial Black" pitchFamily="34" charset="0"/>
              </a:rPr>
              <a:t>two-category</a:t>
            </a:r>
            <a:r>
              <a:rPr lang="fi-FI" sz="2400" dirty="0">
                <a:solidFill>
                  <a:srgbClr val="000000"/>
                </a:solidFill>
                <a:latin typeface="Arial Black" pitchFamily="34" charset="0"/>
              </a:rPr>
              <a:t> definition </a:t>
            </a:r>
            <a:r>
              <a:rPr lang="fi-FI" sz="2400" dirty="0">
                <a:solidFill>
                  <a:srgbClr val="000000"/>
                </a:solidFill>
              </a:rPr>
              <a:t>(1999):</a:t>
            </a:r>
          </a:p>
          <a:p>
            <a:pPr fontAlgn="base">
              <a:spcBef>
                <a:spcPct val="0"/>
              </a:spcBef>
              <a:spcAft>
                <a:spcPct val="0"/>
              </a:spcAft>
            </a:pPr>
            <a:endParaRPr lang="fi-FI" dirty="0">
              <a:solidFill>
                <a:srgbClr val="000000"/>
              </a:solidFill>
            </a:endParaRPr>
          </a:p>
          <a:p>
            <a:pPr marL="457200" indent="-457200" fontAlgn="base">
              <a:spcBef>
                <a:spcPct val="0"/>
              </a:spcBef>
              <a:spcAft>
                <a:spcPct val="0"/>
              </a:spcAft>
              <a:buFont typeface="+mj-lt"/>
              <a:buAutoNum type="arabicPeriod" startAt="2"/>
            </a:pPr>
            <a:r>
              <a:rPr lang="fi-FI" sz="2400" dirty="0">
                <a:solidFill>
                  <a:srgbClr val="C00000"/>
                </a:solidFill>
                <a:latin typeface="Arial Black" pitchFamily="34" charset="0"/>
              </a:rPr>
              <a:t>The </a:t>
            </a:r>
            <a:r>
              <a:rPr lang="fi-FI" sz="2400" b="1" dirty="0">
                <a:solidFill>
                  <a:srgbClr val="C00000"/>
                </a:solidFill>
                <a:latin typeface="Arial Black" pitchFamily="34" charset="0"/>
              </a:rPr>
              <a:t>Engineering</a:t>
            </a:r>
            <a:r>
              <a:rPr lang="fi-FI" sz="2400" dirty="0">
                <a:solidFill>
                  <a:srgbClr val="C00000"/>
                </a:solidFill>
                <a:latin typeface="Arial Black" pitchFamily="34" charset="0"/>
              </a:rPr>
              <a:t> Science </a:t>
            </a:r>
            <a:r>
              <a:rPr lang="fi-FI" sz="2400" dirty="0" err="1">
                <a:solidFill>
                  <a:srgbClr val="C00000"/>
                </a:solidFill>
                <a:latin typeface="Arial Black" pitchFamily="34" charset="0"/>
              </a:rPr>
              <a:t>Thesis</a:t>
            </a:r>
            <a:r>
              <a:rPr lang="fi-FI" sz="2400" dirty="0">
                <a:solidFill>
                  <a:srgbClr val="C00000"/>
                </a:solidFill>
                <a:latin typeface="Arial Black" pitchFamily="34" charset="0"/>
              </a:rPr>
              <a:t> </a:t>
            </a:r>
            <a:endParaRPr lang="fi-FI" sz="2400" dirty="0">
              <a:solidFill>
                <a:srgbClr val="000000"/>
              </a:solidFill>
            </a:endParaRPr>
          </a:p>
        </p:txBody>
      </p:sp>
      <p:sp>
        <p:nvSpPr>
          <p:cNvPr id="6" name="Rectangle 5"/>
          <p:cNvSpPr/>
          <p:nvPr/>
        </p:nvSpPr>
        <p:spPr>
          <a:xfrm>
            <a:off x="1484039" y="2492896"/>
            <a:ext cx="6604655" cy="2400657"/>
          </a:xfrm>
          <a:prstGeom prst="rect">
            <a:avLst/>
          </a:prstGeom>
        </p:spPr>
        <p:txBody>
          <a:bodyPr wrap="square">
            <a:spAutoFit/>
          </a:bodyPr>
          <a:lstStyle/>
          <a:p>
            <a:pPr marL="536575" indent="-536575" fontAlgn="base">
              <a:spcBef>
                <a:spcPct val="0"/>
              </a:spcBef>
              <a:spcAft>
                <a:spcPct val="0"/>
              </a:spcAft>
            </a:pPr>
            <a:r>
              <a:rPr lang="en-US" sz="2000" dirty="0">
                <a:solidFill>
                  <a:srgbClr val="C00000"/>
                </a:solidFill>
                <a:latin typeface="Arial Black" pitchFamily="34" charset="0"/>
              </a:rPr>
              <a:t>2.1  Exploratory Thesis</a:t>
            </a:r>
            <a:r>
              <a:rPr lang="en-US" sz="2000" dirty="0">
                <a:solidFill>
                  <a:srgbClr val="000000"/>
                </a:solidFill>
              </a:rPr>
              <a:t/>
            </a:r>
            <a:br>
              <a:rPr lang="en-US" sz="2000" dirty="0">
                <a:solidFill>
                  <a:srgbClr val="000000"/>
                </a:solidFill>
              </a:rPr>
            </a:br>
            <a:r>
              <a:rPr lang="en-US" sz="2000" dirty="0">
                <a:solidFill>
                  <a:srgbClr val="000000"/>
                </a:solidFill>
              </a:rPr>
              <a:t>“What are the properties of system S?” </a:t>
            </a:r>
          </a:p>
          <a:p>
            <a:pPr marL="536575" indent="-536575" fontAlgn="base">
              <a:spcBef>
                <a:spcPts val="1800"/>
              </a:spcBef>
              <a:spcAft>
                <a:spcPct val="0"/>
              </a:spcAft>
            </a:pPr>
            <a:r>
              <a:rPr lang="en-US" sz="2000" dirty="0">
                <a:solidFill>
                  <a:srgbClr val="C00000"/>
                </a:solidFill>
                <a:latin typeface="Arial Black" pitchFamily="34" charset="0"/>
              </a:rPr>
              <a:t>2.2  Experimental thesis </a:t>
            </a:r>
            <a:br>
              <a:rPr lang="en-US" sz="2000" dirty="0">
                <a:solidFill>
                  <a:srgbClr val="C00000"/>
                </a:solidFill>
                <a:latin typeface="Arial Black" pitchFamily="34" charset="0"/>
              </a:rPr>
            </a:br>
            <a:r>
              <a:rPr lang="en-US" sz="2000" dirty="0">
                <a:solidFill>
                  <a:srgbClr val="000000"/>
                </a:solidFill>
              </a:rPr>
              <a:t>“Is prediction P made by theory T accurate?”</a:t>
            </a:r>
          </a:p>
          <a:p>
            <a:pPr marL="623888" indent="-623888" fontAlgn="base">
              <a:spcBef>
                <a:spcPts val="1800"/>
              </a:spcBef>
              <a:spcAft>
                <a:spcPct val="0"/>
              </a:spcAft>
            </a:pPr>
            <a:r>
              <a:rPr lang="en-US" sz="2000" dirty="0">
                <a:solidFill>
                  <a:srgbClr val="C00000"/>
                </a:solidFill>
                <a:latin typeface="Arial Black" pitchFamily="34" charset="0"/>
              </a:rPr>
              <a:t>2.3  Theoretical thesis </a:t>
            </a:r>
            <a:br>
              <a:rPr lang="en-US" sz="2000" dirty="0">
                <a:solidFill>
                  <a:srgbClr val="C00000"/>
                </a:solidFill>
                <a:latin typeface="Arial Black" pitchFamily="34" charset="0"/>
              </a:rPr>
            </a:br>
            <a:r>
              <a:rPr lang="en-US" sz="2000" dirty="0">
                <a:solidFill>
                  <a:srgbClr val="000000"/>
                </a:solidFill>
              </a:rPr>
              <a:t>“what theory adequately explains observations O?”</a:t>
            </a:r>
          </a:p>
        </p:txBody>
      </p:sp>
      <p:sp>
        <p:nvSpPr>
          <p:cNvPr id="8" name="TextBox 7"/>
          <p:cNvSpPr txBox="1"/>
          <p:nvPr/>
        </p:nvSpPr>
        <p:spPr>
          <a:xfrm>
            <a:off x="2411760" y="6021288"/>
            <a:ext cx="6552728" cy="584775"/>
          </a:xfrm>
          <a:prstGeom prst="rect">
            <a:avLst/>
          </a:prstGeom>
          <a:noFill/>
        </p:spPr>
        <p:txBody>
          <a:bodyPr wrap="square" rtlCol="0">
            <a:spAutoFit/>
          </a:bodyPr>
          <a:lstStyle/>
          <a:p>
            <a:pPr fontAlgn="base">
              <a:spcBef>
                <a:spcPct val="0"/>
              </a:spcBef>
              <a:spcAft>
                <a:spcPct val="0"/>
              </a:spcAft>
            </a:pPr>
            <a:r>
              <a:rPr lang="fi-FI" sz="1600" dirty="0" err="1">
                <a:solidFill>
                  <a:srgbClr val="000000"/>
                </a:solidFill>
              </a:rPr>
              <a:t>Phillips</a:t>
            </a:r>
            <a:r>
              <a:rPr lang="fi-FI" sz="1600" dirty="0">
                <a:solidFill>
                  <a:srgbClr val="000000"/>
                </a:solidFill>
              </a:rPr>
              <a:t>, Greg. 1999. </a:t>
            </a:r>
            <a:r>
              <a:rPr lang="en-US" sz="1600" i="1" dirty="0">
                <a:solidFill>
                  <a:srgbClr val="000000"/>
                </a:solidFill>
              </a:rPr>
              <a:t>What is an engineering thesis, anyway</a:t>
            </a:r>
            <a:r>
              <a:rPr lang="en-US" sz="1600" dirty="0">
                <a:solidFill>
                  <a:srgbClr val="000000"/>
                </a:solidFill>
              </a:rPr>
              <a:t>? Retrieved March 13, 2013. </a:t>
            </a:r>
            <a:r>
              <a:rPr lang="en-US" sz="1600" dirty="0">
                <a:solidFill>
                  <a:srgbClr val="000000"/>
                </a:solidFill>
                <a:hlinkClick r:id="rId4"/>
              </a:rPr>
              <a:t>http://last3.in/ggg/thesis.html</a:t>
            </a:r>
            <a:r>
              <a:rPr lang="en-US" sz="1600" dirty="0">
                <a:solidFill>
                  <a:srgbClr val="000000"/>
                </a:solidFill>
              </a:rPr>
              <a:t> </a:t>
            </a:r>
          </a:p>
        </p:txBody>
      </p:sp>
    </p:spTree>
    <p:extLst>
      <p:ext uri="{BB962C8B-B14F-4D97-AF65-F5344CB8AC3E}">
        <p14:creationId xmlns:p14="http://schemas.microsoft.com/office/powerpoint/2010/main" val="280659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IE" dirty="0" smtClean="0"/>
              <a:t>Types of engineering thes</a:t>
            </a:r>
            <a:r>
              <a:rPr lang="en-IE" u="sng" dirty="0" smtClean="0"/>
              <a:t>e</a:t>
            </a:r>
            <a:r>
              <a:rPr lang="en-IE" dirty="0" smtClean="0"/>
              <a:t>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83667"/>
            <a:ext cx="1875992" cy="161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54676" y="1916832"/>
            <a:ext cx="8730594" cy="3600986"/>
          </a:xfrm>
          <a:prstGeom prst="rect">
            <a:avLst/>
          </a:prstGeom>
          <a:solidFill>
            <a:schemeClr val="bg1"/>
          </a:solidFill>
        </p:spPr>
        <p:txBody>
          <a:bodyPr wrap="square">
            <a:spAutoFit/>
          </a:bodyPr>
          <a:lstStyle/>
          <a:p>
            <a:pPr marL="276225" indent="-276225" fontAlgn="base">
              <a:spcBef>
                <a:spcPct val="0"/>
              </a:spcBef>
              <a:spcAft>
                <a:spcPct val="0"/>
              </a:spcAft>
              <a:buFont typeface="+mj-lt"/>
              <a:buAutoNum type="arabicPeriod"/>
            </a:pPr>
            <a:r>
              <a:rPr lang="en-US" b="1" dirty="0">
                <a:solidFill>
                  <a:srgbClr val="000000"/>
                </a:solidFill>
              </a:rPr>
              <a:t> </a:t>
            </a:r>
            <a:r>
              <a:rPr lang="en-US" dirty="0">
                <a:solidFill>
                  <a:srgbClr val="C00000"/>
                </a:solidFill>
                <a:latin typeface="Arial Black" pitchFamily="34" charset="0"/>
              </a:rPr>
              <a:t>Design</a:t>
            </a:r>
            <a:r>
              <a:rPr lang="en-US" dirty="0">
                <a:solidFill>
                  <a:srgbClr val="C00000"/>
                </a:solidFill>
              </a:rPr>
              <a:t> of a system </a:t>
            </a:r>
            <a:r>
              <a:rPr lang="en-US" dirty="0">
                <a:solidFill>
                  <a:srgbClr val="000000"/>
                </a:solidFill>
              </a:rPr>
              <a:t>followed by </a:t>
            </a:r>
            <a:r>
              <a:rPr lang="en-US" b="1" dirty="0">
                <a:solidFill>
                  <a:srgbClr val="000000"/>
                </a:solidFill>
              </a:rPr>
              <a:t>construction</a:t>
            </a:r>
            <a:r>
              <a:rPr lang="en-US" dirty="0">
                <a:solidFill>
                  <a:srgbClr val="000000"/>
                </a:solidFill>
              </a:rPr>
              <a:t>,  </a:t>
            </a:r>
            <a:r>
              <a:rPr lang="en-US" b="1" dirty="0">
                <a:solidFill>
                  <a:srgbClr val="000000"/>
                </a:solidFill>
              </a:rPr>
              <a:t>testing</a:t>
            </a:r>
            <a:r>
              <a:rPr lang="en-US" dirty="0">
                <a:solidFill>
                  <a:srgbClr val="000000"/>
                </a:solidFill>
              </a:rPr>
              <a:t>, and  </a:t>
            </a:r>
            <a:r>
              <a:rPr lang="en-US" b="1" dirty="0">
                <a:solidFill>
                  <a:srgbClr val="000000"/>
                </a:solidFill>
              </a:rPr>
              <a:t>evaluation</a:t>
            </a:r>
            <a:r>
              <a:rPr lang="en-US" dirty="0">
                <a:solidFill>
                  <a:srgbClr val="000000"/>
                </a:solidFill>
              </a:rPr>
              <a:t>;</a:t>
            </a:r>
          </a:p>
          <a:p>
            <a:pPr marL="255588" indent="-255588" fontAlgn="base">
              <a:spcBef>
                <a:spcPts val="1200"/>
              </a:spcBef>
              <a:spcAft>
                <a:spcPct val="0"/>
              </a:spcAft>
              <a:buFont typeface="+mj-lt"/>
              <a:buAutoNum type="arabicPeriod"/>
            </a:pPr>
            <a:r>
              <a:rPr lang="en-US" b="1" dirty="0">
                <a:solidFill>
                  <a:srgbClr val="000000"/>
                </a:solidFill>
              </a:rPr>
              <a:t> </a:t>
            </a:r>
            <a:r>
              <a:rPr lang="en-US" dirty="0">
                <a:solidFill>
                  <a:srgbClr val="000000"/>
                </a:solidFill>
              </a:rPr>
              <a:t>Formulation of an </a:t>
            </a:r>
            <a:r>
              <a:rPr lang="en-US" b="1" dirty="0">
                <a:solidFill>
                  <a:srgbClr val="C00000"/>
                </a:solidFill>
              </a:rPr>
              <a:t>analytical</a:t>
            </a:r>
            <a:r>
              <a:rPr lang="en-US" dirty="0">
                <a:solidFill>
                  <a:srgbClr val="000000"/>
                </a:solidFill>
              </a:rPr>
              <a:t> </a:t>
            </a:r>
            <a:r>
              <a:rPr lang="en-US" dirty="0">
                <a:solidFill>
                  <a:srgbClr val="C00000"/>
                </a:solidFill>
              </a:rPr>
              <a:t>or </a:t>
            </a:r>
            <a:r>
              <a:rPr lang="en-US" b="1" dirty="0">
                <a:solidFill>
                  <a:srgbClr val="C00000"/>
                </a:solidFill>
              </a:rPr>
              <a:t>computational</a:t>
            </a:r>
            <a:r>
              <a:rPr lang="en-US" dirty="0">
                <a:solidFill>
                  <a:srgbClr val="C00000"/>
                </a:solidFill>
              </a:rPr>
              <a:t> </a:t>
            </a:r>
            <a:r>
              <a:rPr lang="en-US" dirty="0">
                <a:solidFill>
                  <a:srgbClr val="C00000"/>
                </a:solidFill>
                <a:latin typeface="Arial Black" pitchFamily="34" charset="0"/>
              </a:rPr>
              <a:t>model</a:t>
            </a:r>
            <a:r>
              <a:rPr lang="en-US" dirty="0">
                <a:solidFill>
                  <a:srgbClr val="C00000"/>
                </a:solidFill>
              </a:rPr>
              <a:t> </a:t>
            </a:r>
            <a:r>
              <a:rPr lang="en-US" dirty="0">
                <a:solidFill>
                  <a:srgbClr val="000000"/>
                </a:solidFill>
              </a:rPr>
              <a:t>of a system or </a:t>
            </a:r>
            <a:br>
              <a:rPr lang="en-US" dirty="0">
                <a:solidFill>
                  <a:srgbClr val="000000"/>
                </a:solidFill>
              </a:rPr>
            </a:br>
            <a:r>
              <a:rPr lang="en-US" dirty="0">
                <a:solidFill>
                  <a:srgbClr val="000000"/>
                </a:solidFill>
              </a:rPr>
              <a:t> process, </a:t>
            </a:r>
            <a:r>
              <a:rPr lang="en-US" b="1" dirty="0">
                <a:solidFill>
                  <a:srgbClr val="000000"/>
                </a:solidFill>
              </a:rPr>
              <a:t>simulation</a:t>
            </a:r>
            <a:r>
              <a:rPr lang="en-US" dirty="0">
                <a:solidFill>
                  <a:srgbClr val="000000"/>
                </a:solidFill>
              </a:rPr>
              <a:t> of the model, and </a:t>
            </a:r>
            <a:r>
              <a:rPr lang="en-US" b="1" dirty="0">
                <a:solidFill>
                  <a:srgbClr val="000000"/>
                </a:solidFill>
              </a:rPr>
              <a:t>comparison</a:t>
            </a:r>
            <a:r>
              <a:rPr lang="en-US" dirty="0">
                <a:solidFill>
                  <a:srgbClr val="000000"/>
                </a:solidFill>
              </a:rPr>
              <a:t> with actual data;</a:t>
            </a:r>
          </a:p>
          <a:p>
            <a:pPr marL="257175" indent="-255588" fontAlgn="base">
              <a:spcBef>
                <a:spcPts val="1200"/>
              </a:spcBef>
              <a:spcAft>
                <a:spcPct val="0"/>
              </a:spcAft>
              <a:buFont typeface="+mj-lt"/>
              <a:buAutoNum type="arabicPeriod"/>
            </a:pPr>
            <a:r>
              <a:rPr lang="en-US" b="1" dirty="0">
                <a:solidFill>
                  <a:srgbClr val="000000"/>
                </a:solidFill>
              </a:rPr>
              <a:t> </a:t>
            </a:r>
            <a:r>
              <a:rPr lang="en-US" dirty="0">
                <a:solidFill>
                  <a:srgbClr val="C00000"/>
                </a:solidFill>
              </a:rPr>
              <a:t>Development of a </a:t>
            </a:r>
            <a:r>
              <a:rPr lang="en-US" dirty="0">
                <a:solidFill>
                  <a:srgbClr val="C00000"/>
                </a:solidFill>
                <a:latin typeface="Arial Black" pitchFamily="34" charset="0"/>
              </a:rPr>
              <a:t>computer program </a:t>
            </a:r>
            <a:r>
              <a:rPr lang="en-US" dirty="0">
                <a:solidFill>
                  <a:srgbClr val="000000"/>
                </a:solidFill>
              </a:rPr>
              <a:t>that might: </a:t>
            </a:r>
          </a:p>
          <a:p>
            <a:pPr marL="800100" lvl="1" indent="-342900" fontAlgn="base">
              <a:spcBef>
                <a:spcPct val="0"/>
              </a:spcBef>
              <a:spcAft>
                <a:spcPct val="0"/>
              </a:spcAft>
              <a:buFont typeface="+mj-lt"/>
              <a:buAutoNum type="alphaLcPeriod"/>
            </a:pPr>
            <a:r>
              <a:rPr lang="en-US" dirty="0">
                <a:solidFill>
                  <a:srgbClr val="000000"/>
                </a:solidFill>
              </a:rPr>
              <a:t>simulate a real system (e.g. Artificial Intelligence);</a:t>
            </a:r>
          </a:p>
          <a:p>
            <a:pPr marL="800100" lvl="1" indent="-342900" fontAlgn="base">
              <a:spcBef>
                <a:spcPct val="0"/>
              </a:spcBef>
              <a:spcAft>
                <a:spcPct val="0"/>
              </a:spcAft>
              <a:buFont typeface="+mj-lt"/>
              <a:buAutoNum type="alphaLcPeriod"/>
            </a:pPr>
            <a:r>
              <a:rPr lang="en-US" dirty="0">
                <a:solidFill>
                  <a:srgbClr val="000000"/>
                </a:solidFill>
              </a:rPr>
              <a:t>aid in a diagnostic procedure;</a:t>
            </a:r>
          </a:p>
          <a:p>
            <a:pPr marL="800100" lvl="1" indent="-342900" fontAlgn="base">
              <a:spcBef>
                <a:spcPct val="0"/>
              </a:spcBef>
              <a:spcAft>
                <a:spcPct val="0"/>
              </a:spcAft>
              <a:buFont typeface="+mj-lt"/>
              <a:buAutoNum type="alphaLcPeriod"/>
            </a:pPr>
            <a:r>
              <a:rPr lang="en-US" dirty="0">
                <a:solidFill>
                  <a:srgbClr val="000000"/>
                </a:solidFill>
              </a:rPr>
              <a:t>provide sophisticated, real-time analysis of measured data;</a:t>
            </a:r>
          </a:p>
          <a:p>
            <a:pPr marL="800100" lvl="1" indent="-342900" fontAlgn="base">
              <a:spcBef>
                <a:spcPct val="0"/>
              </a:spcBef>
              <a:spcAft>
                <a:spcPct val="0"/>
              </a:spcAft>
              <a:buFont typeface="+mj-lt"/>
              <a:buAutoNum type="alphaLcPeriod"/>
            </a:pPr>
            <a:r>
              <a:rPr lang="en-US" dirty="0">
                <a:solidFill>
                  <a:srgbClr val="000000"/>
                </a:solidFill>
              </a:rPr>
              <a:t>develop and analyze a theory or theorem which is an abstraction or idealization of an actual process or system;</a:t>
            </a:r>
          </a:p>
          <a:p>
            <a:pPr marL="800100" lvl="1" indent="-342900" fontAlgn="base">
              <a:spcBef>
                <a:spcPct val="0"/>
              </a:spcBef>
              <a:spcAft>
                <a:spcPct val="0"/>
              </a:spcAft>
              <a:buFont typeface="+mj-lt"/>
              <a:buAutoNum type="alphaLcPeriod"/>
            </a:pPr>
            <a:r>
              <a:rPr lang="en-US" dirty="0">
                <a:solidFill>
                  <a:srgbClr val="000000"/>
                </a:solidFill>
              </a:rPr>
              <a:t>apply standard methods to aid in understanding a process or system.</a:t>
            </a:r>
          </a:p>
          <a:p>
            <a:pPr marL="187325" indent="-187325" fontAlgn="base">
              <a:spcBef>
                <a:spcPts val="1200"/>
              </a:spcBef>
              <a:spcAft>
                <a:spcPct val="0"/>
              </a:spcAft>
              <a:buFont typeface="+mj-lt"/>
              <a:buAutoNum type="arabicPeriod"/>
            </a:pPr>
            <a:r>
              <a:rPr lang="en-US" b="1" dirty="0">
                <a:solidFill>
                  <a:srgbClr val="000000"/>
                </a:solidFill>
              </a:rPr>
              <a:t>  </a:t>
            </a:r>
            <a:r>
              <a:rPr lang="en-US" dirty="0">
                <a:solidFill>
                  <a:srgbClr val="C00000"/>
                </a:solidFill>
                <a:latin typeface="Arial Black" pitchFamily="34" charset="0"/>
              </a:rPr>
              <a:t>Experimental study </a:t>
            </a:r>
            <a:r>
              <a:rPr lang="en-US" dirty="0">
                <a:solidFill>
                  <a:srgbClr val="000000"/>
                </a:solidFill>
              </a:rPr>
              <a:t>of physical phenomena.</a:t>
            </a:r>
          </a:p>
        </p:txBody>
      </p:sp>
      <p:sp>
        <p:nvSpPr>
          <p:cNvPr id="8" name="TextBox 7"/>
          <p:cNvSpPr txBox="1"/>
          <p:nvPr/>
        </p:nvSpPr>
        <p:spPr>
          <a:xfrm>
            <a:off x="1187624" y="5903893"/>
            <a:ext cx="7897646" cy="954107"/>
          </a:xfrm>
          <a:prstGeom prst="rect">
            <a:avLst/>
          </a:prstGeom>
          <a:solidFill>
            <a:schemeClr val="bg1"/>
          </a:solidFill>
        </p:spPr>
        <p:txBody>
          <a:bodyPr wrap="square" rtlCol="0">
            <a:spAutoFit/>
          </a:bodyPr>
          <a:lstStyle/>
          <a:p>
            <a:pPr fontAlgn="base">
              <a:spcBef>
                <a:spcPct val="0"/>
              </a:spcBef>
              <a:spcAft>
                <a:spcPct val="0"/>
              </a:spcAft>
            </a:pPr>
            <a:r>
              <a:rPr lang="en-US" sz="1400" b="1" dirty="0" err="1">
                <a:solidFill>
                  <a:srgbClr val="000000"/>
                </a:solidFill>
              </a:rPr>
              <a:t>M.Eng</a:t>
            </a:r>
            <a:r>
              <a:rPr lang="en-US" sz="1400" b="1" dirty="0">
                <a:solidFill>
                  <a:srgbClr val="000000"/>
                </a:solidFill>
              </a:rPr>
              <a:t>. Thesis Guide: parts 1-2-3. What is the </a:t>
            </a:r>
            <a:r>
              <a:rPr lang="en-US" sz="1400" b="1" dirty="0" err="1">
                <a:solidFill>
                  <a:srgbClr val="000000"/>
                </a:solidFill>
              </a:rPr>
              <a:t>M.Eng</a:t>
            </a:r>
            <a:r>
              <a:rPr lang="en-US" sz="1400" b="1" dirty="0">
                <a:solidFill>
                  <a:srgbClr val="000000"/>
                </a:solidFill>
              </a:rPr>
              <a:t>. Thesis? </a:t>
            </a:r>
            <a:r>
              <a:rPr lang="en-US" sz="1400" dirty="0">
                <a:solidFill>
                  <a:srgbClr val="000000"/>
                </a:solidFill>
              </a:rPr>
              <a:t>Electrical Engineering &amp; Computer Science, Massachusetts Institute of technology. Retrieved March 13, 2013. </a:t>
            </a:r>
            <a:r>
              <a:rPr lang="en-US" sz="1400" dirty="0">
                <a:solidFill>
                  <a:srgbClr val="000000"/>
                </a:solidFill>
                <a:hlinkClick r:id="rId3"/>
              </a:rPr>
              <a:t>http://www.eecs.mit.edu/academics-admissions/undergraduate-programs/6-p-meng-program/thesis-guide/1-2-3</a:t>
            </a:r>
            <a:r>
              <a:rPr lang="en-US" sz="1400" dirty="0">
                <a:solidFill>
                  <a:srgbClr val="000000"/>
                </a:solidFill>
              </a:rPr>
              <a:t> </a:t>
            </a:r>
          </a:p>
        </p:txBody>
      </p:sp>
      <p:sp>
        <p:nvSpPr>
          <p:cNvPr id="2" name="TextBox 1"/>
          <p:cNvSpPr txBox="1"/>
          <p:nvPr/>
        </p:nvSpPr>
        <p:spPr>
          <a:xfrm>
            <a:off x="395536" y="1160647"/>
            <a:ext cx="6914660" cy="461665"/>
          </a:xfrm>
          <a:prstGeom prst="rect">
            <a:avLst/>
          </a:prstGeom>
          <a:noFill/>
        </p:spPr>
        <p:txBody>
          <a:bodyPr wrap="square" rtlCol="0">
            <a:spAutoFit/>
          </a:bodyPr>
          <a:lstStyle/>
          <a:p>
            <a:pPr fontAlgn="base">
              <a:spcBef>
                <a:spcPct val="0"/>
              </a:spcBef>
              <a:spcAft>
                <a:spcPct val="0"/>
              </a:spcAft>
            </a:pPr>
            <a:r>
              <a:rPr lang="fi-FI" sz="2400" dirty="0" err="1">
                <a:solidFill>
                  <a:srgbClr val="000000"/>
                </a:solidFill>
                <a:latin typeface="Arial Black" pitchFamily="34" charset="0"/>
              </a:rPr>
              <a:t>MIT's</a:t>
            </a:r>
            <a:r>
              <a:rPr lang="fi-FI" sz="2400" dirty="0">
                <a:solidFill>
                  <a:srgbClr val="000000"/>
                </a:solidFill>
                <a:latin typeface="Arial Black" pitchFamily="34" charset="0"/>
              </a:rPr>
              <a:t> </a:t>
            </a:r>
            <a:r>
              <a:rPr lang="fi-FI" sz="2400" dirty="0" err="1">
                <a:solidFill>
                  <a:srgbClr val="000000"/>
                </a:solidFill>
                <a:latin typeface="Arial Black" pitchFamily="34" charset="0"/>
              </a:rPr>
              <a:t>four-category</a:t>
            </a:r>
            <a:r>
              <a:rPr lang="fi-FI" sz="2400" dirty="0">
                <a:solidFill>
                  <a:srgbClr val="000000"/>
                </a:solidFill>
                <a:latin typeface="Arial Black" pitchFamily="34" charset="0"/>
              </a:rPr>
              <a:t> definition</a:t>
            </a:r>
            <a:r>
              <a:rPr lang="fi-FI" sz="2400" dirty="0">
                <a:solidFill>
                  <a:srgbClr val="000000"/>
                </a:solidFill>
              </a:rPr>
              <a:t>:</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789" y="902360"/>
            <a:ext cx="850862" cy="85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0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arn(inVertical)">
                                      <p:cBhvr>
                                        <p:cTn id="20" dur="500"/>
                                        <p:tgtEl>
                                          <p:spTgt spid="6">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arn(inVertical)">
                                      <p:cBhvr>
                                        <p:cTn id="23" dur="500"/>
                                        <p:tgtEl>
                                          <p:spTgt spid="6">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arn(inVertical)">
                                      <p:cBhvr>
                                        <p:cTn id="26" dur="500"/>
                                        <p:tgtEl>
                                          <p:spTgt spid="6">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arn(inVertical)">
                                      <p:cBhvr>
                                        <p:cTn id="29" dur="500"/>
                                        <p:tgtEl>
                                          <p:spTgt spid="6">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barn(inVertical)">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barn(inVertical)">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IE" dirty="0" smtClean="0"/>
              <a:t>Types of engineering thes</a:t>
            </a:r>
            <a:r>
              <a:rPr lang="en-IE" u="sng" dirty="0" smtClean="0"/>
              <a:t>e</a:t>
            </a:r>
            <a:r>
              <a:rPr lang="en-IE" dirty="0" smtClean="0"/>
              <a:t>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83667"/>
            <a:ext cx="1875992" cy="161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11760" y="1761997"/>
            <a:ext cx="5400600" cy="3754874"/>
          </a:xfrm>
          <a:prstGeom prst="rect">
            <a:avLst/>
          </a:prstGeom>
          <a:solidFill>
            <a:schemeClr val="bg1"/>
          </a:solidFill>
        </p:spPr>
        <p:txBody>
          <a:bodyPr wrap="square">
            <a:spAutoFit/>
          </a:bodyPr>
          <a:lstStyle/>
          <a:p>
            <a:pPr marL="276225" indent="-276225" fontAlgn="base">
              <a:spcBef>
                <a:spcPct val="0"/>
              </a:spcBef>
              <a:spcAft>
                <a:spcPct val="0"/>
              </a:spcAft>
              <a:buFont typeface="+mj-lt"/>
              <a:buAutoNum type="arabicPeriod"/>
              <a:tabLst>
                <a:tab pos="5384800" algn="l"/>
              </a:tabLst>
            </a:pPr>
            <a:r>
              <a:rPr lang="en-US" b="1" dirty="0">
                <a:solidFill>
                  <a:srgbClr val="000000"/>
                </a:solidFill>
              </a:rPr>
              <a:t> </a:t>
            </a:r>
            <a:r>
              <a:rPr lang="en-US" dirty="0">
                <a:solidFill>
                  <a:srgbClr val="C00000"/>
                </a:solidFill>
                <a:latin typeface="Arial Black" pitchFamily="34" charset="0"/>
              </a:rPr>
              <a:t>State-of-the-Art </a:t>
            </a:r>
            <a:br>
              <a:rPr lang="en-US" dirty="0">
                <a:solidFill>
                  <a:srgbClr val="C00000"/>
                </a:solidFill>
                <a:latin typeface="Arial Black" pitchFamily="34" charset="0"/>
              </a:rPr>
            </a:br>
            <a:r>
              <a:rPr lang="en-US" dirty="0">
                <a:solidFill>
                  <a:srgbClr val="C00000"/>
                </a:solidFill>
                <a:latin typeface="Arial Black" pitchFamily="34" charset="0"/>
              </a:rPr>
              <a:t> </a:t>
            </a:r>
            <a:r>
              <a:rPr lang="en-US" dirty="0">
                <a:solidFill>
                  <a:srgbClr val="000000"/>
                </a:solidFill>
              </a:rPr>
              <a:t>(What are available solutions?)</a:t>
            </a:r>
          </a:p>
          <a:p>
            <a:pPr marL="255588" indent="-255588" fontAlgn="base">
              <a:spcBef>
                <a:spcPts val="1200"/>
              </a:spcBef>
              <a:spcAft>
                <a:spcPct val="0"/>
              </a:spcAft>
              <a:buFont typeface="+mj-lt"/>
              <a:buAutoNum type="arabicPeriod"/>
            </a:pPr>
            <a:r>
              <a:rPr lang="en-US" b="1" dirty="0">
                <a:solidFill>
                  <a:srgbClr val="000000"/>
                </a:solidFill>
              </a:rPr>
              <a:t> </a:t>
            </a:r>
            <a:r>
              <a:rPr lang="en-US" dirty="0">
                <a:solidFill>
                  <a:srgbClr val="C00000"/>
                </a:solidFill>
                <a:latin typeface="Arial Black" pitchFamily="34" charset="0"/>
              </a:rPr>
              <a:t>Feasibility Study</a:t>
            </a:r>
            <a:r>
              <a:rPr lang="en-US" dirty="0">
                <a:solidFill>
                  <a:srgbClr val="C00000"/>
                </a:solidFill>
              </a:rPr>
              <a:t> </a:t>
            </a:r>
            <a:r>
              <a:rPr lang="en-US" dirty="0">
                <a:solidFill>
                  <a:srgbClr val="000000"/>
                </a:solidFill>
              </a:rPr>
              <a:t/>
            </a:r>
            <a:br>
              <a:rPr lang="en-US" dirty="0">
                <a:solidFill>
                  <a:srgbClr val="000000"/>
                </a:solidFill>
              </a:rPr>
            </a:br>
            <a:r>
              <a:rPr lang="en-US" dirty="0">
                <a:solidFill>
                  <a:srgbClr val="000000"/>
                </a:solidFill>
              </a:rPr>
              <a:t> (Can this technology be successfully applied?)</a:t>
            </a:r>
          </a:p>
          <a:p>
            <a:pPr marL="257175" indent="-255588" fontAlgn="base">
              <a:spcBef>
                <a:spcPts val="1200"/>
              </a:spcBef>
              <a:spcAft>
                <a:spcPct val="0"/>
              </a:spcAft>
              <a:buFont typeface="+mj-lt"/>
              <a:buAutoNum type="arabicPeriod"/>
            </a:pPr>
            <a:r>
              <a:rPr lang="en-US" b="1" dirty="0">
                <a:solidFill>
                  <a:srgbClr val="000000"/>
                </a:solidFill>
              </a:rPr>
              <a:t> </a:t>
            </a:r>
            <a:r>
              <a:rPr lang="en-US" dirty="0">
                <a:solidFill>
                  <a:srgbClr val="C00000"/>
                </a:solidFill>
                <a:latin typeface="Arial Black" pitchFamily="34" charset="0"/>
              </a:rPr>
              <a:t>Recommendation  </a:t>
            </a:r>
            <a:br>
              <a:rPr lang="en-US" dirty="0">
                <a:solidFill>
                  <a:srgbClr val="C00000"/>
                </a:solidFill>
                <a:latin typeface="Arial Black" pitchFamily="34" charset="0"/>
              </a:rPr>
            </a:br>
            <a:r>
              <a:rPr lang="en-US" dirty="0">
                <a:solidFill>
                  <a:srgbClr val="C00000"/>
                </a:solidFill>
                <a:latin typeface="Arial Black" pitchFamily="34" charset="0"/>
              </a:rPr>
              <a:t> </a:t>
            </a:r>
            <a:r>
              <a:rPr lang="en-US" dirty="0">
                <a:solidFill>
                  <a:srgbClr val="000000"/>
                </a:solidFill>
              </a:rPr>
              <a:t>(Which technology offers the best solution?)</a:t>
            </a:r>
          </a:p>
          <a:p>
            <a:pPr marL="187325" indent="-187325" fontAlgn="base">
              <a:spcBef>
                <a:spcPts val="1200"/>
              </a:spcBef>
              <a:spcAft>
                <a:spcPct val="0"/>
              </a:spcAft>
              <a:buFont typeface="+mj-lt"/>
              <a:buAutoNum type="arabicPeriod"/>
            </a:pPr>
            <a:r>
              <a:rPr lang="en-US" b="1" dirty="0">
                <a:solidFill>
                  <a:srgbClr val="000000"/>
                </a:solidFill>
              </a:rPr>
              <a:t>  </a:t>
            </a:r>
            <a:r>
              <a:rPr lang="en-US" dirty="0">
                <a:solidFill>
                  <a:srgbClr val="C00000"/>
                </a:solidFill>
                <a:latin typeface="Arial Black" pitchFamily="34" charset="0"/>
              </a:rPr>
              <a:t>Design Problem </a:t>
            </a:r>
            <a:r>
              <a:rPr lang="en-US" dirty="0">
                <a:solidFill>
                  <a:srgbClr val="000000"/>
                </a:solidFill>
              </a:rPr>
              <a:t/>
            </a:r>
            <a:br>
              <a:rPr lang="en-US" dirty="0">
                <a:solidFill>
                  <a:srgbClr val="000000"/>
                </a:solidFill>
              </a:rPr>
            </a:br>
            <a:r>
              <a:rPr lang="en-US" dirty="0">
                <a:solidFill>
                  <a:srgbClr val="000000"/>
                </a:solidFill>
              </a:rPr>
              <a:t>  (Does this design meet the requirements for an </a:t>
            </a:r>
            <a:br>
              <a:rPr lang="en-US" dirty="0">
                <a:solidFill>
                  <a:srgbClr val="000000"/>
                </a:solidFill>
              </a:rPr>
            </a:br>
            <a:r>
              <a:rPr lang="en-US" dirty="0">
                <a:solidFill>
                  <a:srgbClr val="000000"/>
                </a:solidFill>
              </a:rPr>
              <a:t>   adequate solution)</a:t>
            </a:r>
          </a:p>
          <a:p>
            <a:pPr marL="187325" indent="-187325" fontAlgn="base">
              <a:spcBef>
                <a:spcPts val="1200"/>
              </a:spcBef>
              <a:spcAft>
                <a:spcPct val="0"/>
              </a:spcAft>
              <a:buFont typeface="+mj-lt"/>
              <a:buAutoNum type="arabicPeriod"/>
            </a:pPr>
            <a:r>
              <a:rPr lang="fi-FI" b="1" dirty="0">
                <a:solidFill>
                  <a:srgbClr val="000000"/>
                </a:solidFill>
              </a:rPr>
              <a:t> </a:t>
            </a:r>
            <a:r>
              <a:rPr lang="en-US" b="1" dirty="0">
                <a:solidFill>
                  <a:srgbClr val="000000"/>
                </a:solidFill>
              </a:rPr>
              <a:t> </a:t>
            </a:r>
            <a:r>
              <a:rPr lang="en-US" dirty="0">
                <a:solidFill>
                  <a:srgbClr val="C00000"/>
                </a:solidFill>
                <a:latin typeface="Arial Black" pitchFamily="34" charset="0"/>
              </a:rPr>
              <a:t>Trouble Shooting</a:t>
            </a:r>
            <a:r>
              <a:rPr lang="en-US" dirty="0">
                <a:solidFill>
                  <a:srgbClr val="000000"/>
                </a:solidFill>
              </a:rPr>
              <a:t/>
            </a:r>
            <a:br>
              <a:rPr lang="en-US" dirty="0">
                <a:solidFill>
                  <a:srgbClr val="000000"/>
                </a:solidFill>
              </a:rPr>
            </a:br>
            <a:r>
              <a:rPr lang="en-US" dirty="0">
                <a:solidFill>
                  <a:srgbClr val="000000"/>
                </a:solidFill>
              </a:rPr>
              <a:t>  (Why don't current solutions work?)</a:t>
            </a:r>
          </a:p>
        </p:txBody>
      </p:sp>
      <p:sp>
        <p:nvSpPr>
          <p:cNvPr id="2" name="TextBox 1"/>
          <p:cNvSpPr txBox="1"/>
          <p:nvPr/>
        </p:nvSpPr>
        <p:spPr>
          <a:xfrm>
            <a:off x="395536" y="1160647"/>
            <a:ext cx="6914660" cy="461665"/>
          </a:xfrm>
          <a:prstGeom prst="rect">
            <a:avLst/>
          </a:prstGeom>
          <a:noFill/>
        </p:spPr>
        <p:txBody>
          <a:bodyPr wrap="square" rtlCol="0">
            <a:spAutoFit/>
          </a:bodyPr>
          <a:lstStyle/>
          <a:p>
            <a:pPr fontAlgn="base">
              <a:spcBef>
                <a:spcPct val="0"/>
              </a:spcBef>
              <a:spcAft>
                <a:spcPct val="0"/>
              </a:spcAft>
            </a:pPr>
            <a:r>
              <a:rPr lang="fi-FI" sz="2400" dirty="0">
                <a:solidFill>
                  <a:srgbClr val="000000"/>
                </a:solidFill>
                <a:latin typeface="Arial Black" pitchFamily="34" charset="0"/>
              </a:rPr>
              <a:t>Ken's </a:t>
            </a:r>
            <a:r>
              <a:rPr lang="fi-FI" sz="2400" dirty="0">
                <a:solidFill>
                  <a:srgbClr val="000000"/>
                </a:solidFill>
              </a:rPr>
              <a:t>(outsider’s) </a:t>
            </a:r>
            <a:r>
              <a:rPr lang="fi-FI" sz="2400" dirty="0">
                <a:solidFill>
                  <a:srgbClr val="000000"/>
                </a:solidFill>
                <a:latin typeface="Arial Black" pitchFamily="34" charset="0"/>
              </a:rPr>
              <a:t>view</a:t>
            </a:r>
            <a:r>
              <a:rPr lang="fi-FI" sz="2400" dirty="0">
                <a:solidFill>
                  <a:srgbClr val="000000"/>
                </a:solidFill>
              </a:rPr>
              <a:t>:</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789" y="902360"/>
            <a:ext cx="850862" cy="85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6" y="1702431"/>
            <a:ext cx="1512168" cy="369332"/>
          </a:xfrm>
          <a:prstGeom prst="rect">
            <a:avLst/>
          </a:prstGeom>
          <a:noFill/>
          <a:ln>
            <a:solidFill>
              <a:srgbClr val="0000FF"/>
            </a:solidFill>
          </a:ln>
        </p:spPr>
        <p:txBody>
          <a:bodyPr wrap="square" rtlCol="0">
            <a:spAutoFit/>
          </a:bodyPr>
          <a:lstStyle/>
          <a:p>
            <a:pPr fontAlgn="base">
              <a:spcBef>
                <a:spcPct val="0"/>
              </a:spcBef>
              <a:spcAft>
                <a:spcPct val="0"/>
              </a:spcAft>
            </a:pPr>
            <a:r>
              <a:rPr lang="fi-FI" b="1" dirty="0" err="1">
                <a:solidFill>
                  <a:srgbClr val="0000FF"/>
                </a:solidFill>
              </a:rPr>
              <a:t>Weak</a:t>
            </a:r>
            <a:r>
              <a:rPr lang="fi-FI" b="1" dirty="0">
                <a:solidFill>
                  <a:srgbClr val="0000FF"/>
                </a:solidFill>
              </a:rPr>
              <a:t>  </a:t>
            </a:r>
            <a:r>
              <a:rPr lang="fi-FI" b="1" dirty="0" err="1">
                <a:solidFill>
                  <a:srgbClr val="0000FF"/>
                </a:solidFill>
              </a:rPr>
              <a:t>claim</a:t>
            </a:r>
            <a:endParaRPr lang="en-US" b="1" dirty="0">
              <a:solidFill>
                <a:srgbClr val="0000FF"/>
              </a:solidFill>
            </a:endParaRPr>
          </a:p>
        </p:txBody>
      </p:sp>
      <p:sp>
        <p:nvSpPr>
          <p:cNvPr id="9" name="TextBox 8"/>
          <p:cNvSpPr txBox="1"/>
          <p:nvPr/>
        </p:nvSpPr>
        <p:spPr>
          <a:xfrm>
            <a:off x="305526" y="5161813"/>
            <a:ext cx="1692188" cy="369332"/>
          </a:xfrm>
          <a:prstGeom prst="rect">
            <a:avLst/>
          </a:prstGeom>
          <a:noFill/>
          <a:ln>
            <a:solidFill>
              <a:srgbClr val="0000FF"/>
            </a:solidFill>
          </a:ln>
        </p:spPr>
        <p:txBody>
          <a:bodyPr wrap="square" rtlCol="0">
            <a:spAutoFit/>
          </a:bodyPr>
          <a:lstStyle/>
          <a:p>
            <a:pPr fontAlgn="base">
              <a:spcBef>
                <a:spcPct val="0"/>
              </a:spcBef>
              <a:spcAft>
                <a:spcPct val="0"/>
              </a:spcAft>
            </a:pPr>
            <a:r>
              <a:rPr lang="fi-FI" b="1" dirty="0" err="1">
                <a:solidFill>
                  <a:srgbClr val="0000FF"/>
                </a:solidFill>
              </a:rPr>
              <a:t>Strong</a:t>
            </a:r>
            <a:r>
              <a:rPr lang="fi-FI" b="1" dirty="0">
                <a:solidFill>
                  <a:srgbClr val="0000FF"/>
                </a:solidFill>
              </a:rPr>
              <a:t> </a:t>
            </a:r>
            <a:r>
              <a:rPr lang="fi-FI" b="1" dirty="0" err="1">
                <a:solidFill>
                  <a:srgbClr val="0000FF"/>
                </a:solidFill>
              </a:rPr>
              <a:t>claim</a:t>
            </a:r>
            <a:endParaRPr lang="en-US" b="1" dirty="0">
              <a:solidFill>
                <a:srgbClr val="0000FF"/>
              </a:solidFill>
            </a:endParaRPr>
          </a:p>
        </p:txBody>
      </p:sp>
      <p:cxnSp>
        <p:nvCxnSpPr>
          <p:cNvPr id="10" name="Straight Arrow Connector 9"/>
          <p:cNvCxnSpPr/>
          <p:nvPr/>
        </p:nvCxnSpPr>
        <p:spPr bwMode="auto">
          <a:xfrm>
            <a:off x="1151620" y="2256429"/>
            <a:ext cx="0" cy="2756747"/>
          </a:xfrm>
          <a:prstGeom prst="straightConnector1">
            <a:avLst/>
          </a:prstGeom>
          <a:solidFill>
            <a:schemeClr val="accent1"/>
          </a:solidFill>
          <a:ln w="762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rgbClr val="928B81">
                      <a:alpha val="50000"/>
                    </a:srgbClr>
                  </a:outerShdw>
                </a:effectLst>
              </a14:hiddenEffects>
            </a:ext>
          </a:extLst>
        </p:spPr>
      </p:cxnSp>
    </p:spTree>
    <p:extLst>
      <p:ext uri="{BB962C8B-B14F-4D97-AF65-F5344CB8AC3E}">
        <p14:creationId xmlns:p14="http://schemas.microsoft.com/office/powerpoint/2010/main" val="205674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IE" dirty="0" smtClean="0"/>
              <a:t>How to structure your thesis?</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2618" y="0"/>
            <a:ext cx="1875992" cy="161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5183" y="810892"/>
            <a:ext cx="850862" cy="85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7035" y="2039174"/>
            <a:ext cx="3530381" cy="2246769"/>
          </a:xfrm>
          <a:prstGeom prst="rect">
            <a:avLst/>
          </a:prstGeom>
          <a:noFill/>
        </p:spPr>
        <p:txBody>
          <a:bodyPr wrap="square" rtlCol="0">
            <a:spAutoFit/>
          </a:bodyPr>
          <a:lstStyle/>
          <a:p>
            <a:pPr fontAlgn="base">
              <a:spcBef>
                <a:spcPct val="0"/>
              </a:spcBef>
              <a:spcAft>
                <a:spcPct val="0"/>
              </a:spcAft>
            </a:pPr>
            <a:r>
              <a:rPr lang="fi-FI" sz="2000" dirty="0" err="1">
                <a:solidFill>
                  <a:srgbClr val="C00000"/>
                </a:solidFill>
                <a:latin typeface="Arial Black" pitchFamily="34" charset="0"/>
              </a:rPr>
              <a:t>Experimental</a:t>
            </a:r>
            <a:endParaRPr lang="fi-FI" sz="2000" dirty="0">
              <a:solidFill>
                <a:srgbClr val="C00000"/>
              </a:solidFill>
              <a:latin typeface="Arial Black" pitchFamily="34" charset="0"/>
            </a:endParaRPr>
          </a:p>
          <a:p>
            <a:pPr fontAlgn="base">
              <a:spcBef>
                <a:spcPct val="0"/>
              </a:spcBef>
              <a:spcAft>
                <a:spcPct val="0"/>
              </a:spcAft>
            </a:pPr>
            <a:endParaRPr lang="fi-FI" sz="2000" dirty="0">
              <a:solidFill>
                <a:srgbClr val="000000"/>
              </a:solidFill>
            </a:endParaRPr>
          </a:p>
          <a:p>
            <a:pPr marL="342900" indent="-342900" fontAlgn="base">
              <a:spcBef>
                <a:spcPct val="0"/>
              </a:spcBef>
              <a:spcAft>
                <a:spcPct val="0"/>
              </a:spcAft>
              <a:buFont typeface="+mj-lt"/>
              <a:buAutoNum type="arabicPeriod"/>
            </a:pPr>
            <a:r>
              <a:rPr lang="fi-FI" sz="2000" dirty="0" err="1">
                <a:solidFill>
                  <a:srgbClr val="000000"/>
                </a:solidFill>
              </a:rPr>
              <a:t>Introduction</a:t>
            </a:r>
            <a:endParaRPr lang="fi-FI" sz="2000" dirty="0">
              <a:solidFill>
                <a:srgbClr val="000000"/>
              </a:solidFill>
            </a:endParaRPr>
          </a:p>
          <a:p>
            <a:pPr marL="342900" indent="-342900" fontAlgn="base">
              <a:spcBef>
                <a:spcPct val="0"/>
              </a:spcBef>
              <a:spcAft>
                <a:spcPct val="0"/>
              </a:spcAft>
              <a:buFont typeface="+mj-lt"/>
              <a:buAutoNum type="arabicPeriod"/>
            </a:pPr>
            <a:r>
              <a:rPr lang="fi-FI" sz="2000" dirty="0">
                <a:solidFill>
                  <a:srgbClr val="000000"/>
                </a:solidFill>
              </a:rPr>
              <a:t>(</a:t>
            </a:r>
            <a:r>
              <a:rPr lang="fi-FI" sz="2000" dirty="0" err="1">
                <a:solidFill>
                  <a:srgbClr val="000000"/>
                </a:solidFill>
              </a:rPr>
              <a:t>Theory/Literature</a:t>
            </a:r>
            <a:r>
              <a:rPr lang="fi-FI" sz="2000" dirty="0">
                <a:solidFill>
                  <a:srgbClr val="000000"/>
                </a:solidFill>
              </a:rPr>
              <a:t> </a:t>
            </a:r>
            <a:r>
              <a:rPr lang="fi-FI" sz="2000" dirty="0" err="1">
                <a:solidFill>
                  <a:srgbClr val="000000"/>
                </a:solidFill>
              </a:rPr>
              <a:t>review</a:t>
            </a:r>
            <a:r>
              <a:rPr lang="fi-FI" sz="2000" dirty="0">
                <a:solidFill>
                  <a:srgbClr val="000000"/>
                </a:solidFill>
              </a:rPr>
              <a:t>)</a:t>
            </a:r>
          </a:p>
          <a:p>
            <a:pPr marL="342900" indent="-342900" fontAlgn="base">
              <a:spcBef>
                <a:spcPct val="0"/>
              </a:spcBef>
              <a:spcAft>
                <a:spcPct val="0"/>
              </a:spcAft>
              <a:buFont typeface="+mj-lt"/>
              <a:buAutoNum type="arabicPeriod"/>
            </a:pPr>
            <a:r>
              <a:rPr lang="fi-FI" sz="2000" dirty="0" err="1">
                <a:solidFill>
                  <a:srgbClr val="000000"/>
                </a:solidFill>
              </a:rPr>
              <a:t>Materials</a:t>
            </a:r>
            <a:r>
              <a:rPr lang="fi-FI" sz="2000" dirty="0">
                <a:solidFill>
                  <a:srgbClr val="000000"/>
                </a:solidFill>
              </a:rPr>
              <a:t> and </a:t>
            </a:r>
            <a:r>
              <a:rPr lang="fi-FI" sz="2000" dirty="0" err="1">
                <a:solidFill>
                  <a:srgbClr val="000000"/>
                </a:solidFill>
              </a:rPr>
              <a:t>Methods</a:t>
            </a:r>
            <a:endParaRPr lang="fi-FI" sz="2000" dirty="0">
              <a:solidFill>
                <a:srgbClr val="000000"/>
              </a:solidFill>
            </a:endParaRPr>
          </a:p>
          <a:p>
            <a:pPr marL="342900" indent="-342900" fontAlgn="base">
              <a:spcBef>
                <a:spcPct val="0"/>
              </a:spcBef>
              <a:spcAft>
                <a:spcPct val="0"/>
              </a:spcAft>
              <a:buFont typeface="+mj-lt"/>
              <a:buAutoNum type="arabicPeriod"/>
            </a:pPr>
            <a:r>
              <a:rPr lang="fi-FI" sz="2000" dirty="0" err="1">
                <a:solidFill>
                  <a:srgbClr val="000000"/>
                </a:solidFill>
              </a:rPr>
              <a:t>Results</a:t>
            </a:r>
            <a:endParaRPr lang="fi-FI" sz="2000" dirty="0">
              <a:solidFill>
                <a:srgbClr val="000000"/>
              </a:solidFill>
            </a:endParaRPr>
          </a:p>
          <a:p>
            <a:pPr marL="342900" indent="-342900" fontAlgn="base">
              <a:spcBef>
                <a:spcPct val="0"/>
              </a:spcBef>
              <a:spcAft>
                <a:spcPct val="0"/>
              </a:spcAft>
              <a:buFont typeface="+mj-lt"/>
              <a:buAutoNum type="arabicPeriod"/>
            </a:pPr>
            <a:r>
              <a:rPr lang="fi-FI" sz="2000" dirty="0" err="1">
                <a:solidFill>
                  <a:srgbClr val="000000"/>
                </a:solidFill>
              </a:rPr>
              <a:t>Discussion</a:t>
            </a:r>
            <a:endParaRPr lang="en-US" sz="2000" dirty="0">
              <a:solidFill>
                <a:srgbClr val="000000"/>
              </a:solidFill>
            </a:endParaRPr>
          </a:p>
        </p:txBody>
      </p:sp>
      <p:sp>
        <p:nvSpPr>
          <p:cNvPr id="9" name="TextBox 8"/>
          <p:cNvSpPr txBox="1"/>
          <p:nvPr/>
        </p:nvSpPr>
        <p:spPr>
          <a:xfrm>
            <a:off x="3847416" y="2071268"/>
            <a:ext cx="2580592" cy="1938992"/>
          </a:xfrm>
          <a:prstGeom prst="rect">
            <a:avLst/>
          </a:prstGeom>
          <a:noFill/>
        </p:spPr>
        <p:txBody>
          <a:bodyPr wrap="square" rtlCol="0">
            <a:spAutoFit/>
          </a:bodyPr>
          <a:lstStyle/>
          <a:p>
            <a:pPr fontAlgn="base">
              <a:spcBef>
                <a:spcPct val="0"/>
              </a:spcBef>
              <a:spcAft>
                <a:spcPct val="0"/>
              </a:spcAft>
            </a:pPr>
            <a:r>
              <a:rPr lang="fi-FI" sz="2000" dirty="0">
                <a:solidFill>
                  <a:srgbClr val="C00000"/>
                </a:solidFill>
                <a:latin typeface="Arial Black" pitchFamily="34" charset="0"/>
              </a:rPr>
              <a:t>Engineering</a:t>
            </a:r>
            <a:r>
              <a:rPr lang="fi-FI" sz="2000" baseline="30000" dirty="0">
                <a:solidFill>
                  <a:srgbClr val="0000FF"/>
                </a:solidFill>
                <a:latin typeface="Arial Black" pitchFamily="34" charset="0"/>
              </a:rPr>
              <a:t>1</a:t>
            </a:r>
          </a:p>
          <a:p>
            <a:pPr fontAlgn="base">
              <a:spcBef>
                <a:spcPct val="0"/>
              </a:spcBef>
              <a:spcAft>
                <a:spcPct val="0"/>
              </a:spcAft>
            </a:pPr>
            <a:endParaRPr lang="fi-FI" sz="2000" dirty="0">
              <a:solidFill>
                <a:srgbClr val="000000"/>
              </a:solidFill>
              <a:latin typeface="Arial Black" pitchFamily="34" charset="0"/>
            </a:endParaRPr>
          </a:p>
          <a:p>
            <a:pPr marL="342900" indent="-342900" fontAlgn="base">
              <a:spcBef>
                <a:spcPct val="0"/>
              </a:spcBef>
              <a:spcAft>
                <a:spcPct val="0"/>
              </a:spcAft>
              <a:buFont typeface="+mj-lt"/>
              <a:buAutoNum type="arabicPeriod"/>
            </a:pPr>
            <a:r>
              <a:rPr lang="fi-FI" sz="2000" dirty="0" err="1">
                <a:solidFill>
                  <a:srgbClr val="000000"/>
                </a:solidFill>
              </a:rPr>
              <a:t>Introduction</a:t>
            </a:r>
            <a:endParaRPr lang="fi-FI" sz="2000" dirty="0">
              <a:solidFill>
                <a:srgbClr val="000000"/>
              </a:solidFill>
            </a:endParaRPr>
          </a:p>
          <a:p>
            <a:pPr marL="342900" indent="-342900" fontAlgn="base">
              <a:spcBef>
                <a:spcPct val="0"/>
              </a:spcBef>
              <a:spcAft>
                <a:spcPct val="0"/>
              </a:spcAft>
              <a:buFont typeface="+mj-lt"/>
              <a:buAutoNum type="arabicPeriod"/>
            </a:pPr>
            <a:r>
              <a:rPr lang="fi-FI" sz="2000" dirty="0" err="1">
                <a:solidFill>
                  <a:srgbClr val="000000"/>
                </a:solidFill>
              </a:rPr>
              <a:t>Literature</a:t>
            </a:r>
            <a:r>
              <a:rPr lang="fi-FI" sz="2000" dirty="0">
                <a:solidFill>
                  <a:srgbClr val="000000"/>
                </a:solidFill>
              </a:rPr>
              <a:t> </a:t>
            </a:r>
            <a:r>
              <a:rPr lang="fi-FI" sz="2000" dirty="0" err="1">
                <a:solidFill>
                  <a:srgbClr val="000000"/>
                </a:solidFill>
              </a:rPr>
              <a:t>review</a:t>
            </a:r>
            <a:endParaRPr lang="fi-FI" sz="2000" dirty="0">
              <a:solidFill>
                <a:srgbClr val="000000"/>
              </a:solidFill>
            </a:endParaRPr>
          </a:p>
          <a:p>
            <a:pPr marL="342900" indent="-342900" fontAlgn="base">
              <a:spcBef>
                <a:spcPct val="0"/>
              </a:spcBef>
              <a:spcAft>
                <a:spcPct val="0"/>
              </a:spcAft>
              <a:buFont typeface="+mj-lt"/>
              <a:buAutoNum type="arabicPeriod"/>
            </a:pPr>
            <a:r>
              <a:rPr lang="fi-FI" sz="2000" dirty="0" err="1">
                <a:solidFill>
                  <a:srgbClr val="000000"/>
                </a:solidFill>
              </a:rPr>
              <a:t>Own</a:t>
            </a:r>
            <a:r>
              <a:rPr lang="fi-FI" sz="2000" dirty="0">
                <a:solidFill>
                  <a:srgbClr val="000000"/>
                </a:solidFill>
              </a:rPr>
              <a:t> </a:t>
            </a:r>
            <a:r>
              <a:rPr lang="fi-FI" sz="2000" dirty="0" err="1">
                <a:solidFill>
                  <a:srgbClr val="000000"/>
                </a:solidFill>
              </a:rPr>
              <a:t>contribution</a:t>
            </a:r>
            <a:endParaRPr lang="fi-FI" sz="2000" dirty="0">
              <a:solidFill>
                <a:srgbClr val="000000"/>
              </a:solidFill>
            </a:endParaRPr>
          </a:p>
          <a:p>
            <a:pPr marL="342900" indent="-342900" fontAlgn="base">
              <a:spcBef>
                <a:spcPct val="0"/>
              </a:spcBef>
              <a:spcAft>
                <a:spcPct val="0"/>
              </a:spcAft>
              <a:buFont typeface="+mj-lt"/>
              <a:buAutoNum type="arabicPeriod"/>
            </a:pPr>
            <a:r>
              <a:rPr lang="fi-FI" sz="2000" dirty="0" err="1">
                <a:solidFill>
                  <a:srgbClr val="000000"/>
                </a:solidFill>
              </a:rPr>
              <a:t>Conclusions</a:t>
            </a:r>
            <a:endParaRPr lang="en-US" sz="2000" dirty="0">
              <a:solidFill>
                <a:srgbClr val="000000"/>
              </a:solidFill>
            </a:endParaRPr>
          </a:p>
        </p:txBody>
      </p:sp>
      <p:sp>
        <p:nvSpPr>
          <p:cNvPr id="10" name="TextBox 9"/>
          <p:cNvSpPr txBox="1"/>
          <p:nvPr/>
        </p:nvSpPr>
        <p:spPr>
          <a:xfrm>
            <a:off x="6505352" y="2087188"/>
            <a:ext cx="2580592" cy="1938992"/>
          </a:xfrm>
          <a:prstGeom prst="rect">
            <a:avLst/>
          </a:prstGeom>
          <a:noFill/>
        </p:spPr>
        <p:txBody>
          <a:bodyPr wrap="square" rtlCol="0">
            <a:spAutoFit/>
          </a:bodyPr>
          <a:lstStyle/>
          <a:p>
            <a:pPr fontAlgn="base">
              <a:spcBef>
                <a:spcPct val="0"/>
              </a:spcBef>
              <a:spcAft>
                <a:spcPct val="0"/>
              </a:spcAft>
            </a:pPr>
            <a:r>
              <a:rPr lang="fi-FI" sz="2000" dirty="0">
                <a:solidFill>
                  <a:srgbClr val="C00000"/>
                </a:solidFill>
                <a:latin typeface="Arial Black" pitchFamily="34" charset="0"/>
              </a:rPr>
              <a:t>Engineering</a:t>
            </a:r>
            <a:r>
              <a:rPr lang="fi-FI" sz="2000" baseline="30000" dirty="0">
                <a:solidFill>
                  <a:srgbClr val="0000FF"/>
                </a:solidFill>
                <a:latin typeface="Arial Black" pitchFamily="34" charset="0"/>
              </a:rPr>
              <a:t>2</a:t>
            </a:r>
          </a:p>
          <a:p>
            <a:pPr fontAlgn="base">
              <a:spcBef>
                <a:spcPct val="0"/>
              </a:spcBef>
              <a:spcAft>
                <a:spcPct val="0"/>
              </a:spcAft>
            </a:pPr>
            <a:endParaRPr lang="fi-FI" sz="2000" dirty="0">
              <a:solidFill>
                <a:srgbClr val="000000"/>
              </a:solidFill>
              <a:latin typeface="Arial Black" pitchFamily="34" charset="0"/>
            </a:endParaRPr>
          </a:p>
          <a:p>
            <a:pPr marL="342900" indent="-342900" fontAlgn="base">
              <a:spcBef>
                <a:spcPct val="0"/>
              </a:spcBef>
              <a:spcAft>
                <a:spcPct val="0"/>
              </a:spcAft>
              <a:buFont typeface="+mj-lt"/>
              <a:buAutoNum type="arabicPeriod"/>
            </a:pPr>
            <a:r>
              <a:rPr lang="fi-FI" sz="2000" dirty="0" err="1">
                <a:solidFill>
                  <a:srgbClr val="000000"/>
                </a:solidFill>
              </a:rPr>
              <a:t>Problem</a:t>
            </a:r>
            <a:endParaRPr lang="fi-FI" sz="2000" dirty="0">
              <a:solidFill>
                <a:srgbClr val="000000"/>
              </a:solidFill>
            </a:endParaRPr>
          </a:p>
          <a:p>
            <a:pPr marL="342900" indent="-342900" fontAlgn="base">
              <a:spcBef>
                <a:spcPct val="0"/>
              </a:spcBef>
              <a:spcAft>
                <a:spcPct val="0"/>
              </a:spcAft>
              <a:buFont typeface="+mj-lt"/>
              <a:buAutoNum type="arabicPeriod"/>
            </a:pPr>
            <a:r>
              <a:rPr lang="fi-FI" sz="2000" dirty="0" err="1">
                <a:solidFill>
                  <a:srgbClr val="000000"/>
                </a:solidFill>
              </a:rPr>
              <a:t>Methodology</a:t>
            </a:r>
            <a:endParaRPr lang="fi-FI" sz="2000" dirty="0">
              <a:solidFill>
                <a:srgbClr val="000000"/>
              </a:solidFill>
            </a:endParaRPr>
          </a:p>
          <a:p>
            <a:pPr marL="342900" indent="-342900" fontAlgn="base">
              <a:spcBef>
                <a:spcPct val="0"/>
              </a:spcBef>
              <a:spcAft>
                <a:spcPct val="0"/>
              </a:spcAft>
              <a:buFont typeface="+mj-lt"/>
              <a:buAutoNum type="arabicPeriod"/>
            </a:pPr>
            <a:r>
              <a:rPr lang="fi-FI" sz="2000" dirty="0" err="1">
                <a:solidFill>
                  <a:srgbClr val="000000"/>
                </a:solidFill>
              </a:rPr>
              <a:t>Solution</a:t>
            </a:r>
            <a:endParaRPr lang="fi-FI" sz="2000" dirty="0">
              <a:solidFill>
                <a:srgbClr val="000000"/>
              </a:solidFill>
            </a:endParaRPr>
          </a:p>
          <a:p>
            <a:pPr marL="342900" indent="-342900" fontAlgn="base">
              <a:spcBef>
                <a:spcPct val="0"/>
              </a:spcBef>
              <a:spcAft>
                <a:spcPct val="0"/>
              </a:spcAft>
              <a:buFont typeface="+mj-lt"/>
              <a:buAutoNum type="arabicPeriod"/>
            </a:pPr>
            <a:r>
              <a:rPr lang="fi-FI" sz="2000" dirty="0" err="1">
                <a:solidFill>
                  <a:srgbClr val="000000"/>
                </a:solidFill>
              </a:rPr>
              <a:t>Verification</a:t>
            </a:r>
            <a:endParaRPr lang="en-US" sz="2000" dirty="0">
              <a:solidFill>
                <a:srgbClr val="000000"/>
              </a:solidFill>
            </a:endParaRPr>
          </a:p>
        </p:txBody>
      </p:sp>
      <p:sp>
        <p:nvSpPr>
          <p:cNvPr id="4" name="TextBox 3"/>
          <p:cNvSpPr txBox="1"/>
          <p:nvPr/>
        </p:nvSpPr>
        <p:spPr>
          <a:xfrm>
            <a:off x="3707904" y="4509120"/>
            <a:ext cx="5378040" cy="923330"/>
          </a:xfrm>
          <a:prstGeom prst="rect">
            <a:avLst/>
          </a:prstGeom>
          <a:noFill/>
        </p:spPr>
        <p:txBody>
          <a:bodyPr wrap="square" rtlCol="0">
            <a:spAutoFit/>
          </a:bodyPr>
          <a:lstStyle/>
          <a:p>
            <a:pPr fontAlgn="base">
              <a:spcBef>
                <a:spcPct val="0"/>
              </a:spcBef>
              <a:spcAft>
                <a:spcPct val="0"/>
              </a:spcAft>
            </a:pPr>
            <a:r>
              <a:rPr lang="fi-FI" sz="2000" baseline="30000" dirty="0">
                <a:solidFill>
                  <a:srgbClr val="0000FF"/>
                </a:solidFill>
                <a:latin typeface="Arial Black" pitchFamily="34" charset="0"/>
              </a:rPr>
              <a:t>1</a:t>
            </a:r>
            <a:r>
              <a:rPr lang="fi-FI" dirty="0">
                <a:solidFill>
                  <a:srgbClr val="000000"/>
                </a:solidFill>
              </a:rPr>
              <a:t>Timo </a:t>
            </a:r>
            <a:r>
              <a:rPr lang="fi-FI" dirty="0" err="1">
                <a:solidFill>
                  <a:srgbClr val="000000"/>
                </a:solidFill>
              </a:rPr>
              <a:t>Laakso's</a:t>
            </a:r>
            <a:r>
              <a:rPr lang="fi-FI" dirty="0">
                <a:solidFill>
                  <a:srgbClr val="000000"/>
                </a:solidFill>
              </a:rPr>
              <a:t> </a:t>
            </a:r>
            <a:r>
              <a:rPr lang="fi-FI" dirty="0" err="1">
                <a:solidFill>
                  <a:srgbClr val="000000"/>
                </a:solidFill>
              </a:rPr>
              <a:t>structural</a:t>
            </a:r>
            <a:r>
              <a:rPr lang="fi-FI" dirty="0">
                <a:solidFill>
                  <a:srgbClr val="000000"/>
                </a:solidFill>
              </a:rPr>
              <a:t> </a:t>
            </a:r>
            <a:r>
              <a:rPr lang="fi-FI" dirty="0" err="1">
                <a:solidFill>
                  <a:srgbClr val="000000"/>
                </a:solidFill>
              </a:rPr>
              <a:t>model</a:t>
            </a:r>
            <a:endParaRPr lang="fi-FI" dirty="0">
              <a:solidFill>
                <a:srgbClr val="000000"/>
              </a:solidFill>
            </a:endParaRPr>
          </a:p>
          <a:p>
            <a:pPr fontAlgn="base">
              <a:spcBef>
                <a:spcPct val="0"/>
              </a:spcBef>
              <a:spcAft>
                <a:spcPct val="0"/>
              </a:spcAft>
            </a:pPr>
            <a:r>
              <a:rPr lang="fi-FI" sz="2000" baseline="30000" dirty="0">
                <a:solidFill>
                  <a:srgbClr val="0000FF"/>
                </a:solidFill>
                <a:latin typeface="Arial Black" pitchFamily="34" charset="0"/>
              </a:rPr>
              <a:t>2</a:t>
            </a:r>
            <a:r>
              <a:rPr lang="fi-FI" dirty="0">
                <a:solidFill>
                  <a:srgbClr val="000000"/>
                </a:solidFill>
              </a:rPr>
              <a:t>Prof. Raimo </a:t>
            </a:r>
            <a:r>
              <a:rPr lang="fi-FI" dirty="0" err="1">
                <a:solidFill>
                  <a:srgbClr val="000000"/>
                </a:solidFill>
              </a:rPr>
              <a:t>Kantola's</a:t>
            </a:r>
            <a:r>
              <a:rPr lang="fi-FI" dirty="0">
                <a:solidFill>
                  <a:srgbClr val="000000"/>
                </a:solidFill>
              </a:rPr>
              <a:t> </a:t>
            </a:r>
            <a:r>
              <a:rPr lang="fi-FI" dirty="0" err="1">
                <a:solidFill>
                  <a:srgbClr val="000000"/>
                </a:solidFill>
              </a:rPr>
              <a:t>four-part</a:t>
            </a:r>
            <a:r>
              <a:rPr lang="fi-FI" dirty="0">
                <a:solidFill>
                  <a:srgbClr val="000000"/>
                </a:solidFill>
              </a:rPr>
              <a:t> </a:t>
            </a:r>
            <a:r>
              <a:rPr lang="fi-FI" dirty="0" err="1">
                <a:solidFill>
                  <a:srgbClr val="000000"/>
                </a:solidFill>
              </a:rPr>
              <a:t>model</a:t>
            </a:r>
            <a:r>
              <a:rPr lang="fi-FI" dirty="0">
                <a:solidFill>
                  <a:srgbClr val="000000"/>
                </a:solidFill>
              </a:rPr>
              <a:t> </a:t>
            </a:r>
            <a:r>
              <a:rPr lang="fi-FI" dirty="0" err="1">
                <a:solidFill>
                  <a:srgbClr val="000000"/>
                </a:solidFill>
              </a:rPr>
              <a:t>mentioned</a:t>
            </a:r>
            <a:r>
              <a:rPr lang="fi-FI" dirty="0">
                <a:solidFill>
                  <a:srgbClr val="000000"/>
                </a:solidFill>
              </a:rPr>
              <a:t> </a:t>
            </a:r>
            <a:br>
              <a:rPr lang="fi-FI" dirty="0">
                <a:solidFill>
                  <a:srgbClr val="000000"/>
                </a:solidFill>
              </a:rPr>
            </a:br>
            <a:r>
              <a:rPr lang="fi-FI" dirty="0">
                <a:solidFill>
                  <a:srgbClr val="000000"/>
                </a:solidFill>
              </a:rPr>
              <a:t>  in </a:t>
            </a:r>
            <a:r>
              <a:rPr lang="fi-FI" dirty="0" err="1">
                <a:solidFill>
                  <a:srgbClr val="000000"/>
                </a:solidFill>
              </a:rPr>
              <a:t>Laakso's</a:t>
            </a:r>
            <a:r>
              <a:rPr lang="fi-FI" dirty="0">
                <a:solidFill>
                  <a:srgbClr val="000000"/>
                </a:solidFill>
              </a:rPr>
              <a:t> </a:t>
            </a:r>
            <a:r>
              <a:rPr lang="fi-FI" dirty="0" err="1">
                <a:solidFill>
                  <a:srgbClr val="000000"/>
                </a:solidFill>
              </a:rPr>
              <a:t>guidebook</a:t>
            </a:r>
            <a:r>
              <a:rPr lang="fi-FI" dirty="0">
                <a:solidFill>
                  <a:srgbClr val="000000"/>
                </a:solidFill>
              </a:rPr>
              <a:t> </a:t>
            </a:r>
            <a:r>
              <a:rPr lang="fi-FI" dirty="0" err="1">
                <a:solidFill>
                  <a:srgbClr val="000000"/>
                </a:solidFill>
              </a:rPr>
              <a:t>referenced</a:t>
            </a:r>
            <a:r>
              <a:rPr lang="fi-FI" dirty="0">
                <a:solidFill>
                  <a:srgbClr val="000000"/>
                </a:solidFill>
              </a:rPr>
              <a:t> </a:t>
            </a:r>
            <a:r>
              <a:rPr lang="fi-FI" dirty="0" err="1">
                <a:solidFill>
                  <a:srgbClr val="000000"/>
                </a:solidFill>
              </a:rPr>
              <a:t>below</a:t>
            </a:r>
            <a:r>
              <a:rPr lang="fi-FI" dirty="0">
                <a:solidFill>
                  <a:srgbClr val="000000"/>
                </a:solidFill>
              </a:rPr>
              <a:t>.</a:t>
            </a:r>
            <a:endParaRPr lang="en-US" dirty="0">
              <a:solidFill>
                <a:srgbClr val="000000"/>
              </a:solidFill>
            </a:endParaRPr>
          </a:p>
        </p:txBody>
      </p:sp>
      <p:sp>
        <p:nvSpPr>
          <p:cNvPr id="11" name="TextBox 10"/>
          <p:cNvSpPr txBox="1"/>
          <p:nvPr/>
        </p:nvSpPr>
        <p:spPr>
          <a:xfrm>
            <a:off x="317036" y="5949280"/>
            <a:ext cx="8826964" cy="923330"/>
          </a:xfrm>
          <a:prstGeom prst="rect">
            <a:avLst/>
          </a:prstGeom>
          <a:solidFill>
            <a:schemeClr val="bg1"/>
          </a:solidFill>
        </p:spPr>
        <p:txBody>
          <a:bodyPr wrap="square" rtlCol="0">
            <a:spAutoFit/>
          </a:bodyPr>
          <a:lstStyle/>
          <a:p>
            <a:pPr fontAlgn="base">
              <a:spcBef>
                <a:spcPct val="0"/>
              </a:spcBef>
              <a:spcAft>
                <a:spcPct val="0"/>
              </a:spcAft>
            </a:pPr>
            <a:r>
              <a:rPr lang="fi-FI" dirty="0">
                <a:solidFill>
                  <a:srgbClr val="000000"/>
                </a:solidFill>
              </a:rPr>
              <a:t>Laakso, Timo. 1999. How to </a:t>
            </a:r>
            <a:r>
              <a:rPr lang="fi-FI" dirty="0" err="1">
                <a:solidFill>
                  <a:srgbClr val="000000"/>
                </a:solidFill>
              </a:rPr>
              <a:t>write</a:t>
            </a:r>
            <a:r>
              <a:rPr lang="fi-FI" dirty="0">
                <a:solidFill>
                  <a:srgbClr val="000000"/>
                </a:solidFill>
              </a:rPr>
              <a:t> the </a:t>
            </a:r>
            <a:r>
              <a:rPr lang="fi-FI" dirty="0" err="1">
                <a:solidFill>
                  <a:srgbClr val="000000"/>
                </a:solidFill>
              </a:rPr>
              <a:t>diploma</a:t>
            </a:r>
            <a:r>
              <a:rPr lang="fi-FI" dirty="0">
                <a:solidFill>
                  <a:srgbClr val="000000"/>
                </a:solidFill>
              </a:rPr>
              <a:t> </a:t>
            </a:r>
            <a:r>
              <a:rPr lang="fi-FI" dirty="0" err="1">
                <a:solidFill>
                  <a:srgbClr val="000000"/>
                </a:solidFill>
              </a:rPr>
              <a:t>thesis</a:t>
            </a:r>
            <a:r>
              <a:rPr lang="fi-FI" dirty="0">
                <a:solidFill>
                  <a:srgbClr val="000000"/>
                </a:solidFill>
              </a:rPr>
              <a:t>. Helsinki </a:t>
            </a:r>
            <a:r>
              <a:rPr lang="fi-FI" dirty="0" err="1">
                <a:solidFill>
                  <a:srgbClr val="000000"/>
                </a:solidFill>
              </a:rPr>
              <a:t>University</a:t>
            </a:r>
            <a:r>
              <a:rPr lang="fi-FI" dirty="0">
                <a:solidFill>
                  <a:srgbClr val="000000"/>
                </a:solidFill>
              </a:rPr>
              <a:t> of Technology. </a:t>
            </a:r>
            <a:r>
              <a:rPr lang="fi-FI" dirty="0" err="1">
                <a:solidFill>
                  <a:srgbClr val="000000"/>
                </a:solidFill>
              </a:rPr>
              <a:t>Retrieved</a:t>
            </a:r>
            <a:r>
              <a:rPr lang="fi-FI" dirty="0">
                <a:solidFill>
                  <a:srgbClr val="000000"/>
                </a:solidFill>
              </a:rPr>
              <a:t> </a:t>
            </a:r>
            <a:r>
              <a:rPr lang="fi-FI" dirty="0" err="1">
                <a:solidFill>
                  <a:srgbClr val="000000"/>
                </a:solidFill>
              </a:rPr>
              <a:t>March</a:t>
            </a:r>
            <a:r>
              <a:rPr lang="fi-FI" dirty="0">
                <a:solidFill>
                  <a:srgbClr val="000000"/>
                </a:solidFill>
              </a:rPr>
              <a:t> 13, 2013. </a:t>
            </a:r>
            <a:r>
              <a:rPr lang="fi-FI" dirty="0">
                <a:solidFill>
                  <a:srgbClr val="000000"/>
                </a:solidFill>
                <a:hlinkClick r:id="rId4"/>
              </a:rPr>
              <a:t>https://into.aalto.fi/download/attachments/1021746/how_to_write_diploma_thesis.pdf</a:t>
            </a:r>
            <a:r>
              <a:rPr lang="fi-FI"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542990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4635191" y="2762374"/>
            <a:ext cx="2376488"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5.</a:t>
            </a:r>
          </a:p>
          <a:p>
            <a:pPr fontAlgn="base">
              <a:spcBef>
                <a:spcPct val="0"/>
              </a:spcBef>
              <a:spcAft>
                <a:spcPct val="0"/>
              </a:spcAft>
            </a:pPr>
            <a:r>
              <a:rPr lang="en-IE" dirty="0">
                <a:solidFill>
                  <a:srgbClr val="000000"/>
                </a:solidFill>
                <a:latin typeface="Arial Black" pitchFamily="34" charset="0"/>
              </a:rPr>
              <a:t>Evaluation</a:t>
            </a:r>
            <a:endParaRPr lang="en-US" dirty="0">
              <a:solidFill>
                <a:srgbClr val="000000"/>
              </a:solidFill>
              <a:latin typeface="Arial Black" pitchFamily="34" charset="0"/>
            </a:endParaRPr>
          </a:p>
        </p:txBody>
      </p:sp>
      <p:sp>
        <p:nvSpPr>
          <p:cNvPr id="163842" name="Rectangle 2"/>
          <p:cNvSpPr>
            <a:spLocks noGrp="1" noChangeArrowheads="1"/>
          </p:cNvSpPr>
          <p:nvPr>
            <p:ph type="title"/>
          </p:nvPr>
        </p:nvSpPr>
        <p:spPr/>
        <p:txBody>
          <a:bodyPr/>
          <a:lstStyle/>
          <a:p>
            <a:r>
              <a:rPr lang="en-IE" dirty="0"/>
              <a:t>Thesis </a:t>
            </a:r>
            <a:r>
              <a:rPr lang="en-IE" dirty="0" smtClean="0"/>
              <a:t>Structure </a:t>
            </a:r>
            <a:r>
              <a:rPr lang="en-IE" b="0" dirty="0"/>
              <a:t>(Computer Science)</a:t>
            </a:r>
            <a:endParaRPr lang="en-US" b="0" dirty="0"/>
          </a:p>
        </p:txBody>
      </p:sp>
      <p:sp>
        <p:nvSpPr>
          <p:cNvPr id="163843" name="Rectangle 3"/>
          <p:cNvSpPr>
            <a:spLocks noChangeArrowheads="1"/>
          </p:cNvSpPr>
          <p:nvPr/>
        </p:nvSpPr>
        <p:spPr bwMode="auto">
          <a:xfrm>
            <a:off x="611560" y="1160462"/>
            <a:ext cx="2376487"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1.</a:t>
            </a:r>
          </a:p>
          <a:p>
            <a:pPr fontAlgn="base">
              <a:spcBef>
                <a:spcPct val="0"/>
              </a:spcBef>
              <a:spcAft>
                <a:spcPct val="0"/>
              </a:spcAft>
            </a:pPr>
            <a:r>
              <a:rPr lang="en-IE" dirty="0">
                <a:solidFill>
                  <a:srgbClr val="000000"/>
                </a:solidFill>
                <a:latin typeface="Arial Black" pitchFamily="34" charset="0"/>
              </a:rPr>
              <a:t>Introduction</a:t>
            </a:r>
            <a:endParaRPr lang="en-US" dirty="0">
              <a:solidFill>
                <a:srgbClr val="000000"/>
              </a:solidFill>
              <a:latin typeface="Arial Black" pitchFamily="34" charset="0"/>
            </a:endParaRPr>
          </a:p>
        </p:txBody>
      </p:sp>
      <p:sp>
        <p:nvSpPr>
          <p:cNvPr id="4" name="AutoShape 5"/>
          <p:cNvSpPr>
            <a:spLocks noChangeArrowheads="1"/>
          </p:cNvSpPr>
          <p:nvPr/>
        </p:nvSpPr>
        <p:spPr bwMode="auto">
          <a:xfrm>
            <a:off x="1331640" y="2312863"/>
            <a:ext cx="720725" cy="432048"/>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en-US">
              <a:solidFill>
                <a:srgbClr val="000000"/>
              </a:solidFill>
            </a:endParaRPr>
          </a:p>
        </p:txBody>
      </p:sp>
      <p:sp>
        <p:nvSpPr>
          <p:cNvPr id="5" name="Rectangle 4"/>
          <p:cNvSpPr>
            <a:spLocks noChangeArrowheads="1"/>
          </p:cNvSpPr>
          <p:nvPr/>
        </p:nvSpPr>
        <p:spPr bwMode="auto">
          <a:xfrm>
            <a:off x="608023" y="2746966"/>
            <a:ext cx="2376487"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2.</a:t>
            </a:r>
          </a:p>
          <a:p>
            <a:pPr fontAlgn="base">
              <a:spcBef>
                <a:spcPct val="0"/>
              </a:spcBef>
              <a:spcAft>
                <a:spcPct val="0"/>
              </a:spcAft>
            </a:pPr>
            <a:r>
              <a:rPr lang="en-IE" dirty="0">
                <a:solidFill>
                  <a:srgbClr val="000000"/>
                </a:solidFill>
                <a:latin typeface="Arial Black" pitchFamily="34" charset="0"/>
              </a:rPr>
              <a:t>Literature Review</a:t>
            </a:r>
            <a:endParaRPr lang="en-US" dirty="0">
              <a:solidFill>
                <a:srgbClr val="000000"/>
              </a:solidFill>
              <a:latin typeface="Arial Black" pitchFamily="34" charset="0"/>
            </a:endParaRPr>
          </a:p>
        </p:txBody>
      </p:sp>
      <p:sp>
        <p:nvSpPr>
          <p:cNvPr id="6" name="Rectangle 5"/>
          <p:cNvSpPr>
            <a:spLocks noChangeArrowheads="1"/>
          </p:cNvSpPr>
          <p:nvPr/>
        </p:nvSpPr>
        <p:spPr bwMode="auto">
          <a:xfrm>
            <a:off x="627336" y="4355198"/>
            <a:ext cx="2376487"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3.</a:t>
            </a:r>
          </a:p>
          <a:p>
            <a:pPr fontAlgn="base">
              <a:spcBef>
                <a:spcPct val="0"/>
              </a:spcBef>
              <a:spcAft>
                <a:spcPct val="0"/>
              </a:spcAft>
            </a:pPr>
            <a:r>
              <a:rPr lang="en-IE" dirty="0">
                <a:solidFill>
                  <a:srgbClr val="000000"/>
                </a:solidFill>
                <a:latin typeface="Arial Black" pitchFamily="34" charset="0"/>
              </a:rPr>
              <a:t>Design</a:t>
            </a:r>
            <a:endParaRPr lang="en-US" dirty="0">
              <a:solidFill>
                <a:srgbClr val="000000"/>
              </a:solidFill>
              <a:latin typeface="Arial Black" pitchFamily="34" charset="0"/>
            </a:endParaRPr>
          </a:p>
        </p:txBody>
      </p:sp>
      <p:sp>
        <p:nvSpPr>
          <p:cNvPr id="7" name="AutoShape 5"/>
          <p:cNvSpPr>
            <a:spLocks noChangeArrowheads="1"/>
          </p:cNvSpPr>
          <p:nvPr/>
        </p:nvSpPr>
        <p:spPr bwMode="auto">
          <a:xfrm>
            <a:off x="1331639" y="3924836"/>
            <a:ext cx="720725" cy="432048"/>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en-US">
              <a:solidFill>
                <a:srgbClr val="000000"/>
              </a:solidFill>
            </a:endParaRPr>
          </a:p>
        </p:txBody>
      </p:sp>
      <p:sp>
        <p:nvSpPr>
          <p:cNvPr id="8" name="AutoShape 9"/>
          <p:cNvSpPr>
            <a:spLocks noChangeArrowheads="1"/>
          </p:cNvSpPr>
          <p:nvPr/>
        </p:nvSpPr>
        <p:spPr bwMode="auto">
          <a:xfrm>
            <a:off x="3136140" y="4751279"/>
            <a:ext cx="1368425" cy="576262"/>
          </a:xfrm>
          <a:prstGeom prst="rightArrow">
            <a:avLst>
              <a:gd name="adj1" fmla="val 50000"/>
              <a:gd name="adj2" fmla="val 5936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9" name="Rectangle 6"/>
          <p:cNvSpPr>
            <a:spLocks noChangeArrowheads="1"/>
          </p:cNvSpPr>
          <p:nvPr/>
        </p:nvSpPr>
        <p:spPr bwMode="auto">
          <a:xfrm>
            <a:off x="4644008" y="4356884"/>
            <a:ext cx="2376488"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4.</a:t>
            </a:r>
          </a:p>
          <a:p>
            <a:pPr fontAlgn="base">
              <a:spcBef>
                <a:spcPct val="0"/>
              </a:spcBef>
              <a:spcAft>
                <a:spcPct val="0"/>
              </a:spcAft>
            </a:pPr>
            <a:r>
              <a:rPr lang="en-IE" dirty="0">
                <a:solidFill>
                  <a:srgbClr val="000000"/>
                </a:solidFill>
                <a:latin typeface="Arial Black" pitchFamily="34" charset="0"/>
              </a:rPr>
              <a:t>Development</a:t>
            </a:r>
            <a:endParaRPr lang="en-US" dirty="0">
              <a:solidFill>
                <a:srgbClr val="000000"/>
              </a:solidFill>
              <a:latin typeface="Arial Black" pitchFamily="34" charset="0"/>
            </a:endParaRPr>
          </a:p>
        </p:txBody>
      </p:sp>
      <p:sp>
        <p:nvSpPr>
          <p:cNvPr id="11" name="AutoShape 12"/>
          <p:cNvSpPr>
            <a:spLocks noChangeArrowheads="1"/>
          </p:cNvSpPr>
          <p:nvPr/>
        </p:nvSpPr>
        <p:spPr bwMode="auto">
          <a:xfrm>
            <a:off x="5364088" y="4140860"/>
            <a:ext cx="720725" cy="287338"/>
          </a:xfrm>
          <a:prstGeom prst="up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en-US">
              <a:solidFill>
                <a:srgbClr val="000000"/>
              </a:solidFill>
            </a:endParaRPr>
          </a:p>
        </p:txBody>
      </p:sp>
      <p:sp>
        <p:nvSpPr>
          <p:cNvPr id="12" name="AutoShape 13"/>
          <p:cNvSpPr>
            <a:spLocks noChangeArrowheads="1"/>
          </p:cNvSpPr>
          <p:nvPr/>
        </p:nvSpPr>
        <p:spPr bwMode="auto">
          <a:xfrm>
            <a:off x="5364088" y="2530254"/>
            <a:ext cx="720725" cy="377156"/>
          </a:xfrm>
          <a:prstGeom prst="up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en-US">
              <a:solidFill>
                <a:srgbClr val="000000"/>
              </a:solidFill>
            </a:endParaRPr>
          </a:p>
        </p:txBody>
      </p:sp>
      <p:sp>
        <p:nvSpPr>
          <p:cNvPr id="13" name="Rectangle 8"/>
          <p:cNvSpPr>
            <a:spLocks noChangeArrowheads="1"/>
          </p:cNvSpPr>
          <p:nvPr/>
        </p:nvSpPr>
        <p:spPr bwMode="auto">
          <a:xfrm>
            <a:off x="4640950" y="1148003"/>
            <a:ext cx="2376488"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6.</a:t>
            </a:r>
          </a:p>
          <a:p>
            <a:pPr fontAlgn="base">
              <a:spcBef>
                <a:spcPct val="0"/>
              </a:spcBef>
              <a:spcAft>
                <a:spcPct val="0"/>
              </a:spcAft>
            </a:pPr>
            <a:r>
              <a:rPr lang="en-IE" dirty="0">
                <a:solidFill>
                  <a:srgbClr val="000000"/>
                </a:solidFill>
                <a:latin typeface="Arial Black" pitchFamily="34" charset="0"/>
              </a:rPr>
              <a:t>Conclusions and</a:t>
            </a:r>
          </a:p>
          <a:p>
            <a:pPr fontAlgn="base">
              <a:spcBef>
                <a:spcPct val="0"/>
              </a:spcBef>
              <a:spcAft>
                <a:spcPct val="0"/>
              </a:spcAft>
            </a:pPr>
            <a:r>
              <a:rPr lang="en-IE" dirty="0">
                <a:solidFill>
                  <a:srgbClr val="000000"/>
                </a:solidFill>
                <a:latin typeface="Arial Black" pitchFamily="34" charset="0"/>
              </a:rPr>
              <a:t>Future Work</a:t>
            </a:r>
            <a:endParaRPr lang="en-US" dirty="0">
              <a:solidFill>
                <a:srgbClr val="000000"/>
              </a:solidFill>
              <a:latin typeface="Arial Black" pitchFamily="34" charset="0"/>
            </a:endParaRPr>
          </a:p>
        </p:txBody>
      </p:sp>
      <p:sp>
        <p:nvSpPr>
          <p:cNvPr id="2" name="TextBox 1"/>
          <p:cNvSpPr txBox="1"/>
          <p:nvPr/>
        </p:nvSpPr>
        <p:spPr>
          <a:xfrm>
            <a:off x="395537" y="6021288"/>
            <a:ext cx="8748464" cy="738664"/>
          </a:xfrm>
          <a:prstGeom prst="rect">
            <a:avLst/>
          </a:prstGeom>
          <a:solidFill>
            <a:schemeClr val="bg1"/>
          </a:solidFill>
        </p:spPr>
        <p:txBody>
          <a:bodyPr wrap="square" rtlCol="0">
            <a:spAutoFit/>
          </a:bodyPr>
          <a:lstStyle/>
          <a:p>
            <a:pPr fontAlgn="base">
              <a:spcBef>
                <a:spcPct val="0"/>
              </a:spcBef>
              <a:spcAft>
                <a:spcPct val="0"/>
              </a:spcAft>
            </a:pPr>
            <a:r>
              <a:rPr lang="fi-FI" sz="1400" b="1" dirty="0">
                <a:solidFill>
                  <a:srgbClr val="000000"/>
                </a:solidFill>
              </a:rPr>
              <a:t>Gordon, </a:t>
            </a:r>
            <a:r>
              <a:rPr lang="fi-FI" sz="1400" b="1" dirty="0" err="1">
                <a:solidFill>
                  <a:srgbClr val="000000"/>
                </a:solidFill>
              </a:rPr>
              <a:t>Damian</a:t>
            </a:r>
            <a:r>
              <a:rPr lang="fi-FI" sz="1400" dirty="0">
                <a:solidFill>
                  <a:srgbClr val="000000"/>
                </a:solidFill>
              </a:rPr>
              <a:t>. </a:t>
            </a:r>
            <a:r>
              <a:rPr lang="fi-FI" sz="1400" i="1" dirty="0" err="1">
                <a:solidFill>
                  <a:srgbClr val="000000"/>
                </a:solidFill>
              </a:rPr>
              <a:t>Literature</a:t>
            </a:r>
            <a:r>
              <a:rPr lang="fi-FI" sz="1400" i="1" dirty="0">
                <a:solidFill>
                  <a:srgbClr val="000000"/>
                </a:solidFill>
              </a:rPr>
              <a:t> </a:t>
            </a:r>
            <a:r>
              <a:rPr lang="fi-FI" sz="1400" i="1" dirty="0" err="1">
                <a:solidFill>
                  <a:srgbClr val="000000"/>
                </a:solidFill>
              </a:rPr>
              <a:t>Survey</a:t>
            </a:r>
            <a:r>
              <a:rPr lang="fi-FI" sz="1400" i="1" dirty="0">
                <a:solidFill>
                  <a:srgbClr val="000000"/>
                </a:solidFill>
              </a:rPr>
              <a:t>, </a:t>
            </a:r>
            <a:r>
              <a:rPr lang="fi-FI" sz="1400" i="1" dirty="0" err="1">
                <a:solidFill>
                  <a:srgbClr val="000000"/>
                </a:solidFill>
              </a:rPr>
              <a:t>Comprehension</a:t>
            </a:r>
            <a:r>
              <a:rPr lang="fi-FI" sz="1400" i="1" dirty="0">
                <a:solidFill>
                  <a:srgbClr val="000000"/>
                </a:solidFill>
              </a:rPr>
              <a:t> &amp; </a:t>
            </a:r>
            <a:r>
              <a:rPr lang="fi-FI" sz="1400" i="1" dirty="0" err="1">
                <a:solidFill>
                  <a:srgbClr val="000000"/>
                </a:solidFill>
              </a:rPr>
              <a:t>Review</a:t>
            </a:r>
            <a:r>
              <a:rPr lang="fi-FI" sz="1400" dirty="0">
                <a:solidFill>
                  <a:srgbClr val="000000"/>
                </a:solidFill>
              </a:rPr>
              <a:t>, </a:t>
            </a:r>
            <a:r>
              <a:rPr lang="fi-FI" sz="1400" dirty="0" err="1">
                <a:solidFill>
                  <a:srgbClr val="000000"/>
                </a:solidFill>
              </a:rPr>
              <a:t>Lecture</a:t>
            </a:r>
            <a:r>
              <a:rPr lang="fi-FI" sz="1400" dirty="0">
                <a:solidFill>
                  <a:srgbClr val="000000"/>
                </a:solidFill>
              </a:rPr>
              <a:t> </a:t>
            </a:r>
            <a:r>
              <a:rPr lang="fi-FI" sz="1400" dirty="0" err="1">
                <a:solidFill>
                  <a:srgbClr val="000000"/>
                </a:solidFill>
              </a:rPr>
              <a:t>slides</a:t>
            </a:r>
            <a:r>
              <a:rPr lang="fi-FI" sz="1400" dirty="0">
                <a:solidFill>
                  <a:srgbClr val="000000"/>
                </a:solidFill>
              </a:rPr>
              <a:t>, School of Computing, </a:t>
            </a:r>
            <a:br>
              <a:rPr lang="fi-FI" sz="1400" dirty="0">
                <a:solidFill>
                  <a:srgbClr val="000000"/>
                </a:solidFill>
              </a:rPr>
            </a:br>
            <a:r>
              <a:rPr lang="en-US" sz="1400" dirty="0">
                <a:solidFill>
                  <a:srgbClr val="000000"/>
                </a:solidFill>
              </a:rPr>
              <a:t>Dublin Institute of Technology, Dublin, Ireland</a:t>
            </a:r>
            <a:r>
              <a:rPr lang="fi-FI" sz="1400" dirty="0">
                <a:solidFill>
                  <a:srgbClr val="000000"/>
                </a:solidFill>
              </a:rPr>
              <a:t>. </a:t>
            </a:r>
            <a:r>
              <a:rPr lang="fi-FI" sz="1400" dirty="0" err="1">
                <a:solidFill>
                  <a:srgbClr val="000000"/>
                </a:solidFill>
              </a:rPr>
              <a:t>Retrieved</a:t>
            </a:r>
            <a:r>
              <a:rPr lang="fi-FI" sz="1400" dirty="0">
                <a:solidFill>
                  <a:srgbClr val="000000"/>
                </a:solidFill>
              </a:rPr>
              <a:t> </a:t>
            </a:r>
            <a:r>
              <a:rPr lang="fi-FI" sz="1400" dirty="0" err="1">
                <a:solidFill>
                  <a:srgbClr val="000000"/>
                </a:solidFill>
              </a:rPr>
              <a:t>March</a:t>
            </a:r>
            <a:r>
              <a:rPr lang="fi-FI" sz="1400" dirty="0">
                <a:solidFill>
                  <a:srgbClr val="000000"/>
                </a:solidFill>
              </a:rPr>
              <a:t> 13, 2013 </a:t>
            </a:r>
            <a:r>
              <a:rPr lang="fi-FI" sz="1400" dirty="0">
                <a:solidFill>
                  <a:srgbClr val="000000"/>
                </a:solidFill>
                <a:hlinkClick r:id="rId2"/>
              </a:rPr>
              <a:t>www.comp.dit.ie/dgordon/courses/researchmethods/Lectures/RM0003.ppt</a:t>
            </a:r>
            <a:r>
              <a:rPr lang="fi-FI" sz="1400" dirty="0">
                <a:solidFill>
                  <a:srgbClr val="000000"/>
                </a:solidFill>
              </a:rPr>
              <a:t> </a:t>
            </a:r>
            <a:endParaRPr lang="en-US" sz="1400" dirty="0">
              <a:solidFill>
                <a:srgbClr val="000000"/>
              </a:solidFill>
            </a:endParaRPr>
          </a:p>
        </p:txBody>
      </p:sp>
    </p:spTree>
    <p:extLst>
      <p:ext uri="{BB962C8B-B14F-4D97-AF65-F5344CB8AC3E}">
        <p14:creationId xmlns:p14="http://schemas.microsoft.com/office/powerpoint/2010/main" val="307338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6" grpId="0" animBg="1"/>
      <p:bldP spid="7" grpId="0" animBg="1"/>
      <p:bldP spid="8" grpId="0" animBg="1"/>
      <p:bldP spid="9"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3">
                <a:lumMod val="45000"/>
                <a:lumOff val="55000"/>
              </a:schemeClr>
            </a:gs>
            <a:gs pos="83000">
              <a:schemeClr val="accent3">
                <a:lumMod val="45000"/>
                <a:lumOff val="55000"/>
              </a:schemeClr>
            </a:gs>
            <a:gs pos="100000">
              <a:schemeClr val="accent3">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92696"/>
            <a:ext cx="7831814" cy="527388"/>
          </a:xfrm>
        </p:spPr>
        <p:txBody>
          <a:bodyPr>
            <a:normAutofit fontScale="90000"/>
          </a:bodyPr>
          <a:lstStyle/>
          <a:p>
            <a:pPr algn="l"/>
            <a:r>
              <a:rPr lang="fi-FI" dirty="0" err="1" smtClean="0">
                <a:latin typeface="Arial Black" panose="020B0A04020102020204" pitchFamily="34" charset="0"/>
              </a:rPr>
              <a:t>Background</a:t>
            </a:r>
            <a:r>
              <a:rPr lang="fi-FI" dirty="0" smtClean="0">
                <a:latin typeface="Arial Black" panose="020B0A04020102020204" pitchFamily="34" charset="0"/>
              </a:rPr>
              <a:t>:</a:t>
            </a:r>
            <a:endParaRPr lang="fi-FI" dirty="0">
              <a:latin typeface="Arial Black" panose="020B0A04020102020204" pitchFamily="34" charset="0"/>
            </a:endParaRPr>
          </a:p>
        </p:txBody>
      </p:sp>
      <p:sp>
        <p:nvSpPr>
          <p:cNvPr id="3" name="Rectangle 2"/>
          <p:cNvSpPr/>
          <p:nvPr/>
        </p:nvSpPr>
        <p:spPr>
          <a:xfrm>
            <a:off x="628650" y="1658483"/>
            <a:ext cx="8515350" cy="4208716"/>
          </a:xfrm>
          <a:prstGeom prst="rect">
            <a:avLst/>
          </a:prstGeom>
        </p:spPr>
        <p:txBody>
          <a:bodyPr wrap="square">
            <a:spAutoFit/>
          </a:bodyPr>
          <a:lstStyle/>
          <a:p>
            <a:pPr>
              <a:lnSpc>
                <a:spcPct val="107000"/>
              </a:lnSpc>
              <a:tabLst>
                <a:tab pos="2647474" algn="l"/>
              </a:tabLst>
            </a:pPr>
            <a:endParaRPr lang="fi-FI" sz="15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nSpc>
                <a:spcPct val="107000"/>
              </a:lnSpc>
              <a:tabLst>
                <a:tab pos="2647474" algn="l"/>
              </a:tabLst>
            </a:pPr>
            <a:r>
              <a:rPr lang="fi-FI" sz="2800" dirty="0" err="1">
                <a:solidFill>
                  <a:srgbClr val="C00000"/>
                </a:solidFill>
                <a:latin typeface="Arial Black" panose="020B0A04020102020204" pitchFamily="34" charset="0"/>
                <a:ea typeface="Calibri" panose="020F0502020204030204" pitchFamily="34" charset="0"/>
                <a:cs typeface="Arial" panose="020B0604020202020204" pitchFamily="34" charset="0"/>
              </a:rPr>
              <a:t>However</a:t>
            </a:r>
            <a:r>
              <a:rPr lang="fi-FI" sz="2800" dirty="0">
                <a:solidFill>
                  <a:srgbClr val="C00000"/>
                </a:solidFill>
                <a:latin typeface="Arial Black" panose="020B0A04020102020204" pitchFamily="34" charset="0"/>
                <a:ea typeface="Calibri" panose="020F0502020204030204" pitchFamily="34" charset="0"/>
                <a:cs typeface="Arial" panose="020B0604020202020204" pitchFamily="34" charset="0"/>
              </a:rPr>
              <a:t>…</a:t>
            </a:r>
          </a:p>
          <a:p>
            <a:pPr marL="600075" lvl="1" indent="-189310">
              <a:lnSpc>
                <a:spcPct val="107000"/>
              </a:lnSpc>
              <a:buFont typeface="Wingdings" panose="05000000000000000000" pitchFamily="2" charset="2"/>
              <a:buChar char="§"/>
              <a:tabLst>
                <a:tab pos="2647474" algn="l"/>
              </a:tabLst>
            </a:pP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Thesis</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quality</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weak</a:t>
            </a:r>
            <a:endParaRPr lang="fi-FI" sz="2400" dirty="0">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a:p>
            <a:pPr marL="600075" lvl="1" indent="-189310">
              <a:lnSpc>
                <a:spcPct val="107000"/>
              </a:lnSpc>
              <a:buFont typeface="Wingdings" panose="05000000000000000000" pitchFamily="2" charset="2"/>
              <a:buChar char="§"/>
              <a:tabLst>
                <a:tab pos="2647474" algn="l"/>
              </a:tabLst>
            </a:pP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Graduation</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times</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too</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long </a:t>
            </a:r>
          </a:p>
          <a:p>
            <a:pPr marL="600075" lvl="1" indent="-189310">
              <a:lnSpc>
                <a:spcPct val="107000"/>
              </a:lnSpc>
              <a:buFont typeface="Wingdings" panose="05000000000000000000" pitchFamily="2" charset="2"/>
              <a:buChar char="§"/>
              <a:tabLst>
                <a:tab pos="2647474" algn="l"/>
              </a:tabLst>
            </a:pP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Insufficient</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support</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from</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LC and </a:t>
            </a:r>
            <a:r>
              <a:rPr lang="fi-FI" sz="2400" dirty="0" smtClean="0">
                <a:solidFill>
                  <a:srgbClr val="333333"/>
                </a:solidFill>
                <a:latin typeface="Arial" panose="020B0604020202020204" pitchFamily="34" charset="0"/>
                <a:ea typeface="Calibri" panose="020F0502020204030204" pitchFamily="34" charset="0"/>
                <a:cs typeface="Arial" panose="020B0604020202020204" pitchFamily="34" charset="0"/>
              </a:rPr>
              <a:t>ELEC</a:t>
            </a:r>
          </a:p>
          <a:p>
            <a:pPr marL="1210865" lvl="2" indent="-342900">
              <a:lnSpc>
                <a:spcPct val="107000"/>
              </a:lnSpc>
              <a:buFont typeface="Courier New" panose="02070309020205020404" pitchFamily="49" charset="0"/>
              <a:buChar char="o"/>
              <a:tabLst>
                <a:tab pos="2647474" algn="l"/>
              </a:tabLst>
            </a:pPr>
            <a:r>
              <a:rPr lang="fi-FI" sz="2400" dirty="0" err="1" smtClean="0">
                <a:solidFill>
                  <a:srgbClr val="333333"/>
                </a:solidFill>
                <a:latin typeface="Arial" panose="020B0604020202020204" pitchFamily="34" charset="0"/>
                <a:ea typeface="Calibri" panose="020F0502020204030204" pitchFamily="34" charset="0"/>
                <a:cs typeface="Arial" panose="020B0604020202020204" pitchFamily="34" charset="0"/>
              </a:rPr>
              <a:t>Only</a:t>
            </a:r>
            <a:r>
              <a:rPr lang="fi-FI" sz="2400" dirty="0" smtClean="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one</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writing</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course</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non-compulsory</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for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MSc</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smtClean="0">
                <a:solidFill>
                  <a:srgbClr val="333333"/>
                </a:solidFill>
                <a:latin typeface="Arial" panose="020B0604020202020204" pitchFamily="34" charset="0"/>
                <a:ea typeface="Calibri" panose="020F0502020204030204" pitchFamily="34" charset="0"/>
                <a:cs typeface="Arial" panose="020B0604020202020204" pitchFamily="34" charset="0"/>
              </a:rPr>
              <a:t>students</a:t>
            </a:r>
            <a:endParaRPr lang="fi-FI" sz="24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1210865" lvl="2" indent="-342900">
              <a:lnSpc>
                <a:spcPct val="107000"/>
              </a:lnSpc>
              <a:buFont typeface="Courier New" panose="02070309020205020404" pitchFamily="49" charset="0"/>
              <a:buChar char="o"/>
              <a:tabLst>
                <a:tab pos="2647474" algn="l"/>
              </a:tabLst>
            </a:pPr>
            <a:r>
              <a:rPr lang="fi-FI" sz="2400" dirty="0" smtClean="0">
                <a:solidFill>
                  <a:srgbClr val="333333"/>
                </a:solidFill>
                <a:latin typeface="Arial" panose="020B0604020202020204" pitchFamily="34" charset="0"/>
                <a:ea typeface="Calibri" panose="020F0502020204030204" pitchFamily="34" charset="0"/>
                <a:cs typeface="Arial" panose="020B0604020202020204" pitchFamily="34" charset="0"/>
              </a:rPr>
              <a:t>No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uniform</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thesis</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writing</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process</a:t>
            </a:r>
            <a:endParaRPr lang="fi-FI" sz="24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600075" lvl="1" indent="-189310">
              <a:lnSpc>
                <a:spcPct val="107000"/>
              </a:lnSpc>
              <a:buFont typeface="Wingdings" panose="05000000000000000000" pitchFamily="2" charset="2"/>
              <a:buChar char="§"/>
              <a:tabLst>
                <a:tab pos="2647474" algn="l"/>
              </a:tabLst>
            </a:pP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Help </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wrong</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rPr>
              <a:t>time</a:t>
            </a:r>
            <a:endParaRPr lang="fi-FI" sz="24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600075" lvl="1" indent="-189310">
              <a:lnSpc>
                <a:spcPct val="107000"/>
              </a:lnSpc>
              <a:buFont typeface="Wingdings" panose="05000000000000000000" pitchFamily="2" charset="2"/>
              <a:buChar char="§"/>
              <a:tabLst>
                <a:tab pos="2647474" algn="l"/>
              </a:tabLst>
            </a:pP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rPr>
              <a:t> Help </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not</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directly</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relevant</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to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academic</a:t>
            </a:r>
            <a:r>
              <a:rPr lang="fi-FI" sz="2400" dirty="0">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i-FI" sz="2400" dirty="0" err="1">
                <a:solidFill>
                  <a:srgbClr val="333333"/>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writing</a:t>
            </a:r>
            <a:endParaRPr lang="fi-FI" sz="24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nSpc>
                <a:spcPct val="107000"/>
              </a:lnSpc>
              <a:tabLst>
                <a:tab pos="2647474" algn="l"/>
              </a:tabLst>
            </a:pPr>
            <a:r>
              <a:rPr lang="fi-FI" sz="1500" dirty="0">
                <a:solidFill>
                  <a:srgbClr val="333333"/>
                </a:solidFill>
                <a:latin typeface="Arial" panose="020B0604020202020204" pitchFamily="34" charset="0"/>
                <a:ea typeface="Calibri" panose="020F0502020204030204" pitchFamily="34" charset="0"/>
                <a:cs typeface="Arial" panose="020B0604020202020204" pitchFamily="34" charset="0"/>
              </a:rPr>
              <a:t> </a:t>
            </a:r>
            <a:endParaRPr lang="fi-FI" sz="1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11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arn(inVertical)">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IE" dirty="0"/>
              <a:t>Thesis </a:t>
            </a:r>
            <a:r>
              <a:rPr lang="en-IE" dirty="0" smtClean="0"/>
              <a:t>Structure </a:t>
            </a:r>
            <a:r>
              <a:rPr lang="en-IE" b="0" dirty="0" smtClean="0"/>
              <a:t>(Computer Science)</a:t>
            </a:r>
            <a:endParaRPr lang="en-US" b="0" dirty="0"/>
          </a:p>
        </p:txBody>
      </p:sp>
      <p:sp>
        <p:nvSpPr>
          <p:cNvPr id="169987" name="Rectangle 3"/>
          <p:cNvSpPr>
            <a:spLocks noChangeArrowheads="1"/>
          </p:cNvSpPr>
          <p:nvPr/>
        </p:nvSpPr>
        <p:spPr bwMode="auto">
          <a:xfrm>
            <a:off x="611560" y="1160462"/>
            <a:ext cx="2376487"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1.</a:t>
            </a:r>
          </a:p>
          <a:p>
            <a:pPr fontAlgn="base">
              <a:spcBef>
                <a:spcPct val="0"/>
              </a:spcBef>
              <a:spcAft>
                <a:spcPct val="0"/>
              </a:spcAft>
            </a:pPr>
            <a:r>
              <a:rPr lang="en-IE" dirty="0">
                <a:solidFill>
                  <a:srgbClr val="000000"/>
                </a:solidFill>
                <a:latin typeface="Arial Black" pitchFamily="34" charset="0"/>
              </a:rPr>
              <a:t>Introduction</a:t>
            </a:r>
            <a:endParaRPr lang="en-US" dirty="0">
              <a:solidFill>
                <a:srgbClr val="000000"/>
              </a:solidFill>
              <a:latin typeface="Arial Black" pitchFamily="34" charset="0"/>
            </a:endParaRPr>
          </a:p>
        </p:txBody>
      </p:sp>
      <p:sp>
        <p:nvSpPr>
          <p:cNvPr id="169988" name="Rectangle 4"/>
          <p:cNvSpPr>
            <a:spLocks noChangeArrowheads="1"/>
          </p:cNvSpPr>
          <p:nvPr/>
        </p:nvSpPr>
        <p:spPr bwMode="auto">
          <a:xfrm>
            <a:off x="611592" y="2780928"/>
            <a:ext cx="2376487"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2.</a:t>
            </a:r>
          </a:p>
          <a:p>
            <a:pPr fontAlgn="base">
              <a:spcBef>
                <a:spcPct val="0"/>
              </a:spcBef>
              <a:spcAft>
                <a:spcPct val="0"/>
              </a:spcAft>
            </a:pPr>
            <a:r>
              <a:rPr lang="en-IE" dirty="0">
                <a:solidFill>
                  <a:srgbClr val="000000"/>
                </a:solidFill>
                <a:latin typeface="Arial Black" pitchFamily="34" charset="0"/>
              </a:rPr>
              <a:t>Literature</a:t>
            </a:r>
            <a:r>
              <a:rPr lang="en-IE" b="1" dirty="0">
                <a:solidFill>
                  <a:srgbClr val="000000"/>
                </a:solidFill>
              </a:rPr>
              <a:t> </a:t>
            </a:r>
            <a:r>
              <a:rPr lang="en-IE" dirty="0">
                <a:solidFill>
                  <a:srgbClr val="000000"/>
                </a:solidFill>
                <a:latin typeface="Arial Black" pitchFamily="34" charset="0"/>
              </a:rPr>
              <a:t>Review</a:t>
            </a:r>
            <a:endParaRPr lang="en-US" dirty="0">
              <a:solidFill>
                <a:srgbClr val="000000"/>
              </a:solidFill>
              <a:latin typeface="Arial Black" pitchFamily="34" charset="0"/>
            </a:endParaRPr>
          </a:p>
        </p:txBody>
      </p:sp>
      <p:sp>
        <p:nvSpPr>
          <p:cNvPr id="169989" name="Rectangle 5"/>
          <p:cNvSpPr>
            <a:spLocks noChangeArrowheads="1"/>
          </p:cNvSpPr>
          <p:nvPr/>
        </p:nvSpPr>
        <p:spPr bwMode="auto">
          <a:xfrm>
            <a:off x="611559" y="4368574"/>
            <a:ext cx="2376487"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3.</a:t>
            </a:r>
          </a:p>
          <a:p>
            <a:pPr fontAlgn="base">
              <a:spcBef>
                <a:spcPct val="0"/>
              </a:spcBef>
              <a:spcAft>
                <a:spcPct val="0"/>
              </a:spcAft>
            </a:pPr>
            <a:r>
              <a:rPr lang="en-IE" b="1" dirty="0">
                <a:solidFill>
                  <a:srgbClr val="000000"/>
                </a:solidFill>
              </a:rPr>
              <a:t>Design</a:t>
            </a:r>
            <a:endParaRPr lang="en-US" b="1" dirty="0">
              <a:solidFill>
                <a:srgbClr val="000000"/>
              </a:solidFill>
            </a:endParaRPr>
          </a:p>
        </p:txBody>
      </p:sp>
      <p:sp>
        <p:nvSpPr>
          <p:cNvPr id="169990" name="Rectangle 6"/>
          <p:cNvSpPr>
            <a:spLocks noChangeArrowheads="1"/>
          </p:cNvSpPr>
          <p:nvPr/>
        </p:nvSpPr>
        <p:spPr bwMode="auto">
          <a:xfrm>
            <a:off x="4843402" y="4357008"/>
            <a:ext cx="2376488"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4.</a:t>
            </a:r>
          </a:p>
          <a:p>
            <a:pPr fontAlgn="base">
              <a:spcBef>
                <a:spcPct val="0"/>
              </a:spcBef>
              <a:spcAft>
                <a:spcPct val="0"/>
              </a:spcAft>
            </a:pPr>
            <a:r>
              <a:rPr lang="en-IE" dirty="0">
                <a:solidFill>
                  <a:srgbClr val="000000"/>
                </a:solidFill>
                <a:latin typeface="Arial Black" pitchFamily="34" charset="0"/>
              </a:rPr>
              <a:t>Development</a:t>
            </a:r>
            <a:endParaRPr lang="en-US" dirty="0">
              <a:solidFill>
                <a:srgbClr val="000000"/>
              </a:solidFill>
              <a:latin typeface="Arial Black" pitchFamily="34" charset="0"/>
            </a:endParaRPr>
          </a:p>
        </p:txBody>
      </p:sp>
      <p:sp>
        <p:nvSpPr>
          <p:cNvPr id="169991" name="Rectangle 7"/>
          <p:cNvSpPr>
            <a:spLocks noChangeArrowheads="1"/>
          </p:cNvSpPr>
          <p:nvPr/>
        </p:nvSpPr>
        <p:spPr bwMode="auto">
          <a:xfrm>
            <a:off x="4843402" y="2780928"/>
            <a:ext cx="2376488"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5.</a:t>
            </a:r>
          </a:p>
          <a:p>
            <a:pPr fontAlgn="base">
              <a:spcBef>
                <a:spcPct val="0"/>
              </a:spcBef>
              <a:spcAft>
                <a:spcPct val="0"/>
              </a:spcAft>
            </a:pPr>
            <a:r>
              <a:rPr lang="en-IE" dirty="0">
                <a:solidFill>
                  <a:srgbClr val="000000"/>
                </a:solidFill>
                <a:latin typeface="Arial Black" pitchFamily="34" charset="0"/>
              </a:rPr>
              <a:t>Evaluation</a:t>
            </a:r>
            <a:endParaRPr lang="en-US" dirty="0">
              <a:solidFill>
                <a:srgbClr val="000000"/>
              </a:solidFill>
              <a:latin typeface="Arial Black" pitchFamily="34" charset="0"/>
            </a:endParaRPr>
          </a:p>
        </p:txBody>
      </p:sp>
      <p:sp>
        <p:nvSpPr>
          <p:cNvPr id="169992" name="Rectangle 8"/>
          <p:cNvSpPr>
            <a:spLocks noChangeArrowheads="1"/>
          </p:cNvSpPr>
          <p:nvPr/>
        </p:nvSpPr>
        <p:spPr bwMode="auto">
          <a:xfrm>
            <a:off x="4823388" y="1161822"/>
            <a:ext cx="2376488" cy="13684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IE" dirty="0">
                <a:solidFill>
                  <a:srgbClr val="000000"/>
                </a:solidFill>
              </a:rPr>
              <a:t>Chapter 6.</a:t>
            </a:r>
          </a:p>
          <a:p>
            <a:pPr fontAlgn="base">
              <a:spcBef>
                <a:spcPct val="0"/>
              </a:spcBef>
              <a:spcAft>
                <a:spcPct val="0"/>
              </a:spcAft>
            </a:pPr>
            <a:r>
              <a:rPr lang="en-IE" dirty="0">
                <a:solidFill>
                  <a:srgbClr val="000000"/>
                </a:solidFill>
                <a:latin typeface="Arial Black" pitchFamily="34" charset="0"/>
              </a:rPr>
              <a:t>Conclusions</a:t>
            </a:r>
            <a:r>
              <a:rPr lang="en-IE" b="1" dirty="0">
                <a:solidFill>
                  <a:srgbClr val="000000"/>
                </a:solidFill>
              </a:rPr>
              <a:t> </a:t>
            </a:r>
            <a:r>
              <a:rPr lang="en-IE" dirty="0">
                <a:solidFill>
                  <a:srgbClr val="000000"/>
                </a:solidFill>
                <a:latin typeface="Arial Black" pitchFamily="34" charset="0"/>
              </a:rPr>
              <a:t>and</a:t>
            </a:r>
          </a:p>
          <a:p>
            <a:pPr fontAlgn="base">
              <a:spcBef>
                <a:spcPct val="0"/>
              </a:spcBef>
              <a:spcAft>
                <a:spcPct val="0"/>
              </a:spcAft>
            </a:pPr>
            <a:r>
              <a:rPr lang="en-IE" dirty="0">
                <a:solidFill>
                  <a:srgbClr val="000000"/>
                </a:solidFill>
                <a:latin typeface="Arial Black" pitchFamily="34" charset="0"/>
              </a:rPr>
              <a:t>Future Work</a:t>
            </a:r>
            <a:endParaRPr lang="en-US" dirty="0">
              <a:solidFill>
                <a:srgbClr val="000000"/>
              </a:solidFill>
              <a:latin typeface="Arial Black" pitchFamily="34" charset="0"/>
            </a:endParaRPr>
          </a:p>
        </p:txBody>
      </p:sp>
      <p:sp>
        <p:nvSpPr>
          <p:cNvPr id="169993" name="Line 9"/>
          <p:cNvSpPr>
            <a:spLocks noChangeShapeType="1"/>
          </p:cNvSpPr>
          <p:nvPr/>
        </p:nvSpPr>
        <p:spPr bwMode="auto">
          <a:xfrm>
            <a:off x="3923928" y="1160462"/>
            <a:ext cx="0" cy="4429126"/>
          </a:xfrm>
          <a:prstGeom prst="line">
            <a:avLst/>
          </a:prstGeom>
          <a:noFill/>
          <a:ln w="571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69994" name="AutoShape 10"/>
          <p:cNvSpPr>
            <a:spLocks noChangeArrowheads="1"/>
          </p:cNvSpPr>
          <p:nvPr/>
        </p:nvSpPr>
        <p:spPr bwMode="auto">
          <a:xfrm>
            <a:off x="3226891" y="1488959"/>
            <a:ext cx="1368425" cy="792162"/>
          </a:xfrm>
          <a:prstGeom prst="leftRightArrow">
            <a:avLst>
              <a:gd name="adj1" fmla="val 50000"/>
              <a:gd name="adj2" fmla="val 34549"/>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69995" name="AutoShape 11"/>
          <p:cNvSpPr>
            <a:spLocks noChangeArrowheads="1"/>
          </p:cNvSpPr>
          <p:nvPr/>
        </p:nvSpPr>
        <p:spPr bwMode="auto">
          <a:xfrm>
            <a:off x="3239715" y="3140076"/>
            <a:ext cx="1368425" cy="792162"/>
          </a:xfrm>
          <a:prstGeom prst="leftRightArrow">
            <a:avLst>
              <a:gd name="adj1" fmla="val 50000"/>
              <a:gd name="adj2" fmla="val 34549"/>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69996" name="AutoShape 12"/>
          <p:cNvSpPr>
            <a:spLocks noChangeArrowheads="1"/>
          </p:cNvSpPr>
          <p:nvPr/>
        </p:nvSpPr>
        <p:spPr bwMode="auto">
          <a:xfrm>
            <a:off x="3264208" y="4645139"/>
            <a:ext cx="1368425" cy="792162"/>
          </a:xfrm>
          <a:prstGeom prst="leftRightArrow">
            <a:avLst>
              <a:gd name="adj1" fmla="val 50000"/>
              <a:gd name="adj2" fmla="val 34549"/>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 name="TextBox 12"/>
          <p:cNvSpPr txBox="1"/>
          <p:nvPr/>
        </p:nvSpPr>
        <p:spPr>
          <a:xfrm>
            <a:off x="395537" y="6021288"/>
            <a:ext cx="8748464" cy="738664"/>
          </a:xfrm>
          <a:prstGeom prst="rect">
            <a:avLst/>
          </a:prstGeom>
          <a:solidFill>
            <a:schemeClr val="bg1"/>
          </a:solidFill>
        </p:spPr>
        <p:txBody>
          <a:bodyPr wrap="square" rtlCol="0">
            <a:spAutoFit/>
          </a:bodyPr>
          <a:lstStyle/>
          <a:p>
            <a:pPr fontAlgn="base">
              <a:spcBef>
                <a:spcPct val="0"/>
              </a:spcBef>
              <a:spcAft>
                <a:spcPct val="0"/>
              </a:spcAft>
            </a:pPr>
            <a:r>
              <a:rPr lang="fi-FI" sz="1400" b="1" dirty="0">
                <a:solidFill>
                  <a:srgbClr val="000000"/>
                </a:solidFill>
              </a:rPr>
              <a:t>Gordon, </a:t>
            </a:r>
            <a:r>
              <a:rPr lang="fi-FI" sz="1400" b="1" dirty="0" err="1">
                <a:solidFill>
                  <a:srgbClr val="000000"/>
                </a:solidFill>
              </a:rPr>
              <a:t>Damian</a:t>
            </a:r>
            <a:r>
              <a:rPr lang="fi-FI" sz="1400" dirty="0">
                <a:solidFill>
                  <a:srgbClr val="000000"/>
                </a:solidFill>
              </a:rPr>
              <a:t>. </a:t>
            </a:r>
            <a:r>
              <a:rPr lang="fi-FI" sz="1400" i="1" dirty="0" err="1">
                <a:solidFill>
                  <a:srgbClr val="000000"/>
                </a:solidFill>
              </a:rPr>
              <a:t>Literature</a:t>
            </a:r>
            <a:r>
              <a:rPr lang="fi-FI" sz="1400" i="1" dirty="0">
                <a:solidFill>
                  <a:srgbClr val="000000"/>
                </a:solidFill>
              </a:rPr>
              <a:t> </a:t>
            </a:r>
            <a:r>
              <a:rPr lang="fi-FI" sz="1400" i="1" dirty="0" err="1">
                <a:solidFill>
                  <a:srgbClr val="000000"/>
                </a:solidFill>
              </a:rPr>
              <a:t>Survey</a:t>
            </a:r>
            <a:r>
              <a:rPr lang="fi-FI" sz="1400" i="1" dirty="0">
                <a:solidFill>
                  <a:srgbClr val="000000"/>
                </a:solidFill>
              </a:rPr>
              <a:t>, </a:t>
            </a:r>
            <a:r>
              <a:rPr lang="fi-FI" sz="1400" i="1" dirty="0" err="1">
                <a:solidFill>
                  <a:srgbClr val="000000"/>
                </a:solidFill>
              </a:rPr>
              <a:t>Comprehension</a:t>
            </a:r>
            <a:r>
              <a:rPr lang="fi-FI" sz="1400" i="1" dirty="0">
                <a:solidFill>
                  <a:srgbClr val="000000"/>
                </a:solidFill>
              </a:rPr>
              <a:t> &amp; </a:t>
            </a:r>
            <a:r>
              <a:rPr lang="fi-FI" sz="1400" i="1" dirty="0" err="1">
                <a:solidFill>
                  <a:srgbClr val="000000"/>
                </a:solidFill>
              </a:rPr>
              <a:t>Review</a:t>
            </a:r>
            <a:r>
              <a:rPr lang="fi-FI" sz="1400" dirty="0">
                <a:solidFill>
                  <a:srgbClr val="000000"/>
                </a:solidFill>
              </a:rPr>
              <a:t>, </a:t>
            </a:r>
            <a:r>
              <a:rPr lang="fi-FI" sz="1400" dirty="0" err="1">
                <a:solidFill>
                  <a:srgbClr val="000000"/>
                </a:solidFill>
              </a:rPr>
              <a:t>Lecture</a:t>
            </a:r>
            <a:r>
              <a:rPr lang="fi-FI" sz="1400" dirty="0">
                <a:solidFill>
                  <a:srgbClr val="000000"/>
                </a:solidFill>
              </a:rPr>
              <a:t> </a:t>
            </a:r>
            <a:r>
              <a:rPr lang="fi-FI" sz="1400" dirty="0" err="1">
                <a:solidFill>
                  <a:srgbClr val="000000"/>
                </a:solidFill>
              </a:rPr>
              <a:t>slides</a:t>
            </a:r>
            <a:r>
              <a:rPr lang="fi-FI" sz="1400" dirty="0">
                <a:solidFill>
                  <a:srgbClr val="000000"/>
                </a:solidFill>
              </a:rPr>
              <a:t>, School of Computing, </a:t>
            </a:r>
            <a:br>
              <a:rPr lang="fi-FI" sz="1400" dirty="0">
                <a:solidFill>
                  <a:srgbClr val="000000"/>
                </a:solidFill>
              </a:rPr>
            </a:br>
            <a:r>
              <a:rPr lang="en-US" sz="1400" dirty="0">
                <a:solidFill>
                  <a:srgbClr val="000000"/>
                </a:solidFill>
              </a:rPr>
              <a:t>Dublin Institute of Technology, Dublin, Ireland</a:t>
            </a:r>
            <a:r>
              <a:rPr lang="fi-FI" sz="1400" dirty="0">
                <a:solidFill>
                  <a:srgbClr val="000000"/>
                </a:solidFill>
              </a:rPr>
              <a:t>. </a:t>
            </a:r>
            <a:r>
              <a:rPr lang="fi-FI" sz="1400" dirty="0" err="1">
                <a:solidFill>
                  <a:srgbClr val="000000"/>
                </a:solidFill>
              </a:rPr>
              <a:t>Retrieved</a:t>
            </a:r>
            <a:r>
              <a:rPr lang="fi-FI" sz="1400" dirty="0">
                <a:solidFill>
                  <a:srgbClr val="000000"/>
                </a:solidFill>
              </a:rPr>
              <a:t> </a:t>
            </a:r>
            <a:r>
              <a:rPr lang="fi-FI" sz="1400" dirty="0" err="1">
                <a:solidFill>
                  <a:srgbClr val="000000"/>
                </a:solidFill>
              </a:rPr>
              <a:t>March</a:t>
            </a:r>
            <a:r>
              <a:rPr lang="fi-FI" sz="1400" dirty="0">
                <a:solidFill>
                  <a:srgbClr val="000000"/>
                </a:solidFill>
              </a:rPr>
              <a:t> 13, 2013 </a:t>
            </a:r>
            <a:r>
              <a:rPr lang="fi-FI" sz="1400" dirty="0">
                <a:solidFill>
                  <a:srgbClr val="000000"/>
                </a:solidFill>
                <a:hlinkClick r:id="rId2"/>
              </a:rPr>
              <a:t>www.comp.dit.ie/dgordon/courses/researchmethods/Lectures/RM0003.ppt</a:t>
            </a:r>
            <a:r>
              <a:rPr lang="fi-FI" sz="1400" dirty="0">
                <a:solidFill>
                  <a:srgbClr val="000000"/>
                </a:solidFill>
              </a:rPr>
              <a:t> </a:t>
            </a:r>
            <a:endParaRPr lang="en-US" sz="1400" dirty="0">
              <a:solidFill>
                <a:srgbClr val="000000"/>
              </a:solidFill>
            </a:endParaRPr>
          </a:p>
        </p:txBody>
      </p:sp>
    </p:spTree>
    <p:extLst>
      <p:ext uri="{BB962C8B-B14F-4D97-AF65-F5344CB8AC3E}">
        <p14:creationId xmlns:p14="http://schemas.microsoft.com/office/powerpoint/2010/main" val="2155299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IE" dirty="0" smtClean="0"/>
              <a:t>How to structure your thesis?</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60648"/>
            <a:ext cx="1875992" cy="161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789" y="1092117"/>
            <a:ext cx="850862" cy="85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87624" y="1720840"/>
            <a:ext cx="7276592" cy="3785652"/>
          </a:xfrm>
          <a:prstGeom prst="rect">
            <a:avLst/>
          </a:prstGeom>
        </p:spPr>
        <p:txBody>
          <a:bodyPr wrap="square">
            <a:spAutoFit/>
          </a:bodyPr>
          <a:lstStyle/>
          <a:p>
            <a:pPr fontAlgn="base">
              <a:lnSpc>
                <a:spcPct val="150000"/>
              </a:lnSpc>
              <a:spcBef>
                <a:spcPct val="0"/>
              </a:spcBef>
              <a:spcAft>
                <a:spcPct val="0"/>
              </a:spcAft>
            </a:pPr>
            <a:r>
              <a:rPr lang="en-US" sz="2000" dirty="0">
                <a:solidFill>
                  <a:srgbClr val="000000"/>
                </a:solidFill>
              </a:rPr>
              <a:t>"</a:t>
            </a:r>
            <a:r>
              <a:rPr lang="en-US" sz="2000" b="1" i="1" dirty="0">
                <a:solidFill>
                  <a:srgbClr val="000000"/>
                </a:solidFill>
              </a:rPr>
              <a:t>Don't make the readers work too hard!</a:t>
            </a:r>
            <a:r>
              <a:rPr lang="en-US" sz="2000" b="1" dirty="0">
                <a:solidFill>
                  <a:srgbClr val="000000"/>
                </a:solidFill>
              </a:rPr>
              <a:t> </a:t>
            </a:r>
            <a:r>
              <a:rPr lang="fi-FI" sz="2000" b="1" dirty="0">
                <a:solidFill>
                  <a:srgbClr val="000000"/>
                </a:solidFill>
              </a:rPr>
              <a:t/>
            </a:r>
            <a:br>
              <a:rPr lang="fi-FI" sz="2000" b="1" dirty="0">
                <a:solidFill>
                  <a:srgbClr val="000000"/>
                </a:solidFill>
              </a:rPr>
            </a:br>
            <a:r>
              <a:rPr lang="en-US" sz="2000" dirty="0">
                <a:solidFill>
                  <a:srgbClr val="000000"/>
                </a:solidFill>
              </a:rPr>
              <a:t>This is fundamentally important. You know what few questions the examiners need answers for. Choose section titles and wordings to </a:t>
            </a:r>
            <a:r>
              <a:rPr lang="en-US" sz="2000" b="1" u="sng" dirty="0">
                <a:solidFill>
                  <a:srgbClr val="000000"/>
                </a:solidFill>
              </a:rPr>
              <a:t>clearly</a:t>
            </a:r>
            <a:r>
              <a:rPr lang="en-US" sz="2000" dirty="0">
                <a:solidFill>
                  <a:srgbClr val="000000"/>
                </a:solidFill>
              </a:rPr>
              <a:t> give them this information. The harder they have to work to ferret out your problem, your </a:t>
            </a:r>
            <a:r>
              <a:rPr lang="en-US" sz="2000" dirty="0" err="1">
                <a:solidFill>
                  <a:srgbClr val="000000"/>
                </a:solidFill>
              </a:rPr>
              <a:t>defence</a:t>
            </a:r>
            <a:r>
              <a:rPr lang="en-US" sz="2000" dirty="0">
                <a:solidFill>
                  <a:srgbClr val="000000"/>
                </a:solidFill>
              </a:rPr>
              <a:t> of the problem, your answer to the problem, your conclusions and contributions, the worse mood they will be in, and the more likely that your thesis will need major revisions". </a:t>
            </a:r>
          </a:p>
        </p:txBody>
      </p:sp>
      <p:sp>
        <p:nvSpPr>
          <p:cNvPr id="8" name="Rectangle 7"/>
          <p:cNvSpPr/>
          <p:nvPr/>
        </p:nvSpPr>
        <p:spPr>
          <a:xfrm>
            <a:off x="2286000" y="6030316"/>
            <a:ext cx="6858000" cy="738664"/>
          </a:xfrm>
          <a:prstGeom prst="rect">
            <a:avLst/>
          </a:prstGeom>
          <a:solidFill>
            <a:schemeClr val="bg1"/>
          </a:solidFill>
        </p:spPr>
        <p:txBody>
          <a:bodyPr wrap="square">
            <a:spAutoFit/>
          </a:bodyPr>
          <a:lstStyle/>
          <a:p>
            <a:pPr fontAlgn="base">
              <a:spcBef>
                <a:spcPct val="0"/>
              </a:spcBef>
              <a:spcAft>
                <a:spcPct val="0"/>
              </a:spcAft>
            </a:pPr>
            <a:r>
              <a:rPr lang="en-US" sz="1400" dirty="0" err="1">
                <a:solidFill>
                  <a:srgbClr val="000000"/>
                </a:solidFill>
              </a:rPr>
              <a:t>Chinneck</a:t>
            </a:r>
            <a:r>
              <a:rPr lang="en-US" sz="1400" dirty="0">
                <a:solidFill>
                  <a:srgbClr val="000000"/>
                </a:solidFill>
              </a:rPr>
              <a:t>, John W. </a:t>
            </a:r>
            <a:r>
              <a:rPr lang="en-US" sz="1400" i="1" dirty="0">
                <a:solidFill>
                  <a:srgbClr val="000000"/>
                </a:solidFill>
              </a:rPr>
              <a:t>How to Organize your Thesis</a:t>
            </a:r>
            <a:r>
              <a:rPr lang="en-US" sz="1400" dirty="0">
                <a:solidFill>
                  <a:srgbClr val="000000"/>
                </a:solidFill>
              </a:rPr>
              <a:t>. Dept. of Systems and Computer Engineering, Carleton University, Ottawa, Canada. 1999. Retrieved March 13, 2013. </a:t>
            </a:r>
            <a:r>
              <a:rPr lang="en-US" sz="1400" dirty="0">
                <a:solidFill>
                  <a:srgbClr val="000000"/>
                </a:solidFill>
                <a:hlinkClick r:id="rId4"/>
              </a:rPr>
              <a:t>http://www.sce.carleton.ca/faculty/chinneck/thesis.html</a:t>
            </a:r>
            <a:r>
              <a:rPr lang="en-US" sz="1400" dirty="0">
                <a:solidFill>
                  <a:srgbClr val="000000"/>
                </a:solidFill>
              </a:rPr>
              <a:t> </a:t>
            </a:r>
          </a:p>
        </p:txBody>
      </p:sp>
      <p:sp>
        <p:nvSpPr>
          <p:cNvPr id="7" name="TextBox 6"/>
          <p:cNvSpPr txBox="1"/>
          <p:nvPr/>
        </p:nvSpPr>
        <p:spPr>
          <a:xfrm>
            <a:off x="443586" y="1299146"/>
            <a:ext cx="3888432" cy="677108"/>
          </a:xfrm>
          <a:prstGeom prst="rect">
            <a:avLst/>
          </a:prstGeom>
          <a:noFill/>
        </p:spPr>
        <p:txBody>
          <a:bodyPr wrap="square" rtlCol="0">
            <a:spAutoFit/>
          </a:bodyPr>
          <a:lstStyle/>
          <a:p>
            <a:pPr fontAlgn="base">
              <a:spcBef>
                <a:spcPct val="0"/>
              </a:spcBef>
              <a:spcAft>
                <a:spcPct val="0"/>
              </a:spcAft>
            </a:pPr>
            <a:r>
              <a:rPr lang="en-US" sz="2000" b="1" dirty="0" err="1">
                <a:solidFill>
                  <a:srgbClr val="000000"/>
                </a:solidFill>
              </a:rPr>
              <a:t>Chinneck</a:t>
            </a:r>
            <a:r>
              <a:rPr lang="en-US" sz="2000" b="1" dirty="0">
                <a:solidFill>
                  <a:srgbClr val="000000"/>
                </a:solidFill>
              </a:rPr>
              <a:t> (1999) emphasizes:</a:t>
            </a:r>
          </a:p>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95630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IE" dirty="0" smtClean="0"/>
              <a:t>How to keep you supervisor happy?</a:t>
            </a:r>
            <a:endParaRPr lang="en-US" dirty="0"/>
          </a:p>
        </p:txBody>
      </p:sp>
      <p:sp>
        <p:nvSpPr>
          <p:cNvPr id="2" name="TextBox 1"/>
          <p:cNvSpPr txBox="1"/>
          <p:nvPr/>
        </p:nvSpPr>
        <p:spPr>
          <a:xfrm>
            <a:off x="683568" y="1124744"/>
            <a:ext cx="7200800" cy="1261884"/>
          </a:xfrm>
          <a:prstGeom prst="rect">
            <a:avLst/>
          </a:prstGeom>
          <a:noFill/>
        </p:spPr>
        <p:txBody>
          <a:bodyPr wrap="square" rtlCol="0">
            <a:spAutoFit/>
          </a:bodyPr>
          <a:lstStyle/>
          <a:p>
            <a:pPr fontAlgn="base">
              <a:spcBef>
                <a:spcPct val="0"/>
              </a:spcBef>
              <a:spcAft>
                <a:spcPct val="0"/>
              </a:spcAft>
            </a:pPr>
            <a:r>
              <a:rPr lang="fi-FI" sz="2000" dirty="0" err="1">
                <a:solidFill>
                  <a:srgbClr val="000000"/>
                </a:solidFill>
              </a:rPr>
              <a:t>Make</a:t>
            </a:r>
            <a:r>
              <a:rPr lang="fi-FI" sz="2000" dirty="0">
                <a:solidFill>
                  <a:srgbClr val="000000"/>
                </a:solidFill>
              </a:rPr>
              <a:t> </a:t>
            </a:r>
            <a:r>
              <a:rPr lang="fi-FI" sz="2000" dirty="0" err="1">
                <a:solidFill>
                  <a:srgbClr val="000000"/>
                </a:solidFill>
              </a:rPr>
              <a:t>your</a:t>
            </a:r>
            <a:r>
              <a:rPr lang="fi-FI" sz="2000" dirty="0">
                <a:solidFill>
                  <a:srgbClr val="000000"/>
                </a:solidFill>
              </a:rPr>
              <a:t> </a:t>
            </a:r>
            <a:r>
              <a:rPr lang="fi-FI" sz="2000" dirty="0" err="1">
                <a:solidFill>
                  <a:srgbClr val="000000"/>
                </a:solidFill>
              </a:rPr>
              <a:t>text</a:t>
            </a:r>
            <a:r>
              <a:rPr lang="fi-FI" sz="2000" dirty="0">
                <a:solidFill>
                  <a:srgbClr val="000000"/>
                </a:solidFill>
              </a:rPr>
              <a:t> </a:t>
            </a:r>
            <a:r>
              <a:rPr lang="fi-FI" sz="2000" dirty="0" err="1">
                <a:solidFill>
                  <a:srgbClr val="000000"/>
                </a:solidFill>
                <a:latin typeface="Arial Black" pitchFamily="34" charset="0"/>
              </a:rPr>
              <a:t>reader-friendly</a:t>
            </a:r>
            <a:r>
              <a:rPr lang="fi-FI" sz="2000" dirty="0">
                <a:solidFill>
                  <a:srgbClr val="000000"/>
                </a:solidFill>
              </a:rPr>
              <a:t>!</a:t>
            </a:r>
          </a:p>
          <a:p>
            <a:pPr fontAlgn="base">
              <a:spcBef>
                <a:spcPct val="0"/>
              </a:spcBef>
              <a:spcAft>
                <a:spcPct val="0"/>
              </a:spcAft>
            </a:pPr>
            <a:endParaRPr lang="fi-FI" sz="1400" dirty="0">
              <a:solidFill>
                <a:srgbClr val="000000"/>
              </a:solidFill>
            </a:endParaRPr>
          </a:p>
          <a:p>
            <a:pPr fontAlgn="base">
              <a:spcBef>
                <a:spcPct val="0"/>
              </a:spcBef>
              <a:spcAft>
                <a:spcPct val="0"/>
              </a:spcAft>
            </a:pPr>
            <a:r>
              <a:rPr lang="fi-FI" sz="2000" dirty="0" err="1">
                <a:solidFill>
                  <a:srgbClr val="000000"/>
                </a:solidFill>
              </a:rPr>
              <a:t>Use</a:t>
            </a:r>
            <a:r>
              <a:rPr lang="fi-FI" sz="2000" dirty="0">
                <a:solidFill>
                  <a:srgbClr val="000000"/>
                </a:solidFill>
              </a:rPr>
              <a:t> </a:t>
            </a:r>
            <a:r>
              <a:rPr lang="fi-FI" sz="2000" dirty="0" err="1">
                <a:solidFill>
                  <a:srgbClr val="C00000"/>
                </a:solidFill>
                <a:latin typeface="Arial Black" pitchFamily="34" charset="0"/>
              </a:rPr>
              <a:t>metalanguage</a:t>
            </a:r>
            <a:r>
              <a:rPr lang="fi-FI" sz="2000" dirty="0">
                <a:solidFill>
                  <a:srgbClr val="C00000"/>
                </a:solidFill>
              </a:rPr>
              <a:t> </a:t>
            </a:r>
            <a:r>
              <a:rPr lang="fi-FI" sz="2000" dirty="0">
                <a:solidFill>
                  <a:srgbClr val="000000"/>
                </a:solidFill>
              </a:rPr>
              <a:t>(</a:t>
            </a:r>
            <a:r>
              <a:rPr lang="fi-FI" sz="2000" i="1" dirty="0">
                <a:solidFill>
                  <a:srgbClr val="000000"/>
                </a:solidFill>
              </a:rPr>
              <a:t>i.e., </a:t>
            </a:r>
            <a:r>
              <a:rPr lang="fi-FI" sz="2000" dirty="0" err="1">
                <a:solidFill>
                  <a:srgbClr val="000000"/>
                </a:solidFill>
              </a:rPr>
              <a:t>language</a:t>
            </a:r>
            <a:r>
              <a:rPr lang="fi-FI" sz="2000" dirty="0">
                <a:solidFill>
                  <a:srgbClr val="000000"/>
                </a:solidFill>
              </a:rPr>
              <a:t> </a:t>
            </a:r>
            <a:r>
              <a:rPr lang="fi-FI" sz="2000" dirty="0" err="1">
                <a:solidFill>
                  <a:srgbClr val="000000"/>
                </a:solidFill>
              </a:rPr>
              <a:t>that</a:t>
            </a:r>
            <a:r>
              <a:rPr lang="fi-FI" sz="2000" dirty="0">
                <a:solidFill>
                  <a:srgbClr val="000000"/>
                </a:solidFill>
              </a:rPr>
              <a:t> </a:t>
            </a:r>
            <a:r>
              <a:rPr lang="fi-FI" sz="2000" dirty="0" err="1">
                <a:solidFill>
                  <a:srgbClr val="000000"/>
                </a:solidFill>
              </a:rPr>
              <a:t>talks</a:t>
            </a:r>
            <a:r>
              <a:rPr lang="fi-FI" sz="2000" dirty="0">
                <a:solidFill>
                  <a:srgbClr val="000000"/>
                </a:solidFill>
              </a:rPr>
              <a:t> </a:t>
            </a:r>
            <a:r>
              <a:rPr lang="fi-FI" sz="2000" dirty="0" err="1">
                <a:solidFill>
                  <a:srgbClr val="000000"/>
                </a:solidFill>
              </a:rPr>
              <a:t>about</a:t>
            </a:r>
            <a:r>
              <a:rPr lang="fi-FI" sz="2000" dirty="0">
                <a:solidFill>
                  <a:srgbClr val="000000"/>
                </a:solidFill>
              </a:rPr>
              <a:t> </a:t>
            </a:r>
            <a:r>
              <a:rPr lang="fi-FI" sz="2000" dirty="0" err="1">
                <a:solidFill>
                  <a:srgbClr val="000000"/>
                </a:solidFill>
              </a:rPr>
              <a:t>your</a:t>
            </a:r>
            <a:r>
              <a:rPr lang="fi-FI" sz="2000" dirty="0">
                <a:solidFill>
                  <a:srgbClr val="000000"/>
                </a:solidFill>
              </a:rPr>
              <a:t> </a:t>
            </a:r>
            <a:r>
              <a:rPr lang="fi-FI" sz="2000" dirty="0" err="1">
                <a:solidFill>
                  <a:srgbClr val="000000"/>
                </a:solidFill>
              </a:rPr>
              <a:t>text</a:t>
            </a:r>
            <a:r>
              <a:rPr lang="fi-FI" sz="2000" dirty="0">
                <a:solidFill>
                  <a:srgbClr val="000000"/>
                </a:solidFill>
              </a:rPr>
              <a:t>)</a:t>
            </a:r>
            <a:r>
              <a:rPr lang="en-US" sz="2000" dirty="0">
                <a:solidFill>
                  <a:srgbClr val="000000"/>
                </a:solidFill>
              </a:rPr>
              <a:t> </a:t>
            </a:r>
            <a:r>
              <a:rPr lang="fi-FI" sz="2000" dirty="0">
                <a:solidFill>
                  <a:srgbClr val="000000"/>
                </a:solidFill>
              </a:rPr>
              <a:t>to </a:t>
            </a:r>
            <a:r>
              <a:rPr lang="fi-FI" sz="2000" dirty="0" err="1">
                <a:solidFill>
                  <a:srgbClr val="000000"/>
                </a:solidFill>
              </a:rPr>
              <a:t>make</a:t>
            </a:r>
            <a:r>
              <a:rPr lang="fi-FI" sz="2000" dirty="0">
                <a:solidFill>
                  <a:srgbClr val="000000"/>
                </a:solidFill>
              </a:rPr>
              <a:t> </a:t>
            </a:r>
            <a:r>
              <a:rPr lang="fi-FI" sz="2000" b="1" dirty="0" err="1">
                <a:solidFill>
                  <a:srgbClr val="000000"/>
                </a:solidFill>
              </a:rPr>
              <a:t>explicit</a:t>
            </a:r>
            <a:r>
              <a:rPr lang="fi-FI" sz="2000" b="1" dirty="0">
                <a:solidFill>
                  <a:srgbClr val="000000"/>
                </a:solidFill>
              </a:rPr>
              <a:t> </a:t>
            </a:r>
            <a:r>
              <a:rPr lang="fi-FI" sz="2000" dirty="0" err="1" smtClean="0">
                <a:solidFill>
                  <a:srgbClr val="000000"/>
                </a:solidFill>
              </a:rPr>
              <a:t>your</a:t>
            </a:r>
            <a:r>
              <a:rPr lang="fi-FI" sz="2000" dirty="0" smtClean="0">
                <a:solidFill>
                  <a:srgbClr val="000000"/>
                </a:solidFill>
              </a:rPr>
              <a:t> </a:t>
            </a:r>
            <a:r>
              <a:rPr lang="fi-FI" sz="2000" b="1" dirty="0" err="1" smtClean="0">
                <a:solidFill>
                  <a:srgbClr val="000000"/>
                </a:solidFill>
              </a:rPr>
              <a:t>structure</a:t>
            </a:r>
            <a:r>
              <a:rPr lang="fi-FI" sz="2000" b="1" dirty="0" smtClean="0">
                <a:solidFill>
                  <a:srgbClr val="000000"/>
                </a:solidFill>
              </a:rPr>
              <a:t> </a:t>
            </a:r>
            <a:r>
              <a:rPr lang="fi-FI" sz="2000" dirty="0" smtClean="0">
                <a:solidFill>
                  <a:srgbClr val="000000"/>
                </a:solidFill>
              </a:rPr>
              <a:t>and </a:t>
            </a:r>
            <a:r>
              <a:rPr lang="fi-FI" sz="2000" b="1" dirty="0" err="1" smtClean="0">
                <a:solidFill>
                  <a:srgbClr val="000000"/>
                </a:solidFill>
              </a:rPr>
              <a:t>purpose</a:t>
            </a:r>
            <a:r>
              <a:rPr lang="fi-FI" sz="2000" b="1" dirty="0" smtClean="0">
                <a:solidFill>
                  <a:srgbClr val="000000"/>
                </a:solidFill>
              </a:rPr>
              <a:t>.</a:t>
            </a:r>
            <a:endParaRPr lang="en-US" sz="2000" b="1" dirty="0">
              <a:solidFill>
                <a:srgbClr val="000000"/>
              </a:solidFill>
            </a:endParaRPr>
          </a:p>
        </p:txBody>
      </p:sp>
      <p:sp>
        <p:nvSpPr>
          <p:cNvPr id="3" name="TextBox 2"/>
          <p:cNvSpPr txBox="1"/>
          <p:nvPr/>
        </p:nvSpPr>
        <p:spPr>
          <a:xfrm>
            <a:off x="1115616" y="2564904"/>
            <a:ext cx="7848872" cy="3447098"/>
          </a:xfrm>
          <a:prstGeom prst="rect">
            <a:avLst/>
          </a:prstGeom>
          <a:noFill/>
        </p:spPr>
        <p:txBody>
          <a:bodyPr wrap="square" rtlCol="0">
            <a:spAutoFit/>
          </a:bodyPr>
          <a:lstStyle/>
          <a:p>
            <a:pPr marL="457200" indent="-457200" fontAlgn="base">
              <a:spcBef>
                <a:spcPts val="600"/>
              </a:spcBef>
              <a:spcAft>
                <a:spcPct val="0"/>
              </a:spcAft>
              <a:buFont typeface="+mj-lt"/>
              <a:buAutoNum type="arabicPeriod"/>
            </a:pPr>
            <a:r>
              <a:rPr lang="en-US" sz="2000" dirty="0">
                <a:solidFill>
                  <a:srgbClr val="000000"/>
                </a:solidFill>
              </a:rPr>
              <a:t>Table of </a:t>
            </a:r>
            <a:r>
              <a:rPr lang="en-US" sz="2000" dirty="0" smtClean="0">
                <a:solidFill>
                  <a:srgbClr val="000000"/>
                </a:solidFill>
              </a:rPr>
              <a:t>Contents</a:t>
            </a:r>
          </a:p>
          <a:p>
            <a:pPr marL="457200" indent="-457200" fontAlgn="base">
              <a:spcBef>
                <a:spcPts val="600"/>
              </a:spcBef>
              <a:spcAft>
                <a:spcPct val="0"/>
              </a:spcAft>
              <a:buFont typeface="+mj-lt"/>
              <a:buAutoNum type="arabicPeriod"/>
            </a:pPr>
            <a:r>
              <a:rPr lang="fi-FI" sz="2000" dirty="0" err="1" smtClean="0">
                <a:solidFill>
                  <a:srgbClr val="000000"/>
                </a:solidFill>
              </a:rPr>
              <a:t>Introduction</a:t>
            </a:r>
            <a:r>
              <a:rPr lang="fi-FI" sz="2000" dirty="0" smtClean="0">
                <a:solidFill>
                  <a:srgbClr val="000000"/>
                </a:solidFill>
              </a:rPr>
              <a:t> (</a:t>
            </a:r>
            <a:r>
              <a:rPr lang="fi-FI" sz="2000" dirty="0" err="1" smtClean="0">
                <a:solidFill>
                  <a:srgbClr val="000000"/>
                </a:solidFill>
              </a:rPr>
              <a:t>Chapter</a:t>
            </a:r>
            <a:r>
              <a:rPr lang="fi-FI" sz="2000" dirty="0" smtClean="0">
                <a:solidFill>
                  <a:srgbClr val="000000"/>
                </a:solidFill>
              </a:rPr>
              <a:t> 1)</a:t>
            </a:r>
          </a:p>
          <a:p>
            <a:pPr indent="266700" fontAlgn="base">
              <a:spcBef>
                <a:spcPts val="600"/>
              </a:spcBef>
              <a:spcAft>
                <a:spcPct val="0"/>
              </a:spcAft>
            </a:pPr>
            <a:r>
              <a:rPr lang="fi-FI" sz="2000" dirty="0" smtClean="0">
                <a:solidFill>
                  <a:srgbClr val="000000"/>
                </a:solidFill>
              </a:rPr>
              <a:t>2.1  </a:t>
            </a:r>
            <a:r>
              <a:rPr lang="fi-FI" sz="2000" dirty="0" err="1" smtClean="0">
                <a:solidFill>
                  <a:srgbClr val="000000"/>
                </a:solidFill>
              </a:rPr>
              <a:t>Purpose</a:t>
            </a:r>
            <a:r>
              <a:rPr lang="fi-FI" sz="2000" dirty="0" smtClean="0">
                <a:solidFill>
                  <a:srgbClr val="000000"/>
                </a:solidFill>
              </a:rPr>
              <a:t> </a:t>
            </a:r>
            <a:r>
              <a:rPr lang="fi-FI" sz="2000" dirty="0" err="1" smtClean="0">
                <a:solidFill>
                  <a:srgbClr val="000000"/>
                </a:solidFill>
              </a:rPr>
              <a:t>statement</a:t>
            </a:r>
            <a:endParaRPr lang="fi-FI" sz="2000" dirty="0" smtClean="0">
              <a:solidFill>
                <a:srgbClr val="000000"/>
              </a:solidFill>
            </a:endParaRPr>
          </a:p>
          <a:p>
            <a:pPr indent="266700" fontAlgn="base">
              <a:spcBef>
                <a:spcPts val="600"/>
              </a:spcBef>
              <a:spcAft>
                <a:spcPct val="0"/>
              </a:spcAft>
            </a:pPr>
            <a:r>
              <a:rPr lang="fi-FI" sz="2000" dirty="0" smtClean="0">
                <a:solidFill>
                  <a:srgbClr val="000000"/>
                </a:solidFill>
              </a:rPr>
              <a:t>2.2  </a:t>
            </a:r>
            <a:r>
              <a:rPr lang="fi-FI" sz="2000" dirty="0" err="1" smtClean="0">
                <a:solidFill>
                  <a:srgbClr val="000000"/>
                </a:solidFill>
              </a:rPr>
              <a:t>Overview</a:t>
            </a:r>
            <a:r>
              <a:rPr lang="fi-FI" sz="2000" dirty="0" smtClean="0">
                <a:solidFill>
                  <a:srgbClr val="000000"/>
                </a:solidFill>
              </a:rPr>
              <a:t> of </a:t>
            </a:r>
            <a:r>
              <a:rPr lang="fi-FI" sz="2000" dirty="0" err="1" smtClean="0">
                <a:solidFill>
                  <a:srgbClr val="000000"/>
                </a:solidFill>
              </a:rPr>
              <a:t>thesis</a:t>
            </a:r>
            <a:r>
              <a:rPr lang="fi-FI" sz="2000" dirty="0" smtClean="0">
                <a:solidFill>
                  <a:srgbClr val="000000"/>
                </a:solidFill>
              </a:rPr>
              <a:t> </a:t>
            </a:r>
            <a:r>
              <a:rPr lang="fi-FI" sz="2000" dirty="0" err="1" smtClean="0">
                <a:solidFill>
                  <a:srgbClr val="000000"/>
                </a:solidFill>
              </a:rPr>
              <a:t>structure</a:t>
            </a:r>
            <a:endParaRPr lang="en-US" sz="2000" dirty="0">
              <a:solidFill>
                <a:srgbClr val="000000"/>
              </a:solidFill>
            </a:endParaRPr>
          </a:p>
          <a:p>
            <a:pPr marL="457200" indent="-457200" fontAlgn="base">
              <a:spcBef>
                <a:spcPts val="1200"/>
              </a:spcBef>
              <a:spcAft>
                <a:spcPct val="0"/>
              </a:spcAft>
              <a:buFont typeface="+mj-lt"/>
              <a:buAutoNum type="arabicPeriod" startAt="3"/>
            </a:pPr>
            <a:r>
              <a:rPr lang="en-US" sz="2000" dirty="0">
                <a:solidFill>
                  <a:srgbClr val="000000"/>
                </a:solidFill>
              </a:rPr>
              <a:t>Headings and subheadings</a:t>
            </a:r>
          </a:p>
          <a:p>
            <a:pPr marL="457200" indent="-457200" fontAlgn="base">
              <a:spcBef>
                <a:spcPts val="600"/>
              </a:spcBef>
              <a:spcAft>
                <a:spcPct val="0"/>
              </a:spcAft>
              <a:buFont typeface="+mj-lt"/>
              <a:buAutoNum type="arabicPeriod" startAt="3"/>
            </a:pPr>
            <a:r>
              <a:rPr lang="en-US" sz="2000" dirty="0">
                <a:solidFill>
                  <a:srgbClr val="000000"/>
                </a:solidFill>
              </a:rPr>
              <a:t>Chapter and section previews</a:t>
            </a:r>
          </a:p>
          <a:p>
            <a:pPr marL="457200" indent="-457200" fontAlgn="base">
              <a:spcBef>
                <a:spcPts val="600"/>
              </a:spcBef>
              <a:spcAft>
                <a:spcPct val="0"/>
              </a:spcAft>
              <a:buFont typeface="+mj-lt"/>
              <a:buAutoNum type="arabicPeriod" startAt="3"/>
            </a:pPr>
            <a:r>
              <a:rPr lang="en-US" sz="2000" dirty="0">
                <a:solidFill>
                  <a:srgbClr val="000000"/>
                </a:solidFill>
              </a:rPr>
              <a:t>Topic sentences</a:t>
            </a:r>
          </a:p>
          <a:p>
            <a:pPr marL="457200" indent="-457200" fontAlgn="base">
              <a:spcBef>
                <a:spcPts val="600"/>
              </a:spcBef>
              <a:spcAft>
                <a:spcPct val="0"/>
              </a:spcAft>
              <a:buFont typeface="+mj-lt"/>
              <a:buAutoNum type="arabicPeriod" startAt="3"/>
            </a:pPr>
            <a:r>
              <a:rPr lang="en-US" sz="2000" dirty="0">
                <a:solidFill>
                  <a:srgbClr val="000000"/>
                </a:solidFill>
              </a:rPr>
              <a:t>Linking words</a:t>
            </a:r>
          </a:p>
          <a:p>
            <a:pPr fontAlgn="base">
              <a:spcBef>
                <a:spcPct val="0"/>
              </a:spcBef>
              <a:spcAft>
                <a:spcPct val="0"/>
              </a:spcAft>
            </a:pPr>
            <a:endParaRPr lang="en-US" dirty="0">
              <a:solidFill>
                <a:srgbClr val="000000"/>
              </a:solidFill>
            </a:endParaRPr>
          </a:p>
        </p:txBody>
      </p:sp>
      <p:sp>
        <p:nvSpPr>
          <p:cNvPr id="4" name="Rounded Rectangle 3"/>
          <p:cNvSpPr/>
          <p:nvPr/>
        </p:nvSpPr>
        <p:spPr bwMode="auto">
          <a:xfrm>
            <a:off x="755576" y="2924944"/>
            <a:ext cx="5328592" cy="1224136"/>
          </a:xfrm>
          <a:prstGeom prst="roundRect">
            <a:avLst/>
          </a:prstGeom>
          <a:noFill/>
          <a:ln w="38100" cap="flat" cmpd="sng" algn="ctr">
            <a:solidFill>
              <a:srgbClr val="C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61046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500"/>
                                        <p:tgtEl>
                                          <p:spTgt spid="3">
                                            <p:txEl>
                                              <p:pRg st="1" end="1"/>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500"/>
                                        <p:tgtEl>
                                          <p:spTgt spid="3">
                                            <p:txEl>
                                              <p:pRg st="2" end="2"/>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ircle(i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circle(in)">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1000" fill="hold"/>
                                        <p:tgtEl>
                                          <p:spTgt spid="4"/>
                                        </p:tgtEl>
                                        <p:attrNameLst>
                                          <p:attrName>ppt_w</p:attrName>
                                        </p:attrNameLst>
                                      </p:cBhvr>
                                      <p:tavLst>
                                        <p:tav tm="0">
                                          <p:val>
                                            <p:fltVal val="0"/>
                                          </p:val>
                                        </p:tav>
                                        <p:tav tm="100000">
                                          <p:val>
                                            <p:strVal val="#ppt_w"/>
                                          </p:val>
                                        </p:tav>
                                      </p:tavLst>
                                    </p:anim>
                                    <p:anim calcmode="lin" valueType="num">
                                      <p:cBhvr>
                                        <p:cTn id="54" dur="1000" fill="hold"/>
                                        <p:tgtEl>
                                          <p:spTgt spid="4"/>
                                        </p:tgtEl>
                                        <p:attrNameLst>
                                          <p:attrName>ppt_h</p:attrName>
                                        </p:attrNameLst>
                                      </p:cBhvr>
                                      <p:tavLst>
                                        <p:tav tm="0">
                                          <p:val>
                                            <p:fltVal val="0"/>
                                          </p:val>
                                        </p:tav>
                                        <p:tav tm="100000">
                                          <p:val>
                                            <p:strVal val="#ppt_h"/>
                                          </p:val>
                                        </p:tav>
                                      </p:tavLst>
                                    </p:anim>
                                    <p:anim calcmode="lin" valueType="num">
                                      <p:cBhvr>
                                        <p:cTn id="55" dur="1000" fill="hold"/>
                                        <p:tgtEl>
                                          <p:spTgt spid="4"/>
                                        </p:tgtEl>
                                        <p:attrNameLst>
                                          <p:attrName>style.rotation</p:attrName>
                                        </p:attrNameLst>
                                      </p:cBhvr>
                                      <p:tavLst>
                                        <p:tav tm="0">
                                          <p:val>
                                            <p:fltVal val="90"/>
                                          </p:val>
                                        </p:tav>
                                        <p:tav tm="100000">
                                          <p:val>
                                            <p:fltVal val="0"/>
                                          </p:val>
                                        </p:tav>
                                      </p:tavLst>
                                    </p:anim>
                                    <p:animEffect transition="in" filter="fade">
                                      <p:cBhvr>
                                        <p:cTn id="5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7352429E-3B34-4863-9F7F-60CBE50AEDA6}" type="slidenum">
              <a:rPr lang="en-GB" altLang="en-US" sz="1400" smtClean="0"/>
              <a:pPr eaLnBrk="1" hangingPunct="1">
                <a:spcBef>
                  <a:spcPct val="0"/>
                </a:spcBef>
                <a:buFontTx/>
                <a:buNone/>
              </a:pPr>
              <a:t>33</a:t>
            </a:fld>
            <a:endParaRPr lang="en-GB" altLang="en-US" sz="1400" smtClean="0"/>
          </a:p>
        </p:txBody>
      </p:sp>
      <p:sp>
        <p:nvSpPr>
          <p:cNvPr id="5123" name="Rectangle 2"/>
          <p:cNvSpPr>
            <a:spLocks noGrp="1" noChangeArrowheads="1"/>
          </p:cNvSpPr>
          <p:nvPr>
            <p:ph type="title"/>
          </p:nvPr>
        </p:nvSpPr>
        <p:spPr>
          <a:xfrm>
            <a:off x="611188" y="476250"/>
            <a:ext cx="7772400" cy="587375"/>
          </a:xfrm>
        </p:spPr>
        <p:txBody>
          <a:bodyPr/>
          <a:lstStyle/>
          <a:p>
            <a:pPr algn="l" eaLnBrk="1" hangingPunct="1"/>
            <a:r>
              <a:rPr lang="en-US" altLang="ja-JP" sz="3200" b="1" dirty="0" smtClean="0">
                <a:solidFill>
                  <a:srgbClr val="000099"/>
                </a:solidFill>
                <a:latin typeface="Arial" pitchFamily="34" charset="0"/>
                <a:ea typeface="MS PGothic" pitchFamily="34" charset="-128"/>
                <a:cs typeface="Times New Roman" pitchFamily="18" charset="0"/>
              </a:rPr>
              <a:t>The traditional </a:t>
            </a:r>
            <a:r>
              <a:rPr lang="en-US" altLang="ja-JP" sz="3200" b="1" dirty="0" smtClean="0">
                <a:solidFill>
                  <a:srgbClr val="C00000"/>
                </a:solidFill>
                <a:latin typeface="Arial Black" pitchFamily="34" charset="0"/>
                <a:ea typeface="MS PGothic" pitchFamily="34" charset="-128"/>
                <a:cs typeface="Times New Roman" pitchFamily="18" charset="0"/>
              </a:rPr>
              <a:t>IMRD</a:t>
            </a:r>
            <a:r>
              <a:rPr lang="en-US" altLang="ja-JP" sz="3200" b="1" dirty="0" smtClean="0">
                <a:solidFill>
                  <a:srgbClr val="000099"/>
                </a:solidFill>
                <a:latin typeface="Arial" pitchFamily="34" charset="0"/>
                <a:ea typeface="MS PGothic" pitchFamily="34" charset="-128"/>
                <a:cs typeface="Times New Roman" pitchFamily="18" charset="0"/>
              </a:rPr>
              <a:t> Pattern</a:t>
            </a:r>
            <a:endParaRPr lang="en-US" altLang="en-US" sz="3200" b="1" dirty="0" smtClean="0">
              <a:solidFill>
                <a:srgbClr val="000099"/>
              </a:solidFill>
              <a:latin typeface="Arial" pitchFamily="34" charset="0"/>
              <a:ea typeface="MS PGothic" pitchFamily="34" charset="-128"/>
              <a:cs typeface="Times New Roman" pitchFamily="18" charset="0"/>
            </a:endParaRPr>
          </a:p>
        </p:txBody>
      </p:sp>
      <p:sp>
        <p:nvSpPr>
          <p:cNvPr id="457731" name="Rectangle 3"/>
          <p:cNvSpPr>
            <a:spLocks noGrp="1" noChangeArrowheads="1"/>
          </p:cNvSpPr>
          <p:nvPr>
            <p:ph type="body" idx="1"/>
          </p:nvPr>
        </p:nvSpPr>
        <p:spPr>
          <a:xfrm>
            <a:off x="0" y="1557338"/>
            <a:ext cx="3887788" cy="4392612"/>
          </a:xfrm>
        </p:spPr>
        <p:txBody>
          <a:bodyPr/>
          <a:lstStyle/>
          <a:p>
            <a:pPr marL="0" indent="15875" algn="r" eaLnBrk="1" hangingPunct="1">
              <a:buFontTx/>
              <a:buNone/>
            </a:pPr>
            <a:r>
              <a:rPr lang="en-US" altLang="ja-JP" sz="2400" b="1" dirty="0" smtClean="0">
                <a:latin typeface="Arial" pitchFamily="34" charset="0"/>
                <a:ea typeface="MS PGothic" pitchFamily="34" charset="-128"/>
              </a:rPr>
              <a:t>Introduction (</a:t>
            </a:r>
            <a:r>
              <a:rPr lang="en-US" altLang="ja-JP" sz="2400" b="1" dirty="0" smtClean="0">
                <a:solidFill>
                  <a:srgbClr val="C00000"/>
                </a:solidFill>
                <a:latin typeface="Arial" pitchFamily="34" charset="0"/>
                <a:ea typeface="MS PGothic" pitchFamily="34" charset="-128"/>
              </a:rPr>
              <a:t>I</a:t>
            </a:r>
            <a:r>
              <a:rPr lang="en-US" altLang="ja-JP" sz="2400" b="1" dirty="0" smtClean="0">
                <a:latin typeface="Arial" pitchFamily="34" charset="0"/>
                <a:ea typeface="MS PGothic" pitchFamily="34" charset="-128"/>
              </a:rPr>
              <a:t>)</a:t>
            </a:r>
            <a:endParaRPr lang="en-US" altLang="ja-JP" sz="2400" dirty="0" smtClean="0">
              <a:latin typeface="Arial" pitchFamily="34" charset="0"/>
              <a:ea typeface="MS PGothic" pitchFamily="34" charset="-128"/>
            </a:endParaRPr>
          </a:p>
          <a:p>
            <a:pPr marL="0" indent="15875" algn="r" eaLnBrk="1" hangingPunct="1">
              <a:buFontTx/>
              <a:buNone/>
            </a:pPr>
            <a:endParaRPr lang="en-US" altLang="ja-JP" sz="2400" b="1" dirty="0" smtClean="0">
              <a:latin typeface="Arial" pitchFamily="34" charset="0"/>
              <a:ea typeface="MS PGothic" pitchFamily="34" charset="-128"/>
            </a:endParaRPr>
          </a:p>
          <a:p>
            <a:pPr marL="0" indent="15875" algn="r" eaLnBrk="1" hangingPunct="1">
              <a:buFontTx/>
              <a:buNone/>
            </a:pPr>
            <a:endParaRPr lang="en-US" altLang="ja-JP" sz="1600" b="1" dirty="0" smtClean="0">
              <a:latin typeface="Arial" pitchFamily="34" charset="0"/>
              <a:ea typeface="MS PGothic" pitchFamily="34" charset="-128"/>
            </a:endParaRPr>
          </a:p>
          <a:p>
            <a:pPr marL="0" indent="15875" algn="r" eaLnBrk="1" hangingPunct="1">
              <a:buFontTx/>
              <a:buNone/>
            </a:pPr>
            <a:r>
              <a:rPr lang="en-US" altLang="ja-JP" sz="2400" b="1" dirty="0" smtClean="0">
                <a:latin typeface="Arial" pitchFamily="34" charset="0"/>
                <a:ea typeface="MS PGothic" pitchFamily="34" charset="-128"/>
              </a:rPr>
              <a:t>Methods &amp; materials (</a:t>
            </a:r>
            <a:r>
              <a:rPr lang="en-US" altLang="ja-JP" sz="2400" b="1" dirty="0" smtClean="0">
                <a:solidFill>
                  <a:srgbClr val="C00000"/>
                </a:solidFill>
                <a:latin typeface="Arial" pitchFamily="34" charset="0"/>
                <a:ea typeface="MS PGothic" pitchFamily="34" charset="-128"/>
              </a:rPr>
              <a:t>M</a:t>
            </a:r>
            <a:r>
              <a:rPr lang="en-US" altLang="ja-JP" sz="2400" b="1" dirty="0" smtClean="0">
                <a:latin typeface="Arial" pitchFamily="34" charset="0"/>
                <a:ea typeface="MS PGothic" pitchFamily="34" charset="-128"/>
              </a:rPr>
              <a:t>)</a:t>
            </a:r>
          </a:p>
          <a:p>
            <a:pPr marL="0" indent="15875" algn="r" eaLnBrk="1" hangingPunct="1">
              <a:buFontTx/>
              <a:buNone/>
            </a:pPr>
            <a:endParaRPr lang="en-US" altLang="ja-JP" b="1" dirty="0" smtClean="0">
              <a:latin typeface="Arial" pitchFamily="34" charset="0"/>
              <a:ea typeface="MS PGothic" pitchFamily="34" charset="-128"/>
            </a:endParaRPr>
          </a:p>
          <a:p>
            <a:pPr marL="0" indent="15875" algn="r" eaLnBrk="1" hangingPunct="1">
              <a:buFontTx/>
              <a:buNone/>
            </a:pPr>
            <a:r>
              <a:rPr lang="en-US" altLang="ja-JP" sz="2400" b="1" dirty="0" smtClean="0">
                <a:latin typeface="Arial" pitchFamily="34" charset="0"/>
                <a:ea typeface="MS PGothic" pitchFamily="34" charset="-128"/>
              </a:rPr>
              <a:t>Results (</a:t>
            </a:r>
            <a:r>
              <a:rPr lang="en-US" altLang="ja-JP" sz="2400" b="1" dirty="0" smtClean="0">
                <a:solidFill>
                  <a:srgbClr val="C00000"/>
                </a:solidFill>
                <a:latin typeface="Arial" pitchFamily="34" charset="0"/>
                <a:ea typeface="MS PGothic" pitchFamily="34" charset="-128"/>
              </a:rPr>
              <a:t>R</a:t>
            </a:r>
            <a:r>
              <a:rPr lang="en-US" altLang="ja-JP" sz="2400" b="1" dirty="0" smtClean="0">
                <a:latin typeface="Arial" pitchFamily="34" charset="0"/>
                <a:ea typeface="MS PGothic" pitchFamily="34" charset="-128"/>
              </a:rPr>
              <a:t>)</a:t>
            </a:r>
          </a:p>
          <a:p>
            <a:pPr marL="0" indent="15875" algn="r" eaLnBrk="1" hangingPunct="1">
              <a:buFontTx/>
              <a:buNone/>
            </a:pPr>
            <a:endParaRPr lang="en-US" altLang="ja-JP" sz="4000" b="1" dirty="0" smtClean="0">
              <a:latin typeface="Arial" pitchFamily="34" charset="0"/>
              <a:ea typeface="MS PGothic" pitchFamily="34" charset="-128"/>
            </a:endParaRPr>
          </a:p>
          <a:p>
            <a:pPr marL="0" indent="15875" algn="r" eaLnBrk="1" hangingPunct="1">
              <a:buFontTx/>
              <a:buNone/>
            </a:pPr>
            <a:r>
              <a:rPr lang="en-US" altLang="ja-JP" sz="2400" b="1" dirty="0" smtClean="0">
                <a:latin typeface="Arial" pitchFamily="34" charset="0"/>
                <a:ea typeface="MS PGothic" pitchFamily="34" charset="-128"/>
              </a:rPr>
              <a:t>Discussion (</a:t>
            </a:r>
            <a:r>
              <a:rPr lang="en-US" altLang="ja-JP" sz="2400" b="1" dirty="0" smtClean="0">
                <a:solidFill>
                  <a:srgbClr val="C00000"/>
                </a:solidFill>
                <a:latin typeface="Arial" pitchFamily="34" charset="0"/>
                <a:ea typeface="MS PGothic" pitchFamily="34" charset="-128"/>
              </a:rPr>
              <a:t>D</a:t>
            </a:r>
            <a:r>
              <a:rPr lang="en-US" altLang="ja-JP" sz="2400" b="1" dirty="0" smtClean="0">
                <a:latin typeface="Arial" pitchFamily="34" charset="0"/>
                <a:ea typeface="MS PGothic" pitchFamily="34" charset="-128"/>
              </a:rPr>
              <a:t>)</a:t>
            </a:r>
            <a:r>
              <a:rPr lang="en-US" altLang="ja-JP" sz="2400" dirty="0" smtClean="0">
                <a:latin typeface="Arial" pitchFamily="34" charset="0"/>
                <a:ea typeface="MS PGothic" pitchFamily="34" charset="-128"/>
              </a:rPr>
              <a:t> </a:t>
            </a:r>
            <a:endParaRPr lang="en-US" altLang="en-US" sz="2400" dirty="0" smtClean="0">
              <a:latin typeface="Arial" pitchFamily="34" charset="0"/>
            </a:endParaRPr>
          </a:p>
        </p:txBody>
      </p:sp>
      <p:sp>
        <p:nvSpPr>
          <p:cNvPr id="457732" name="Rectangle 4"/>
          <p:cNvSpPr>
            <a:spLocks noChangeArrowheads="1"/>
          </p:cNvSpPr>
          <p:nvPr/>
        </p:nvSpPr>
        <p:spPr bwMode="auto">
          <a:xfrm>
            <a:off x="5580063" y="1484313"/>
            <a:ext cx="20875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8625" indent="-4286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80000"/>
              </a:lnSpc>
              <a:buFontTx/>
              <a:buNone/>
            </a:pPr>
            <a:r>
              <a:rPr lang="en-US" altLang="ja-JP" sz="3600">
                <a:ea typeface="MS PGothic" pitchFamily="34" charset="-128"/>
              </a:rPr>
              <a:t>	</a:t>
            </a:r>
            <a:r>
              <a:rPr lang="en-US" altLang="ja-JP" sz="2000" b="1">
                <a:solidFill>
                  <a:srgbClr val="CC0000"/>
                </a:solidFill>
                <a:latin typeface="Arial" pitchFamily="34" charset="0"/>
                <a:ea typeface="MS PGothic" pitchFamily="34" charset="-128"/>
              </a:rPr>
              <a:t>General</a:t>
            </a:r>
            <a:r>
              <a:rPr lang="en-US" altLang="ja-JP" sz="2000">
                <a:latin typeface="Arial" pitchFamily="34" charset="0"/>
                <a:ea typeface="MS PGothic" pitchFamily="34" charset="-128"/>
              </a:rPr>
              <a:t/>
            </a:r>
            <a:br>
              <a:rPr lang="en-US" altLang="ja-JP" sz="2000">
                <a:latin typeface="Arial" pitchFamily="34" charset="0"/>
                <a:ea typeface="MS PGothic" pitchFamily="34" charset="-128"/>
              </a:rPr>
            </a:br>
            <a:endParaRPr lang="en-US" altLang="ja-JP">
              <a:latin typeface="Arial" pitchFamily="34" charset="0"/>
              <a:ea typeface="MS PGothic" pitchFamily="34" charset="-128"/>
            </a:endParaRPr>
          </a:p>
          <a:p>
            <a:pPr eaLnBrk="1" hangingPunct="1">
              <a:lnSpc>
                <a:spcPct val="80000"/>
              </a:lnSpc>
              <a:buFontTx/>
              <a:buNone/>
            </a:pPr>
            <a:r>
              <a:rPr lang="en-US" altLang="ja-JP" sz="2000">
                <a:latin typeface="Arial" pitchFamily="34" charset="0"/>
                <a:ea typeface="MS PGothic" pitchFamily="34" charset="-128"/>
              </a:rPr>
              <a:t>	</a:t>
            </a:r>
            <a:r>
              <a:rPr lang="en-US" altLang="ja-JP" sz="2000" b="1">
                <a:solidFill>
                  <a:schemeClr val="accent2"/>
                </a:solidFill>
                <a:latin typeface="Arial" pitchFamily="34" charset="0"/>
                <a:ea typeface="MS PGothic" pitchFamily="34" charset="-128"/>
              </a:rPr>
              <a:t>Specific</a:t>
            </a:r>
          </a:p>
          <a:p>
            <a:pPr eaLnBrk="1" hangingPunct="1">
              <a:lnSpc>
                <a:spcPct val="80000"/>
              </a:lnSpc>
              <a:buFontTx/>
              <a:buNone/>
            </a:pPr>
            <a:r>
              <a:rPr lang="en-US" altLang="ja-JP" sz="2000" b="1">
                <a:latin typeface="Arial" pitchFamily="34" charset="0"/>
                <a:ea typeface="MS PGothic" pitchFamily="34" charset="-128"/>
              </a:rPr>
              <a:t>	</a:t>
            </a:r>
          </a:p>
          <a:p>
            <a:pPr eaLnBrk="1" hangingPunct="1">
              <a:lnSpc>
                <a:spcPct val="80000"/>
              </a:lnSpc>
              <a:buFontTx/>
              <a:buNone/>
            </a:pPr>
            <a:endParaRPr lang="fi-FI" altLang="ja-JP" sz="2000" b="1">
              <a:latin typeface="Arial" pitchFamily="34" charset="0"/>
              <a:ea typeface="MS PGothic" pitchFamily="34" charset="-128"/>
            </a:endParaRPr>
          </a:p>
          <a:p>
            <a:pPr eaLnBrk="1" hangingPunct="1">
              <a:lnSpc>
                <a:spcPct val="80000"/>
              </a:lnSpc>
              <a:buFontTx/>
              <a:buNone/>
            </a:pPr>
            <a:endParaRPr lang="fi-FI" altLang="ja-JP" sz="2000" b="1">
              <a:latin typeface="Arial" pitchFamily="34" charset="0"/>
              <a:ea typeface="MS PGothic" pitchFamily="34" charset="-128"/>
            </a:endParaRPr>
          </a:p>
          <a:p>
            <a:pPr eaLnBrk="1" hangingPunct="1">
              <a:lnSpc>
                <a:spcPct val="80000"/>
              </a:lnSpc>
              <a:buFontTx/>
              <a:buNone/>
            </a:pPr>
            <a:endParaRPr lang="fi-FI" altLang="ja-JP" sz="2000" b="1">
              <a:latin typeface="Arial" pitchFamily="34" charset="0"/>
              <a:ea typeface="MS PGothic" pitchFamily="34" charset="-128"/>
            </a:endParaRPr>
          </a:p>
          <a:p>
            <a:pPr eaLnBrk="1" hangingPunct="1">
              <a:lnSpc>
                <a:spcPct val="80000"/>
              </a:lnSpc>
              <a:buFontTx/>
              <a:buNone/>
            </a:pPr>
            <a:endParaRPr lang="fi-FI" altLang="ja-JP" sz="2000" b="1">
              <a:latin typeface="Arial" pitchFamily="34" charset="0"/>
              <a:ea typeface="MS PGothic" pitchFamily="34" charset="-128"/>
            </a:endParaRPr>
          </a:p>
          <a:p>
            <a:pPr eaLnBrk="1" hangingPunct="1">
              <a:lnSpc>
                <a:spcPct val="80000"/>
              </a:lnSpc>
              <a:buFontTx/>
              <a:buNone/>
            </a:pPr>
            <a:endParaRPr lang="fi-FI" altLang="ja-JP" b="1">
              <a:latin typeface="Arial" pitchFamily="34" charset="0"/>
              <a:ea typeface="MS PGothic" pitchFamily="34" charset="-128"/>
            </a:endParaRPr>
          </a:p>
          <a:p>
            <a:pPr eaLnBrk="1" hangingPunct="1">
              <a:lnSpc>
                <a:spcPct val="80000"/>
              </a:lnSpc>
              <a:buFontTx/>
              <a:buNone/>
            </a:pPr>
            <a:r>
              <a:rPr lang="en-US" altLang="ja-JP" sz="2000" b="1">
                <a:latin typeface="Arial" pitchFamily="34" charset="0"/>
                <a:ea typeface="MS PGothic" pitchFamily="34" charset="-128"/>
              </a:rPr>
              <a:t>	</a:t>
            </a:r>
            <a:r>
              <a:rPr lang="en-US" altLang="ja-JP" sz="2000" b="1">
                <a:solidFill>
                  <a:schemeClr val="accent2"/>
                </a:solidFill>
                <a:latin typeface="Arial" pitchFamily="34" charset="0"/>
                <a:ea typeface="MS PGothic" pitchFamily="34" charset="-128"/>
              </a:rPr>
              <a:t>Specific</a:t>
            </a:r>
            <a:r>
              <a:rPr lang="en-US" altLang="ja-JP" sz="2000">
                <a:latin typeface="Arial" pitchFamily="34" charset="0"/>
                <a:ea typeface="MS PGothic" pitchFamily="34" charset="-128"/>
              </a:rPr>
              <a:t/>
            </a:r>
            <a:br>
              <a:rPr lang="en-US" altLang="ja-JP" sz="2000">
                <a:latin typeface="Arial" pitchFamily="34" charset="0"/>
                <a:ea typeface="MS PGothic" pitchFamily="34" charset="-128"/>
              </a:rPr>
            </a:br>
            <a:endParaRPr lang="en-US" altLang="ja-JP">
              <a:latin typeface="Arial" pitchFamily="34" charset="0"/>
              <a:ea typeface="MS PGothic" pitchFamily="34" charset="-128"/>
            </a:endParaRPr>
          </a:p>
          <a:p>
            <a:pPr eaLnBrk="1" hangingPunct="1">
              <a:lnSpc>
                <a:spcPct val="80000"/>
              </a:lnSpc>
              <a:buFontTx/>
              <a:buNone/>
            </a:pPr>
            <a:r>
              <a:rPr lang="en-US" altLang="ja-JP" sz="2000">
                <a:latin typeface="Arial" pitchFamily="34" charset="0"/>
                <a:ea typeface="MS PGothic" pitchFamily="34" charset="-128"/>
              </a:rPr>
              <a:t>	</a:t>
            </a:r>
            <a:r>
              <a:rPr lang="en-US" altLang="ja-JP" sz="2000" b="1">
                <a:solidFill>
                  <a:srgbClr val="CC0000"/>
                </a:solidFill>
                <a:latin typeface="Arial" pitchFamily="34" charset="0"/>
                <a:ea typeface="MS PGothic" pitchFamily="34" charset="-128"/>
              </a:rPr>
              <a:t>General</a:t>
            </a:r>
          </a:p>
          <a:p>
            <a:pPr eaLnBrk="1" hangingPunct="1">
              <a:lnSpc>
                <a:spcPct val="80000"/>
              </a:lnSpc>
              <a:buFontTx/>
              <a:buNone/>
            </a:pPr>
            <a:endParaRPr lang="en-US" altLang="en-US" sz="2000">
              <a:latin typeface="Arial" pitchFamily="34" charset="0"/>
            </a:endParaRPr>
          </a:p>
        </p:txBody>
      </p:sp>
      <p:sp>
        <p:nvSpPr>
          <p:cNvPr id="5126" name="AutoShape 5"/>
          <p:cNvSpPr>
            <a:spLocks noChangeArrowheads="1"/>
          </p:cNvSpPr>
          <p:nvPr/>
        </p:nvSpPr>
        <p:spPr bwMode="auto">
          <a:xfrm>
            <a:off x="3851275" y="1557338"/>
            <a:ext cx="2016125"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77 w 21600"/>
              <a:gd name="T13" fmla="*/ 5677 h 21600"/>
              <a:gd name="T14" fmla="*/ 15923 w 21600"/>
              <a:gd name="T15" fmla="*/ 15923 h 21600"/>
            </a:gdLst>
            <a:ahLst/>
            <a:cxnLst>
              <a:cxn ang="T8">
                <a:pos x="T0" y="T1"/>
              </a:cxn>
              <a:cxn ang="T9">
                <a:pos x="T2" y="T3"/>
              </a:cxn>
              <a:cxn ang="T10">
                <a:pos x="T4" y="T5"/>
              </a:cxn>
              <a:cxn ang="T11">
                <a:pos x="T6" y="T7"/>
              </a:cxn>
            </a:cxnLst>
            <a:rect l="T12" t="T13" r="T14" b="T15"/>
            <a:pathLst>
              <a:path w="21600" h="21600">
                <a:moveTo>
                  <a:pt x="0" y="0"/>
                </a:moveTo>
                <a:lnTo>
                  <a:pt x="7754" y="21600"/>
                </a:lnTo>
                <a:lnTo>
                  <a:pt x="13846" y="21600"/>
                </a:lnTo>
                <a:lnTo>
                  <a:pt x="21600" y="0"/>
                </a:lnTo>
                <a:lnTo>
                  <a:pt x="0" y="0"/>
                </a:lnTo>
                <a:close/>
              </a:path>
            </a:pathLst>
          </a:custGeom>
          <a:solidFill>
            <a:srgbClr val="002060"/>
          </a:solidFill>
          <a:ln w="9525">
            <a:solidFill>
              <a:srgbClr val="000000"/>
            </a:solidFill>
            <a:miter lim="800000"/>
            <a:headEnd/>
            <a:tailEnd/>
          </a:ln>
        </p:spPr>
        <p:txBody>
          <a:bodyPr/>
          <a:lstStyle/>
          <a:p>
            <a:endParaRPr lang="en-US">
              <a:noFill/>
            </a:endParaRPr>
          </a:p>
        </p:txBody>
      </p:sp>
      <p:sp>
        <p:nvSpPr>
          <p:cNvPr id="5127" name="Rectangle 6"/>
          <p:cNvSpPr>
            <a:spLocks noChangeArrowheads="1"/>
          </p:cNvSpPr>
          <p:nvPr/>
        </p:nvSpPr>
        <p:spPr bwMode="auto">
          <a:xfrm>
            <a:off x="4554538" y="2781300"/>
            <a:ext cx="576262" cy="503238"/>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i-FI" altLang="en-US" sz="3600"/>
          </a:p>
        </p:txBody>
      </p:sp>
      <p:sp>
        <p:nvSpPr>
          <p:cNvPr id="5128" name="Rectangle 7"/>
          <p:cNvSpPr>
            <a:spLocks noChangeArrowheads="1"/>
          </p:cNvSpPr>
          <p:nvPr/>
        </p:nvSpPr>
        <p:spPr bwMode="auto">
          <a:xfrm>
            <a:off x="4554538" y="3716338"/>
            <a:ext cx="576262" cy="504825"/>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fi-FI" altLang="en-US" sz="3600"/>
          </a:p>
        </p:txBody>
      </p:sp>
      <p:sp>
        <p:nvSpPr>
          <p:cNvPr id="5129" name="AutoShape 8"/>
          <p:cNvSpPr>
            <a:spLocks noChangeArrowheads="1"/>
          </p:cNvSpPr>
          <p:nvPr/>
        </p:nvSpPr>
        <p:spPr bwMode="auto">
          <a:xfrm rot="10800000">
            <a:off x="3822700" y="4724400"/>
            <a:ext cx="2016125" cy="8651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77 w 21600"/>
              <a:gd name="T13" fmla="*/ 5677 h 21600"/>
              <a:gd name="T14" fmla="*/ 15923 w 21600"/>
              <a:gd name="T15" fmla="*/ 15923 h 21600"/>
            </a:gdLst>
            <a:ahLst/>
            <a:cxnLst>
              <a:cxn ang="T8">
                <a:pos x="T0" y="T1"/>
              </a:cxn>
              <a:cxn ang="T9">
                <a:pos x="T2" y="T3"/>
              </a:cxn>
              <a:cxn ang="T10">
                <a:pos x="T4" y="T5"/>
              </a:cxn>
              <a:cxn ang="T11">
                <a:pos x="T6" y="T7"/>
              </a:cxn>
            </a:cxnLst>
            <a:rect l="T12" t="T13" r="T14" b="T15"/>
            <a:pathLst>
              <a:path w="21600" h="21600">
                <a:moveTo>
                  <a:pt x="0" y="0"/>
                </a:moveTo>
                <a:lnTo>
                  <a:pt x="7754" y="21600"/>
                </a:lnTo>
                <a:lnTo>
                  <a:pt x="13846" y="21600"/>
                </a:lnTo>
                <a:lnTo>
                  <a:pt x="21600" y="0"/>
                </a:lnTo>
                <a:lnTo>
                  <a:pt x="0" y="0"/>
                </a:lnTo>
                <a:close/>
              </a:path>
            </a:pathLst>
          </a:custGeom>
          <a:solidFill>
            <a:srgbClr val="FFFFFF"/>
          </a:solidFill>
          <a:ln w="9525">
            <a:solidFill>
              <a:srgbClr val="000000"/>
            </a:solidFill>
            <a:miter lim="800000"/>
            <a:headEnd/>
            <a:tailEnd/>
          </a:ln>
        </p:spPr>
        <p:txBody>
          <a:bodyPr/>
          <a:lstStyle/>
          <a:p>
            <a:endParaRPr lang="en-US"/>
          </a:p>
        </p:txBody>
      </p:sp>
      <p:sp>
        <p:nvSpPr>
          <p:cNvPr id="5130" name="Line 9"/>
          <p:cNvSpPr>
            <a:spLocks noChangeShapeType="1"/>
          </p:cNvSpPr>
          <p:nvPr/>
        </p:nvSpPr>
        <p:spPr bwMode="auto">
          <a:xfrm>
            <a:off x="4843463" y="2349500"/>
            <a:ext cx="0" cy="431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10"/>
          <p:cNvSpPr>
            <a:spLocks noChangeShapeType="1"/>
          </p:cNvSpPr>
          <p:nvPr/>
        </p:nvSpPr>
        <p:spPr bwMode="auto">
          <a:xfrm>
            <a:off x="4818063" y="3284538"/>
            <a:ext cx="0" cy="431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11"/>
          <p:cNvSpPr>
            <a:spLocks noChangeShapeType="1"/>
          </p:cNvSpPr>
          <p:nvPr/>
        </p:nvSpPr>
        <p:spPr bwMode="auto">
          <a:xfrm>
            <a:off x="4805363" y="4221163"/>
            <a:ext cx="0" cy="431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7740" name="Line 12"/>
          <p:cNvSpPr>
            <a:spLocks noChangeShapeType="1"/>
          </p:cNvSpPr>
          <p:nvPr/>
        </p:nvSpPr>
        <p:spPr bwMode="auto">
          <a:xfrm>
            <a:off x="6588125" y="1989138"/>
            <a:ext cx="0" cy="431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7741" name="Line 13"/>
          <p:cNvSpPr>
            <a:spLocks noChangeShapeType="1"/>
          </p:cNvSpPr>
          <p:nvPr/>
        </p:nvSpPr>
        <p:spPr bwMode="auto">
          <a:xfrm>
            <a:off x="6588125" y="4941888"/>
            <a:ext cx="0" cy="431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5" name="Text Box 14"/>
          <p:cNvSpPr txBox="1">
            <a:spLocks noChangeArrowheads="1"/>
          </p:cNvSpPr>
          <p:nvPr/>
        </p:nvSpPr>
        <p:spPr bwMode="auto">
          <a:xfrm>
            <a:off x="1763713" y="6226175"/>
            <a:ext cx="6337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ja-JP" sz="2000" b="1" dirty="0">
                <a:latin typeface="Arial" pitchFamily="34" charset="0"/>
                <a:ea typeface="MS PGothic" pitchFamily="34" charset="-128"/>
              </a:rPr>
              <a:t>Fig. 3. Overall shape of a research paper (RP)</a:t>
            </a:r>
            <a:endParaRPr lang="en-US" altLang="en-US" sz="2000" b="1" dirty="0">
              <a:latin typeface="Arial" pitchFamily="34" charset="0"/>
            </a:endParaRPr>
          </a:p>
        </p:txBody>
      </p:sp>
      <p:sp>
        <p:nvSpPr>
          <p:cNvPr id="2" name="Rectangle 1"/>
          <p:cNvSpPr/>
          <p:nvPr/>
        </p:nvSpPr>
        <p:spPr bwMode="auto">
          <a:xfrm>
            <a:off x="1115616" y="1367662"/>
            <a:ext cx="7704856" cy="1296144"/>
          </a:xfrm>
          <a:prstGeom prst="rect">
            <a:avLst/>
          </a:prstGeom>
          <a:noFill/>
          <a:ln w="38100" cap="flat" cmpd="sng" algn="ctr">
            <a:solidFill>
              <a:srgbClr val="C00000"/>
            </a:solidFill>
            <a:prstDash val="sysDash"/>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3278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41433272"/>
              </p:ext>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368152"/>
                <a:gridCol w="7056784"/>
              </a:tblGrid>
              <a:tr h="953661">
                <a:tc>
                  <a:txBody>
                    <a:bodyPr/>
                    <a:lstStyle/>
                    <a:p>
                      <a:endParaRPr lang="en-US" dirty="0"/>
                    </a:p>
                  </a:txBody>
                  <a:tcPr/>
                </a:tc>
                <a:tc>
                  <a:txBody>
                    <a:bodyPr/>
                    <a:lstStyle/>
                    <a:p>
                      <a:pPr algn="l"/>
                      <a:r>
                        <a:rPr lang="fi-FI" sz="2400" dirty="0" err="1" smtClean="0"/>
                        <a:t>Does</a:t>
                      </a:r>
                      <a:r>
                        <a:rPr lang="fi-FI" sz="2400" dirty="0" smtClean="0"/>
                        <a:t> the "</a:t>
                      </a:r>
                      <a:r>
                        <a:rPr lang="fi-FI" sz="2400" dirty="0" err="1" smtClean="0"/>
                        <a:t>topic</a:t>
                      </a:r>
                      <a:r>
                        <a:rPr lang="fi-FI" sz="2400" dirty="0" smtClean="0"/>
                        <a:t>" </a:t>
                      </a:r>
                      <a:r>
                        <a:rPr lang="fi-FI" sz="2400" baseline="0" dirty="0" err="1" smtClean="0"/>
                        <a:t>follow</a:t>
                      </a:r>
                      <a:r>
                        <a:rPr lang="fi-FI" sz="2400" baseline="0" dirty="0" smtClean="0"/>
                        <a:t> a </a:t>
                      </a:r>
                      <a:r>
                        <a:rPr lang="fi-FI" sz="2400" baseline="0" dirty="0" err="1" smtClean="0"/>
                        <a:t>general-specific</a:t>
                      </a:r>
                      <a:r>
                        <a:rPr lang="fi-FI" sz="2400" baseline="0" dirty="0" smtClean="0"/>
                        <a:t> </a:t>
                      </a:r>
                      <a:r>
                        <a:rPr lang="fi-FI" sz="2400" baseline="0" dirty="0" err="1" smtClean="0"/>
                        <a:t>ordering</a:t>
                      </a:r>
                      <a:r>
                        <a:rPr lang="fi-FI" sz="2400" dirty="0" smtClean="0"/>
                        <a:t>?</a:t>
                      </a:r>
                      <a:endParaRPr lang="en-US" sz="2400" dirty="0"/>
                    </a:p>
                  </a:txBody>
                  <a:tcPr anchor="ct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endParaRPr lang="en-US"/>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tc>
                <a:tc>
                  <a:txBody>
                    <a:bodyPr/>
                    <a:lstStyle/>
                    <a:p>
                      <a:endParaRPr lang="en-US"/>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itle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a:solidFill>
                  <a:srgbClr val="0000FF"/>
                </a:solidFill>
                <a:latin typeface="+mj-lt"/>
                <a:ea typeface="+mj-ea"/>
                <a:cs typeface="+mj-cs"/>
              </a:defRPr>
            </a:lvl1pPr>
            <a:lvl2pPr algn="l" rtl="0" fontAlgn="base">
              <a:spcBef>
                <a:spcPct val="0"/>
              </a:spcBef>
              <a:spcAft>
                <a:spcPct val="0"/>
              </a:spcAft>
              <a:defRPr sz="3200" b="1">
                <a:solidFill>
                  <a:srgbClr val="FF7900"/>
                </a:solidFill>
                <a:latin typeface="Arial" charset="0"/>
              </a:defRPr>
            </a:lvl2pPr>
            <a:lvl3pPr algn="l" rtl="0" fontAlgn="base">
              <a:spcBef>
                <a:spcPct val="0"/>
              </a:spcBef>
              <a:spcAft>
                <a:spcPct val="0"/>
              </a:spcAft>
              <a:defRPr sz="3200" b="1">
                <a:solidFill>
                  <a:srgbClr val="FF7900"/>
                </a:solidFill>
                <a:latin typeface="Arial" charset="0"/>
              </a:defRPr>
            </a:lvl3pPr>
            <a:lvl4pPr algn="l" rtl="0" fontAlgn="base">
              <a:spcBef>
                <a:spcPct val="0"/>
              </a:spcBef>
              <a:spcAft>
                <a:spcPct val="0"/>
              </a:spcAft>
              <a:defRPr sz="3200" b="1">
                <a:solidFill>
                  <a:srgbClr val="FF7900"/>
                </a:solidFill>
                <a:latin typeface="Arial" charset="0"/>
              </a:defRPr>
            </a:lvl4pPr>
            <a:lvl5pPr algn="l" rtl="0" fontAlgn="base">
              <a:spcBef>
                <a:spcPct val="0"/>
              </a:spcBef>
              <a:spcAft>
                <a:spcPct val="0"/>
              </a:spcAft>
              <a:defRPr sz="3200" b="1">
                <a:solidFill>
                  <a:srgbClr val="FF7900"/>
                </a:solidFill>
                <a:latin typeface="Arial" charset="0"/>
              </a:defRPr>
            </a:lvl5pPr>
            <a:lvl6pPr marL="457200" algn="l" rtl="0" fontAlgn="base">
              <a:spcBef>
                <a:spcPct val="0"/>
              </a:spcBef>
              <a:spcAft>
                <a:spcPct val="0"/>
              </a:spcAft>
              <a:defRPr sz="3200" b="1">
                <a:solidFill>
                  <a:srgbClr val="FF7900"/>
                </a:solidFill>
                <a:latin typeface="Arial" charset="0"/>
              </a:defRPr>
            </a:lvl6pPr>
            <a:lvl7pPr marL="914400" algn="l" rtl="0" fontAlgn="base">
              <a:spcBef>
                <a:spcPct val="0"/>
              </a:spcBef>
              <a:spcAft>
                <a:spcPct val="0"/>
              </a:spcAft>
              <a:defRPr sz="3200" b="1">
                <a:solidFill>
                  <a:srgbClr val="FF7900"/>
                </a:solidFill>
                <a:latin typeface="Arial" charset="0"/>
              </a:defRPr>
            </a:lvl7pPr>
            <a:lvl8pPr marL="1371600" algn="l" rtl="0" fontAlgn="base">
              <a:spcBef>
                <a:spcPct val="0"/>
              </a:spcBef>
              <a:spcAft>
                <a:spcPct val="0"/>
              </a:spcAft>
              <a:defRPr sz="3200" b="1">
                <a:solidFill>
                  <a:srgbClr val="FF7900"/>
                </a:solidFill>
                <a:latin typeface="Arial" charset="0"/>
              </a:defRPr>
            </a:lvl8pPr>
            <a:lvl9pPr marL="1828800" algn="l" rtl="0" fontAlgn="base">
              <a:spcBef>
                <a:spcPct val="0"/>
              </a:spcBef>
              <a:spcAft>
                <a:spcPct val="0"/>
              </a:spcAft>
              <a:defRPr sz="3200" b="1">
                <a:solidFill>
                  <a:srgbClr val="FF7900"/>
                </a:solidFill>
                <a:latin typeface="Arial" charset="0"/>
              </a:defRPr>
            </a:lvl9pPr>
          </a:lstStyle>
          <a:p>
            <a:r>
              <a:rPr lang="fi-FI" kern="0" smtClean="0"/>
              <a:t>Chapter 1: Introduction</a:t>
            </a:r>
            <a:endParaRPr lang="en-US" kern="0" dirty="0"/>
          </a:p>
        </p:txBody>
      </p:sp>
      <p:sp>
        <p:nvSpPr>
          <p:cNvPr id="2" name="TextBox 1"/>
          <p:cNvSpPr txBox="1"/>
          <p:nvPr/>
        </p:nvSpPr>
        <p:spPr>
          <a:xfrm>
            <a:off x="827584" y="2823319"/>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5" name="TextBox 4"/>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6" name="TextBox 5"/>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7" name="TextBox 6"/>
          <p:cNvSpPr txBox="1"/>
          <p:nvPr/>
        </p:nvSpPr>
        <p:spPr>
          <a:xfrm>
            <a:off x="801940" y="5667956"/>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51188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4800600" cy="727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rapezoid 1"/>
          <p:cNvSpPr/>
          <p:nvPr/>
        </p:nvSpPr>
        <p:spPr>
          <a:xfrm rot="10800000">
            <a:off x="4427984" y="116632"/>
            <a:ext cx="4716016" cy="3710558"/>
          </a:xfrm>
          <a:prstGeom prst="trapezoid">
            <a:avLst>
              <a:gd name="adj" fmla="val 550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49214" y="116631"/>
            <a:ext cx="4143265" cy="369332"/>
          </a:xfrm>
          <a:prstGeom prst="rect">
            <a:avLst/>
          </a:prstGeom>
          <a:noFill/>
          <a:ln w="28575">
            <a:solidFill>
              <a:srgbClr val="FFC000"/>
            </a:solidFill>
          </a:ln>
        </p:spPr>
        <p:txBody>
          <a:bodyPr wrap="square" rtlCol="0">
            <a:spAutoFit/>
          </a:bodyPr>
          <a:lstStyle/>
          <a:p>
            <a:r>
              <a:rPr lang="fi-FI" dirty="0" smtClean="0"/>
              <a:t>UPS</a:t>
            </a:r>
            <a:endParaRPr lang="en-US" dirty="0"/>
          </a:p>
        </p:txBody>
      </p:sp>
      <p:sp>
        <p:nvSpPr>
          <p:cNvPr id="4" name="Rectangle 3"/>
          <p:cNvSpPr/>
          <p:nvPr/>
        </p:nvSpPr>
        <p:spPr>
          <a:xfrm>
            <a:off x="316235" y="1061724"/>
            <a:ext cx="2291195" cy="1929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70443" y="1214124"/>
            <a:ext cx="1728192" cy="19865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37544" y="1398273"/>
            <a:ext cx="460954" cy="1641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9992" y="1412776"/>
            <a:ext cx="460954" cy="1641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1520" y="1559195"/>
            <a:ext cx="460954" cy="16417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04062" y="1721954"/>
            <a:ext cx="923922" cy="1492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27898" y="1871204"/>
            <a:ext cx="2196030" cy="1492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9869" y="2020454"/>
            <a:ext cx="621771" cy="1929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70443" y="2023604"/>
            <a:ext cx="923922" cy="1492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6715" y="534664"/>
            <a:ext cx="3745893" cy="369332"/>
          </a:xfrm>
          <a:prstGeom prst="rect">
            <a:avLst/>
          </a:prstGeom>
          <a:noFill/>
          <a:ln w="28575">
            <a:solidFill>
              <a:srgbClr val="0000FF"/>
            </a:solidFill>
          </a:ln>
        </p:spPr>
        <p:txBody>
          <a:bodyPr wrap="square" rtlCol="0">
            <a:spAutoFit/>
          </a:bodyPr>
          <a:lstStyle/>
          <a:p>
            <a:r>
              <a:rPr lang="fi-FI" dirty="0" smtClean="0"/>
              <a:t>Power </a:t>
            </a:r>
            <a:r>
              <a:rPr lang="fi-FI" dirty="0" err="1" smtClean="0"/>
              <a:t>failure</a:t>
            </a:r>
            <a:endParaRPr lang="en-US" dirty="0"/>
          </a:p>
        </p:txBody>
      </p:sp>
      <p:sp>
        <p:nvSpPr>
          <p:cNvPr id="15" name="Rectangle 14"/>
          <p:cNvSpPr/>
          <p:nvPr/>
        </p:nvSpPr>
        <p:spPr>
          <a:xfrm>
            <a:off x="1150946" y="2476458"/>
            <a:ext cx="1044790" cy="19291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339752" y="2651613"/>
            <a:ext cx="936104" cy="0"/>
          </a:xfrm>
          <a:prstGeom prst="line">
            <a:avLst/>
          </a:prstGeom>
          <a:ln w="28575">
            <a:solidFill>
              <a:srgbClr val="339933"/>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73340" y="2669369"/>
            <a:ext cx="712413" cy="149250"/>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148064" y="955374"/>
            <a:ext cx="3312368" cy="369332"/>
          </a:xfrm>
          <a:prstGeom prst="rect">
            <a:avLst/>
          </a:prstGeom>
          <a:noFill/>
          <a:ln w="28575">
            <a:solidFill>
              <a:srgbClr val="339933"/>
            </a:solidFill>
          </a:ln>
        </p:spPr>
        <p:txBody>
          <a:bodyPr wrap="square" rtlCol="0">
            <a:spAutoFit/>
          </a:bodyPr>
          <a:lstStyle/>
          <a:p>
            <a:r>
              <a:rPr lang="fi-FI" dirty="0" err="1" smtClean="0"/>
              <a:t>Development</a:t>
            </a:r>
            <a:r>
              <a:rPr lang="fi-FI" dirty="0" smtClean="0"/>
              <a:t> </a:t>
            </a:r>
            <a:r>
              <a:rPr lang="fi-FI" dirty="0" err="1" smtClean="0"/>
              <a:t>process</a:t>
            </a:r>
            <a:endParaRPr lang="en-US" dirty="0"/>
          </a:p>
        </p:txBody>
      </p:sp>
      <p:sp>
        <p:nvSpPr>
          <p:cNvPr id="21" name="Rectangle 20"/>
          <p:cNvSpPr/>
          <p:nvPr/>
        </p:nvSpPr>
        <p:spPr>
          <a:xfrm>
            <a:off x="1863358" y="2824850"/>
            <a:ext cx="1412498" cy="144937"/>
          </a:xfrm>
          <a:prstGeom prst="rect">
            <a:avLst/>
          </a:pr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01397" y="2980081"/>
            <a:ext cx="794339" cy="164175"/>
          </a:xfrm>
          <a:prstGeom prst="rect">
            <a:avLst/>
          </a:pr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2699" y="3296656"/>
            <a:ext cx="794339" cy="164175"/>
          </a:xfrm>
          <a:prstGeom prst="rect">
            <a:avLst/>
          </a:pr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364088" y="1377781"/>
            <a:ext cx="2808312" cy="369332"/>
          </a:xfrm>
          <a:prstGeom prst="rect">
            <a:avLst/>
          </a:prstGeom>
          <a:noFill/>
          <a:ln w="28575">
            <a:solidFill>
              <a:srgbClr val="FF66CC"/>
            </a:solidFill>
          </a:ln>
        </p:spPr>
        <p:txBody>
          <a:bodyPr wrap="square" rtlCol="0">
            <a:spAutoFit/>
          </a:bodyPr>
          <a:lstStyle/>
          <a:p>
            <a:r>
              <a:rPr lang="fi-FI" dirty="0" err="1" smtClean="0"/>
              <a:t>Eaton</a:t>
            </a:r>
            <a:r>
              <a:rPr lang="fi-FI" dirty="0" smtClean="0"/>
              <a:t> </a:t>
            </a:r>
            <a:r>
              <a:rPr lang="fi-FI" dirty="0" err="1" smtClean="0"/>
              <a:t>power</a:t>
            </a:r>
            <a:r>
              <a:rPr lang="fi-FI" dirty="0" smtClean="0"/>
              <a:t> Oy</a:t>
            </a:r>
            <a:endParaRPr lang="en-US" dirty="0"/>
          </a:p>
        </p:txBody>
      </p:sp>
      <p:cxnSp>
        <p:nvCxnSpPr>
          <p:cNvPr id="26" name="Straight Connector 25"/>
          <p:cNvCxnSpPr/>
          <p:nvPr/>
        </p:nvCxnSpPr>
        <p:spPr>
          <a:xfrm>
            <a:off x="1673341" y="3460831"/>
            <a:ext cx="196255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15530" y="3608528"/>
            <a:ext cx="2184262" cy="144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52120" y="1797742"/>
            <a:ext cx="2304256" cy="375111"/>
          </a:xfrm>
          <a:prstGeom prst="rect">
            <a:avLst/>
          </a:prstGeom>
          <a:noFill/>
          <a:ln w="28575">
            <a:solidFill>
              <a:srgbClr val="FF0000"/>
            </a:solidFill>
          </a:ln>
        </p:spPr>
        <p:txBody>
          <a:bodyPr wrap="square" rtlCol="0">
            <a:spAutoFit/>
          </a:bodyPr>
          <a:lstStyle/>
          <a:p>
            <a:r>
              <a:rPr lang="fi-FI" dirty="0" err="1" smtClean="0"/>
              <a:t>Prod</a:t>
            </a:r>
            <a:r>
              <a:rPr lang="fi-FI" dirty="0" smtClean="0"/>
              <a:t>. </a:t>
            </a:r>
            <a:r>
              <a:rPr lang="fi-FI" dirty="0" err="1" smtClean="0"/>
              <a:t>Dev</a:t>
            </a:r>
            <a:r>
              <a:rPr lang="fi-FI" dirty="0" smtClean="0"/>
              <a:t>. </a:t>
            </a:r>
            <a:r>
              <a:rPr lang="fi-FI" dirty="0" err="1" smtClean="0"/>
              <a:t>Dept</a:t>
            </a:r>
            <a:r>
              <a:rPr lang="fi-FI" dirty="0" smtClean="0"/>
              <a:t>.</a:t>
            </a:r>
            <a:endParaRPr lang="en-US" dirty="0"/>
          </a:p>
        </p:txBody>
      </p:sp>
      <p:cxnSp>
        <p:nvCxnSpPr>
          <p:cNvPr id="30" name="Straight Connector 29"/>
          <p:cNvCxnSpPr/>
          <p:nvPr/>
        </p:nvCxnSpPr>
        <p:spPr>
          <a:xfrm>
            <a:off x="2998391" y="3753465"/>
            <a:ext cx="1600244"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340190" y="3768468"/>
            <a:ext cx="556878" cy="14493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868144" y="2233679"/>
            <a:ext cx="1843599" cy="369332"/>
          </a:xfrm>
          <a:prstGeom prst="rect">
            <a:avLst/>
          </a:prstGeom>
          <a:noFill/>
          <a:ln w="28575">
            <a:solidFill>
              <a:srgbClr val="00B0F0"/>
            </a:solidFill>
          </a:ln>
        </p:spPr>
        <p:txBody>
          <a:bodyPr wrap="square" rtlCol="0">
            <a:spAutoFit/>
          </a:bodyPr>
          <a:lstStyle/>
          <a:p>
            <a:r>
              <a:rPr lang="fi-FI" dirty="0" err="1" smtClean="0"/>
              <a:t>PROlaunch</a:t>
            </a:r>
            <a:r>
              <a:rPr lang="fi-FI" dirty="0" smtClean="0"/>
              <a:t> </a:t>
            </a:r>
            <a:r>
              <a:rPr lang="fi-FI" dirty="0" err="1" smtClean="0"/>
              <a:t>Tool</a:t>
            </a:r>
            <a:endParaRPr lang="en-US" dirty="0"/>
          </a:p>
        </p:txBody>
      </p:sp>
      <p:sp>
        <p:nvSpPr>
          <p:cNvPr id="49" name="TextBox 48"/>
          <p:cNvSpPr txBox="1"/>
          <p:nvPr/>
        </p:nvSpPr>
        <p:spPr>
          <a:xfrm>
            <a:off x="202192" y="124389"/>
            <a:ext cx="3096344" cy="584775"/>
          </a:xfrm>
          <a:prstGeom prst="rect">
            <a:avLst/>
          </a:prstGeom>
          <a:noFill/>
        </p:spPr>
        <p:txBody>
          <a:bodyPr wrap="square" rtlCol="0">
            <a:spAutoFit/>
          </a:bodyPr>
          <a:lstStyle/>
          <a:p>
            <a:r>
              <a:rPr lang="fi-FI" sz="3200" b="1" dirty="0" err="1" smtClean="0"/>
              <a:t>Thesis</a:t>
            </a:r>
            <a:r>
              <a:rPr lang="fi-FI" sz="3200" b="1" dirty="0" smtClean="0"/>
              <a:t> #1</a:t>
            </a:r>
            <a:endParaRPr lang="en-US" sz="3200" b="1" dirty="0"/>
          </a:p>
        </p:txBody>
      </p:sp>
    </p:spTree>
    <p:extLst>
      <p:ext uri="{BB962C8B-B14F-4D97-AF65-F5344CB8AC3E}">
        <p14:creationId xmlns:p14="http://schemas.microsoft.com/office/powerpoint/2010/main" val="3983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 calcmode="lin" valueType="num">
                                      <p:cBhvr>
                                        <p:cTn id="55" dur="500" fill="hold"/>
                                        <p:tgtEl>
                                          <p:spTgt spid="16"/>
                                        </p:tgtEl>
                                        <p:attrNameLst>
                                          <p:attrName>style.rotation</p:attrName>
                                        </p:attrNameLst>
                                      </p:cBhvr>
                                      <p:tavLst>
                                        <p:tav tm="0">
                                          <p:val>
                                            <p:fltVal val="90"/>
                                          </p:val>
                                        </p:tav>
                                        <p:tav tm="100000">
                                          <p:val>
                                            <p:fltVal val="0"/>
                                          </p:val>
                                        </p:tav>
                                      </p:tavLst>
                                    </p:anim>
                                    <p:animEffect transition="in" filter="fade">
                                      <p:cBhvr>
                                        <p:cTn id="56" dur="500"/>
                                        <p:tgtEl>
                                          <p:spTgt spid="16"/>
                                        </p:tgtEl>
                                      </p:cBhvr>
                                    </p:animEffect>
                                  </p:childTnLst>
                                </p:cTn>
                              </p:par>
                            </p:childTnLst>
                          </p:cTn>
                        </p:par>
                        <p:par>
                          <p:cTn id="57" fill="hold">
                            <p:stCondLst>
                              <p:cond delay="500"/>
                            </p:stCondLst>
                            <p:childTnLst>
                              <p:par>
                                <p:cTn id="58" presetID="16" presetClass="entr" presetSubtype="21"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2000"/>
                                        <p:tgtEl>
                                          <p:spTgt spid="19"/>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2" presetClass="entr" presetSubtype="4"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fill="hold"/>
                                        <p:tgtEl>
                                          <p:spTgt spid="25"/>
                                        </p:tgtEl>
                                        <p:attrNameLst>
                                          <p:attrName>ppt_x</p:attrName>
                                        </p:attrNameLst>
                                      </p:cBhvr>
                                      <p:tavLst>
                                        <p:tav tm="0">
                                          <p:val>
                                            <p:strVal val="#ppt_x"/>
                                          </p:val>
                                        </p:tav>
                                        <p:tav tm="100000">
                                          <p:val>
                                            <p:strVal val="#ppt_x"/>
                                          </p:val>
                                        </p:tav>
                                      </p:tavLst>
                                    </p:anim>
                                    <p:anim calcmode="lin" valueType="num">
                                      <p:cBhvr additive="base">
                                        <p:cTn id="79" dur="500" fill="hold"/>
                                        <p:tgtEl>
                                          <p:spTgt spid="25"/>
                                        </p:tgtEl>
                                        <p:attrNameLst>
                                          <p:attrName>ppt_y</p:attrName>
                                        </p:attrNameLst>
                                      </p:cBhvr>
                                      <p:tavLst>
                                        <p:tav tm="0">
                                          <p:val>
                                            <p:strVal val="1+#ppt_h/2"/>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 calcmode="lin" valueType="num">
                                      <p:cBhvr>
                                        <p:cTn id="84" dur="500" fill="hold"/>
                                        <p:tgtEl>
                                          <p:spTgt spid="26"/>
                                        </p:tgtEl>
                                        <p:attrNameLst>
                                          <p:attrName>style.rotation</p:attrName>
                                        </p:attrNameLst>
                                      </p:cBhvr>
                                      <p:tavLst>
                                        <p:tav tm="0">
                                          <p:val>
                                            <p:fltVal val="90"/>
                                          </p:val>
                                        </p:tav>
                                        <p:tav tm="100000">
                                          <p:val>
                                            <p:fltVal val="0"/>
                                          </p:val>
                                        </p:tav>
                                      </p:tavLst>
                                    </p:anim>
                                    <p:animEffect transition="in" filter="fade">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arn(inVertical)">
                                      <p:cBhvr>
                                        <p:cTn id="90" dur="500"/>
                                        <p:tgtEl>
                                          <p:spTgt spid="28"/>
                                        </p:tgtEl>
                                      </p:cBhvr>
                                    </p:animEffect>
                                  </p:childTnLst>
                                </p:cTn>
                              </p:par>
                              <p:par>
                                <p:cTn id="91" presetID="2" presetClass="entr" presetSubtype="4"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par>
                                <p:cTn id="95" presetID="31" presetClass="entr" presetSubtype="0"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 calcmode="lin" valueType="num">
                                      <p:cBhvr>
                                        <p:cTn id="99" dur="500" fill="hold"/>
                                        <p:tgtEl>
                                          <p:spTgt spid="30"/>
                                        </p:tgtEl>
                                        <p:attrNameLst>
                                          <p:attrName>style.rotation</p:attrName>
                                        </p:attrNameLst>
                                      </p:cBhvr>
                                      <p:tavLst>
                                        <p:tav tm="0">
                                          <p:val>
                                            <p:fltVal val="90"/>
                                          </p:val>
                                        </p:tav>
                                        <p:tav tm="100000">
                                          <p:val>
                                            <p:fltVal val="0"/>
                                          </p:val>
                                        </p:tav>
                                      </p:tavLst>
                                    </p:anim>
                                    <p:animEffect transition="in" filter="fade">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barn(inVertical)">
                                      <p:cBhvr>
                                        <p:cTn id="105" dur="500"/>
                                        <p:tgtEl>
                                          <p:spTgt spid="32"/>
                                        </p:tgtEl>
                                      </p:cBhvr>
                                    </p:animEffect>
                                  </p:childTnLst>
                                </p:cTn>
                              </p:par>
                              <p:par>
                                <p:cTn id="106" presetID="2" presetClass="entr" presetSubtype="4"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additive="base">
                                        <p:cTn id="108" dur="500" fill="hold"/>
                                        <p:tgtEl>
                                          <p:spTgt spid="33"/>
                                        </p:tgtEl>
                                        <p:attrNameLst>
                                          <p:attrName>ppt_x</p:attrName>
                                        </p:attrNameLst>
                                      </p:cBhvr>
                                      <p:tavLst>
                                        <p:tav tm="0">
                                          <p:val>
                                            <p:strVal val="#ppt_x"/>
                                          </p:val>
                                        </p:tav>
                                        <p:tav tm="100000">
                                          <p:val>
                                            <p:strVal val="#ppt_x"/>
                                          </p:val>
                                        </p:tav>
                                      </p:tavLst>
                                    </p:anim>
                                    <p:anim calcmode="lin" valueType="num">
                                      <p:cBhvr additive="base">
                                        <p:cTn id="10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1" grpId="0" animBg="1"/>
      <p:bldP spid="22" grpId="0" animBg="1"/>
      <p:bldP spid="23" grpId="0" animBg="1"/>
      <p:bldP spid="25" grpId="0" animBg="1"/>
      <p:bldP spid="28" grpId="0" animBg="1"/>
      <p:bldP spid="29" grpId="0" animBg="1"/>
      <p:bldP spid="32"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228"/>
          <a:stretch/>
        </p:blipFill>
        <p:spPr bwMode="auto">
          <a:xfrm>
            <a:off x="183531" y="1096092"/>
            <a:ext cx="4800600" cy="289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rapezoid 1"/>
          <p:cNvSpPr/>
          <p:nvPr/>
        </p:nvSpPr>
        <p:spPr>
          <a:xfrm rot="10800000">
            <a:off x="4427984" y="116632"/>
            <a:ext cx="4716016" cy="3710558"/>
          </a:xfrm>
          <a:prstGeom prst="trapezoid">
            <a:avLst>
              <a:gd name="adj" fmla="val 495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56248" y="116631"/>
            <a:ext cx="4263492" cy="369332"/>
          </a:xfrm>
          <a:prstGeom prst="rect">
            <a:avLst/>
          </a:prstGeom>
          <a:noFill/>
          <a:ln w="28575">
            <a:solidFill>
              <a:srgbClr val="FFC000"/>
            </a:solidFill>
          </a:ln>
        </p:spPr>
        <p:txBody>
          <a:bodyPr wrap="square" rtlCol="0">
            <a:spAutoFit/>
          </a:bodyPr>
          <a:lstStyle/>
          <a:p>
            <a:r>
              <a:rPr lang="fi-FI" dirty="0" smtClean="0"/>
              <a:t>UPS</a:t>
            </a:r>
            <a:endParaRPr lang="en-US" dirty="0"/>
          </a:p>
        </p:txBody>
      </p:sp>
      <p:sp>
        <p:nvSpPr>
          <p:cNvPr id="14" name="TextBox 13"/>
          <p:cNvSpPr txBox="1"/>
          <p:nvPr/>
        </p:nvSpPr>
        <p:spPr>
          <a:xfrm>
            <a:off x="4788298" y="534664"/>
            <a:ext cx="3960166" cy="369332"/>
          </a:xfrm>
          <a:prstGeom prst="rect">
            <a:avLst/>
          </a:prstGeom>
          <a:noFill/>
          <a:ln w="28575">
            <a:solidFill>
              <a:srgbClr val="0000FF"/>
            </a:solidFill>
          </a:ln>
        </p:spPr>
        <p:txBody>
          <a:bodyPr wrap="square" rtlCol="0">
            <a:spAutoFit/>
          </a:bodyPr>
          <a:lstStyle/>
          <a:p>
            <a:r>
              <a:rPr lang="fi-FI" dirty="0" smtClean="0"/>
              <a:t>Power </a:t>
            </a:r>
            <a:r>
              <a:rPr lang="fi-FI" dirty="0" err="1" smtClean="0"/>
              <a:t>failure</a:t>
            </a:r>
            <a:endParaRPr lang="en-US" dirty="0"/>
          </a:p>
        </p:txBody>
      </p:sp>
      <p:sp>
        <p:nvSpPr>
          <p:cNvPr id="20" name="TextBox 19"/>
          <p:cNvSpPr txBox="1"/>
          <p:nvPr/>
        </p:nvSpPr>
        <p:spPr>
          <a:xfrm>
            <a:off x="5000203" y="955374"/>
            <a:ext cx="3549994" cy="369332"/>
          </a:xfrm>
          <a:prstGeom prst="rect">
            <a:avLst/>
          </a:prstGeom>
          <a:noFill/>
          <a:ln w="28575">
            <a:solidFill>
              <a:srgbClr val="339933"/>
            </a:solidFill>
          </a:ln>
        </p:spPr>
        <p:txBody>
          <a:bodyPr wrap="square" rtlCol="0">
            <a:spAutoFit/>
          </a:bodyPr>
          <a:lstStyle/>
          <a:p>
            <a:r>
              <a:rPr lang="fi-FI" dirty="0" err="1" smtClean="0"/>
              <a:t>Development</a:t>
            </a:r>
            <a:r>
              <a:rPr lang="fi-FI" dirty="0" smtClean="0"/>
              <a:t> </a:t>
            </a:r>
            <a:r>
              <a:rPr lang="fi-FI" dirty="0" err="1" smtClean="0"/>
              <a:t>process</a:t>
            </a:r>
            <a:endParaRPr lang="en-US" dirty="0"/>
          </a:p>
        </p:txBody>
      </p:sp>
      <p:sp>
        <p:nvSpPr>
          <p:cNvPr id="25" name="TextBox 24"/>
          <p:cNvSpPr txBox="1"/>
          <p:nvPr/>
        </p:nvSpPr>
        <p:spPr>
          <a:xfrm>
            <a:off x="5223673" y="1377781"/>
            <a:ext cx="3089143" cy="369332"/>
          </a:xfrm>
          <a:prstGeom prst="rect">
            <a:avLst/>
          </a:prstGeom>
          <a:noFill/>
          <a:ln w="28575">
            <a:solidFill>
              <a:srgbClr val="FF66CC"/>
            </a:solidFill>
          </a:ln>
        </p:spPr>
        <p:txBody>
          <a:bodyPr wrap="square" rtlCol="0">
            <a:spAutoFit/>
          </a:bodyPr>
          <a:lstStyle/>
          <a:p>
            <a:r>
              <a:rPr lang="fi-FI" dirty="0" err="1" smtClean="0"/>
              <a:t>Eaton</a:t>
            </a:r>
            <a:r>
              <a:rPr lang="fi-FI" dirty="0" smtClean="0"/>
              <a:t> </a:t>
            </a:r>
            <a:r>
              <a:rPr lang="fi-FI" dirty="0" err="1" smtClean="0"/>
              <a:t>power</a:t>
            </a:r>
            <a:r>
              <a:rPr lang="fi-FI" dirty="0" smtClean="0"/>
              <a:t> Oy</a:t>
            </a:r>
            <a:endParaRPr lang="en-US" dirty="0"/>
          </a:p>
        </p:txBody>
      </p:sp>
      <p:sp>
        <p:nvSpPr>
          <p:cNvPr id="29" name="TextBox 28"/>
          <p:cNvSpPr txBox="1"/>
          <p:nvPr/>
        </p:nvSpPr>
        <p:spPr>
          <a:xfrm>
            <a:off x="5436096" y="1797742"/>
            <a:ext cx="2635493" cy="375111"/>
          </a:xfrm>
          <a:prstGeom prst="rect">
            <a:avLst/>
          </a:prstGeom>
          <a:noFill/>
          <a:ln w="28575">
            <a:solidFill>
              <a:srgbClr val="FF0000"/>
            </a:solidFill>
          </a:ln>
        </p:spPr>
        <p:txBody>
          <a:bodyPr wrap="square" rtlCol="0">
            <a:spAutoFit/>
          </a:bodyPr>
          <a:lstStyle/>
          <a:p>
            <a:r>
              <a:rPr lang="fi-FI" dirty="0" err="1" smtClean="0"/>
              <a:t>Prod</a:t>
            </a:r>
            <a:r>
              <a:rPr lang="fi-FI" dirty="0" smtClean="0"/>
              <a:t>. </a:t>
            </a:r>
            <a:r>
              <a:rPr lang="fi-FI" dirty="0" err="1" smtClean="0"/>
              <a:t>Dev</a:t>
            </a:r>
            <a:r>
              <a:rPr lang="fi-FI" dirty="0" smtClean="0"/>
              <a:t>. </a:t>
            </a:r>
            <a:r>
              <a:rPr lang="fi-FI" dirty="0" err="1" smtClean="0"/>
              <a:t>Dept</a:t>
            </a:r>
            <a:r>
              <a:rPr lang="fi-FI" dirty="0" smtClean="0"/>
              <a:t>.</a:t>
            </a:r>
            <a:endParaRPr lang="en-US" dirty="0"/>
          </a:p>
        </p:txBody>
      </p:sp>
      <p:sp>
        <p:nvSpPr>
          <p:cNvPr id="33" name="TextBox 32"/>
          <p:cNvSpPr txBox="1"/>
          <p:nvPr/>
        </p:nvSpPr>
        <p:spPr>
          <a:xfrm>
            <a:off x="5674566" y="2233679"/>
            <a:ext cx="2230755" cy="369332"/>
          </a:xfrm>
          <a:prstGeom prst="rect">
            <a:avLst/>
          </a:prstGeom>
          <a:noFill/>
          <a:ln w="28575">
            <a:solidFill>
              <a:srgbClr val="00B0F0"/>
            </a:solidFill>
          </a:ln>
        </p:spPr>
        <p:txBody>
          <a:bodyPr wrap="square" rtlCol="0">
            <a:spAutoFit/>
          </a:bodyPr>
          <a:lstStyle/>
          <a:p>
            <a:r>
              <a:rPr lang="fi-FI" dirty="0" err="1" smtClean="0"/>
              <a:t>PROlaunch</a:t>
            </a:r>
            <a:r>
              <a:rPr lang="fi-FI" dirty="0" smtClean="0"/>
              <a:t> </a:t>
            </a:r>
            <a:r>
              <a:rPr lang="fi-FI" dirty="0" err="1" smtClean="0"/>
              <a:t>Tool</a:t>
            </a:r>
            <a:endParaRPr lang="en-US" dirty="0"/>
          </a:p>
        </p:txBody>
      </p:sp>
      <p:sp>
        <p:nvSpPr>
          <p:cNvPr id="34" name="Rectangle 33"/>
          <p:cNvSpPr/>
          <p:nvPr/>
        </p:nvSpPr>
        <p:spPr>
          <a:xfrm>
            <a:off x="366217" y="1116718"/>
            <a:ext cx="937521" cy="14493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47722" y="1092826"/>
            <a:ext cx="488344" cy="16417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3716" y="1289473"/>
            <a:ext cx="1060282" cy="12334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33116" y="1291852"/>
            <a:ext cx="356093" cy="12334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932951" y="2651612"/>
            <a:ext cx="1742594" cy="338554"/>
          </a:xfrm>
          <a:prstGeom prst="rect">
            <a:avLst/>
          </a:prstGeom>
          <a:noFill/>
          <a:ln w="28575">
            <a:solidFill>
              <a:schemeClr val="accent4"/>
            </a:solidFill>
          </a:ln>
        </p:spPr>
        <p:txBody>
          <a:bodyPr wrap="square" rtlCol="0">
            <a:spAutoFit/>
          </a:bodyPr>
          <a:lstStyle/>
          <a:p>
            <a:pPr algn="ctr"/>
            <a:r>
              <a:rPr lang="fi-FI" sz="1600" dirty="0" err="1" smtClean="0"/>
              <a:t>Electrical</a:t>
            </a:r>
            <a:r>
              <a:rPr lang="fi-FI" sz="1600" dirty="0" smtClean="0"/>
              <a:t> </a:t>
            </a:r>
            <a:r>
              <a:rPr lang="fi-FI" sz="1600" dirty="0" err="1" smtClean="0"/>
              <a:t>tests</a:t>
            </a:r>
            <a:endParaRPr lang="en-US" sz="1600" dirty="0"/>
          </a:p>
        </p:txBody>
      </p:sp>
      <p:cxnSp>
        <p:nvCxnSpPr>
          <p:cNvPr id="39" name="Straight Connector 38"/>
          <p:cNvCxnSpPr/>
          <p:nvPr/>
        </p:nvCxnSpPr>
        <p:spPr>
          <a:xfrm>
            <a:off x="2483768" y="1562447"/>
            <a:ext cx="1327461" cy="0"/>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37507" y="3029804"/>
            <a:ext cx="1533483" cy="338554"/>
          </a:xfrm>
          <a:prstGeom prst="rect">
            <a:avLst/>
          </a:prstGeom>
          <a:noFill/>
          <a:ln w="28575">
            <a:solidFill>
              <a:schemeClr val="accent1">
                <a:lumMod val="75000"/>
              </a:schemeClr>
            </a:solidFill>
          </a:ln>
        </p:spPr>
        <p:txBody>
          <a:bodyPr wrap="square" rtlCol="0">
            <a:spAutoFit/>
          </a:bodyPr>
          <a:lstStyle/>
          <a:p>
            <a:pPr algn="ctr"/>
            <a:r>
              <a:rPr lang="fi-FI" sz="1600" dirty="0" err="1" smtClean="0"/>
              <a:t>Verification</a:t>
            </a:r>
            <a:endParaRPr lang="en-US" sz="1600" dirty="0"/>
          </a:p>
        </p:txBody>
      </p:sp>
      <p:sp>
        <p:nvSpPr>
          <p:cNvPr id="42" name="Rectangle 41"/>
          <p:cNvSpPr/>
          <p:nvPr/>
        </p:nvSpPr>
        <p:spPr>
          <a:xfrm>
            <a:off x="2926035" y="1584797"/>
            <a:ext cx="1357933" cy="13568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2343687" y="1729357"/>
            <a:ext cx="484690" cy="0"/>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605001" y="1750694"/>
            <a:ext cx="606960" cy="16417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985242" y="2675710"/>
            <a:ext cx="744558" cy="16417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283968" y="2666212"/>
            <a:ext cx="744558" cy="16417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947336" y="3143627"/>
            <a:ext cx="988730" cy="16417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360458" y="3288438"/>
            <a:ext cx="1131422" cy="16417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16" y="3947276"/>
            <a:ext cx="4695825"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p:nvSpPr>
        <p:spPr>
          <a:xfrm>
            <a:off x="6213879" y="3434057"/>
            <a:ext cx="1152128" cy="338554"/>
          </a:xfrm>
          <a:prstGeom prst="rect">
            <a:avLst/>
          </a:prstGeom>
          <a:noFill/>
          <a:ln w="28575">
            <a:solidFill>
              <a:schemeClr val="bg2">
                <a:lumMod val="50000"/>
              </a:schemeClr>
            </a:solidFill>
          </a:ln>
        </p:spPr>
        <p:txBody>
          <a:bodyPr wrap="square" rtlCol="0">
            <a:spAutoFit/>
          </a:bodyPr>
          <a:lstStyle/>
          <a:p>
            <a:pPr algn="ctr"/>
            <a:r>
              <a:rPr lang="fi-FI" sz="1600" dirty="0" err="1" smtClean="0"/>
              <a:t>Type</a:t>
            </a:r>
            <a:r>
              <a:rPr lang="fi-FI" sz="1600" dirty="0" smtClean="0"/>
              <a:t> </a:t>
            </a:r>
            <a:r>
              <a:rPr lang="fi-FI" sz="1600" dirty="0" err="1" smtClean="0"/>
              <a:t>tests</a:t>
            </a:r>
            <a:endParaRPr lang="en-US" sz="1600" dirty="0"/>
          </a:p>
        </p:txBody>
      </p:sp>
      <p:cxnSp>
        <p:nvCxnSpPr>
          <p:cNvPr id="51" name="Straight Connector 50"/>
          <p:cNvCxnSpPr/>
          <p:nvPr/>
        </p:nvCxnSpPr>
        <p:spPr>
          <a:xfrm>
            <a:off x="1357521" y="3603334"/>
            <a:ext cx="1702311"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47498" y="3603814"/>
            <a:ext cx="92044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77370" y="3603814"/>
            <a:ext cx="742171"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97968" y="3772611"/>
            <a:ext cx="87626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23483" y="3782368"/>
            <a:ext cx="1952373"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3432812" y="3772611"/>
            <a:ext cx="1486729" cy="975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7968" y="3947276"/>
            <a:ext cx="98603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585598" y="3947276"/>
            <a:ext cx="1561900" cy="707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340375" y="3815578"/>
            <a:ext cx="1579165" cy="1529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238955" y="4289249"/>
            <a:ext cx="1668749"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853951" y="4141930"/>
            <a:ext cx="1579165" cy="15299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83531" y="4581128"/>
            <a:ext cx="570326" cy="1641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6" name="Oval 39935"/>
          <p:cNvSpPr/>
          <p:nvPr/>
        </p:nvSpPr>
        <p:spPr>
          <a:xfrm>
            <a:off x="6096644" y="4390868"/>
            <a:ext cx="1474346" cy="708869"/>
          </a:xfrm>
          <a:prstGeom prst="ellipse">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solidFill>
                  <a:schemeClr val="tx1"/>
                </a:solidFill>
              </a:rPr>
              <a:t>ATS</a:t>
            </a:r>
            <a:endParaRPr lang="en-US" dirty="0">
              <a:solidFill>
                <a:schemeClr val="tx1"/>
              </a:solidFill>
            </a:endParaRPr>
          </a:p>
        </p:txBody>
      </p:sp>
      <p:sp>
        <p:nvSpPr>
          <p:cNvPr id="70" name="TextBox 69"/>
          <p:cNvSpPr txBox="1"/>
          <p:nvPr/>
        </p:nvSpPr>
        <p:spPr>
          <a:xfrm>
            <a:off x="6239534" y="3830844"/>
            <a:ext cx="1152128" cy="523220"/>
          </a:xfrm>
          <a:prstGeom prst="rect">
            <a:avLst/>
          </a:prstGeom>
          <a:noFill/>
          <a:ln w="28575">
            <a:solidFill>
              <a:srgbClr val="FF0000"/>
            </a:solidFill>
          </a:ln>
        </p:spPr>
        <p:txBody>
          <a:bodyPr wrap="square" rtlCol="0">
            <a:spAutoFit/>
          </a:bodyPr>
          <a:lstStyle/>
          <a:p>
            <a:pPr algn="ctr"/>
            <a:r>
              <a:rPr lang="fi-FI" sz="1400" b="1" dirty="0" err="1" smtClean="0"/>
              <a:t>Repeatable</a:t>
            </a:r>
            <a:r>
              <a:rPr lang="fi-FI" sz="1400" b="1" dirty="0" smtClean="0"/>
              <a:t/>
            </a:r>
            <a:br>
              <a:rPr lang="fi-FI" sz="1400" b="1" dirty="0" smtClean="0"/>
            </a:br>
            <a:r>
              <a:rPr lang="fi-FI" sz="1400" b="1" dirty="0" err="1" smtClean="0"/>
              <a:t>actions</a:t>
            </a:r>
            <a:endParaRPr lang="en-US" sz="1400" b="1" dirty="0"/>
          </a:p>
        </p:txBody>
      </p:sp>
      <p:sp>
        <p:nvSpPr>
          <p:cNvPr id="71" name="TextBox 70"/>
          <p:cNvSpPr txBox="1"/>
          <p:nvPr/>
        </p:nvSpPr>
        <p:spPr>
          <a:xfrm>
            <a:off x="202192" y="124389"/>
            <a:ext cx="3096344" cy="584775"/>
          </a:xfrm>
          <a:prstGeom prst="rect">
            <a:avLst/>
          </a:prstGeom>
          <a:noFill/>
        </p:spPr>
        <p:txBody>
          <a:bodyPr wrap="square" rtlCol="0">
            <a:spAutoFit/>
          </a:bodyPr>
          <a:lstStyle/>
          <a:p>
            <a:r>
              <a:rPr lang="fi-FI" sz="3200" b="1" dirty="0" err="1" smtClean="0"/>
              <a:t>Thesis</a:t>
            </a:r>
            <a:r>
              <a:rPr lang="fi-FI" sz="3200" b="1" dirty="0" smtClean="0"/>
              <a:t> #1</a:t>
            </a:r>
            <a:endParaRPr lang="en-US" sz="3200" b="1" dirty="0"/>
          </a:p>
        </p:txBody>
      </p:sp>
    </p:spTree>
    <p:extLst>
      <p:ext uri="{BB962C8B-B14F-4D97-AF65-F5344CB8AC3E}">
        <p14:creationId xmlns:p14="http://schemas.microsoft.com/office/powerpoint/2010/main" val="182600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 calcmode="lin" valueType="num">
                                      <p:cBhvr>
                                        <p:cTn id="25" dur="500" fill="hold"/>
                                        <p:tgtEl>
                                          <p:spTgt spid="39"/>
                                        </p:tgtEl>
                                        <p:attrNameLst>
                                          <p:attrName>style.rotation</p:attrName>
                                        </p:attrNameLst>
                                      </p:cBhvr>
                                      <p:tavLst>
                                        <p:tav tm="0">
                                          <p:val>
                                            <p:fltVal val="90"/>
                                          </p:val>
                                        </p:tav>
                                        <p:tav tm="100000">
                                          <p:val>
                                            <p:fltVal val="0"/>
                                          </p:val>
                                        </p:tav>
                                      </p:tavLst>
                                    </p:anim>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ppt_x"/>
                                          </p:val>
                                        </p:tav>
                                        <p:tav tm="100000">
                                          <p:val>
                                            <p:strVal val="#ppt_x"/>
                                          </p:val>
                                        </p:tav>
                                      </p:tavLst>
                                    </p:anim>
                                    <p:anim calcmode="lin" valueType="num">
                                      <p:cBhvr additive="base">
                                        <p:cTn id="3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anim calcmode="lin" valueType="num">
                                      <p:cBhvr>
                                        <p:cTn id="42" dur="500" fill="hold"/>
                                        <p:tgtEl>
                                          <p:spTgt spid="43"/>
                                        </p:tgtEl>
                                        <p:attrNameLst>
                                          <p:attrName>style.rotation</p:attrName>
                                        </p:attrNameLst>
                                      </p:cBhvr>
                                      <p:tavLst>
                                        <p:tav tm="0">
                                          <p:val>
                                            <p:fltVal val="90"/>
                                          </p:val>
                                        </p:tav>
                                        <p:tav tm="100000">
                                          <p:val>
                                            <p:fltVal val="0"/>
                                          </p:val>
                                        </p:tav>
                                      </p:tavLst>
                                    </p:anim>
                                    <p:animEffect transition="in" filter="fade">
                                      <p:cBhvr>
                                        <p:cTn id="43" dur="500"/>
                                        <p:tgtEl>
                                          <p:spTgt spid="4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arn(inVertical)">
                                      <p:cBhvr>
                                        <p:cTn id="46" dur="500"/>
                                        <p:tgtEl>
                                          <p:spTgt spid="4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500"/>
                                        <p:tgtEl>
                                          <p:spTgt spid="4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arn(inVertical)">
                                      <p:cBhvr>
                                        <p:cTn id="52" dur="500"/>
                                        <p:tgtEl>
                                          <p:spTgt spid="4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barn(inVertical)">
                                      <p:cBhvr>
                                        <p:cTn id="58" dur="500"/>
                                        <p:tgtEl>
                                          <p:spTgt spid="45"/>
                                        </p:tgtEl>
                                      </p:cBhvr>
                                    </p:animEffect>
                                  </p:childTnLst>
                                </p:cTn>
                              </p:par>
                              <p:par>
                                <p:cTn id="59" presetID="2" presetClass="entr" presetSubtype="4"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par>
                                <p:cTn id="63" presetID="31"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p:cTn id="65" dur="500" fill="hold"/>
                                        <p:tgtEl>
                                          <p:spTgt spid="51"/>
                                        </p:tgtEl>
                                        <p:attrNameLst>
                                          <p:attrName>ppt_w</p:attrName>
                                        </p:attrNameLst>
                                      </p:cBhvr>
                                      <p:tavLst>
                                        <p:tav tm="0">
                                          <p:val>
                                            <p:fltVal val="0"/>
                                          </p:val>
                                        </p:tav>
                                        <p:tav tm="100000">
                                          <p:val>
                                            <p:strVal val="#ppt_w"/>
                                          </p:val>
                                        </p:tav>
                                      </p:tavLst>
                                    </p:anim>
                                    <p:anim calcmode="lin" valueType="num">
                                      <p:cBhvr>
                                        <p:cTn id="66" dur="500" fill="hold"/>
                                        <p:tgtEl>
                                          <p:spTgt spid="51"/>
                                        </p:tgtEl>
                                        <p:attrNameLst>
                                          <p:attrName>ppt_h</p:attrName>
                                        </p:attrNameLst>
                                      </p:cBhvr>
                                      <p:tavLst>
                                        <p:tav tm="0">
                                          <p:val>
                                            <p:fltVal val="0"/>
                                          </p:val>
                                        </p:tav>
                                        <p:tav tm="100000">
                                          <p:val>
                                            <p:strVal val="#ppt_h"/>
                                          </p:val>
                                        </p:tav>
                                      </p:tavLst>
                                    </p:anim>
                                    <p:anim calcmode="lin" valueType="num">
                                      <p:cBhvr>
                                        <p:cTn id="67" dur="500" fill="hold"/>
                                        <p:tgtEl>
                                          <p:spTgt spid="51"/>
                                        </p:tgtEl>
                                        <p:attrNameLst>
                                          <p:attrName>style.rotation</p:attrName>
                                        </p:attrNameLst>
                                      </p:cBhvr>
                                      <p:tavLst>
                                        <p:tav tm="0">
                                          <p:val>
                                            <p:fltVal val="90"/>
                                          </p:val>
                                        </p:tav>
                                        <p:tav tm="100000">
                                          <p:val>
                                            <p:fltVal val="0"/>
                                          </p:val>
                                        </p:tav>
                                      </p:tavLst>
                                    </p:anim>
                                    <p:animEffect transition="in" filter="fade">
                                      <p:cBhvr>
                                        <p:cTn id="68" dur="500"/>
                                        <p:tgtEl>
                                          <p:spTgt spid="51"/>
                                        </p:tgtEl>
                                      </p:cBhvr>
                                    </p:animEffect>
                                  </p:childTnLst>
                                </p:cTn>
                              </p:par>
                              <p:par>
                                <p:cTn id="69" presetID="31"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 calcmode="lin" valueType="num">
                                      <p:cBhvr>
                                        <p:cTn id="73" dur="500" fill="hold"/>
                                        <p:tgtEl>
                                          <p:spTgt spid="52"/>
                                        </p:tgtEl>
                                        <p:attrNameLst>
                                          <p:attrName>style.rotation</p:attrName>
                                        </p:attrNameLst>
                                      </p:cBhvr>
                                      <p:tavLst>
                                        <p:tav tm="0">
                                          <p:val>
                                            <p:fltVal val="90"/>
                                          </p:val>
                                        </p:tav>
                                        <p:tav tm="100000">
                                          <p:val>
                                            <p:fltVal val="0"/>
                                          </p:val>
                                        </p:tav>
                                      </p:tavLst>
                                    </p:anim>
                                    <p:animEffect transition="in" filter="fade">
                                      <p:cBhvr>
                                        <p:cTn id="74" dur="500"/>
                                        <p:tgtEl>
                                          <p:spTgt spid="52"/>
                                        </p:tgtEl>
                                      </p:cBhvr>
                                    </p:animEffect>
                                  </p:childTnLst>
                                </p:cTn>
                              </p:par>
                              <p:par>
                                <p:cTn id="75" presetID="31"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 calcmode="lin" valueType="num">
                                      <p:cBhvr>
                                        <p:cTn id="79" dur="500" fill="hold"/>
                                        <p:tgtEl>
                                          <p:spTgt spid="53"/>
                                        </p:tgtEl>
                                        <p:attrNameLst>
                                          <p:attrName>style.rotation</p:attrName>
                                        </p:attrNameLst>
                                      </p:cBhvr>
                                      <p:tavLst>
                                        <p:tav tm="0">
                                          <p:val>
                                            <p:fltVal val="90"/>
                                          </p:val>
                                        </p:tav>
                                        <p:tav tm="100000">
                                          <p:val>
                                            <p:fltVal val="0"/>
                                          </p:val>
                                        </p:tav>
                                      </p:tavLst>
                                    </p:anim>
                                    <p:animEffect transition="in" filter="fade">
                                      <p:cBhvr>
                                        <p:cTn id="80" dur="500"/>
                                        <p:tgtEl>
                                          <p:spTgt spid="53"/>
                                        </p:tgtEl>
                                      </p:cBhvr>
                                    </p:animEffect>
                                  </p:childTnLst>
                                </p:cTn>
                              </p:par>
                              <p:par>
                                <p:cTn id="81" presetID="31"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 calcmode="lin" valueType="num">
                                      <p:cBhvr>
                                        <p:cTn id="85" dur="500" fill="hold"/>
                                        <p:tgtEl>
                                          <p:spTgt spid="54"/>
                                        </p:tgtEl>
                                        <p:attrNameLst>
                                          <p:attrName>style.rotation</p:attrName>
                                        </p:attrNameLst>
                                      </p:cBhvr>
                                      <p:tavLst>
                                        <p:tav tm="0">
                                          <p:val>
                                            <p:fltVal val="90"/>
                                          </p:val>
                                        </p:tav>
                                        <p:tav tm="100000">
                                          <p:val>
                                            <p:fltVal val="0"/>
                                          </p:val>
                                        </p:tav>
                                      </p:tavLst>
                                    </p:anim>
                                    <p:animEffect transition="in" filter="fade">
                                      <p:cBhvr>
                                        <p:cTn id="86" dur="500"/>
                                        <p:tgtEl>
                                          <p:spTgt spid="54"/>
                                        </p:tgtEl>
                                      </p:cBhvr>
                                    </p:animEffect>
                                  </p:childTnLst>
                                </p:cTn>
                              </p:par>
                              <p:par>
                                <p:cTn id="87" presetID="31" presetClass="entr" presetSubtype="0"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500" fill="hold"/>
                                        <p:tgtEl>
                                          <p:spTgt spid="55"/>
                                        </p:tgtEl>
                                        <p:attrNameLst>
                                          <p:attrName>ppt_w</p:attrName>
                                        </p:attrNameLst>
                                      </p:cBhvr>
                                      <p:tavLst>
                                        <p:tav tm="0">
                                          <p:val>
                                            <p:fltVal val="0"/>
                                          </p:val>
                                        </p:tav>
                                        <p:tav tm="100000">
                                          <p:val>
                                            <p:strVal val="#ppt_w"/>
                                          </p:val>
                                        </p:tav>
                                      </p:tavLst>
                                    </p:anim>
                                    <p:anim calcmode="lin" valueType="num">
                                      <p:cBhvr>
                                        <p:cTn id="90" dur="500" fill="hold"/>
                                        <p:tgtEl>
                                          <p:spTgt spid="55"/>
                                        </p:tgtEl>
                                        <p:attrNameLst>
                                          <p:attrName>ppt_h</p:attrName>
                                        </p:attrNameLst>
                                      </p:cBhvr>
                                      <p:tavLst>
                                        <p:tav tm="0">
                                          <p:val>
                                            <p:fltVal val="0"/>
                                          </p:val>
                                        </p:tav>
                                        <p:tav tm="100000">
                                          <p:val>
                                            <p:strVal val="#ppt_h"/>
                                          </p:val>
                                        </p:tav>
                                      </p:tavLst>
                                    </p:anim>
                                    <p:anim calcmode="lin" valueType="num">
                                      <p:cBhvr>
                                        <p:cTn id="91" dur="500" fill="hold"/>
                                        <p:tgtEl>
                                          <p:spTgt spid="55"/>
                                        </p:tgtEl>
                                        <p:attrNameLst>
                                          <p:attrName>style.rotation</p:attrName>
                                        </p:attrNameLst>
                                      </p:cBhvr>
                                      <p:tavLst>
                                        <p:tav tm="0">
                                          <p:val>
                                            <p:fltVal val="90"/>
                                          </p:val>
                                        </p:tav>
                                        <p:tav tm="100000">
                                          <p:val>
                                            <p:fltVal val="0"/>
                                          </p:val>
                                        </p:tav>
                                      </p:tavLst>
                                    </p:anim>
                                    <p:animEffect transition="in" filter="fade">
                                      <p:cBhvr>
                                        <p:cTn id="92" dur="500"/>
                                        <p:tgtEl>
                                          <p:spTgt spid="55"/>
                                        </p:tgtEl>
                                      </p:cBhvr>
                                    </p:animEffect>
                                  </p:childTnLst>
                                </p:cTn>
                              </p:par>
                              <p:par>
                                <p:cTn id="93" presetID="31"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 calcmode="lin" valueType="num">
                                      <p:cBhvr>
                                        <p:cTn id="97" dur="500" fill="hold"/>
                                        <p:tgtEl>
                                          <p:spTgt spid="57"/>
                                        </p:tgtEl>
                                        <p:attrNameLst>
                                          <p:attrName>style.rotation</p:attrName>
                                        </p:attrNameLst>
                                      </p:cBhvr>
                                      <p:tavLst>
                                        <p:tav tm="0">
                                          <p:val>
                                            <p:fltVal val="90"/>
                                          </p:val>
                                        </p:tav>
                                        <p:tav tm="100000">
                                          <p:val>
                                            <p:fltVal val="0"/>
                                          </p:val>
                                        </p:tav>
                                      </p:tavLst>
                                    </p:anim>
                                    <p:animEffect transition="in" filter="fade">
                                      <p:cBhvr>
                                        <p:cTn id="98" dur="500"/>
                                        <p:tgtEl>
                                          <p:spTgt spid="57"/>
                                        </p:tgtEl>
                                      </p:cBhvr>
                                    </p:animEffect>
                                  </p:childTnLst>
                                </p:cTn>
                              </p:par>
                              <p:par>
                                <p:cTn id="99" presetID="31" presetClass="entr" presetSubtype="0" fill="hold" nodeType="with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p:cTn id="101" dur="500" fill="hold"/>
                                        <p:tgtEl>
                                          <p:spTgt spid="59"/>
                                        </p:tgtEl>
                                        <p:attrNameLst>
                                          <p:attrName>ppt_w</p:attrName>
                                        </p:attrNameLst>
                                      </p:cBhvr>
                                      <p:tavLst>
                                        <p:tav tm="0">
                                          <p:val>
                                            <p:fltVal val="0"/>
                                          </p:val>
                                        </p:tav>
                                        <p:tav tm="100000">
                                          <p:val>
                                            <p:strVal val="#ppt_w"/>
                                          </p:val>
                                        </p:tav>
                                      </p:tavLst>
                                    </p:anim>
                                    <p:anim calcmode="lin" valueType="num">
                                      <p:cBhvr>
                                        <p:cTn id="102" dur="500" fill="hold"/>
                                        <p:tgtEl>
                                          <p:spTgt spid="59"/>
                                        </p:tgtEl>
                                        <p:attrNameLst>
                                          <p:attrName>ppt_h</p:attrName>
                                        </p:attrNameLst>
                                      </p:cBhvr>
                                      <p:tavLst>
                                        <p:tav tm="0">
                                          <p:val>
                                            <p:fltVal val="0"/>
                                          </p:val>
                                        </p:tav>
                                        <p:tav tm="100000">
                                          <p:val>
                                            <p:strVal val="#ppt_h"/>
                                          </p:val>
                                        </p:tav>
                                      </p:tavLst>
                                    </p:anim>
                                    <p:anim calcmode="lin" valueType="num">
                                      <p:cBhvr>
                                        <p:cTn id="103" dur="500" fill="hold"/>
                                        <p:tgtEl>
                                          <p:spTgt spid="59"/>
                                        </p:tgtEl>
                                        <p:attrNameLst>
                                          <p:attrName>style.rotation</p:attrName>
                                        </p:attrNameLst>
                                      </p:cBhvr>
                                      <p:tavLst>
                                        <p:tav tm="0">
                                          <p:val>
                                            <p:fltVal val="90"/>
                                          </p:val>
                                        </p:tav>
                                        <p:tav tm="100000">
                                          <p:val>
                                            <p:fltVal val="0"/>
                                          </p:val>
                                        </p:tav>
                                      </p:tavLst>
                                    </p:anim>
                                    <p:animEffect transition="in" filter="fade">
                                      <p:cBhvr>
                                        <p:cTn id="104" dur="500"/>
                                        <p:tgtEl>
                                          <p:spTgt spid="59"/>
                                        </p:tgtEl>
                                      </p:cBhvr>
                                    </p:animEffect>
                                  </p:childTnLst>
                                </p:cTn>
                              </p:par>
                              <p:par>
                                <p:cTn id="105" presetID="31" presetClass="entr" presetSubtype="0" fill="hold" nodeType="withEffect">
                                  <p:stCondLst>
                                    <p:cond delay="0"/>
                                  </p:stCondLst>
                                  <p:childTnLst>
                                    <p:set>
                                      <p:cBhvr>
                                        <p:cTn id="106" dur="1" fill="hold">
                                          <p:stCondLst>
                                            <p:cond delay="0"/>
                                          </p:stCondLst>
                                        </p:cTn>
                                        <p:tgtEl>
                                          <p:spTgt spid="61"/>
                                        </p:tgtEl>
                                        <p:attrNameLst>
                                          <p:attrName>style.visibility</p:attrName>
                                        </p:attrNameLst>
                                      </p:cBhvr>
                                      <p:to>
                                        <p:strVal val="visible"/>
                                      </p:to>
                                    </p:set>
                                    <p:anim calcmode="lin" valueType="num">
                                      <p:cBhvr>
                                        <p:cTn id="107" dur="500" fill="hold"/>
                                        <p:tgtEl>
                                          <p:spTgt spid="61"/>
                                        </p:tgtEl>
                                        <p:attrNameLst>
                                          <p:attrName>ppt_w</p:attrName>
                                        </p:attrNameLst>
                                      </p:cBhvr>
                                      <p:tavLst>
                                        <p:tav tm="0">
                                          <p:val>
                                            <p:fltVal val="0"/>
                                          </p:val>
                                        </p:tav>
                                        <p:tav tm="100000">
                                          <p:val>
                                            <p:strVal val="#ppt_w"/>
                                          </p:val>
                                        </p:tav>
                                      </p:tavLst>
                                    </p:anim>
                                    <p:anim calcmode="lin" valueType="num">
                                      <p:cBhvr>
                                        <p:cTn id="108" dur="500" fill="hold"/>
                                        <p:tgtEl>
                                          <p:spTgt spid="61"/>
                                        </p:tgtEl>
                                        <p:attrNameLst>
                                          <p:attrName>ppt_h</p:attrName>
                                        </p:attrNameLst>
                                      </p:cBhvr>
                                      <p:tavLst>
                                        <p:tav tm="0">
                                          <p:val>
                                            <p:fltVal val="0"/>
                                          </p:val>
                                        </p:tav>
                                        <p:tav tm="100000">
                                          <p:val>
                                            <p:strVal val="#ppt_h"/>
                                          </p:val>
                                        </p:tav>
                                      </p:tavLst>
                                    </p:anim>
                                    <p:anim calcmode="lin" valueType="num">
                                      <p:cBhvr>
                                        <p:cTn id="109" dur="500" fill="hold"/>
                                        <p:tgtEl>
                                          <p:spTgt spid="61"/>
                                        </p:tgtEl>
                                        <p:attrNameLst>
                                          <p:attrName>style.rotation</p:attrName>
                                        </p:attrNameLst>
                                      </p:cBhvr>
                                      <p:tavLst>
                                        <p:tav tm="0">
                                          <p:val>
                                            <p:fltVal val="90"/>
                                          </p:val>
                                        </p:tav>
                                        <p:tav tm="100000">
                                          <p:val>
                                            <p:fltVal val="0"/>
                                          </p:val>
                                        </p:tav>
                                      </p:tavLst>
                                    </p:anim>
                                    <p:animEffect transition="in" filter="fade">
                                      <p:cBhvr>
                                        <p:cTn id="110" dur="500"/>
                                        <p:tgtEl>
                                          <p:spTgt spid="61"/>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barn(inVertical)">
                                      <p:cBhvr>
                                        <p:cTn id="115" dur="500"/>
                                        <p:tgtEl>
                                          <p:spTgt spid="63"/>
                                        </p:tgtEl>
                                      </p:cBhvr>
                                    </p:animEffect>
                                  </p:childTnLst>
                                </p:cTn>
                              </p:par>
                              <p:par>
                                <p:cTn id="116" presetID="31" presetClass="entr" presetSubtype="0" fill="hold" nodeType="withEffect">
                                  <p:stCondLst>
                                    <p:cond delay="0"/>
                                  </p:stCondLst>
                                  <p:childTnLst>
                                    <p:set>
                                      <p:cBhvr>
                                        <p:cTn id="117" dur="1" fill="hold">
                                          <p:stCondLst>
                                            <p:cond delay="0"/>
                                          </p:stCondLst>
                                        </p:cTn>
                                        <p:tgtEl>
                                          <p:spTgt spid="64"/>
                                        </p:tgtEl>
                                        <p:attrNameLst>
                                          <p:attrName>style.visibility</p:attrName>
                                        </p:attrNameLst>
                                      </p:cBhvr>
                                      <p:to>
                                        <p:strVal val="visible"/>
                                      </p:to>
                                    </p:set>
                                    <p:anim calcmode="lin" valueType="num">
                                      <p:cBhvr>
                                        <p:cTn id="118" dur="500" fill="hold"/>
                                        <p:tgtEl>
                                          <p:spTgt spid="64"/>
                                        </p:tgtEl>
                                        <p:attrNameLst>
                                          <p:attrName>ppt_w</p:attrName>
                                        </p:attrNameLst>
                                      </p:cBhvr>
                                      <p:tavLst>
                                        <p:tav tm="0">
                                          <p:val>
                                            <p:fltVal val="0"/>
                                          </p:val>
                                        </p:tav>
                                        <p:tav tm="100000">
                                          <p:val>
                                            <p:strVal val="#ppt_w"/>
                                          </p:val>
                                        </p:tav>
                                      </p:tavLst>
                                    </p:anim>
                                    <p:anim calcmode="lin" valueType="num">
                                      <p:cBhvr>
                                        <p:cTn id="119" dur="500" fill="hold"/>
                                        <p:tgtEl>
                                          <p:spTgt spid="64"/>
                                        </p:tgtEl>
                                        <p:attrNameLst>
                                          <p:attrName>ppt_h</p:attrName>
                                        </p:attrNameLst>
                                      </p:cBhvr>
                                      <p:tavLst>
                                        <p:tav tm="0">
                                          <p:val>
                                            <p:fltVal val="0"/>
                                          </p:val>
                                        </p:tav>
                                        <p:tav tm="100000">
                                          <p:val>
                                            <p:strVal val="#ppt_h"/>
                                          </p:val>
                                        </p:tav>
                                      </p:tavLst>
                                    </p:anim>
                                    <p:anim calcmode="lin" valueType="num">
                                      <p:cBhvr>
                                        <p:cTn id="120" dur="500" fill="hold"/>
                                        <p:tgtEl>
                                          <p:spTgt spid="64"/>
                                        </p:tgtEl>
                                        <p:attrNameLst>
                                          <p:attrName>style.rotation</p:attrName>
                                        </p:attrNameLst>
                                      </p:cBhvr>
                                      <p:tavLst>
                                        <p:tav tm="0">
                                          <p:val>
                                            <p:fltVal val="90"/>
                                          </p:val>
                                        </p:tav>
                                        <p:tav tm="100000">
                                          <p:val>
                                            <p:fltVal val="0"/>
                                          </p:val>
                                        </p:tav>
                                      </p:tavLst>
                                    </p:anim>
                                    <p:animEffect transition="in" filter="fade">
                                      <p:cBhvr>
                                        <p:cTn id="121" dur="500"/>
                                        <p:tgtEl>
                                          <p:spTgt spid="64"/>
                                        </p:tgtEl>
                                      </p:cBhvr>
                                    </p:animEffect>
                                  </p:childTnLst>
                                </p:cTn>
                              </p:par>
                              <p:par>
                                <p:cTn id="122" presetID="2" presetClass="entr" presetSubtype="4" fill="hold" grpId="0" nodeType="withEffect">
                                  <p:stCondLst>
                                    <p:cond delay="0"/>
                                  </p:stCondLst>
                                  <p:childTnLst>
                                    <p:set>
                                      <p:cBhvr>
                                        <p:cTn id="123" dur="1" fill="hold">
                                          <p:stCondLst>
                                            <p:cond delay="0"/>
                                          </p:stCondLst>
                                        </p:cTn>
                                        <p:tgtEl>
                                          <p:spTgt spid="70"/>
                                        </p:tgtEl>
                                        <p:attrNameLst>
                                          <p:attrName>style.visibility</p:attrName>
                                        </p:attrNameLst>
                                      </p:cBhvr>
                                      <p:to>
                                        <p:strVal val="visible"/>
                                      </p:to>
                                    </p:set>
                                    <p:anim calcmode="lin" valueType="num">
                                      <p:cBhvr additive="base">
                                        <p:cTn id="124" dur="500" fill="hold"/>
                                        <p:tgtEl>
                                          <p:spTgt spid="70"/>
                                        </p:tgtEl>
                                        <p:attrNameLst>
                                          <p:attrName>ppt_x</p:attrName>
                                        </p:attrNameLst>
                                      </p:cBhvr>
                                      <p:tavLst>
                                        <p:tav tm="0">
                                          <p:val>
                                            <p:strVal val="#ppt_x"/>
                                          </p:val>
                                        </p:tav>
                                        <p:tav tm="100000">
                                          <p:val>
                                            <p:strVal val="#ppt_x"/>
                                          </p:val>
                                        </p:tav>
                                      </p:tavLst>
                                    </p:anim>
                                    <p:anim calcmode="lin" valueType="num">
                                      <p:cBhvr additive="base">
                                        <p:cTn id="125"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66"/>
                                        </p:tgtEl>
                                        <p:attrNameLst>
                                          <p:attrName>style.visibility</p:attrName>
                                        </p:attrNameLst>
                                      </p:cBhvr>
                                      <p:to>
                                        <p:strVal val="visible"/>
                                      </p:to>
                                    </p:set>
                                    <p:animEffect transition="in" filter="barn(inVertical)">
                                      <p:cBhvr>
                                        <p:cTn id="130" dur="500"/>
                                        <p:tgtEl>
                                          <p:spTgt spid="66"/>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barn(inVertical)">
                                      <p:cBhvr>
                                        <p:cTn id="133" dur="500"/>
                                        <p:tgtEl>
                                          <p:spTgt spid="68"/>
                                        </p:tgtEl>
                                      </p:cBhvr>
                                    </p:animEffect>
                                  </p:childTnLst>
                                </p:cTn>
                              </p:par>
                            </p:childTnLst>
                          </p:cTn>
                        </p:par>
                        <p:par>
                          <p:cTn id="134" fill="hold">
                            <p:stCondLst>
                              <p:cond delay="500"/>
                            </p:stCondLst>
                            <p:childTnLst>
                              <p:par>
                                <p:cTn id="135" presetID="31" presetClass="entr" presetSubtype="0" fill="hold" grpId="0" nodeType="afterEffect">
                                  <p:stCondLst>
                                    <p:cond delay="0"/>
                                  </p:stCondLst>
                                  <p:childTnLst>
                                    <p:set>
                                      <p:cBhvr>
                                        <p:cTn id="136" dur="1" fill="hold">
                                          <p:stCondLst>
                                            <p:cond delay="0"/>
                                          </p:stCondLst>
                                        </p:cTn>
                                        <p:tgtEl>
                                          <p:spTgt spid="39936"/>
                                        </p:tgtEl>
                                        <p:attrNameLst>
                                          <p:attrName>style.visibility</p:attrName>
                                        </p:attrNameLst>
                                      </p:cBhvr>
                                      <p:to>
                                        <p:strVal val="visible"/>
                                      </p:to>
                                    </p:set>
                                    <p:anim calcmode="lin" valueType="num">
                                      <p:cBhvr>
                                        <p:cTn id="137" dur="1000" fill="hold"/>
                                        <p:tgtEl>
                                          <p:spTgt spid="39936"/>
                                        </p:tgtEl>
                                        <p:attrNameLst>
                                          <p:attrName>ppt_w</p:attrName>
                                        </p:attrNameLst>
                                      </p:cBhvr>
                                      <p:tavLst>
                                        <p:tav tm="0">
                                          <p:val>
                                            <p:fltVal val="0"/>
                                          </p:val>
                                        </p:tav>
                                        <p:tav tm="100000">
                                          <p:val>
                                            <p:strVal val="#ppt_w"/>
                                          </p:val>
                                        </p:tav>
                                      </p:tavLst>
                                    </p:anim>
                                    <p:anim calcmode="lin" valueType="num">
                                      <p:cBhvr>
                                        <p:cTn id="138" dur="1000" fill="hold"/>
                                        <p:tgtEl>
                                          <p:spTgt spid="39936"/>
                                        </p:tgtEl>
                                        <p:attrNameLst>
                                          <p:attrName>ppt_h</p:attrName>
                                        </p:attrNameLst>
                                      </p:cBhvr>
                                      <p:tavLst>
                                        <p:tav tm="0">
                                          <p:val>
                                            <p:fltVal val="0"/>
                                          </p:val>
                                        </p:tav>
                                        <p:tav tm="100000">
                                          <p:val>
                                            <p:strVal val="#ppt_h"/>
                                          </p:val>
                                        </p:tav>
                                      </p:tavLst>
                                    </p:anim>
                                    <p:anim calcmode="lin" valueType="num">
                                      <p:cBhvr>
                                        <p:cTn id="139" dur="1000" fill="hold"/>
                                        <p:tgtEl>
                                          <p:spTgt spid="39936"/>
                                        </p:tgtEl>
                                        <p:attrNameLst>
                                          <p:attrName>style.rotation</p:attrName>
                                        </p:attrNameLst>
                                      </p:cBhvr>
                                      <p:tavLst>
                                        <p:tav tm="0">
                                          <p:val>
                                            <p:fltVal val="90"/>
                                          </p:val>
                                        </p:tav>
                                        <p:tav tm="100000">
                                          <p:val>
                                            <p:fltVal val="0"/>
                                          </p:val>
                                        </p:tav>
                                      </p:tavLst>
                                    </p:anim>
                                    <p:animEffect transition="in" filter="fade">
                                      <p:cBhvr>
                                        <p:cTn id="140" dur="1000"/>
                                        <p:tgtEl>
                                          <p:spTgt spid="39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41" grpId="0" animBg="1"/>
      <p:bldP spid="42" grpId="0" animBg="1"/>
      <p:bldP spid="46" grpId="0" animBg="1"/>
      <p:bldP spid="47" grpId="0" animBg="1"/>
      <p:bldP spid="48" grpId="0" animBg="1"/>
      <p:bldP spid="44" grpId="0" animBg="1"/>
      <p:bldP spid="45" grpId="0" animBg="1"/>
      <p:bldP spid="49" grpId="0" animBg="1"/>
      <p:bldP spid="63" grpId="0" animBg="1"/>
      <p:bldP spid="66" grpId="0" animBg="1"/>
      <p:bldP spid="68" grpId="0" animBg="1"/>
      <p:bldP spid="39936" grpId="0" animBg="1"/>
      <p:bldP spid="7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368152"/>
                <a:gridCol w="7056784"/>
              </a:tblGrid>
              <a:tr h="953661">
                <a:tc>
                  <a:txBody>
                    <a:bodyPr/>
                    <a:lstStyle/>
                    <a:p>
                      <a:endParaRPr lang="en-US" dirty="0"/>
                    </a:p>
                  </a:txBody>
                  <a:tcPr/>
                </a:tc>
                <a:tc>
                  <a:txBody>
                    <a:bodyPr/>
                    <a:lstStyle/>
                    <a:p>
                      <a:pPr algn="l"/>
                      <a:r>
                        <a:rPr lang="fi-FI" sz="2400" dirty="0" err="1" smtClean="0"/>
                        <a:t>Does</a:t>
                      </a:r>
                      <a:r>
                        <a:rPr lang="fi-FI" sz="2400" dirty="0" smtClean="0"/>
                        <a:t> the "</a:t>
                      </a:r>
                      <a:r>
                        <a:rPr lang="fi-FI" sz="2400" dirty="0" err="1" smtClean="0"/>
                        <a:t>topic</a:t>
                      </a:r>
                      <a:r>
                        <a:rPr lang="fi-FI" sz="2400" dirty="0" smtClean="0"/>
                        <a:t>" </a:t>
                      </a:r>
                      <a:r>
                        <a:rPr lang="fi-FI" sz="2400" baseline="0" dirty="0" err="1" smtClean="0"/>
                        <a:t>follow</a:t>
                      </a:r>
                      <a:r>
                        <a:rPr lang="fi-FI" sz="2400" baseline="0" dirty="0" smtClean="0"/>
                        <a:t> a </a:t>
                      </a:r>
                      <a:r>
                        <a:rPr lang="fi-FI" sz="2400" baseline="0" dirty="0" err="1" smtClean="0"/>
                        <a:t>general-specific</a:t>
                      </a:r>
                      <a:r>
                        <a:rPr lang="fi-FI" sz="2400" baseline="0" dirty="0" smtClean="0"/>
                        <a:t> </a:t>
                      </a:r>
                      <a:r>
                        <a:rPr lang="fi-FI" sz="2400" baseline="0" dirty="0" err="1" smtClean="0"/>
                        <a:t>ordering</a:t>
                      </a:r>
                      <a:r>
                        <a:rPr lang="fi-FI" sz="2400" dirty="0" smtClean="0"/>
                        <a:t>?</a:t>
                      </a:r>
                      <a:endParaRPr lang="en-US" sz="2400" dirty="0"/>
                    </a:p>
                  </a:txBody>
                  <a:tcPr anchor="ct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itle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200" b="1">
                <a:solidFill>
                  <a:srgbClr val="0000FF"/>
                </a:solidFill>
                <a:latin typeface="+mj-lt"/>
                <a:ea typeface="+mj-ea"/>
                <a:cs typeface="+mj-cs"/>
              </a:defRPr>
            </a:lvl1pPr>
            <a:lvl2pPr algn="l" rtl="0" fontAlgn="base">
              <a:spcBef>
                <a:spcPct val="0"/>
              </a:spcBef>
              <a:spcAft>
                <a:spcPct val="0"/>
              </a:spcAft>
              <a:defRPr sz="3200" b="1">
                <a:solidFill>
                  <a:srgbClr val="FF7900"/>
                </a:solidFill>
                <a:latin typeface="Arial" charset="0"/>
              </a:defRPr>
            </a:lvl2pPr>
            <a:lvl3pPr algn="l" rtl="0" fontAlgn="base">
              <a:spcBef>
                <a:spcPct val="0"/>
              </a:spcBef>
              <a:spcAft>
                <a:spcPct val="0"/>
              </a:spcAft>
              <a:defRPr sz="3200" b="1">
                <a:solidFill>
                  <a:srgbClr val="FF7900"/>
                </a:solidFill>
                <a:latin typeface="Arial" charset="0"/>
              </a:defRPr>
            </a:lvl3pPr>
            <a:lvl4pPr algn="l" rtl="0" fontAlgn="base">
              <a:spcBef>
                <a:spcPct val="0"/>
              </a:spcBef>
              <a:spcAft>
                <a:spcPct val="0"/>
              </a:spcAft>
              <a:defRPr sz="3200" b="1">
                <a:solidFill>
                  <a:srgbClr val="FF7900"/>
                </a:solidFill>
                <a:latin typeface="Arial" charset="0"/>
              </a:defRPr>
            </a:lvl4pPr>
            <a:lvl5pPr algn="l" rtl="0" fontAlgn="base">
              <a:spcBef>
                <a:spcPct val="0"/>
              </a:spcBef>
              <a:spcAft>
                <a:spcPct val="0"/>
              </a:spcAft>
              <a:defRPr sz="3200" b="1">
                <a:solidFill>
                  <a:srgbClr val="FF7900"/>
                </a:solidFill>
                <a:latin typeface="Arial" charset="0"/>
              </a:defRPr>
            </a:lvl5pPr>
            <a:lvl6pPr marL="457200" algn="l" rtl="0" fontAlgn="base">
              <a:spcBef>
                <a:spcPct val="0"/>
              </a:spcBef>
              <a:spcAft>
                <a:spcPct val="0"/>
              </a:spcAft>
              <a:defRPr sz="3200" b="1">
                <a:solidFill>
                  <a:srgbClr val="FF7900"/>
                </a:solidFill>
                <a:latin typeface="Arial" charset="0"/>
              </a:defRPr>
            </a:lvl6pPr>
            <a:lvl7pPr marL="914400" algn="l" rtl="0" fontAlgn="base">
              <a:spcBef>
                <a:spcPct val="0"/>
              </a:spcBef>
              <a:spcAft>
                <a:spcPct val="0"/>
              </a:spcAft>
              <a:defRPr sz="3200" b="1">
                <a:solidFill>
                  <a:srgbClr val="FF7900"/>
                </a:solidFill>
                <a:latin typeface="Arial" charset="0"/>
              </a:defRPr>
            </a:lvl7pPr>
            <a:lvl8pPr marL="1371600" algn="l" rtl="0" fontAlgn="base">
              <a:spcBef>
                <a:spcPct val="0"/>
              </a:spcBef>
              <a:spcAft>
                <a:spcPct val="0"/>
              </a:spcAft>
              <a:defRPr sz="3200" b="1">
                <a:solidFill>
                  <a:srgbClr val="FF7900"/>
                </a:solidFill>
                <a:latin typeface="Arial" charset="0"/>
              </a:defRPr>
            </a:lvl8pPr>
            <a:lvl9pPr marL="1828800" algn="l" rtl="0" fontAlgn="base">
              <a:spcBef>
                <a:spcPct val="0"/>
              </a:spcBef>
              <a:spcAft>
                <a:spcPct val="0"/>
              </a:spcAft>
              <a:defRPr sz="3200" b="1">
                <a:solidFill>
                  <a:srgbClr val="FF7900"/>
                </a:solidFill>
                <a:latin typeface="Arial" charset="0"/>
              </a:defRPr>
            </a:lvl9pPr>
          </a:lstStyle>
          <a:p>
            <a:r>
              <a:rPr lang="fi-FI" kern="0" smtClean="0"/>
              <a:t>Chapter 1: Introduction</a:t>
            </a:r>
            <a:endParaRPr lang="en-US" kern="0" dirty="0"/>
          </a:p>
        </p:txBody>
      </p:sp>
      <p:sp>
        <p:nvSpPr>
          <p:cNvPr id="2" name="TextBox 1"/>
          <p:cNvSpPr txBox="1"/>
          <p:nvPr/>
        </p:nvSpPr>
        <p:spPr>
          <a:xfrm>
            <a:off x="1897833" y="2309512"/>
            <a:ext cx="4968552" cy="738664"/>
          </a:xfrm>
          <a:prstGeom prst="rect">
            <a:avLst/>
          </a:prstGeom>
          <a:noFill/>
        </p:spPr>
        <p:txBody>
          <a:bodyPr wrap="square" rtlCol="0">
            <a:spAutoFit/>
          </a:bodyPr>
          <a:lstStyle/>
          <a:p>
            <a:r>
              <a:rPr lang="en-US" sz="2400" b="1" dirty="0">
                <a:solidFill>
                  <a:schemeClr val="accent1">
                    <a:lumMod val="75000"/>
                  </a:schemeClr>
                </a:solidFill>
              </a:rPr>
              <a:t>Good</a:t>
            </a:r>
            <a:r>
              <a:rPr lang="en-US" sz="2400" b="1" dirty="0">
                <a:solidFill>
                  <a:schemeClr val="dk1"/>
                </a:solidFill>
              </a:rPr>
              <a:t> General-Specific ordering</a:t>
            </a:r>
            <a:endParaRPr lang="en-US" sz="2400" dirty="0"/>
          </a:p>
          <a:p>
            <a:endParaRPr lang="en-US" dirty="0"/>
          </a:p>
        </p:txBody>
      </p:sp>
      <p:sp>
        <p:nvSpPr>
          <p:cNvPr id="5" name="TextBox 4"/>
          <p:cNvSpPr txBox="1"/>
          <p:nvPr/>
        </p:nvSpPr>
        <p:spPr>
          <a:xfrm>
            <a:off x="1863303" y="3267475"/>
            <a:ext cx="4968552" cy="738664"/>
          </a:xfrm>
          <a:prstGeom prst="rect">
            <a:avLst/>
          </a:prstGeom>
          <a:noFill/>
        </p:spPr>
        <p:txBody>
          <a:bodyPr wrap="square" rtlCol="0">
            <a:spAutoFit/>
          </a:bodyPr>
          <a:lstStyle/>
          <a:p>
            <a:r>
              <a:rPr lang="en-US" sz="2400" b="1" dirty="0" smtClean="0">
                <a:solidFill>
                  <a:schemeClr val="tx2">
                    <a:lumMod val="60000"/>
                    <a:lumOff val="40000"/>
                  </a:schemeClr>
                </a:solidFill>
              </a:rPr>
              <a:t>Satisfactory</a:t>
            </a:r>
            <a:r>
              <a:rPr lang="en-US" sz="2400" b="1" dirty="0" smtClean="0">
                <a:solidFill>
                  <a:schemeClr val="dk1"/>
                </a:solidFill>
              </a:rPr>
              <a:t> General-Specific </a:t>
            </a:r>
            <a:r>
              <a:rPr lang="en-US" sz="2400" b="1" dirty="0">
                <a:solidFill>
                  <a:schemeClr val="dk1"/>
                </a:solidFill>
              </a:rPr>
              <a:t>ordering</a:t>
            </a:r>
            <a:endParaRPr lang="en-US" sz="2400" dirty="0"/>
          </a:p>
          <a:p>
            <a:endParaRPr lang="en-US" dirty="0"/>
          </a:p>
        </p:txBody>
      </p:sp>
      <p:sp>
        <p:nvSpPr>
          <p:cNvPr id="6" name="TextBox 5"/>
          <p:cNvSpPr txBox="1"/>
          <p:nvPr/>
        </p:nvSpPr>
        <p:spPr>
          <a:xfrm>
            <a:off x="1839624" y="4221088"/>
            <a:ext cx="4968552" cy="738664"/>
          </a:xfrm>
          <a:prstGeom prst="rect">
            <a:avLst/>
          </a:prstGeom>
          <a:noFill/>
        </p:spPr>
        <p:txBody>
          <a:bodyPr wrap="square" rtlCol="0">
            <a:spAutoFit/>
          </a:bodyPr>
          <a:lstStyle/>
          <a:p>
            <a:r>
              <a:rPr lang="en-US" sz="2400" b="1" dirty="0" smtClean="0">
                <a:solidFill>
                  <a:srgbClr val="0000FF"/>
                </a:solidFill>
              </a:rPr>
              <a:t>Excellent</a:t>
            </a:r>
            <a:r>
              <a:rPr lang="en-US" sz="2400" b="1" dirty="0" smtClean="0">
                <a:solidFill>
                  <a:schemeClr val="dk1"/>
                </a:solidFill>
              </a:rPr>
              <a:t> General-Specific </a:t>
            </a:r>
            <a:r>
              <a:rPr lang="en-US" sz="2400" b="1" dirty="0">
                <a:solidFill>
                  <a:schemeClr val="dk1"/>
                </a:solidFill>
              </a:rPr>
              <a:t>ordering</a:t>
            </a:r>
            <a:endParaRPr lang="en-US" sz="2400" dirty="0"/>
          </a:p>
          <a:p>
            <a:endParaRPr lang="en-US" dirty="0"/>
          </a:p>
        </p:txBody>
      </p:sp>
      <p:sp>
        <p:nvSpPr>
          <p:cNvPr id="7" name="TextBox 6"/>
          <p:cNvSpPr txBox="1"/>
          <p:nvPr/>
        </p:nvSpPr>
        <p:spPr>
          <a:xfrm>
            <a:off x="1863303" y="5157192"/>
            <a:ext cx="4968552" cy="738664"/>
          </a:xfrm>
          <a:prstGeom prst="rect">
            <a:avLst/>
          </a:prstGeom>
          <a:noFill/>
        </p:spPr>
        <p:txBody>
          <a:bodyPr wrap="square" rtlCol="0">
            <a:spAutoFit/>
          </a:bodyPr>
          <a:lstStyle/>
          <a:p>
            <a:r>
              <a:rPr lang="en-US" sz="2400" b="1" dirty="0" smtClean="0">
                <a:solidFill>
                  <a:srgbClr val="C00000"/>
                </a:solidFill>
              </a:rPr>
              <a:t>Poor</a:t>
            </a:r>
            <a:r>
              <a:rPr lang="en-US" sz="2400" b="1" dirty="0" smtClean="0">
                <a:solidFill>
                  <a:schemeClr val="dk1"/>
                </a:solidFill>
              </a:rPr>
              <a:t> ordering, </a:t>
            </a:r>
            <a:r>
              <a:rPr lang="en-US" sz="2400" b="1" dirty="0" smtClean="0">
                <a:solidFill>
                  <a:srgbClr val="C00000"/>
                </a:solidFill>
              </a:rPr>
              <a:t>new topics </a:t>
            </a:r>
            <a:r>
              <a:rPr lang="en-US" sz="2400" b="1" dirty="0" smtClean="0">
                <a:solidFill>
                  <a:schemeClr val="dk1"/>
                </a:solidFill>
              </a:rPr>
              <a:t>pop up</a:t>
            </a:r>
            <a:endParaRPr lang="en-US" sz="2400" dirty="0"/>
          </a:p>
          <a:p>
            <a:endParaRPr lang="en-US" dirty="0"/>
          </a:p>
        </p:txBody>
      </p:sp>
      <p:sp>
        <p:nvSpPr>
          <p:cNvPr id="8" name="TextBox 7"/>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9" name="TextBox 8"/>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10" name="TextBox 9"/>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11" name="TextBox 10"/>
          <p:cNvSpPr txBox="1"/>
          <p:nvPr/>
        </p:nvSpPr>
        <p:spPr>
          <a:xfrm>
            <a:off x="801940" y="566124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254083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1117954"/>
              </p:ext>
            </p:extLst>
          </p:nvPr>
        </p:nvGraphicFramePr>
        <p:xfrm>
          <a:off x="323528" y="260648"/>
          <a:ext cx="8424936" cy="6034852"/>
        </p:xfrm>
        <a:graphic>
          <a:graphicData uri="http://schemas.openxmlformats.org/drawingml/2006/table">
            <a:tbl>
              <a:tblPr firstRow="1" firstCol="1" bandRow="1">
                <a:tableStyleId>{5C22544A-7EE6-4342-B048-85BDC9FD1C3A}</a:tableStyleId>
              </a:tblPr>
              <a:tblGrid>
                <a:gridCol w="1728192"/>
                <a:gridCol w="576064"/>
                <a:gridCol w="6120680"/>
              </a:tblGrid>
              <a:tr h="462191">
                <a:tc gridSpan="3">
                  <a:txBody>
                    <a:bodyPr/>
                    <a:lstStyle/>
                    <a:p>
                      <a:pPr marL="254000" lvl="0" indent="-254000">
                        <a:lnSpc>
                          <a:spcPct val="115000"/>
                        </a:lnSpc>
                        <a:spcBef>
                          <a:spcPts val="600"/>
                        </a:spcBef>
                        <a:spcAft>
                          <a:spcPts val="0"/>
                        </a:spcAft>
                        <a:buFont typeface="+mj-lt"/>
                        <a:buAutoNum type="arabicPeriod" startAt="5"/>
                      </a:pPr>
                      <a:r>
                        <a:rPr lang="en-US" sz="3200" dirty="0">
                          <a:effectLst/>
                        </a:rPr>
                        <a:t>Presentation and language</a:t>
                      </a:r>
                      <a:endParaRPr lang="en-US" sz="32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597475">
                <a:tc>
                  <a:txBody>
                    <a:bodyPr/>
                    <a:lstStyle/>
                    <a:p>
                      <a:pPr marL="0" lvl="0" indent="0">
                        <a:lnSpc>
                          <a:spcPct val="115000"/>
                        </a:lnSpc>
                        <a:spcAft>
                          <a:spcPts val="0"/>
                        </a:spcAft>
                        <a:buFontTx/>
                        <a:buNone/>
                      </a:pPr>
                      <a:r>
                        <a:rPr lang="en-US" sz="2000" dirty="0" smtClean="0">
                          <a:effectLst/>
                        </a:rPr>
                        <a:t>5.1 Clarity</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2000" i="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b="1" kern="1200" dirty="0" smtClean="0">
                          <a:solidFill>
                            <a:schemeClr val="lt1"/>
                          </a:solidFill>
                          <a:effectLst/>
                          <a:latin typeface="+mn-lt"/>
                          <a:ea typeface="+mn-ea"/>
                          <a:cs typeface="+mn-cs"/>
                        </a:rPr>
                        <a:t>5.2 Structure</a:t>
                      </a:r>
                      <a:endParaRPr lang="en-US" sz="2000" b="1" kern="1200" dirty="0">
                        <a:solidFill>
                          <a:schemeClr val="lt1"/>
                        </a:solidFill>
                        <a:effectLst/>
                        <a:latin typeface="+mn-lt"/>
                        <a:ea typeface="+mn-ea"/>
                        <a:cs typeface="+mn-cs"/>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marL="0" indent="0">
                        <a:lnSpc>
                          <a:spcPct val="115000"/>
                        </a:lnSpc>
                        <a:spcAft>
                          <a:spcPts val="0"/>
                        </a:spcAft>
                      </a:pPr>
                      <a:r>
                        <a:rPr lang="en-US" sz="2000" dirty="0" smtClean="0">
                          <a:solidFill>
                            <a:srgbClr val="0000FF"/>
                          </a:solidFill>
                          <a:effectLst/>
                          <a:latin typeface="Arial Black" panose="020B0A04020102020204" pitchFamily="34" charset="0"/>
                          <a:cs typeface="Arial" panose="020B0604020202020204" pitchFamily="34" charset="0"/>
                          <a:hlinkClick r:id="rId2"/>
                        </a:rPr>
                        <a:t>Organization</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hlinkClick r:id="rId3"/>
                        </a:rPr>
                        <a:t>Abstract</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hlinkClick r:id="rId4"/>
                        </a:rPr>
                        <a:t>Introduction</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rPr>
                        <a:t>Conclusion</a:t>
                      </a:r>
                      <a:r>
                        <a:rPr lang="en-US" sz="2000" dirty="0" smtClean="0">
                          <a:effectLst/>
                          <a:latin typeface="Arial" panose="020B0604020202020204" pitchFamily="34" charset="0"/>
                          <a:cs typeface="Arial" panose="020B0604020202020204" pitchFamily="34" charset="0"/>
                        </a:rPr>
                        <a:t>, </a:t>
                      </a:r>
                      <a:br>
                        <a:rPr lang="en-US" sz="2000" dirty="0" smtClean="0">
                          <a:effectLst/>
                          <a:latin typeface="Arial" panose="020B0604020202020204" pitchFamily="34" charset="0"/>
                          <a:cs typeface="Arial" panose="020B0604020202020204" pitchFamily="34" charset="0"/>
                        </a:rPr>
                      </a:br>
                      <a:r>
                        <a:rPr lang="en-US" sz="2000" dirty="0" smtClean="0">
                          <a:effectLst/>
                          <a:latin typeface="Arial" panose="020B0604020202020204" pitchFamily="34" charset="0"/>
                          <a:cs typeface="Arial" panose="020B0604020202020204" pitchFamily="34" charset="0"/>
                        </a:rPr>
                        <a:t>                            and </a:t>
                      </a:r>
                      <a:r>
                        <a:rPr lang="en-US" sz="2000" i="1" dirty="0" smtClean="0">
                          <a:effectLst/>
                          <a:latin typeface="Arial" panose="020B0604020202020204" pitchFamily="34" charset="0"/>
                          <a:cs typeface="Arial" panose="020B0604020202020204" pitchFamily="34" charset="0"/>
                        </a:rPr>
                        <a:t>Paragraphing</a:t>
                      </a:r>
                      <a:r>
                        <a:rPr lang="en-US" sz="2000" dirty="0" smtClean="0">
                          <a:effectLst/>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Calibri"/>
                        <a:cs typeface="Arial" panose="020B0604020202020204" pitchFamily="34" charset="0"/>
                      </a:endParaRPr>
                    </a:p>
                  </a:txBody>
                  <a:tcPr marL="68580" marR="68580" marT="0" marB="0"/>
                </a:tc>
              </a:tr>
              <a:tr h="597475">
                <a:tc>
                  <a:txBody>
                    <a:bodyPr/>
                    <a:lstStyle/>
                    <a:p>
                      <a:pPr marL="0" lvl="0" indent="0" algn="l" defTabSz="914400" rtl="0" eaLnBrk="1" latinLnBrk="0" hangingPunct="1">
                        <a:lnSpc>
                          <a:spcPct val="115000"/>
                        </a:lnSpc>
                        <a:spcAft>
                          <a:spcPts val="0"/>
                        </a:spcAft>
                        <a:buFontTx/>
                        <a:buNone/>
                      </a:pPr>
                      <a:r>
                        <a:rPr lang="en-US" sz="2000" b="1" kern="1200" dirty="0" smtClean="0">
                          <a:solidFill>
                            <a:schemeClr val="lt1"/>
                          </a:solidFill>
                          <a:effectLst/>
                          <a:latin typeface="+mn-lt"/>
                          <a:ea typeface="+mn-ea"/>
                          <a:cs typeface="+mn-cs"/>
                        </a:rPr>
                        <a:t>5.3 Tidiness</a:t>
                      </a:r>
                      <a:endParaRPr lang="en-US" sz="2000" b="1" kern="1200" dirty="0">
                        <a:solidFill>
                          <a:schemeClr val="lt1"/>
                        </a:solidFill>
                        <a:effectLst/>
                        <a:latin typeface="+mn-lt"/>
                        <a:ea typeface="+mn-ea"/>
                        <a:cs typeface="+mn-cs"/>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794360">
                <a:tc>
                  <a:txBody>
                    <a:bodyPr/>
                    <a:lstStyle/>
                    <a:p>
                      <a:pPr marL="0" lvl="0" indent="0" algn="l" defTabSz="914400" rtl="0" eaLnBrk="1" latinLnBrk="0" hangingPunct="1">
                        <a:lnSpc>
                          <a:spcPct val="115000"/>
                        </a:lnSpc>
                        <a:spcAft>
                          <a:spcPts val="0"/>
                        </a:spcAft>
                        <a:buFontTx/>
                        <a:buNone/>
                      </a:pPr>
                      <a:r>
                        <a:rPr lang="en-US" sz="2000" b="1" kern="1200" dirty="0" smtClean="0">
                          <a:solidFill>
                            <a:schemeClr val="lt1"/>
                          </a:solidFill>
                          <a:effectLst/>
                          <a:latin typeface="+mn-lt"/>
                          <a:ea typeface="+mn-ea"/>
                          <a:cs typeface="+mn-cs"/>
                        </a:rPr>
                        <a:t>5.4 Scholarly</a:t>
                      </a:r>
                      <a:br>
                        <a:rPr lang="en-US" sz="2000" b="1" kern="1200" dirty="0" smtClean="0">
                          <a:solidFill>
                            <a:schemeClr val="lt1"/>
                          </a:solidFill>
                          <a:effectLst/>
                          <a:latin typeface="+mn-lt"/>
                          <a:ea typeface="+mn-ea"/>
                          <a:cs typeface="+mn-cs"/>
                        </a:rPr>
                      </a:br>
                      <a:r>
                        <a:rPr lang="en-US" sz="2000" b="1" kern="1200" dirty="0" smtClean="0">
                          <a:solidFill>
                            <a:schemeClr val="lt1"/>
                          </a:solidFill>
                          <a:effectLst/>
                          <a:latin typeface="+mn-lt"/>
                          <a:ea typeface="+mn-ea"/>
                          <a:cs typeface="+mn-cs"/>
                        </a:rPr>
                        <a:t>      </a:t>
                      </a:r>
                      <a:r>
                        <a:rPr lang="en-US" sz="2000" b="1" kern="1200" dirty="0">
                          <a:solidFill>
                            <a:schemeClr val="lt1"/>
                          </a:solidFill>
                          <a:effectLst/>
                          <a:latin typeface="+mn-lt"/>
                          <a:ea typeface="+mn-ea"/>
                          <a:cs typeface="+mn-cs"/>
                        </a:rPr>
                        <a:t>style</a:t>
                      </a: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2000" kern="1200" dirty="0">
                        <a:solidFill>
                          <a:srgbClr val="0000FF"/>
                        </a:solidFill>
                        <a:effectLst/>
                        <a:latin typeface="Arial Black" panose="020B0A04020102020204" pitchFamily="34" charset="0"/>
                        <a:ea typeface="+mn-ea"/>
                        <a:cs typeface="Arial" panose="020B0604020202020204" pitchFamily="34" charset="0"/>
                      </a:endParaRPr>
                    </a:p>
                  </a:txBody>
                  <a:tcPr marL="68580" marR="68580" marT="0" marB="0"/>
                </a:tc>
              </a:tr>
              <a:tr h="794360">
                <a:tc>
                  <a:txBody>
                    <a:bodyPr/>
                    <a:lstStyle/>
                    <a:p>
                      <a:pPr marL="0" lvl="0" indent="0">
                        <a:lnSpc>
                          <a:spcPct val="115000"/>
                        </a:lnSpc>
                        <a:spcAft>
                          <a:spcPts val="0"/>
                        </a:spcAft>
                        <a:buFontTx/>
                        <a:buNone/>
                      </a:pPr>
                      <a:r>
                        <a:rPr lang="en-US" sz="2000" dirty="0" smtClean="0">
                          <a:effectLst/>
                        </a:rPr>
                        <a:t>5.5 Sentence </a:t>
                      </a:r>
                      <a:br>
                        <a:rPr lang="en-US" sz="2000" dirty="0" smtClean="0">
                          <a:effectLst/>
                        </a:rPr>
                      </a:br>
                      <a:r>
                        <a:rPr lang="en-US" sz="2000" dirty="0" smtClean="0">
                          <a:effectLst/>
                        </a:rPr>
                        <a:t>      structure</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2000" kern="1200" dirty="0">
                        <a:solidFill>
                          <a:srgbClr val="0000FF"/>
                        </a:solidFill>
                        <a:effectLst/>
                        <a:latin typeface="Arial Black" panose="020B0A040201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dirty="0" smtClean="0">
                          <a:effectLst/>
                        </a:rPr>
                        <a:t>5.6 Grammar</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dirty="0" smtClean="0">
                          <a:effectLst/>
                        </a:rPr>
                        <a:t>5.7 Spelling</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2000" i="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794360">
                <a:tc>
                  <a:txBody>
                    <a:bodyPr/>
                    <a:lstStyle/>
                    <a:p>
                      <a:pPr>
                        <a:lnSpc>
                          <a:spcPct val="115000"/>
                        </a:lnSpc>
                        <a:spcAft>
                          <a:spcPts val="0"/>
                        </a:spcAft>
                      </a:pPr>
                      <a:r>
                        <a:rPr lang="en-US" sz="2000" dirty="0">
                          <a:effectLst/>
                        </a:rPr>
                        <a:t>Other criterion</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algn="l" defTabSz="914400" rtl="0" eaLnBrk="1" latinLnBrk="0" hangingPunct="1">
                        <a:lnSpc>
                          <a:spcPct val="115000"/>
                        </a:lnSpc>
                        <a:spcAft>
                          <a:spcPts val="0"/>
                        </a:spcAft>
                      </a:pP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936196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7D1624E-AEC5-4D05-A7AD-89A6BEF53EA9}" type="slidenum">
              <a:rPr lang="en-GB" altLang="en-US" sz="1400" smtClean="0">
                <a:solidFill>
                  <a:srgbClr val="000000"/>
                </a:solidFill>
              </a:rPr>
              <a:pPr eaLnBrk="1" hangingPunct="1">
                <a:spcBef>
                  <a:spcPct val="0"/>
                </a:spcBef>
                <a:buFontTx/>
                <a:buNone/>
              </a:pPr>
              <a:t>39</a:t>
            </a:fld>
            <a:endParaRPr lang="en-GB" altLang="en-US" sz="1400" smtClean="0">
              <a:solidFill>
                <a:srgbClr val="000000"/>
              </a:solidFill>
            </a:endParaRPr>
          </a:p>
        </p:txBody>
      </p:sp>
      <p:sp>
        <p:nvSpPr>
          <p:cNvPr id="13315" name="Text Box 2"/>
          <p:cNvSpPr txBox="1">
            <a:spLocks noChangeArrowheads="1"/>
          </p:cNvSpPr>
          <p:nvPr/>
        </p:nvSpPr>
        <p:spPr bwMode="auto">
          <a:xfrm>
            <a:off x="468313" y="692150"/>
            <a:ext cx="79200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800" smtClean="0">
                <a:solidFill>
                  <a:srgbClr val="000000"/>
                </a:solidFill>
                <a:latin typeface="Arial" pitchFamily="34" charset="0"/>
              </a:rPr>
              <a:t>Academic writing also employs many other organizational patterns.</a:t>
            </a:r>
            <a:r>
              <a:rPr lang="en-US" altLang="en-US" sz="2800" smtClean="0">
                <a:solidFill>
                  <a:srgbClr val="000000"/>
                </a:solidFill>
              </a:rPr>
              <a:t> </a:t>
            </a:r>
          </a:p>
        </p:txBody>
      </p:sp>
      <p:sp>
        <p:nvSpPr>
          <p:cNvPr id="13316" name="Text Box 3"/>
          <p:cNvSpPr txBox="1">
            <a:spLocks noChangeArrowheads="1"/>
          </p:cNvSpPr>
          <p:nvPr/>
        </p:nvSpPr>
        <p:spPr bwMode="auto">
          <a:xfrm>
            <a:off x="539750" y="1916113"/>
            <a:ext cx="7272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b="1" smtClean="0">
                <a:solidFill>
                  <a:srgbClr val="3333CC"/>
                </a:solidFill>
                <a:latin typeface="Arial" pitchFamily="34" charset="0"/>
              </a:rPr>
              <a:t>Problem-Solution</a:t>
            </a:r>
            <a:r>
              <a:rPr lang="en-US" altLang="en-US" smtClean="0">
                <a:solidFill>
                  <a:srgbClr val="3333CC"/>
                </a:solidFill>
                <a:latin typeface="Arial" pitchFamily="34" charset="0"/>
              </a:rPr>
              <a:t> </a:t>
            </a:r>
            <a:r>
              <a:rPr lang="en-US" altLang="en-US" b="1" smtClean="0">
                <a:solidFill>
                  <a:srgbClr val="3333CC"/>
                </a:solidFill>
                <a:latin typeface="Arial" pitchFamily="34" charset="0"/>
              </a:rPr>
              <a:t>Pattern:</a:t>
            </a:r>
          </a:p>
        </p:txBody>
      </p:sp>
      <p:sp>
        <p:nvSpPr>
          <p:cNvPr id="13317" name="Text Box 4"/>
          <p:cNvSpPr txBox="1">
            <a:spLocks noChangeArrowheads="1"/>
          </p:cNvSpPr>
          <p:nvPr/>
        </p:nvSpPr>
        <p:spPr bwMode="auto">
          <a:xfrm>
            <a:off x="611188" y="2708275"/>
            <a:ext cx="79216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AutoNum type="arabicPeriod"/>
            </a:pPr>
            <a:r>
              <a:rPr lang="en-US" altLang="en-US" sz="2800" b="1" smtClean="0">
                <a:solidFill>
                  <a:srgbClr val="000000"/>
                </a:solidFill>
                <a:latin typeface="Arial" pitchFamily="34" charset="0"/>
              </a:rPr>
              <a:t> </a:t>
            </a:r>
            <a:r>
              <a:rPr lang="en-US" altLang="en-US" sz="2800" b="1" smtClean="0">
                <a:solidFill>
                  <a:srgbClr val="CC0000"/>
                </a:solidFill>
                <a:latin typeface="Arial" pitchFamily="34" charset="0"/>
              </a:rPr>
              <a:t>Situation:</a:t>
            </a:r>
            <a:r>
              <a:rPr lang="en-US" altLang="en-US" sz="2800" smtClean="0">
                <a:solidFill>
                  <a:srgbClr val="000000"/>
                </a:solidFill>
              </a:rPr>
              <a:t> </a:t>
            </a:r>
            <a:r>
              <a:rPr lang="en-US" altLang="en-US" sz="2800" smtClean="0">
                <a:solidFill>
                  <a:srgbClr val="000000"/>
                </a:solidFill>
                <a:latin typeface="Arial" pitchFamily="34" charset="0"/>
              </a:rPr>
              <a:t>Description of </a:t>
            </a:r>
            <a:r>
              <a:rPr lang="en-US" altLang="en-US" sz="2800" i="1" smtClean="0">
                <a:solidFill>
                  <a:srgbClr val="000000"/>
                </a:solidFill>
                <a:latin typeface="Arial" pitchFamily="34" charset="0"/>
              </a:rPr>
              <a:t>current situation</a:t>
            </a:r>
          </a:p>
          <a:p>
            <a:pPr eaLnBrk="1" fontAlgn="base" hangingPunct="1">
              <a:lnSpc>
                <a:spcPct val="95000"/>
              </a:lnSpc>
              <a:spcBef>
                <a:spcPct val="45000"/>
              </a:spcBef>
              <a:spcAft>
                <a:spcPct val="0"/>
              </a:spcAft>
              <a:buFontTx/>
              <a:buAutoNum type="arabicPeriod"/>
            </a:pPr>
            <a:r>
              <a:rPr lang="en-US" altLang="en-US" sz="2800" b="1" smtClean="0">
                <a:solidFill>
                  <a:srgbClr val="000000"/>
                </a:solidFill>
                <a:latin typeface="Arial" pitchFamily="34" charset="0"/>
              </a:rPr>
              <a:t> </a:t>
            </a:r>
            <a:r>
              <a:rPr lang="en-US" altLang="en-US" sz="2800" b="1" smtClean="0">
                <a:solidFill>
                  <a:srgbClr val="CC0000"/>
                </a:solidFill>
                <a:latin typeface="Arial" pitchFamily="34" charset="0"/>
              </a:rPr>
              <a:t>Problem:</a:t>
            </a:r>
            <a:r>
              <a:rPr lang="en-US" altLang="en-US" sz="2800" smtClean="0">
                <a:solidFill>
                  <a:srgbClr val="000000"/>
                </a:solidFill>
              </a:rPr>
              <a:t>  </a:t>
            </a:r>
            <a:r>
              <a:rPr lang="en-US" altLang="en-US" sz="2800" smtClean="0">
                <a:solidFill>
                  <a:srgbClr val="000000"/>
                </a:solidFill>
                <a:latin typeface="Arial" pitchFamily="34" charset="0"/>
              </a:rPr>
              <a:t>Identification of a </a:t>
            </a:r>
            <a:r>
              <a:rPr lang="en-US" altLang="en-US" sz="2800" i="1" smtClean="0">
                <a:solidFill>
                  <a:srgbClr val="000000"/>
                </a:solidFill>
                <a:latin typeface="Arial" pitchFamily="34" charset="0"/>
              </a:rPr>
              <a:t>problem/ need </a:t>
            </a:r>
            <a:r>
              <a:rPr lang="en-US" altLang="en-US" sz="2800" smtClean="0">
                <a:solidFill>
                  <a:srgbClr val="000000"/>
                </a:solidFill>
                <a:latin typeface="Arial" pitchFamily="34" charset="0"/>
              </a:rPr>
              <a:t>   </a:t>
            </a:r>
            <a:br>
              <a:rPr lang="en-US" altLang="en-US" sz="2800" smtClean="0">
                <a:solidFill>
                  <a:srgbClr val="000000"/>
                </a:solidFill>
                <a:latin typeface="Arial" pitchFamily="34" charset="0"/>
              </a:rPr>
            </a:br>
            <a:r>
              <a:rPr lang="en-US" altLang="en-US" sz="2800" smtClean="0">
                <a:solidFill>
                  <a:srgbClr val="000000"/>
                </a:solidFill>
                <a:latin typeface="Arial" pitchFamily="34" charset="0"/>
              </a:rPr>
              <a:t>                  arising from the current situation</a:t>
            </a:r>
          </a:p>
          <a:p>
            <a:pPr eaLnBrk="1" fontAlgn="base" hangingPunct="1">
              <a:lnSpc>
                <a:spcPct val="95000"/>
              </a:lnSpc>
              <a:spcBef>
                <a:spcPct val="45000"/>
              </a:spcBef>
              <a:spcAft>
                <a:spcPct val="0"/>
              </a:spcAft>
              <a:buFontTx/>
              <a:buAutoNum type="arabicPeriod"/>
            </a:pPr>
            <a:r>
              <a:rPr lang="en-US" altLang="en-US" sz="2800" b="1" smtClean="0">
                <a:solidFill>
                  <a:srgbClr val="000000"/>
                </a:solidFill>
                <a:latin typeface="Arial" pitchFamily="34" charset="0"/>
              </a:rPr>
              <a:t> </a:t>
            </a:r>
            <a:r>
              <a:rPr lang="en-US" altLang="en-US" sz="2800" b="1" smtClean="0">
                <a:solidFill>
                  <a:srgbClr val="CC0000"/>
                </a:solidFill>
                <a:latin typeface="Arial" pitchFamily="34" charset="0"/>
              </a:rPr>
              <a:t>Solution:</a:t>
            </a:r>
            <a:r>
              <a:rPr lang="en-US" altLang="en-US" sz="2800" smtClean="0">
                <a:solidFill>
                  <a:srgbClr val="000000"/>
                </a:solidFill>
              </a:rPr>
              <a:t>  </a:t>
            </a:r>
            <a:r>
              <a:rPr lang="en-US" altLang="en-US" sz="2800" smtClean="0">
                <a:solidFill>
                  <a:srgbClr val="000000"/>
                </a:solidFill>
                <a:latin typeface="Arial" pitchFamily="34" charset="0"/>
              </a:rPr>
              <a:t>Description of a </a:t>
            </a:r>
            <a:r>
              <a:rPr lang="en-US" altLang="en-US" sz="2800" i="1" smtClean="0">
                <a:solidFill>
                  <a:srgbClr val="000000"/>
                </a:solidFill>
                <a:latin typeface="Arial" pitchFamily="34" charset="0"/>
              </a:rPr>
              <a:t>solution</a:t>
            </a:r>
          </a:p>
          <a:p>
            <a:pPr eaLnBrk="1" fontAlgn="base" hangingPunct="1">
              <a:lnSpc>
                <a:spcPct val="95000"/>
              </a:lnSpc>
              <a:spcBef>
                <a:spcPct val="45000"/>
              </a:spcBef>
              <a:spcAft>
                <a:spcPct val="0"/>
              </a:spcAft>
              <a:buFontTx/>
              <a:buAutoNum type="arabicPeriod"/>
            </a:pPr>
            <a:r>
              <a:rPr lang="en-US" altLang="en-US" sz="2800" b="1" smtClean="0">
                <a:solidFill>
                  <a:srgbClr val="000000"/>
                </a:solidFill>
                <a:latin typeface="Arial" pitchFamily="34" charset="0"/>
              </a:rPr>
              <a:t> </a:t>
            </a:r>
            <a:r>
              <a:rPr lang="en-US" altLang="en-US" sz="2800" b="1" smtClean="0">
                <a:solidFill>
                  <a:srgbClr val="CC0000"/>
                </a:solidFill>
                <a:latin typeface="Arial" pitchFamily="34" charset="0"/>
              </a:rPr>
              <a:t>Evaluation:</a:t>
            </a:r>
            <a:r>
              <a:rPr lang="en-US" altLang="en-US" sz="2800" smtClean="0">
                <a:solidFill>
                  <a:srgbClr val="000000"/>
                </a:solidFill>
                <a:latin typeface="Arial" pitchFamily="34" charset="0"/>
              </a:rPr>
              <a:t> Is the solution a </a:t>
            </a:r>
            <a:r>
              <a:rPr lang="en-US" altLang="en-US" sz="2800" i="1" smtClean="0">
                <a:solidFill>
                  <a:srgbClr val="000000"/>
                </a:solidFill>
                <a:latin typeface="Arial" pitchFamily="34" charset="0"/>
              </a:rPr>
              <a:t>good</a:t>
            </a:r>
            <a:r>
              <a:rPr lang="en-US" altLang="en-US" sz="2800" smtClean="0">
                <a:solidFill>
                  <a:srgbClr val="000000"/>
                </a:solidFill>
                <a:latin typeface="Arial" pitchFamily="34" charset="0"/>
              </a:rPr>
              <a:t> one?</a:t>
            </a:r>
          </a:p>
        </p:txBody>
      </p:sp>
      <p:sp>
        <p:nvSpPr>
          <p:cNvPr id="13318" name="Rectangle 5"/>
          <p:cNvSpPr>
            <a:spLocks noChangeArrowheads="1"/>
          </p:cNvSpPr>
          <p:nvPr/>
        </p:nvSpPr>
        <p:spPr bwMode="auto">
          <a:xfrm>
            <a:off x="1042988" y="5732463"/>
            <a:ext cx="25669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en-US" altLang="en-US" b="1" smtClean="0">
                <a:solidFill>
                  <a:srgbClr val="3333CC"/>
                </a:solidFill>
                <a:latin typeface="Arial" pitchFamily="34" charset="0"/>
              </a:rPr>
              <a:t>(Hoey, 1983)</a:t>
            </a:r>
            <a:endParaRPr lang="fi-FI" altLang="en-US" b="1" smtClean="0">
              <a:solidFill>
                <a:srgbClr val="3333CC"/>
              </a:solidFill>
              <a:latin typeface="Arial" pitchFamily="34" charset="0"/>
            </a:endParaRPr>
          </a:p>
        </p:txBody>
      </p:sp>
    </p:spTree>
    <p:extLst>
      <p:ext uri="{BB962C8B-B14F-4D97-AF65-F5344CB8AC3E}">
        <p14:creationId xmlns:p14="http://schemas.microsoft.com/office/powerpoint/2010/main" val="398169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3">
                <a:lumMod val="45000"/>
                <a:lumOff val="55000"/>
              </a:schemeClr>
            </a:gs>
            <a:gs pos="83000">
              <a:schemeClr val="accent3">
                <a:lumMod val="45000"/>
                <a:lumOff val="55000"/>
              </a:schemeClr>
            </a:gs>
            <a:gs pos="100000">
              <a:schemeClr val="accent3">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929" y="153040"/>
            <a:ext cx="7886700" cy="527388"/>
          </a:xfrm>
        </p:spPr>
        <p:txBody>
          <a:bodyPr>
            <a:normAutofit fontScale="90000"/>
          </a:bodyPr>
          <a:lstStyle/>
          <a:p>
            <a:pPr algn="l"/>
            <a:r>
              <a:rPr lang="fi-FI" sz="3600" dirty="0" err="1">
                <a:latin typeface="Arial Black" panose="020B0A04020102020204" pitchFamily="34" charset="0"/>
              </a:rPr>
              <a:t>Solution</a:t>
            </a:r>
            <a:r>
              <a:rPr lang="fi-FI" sz="2400" dirty="0">
                <a:latin typeface="Arial Black" panose="020B0A04020102020204" pitchFamily="34" charset="0"/>
              </a:rPr>
              <a:t>:</a:t>
            </a:r>
          </a:p>
        </p:txBody>
      </p:sp>
      <p:sp>
        <p:nvSpPr>
          <p:cNvPr id="4" name="Rectangle 3"/>
          <p:cNvSpPr/>
          <p:nvPr/>
        </p:nvSpPr>
        <p:spPr>
          <a:xfrm>
            <a:off x="493929" y="963370"/>
            <a:ext cx="6721777" cy="461665"/>
          </a:xfrm>
          <a:prstGeom prst="rect">
            <a:avLst/>
          </a:prstGeom>
        </p:spPr>
        <p:txBody>
          <a:bodyPr wrap="none">
            <a:spAutoFit/>
          </a:bodyPr>
          <a:lstStyle/>
          <a:p>
            <a:r>
              <a:rPr lang="fi-FI" sz="2400" b="1" dirty="0">
                <a:solidFill>
                  <a:srgbClr val="0000FF"/>
                </a:solidFill>
                <a:latin typeface="Calibri" panose="020F0502020204030204" pitchFamily="34" charset="0"/>
                <a:ea typeface="Calibri" panose="020F0502020204030204" pitchFamily="34" charset="0"/>
                <a:cs typeface="Helvetica" panose="020B0604020202020204" pitchFamily="34" charset="0"/>
              </a:rPr>
              <a:t>Supervision of </a:t>
            </a:r>
            <a:r>
              <a:rPr lang="fi-FI" sz="2400" b="1" dirty="0" err="1">
                <a:solidFill>
                  <a:srgbClr val="0000FF"/>
                </a:solidFill>
                <a:latin typeface="Calibri" panose="020F0502020204030204" pitchFamily="34" charset="0"/>
                <a:ea typeface="Calibri" panose="020F0502020204030204" pitchFamily="34" charset="0"/>
                <a:cs typeface="Helvetica" panose="020B0604020202020204" pitchFamily="34" charset="0"/>
              </a:rPr>
              <a:t>Master´s</a:t>
            </a:r>
            <a:r>
              <a:rPr lang="fi-FI" sz="2400" b="1" dirty="0">
                <a:solidFill>
                  <a:srgbClr val="0000FF"/>
                </a:solidFill>
                <a:latin typeface="Calibri" panose="020F0502020204030204" pitchFamily="34" charset="0"/>
                <a:ea typeface="Calibri" panose="020F0502020204030204" pitchFamily="34" charset="0"/>
                <a:cs typeface="Helvetica" panose="020B0604020202020204" pitchFamily="34" charset="0"/>
              </a:rPr>
              <a:t> </a:t>
            </a:r>
            <a:r>
              <a:rPr lang="fi-FI" sz="2400" b="1" dirty="0" err="1">
                <a:solidFill>
                  <a:srgbClr val="0000FF"/>
                </a:solidFill>
                <a:latin typeface="Calibri" panose="020F0502020204030204" pitchFamily="34" charset="0"/>
                <a:ea typeface="Calibri" panose="020F0502020204030204" pitchFamily="34" charset="0"/>
                <a:cs typeface="Helvetica" panose="020B0604020202020204" pitchFamily="34" charset="0"/>
              </a:rPr>
              <a:t>Thesis</a:t>
            </a:r>
            <a:r>
              <a:rPr lang="fi-FI" sz="2400" b="1" dirty="0">
                <a:solidFill>
                  <a:srgbClr val="0000FF"/>
                </a:solidFill>
                <a:latin typeface="Calibri" panose="020F0502020204030204" pitchFamily="34" charset="0"/>
                <a:ea typeface="Calibri" panose="020F0502020204030204" pitchFamily="34" charset="0"/>
                <a:cs typeface="Helvetica" panose="020B0604020202020204" pitchFamily="34" charset="0"/>
              </a:rPr>
              <a:t> in English Workshop</a:t>
            </a:r>
            <a:endParaRPr lang="fi-FI" sz="2400" b="1" dirty="0">
              <a:solidFill>
                <a:srgbClr val="0000FF"/>
              </a:solidFill>
            </a:endParaRPr>
          </a:p>
        </p:txBody>
      </p:sp>
      <p:sp>
        <p:nvSpPr>
          <p:cNvPr id="5" name="Rectangle 4"/>
          <p:cNvSpPr/>
          <p:nvPr/>
        </p:nvSpPr>
        <p:spPr>
          <a:xfrm>
            <a:off x="779160" y="3126293"/>
            <a:ext cx="3233578" cy="405047"/>
          </a:xfrm>
          <a:prstGeom prst="rect">
            <a:avLst/>
          </a:prstGeom>
        </p:spPr>
        <p:txBody>
          <a:bodyPr wrap="none">
            <a:spAutoFit/>
          </a:bodyPr>
          <a:lstStyle/>
          <a:p>
            <a:pPr>
              <a:lnSpc>
                <a:spcPct val="107000"/>
              </a:lnSpc>
              <a:spcAft>
                <a:spcPts val="600"/>
              </a:spcAft>
              <a:tabLst>
                <a:tab pos="2647474" algn="l"/>
              </a:tabLst>
            </a:pPr>
            <a:r>
              <a:rPr lang="fi-FI" sz="2000" b="1" dirty="0" err="1">
                <a:solidFill>
                  <a:srgbClr val="0000FF"/>
                </a:solidFill>
                <a:latin typeface="Arial" panose="020B0604020202020204" pitchFamily="34" charset="0"/>
                <a:ea typeface="Calibri" panose="020F0502020204030204" pitchFamily="34" charset="0"/>
                <a:cs typeface="Times New Roman" panose="02020603050405020304" pitchFamily="18" charset="0"/>
              </a:rPr>
              <a:t>Five</a:t>
            </a:r>
            <a:r>
              <a:rPr lang="fi-FI" sz="2000" b="1" dirty="0">
                <a:solidFill>
                  <a:srgbClr val="0000FF"/>
                </a:solidFill>
                <a:latin typeface="Arial" panose="020B0604020202020204" pitchFamily="34" charset="0"/>
                <a:ea typeface="Calibri" panose="020F0502020204030204" pitchFamily="34" charset="0"/>
                <a:cs typeface="Times New Roman" panose="02020603050405020304" pitchFamily="18" charset="0"/>
              </a:rPr>
              <a:t> workshop </a:t>
            </a:r>
            <a:r>
              <a:rPr lang="fi-FI" sz="2000" b="1" dirty="0" err="1">
                <a:solidFill>
                  <a:srgbClr val="0000FF"/>
                </a:solidFill>
                <a:latin typeface="Arial" panose="020B0604020202020204" pitchFamily="34" charset="0"/>
                <a:ea typeface="Calibri" panose="020F0502020204030204" pitchFamily="34" charset="0"/>
                <a:cs typeface="Times New Roman" panose="02020603050405020304" pitchFamily="18" charset="0"/>
              </a:rPr>
              <a:t>sessions</a:t>
            </a:r>
            <a:r>
              <a:rPr lang="fi-FI" sz="2000" b="1" dirty="0">
                <a:solidFill>
                  <a:srgbClr val="0000FF"/>
                </a:solidFill>
                <a:latin typeface="Arial" panose="020B0604020202020204" pitchFamily="34" charset="0"/>
                <a:ea typeface="Calibri" panose="020F0502020204030204" pitchFamily="34" charset="0"/>
                <a:cs typeface="Times New Roman" panose="02020603050405020304" pitchFamily="18" charset="0"/>
              </a:rPr>
              <a:t>:</a:t>
            </a:r>
            <a:endParaRPr lang="fi-FI"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83196" y="3526217"/>
            <a:ext cx="7981291" cy="3075714"/>
          </a:xfrm>
          <a:prstGeom prst="rect">
            <a:avLst/>
          </a:prstGeom>
        </p:spPr>
        <p:txBody>
          <a:bodyPr wrap="square">
            <a:spAutoFit/>
          </a:bodyPr>
          <a:lstStyle/>
          <a:p>
            <a:pPr marL="257175" indent="-257175">
              <a:lnSpc>
                <a:spcPct val="107000"/>
              </a:lnSpc>
              <a:spcBef>
                <a:spcPts val="450"/>
              </a:spcBef>
              <a:buFont typeface="+mj-lt"/>
              <a:buAutoNum type="arabicPeriod"/>
              <a:tabLst>
                <a:tab pos="2647474" algn="l"/>
              </a:tabLst>
            </a:pPr>
            <a:r>
              <a:rPr lang="fi-FI" dirty="0" err="1">
                <a:latin typeface="Arial Black" panose="020B0A04020102020204" pitchFamily="34" charset="0"/>
                <a:ea typeface="Calibri" panose="020F0502020204030204" pitchFamily="34" charset="0"/>
                <a:cs typeface="Arial" panose="020B0604020202020204" pitchFamily="34" charset="0"/>
              </a:rPr>
              <a:t>Process</a:t>
            </a:r>
            <a:r>
              <a:rPr lang="fi-FI" dirty="0">
                <a:latin typeface="Arial Black" panose="020B0A04020102020204" pitchFamily="34" charset="0"/>
                <a:ea typeface="Calibri" panose="020F0502020204030204" pitchFamily="34" charset="0"/>
                <a:cs typeface="Arial" panose="020B0604020202020204" pitchFamily="34" charset="0"/>
              </a:rPr>
              <a:t> and culture of Master </a:t>
            </a:r>
            <a:r>
              <a:rPr lang="fi-FI" dirty="0" err="1">
                <a:latin typeface="Arial Black" panose="020B0A04020102020204" pitchFamily="34" charset="0"/>
                <a:ea typeface="Calibri" panose="020F0502020204030204" pitchFamily="34" charset="0"/>
                <a:cs typeface="Arial" panose="020B0604020202020204" pitchFamily="34" charset="0"/>
              </a:rPr>
              <a:t>thesis</a:t>
            </a:r>
            <a:r>
              <a:rPr lang="fi-FI" dirty="0">
                <a:latin typeface="Arial Black" panose="020B0A04020102020204" pitchFamily="34" charset="0"/>
                <a:ea typeface="Calibri" panose="020F0502020204030204" pitchFamily="34" charset="0"/>
                <a:cs typeface="Arial" panose="020B0604020202020204" pitchFamily="34" charset="0"/>
              </a:rPr>
              <a:t> supervision</a:t>
            </a:r>
            <a:endParaRPr lang="fi-FI"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450"/>
              </a:spcBef>
              <a:buFont typeface="+mj-lt"/>
              <a:buAutoNum type="arabicPeriod"/>
              <a:tabLst>
                <a:tab pos="2647474" algn="l"/>
              </a:tabLst>
            </a:pPr>
            <a:r>
              <a:rPr lang="fi-FI" dirty="0" err="1">
                <a:latin typeface="Arial Black" panose="020B0A04020102020204" pitchFamily="34" charset="0"/>
                <a:ea typeface="Calibri" panose="020F0502020204030204" pitchFamily="34" charset="0"/>
                <a:cs typeface="Arial" panose="020B0604020202020204" pitchFamily="34" charset="0"/>
              </a:rPr>
              <a:t>The</a:t>
            </a:r>
            <a:r>
              <a:rPr lang="fi-FI" dirty="0">
                <a:latin typeface="Arial Black" panose="020B0A04020102020204" pitchFamily="34" charset="0"/>
                <a:ea typeface="Calibri" panose="020F0502020204030204" pitchFamily="34" charset="0"/>
                <a:cs typeface="Arial" panose="020B0604020202020204" pitchFamily="34" charset="0"/>
              </a:rPr>
              <a:t> </a:t>
            </a:r>
            <a:r>
              <a:rPr lang="fi-FI" dirty="0" err="1">
                <a:latin typeface="Arial Black" panose="020B0A04020102020204" pitchFamily="34" charset="0"/>
                <a:ea typeface="Calibri" panose="020F0502020204030204" pitchFamily="34" charset="0"/>
                <a:cs typeface="Arial" panose="020B0604020202020204" pitchFamily="34" charset="0"/>
              </a:rPr>
              <a:t>Supervisor's</a:t>
            </a:r>
            <a:r>
              <a:rPr lang="fi-FI" dirty="0">
                <a:latin typeface="Arial Black" panose="020B0A04020102020204" pitchFamily="34" charset="0"/>
                <a:ea typeface="Calibri" panose="020F0502020204030204" pitchFamily="34" charset="0"/>
                <a:cs typeface="Arial" panose="020B0604020202020204" pitchFamily="34" charset="0"/>
              </a:rPr>
              <a:t> </a:t>
            </a:r>
            <a:r>
              <a:rPr lang="fi-FI" dirty="0" err="1">
                <a:latin typeface="Arial Black" panose="020B0A04020102020204" pitchFamily="34" charset="0"/>
                <a:ea typeface="Calibri" panose="020F0502020204030204" pitchFamily="34" charset="0"/>
                <a:cs typeface="Arial" panose="020B0604020202020204" pitchFamily="34" charset="0"/>
              </a:rPr>
              <a:t>role</a:t>
            </a:r>
            <a:r>
              <a:rPr lang="fi-FI" dirty="0">
                <a:latin typeface="Arial Black" panose="020B0A04020102020204" pitchFamily="34" charset="0"/>
                <a:ea typeface="Calibri" panose="020F0502020204030204" pitchFamily="34" charset="0"/>
                <a:cs typeface="Arial" panose="020B0604020202020204" pitchFamily="34" charset="0"/>
              </a:rPr>
              <a:t> </a:t>
            </a:r>
          </a:p>
          <a:p>
            <a:pPr marL="257175" indent="-257175">
              <a:lnSpc>
                <a:spcPct val="107000"/>
              </a:lnSpc>
              <a:spcBef>
                <a:spcPts val="450"/>
              </a:spcBef>
              <a:buFont typeface="+mj-lt"/>
              <a:buAutoNum type="arabicPeriod"/>
              <a:tabLst>
                <a:tab pos="2647474" algn="l"/>
              </a:tabLst>
            </a:pPr>
            <a:r>
              <a:rPr lang="fi-FI" dirty="0" err="1">
                <a:solidFill>
                  <a:srgbClr val="C00000"/>
                </a:solidFill>
                <a:latin typeface="Arial Black" panose="020B0A04020102020204" pitchFamily="34" charset="0"/>
                <a:ea typeface="Calibri" panose="020F0502020204030204" pitchFamily="34" charset="0"/>
                <a:cs typeface="Arial" panose="020B0604020202020204" pitchFamily="34" charset="0"/>
              </a:rPr>
              <a:t>Creating</a:t>
            </a:r>
            <a:r>
              <a:rPr lang="fi-FI" dirty="0">
                <a:solidFill>
                  <a:srgbClr val="C00000"/>
                </a:solidFill>
                <a:latin typeface="Arial Black" panose="020B0A04020102020204" pitchFamily="34" charset="0"/>
                <a:ea typeface="Calibri" panose="020F0502020204030204" pitchFamily="34" charset="0"/>
                <a:cs typeface="Arial" panose="020B0604020202020204" pitchFamily="34" charset="0"/>
              </a:rPr>
              <a:t> User-</a:t>
            </a:r>
            <a:r>
              <a:rPr lang="fi-FI" dirty="0" err="1">
                <a:solidFill>
                  <a:srgbClr val="C00000"/>
                </a:solidFill>
                <a:latin typeface="Arial Black" panose="020B0A04020102020204" pitchFamily="34" charset="0"/>
                <a:ea typeface="Calibri" panose="020F0502020204030204" pitchFamily="34" charset="0"/>
                <a:cs typeface="Arial" panose="020B0604020202020204" pitchFamily="34" charset="0"/>
              </a:rPr>
              <a:t>Friendly</a:t>
            </a:r>
            <a:r>
              <a:rPr lang="fi-FI" dirty="0">
                <a:solidFill>
                  <a:srgbClr val="C00000"/>
                </a:solidFill>
                <a:latin typeface="Arial Black" panose="020B0A04020102020204" pitchFamily="34" charset="0"/>
                <a:ea typeface="Calibri" panose="020F0502020204030204" pitchFamily="34" charset="0"/>
                <a:cs typeface="Arial" panose="020B0604020202020204" pitchFamily="34" charset="0"/>
              </a:rPr>
              <a:t> </a:t>
            </a:r>
            <a:r>
              <a:rPr lang="fi-FI" dirty="0" err="1">
                <a:solidFill>
                  <a:srgbClr val="C00000"/>
                </a:solidFill>
                <a:latin typeface="Arial Black" panose="020B0A04020102020204" pitchFamily="34" charset="0"/>
                <a:ea typeface="Calibri" panose="020F0502020204030204" pitchFamily="34" charset="0"/>
                <a:cs typeface="Arial" panose="020B0604020202020204" pitchFamily="34" charset="0"/>
              </a:rPr>
              <a:t>Theses</a:t>
            </a:r>
            <a:r>
              <a:rPr lang="fi-FI" dirty="0">
                <a:solidFill>
                  <a:srgbClr val="C00000"/>
                </a:solidFill>
                <a:latin typeface="Arial Black" panose="020B0A04020102020204" pitchFamily="34" charset="0"/>
                <a:ea typeface="Calibri" panose="020F0502020204030204" pitchFamily="34" charset="0"/>
                <a:cs typeface="Arial" panose="020B0604020202020204" pitchFamily="34" charset="0"/>
              </a:rPr>
              <a:t> </a:t>
            </a:r>
            <a:br>
              <a:rPr lang="fi-FI" dirty="0">
                <a:solidFill>
                  <a:srgbClr val="C00000"/>
                </a:solidFill>
                <a:latin typeface="Arial Black" panose="020B0A04020102020204" pitchFamily="34" charset="0"/>
                <a:ea typeface="Calibri" panose="020F0502020204030204" pitchFamily="34" charset="0"/>
                <a:cs typeface="Arial" panose="020B0604020202020204" pitchFamily="34" charset="0"/>
              </a:rPr>
            </a:br>
            <a:r>
              <a:rPr lang="fi-FI" dirty="0">
                <a:latin typeface="Arial" panose="020B0604020202020204" pitchFamily="34" charset="0"/>
                <a:ea typeface="Calibri" panose="020F0502020204030204" pitchFamily="34" charset="0"/>
                <a:cs typeface="Arial" panose="020B0604020202020204" pitchFamily="34" charset="0"/>
              </a:rPr>
              <a:t>(</a:t>
            </a:r>
            <a:r>
              <a:rPr lang="fi-FI" dirty="0" err="1">
                <a:latin typeface="Arial" panose="020B0604020202020204" pitchFamily="34" charset="0"/>
                <a:ea typeface="Calibri" panose="020F0502020204030204" pitchFamily="34" charset="0"/>
                <a:cs typeface="Arial" panose="020B0604020202020204" pitchFamily="34" charset="0"/>
              </a:rPr>
              <a:t>Analyze</a:t>
            </a:r>
            <a:r>
              <a:rPr lang="fi-FI" dirty="0">
                <a:latin typeface="Arial" panose="020B0604020202020204" pitchFamily="34" charset="0"/>
                <a:ea typeface="Calibri" panose="020F0502020204030204" pitchFamily="34" charset="0"/>
                <a:cs typeface="Arial" panose="020B0604020202020204" pitchFamily="34" charset="0"/>
              </a:rPr>
              <a:t> </a:t>
            </a:r>
            <a:r>
              <a:rPr lang="fi-FI" dirty="0" err="1">
                <a:latin typeface="Arial" panose="020B0604020202020204" pitchFamily="34" charset="0"/>
                <a:ea typeface="Calibri" panose="020F0502020204030204" pitchFamily="34" charset="0"/>
                <a:cs typeface="Arial" panose="020B0604020202020204" pitchFamily="34" charset="0"/>
              </a:rPr>
              <a:t>sample</a:t>
            </a:r>
            <a:r>
              <a:rPr lang="fi-FI" dirty="0">
                <a:latin typeface="Arial" panose="020B0604020202020204" pitchFamily="34" charset="0"/>
                <a:ea typeface="Calibri" panose="020F0502020204030204" pitchFamily="34" charset="0"/>
                <a:cs typeface="Arial" panose="020B0604020202020204" pitchFamily="34" charset="0"/>
              </a:rPr>
              <a:t> </a:t>
            </a:r>
            <a:r>
              <a:rPr lang="fi-FI" dirty="0" err="1">
                <a:latin typeface="Arial" panose="020B0604020202020204" pitchFamily="34" charset="0"/>
                <a:ea typeface="Calibri" panose="020F0502020204030204" pitchFamily="34" charset="0"/>
                <a:cs typeface="Arial" panose="020B0604020202020204" pitchFamily="34" charset="0"/>
              </a:rPr>
              <a:t>theses</a:t>
            </a:r>
            <a:r>
              <a:rPr lang="fi-FI" dirty="0">
                <a:latin typeface="Arial" panose="020B0604020202020204" pitchFamily="34" charset="0"/>
                <a:ea typeface="Calibri" panose="020F0502020204030204" pitchFamily="34" charset="0"/>
                <a:cs typeface="Arial" panose="020B0604020202020204" pitchFamily="34" charset="0"/>
              </a:rPr>
              <a:t> </a:t>
            </a:r>
            <a:r>
              <a:rPr lang="fi-FI" dirty="0" err="1">
                <a:latin typeface="Arial" panose="020B0604020202020204" pitchFamily="34" charset="0"/>
                <a:ea typeface="Calibri" panose="020F0502020204030204" pitchFamily="34" charset="0"/>
                <a:cs typeface="Arial" panose="020B0604020202020204" pitchFamily="34" charset="0"/>
              </a:rPr>
              <a:t>using</a:t>
            </a:r>
            <a:r>
              <a:rPr lang="fi-FI" dirty="0">
                <a:latin typeface="Arial" panose="020B0604020202020204" pitchFamily="34" charset="0"/>
                <a:ea typeface="Calibri" panose="020F0502020204030204" pitchFamily="34" charset="0"/>
                <a:cs typeface="Arial" panose="020B0604020202020204" pitchFamily="34" charset="0"/>
              </a:rPr>
              <a:t> </a:t>
            </a:r>
            <a:r>
              <a:rPr lang="fi-FI" dirty="0" err="1">
                <a:latin typeface="Arial" panose="020B0604020202020204" pitchFamily="34" charset="0"/>
                <a:ea typeface="Calibri" panose="020F0502020204030204" pitchFamily="34" charset="0"/>
                <a:cs typeface="Arial" panose="020B0604020202020204" pitchFamily="34" charset="0"/>
              </a:rPr>
              <a:t>ELEC’s</a:t>
            </a:r>
            <a:r>
              <a:rPr lang="fi-FI" dirty="0">
                <a:latin typeface="Arial" panose="020B0604020202020204" pitchFamily="34" charset="0"/>
                <a:ea typeface="Calibri" panose="020F0502020204030204" pitchFamily="34" charset="0"/>
                <a:cs typeface="Arial" panose="020B0604020202020204" pitchFamily="34" charset="0"/>
              </a:rPr>
              <a:t> </a:t>
            </a:r>
            <a:r>
              <a:rPr lang="fi-FI" dirty="0" err="1">
                <a:latin typeface="Arial" panose="020B0604020202020204" pitchFamily="34" charset="0"/>
                <a:ea typeface="Calibri" panose="020F0502020204030204" pitchFamily="34" charset="0"/>
                <a:cs typeface="Arial" panose="020B0604020202020204" pitchFamily="34" charset="0"/>
              </a:rPr>
              <a:t>rubric</a:t>
            </a:r>
            <a:r>
              <a:rPr lang="fi-FI" dirty="0">
                <a:latin typeface="Arial" panose="020B0604020202020204" pitchFamily="34" charset="0"/>
                <a:ea typeface="Calibri" panose="020F0502020204030204" pitchFamily="34" charset="0"/>
                <a:cs typeface="Arial" panose="020B0604020202020204" pitchFamily="34" charset="0"/>
              </a:rPr>
              <a:t>)</a:t>
            </a:r>
          </a:p>
          <a:p>
            <a:pPr marL="257175" indent="-257175">
              <a:spcBef>
                <a:spcPts val="450"/>
              </a:spcBef>
              <a:buFont typeface="+mj-lt"/>
              <a:buAutoNum type="arabicPeriod" startAt="4"/>
              <a:tabLst>
                <a:tab pos="271463" algn="l"/>
              </a:tabLst>
            </a:pPr>
            <a:r>
              <a:rPr lang="fi-FI" dirty="0" err="1">
                <a:latin typeface="Arial Black" panose="020B0A04020102020204" pitchFamily="34" charset="0"/>
                <a:ea typeface="Calibri" panose="020F0502020204030204" pitchFamily="34" charset="0"/>
                <a:cs typeface="Arial" panose="020B0604020202020204" pitchFamily="34" charset="0"/>
              </a:rPr>
              <a:t>Designing</a:t>
            </a:r>
            <a:r>
              <a:rPr lang="fi-FI" dirty="0">
                <a:latin typeface="Arial Black" panose="020B0A04020102020204" pitchFamily="34" charset="0"/>
                <a:ea typeface="Calibri" panose="020F0502020204030204" pitchFamily="34" charset="0"/>
                <a:cs typeface="Arial" panose="020B0604020202020204" pitchFamily="34" charset="0"/>
              </a:rPr>
              <a:t> </a:t>
            </a:r>
            <a:r>
              <a:rPr lang="fi-FI" dirty="0" err="1">
                <a:latin typeface="Arial Black" panose="020B0A04020102020204" pitchFamily="34" charset="0"/>
                <a:ea typeface="Calibri" panose="020F0502020204030204" pitchFamily="34" charset="0"/>
                <a:cs typeface="Arial" panose="020B0604020202020204" pitchFamily="34" charset="0"/>
              </a:rPr>
              <a:t>groups</a:t>
            </a:r>
            <a:r>
              <a:rPr lang="fi-FI" dirty="0">
                <a:latin typeface="Arial Black" panose="020B0A04020102020204" pitchFamily="34" charset="0"/>
                <a:ea typeface="Calibri" panose="020F0502020204030204" pitchFamily="34" charset="0"/>
                <a:cs typeface="Arial" panose="020B0604020202020204" pitchFamily="34" charset="0"/>
              </a:rPr>
              <a:t> for </a:t>
            </a:r>
            <a:r>
              <a:rPr lang="fi-FI" dirty="0" err="1">
                <a:latin typeface="Arial Black" panose="020B0A04020102020204" pitchFamily="34" charset="0"/>
                <a:ea typeface="Calibri" panose="020F0502020204030204" pitchFamily="34" charset="0"/>
                <a:cs typeface="Arial" panose="020B0604020202020204" pitchFamily="34" charset="0"/>
              </a:rPr>
              <a:t>thesis</a:t>
            </a:r>
            <a:r>
              <a:rPr lang="fi-FI" dirty="0">
                <a:latin typeface="Arial Black" panose="020B0A04020102020204" pitchFamily="34" charset="0"/>
                <a:ea typeface="Calibri" panose="020F0502020204030204" pitchFamily="34" charset="0"/>
                <a:cs typeface="Arial" panose="020B0604020202020204" pitchFamily="34" charset="0"/>
              </a:rPr>
              <a:t> supervision</a:t>
            </a:r>
          </a:p>
          <a:p>
            <a:pPr marL="257175" indent="-257175">
              <a:spcBef>
                <a:spcPts val="450"/>
              </a:spcBef>
              <a:buFont typeface="+mj-lt"/>
              <a:buAutoNum type="arabicPeriod" startAt="4"/>
              <a:tabLst>
                <a:tab pos="271463" algn="l"/>
              </a:tabLst>
            </a:pPr>
            <a:r>
              <a:rPr lang="fi-FI" dirty="0" err="1">
                <a:latin typeface="Arial Black" panose="020B0A04020102020204" pitchFamily="34" charset="0"/>
                <a:ea typeface="Calibri" panose="020F0502020204030204" pitchFamily="34" charset="0"/>
                <a:cs typeface="Arial" panose="020B0604020202020204" pitchFamily="34" charset="0"/>
              </a:rPr>
              <a:t>Giving</a:t>
            </a:r>
            <a:r>
              <a:rPr lang="fi-FI" dirty="0">
                <a:latin typeface="Arial Black" panose="020B0A04020102020204" pitchFamily="34" charset="0"/>
                <a:ea typeface="Calibri" panose="020F0502020204030204" pitchFamily="34" charset="0"/>
                <a:cs typeface="Arial" panose="020B0604020202020204" pitchFamily="34" charset="0"/>
              </a:rPr>
              <a:t> and </a:t>
            </a:r>
            <a:r>
              <a:rPr lang="fi-FI" dirty="0" err="1">
                <a:latin typeface="Arial Black" panose="020B0A04020102020204" pitchFamily="34" charset="0"/>
                <a:ea typeface="Calibri" panose="020F0502020204030204" pitchFamily="34" charset="0"/>
                <a:cs typeface="Arial" panose="020B0604020202020204" pitchFamily="34" charset="0"/>
              </a:rPr>
              <a:t>receiving</a:t>
            </a:r>
            <a:r>
              <a:rPr lang="fi-FI" dirty="0">
                <a:latin typeface="Arial Black" panose="020B0A04020102020204" pitchFamily="34" charset="0"/>
                <a:ea typeface="Calibri" panose="020F0502020204030204" pitchFamily="34" charset="0"/>
                <a:cs typeface="Arial" panose="020B0604020202020204" pitchFamily="34" charset="0"/>
              </a:rPr>
              <a:t> feedback: </a:t>
            </a:r>
            <a:r>
              <a:rPr lang="fi-FI" dirty="0" err="1">
                <a:latin typeface="Arial Black" panose="020B0A04020102020204" pitchFamily="34" charset="0"/>
                <a:ea typeface="Calibri" panose="020F0502020204030204" pitchFamily="34" charset="0"/>
                <a:cs typeface="Arial" panose="020B0604020202020204" pitchFamily="34" charset="0"/>
              </a:rPr>
              <a:t>assessing</a:t>
            </a:r>
            <a:r>
              <a:rPr lang="fi-FI" dirty="0">
                <a:latin typeface="Arial Black" panose="020B0A04020102020204" pitchFamily="34" charset="0"/>
                <a:ea typeface="Calibri" panose="020F0502020204030204" pitchFamily="34" charset="0"/>
                <a:cs typeface="Arial" panose="020B0604020202020204" pitchFamily="34" charset="0"/>
              </a:rPr>
              <a:t> and </a:t>
            </a:r>
            <a:r>
              <a:rPr lang="fi-FI" dirty="0" err="1">
                <a:latin typeface="Arial Black" panose="020B0A04020102020204" pitchFamily="34" charset="0"/>
                <a:ea typeface="Calibri" panose="020F0502020204030204" pitchFamily="34" charset="0"/>
                <a:cs typeface="Arial" panose="020B0604020202020204" pitchFamily="34" charset="0"/>
              </a:rPr>
              <a:t>evaluating</a:t>
            </a:r>
            <a:r>
              <a:rPr lang="fi-FI" dirty="0">
                <a:latin typeface="Arial Black" panose="020B0A04020102020204" pitchFamily="34" charset="0"/>
                <a:ea typeface="Calibri" panose="020F0502020204030204" pitchFamily="34" charset="0"/>
                <a:cs typeface="Arial" panose="020B0604020202020204" pitchFamily="34" charset="0"/>
              </a:rPr>
              <a:t> </a:t>
            </a:r>
            <a:r>
              <a:rPr lang="fi-FI" dirty="0" err="1">
                <a:latin typeface="Arial Black" panose="020B0A04020102020204" pitchFamily="34" charset="0"/>
                <a:ea typeface="Calibri" panose="020F0502020204030204" pitchFamily="34" charset="0"/>
                <a:cs typeface="Arial" panose="020B0604020202020204" pitchFamily="34" charset="0"/>
              </a:rPr>
              <a:t>theses</a:t>
            </a:r>
            <a:endParaRPr lang="fi-FI" dirty="0">
              <a:latin typeface="Arial Black" panose="020B0A04020102020204" pitchFamily="34" charset="0"/>
              <a:ea typeface="Calibri" panose="020F0502020204030204" pitchFamily="34" charset="0"/>
              <a:cs typeface="Arial" panose="020B0604020202020204" pitchFamily="34" charset="0"/>
            </a:endParaRPr>
          </a:p>
          <a:p>
            <a:pPr>
              <a:spcBef>
                <a:spcPts val="450"/>
              </a:spcBef>
              <a:tabLst>
                <a:tab pos="271463" algn="l"/>
              </a:tabLst>
            </a:pPr>
            <a:endParaRPr lang="fi-FI" dirty="0"/>
          </a:p>
          <a:p>
            <a:pPr>
              <a:tabLst>
                <a:tab pos="70247" algn="l"/>
                <a:tab pos="271463" algn="l"/>
              </a:tabLst>
            </a:pPr>
            <a:r>
              <a:rPr lang="fi-FI" sz="2000" b="1" dirty="0" err="1">
                <a:solidFill>
                  <a:srgbClr val="FF0000"/>
                </a:solidFill>
              </a:rPr>
              <a:t>Final</a:t>
            </a:r>
            <a:r>
              <a:rPr lang="fi-FI" sz="2000" b="1" dirty="0">
                <a:solidFill>
                  <a:srgbClr val="FF0000"/>
                </a:solidFill>
              </a:rPr>
              <a:t> Project: </a:t>
            </a:r>
            <a:r>
              <a:rPr lang="fi-FI" sz="2000" dirty="0" err="1"/>
              <a:t>Designing</a:t>
            </a:r>
            <a:r>
              <a:rPr lang="fi-FI" sz="2000" dirty="0"/>
              <a:t> a </a:t>
            </a:r>
            <a:r>
              <a:rPr lang="fi-FI" sz="2000" dirty="0" err="1"/>
              <a:t>group</a:t>
            </a:r>
            <a:r>
              <a:rPr lang="fi-FI" sz="2000" dirty="0"/>
              <a:t> </a:t>
            </a:r>
            <a:r>
              <a:rPr lang="fi-FI" sz="2000" dirty="0" err="1"/>
              <a:t>process</a:t>
            </a:r>
            <a:r>
              <a:rPr lang="fi-FI" sz="2000" dirty="0"/>
              <a:t> for </a:t>
            </a:r>
            <a:r>
              <a:rPr lang="fi-FI" sz="2000" dirty="0" err="1"/>
              <a:t>thesis</a:t>
            </a:r>
            <a:r>
              <a:rPr lang="fi-FI" sz="2000" dirty="0"/>
              <a:t> supervision</a:t>
            </a:r>
          </a:p>
        </p:txBody>
      </p:sp>
      <p:sp>
        <p:nvSpPr>
          <p:cNvPr id="7" name="Rectangle 6"/>
          <p:cNvSpPr/>
          <p:nvPr/>
        </p:nvSpPr>
        <p:spPr>
          <a:xfrm>
            <a:off x="779159" y="1663281"/>
            <a:ext cx="1736373" cy="405047"/>
          </a:xfrm>
          <a:prstGeom prst="rect">
            <a:avLst/>
          </a:prstGeom>
        </p:spPr>
        <p:txBody>
          <a:bodyPr wrap="none">
            <a:spAutoFit/>
          </a:bodyPr>
          <a:lstStyle/>
          <a:p>
            <a:pPr>
              <a:lnSpc>
                <a:spcPct val="107000"/>
              </a:lnSpc>
              <a:spcAft>
                <a:spcPts val="600"/>
              </a:spcAft>
              <a:tabLst>
                <a:tab pos="2647474" algn="l"/>
              </a:tabLst>
            </a:pPr>
            <a:r>
              <a:rPr lang="fi-FI" sz="2000" b="1" dirty="0" err="1">
                <a:solidFill>
                  <a:srgbClr val="0000FF"/>
                </a:solidFill>
                <a:latin typeface="Arial" panose="020B0604020202020204" pitchFamily="34" charset="0"/>
                <a:ea typeface="Calibri" panose="020F0502020204030204" pitchFamily="34" charset="0"/>
                <a:cs typeface="Times New Roman" panose="02020603050405020304" pitchFamily="18" charset="0"/>
              </a:rPr>
              <a:t>Participants</a:t>
            </a:r>
            <a:r>
              <a:rPr lang="fi-FI" sz="2000" b="1" dirty="0">
                <a:solidFill>
                  <a:srgbClr val="0000FF"/>
                </a:solidFill>
                <a:latin typeface="Arial" panose="020B0604020202020204" pitchFamily="34" charset="0"/>
                <a:ea typeface="Calibri" panose="020F0502020204030204" pitchFamily="34" charset="0"/>
                <a:cs typeface="Times New Roman" panose="02020603050405020304" pitchFamily="18" charset="0"/>
              </a:rPr>
              <a:t>:</a:t>
            </a:r>
            <a:endParaRPr lang="fi-FI"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983197" y="1983510"/>
            <a:ext cx="6096541" cy="388696"/>
          </a:xfrm>
          <a:prstGeom prst="rect">
            <a:avLst/>
          </a:prstGeom>
        </p:spPr>
        <p:txBody>
          <a:bodyPr wrap="none">
            <a:spAutoFit/>
          </a:bodyPr>
          <a:lstStyle/>
          <a:p>
            <a:pPr>
              <a:lnSpc>
                <a:spcPct val="107000"/>
              </a:lnSpc>
              <a:spcAft>
                <a:spcPts val="600"/>
              </a:spcAft>
              <a:tabLst>
                <a:tab pos="2647474" algn="l"/>
              </a:tabLst>
            </a:pPr>
            <a:r>
              <a:rPr lang="fi-FI" dirty="0" err="1">
                <a:latin typeface="Arial" panose="020B0604020202020204" pitchFamily="34" charset="0"/>
                <a:ea typeface="Calibri" panose="020F0502020204030204" pitchFamily="34" charset="0"/>
                <a:cs typeface="Times New Roman" panose="02020603050405020304" pitchFamily="18" charset="0"/>
              </a:rPr>
              <a:t>Both</a:t>
            </a:r>
            <a:r>
              <a:rPr lang="fi-FI" dirty="0">
                <a:latin typeface="Arial" panose="020B0604020202020204" pitchFamily="34" charset="0"/>
                <a:ea typeface="Calibri" panose="020F0502020204030204" pitchFamily="34" charset="0"/>
                <a:cs typeface="Times New Roman" panose="02020603050405020304" pitchFamily="18" charset="0"/>
              </a:rPr>
              <a:t> </a:t>
            </a:r>
            <a:r>
              <a:rPr lang="fi-FI" dirty="0" err="1">
                <a:latin typeface="Arial" panose="020B0604020202020204" pitchFamily="34" charset="0"/>
                <a:ea typeface="Calibri" panose="020F0502020204030204" pitchFamily="34" charset="0"/>
                <a:cs typeface="Times New Roman" panose="02020603050405020304" pitchFamily="18" charset="0"/>
              </a:rPr>
              <a:t>newly</a:t>
            </a:r>
            <a:r>
              <a:rPr lang="fi-FI" dirty="0">
                <a:latin typeface="Arial" panose="020B0604020202020204" pitchFamily="34" charset="0"/>
                <a:ea typeface="Calibri" panose="020F0502020204030204" pitchFamily="34" charset="0"/>
                <a:cs typeface="Times New Roman" panose="02020603050405020304" pitchFamily="18" charset="0"/>
              </a:rPr>
              <a:t> </a:t>
            </a:r>
            <a:r>
              <a:rPr lang="fi-FI" dirty="0" err="1">
                <a:latin typeface="Arial" panose="020B0604020202020204" pitchFamily="34" charset="0"/>
                <a:ea typeface="Calibri" panose="020F0502020204030204" pitchFamily="34" charset="0"/>
                <a:cs typeface="Times New Roman" panose="02020603050405020304" pitchFamily="18" charset="0"/>
              </a:rPr>
              <a:t>recruited</a:t>
            </a:r>
            <a:r>
              <a:rPr lang="fi-FI" dirty="0">
                <a:latin typeface="Arial" panose="020B0604020202020204" pitchFamily="34" charset="0"/>
                <a:ea typeface="Calibri" panose="020F0502020204030204" pitchFamily="34" charset="0"/>
                <a:cs typeface="Times New Roman" panose="02020603050405020304" pitchFamily="18" charset="0"/>
              </a:rPr>
              <a:t> and </a:t>
            </a:r>
            <a:r>
              <a:rPr lang="fi-FI" dirty="0" err="1">
                <a:latin typeface="Arial" panose="020B0604020202020204" pitchFamily="34" charset="0"/>
                <a:ea typeface="Calibri" panose="020F0502020204030204" pitchFamily="34" charset="0"/>
                <a:cs typeface="Times New Roman" panose="02020603050405020304" pitchFamily="18" charset="0"/>
              </a:rPr>
              <a:t>experienced</a:t>
            </a:r>
            <a:r>
              <a:rPr lang="fi-FI" dirty="0">
                <a:latin typeface="Arial" panose="020B0604020202020204" pitchFamily="34" charset="0"/>
                <a:ea typeface="Calibri" panose="020F0502020204030204" pitchFamily="34" charset="0"/>
                <a:cs typeface="Times New Roman" panose="02020603050405020304" pitchFamily="18" charset="0"/>
              </a:rPr>
              <a:t> </a:t>
            </a:r>
            <a:r>
              <a:rPr lang="fi-FI" dirty="0" err="1">
                <a:latin typeface="Arial" panose="020B0604020202020204" pitchFamily="34" charset="0"/>
                <a:ea typeface="Calibri" panose="020F0502020204030204" pitchFamily="34" charset="0"/>
                <a:cs typeface="Times New Roman" panose="02020603050405020304" pitchFamily="18" charset="0"/>
              </a:rPr>
              <a:t>professors</a:t>
            </a:r>
            <a:r>
              <a:rPr lang="fi-FI" dirty="0">
                <a:latin typeface="Arial" panose="020B0604020202020204" pitchFamily="34" charset="0"/>
                <a:ea typeface="Calibri" panose="020F0502020204030204" pitchFamily="34" charset="0"/>
                <a:cs typeface="Times New Roman" panose="02020603050405020304" pitchFamily="18" charset="0"/>
              </a:rPr>
              <a:t> in ELEC</a:t>
            </a:r>
            <a:endParaRPr lang="fi-FI"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79159" y="2412226"/>
            <a:ext cx="854914" cy="421654"/>
          </a:xfrm>
          <a:prstGeom prst="rect">
            <a:avLst/>
          </a:prstGeom>
        </p:spPr>
        <p:txBody>
          <a:bodyPr wrap="none">
            <a:spAutoFit/>
          </a:bodyPr>
          <a:lstStyle/>
          <a:p>
            <a:pPr>
              <a:lnSpc>
                <a:spcPct val="107000"/>
              </a:lnSpc>
              <a:spcAft>
                <a:spcPts val="600"/>
              </a:spcAft>
              <a:tabLst>
                <a:tab pos="2647474" algn="l"/>
              </a:tabLst>
            </a:pPr>
            <a:r>
              <a:rPr lang="fi-FI" sz="2000" b="1" dirty="0">
                <a:solidFill>
                  <a:srgbClr val="0000FF"/>
                </a:solidFill>
                <a:latin typeface="Arial" panose="020B0604020202020204" pitchFamily="34" charset="0"/>
                <a:ea typeface="Calibri" panose="020F0502020204030204" pitchFamily="34" charset="0"/>
                <a:cs typeface="Times New Roman" panose="02020603050405020304" pitchFamily="18" charset="0"/>
              </a:rPr>
              <a:t>Time</a:t>
            </a:r>
            <a:r>
              <a:rPr lang="fi-FI" b="1" dirty="0">
                <a:solidFill>
                  <a:srgbClr val="0000FF"/>
                </a:solidFill>
                <a:latin typeface="Arial" panose="020B0604020202020204" pitchFamily="34" charset="0"/>
                <a:ea typeface="Calibri" panose="020F0502020204030204" pitchFamily="34" charset="0"/>
                <a:cs typeface="Times New Roman" panose="02020603050405020304" pitchFamily="18" charset="0"/>
              </a:rPr>
              <a:t>:</a:t>
            </a:r>
            <a:endParaRPr lang="fi-FI"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983197" y="2731205"/>
            <a:ext cx="1428596" cy="388696"/>
          </a:xfrm>
          <a:prstGeom prst="rect">
            <a:avLst/>
          </a:prstGeom>
        </p:spPr>
        <p:txBody>
          <a:bodyPr wrap="none">
            <a:spAutoFit/>
          </a:bodyPr>
          <a:lstStyle/>
          <a:p>
            <a:pPr>
              <a:lnSpc>
                <a:spcPct val="107000"/>
              </a:lnSpc>
              <a:spcAft>
                <a:spcPts val="600"/>
              </a:spcAft>
              <a:tabLst>
                <a:tab pos="2647474" algn="l"/>
              </a:tabLst>
            </a:pPr>
            <a:r>
              <a:rPr lang="fi-FI" dirty="0" err="1">
                <a:latin typeface="Arial" panose="020B0604020202020204" pitchFamily="34" charset="0"/>
                <a:ea typeface="Calibri" panose="020F0502020204030204" pitchFamily="34" charset="0"/>
                <a:cs typeface="Times New Roman" panose="02020603050405020304" pitchFamily="18" charset="0"/>
              </a:rPr>
              <a:t>Spring</a:t>
            </a:r>
            <a:r>
              <a:rPr lang="fi-FI" dirty="0">
                <a:latin typeface="Arial" panose="020B0604020202020204" pitchFamily="34" charset="0"/>
                <a:ea typeface="Calibri" panose="020F0502020204030204" pitchFamily="34" charset="0"/>
                <a:cs typeface="Times New Roman" panose="02020603050405020304" pitchFamily="18" charset="0"/>
              </a:rPr>
              <a:t> 2014</a:t>
            </a:r>
            <a:endParaRPr lang="fi-FI"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24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arn(inVertical)">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6425" y="430213"/>
            <a:ext cx="8286750" cy="533400"/>
          </a:xfrm>
        </p:spPr>
        <p:txBody>
          <a:bodyPr/>
          <a:lstStyle/>
          <a:p>
            <a:pPr algn="l" eaLnBrk="1" hangingPunct="1"/>
            <a:r>
              <a:rPr lang="en-US" altLang="en-US" sz="2400" b="1" noProof="1" smtClean="0">
                <a:solidFill>
                  <a:schemeClr val="tx1"/>
                </a:solidFill>
              </a:rPr>
              <a:t>The CARS Model for </a:t>
            </a:r>
            <a:r>
              <a:rPr lang="fi-FI" altLang="en-US" sz="2400" b="1" u="sng" dirty="0" smtClean="0">
                <a:solidFill>
                  <a:srgbClr val="CC0000"/>
                </a:solidFill>
                <a:latin typeface="Arial Black" pitchFamily="34" charset="0"/>
              </a:rPr>
              <a:t>Journal</a:t>
            </a:r>
            <a:r>
              <a:rPr lang="fi-FI" altLang="en-US" sz="2400" b="1" u="sng" noProof="1" smtClean="0">
                <a:solidFill>
                  <a:srgbClr val="CC0000"/>
                </a:solidFill>
                <a:latin typeface="Arial Black" pitchFamily="34" charset="0"/>
              </a:rPr>
              <a:t> Paper</a:t>
            </a:r>
            <a:r>
              <a:rPr lang="fi-FI" altLang="en-US" sz="2400" b="1" noProof="1" smtClean="0">
                <a:solidFill>
                  <a:srgbClr val="CC0000"/>
                </a:solidFill>
                <a:latin typeface="Arial Black" pitchFamily="34" charset="0"/>
              </a:rPr>
              <a:t> </a:t>
            </a:r>
            <a:r>
              <a:rPr lang="fi-FI" altLang="en-US" sz="2400" b="1" noProof="1" smtClean="0">
                <a:solidFill>
                  <a:schemeClr val="tx1"/>
                </a:solidFill>
              </a:rPr>
              <a:t>introductions</a:t>
            </a:r>
            <a:endParaRPr lang="en-US" altLang="en-US" sz="4000" b="1" dirty="0" smtClean="0">
              <a:solidFill>
                <a:schemeClr val="tx1"/>
              </a:solidFill>
            </a:endParaRPr>
          </a:p>
        </p:txBody>
      </p:sp>
      <p:sp>
        <p:nvSpPr>
          <p:cNvPr id="15363" name="Text Box 3"/>
          <p:cNvSpPr txBox="1">
            <a:spLocks noChangeArrowheads="1"/>
          </p:cNvSpPr>
          <p:nvPr/>
        </p:nvSpPr>
        <p:spPr bwMode="auto">
          <a:xfrm>
            <a:off x="611188" y="1341438"/>
            <a:ext cx="51054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ts val="500"/>
              </a:spcBef>
              <a:spcAft>
                <a:spcPts val="500"/>
              </a:spcAft>
              <a:buFontTx/>
              <a:buNone/>
            </a:pPr>
            <a:r>
              <a:rPr lang="en-US" altLang="en-US" sz="2200" b="1" smtClean="0">
                <a:solidFill>
                  <a:srgbClr val="0000FF"/>
                </a:solidFill>
              </a:rPr>
              <a:t>MOVE 1:</a:t>
            </a:r>
            <a:r>
              <a:rPr lang="en-US" altLang="en-US" sz="2200" smtClean="0">
                <a:solidFill>
                  <a:srgbClr val="000000"/>
                </a:solidFill>
              </a:rPr>
              <a:t> </a:t>
            </a:r>
            <a:r>
              <a:rPr lang="en-US" altLang="en-US" sz="2200" b="1" i="1" smtClean="0">
                <a:solidFill>
                  <a:srgbClr val="000000"/>
                </a:solidFill>
              </a:rPr>
              <a:t>Establishing a Territory</a:t>
            </a:r>
          </a:p>
          <a:p>
            <a:pPr eaLnBrk="1" fontAlgn="base" hangingPunct="1">
              <a:spcBef>
                <a:spcPts val="500"/>
              </a:spcBef>
              <a:spcAft>
                <a:spcPts val="500"/>
              </a:spcAft>
              <a:buFontTx/>
              <a:buNone/>
            </a:pPr>
            <a:endParaRPr lang="en-US" altLang="en-US" sz="2800" smtClean="0">
              <a:solidFill>
                <a:srgbClr val="000000"/>
              </a:solidFill>
            </a:endParaRPr>
          </a:p>
          <a:p>
            <a:pPr eaLnBrk="1" fontAlgn="base" hangingPunct="1">
              <a:spcBef>
                <a:spcPts val="500"/>
              </a:spcBef>
              <a:spcAft>
                <a:spcPts val="500"/>
              </a:spcAft>
              <a:buFontTx/>
              <a:buNone/>
            </a:pPr>
            <a:endParaRPr lang="en-US" altLang="en-US" sz="2800" smtClean="0">
              <a:solidFill>
                <a:srgbClr val="000000"/>
              </a:solidFill>
            </a:endParaRPr>
          </a:p>
          <a:p>
            <a:pPr eaLnBrk="1" fontAlgn="base" hangingPunct="1">
              <a:spcBef>
                <a:spcPts val="500"/>
              </a:spcBef>
              <a:spcAft>
                <a:spcPts val="500"/>
              </a:spcAft>
              <a:buFontTx/>
              <a:buNone/>
            </a:pPr>
            <a:endParaRPr lang="en-US" altLang="en-US" sz="200" b="1" smtClean="0">
              <a:solidFill>
                <a:srgbClr val="0000FF"/>
              </a:solidFill>
            </a:endParaRPr>
          </a:p>
          <a:p>
            <a:pPr eaLnBrk="1" fontAlgn="base" hangingPunct="1">
              <a:spcBef>
                <a:spcPts val="500"/>
              </a:spcBef>
              <a:spcAft>
                <a:spcPts val="500"/>
              </a:spcAft>
              <a:buFontTx/>
              <a:buNone/>
            </a:pPr>
            <a:r>
              <a:rPr lang="en-US" altLang="en-US" sz="2200" b="1" smtClean="0">
                <a:solidFill>
                  <a:srgbClr val="0000FF"/>
                </a:solidFill>
              </a:rPr>
              <a:t>MOVE 2:</a:t>
            </a:r>
            <a:r>
              <a:rPr lang="en-US" altLang="en-US" sz="2200" smtClean="0">
                <a:solidFill>
                  <a:srgbClr val="000000"/>
                </a:solidFill>
              </a:rPr>
              <a:t> </a:t>
            </a:r>
            <a:r>
              <a:rPr lang="en-US" altLang="en-US" sz="2200" b="1" i="1" smtClean="0">
                <a:solidFill>
                  <a:srgbClr val="000000"/>
                </a:solidFill>
              </a:rPr>
              <a:t>Establishing a Niche</a:t>
            </a:r>
          </a:p>
          <a:p>
            <a:pPr eaLnBrk="1" fontAlgn="base" hangingPunct="1">
              <a:spcBef>
                <a:spcPts val="500"/>
              </a:spcBef>
              <a:spcAft>
                <a:spcPts val="500"/>
              </a:spcAft>
              <a:buFontTx/>
              <a:buNone/>
            </a:pPr>
            <a:endParaRPr lang="en-US" altLang="en-US" sz="4800" b="1" i="1" smtClean="0">
              <a:solidFill>
                <a:srgbClr val="000000"/>
              </a:solidFill>
            </a:endParaRPr>
          </a:p>
          <a:p>
            <a:pPr eaLnBrk="1" fontAlgn="base" hangingPunct="1">
              <a:spcBef>
                <a:spcPts val="500"/>
              </a:spcBef>
              <a:spcAft>
                <a:spcPts val="500"/>
              </a:spcAft>
              <a:buFontTx/>
              <a:buNone/>
            </a:pPr>
            <a:r>
              <a:rPr lang="en-US" altLang="en-US" sz="2200" b="1" smtClean="0">
                <a:solidFill>
                  <a:srgbClr val="0000FF"/>
                </a:solidFill>
              </a:rPr>
              <a:t>MOVE 3: </a:t>
            </a:r>
            <a:r>
              <a:rPr lang="en-US" altLang="en-US" sz="2200" b="1" i="1" smtClean="0">
                <a:solidFill>
                  <a:srgbClr val="000000"/>
                </a:solidFill>
              </a:rPr>
              <a:t>Occupying the Niche</a:t>
            </a:r>
            <a:endParaRPr lang="en-US" altLang="en-US" sz="2200" smtClean="0">
              <a:solidFill>
                <a:srgbClr val="000000"/>
              </a:solidFill>
            </a:endParaRPr>
          </a:p>
        </p:txBody>
      </p:sp>
      <p:sp>
        <p:nvSpPr>
          <p:cNvPr id="15364" name="Text Box 4"/>
          <p:cNvSpPr txBox="1">
            <a:spLocks noChangeArrowheads="1"/>
          </p:cNvSpPr>
          <p:nvPr/>
        </p:nvSpPr>
        <p:spPr bwMode="auto">
          <a:xfrm>
            <a:off x="900113" y="1773238"/>
            <a:ext cx="5616575"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ts val="200"/>
              </a:spcBef>
              <a:spcAft>
                <a:spcPts val="200"/>
              </a:spcAft>
              <a:buFontTx/>
              <a:buNone/>
            </a:pPr>
            <a:r>
              <a:rPr lang="en-US" altLang="en-US" sz="2000" dirty="0" smtClean="0">
                <a:solidFill>
                  <a:srgbClr val="FF0000"/>
                </a:solidFill>
                <a:latin typeface="Arial Black" pitchFamily="34" charset="0"/>
              </a:rPr>
              <a:t>STEP A: </a:t>
            </a:r>
            <a:r>
              <a:rPr lang="en-US" altLang="en-US" sz="2000" dirty="0" smtClean="0">
                <a:solidFill>
                  <a:srgbClr val="000000"/>
                </a:solidFill>
              </a:rPr>
              <a:t>Claiming centrality</a:t>
            </a:r>
          </a:p>
          <a:p>
            <a:pPr eaLnBrk="1" fontAlgn="base" hangingPunct="1">
              <a:spcBef>
                <a:spcPts val="200"/>
              </a:spcBef>
              <a:spcAft>
                <a:spcPts val="200"/>
              </a:spcAft>
              <a:buFontTx/>
              <a:buNone/>
            </a:pPr>
            <a:r>
              <a:rPr lang="en-US" altLang="en-US" sz="2000" dirty="0" smtClean="0">
                <a:solidFill>
                  <a:srgbClr val="FF0000"/>
                </a:solidFill>
                <a:latin typeface="Arial Black" pitchFamily="34" charset="0"/>
              </a:rPr>
              <a:t>STEP B:</a:t>
            </a:r>
            <a:r>
              <a:rPr lang="en-US" altLang="en-US" sz="2000" b="1" dirty="0" smtClean="0">
                <a:solidFill>
                  <a:srgbClr val="FF0000"/>
                </a:solidFill>
              </a:rPr>
              <a:t> </a:t>
            </a:r>
            <a:r>
              <a:rPr lang="en-US" altLang="en-US" sz="2000" dirty="0" smtClean="0">
                <a:solidFill>
                  <a:srgbClr val="000000"/>
                </a:solidFill>
              </a:rPr>
              <a:t>Making topic generalizations</a:t>
            </a:r>
          </a:p>
          <a:p>
            <a:pPr eaLnBrk="1" fontAlgn="base" hangingPunct="1">
              <a:spcBef>
                <a:spcPts val="200"/>
              </a:spcBef>
              <a:spcAft>
                <a:spcPts val="200"/>
              </a:spcAft>
              <a:buFontTx/>
              <a:buNone/>
            </a:pPr>
            <a:r>
              <a:rPr lang="en-US" altLang="en-US" sz="2000" dirty="0" smtClean="0">
                <a:solidFill>
                  <a:srgbClr val="FF0000"/>
                </a:solidFill>
                <a:latin typeface="Arial Black" pitchFamily="34" charset="0"/>
              </a:rPr>
              <a:t>STEP C:</a:t>
            </a:r>
            <a:r>
              <a:rPr lang="en-US" altLang="en-US" sz="2000" b="1" dirty="0" smtClean="0">
                <a:solidFill>
                  <a:srgbClr val="FF0000"/>
                </a:solidFill>
              </a:rPr>
              <a:t> </a:t>
            </a:r>
            <a:r>
              <a:rPr lang="en-US" altLang="en-US" sz="2000" dirty="0" smtClean="0">
                <a:solidFill>
                  <a:srgbClr val="000000"/>
                </a:solidFill>
              </a:rPr>
              <a:t>Reviewing items of previous research</a:t>
            </a:r>
            <a:r>
              <a:rPr lang="en-US" altLang="en-US" sz="2000" dirty="0" smtClean="0">
                <a:solidFill>
                  <a:srgbClr val="000000"/>
                </a:solidFill>
                <a:latin typeface="Times New Roman" pitchFamily="18" charset="0"/>
              </a:rPr>
              <a:t> </a:t>
            </a:r>
          </a:p>
          <a:p>
            <a:pPr eaLnBrk="1" fontAlgn="base" hangingPunct="1">
              <a:spcBef>
                <a:spcPts val="500"/>
              </a:spcBef>
              <a:spcAft>
                <a:spcPts val="500"/>
              </a:spcAft>
              <a:buFontTx/>
              <a:buNone/>
            </a:pPr>
            <a:endParaRPr lang="en-US" altLang="en-US" sz="2400" dirty="0" smtClean="0">
              <a:solidFill>
                <a:srgbClr val="000000"/>
              </a:solidFill>
            </a:endParaRPr>
          </a:p>
          <a:p>
            <a:pPr eaLnBrk="1" fontAlgn="base" hangingPunct="1">
              <a:spcBef>
                <a:spcPts val="100"/>
              </a:spcBef>
              <a:spcAft>
                <a:spcPts val="200"/>
              </a:spcAft>
              <a:buFontTx/>
              <a:buNone/>
            </a:pPr>
            <a:r>
              <a:rPr lang="en-US" altLang="en-US" sz="2000" dirty="0" smtClean="0">
                <a:solidFill>
                  <a:srgbClr val="FF0000"/>
                </a:solidFill>
                <a:latin typeface="Arial Black" pitchFamily="34" charset="0"/>
              </a:rPr>
              <a:t>STEP A:</a:t>
            </a:r>
            <a:r>
              <a:rPr lang="en-US" altLang="en-US" sz="3600" b="1" dirty="0" smtClean="0">
                <a:solidFill>
                  <a:srgbClr val="99CC00"/>
                </a:solidFill>
                <a:latin typeface="Times New Roman" pitchFamily="18" charset="0"/>
              </a:rPr>
              <a:t> </a:t>
            </a:r>
            <a:r>
              <a:rPr lang="en-US" altLang="en-US" sz="2000" dirty="0" smtClean="0">
                <a:solidFill>
                  <a:srgbClr val="000000"/>
                </a:solidFill>
              </a:rPr>
              <a:t>Counter-claiming </a:t>
            </a:r>
          </a:p>
          <a:p>
            <a:pPr eaLnBrk="1" fontAlgn="base" hangingPunct="1">
              <a:spcBef>
                <a:spcPts val="500"/>
              </a:spcBef>
              <a:spcAft>
                <a:spcPts val="500"/>
              </a:spcAft>
              <a:buFontTx/>
              <a:buNone/>
            </a:pPr>
            <a:endParaRPr lang="en-US" altLang="en-US" sz="4800" dirty="0" smtClean="0">
              <a:solidFill>
                <a:srgbClr val="000000"/>
              </a:solidFill>
            </a:endParaRPr>
          </a:p>
          <a:p>
            <a:pPr eaLnBrk="1" fontAlgn="base" hangingPunct="1">
              <a:spcBef>
                <a:spcPts val="200"/>
              </a:spcBef>
              <a:spcAft>
                <a:spcPts val="200"/>
              </a:spcAft>
              <a:buFontTx/>
              <a:buNone/>
            </a:pPr>
            <a:r>
              <a:rPr lang="en-US" altLang="en-US" sz="2000" dirty="0" smtClean="0">
                <a:solidFill>
                  <a:srgbClr val="FF0000"/>
                </a:solidFill>
                <a:latin typeface="Arial Black" pitchFamily="34" charset="0"/>
              </a:rPr>
              <a:t>STEP A:</a:t>
            </a:r>
            <a:r>
              <a:rPr lang="en-US" altLang="en-US" sz="2000" b="1" dirty="0" smtClean="0">
                <a:solidFill>
                  <a:srgbClr val="99CC00"/>
                </a:solidFill>
              </a:rPr>
              <a:t> </a:t>
            </a:r>
            <a:r>
              <a:rPr lang="en-US" altLang="en-US" sz="2000" dirty="0" smtClean="0">
                <a:solidFill>
                  <a:srgbClr val="000000"/>
                </a:solidFill>
              </a:rPr>
              <a:t>Outlining purposes</a:t>
            </a:r>
          </a:p>
          <a:p>
            <a:pPr eaLnBrk="1" fontAlgn="base" hangingPunct="1">
              <a:spcBef>
                <a:spcPts val="200"/>
              </a:spcBef>
              <a:spcAft>
                <a:spcPts val="200"/>
              </a:spcAft>
              <a:buFontTx/>
              <a:buNone/>
            </a:pPr>
            <a:r>
              <a:rPr lang="en-US" altLang="en-US" sz="2000" dirty="0" smtClean="0">
                <a:solidFill>
                  <a:srgbClr val="FF0000"/>
                </a:solidFill>
                <a:latin typeface="Arial Black" pitchFamily="34" charset="0"/>
              </a:rPr>
              <a:t>STEP B:</a:t>
            </a:r>
            <a:r>
              <a:rPr lang="en-US" altLang="en-US" sz="2000" b="1" dirty="0" smtClean="0">
                <a:solidFill>
                  <a:srgbClr val="99CC00"/>
                </a:solidFill>
              </a:rPr>
              <a:t> </a:t>
            </a:r>
            <a:r>
              <a:rPr lang="en-US" altLang="en-US" sz="2000" dirty="0" smtClean="0">
                <a:solidFill>
                  <a:srgbClr val="000000"/>
                </a:solidFill>
              </a:rPr>
              <a:t>Announcing main findings</a:t>
            </a:r>
          </a:p>
          <a:p>
            <a:pPr eaLnBrk="1" fontAlgn="base" hangingPunct="1">
              <a:spcBef>
                <a:spcPts val="200"/>
              </a:spcBef>
              <a:spcAft>
                <a:spcPts val="200"/>
              </a:spcAft>
              <a:buFontTx/>
              <a:buNone/>
            </a:pPr>
            <a:endParaRPr lang="en-US" altLang="en-US" sz="2800" dirty="0" smtClean="0">
              <a:solidFill>
                <a:srgbClr val="000000"/>
              </a:solidFill>
            </a:endParaRPr>
          </a:p>
          <a:p>
            <a:pPr eaLnBrk="1" fontAlgn="base" hangingPunct="1">
              <a:spcBef>
                <a:spcPts val="200"/>
              </a:spcBef>
              <a:spcAft>
                <a:spcPts val="200"/>
              </a:spcAft>
              <a:buFontTx/>
              <a:buNone/>
            </a:pPr>
            <a:r>
              <a:rPr lang="en-US" altLang="en-US" sz="2000" dirty="0" smtClean="0">
                <a:solidFill>
                  <a:srgbClr val="FF0000"/>
                </a:solidFill>
                <a:latin typeface="Arial Black" pitchFamily="34" charset="0"/>
              </a:rPr>
              <a:t>STEP D:</a:t>
            </a:r>
            <a:r>
              <a:rPr lang="en-US" altLang="en-US" sz="2000" dirty="0" smtClean="0">
                <a:solidFill>
                  <a:srgbClr val="000000"/>
                </a:solidFill>
              </a:rPr>
              <a:t> Indicating structure of the article</a:t>
            </a:r>
          </a:p>
          <a:p>
            <a:pPr eaLnBrk="1" fontAlgn="base" hangingPunct="1">
              <a:spcBef>
                <a:spcPts val="200"/>
              </a:spcBef>
              <a:spcAft>
                <a:spcPts val="200"/>
              </a:spcAft>
              <a:buFontTx/>
              <a:buNone/>
            </a:pPr>
            <a:endParaRPr lang="en-US" altLang="en-US" sz="2000" dirty="0" smtClean="0">
              <a:solidFill>
                <a:srgbClr val="000000"/>
              </a:solidFill>
            </a:endParaRPr>
          </a:p>
        </p:txBody>
      </p:sp>
      <p:sp>
        <p:nvSpPr>
          <p:cNvPr id="15365" name="AutoShape 5"/>
          <p:cNvSpPr>
            <a:spLocks/>
          </p:cNvSpPr>
          <p:nvPr/>
        </p:nvSpPr>
        <p:spPr bwMode="auto">
          <a:xfrm>
            <a:off x="6300788" y="1412875"/>
            <a:ext cx="647700" cy="1511300"/>
          </a:xfrm>
          <a:prstGeom prst="rightBrace">
            <a:avLst>
              <a:gd name="adj1" fmla="val 19444"/>
              <a:gd name="adj2" fmla="val 5000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fi-FI" altLang="en-US" sz="3600" smtClean="0">
              <a:solidFill>
                <a:srgbClr val="000000"/>
              </a:solidFill>
              <a:latin typeface="Times New Roman" pitchFamily="18" charset="0"/>
            </a:endParaRPr>
          </a:p>
        </p:txBody>
      </p:sp>
      <p:sp>
        <p:nvSpPr>
          <p:cNvPr id="15366" name="AutoShape 6"/>
          <p:cNvSpPr>
            <a:spLocks/>
          </p:cNvSpPr>
          <p:nvPr/>
        </p:nvSpPr>
        <p:spPr bwMode="auto">
          <a:xfrm>
            <a:off x="6300788" y="3068638"/>
            <a:ext cx="647700" cy="1152525"/>
          </a:xfrm>
          <a:prstGeom prst="rightBrace">
            <a:avLst>
              <a:gd name="adj1" fmla="val 14828"/>
              <a:gd name="adj2" fmla="val 50000"/>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fi-FI" altLang="en-US" sz="3600" smtClean="0">
              <a:solidFill>
                <a:srgbClr val="000000"/>
              </a:solidFill>
              <a:latin typeface="Times New Roman" pitchFamily="18" charset="0"/>
            </a:endParaRPr>
          </a:p>
        </p:txBody>
      </p:sp>
      <p:sp>
        <p:nvSpPr>
          <p:cNvPr id="15367" name="Text Box 7"/>
          <p:cNvSpPr txBox="1">
            <a:spLocks noChangeArrowheads="1"/>
          </p:cNvSpPr>
          <p:nvPr/>
        </p:nvSpPr>
        <p:spPr bwMode="auto">
          <a:xfrm>
            <a:off x="7019925" y="1916113"/>
            <a:ext cx="1873250" cy="406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fi-FI" altLang="en-US" sz="2000" smtClean="0">
                <a:solidFill>
                  <a:srgbClr val="333399"/>
                </a:solidFill>
                <a:latin typeface="Arial Black" pitchFamily="34" charset="0"/>
              </a:rPr>
              <a:t>SITUATION</a:t>
            </a:r>
            <a:endParaRPr lang="en-US" altLang="en-US" sz="2000" smtClean="0">
              <a:solidFill>
                <a:srgbClr val="333399"/>
              </a:solidFill>
              <a:latin typeface="Arial Black" pitchFamily="34" charset="0"/>
            </a:endParaRPr>
          </a:p>
        </p:txBody>
      </p:sp>
      <p:sp>
        <p:nvSpPr>
          <p:cNvPr id="15368" name="Text Box 8"/>
          <p:cNvSpPr txBox="1">
            <a:spLocks noChangeArrowheads="1"/>
          </p:cNvSpPr>
          <p:nvPr/>
        </p:nvSpPr>
        <p:spPr bwMode="auto">
          <a:xfrm>
            <a:off x="6877050" y="3357563"/>
            <a:ext cx="2089150" cy="406400"/>
          </a:xfrm>
          <a:prstGeom prst="rect">
            <a:avLst/>
          </a:prstGeom>
          <a:solidFill>
            <a:schemeClr val="bg1"/>
          </a:solidFill>
          <a:ln w="9525">
            <a:solidFill>
              <a:srgbClr val="CC0000"/>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buFontTx/>
              <a:buNone/>
            </a:pPr>
            <a:r>
              <a:rPr lang="fi-FI" altLang="en-US" sz="2000" smtClean="0">
                <a:solidFill>
                  <a:srgbClr val="990000"/>
                </a:solidFill>
                <a:latin typeface="Arial Black" pitchFamily="34" charset="0"/>
              </a:rPr>
              <a:t>PROBLEM</a:t>
            </a:r>
            <a:endParaRPr lang="en-US" altLang="en-US" sz="2000" smtClean="0">
              <a:solidFill>
                <a:srgbClr val="990000"/>
              </a:solidFill>
              <a:latin typeface="Arial Black" pitchFamily="34" charset="0"/>
            </a:endParaRPr>
          </a:p>
        </p:txBody>
      </p:sp>
      <p:sp>
        <p:nvSpPr>
          <p:cNvPr id="15369" name="Text Box 9"/>
          <p:cNvSpPr txBox="1">
            <a:spLocks noChangeArrowheads="1"/>
          </p:cNvSpPr>
          <p:nvPr/>
        </p:nvSpPr>
        <p:spPr bwMode="auto">
          <a:xfrm>
            <a:off x="6877050" y="4868863"/>
            <a:ext cx="2089150" cy="406400"/>
          </a:xfrm>
          <a:prstGeom prst="rect">
            <a:avLst/>
          </a:prstGeom>
          <a:solidFill>
            <a:schemeClr val="bg1"/>
          </a:solidFill>
          <a:ln w="9525">
            <a:solidFill>
              <a:srgbClr val="008000"/>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buFontTx/>
              <a:buNone/>
            </a:pPr>
            <a:r>
              <a:rPr lang="fi-FI" altLang="en-US" sz="2000" smtClean="0">
                <a:solidFill>
                  <a:srgbClr val="008000"/>
                </a:solidFill>
                <a:latin typeface="Arial Black" pitchFamily="34" charset="0"/>
              </a:rPr>
              <a:t>SOLUTION</a:t>
            </a:r>
            <a:endParaRPr lang="en-US" altLang="en-US" sz="2000" smtClean="0">
              <a:solidFill>
                <a:srgbClr val="008000"/>
              </a:solidFill>
              <a:latin typeface="Arial Black" pitchFamily="34" charset="0"/>
            </a:endParaRPr>
          </a:p>
        </p:txBody>
      </p:sp>
      <p:sp>
        <p:nvSpPr>
          <p:cNvPr id="15370" name="Text Box 10"/>
          <p:cNvSpPr txBox="1">
            <a:spLocks noChangeArrowheads="1"/>
          </p:cNvSpPr>
          <p:nvPr/>
        </p:nvSpPr>
        <p:spPr bwMode="auto">
          <a:xfrm>
            <a:off x="900113" y="5516563"/>
            <a:ext cx="575945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ts val="200"/>
              </a:spcBef>
              <a:spcAft>
                <a:spcPts val="200"/>
              </a:spcAft>
              <a:buFontTx/>
              <a:buNone/>
            </a:pPr>
            <a:r>
              <a:rPr lang="en-US" altLang="en-US" sz="2000" dirty="0" smtClean="0">
                <a:solidFill>
                  <a:srgbClr val="FF0000"/>
                </a:solidFill>
                <a:latin typeface="Arial Black" pitchFamily="34" charset="0"/>
              </a:rPr>
              <a:t>STEP C:</a:t>
            </a:r>
            <a:r>
              <a:rPr lang="en-US" altLang="en-US" sz="2000" dirty="0" smtClean="0">
                <a:solidFill>
                  <a:srgbClr val="000000"/>
                </a:solidFill>
              </a:rPr>
              <a:t> </a:t>
            </a:r>
            <a:r>
              <a:rPr lang="en-US" altLang="en-US" sz="2000" b="1" dirty="0" smtClean="0">
                <a:solidFill>
                  <a:srgbClr val="990099"/>
                </a:solidFill>
              </a:rPr>
              <a:t>Evaluating the value of the research</a:t>
            </a:r>
          </a:p>
        </p:txBody>
      </p:sp>
      <p:sp>
        <p:nvSpPr>
          <p:cNvPr id="15371" name="Text Box 11"/>
          <p:cNvSpPr txBox="1">
            <a:spLocks noChangeArrowheads="1"/>
          </p:cNvSpPr>
          <p:nvPr/>
        </p:nvSpPr>
        <p:spPr bwMode="auto">
          <a:xfrm>
            <a:off x="6804025" y="6165850"/>
            <a:ext cx="2162175" cy="4064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buFontTx/>
              <a:buNone/>
            </a:pPr>
            <a:r>
              <a:rPr lang="fi-FI" altLang="en-US" sz="2000" smtClean="0">
                <a:solidFill>
                  <a:srgbClr val="990099"/>
                </a:solidFill>
                <a:latin typeface="Arial Black" pitchFamily="34" charset="0"/>
              </a:rPr>
              <a:t>EVALUATION</a:t>
            </a:r>
            <a:endParaRPr lang="en-US" altLang="en-US" sz="2000" smtClean="0">
              <a:solidFill>
                <a:srgbClr val="990099"/>
              </a:solidFill>
              <a:latin typeface="Arial Black" pitchFamily="34" charset="0"/>
            </a:endParaRPr>
          </a:p>
        </p:txBody>
      </p:sp>
      <p:sp>
        <p:nvSpPr>
          <p:cNvPr id="15372" name="AutoShape 12"/>
          <p:cNvSpPr>
            <a:spLocks/>
          </p:cNvSpPr>
          <p:nvPr/>
        </p:nvSpPr>
        <p:spPr bwMode="auto">
          <a:xfrm>
            <a:off x="6300788" y="4221163"/>
            <a:ext cx="647700" cy="2087562"/>
          </a:xfrm>
          <a:prstGeom prst="rightBrace">
            <a:avLst>
              <a:gd name="adj1" fmla="val 26859"/>
              <a:gd name="adj2" fmla="val 50000"/>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fi-FI" altLang="en-US" sz="3600" smtClean="0">
              <a:solidFill>
                <a:srgbClr val="000000"/>
              </a:solidFill>
              <a:latin typeface="Times New Roman" pitchFamily="18" charset="0"/>
            </a:endParaRPr>
          </a:p>
        </p:txBody>
      </p:sp>
      <p:sp>
        <p:nvSpPr>
          <p:cNvPr id="15373" name="Text Box 13"/>
          <p:cNvSpPr txBox="1">
            <a:spLocks noChangeArrowheads="1"/>
          </p:cNvSpPr>
          <p:nvPr/>
        </p:nvSpPr>
        <p:spPr bwMode="auto">
          <a:xfrm>
            <a:off x="900113" y="3933825"/>
            <a:ext cx="561657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ts val="200"/>
              </a:spcBef>
              <a:spcAft>
                <a:spcPts val="200"/>
              </a:spcAft>
              <a:buFontTx/>
              <a:buNone/>
            </a:pPr>
            <a:r>
              <a:rPr lang="en-US" altLang="en-US" sz="2000" smtClean="0">
                <a:solidFill>
                  <a:srgbClr val="FF0000"/>
                </a:solidFill>
                <a:latin typeface="Arial Black" pitchFamily="34" charset="0"/>
              </a:rPr>
              <a:t>STEP B:</a:t>
            </a:r>
            <a:r>
              <a:rPr lang="en-US" altLang="en-US" sz="2000" smtClean="0">
                <a:solidFill>
                  <a:srgbClr val="000000"/>
                </a:solidFill>
              </a:rPr>
              <a:t>  Indicating a Gap</a:t>
            </a:r>
          </a:p>
        </p:txBody>
      </p:sp>
    </p:spTree>
    <p:extLst>
      <p:ext uri="{BB962C8B-B14F-4D97-AF65-F5344CB8AC3E}">
        <p14:creationId xmlns:p14="http://schemas.microsoft.com/office/powerpoint/2010/main" val="1416022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50825" y="260350"/>
            <a:ext cx="3168650" cy="1343025"/>
          </a:xfrm>
        </p:spPr>
        <p:txBody>
          <a:bodyPr/>
          <a:lstStyle/>
          <a:p>
            <a:pPr algn="l" eaLnBrk="1" hangingPunct="1"/>
            <a:r>
              <a:rPr lang="en-US" altLang="en-US" sz="2400" b="1" noProof="1" smtClean="0">
                <a:solidFill>
                  <a:schemeClr val="tx1"/>
                </a:solidFill>
              </a:rPr>
              <a:t>What about </a:t>
            </a:r>
            <a:r>
              <a:rPr lang="fi-FI" altLang="en-US" sz="2400" b="1" smtClean="0">
                <a:solidFill>
                  <a:srgbClr val="CC0000"/>
                </a:solidFill>
                <a:latin typeface="Arial Black" pitchFamily="34" charset="0"/>
              </a:rPr>
              <a:t>master’s thesis</a:t>
            </a:r>
            <a:r>
              <a:rPr lang="fi-FI" altLang="en-US" sz="2400" b="1" noProof="1" smtClean="0">
                <a:solidFill>
                  <a:srgbClr val="CC0000"/>
                </a:solidFill>
                <a:latin typeface="Arial Black" pitchFamily="34" charset="0"/>
              </a:rPr>
              <a:t> </a:t>
            </a:r>
            <a:r>
              <a:rPr lang="fi-FI" altLang="en-US" sz="2400" b="1" noProof="1" smtClean="0">
                <a:solidFill>
                  <a:schemeClr val="tx1"/>
                </a:solidFill>
              </a:rPr>
              <a:t>introductions?</a:t>
            </a:r>
            <a:endParaRPr lang="en-US" altLang="en-US" sz="4000" b="1" smtClean="0">
              <a:solidFill>
                <a:schemeClr val="tx1"/>
              </a:solidFill>
            </a:endParaRPr>
          </a:p>
        </p:txBody>
      </p:sp>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41313"/>
            <a:ext cx="5972175"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423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50825" y="260350"/>
            <a:ext cx="3168650" cy="1343025"/>
          </a:xfrm>
        </p:spPr>
        <p:txBody>
          <a:bodyPr/>
          <a:lstStyle/>
          <a:p>
            <a:pPr algn="l" eaLnBrk="1" hangingPunct="1"/>
            <a:r>
              <a:rPr lang="en-US" altLang="en-US" sz="2400" b="1" noProof="1" smtClean="0">
                <a:solidFill>
                  <a:schemeClr val="tx1"/>
                </a:solidFill>
              </a:rPr>
              <a:t>What about </a:t>
            </a:r>
            <a:r>
              <a:rPr lang="fi-FI" altLang="en-US" sz="2400" b="1" smtClean="0">
                <a:solidFill>
                  <a:srgbClr val="CC0000"/>
                </a:solidFill>
                <a:latin typeface="Arial Black" pitchFamily="34" charset="0"/>
              </a:rPr>
              <a:t>master’s thesis</a:t>
            </a:r>
            <a:r>
              <a:rPr lang="fi-FI" altLang="en-US" sz="2400" b="1" noProof="1" smtClean="0">
                <a:solidFill>
                  <a:srgbClr val="CC0000"/>
                </a:solidFill>
                <a:latin typeface="Arial Black" pitchFamily="34" charset="0"/>
              </a:rPr>
              <a:t> </a:t>
            </a:r>
            <a:r>
              <a:rPr lang="fi-FI" altLang="en-US" sz="2400" b="1" noProof="1" smtClean="0">
                <a:solidFill>
                  <a:schemeClr val="tx1"/>
                </a:solidFill>
              </a:rPr>
              <a:t>introductions?</a:t>
            </a:r>
            <a:endParaRPr lang="en-US" altLang="en-US" sz="4000" b="1" smtClean="0">
              <a:solidFill>
                <a:schemeClr val="tx1"/>
              </a:solidFill>
            </a:endParaRPr>
          </a:p>
        </p:txBody>
      </p:sp>
      <p:pic>
        <p:nvPicPr>
          <p:cNvPr id="147460" name="Picture 4"/>
          <p:cNvPicPr>
            <a:picLocks noChangeAspect="1" noChangeArrowheads="1"/>
          </p:cNvPicPr>
          <p:nvPr/>
        </p:nvPicPr>
        <p:blipFill>
          <a:blip r:embed="rId2">
            <a:extLst>
              <a:ext uri="{28A0092B-C50C-407E-A947-70E740481C1C}">
                <a14:useLocalDpi xmlns:a14="http://schemas.microsoft.com/office/drawing/2010/main" val="0"/>
              </a:ext>
            </a:extLst>
          </a:blip>
          <a:srcRect l="33800" t="22639" r="28850" b="12561"/>
          <a:stretch>
            <a:fillRect/>
          </a:stretch>
        </p:blipFill>
        <p:spPr bwMode="auto">
          <a:xfrm>
            <a:off x="2916238" y="188913"/>
            <a:ext cx="5976937"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120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box(in)">
                                      <p:cBhvr>
                                        <p:cTn id="7"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08720"/>
            <a:ext cx="7560840" cy="1938992"/>
          </a:xfrm>
          <a:prstGeom prst="rect">
            <a:avLst/>
          </a:prstGeom>
          <a:noFill/>
        </p:spPr>
        <p:txBody>
          <a:bodyPr wrap="square" rtlCol="0">
            <a:spAutoFit/>
          </a:bodyPr>
          <a:lstStyle/>
          <a:p>
            <a:pPr algn="ctr"/>
            <a:r>
              <a:rPr lang="fi-FI" sz="4000" dirty="0" smtClean="0"/>
              <a:t>How </a:t>
            </a:r>
            <a:r>
              <a:rPr lang="fi-FI" sz="4000" dirty="0" err="1" smtClean="0"/>
              <a:t>successful</a:t>
            </a:r>
            <a:r>
              <a:rPr lang="fi-FI" sz="4000" dirty="0" smtClean="0"/>
              <a:t> </a:t>
            </a:r>
            <a:r>
              <a:rPr lang="fi-FI" sz="4000" dirty="0" err="1" smtClean="0"/>
              <a:t>are</a:t>
            </a:r>
            <a:r>
              <a:rPr lang="fi-FI" sz="4000" dirty="0" smtClean="0"/>
              <a:t> the </a:t>
            </a:r>
            <a:r>
              <a:rPr lang="fi-FI" sz="4000" dirty="0" err="1" smtClean="0"/>
              <a:t>sample</a:t>
            </a:r>
            <a:r>
              <a:rPr lang="fi-FI" sz="4000" dirty="0" smtClean="0"/>
              <a:t> </a:t>
            </a:r>
            <a:r>
              <a:rPr lang="fi-FI" sz="4000" dirty="0" err="1" smtClean="0"/>
              <a:t>theses</a:t>
            </a:r>
            <a:r>
              <a:rPr lang="fi-FI" sz="4000" dirty="0" smtClean="0"/>
              <a:t> in </a:t>
            </a:r>
            <a:r>
              <a:rPr lang="fi-FI" sz="4000" dirty="0" err="1" smtClean="0"/>
              <a:t>following</a:t>
            </a:r>
            <a:r>
              <a:rPr lang="fi-FI" sz="4000" dirty="0" smtClean="0"/>
              <a:t> the </a:t>
            </a:r>
            <a:r>
              <a:rPr lang="fi-FI" sz="4000" dirty="0" err="1" smtClean="0">
                <a:solidFill>
                  <a:srgbClr val="C00000"/>
                </a:solidFill>
                <a:latin typeface="Arial Black" panose="020B0A04020102020204" pitchFamily="34" charset="0"/>
              </a:rPr>
              <a:t>Problem-Solution</a:t>
            </a:r>
            <a:r>
              <a:rPr lang="fi-FI" sz="4000" dirty="0" smtClean="0">
                <a:solidFill>
                  <a:srgbClr val="C00000"/>
                </a:solidFill>
                <a:latin typeface="Arial Black" panose="020B0A04020102020204" pitchFamily="34" charset="0"/>
              </a:rPr>
              <a:t> </a:t>
            </a:r>
            <a:r>
              <a:rPr lang="fi-FI" sz="4000" dirty="0" err="1" smtClean="0">
                <a:solidFill>
                  <a:srgbClr val="C00000"/>
                </a:solidFill>
                <a:latin typeface="Arial Black" panose="020B0A04020102020204" pitchFamily="34" charset="0"/>
              </a:rPr>
              <a:t>Pattern</a:t>
            </a:r>
            <a:r>
              <a:rPr lang="fi-FI" sz="4000" dirty="0" smtClean="0"/>
              <a:t>?</a:t>
            </a:r>
            <a:endParaRPr lang="en-US" sz="4000" dirty="0"/>
          </a:p>
        </p:txBody>
      </p:sp>
    </p:spTree>
    <p:extLst>
      <p:ext uri="{BB962C8B-B14F-4D97-AF65-F5344CB8AC3E}">
        <p14:creationId xmlns:p14="http://schemas.microsoft.com/office/powerpoint/2010/main" val="1649399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72851701"/>
              </p:ext>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512168"/>
                <a:gridCol w="6912768"/>
              </a:tblGrid>
              <a:tr h="953661">
                <a:tc>
                  <a:txBody>
                    <a:bodyPr/>
                    <a:lstStyle/>
                    <a:p>
                      <a:endParaRPr lang="en-US" dirty="0"/>
                    </a:p>
                  </a:txBody>
                  <a:tcPr>
                    <a:solidFill>
                      <a:srgbClr val="C00000"/>
                    </a:solidFill>
                  </a:tcPr>
                </a:tc>
                <a:tc>
                  <a:txBody>
                    <a:bodyPr/>
                    <a:lstStyle/>
                    <a:p>
                      <a:pPr algn="ctr"/>
                      <a:r>
                        <a:rPr lang="fi-FI" sz="2400" dirty="0" err="1" smtClean="0"/>
                        <a:t>Where</a:t>
                      </a:r>
                      <a:r>
                        <a:rPr lang="fi-FI" sz="2400" dirty="0" smtClean="0"/>
                        <a:t> is the </a:t>
                      </a:r>
                      <a:r>
                        <a:rPr lang="fi-FI" sz="2400" dirty="0" err="1" smtClean="0"/>
                        <a:t>problem</a:t>
                      </a:r>
                      <a:r>
                        <a:rPr lang="fi-FI" sz="2400" dirty="0" smtClean="0"/>
                        <a:t> </a:t>
                      </a:r>
                      <a:r>
                        <a:rPr lang="fi-FI" sz="2400" dirty="0" err="1" smtClean="0"/>
                        <a:t>that</a:t>
                      </a:r>
                      <a:r>
                        <a:rPr lang="fi-FI" sz="2400" dirty="0" smtClean="0"/>
                        <a:t> </a:t>
                      </a:r>
                      <a:r>
                        <a:rPr lang="fi-FI" sz="2400" dirty="0" err="1" smtClean="0"/>
                        <a:t>motivates</a:t>
                      </a:r>
                      <a:r>
                        <a:rPr lang="fi-FI" sz="2400" dirty="0" smtClean="0"/>
                        <a:t> the </a:t>
                      </a:r>
                      <a:r>
                        <a:rPr lang="fi-FI" sz="2400" dirty="0" err="1" smtClean="0"/>
                        <a:t>aim</a:t>
                      </a:r>
                      <a:r>
                        <a:rPr lang="fi-FI" sz="2400" dirty="0" smtClean="0"/>
                        <a:t>?</a:t>
                      </a:r>
                      <a:endParaRPr lang="en-US" sz="2400" dirty="0"/>
                    </a:p>
                  </a:txBody>
                  <a:tcPr anchor="ctr">
                    <a:solidFill>
                      <a:srgbClr val="C00000"/>
                    </a:solidFill>
                  </a:tcP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solidFill>
                      <a:schemeClr val="bg2">
                        <a:lumMod val="20000"/>
                        <a:lumOff val="80000"/>
                      </a:schemeClr>
                    </a:solidFill>
                  </a:tcPr>
                </a:tc>
                <a:tc>
                  <a:txBody>
                    <a:bodyPr/>
                    <a:lstStyle/>
                    <a:p>
                      <a:endParaRPr lang="en-US" dirty="0"/>
                    </a:p>
                  </a:txBody>
                  <a:tcPr>
                    <a:solidFill>
                      <a:schemeClr val="bg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solidFill>
                      <a:schemeClr val="bg2">
                        <a:lumMod val="20000"/>
                        <a:lumOff val="80000"/>
                      </a:schemeClr>
                    </a:solidFill>
                  </a:tcPr>
                </a:tc>
                <a:tc>
                  <a:txBody>
                    <a:bodyPr/>
                    <a:lstStyle/>
                    <a:p>
                      <a:endParaRPr lang="en-US" dirty="0"/>
                    </a:p>
                  </a:txBody>
                  <a:tcPr>
                    <a:solidFill>
                      <a:schemeClr val="bg2">
                        <a:lumMod val="20000"/>
                        <a:lumOff val="80000"/>
                      </a:schemeClr>
                    </a:solidFill>
                  </a:tcPr>
                </a:tc>
              </a:tr>
            </a:tbl>
          </a:graphicData>
        </a:graphic>
      </p:graphicFrame>
      <p:sp>
        <p:nvSpPr>
          <p:cNvPr id="4" name="TextBox 3"/>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5" name="TextBox 4"/>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6" name="TextBox 5"/>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7" name="TextBox 6"/>
          <p:cNvSpPr txBox="1"/>
          <p:nvPr/>
        </p:nvSpPr>
        <p:spPr>
          <a:xfrm>
            <a:off x="801940" y="5589240"/>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2037510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0152" y="188640"/>
            <a:ext cx="3096344" cy="584775"/>
          </a:xfrm>
          <a:prstGeom prst="rect">
            <a:avLst/>
          </a:prstGeom>
          <a:noFill/>
        </p:spPr>
        <p:txBody>
          <a:bodyPr wrap="square" rtlCol="0">
            <a:spAutoFit/>
          </a:bodyPr>
          <a:lstStyle/>
          <a:p>
            <a:r>
              <a:rPr lang="fi-FI" sz="3200" b="1" dirty="0" err="1" smtClean="0"/>
              <a:t>Thesis</a:t>
            </a:r>
            <a:r>
              <a:rPr lang="fi-FI" sz="3200" b="1" dirty="0" smtClean="0"/>
              <a:t> #1</a:t>
            </a:r>
            <a:endParaRPr lang="en-US" sz="3200" b="1"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228"/>
          <a:stretch/>
        </p:blipFill>
        <p:spPr bwMode="auto">
          <a:xfrm>
            <a:off x="183530" y="606543"/>
            <a:ext cx="5612606" cy="338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8368"/>
          <a:stretch/>
        </p:blipFill>
        <p:spPr bwMode="auto">
          <a:xfrm>
            <a:off x="223716" y="3947275"/>
            <a:ext cx="5500412" cy="262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3923928" y="3947275"/>
            <a:ext cx="1800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71800" y="3391801"/>
            <a:ext cx="29523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9626" y="3573016"/>
            <a:ext cx="51795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71600" y="4149080"/>
            <a:ext cx="36004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3716" y="4143410"/>
            <a:ext cx="3772220" cy="56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3468" y="3947275"/>
            <a:ext cx="645642" cy="2018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Callout 15"/>
          <p:cNvSpPr/>
          <p:nvPr/>
        </p:nvSpPr>
        <p:spPr bwMode="auto">
          <a:xfrm>
            <a:off x="743468" y="116632"/>
            <a:ext cx="4574841" cy="2380376"/>
          </a:xfrm>
          <a:prstGeom prst="cloudCallout">
            <a:avLst>
              <a:gd name="adj1" fmla="val 18626"/>
              <a:gd name="adj2" fmla="val 75594"/>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533400" algn="ctr" fontAlgn="base">
              <a:spcBef>
                <a:spcPct val="0"/>
              </a:spcBef>
              <a:spcAft>
                <a:spcPct val="0"/>
              </a:spcAft>
            </a:pPr>
            <a:r>
              <a:rPr lang="fi-FI" dirty="0" err="1" smtClean="0">
                <a:solidFill>
                  <a:srgbClr val="C00000"/>
                </a:solidFill>
                <a:latin typeface="Arial Black" pitchFamily="34" charset="0"/>
              </a:rPr>
              <a:t>However</a:t>
            </a:r>
            <a:r>
              <a:rPr lang="fi-FI" dirty="0" smtClean="0">
                <a:solidFill>
                  <a:srgbClr val="C00000"/>
                </a:solidFill>
                <a:latin typeface="Arial Black" pitchFamily="34" charset="0"/>
              </a:rPr>
              <a:t>, </a:t>
            </a:r>
            <a:r>
              <a:rPr lang="fi-FI" dirty="0" err="1" smtClean="0">
                <a:solidFill>
                  <a:srgbClr val="000000"/>
                </a:solidFill>
                <a:latin typeface="Arial Black" pitchFamily="34" charset="0"/>
              </a:rPr>
              <a:t>peforming</a:t>
            </a:r>
            <a:r>
              <a:rPr lang="fi-FI" dirty="0" smtClean="0">
                <a:solidFill>
                  <a:srgbClr val="000000"/>
                </a:solidFill>
                <a:latin typeface="Arial Black" pitchFamily="34" charset="0"/>
              </a:rPr>
              <a:t> the </a:t>
            </a:r>
            <a:r>
              <a:rPr lang="fi-FI" dirty="0" err="1" smtClean="0">
                <a:solidFill>
                  <a:srgbClr val="000000"/>
                </a:solidFill>
                <a:latin typeface="Arial Black" pitchFamily="34" charset="0"/>
              </a:rPr>
              <a:t>test</a:t>
            </a:r>
            <a:r>
              <a:rPr lang="fi-FI" dirty="0" smtClean="0">
                <a:solidFill>
                  <a:srgbClr val="000000"/>
                </a:solidFill>
                <a:latin typeface="Arial Black" pitchFamily="34" charset="0"/>
              </a:rPr>
              <a:t> </a:t>
            </a:r>
            <a:br>
              <a:rPr lang="fi-FI" dirty="0" smtClean="0">
                <a:solidFill>
                  <a:srgbClr val="000000"/>
                </a:solidFill>
                <a:latin typeface="Arial Black" pitchFamily="34" charset="0"/>
              </a:rPr>
            </a:br>
            <a:r>
              <a:rPr lang="fi-FI" dirty="0" err="1" smtClean="0">
                <a:solidFill>
                  <a:srgbClr val="000000"/>
                </a:solidFill>
                <a:latin typeface="Arial Black" pitchFamily="34" charset="0"/>
              </a:rPr>
              <a:t>involves</a:t>
            </a:r>
            <a:r>
              <a:rPr lang="fi-FI" dirty="0" smtClean="0">
                <a:solidFill>
                  <a:srgbClr val="000000"/>
                </a:solidFill>
                <a:latin typeface="Arial Black" pitchFamily="34" charset="0"/>
              </a:rPr>
              <a:t> </a:t>
            </a:r>
            <a:r>
              <a:rPr lang="fi-FI" dirty="0" err="1" smtClean="0">
                <a:solidFill>
                  <a:srgbClr val="000000"/>
                </a:solidFill>
                <a:latin typeface="Arial Black" pitchFamily="34" charset="0"/>
              </a:rPr>
              <a:t>many</a:t>
            </a:r>
            <a:r>
              <a:rPr lang="fi-FI" dirty="0" smtClean="0">
                <a:solidFill>
                  <a:srgbClr val="000000"/>
                </a:solidFill>
                <a:latin typeface="Arial Black" pitchFamily="34" charset="0"/>
              </a:rPr>
              <a:t> </a:t>
            </a:r>
            <a:r>
              <a:rPr lang="fi-FI" dirty="0" err="1" smtClean="0">
                <a:solidFill>
                  <a:srgbClr val="000000"/>
                </a:solidFill>
                <a:latin typeface="Arial Black" pitchFamily="34" charset="0"/>
              </a:rPr>
              <a:t>repeatable</a:t>
            </a:r>
            <a:r>
              <a:rPr lang="fi-FI" dirty="0" smtClean="0">
                <a:solidFill>
                  <a:srgbClr val="000000"/>
                </a:solidFill>
                <a:latin typeface="Arial Black" pitchFamily="34" charset="0"/>
              </a:rPr>
              <a:t> </a:t>
            </a:r>
            <a:r>
              <a:rPr lang="fi-FI" dirty="0" err="1" smtClean="0">
                <a:solidFill>
                  <a:srgbClr val="000000"/>
                </a:solidFill>
                <a:latin typeface="Arial Black" pitchFamily="34" charset="0"/>
              </a:rPr>
              <a:t>tasks</a:t>
            </a:r>
            <a:endParaRPr lang="en-US" dirty="0">
              <a:solidFill>
                <a:srgbClr val="000000"/>
              </a:solidFill>
              <a:latin typeface="Arial Black" pitchFamily="34" charset="0"/>
            </a:endParaRPr>
          </a:p>
        </p:txBody>
      </p:sp>
      <p:sp>
        <p:nvSpPr>
          <p:cNvPr id="17" name="Rectangle 16"/>
          <p:cNvSpPr/>
          <p:nvPr/>
        </p:nvSpPr>
        <p:spPr>
          <a:xfrm>
            <a:off x="239627" y="4899991"/>
            <a:ext cx="5500412" cy="39028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08066" y="4509120"/>
            <a:ext cx="711805" cy="2018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826979" y="4869160"/>
            <a:ext cx="115273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83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40340234"/>
              </p:ext>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512168"/>
                <a:gridCol w="6912768"/>
              </a:tblGrid>
              <a:tr h="953661">
                <a:tc>
                  <a:txBody>
                    <a:bodyPr/>
                    <a:lstStyle/>
                    <a:p>
                      <a:endParaRPr lang="en-US" dirty="0"/>
                    </a:p>
                  </a:txBody>
                  <a:tcPr>
                    <a:solidFill>
                      <a:srgbClr val="C00000"/>
                    </a:solidFill>
                  </a:tcPr>
                </a:tc>
                <a:tc>
                  <a:txBody>
                    <a:bodyPr/>
                    <a:lstStyle/>
                    <a:p>
                      <a:pPr algn="ctr"/>
                      <a:r>
                        <a:rPr lang="fi-FI" sz="2400" dirty="0" err="1" smtClean="0"/>
                        <a:t>Where</a:t>
                      </a:r>
                      <a:r>
                        <a:rPr lang="fi-FI" sz="2400" dirty="0" smtClean="0"/>
                        <a:t> is the </a:t>
                      </a:r>
                      <a:r>
                        <a:rPr lang="fi-FI" sz="2400" dirty="0" err="1" smtClean="0"/>
                        <a:t>problem</a:t>
                      </a:r>
                      <a:r>
                        <a:rPr lang="fi-FI" sz="2400" dirty="0" smtClean="0"/>
                        <a:t> </a:t>
                      </a:r>
                      <a:r>
                        <a:rPr lang="fi-FI" sz="2400" dirty="0" err="1" smtClean="0"/>
                        <a:t>that</a:t>
                      </a:r>
                      <a:r>
                        <a:rPr lang="fi-FI" sz="2400" dirty="0" smtClean="0"/>
                        <a:t> </a:t>
                      </a:r>
                      <a:r>
                        <a:rPr lang="fi-FI" sz="2400" dirty="0" err="1" smtClean="0"/>
                        <a:t>motivates</a:t>
                      </a:r>
                      <a:r>
                        <a:rPr lang="fi-FI" sz="2400" dirty="0" smtClean="0"/>
                        <a:t> the </a:t>
                      </a:r>
                      <a:r>
                        <a:rPr lang="fi-FI" sz="2400" dirty="0" err="1" smtClean="0"/>
                        <a:t>aim</a:t>
                      </a:r>
                      <a:r>
                        <a:rPr lang="fi-FI" sz="2400" dirty="0" smtClean="0"/>
                        <a:t>?</a:t>
                      </a:r>
                      <a:endParaRPr lang="en-US" sz="2400" dirty="0"/>
                    </a:p>
                  </a:txBody>
                  <a:tcPr anchor="ctr">
                    <a:solidFill>
                      <a:srgbClr val="C00000"/>
                    </a:solidFill>
                  </a:tcP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solidFill>
                      <a:schemeClr val="bg2">
                        <a:lumMod val="20000"/>
                        <a:lumOff val="80000"/>
                      </a:schemeClr>
                    </a:solidFill>
                  </a:tcPr>
                </a:tc>
                <a:tc>
                  <a:txBody>
                    <a:bodyPr/>
                    <a:lstStyle/>
                    <a:p>
                      <a:endParaRPr lang="en-US" dirty="0"/>
                    </a:p>
                  </a:txBody>
                  <a:tcPr>
                    <a:solidFill>
                      <a:schemeClr val="bg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solidFill>
                      <a:schemeClr val="bg2">
                        <a:lumMod val="20000"/>
                        <a:lumOff val="80000"/>
                      </a:schemeClr>
                    </a:solidFill>
                  </a:tcPr>
                </a:tc>
                <a:tc>
                  <a:txBody>
                    <a:bodyPr/>
                    <a:lstStyle/>
                    <a:p>
                      <a:endParaRPr lang="en-US" dirty="0"/>
                    </a:p>
                  </a:txBody>
                  <a:tcPr>
                    <a:solidFill>
                      <a:schemeClr val="bg2">
                        <a:lumMod val="20000"/>
                        <a:lumOff val="80000"/>
                      </a:schemeClr>
                    </a:solidFill>
                  </a:tcPr>
                </a:tc>
              </a:tr>
            </a:tbl>
          </a:graphicData>
        </a:graphic>
      </p:graphicFrame>
      <p:sp>
        <p:nvSpPr>
          <p:cNvPr id="5" name="TextBox 4"/>
          <p:cNvSpPr txBox="1"/>
          <p:nvPr/>
        </p:nvSpPr>
        <p:spPr>
          <a:xfrm>
            <a:off x="1940752" y="2348880"/>
            <a:ext cx="6984776" cy="707886"/>
          </a:xfrm>
          <a:prstGeom prst="rect">
            <a:avLst/>
          </a:prstGeom>
          <a:noFill/>
        </p:spPr>
        <p:txBody>
          <a:bodyPr wrap="square" rtlCol="0">
            <a:spAutoFit/>
          </a:bodyPr>
          <a:lstStyle/>
          <a:p>
            <a:r>
              <a:rPr lang="en-US" sz="2000" b="1" dirty="0"/>
              <a:t>Weak </a:t>
            </a:r>
            <a:r>
              <a:rPr lang="en-US" sz="2000" b="1" dirty="0" smtClean="0"/>
              <a:t>problem:  </a:t>
            </a:r>
            <a:r>
              <a:rPr lang="en-US" sz="2000" dirty="0" smtClean="0"/>
              <a:t>not </a:t>
            </a:r>
            <a:r>
              <a:rPr lang="en-US" sz="2000" dirty="0"/>
              <a:t>signaled by </a:t>
            </a:r>
            <a:r>
              <a:rPr lang="en-US" sz="2000" b="1" dirty="0"/>
              <a:t>“however”</a:t>
            </a:r>
            <a:r>
              <a:rPr lang="en-US" sz="2000" dirty="0"/>
              <a:t>, nor does he state </a:t>
            </a:r>
            <a:r>
              <a:rPr lang="en-US" sz="2000" b="1" dirty="0"/>
              <a:t>“why” </a:t>
            </a:r>
            <a:r>
              <a:rPr lang="en-US" sz="2000" dirty="0"/>
              <a:t>the earlier system was discontinued.</a:t>
            </a:r>
            <a:endParaRPr lang="en-US" sz="1600" dirty="0"/>
          </a:p>
        </p:txBody>
      </p:sp>
      <p:sp>
        <p:nvSpPr>
          <p:cNvPr id="6" name="TextBox 5"/>
          <p:cNvSpPr txBox="1"/>
          <p:nvPr/>
        </p:nvSpPr>
        <p:spPr>
          <a:xfrm>
            <a:off x="1979711" y="3212976"/>
            <a:ext cx="6906859" cy="1261884"/>
          </a:xfrm>
          <a:prstGeom prst="rect">
            <a:avLst/>
          </a:prstGeom>
          <a:noFill/>
        </p:spPr>
        <p:txBody>
          <a:bodyPr wrap="square" rtlCol="0">
            <a:spAutoFit/>
          </a:bodyPr>
          <a:lstStyle/>
          <a:p>
            <a:r>
              <a:rPr lang="en-US" sz="2000" dirty="0" smtClean="0">
                <a:solidFill>
                  <a:srgbClr val="0000FF"/>
                </a:solidFill>
              </a:rPr>
              <a:t>BETTER:</a:t>
            </a:r>
          </a:p>
          <a:p>
            <a:r>
              <a:rPr lang="fi-FI" sz="2000" dirty="0" smtClean="0"/>
              <a:t>In </a:t>
            </a:r>
            <a:r>
              <a:rPr lang="fi-FI" sz="2000" dirty="0" err="1" smtClean="0"/>
              <a:t>order</a:t>
            </a:r>
            <a:r>
              <a:rPr lang="fi-FI" sz="2000" dirty="0" smtClean="0"/>
              <a:t> to </a:t>
            </a:r>
            <a:r>
              <a:rPr lang="fi-FI" sz="2000" dirty="0" err="1" smtClean="0"/>
              <a:t>categorize</a:t>
            </a:r>
            <a:r>
              <a:rPr lang="fi-FI" sz="2000" dirty="0" smtClean="0"/>
              <a:t> and </a:t>
            </a:r>
            <a:r>
              <a:rPr lang="fi-FI" sz="2000" dirty="0" err="1" smtClean="0"/>
              <a:t>group</a:t>
            </a:r>
            <a:r>
              <a:rPr lang="fi-FI" sz="2000" dirty="0" smtClean="0"/>
              <a:t> M2M, </a:t>
            </a:r>
            <a:r>
              <a:rPr lang="fi-FI" sz="2000" dirty="0" err="1" smtClean="0"/>
              <a:t>this</a:t>
            </a:r>
            <a:r>
              <a:rPr lang="fi-FI" sz="2000" dirty="0" smtClean="0"/>
              <a:t> </a:t>
            </a:r>
            <a:r>
              <a:rPr lang="fi-FI" sz="2000" dirty="0" err="1" smtClean="0"/>
              <a:t>thesis</a:t>
            </a:r>
            <a:r>
              <a:rPr lang="fi-FI" sz="2000" dirty="0" smtClean="0"/>
              <a:t> </a:t>
            </a:r>
            <a:r>
              <a:rPr lang="fi-FI" sz="2000" dirty="0" err="1" smtClean="0"/>
              <a:t>analyzes</a:t>
            </a:r>
            <a:r>
              <a:rPr lang="fi-FI" sz="2000" dirty="0" smtClean="0"/>
              <a:t> and </a:t>
            </a:r>
            <a:r>
              <a:rPr lang="fi-FI" sz="2000" dirty="0" err="1" smtClean="0"/>
              <a:t>identifies</a:t>
            </a:r>
            <a:r>
              <a:rPr lang="fi-FI" sz="2000" dirty="0" smtClean="0"/>
              <a:t> [</a:t>
            </a:r>
            <a:r>
              <a:rPr lang="fi-FI" sz="2000" b="1" dirty="0" err="1" smtClean="0"/>
              <a:t>what</a:t>
            </a:r>
            <a:r>
              <a:rPr lang="fi-FI" sz="2000" b="1" dirty="0" smtClean="0"/>
              <a:t>?] </a:t>
            </a:r>
            <a:endParaRPr lang="en-US" sz="2000" b="1" dirty="0"/>
          </a:p>
          <a:p>
            <a:endParaRPr lang="en-US" sz="1600" dirty="0"/>
          </a:p>
        </p:txBody>
      </p:sp>
      <p:sp>
        <p:nvSpPr>
          <p:cNvPr id="7" name="TextBox 6"/>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8" name="TextBox 7"/>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9" name="TextBox 8"/>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10" name="TextBox 9"/>
          <p:cNvSpPr txBox="1"/>
          <p:nvPr/>
        </p:nvSpPr>
        <p:spPr>
          <a:xfrm>
            <a:off x="801940" y="5667956"/>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34985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3096344" cy="584775"/>
          </a:xfrm>
          <a:prstGeom prst="rect">
            <a:avLst/>
          </a:prstGeom>
          <a:noFill/>
        </p:spPr>
        <p:txBody>
          <a:bodyPr wrap="square" rtlCol="0">
            <a:spAutoFit/>
          </a:bodyPr>
          <a:lstStyle/>
          <a:p>
            <a:r>
              <a:rPr lang="fi-FI" sz="3200" b="1" dirty="0" err="1" smtClean="0"/>
              <a:t>Thesis</a:t>
            </a:r>
            <a:r>
              <a:rPr lang="fi-FI" sz="3200" b="1" dirty="0" smtClean="0"/>
              <a:t> #2</a:t>
            </a:r>
            <a:endParaRPr lang="en-US" sz="3200" b="1"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842" y="283583"/>
            <a:ext cx="6977598" cy="624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308304" y="1844824"/>
            <a:ext cx="1721014"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79712" y="2144935"/>
            <a:ext cx="704960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72818" y="2432967"/>
            <a:ext cx="3103238"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81309" y="3116687"/>
            <a:ext cx="710206"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644008" y="3404719"/>
            <a:ext cx="26642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73606" y="3401892"/>
            <a:ext cx="8557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42842" y="3717032"/>
            <a:ext cx="697759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42842" y="4005064"/>
            <a:ext cx="533846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528" y="2288951"/>
            <a:ext cx="1224136" cy="400110"/>
          </a:xfrm>
          <a:prstGeom prst="rect">
            <a:avLst/>
          </a:prstGeom>
          <a:noFill/>
        </p:spPr>
        <p:txBody>
          <a:bodyPr wrap="square" rtlCol="0">
            <a:spAutoFit/>
          </a:bodyPr>
          <a:lstStyle/>
          <a:p>
            <a:r>
              <a:rPr lang="fi-FI" sz="2000" dirty="0" smtClean="0">
                <a:solidFill>
                  <a:srgbClr val="339933"/>
                </a:solidFill>
                <a:latin typeface="Arial Black" panose="020B0A04020102020204" pitchFamily="34" charset="0"/>
              </a:rPr>
              <a:t>AIMS??</a:t>
            </a:r>
            <a:endParaRPr lang="en-US" sz="2000" dirty="0">
              <a:solidFill>
                <a:srgbClr val="339933"/>
              </a:solidFill>
              <a:latin typeface="Arial Black" panose="020B0A04020102020204" pitchFamily="34" charset="0"/>
            </a:endParaRPr>
          </a:p>
        </p:txBody>
      </p:sp>
      <p:sp>
        <p:nvSpPr>
          <p:cNvPr id="18" name="TextBox 17"/>
          <p:cNvSpPr txBox="1"/>
          <p:nvPr/>
        </p:nvSpPr>
        <p:spPr>
          <a:xfrm>
            <a:off x="179512" y="3401892"/>
            <a:ext cx="1656184" cy="707886"/>
          </a:xfrm>
          <a:prstGeom prst="rect">
            <a:avLst/>
          </a:prstGeom>
          <a:noFill/>
        </p:spPr>
        <p:txBody>
          <a:bodyPr wrap="square" rtlCol="0">
            <a:spAutoFit/>
          </a:bodyPr>
          <a:lstStyle/>
          <a:p>
            <a:r>
              <a:rPr lang="fi-FI" sz="2000" dirty="0" err="1" smtClean="0">
                <a:solidFill>
                  <a:srgbClr val="C00000"/>
                </a:solidFill>
                <a:latin typeface="Arial Black" panose="020B0A04020102020204" pitchFamily="34" charset="0"/>
              </a:rPr>
              <a:t>Motivating</a:t>
            </a:r>
            <a:r>
              <a:rPr lang="fi-FI" sz="2000" dirty="0" smtClean="0">
                <a:solidFill>
                  <a:srgbClr val="C00000"/>
                </a:solidFill>
                <a:latin typeface="Arial Black" panose="020B0A04020102020204" pitchFamily="34" charset="0"/>
              </a:rPr>
              <a:t> </a:t>
            </a:r>
            <a:r>
              <a:rPr lang="fi-FI" sz="2000" dirty="0" err="1" smtClean="0">
                <a:solidFill>
                  <a:srgbClr val="C00000"/>
                </a:solidFill>
                <a:latin typeface="Arial Black" panose="020B0A04020102020204" pitchFamily="34" charset="0"/>
              </a:rPr>
              <a:t>problem</a:t>
            </a:r>
            <a:r>
              <a:rPr lang="fi-FI" sz="2000" dirty="0" smtClean="0">
                <a:solidFill>
                  <a:srgbClr val="C00000"/>
                </a:solidFill>
                <a:latin typeface="Arial Black" panose="020B0A04020102020204" pitchFamily="34" charset="0"/>
              </a:rPr>
              <a:t>??</a:t>
            </a:r>
            <a:endParaRPr lang="en-US" sz="2000" dirty="0">
              <a:solidFill>
                <a:srgbClr val="C00000"/>
              </a:solidFill>
              <a:latin typeface="Arial Black" panose="020B0A04020102020204" pitchFamily="34" charset="0"/>
            </a:endParaRPr>
          </a:p>
        </p:txBody>
      </p:sp>
      <p:sp>
        <p:nvSpPr>
          <p:cNvPr id="19" name="Rectangle 18"/>
          <p:cNvSpPr/>
          <p:nvPr/>
        </p:nvSpPr>
        <p:spPr>
          <a:xfrm>
            <a:off x="3419872" y="5013176"/>
            <a:ext cx="5600568"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35696" y="5321422"/>
            <a:ext cx="7193622"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35696" y="5609454"/>
            <a:ext cx="3888432"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4504" y="5013176"/>
            <a:ext cx="1224136" cy="707886"/>
          </a:xfrm>
          <a:prstGeom prst="rect">
            <a:avLst/>
          </a:prstGeom>
          <a:noFill/>
        </p:spPr>
        <p:txBody>
          <a:bodyPr wrap="square" rtlCol="0">
            <a:spAutoFit/>
          </a:bodyPr>
          <a:lstStyle/>
          <a:p>
            <a:r>
              <a:rPr lang="fi-FI" sz="2000" dirty="0" smtClean="0">
                <a:solidFill>
                  <a:srgbClr val="339933"/>
                </a:solidFill>
                <a:latin typeface="Arial Black" panose="020B0A04020102020204" pitchFamily="34" charset="0"/>
              </a:rPr>
              <a:t>AIMS</a:t>
            </a:r>
            <a:br>
              <a:rPr lang="fi-FI" sz="2000" dirty="0" smtClean="0">
                <a:solidFill>
                  <a:srgbClr val="339933"/>
                </a:solidFill>
                <a:latin typeface="Arial Black" panose="020B0A04020102020204" pitchFamily="34" charset="0"/>
              </a:rPr>
            </a:br>
            <a:r>
              <a:rPr lang="fi-FI" sz="2000" dirty="0" err="1" smtClean="0">
                <a:solidFill>
                  <a:srgbClr val="339933"/>
                </a:solidFill>
                <a:latin typeface="Arial Black" panose="020B0A04020102020204" pitchFamily="34" charset="0"/>
              </a:rPr>
              <a:t>again</a:t>
            </a:r>
            <a:endParaRPr lang="en-US" sz="2000" dirty="0">
              <a:solidFill>
                <a:srgbClr val="339933"/>
              </a:solidFill>
              <a:latin typeface="Arial Black" panose="020B0A04020102020204" pitchFamily="34" charset="0"/>
            </a:endParaRPr>
          </a:p>
        </p:txBody>
      </p:sp>
    </p:spTree>
    <p:extLst>
      <p:ext uri="{BB962C8B-B14F-4D97-AF65-F5344CB8AC3E}">
        <p14:creationId xmlns:p14="http://schemas.microsoft.com/office/powerpoint/2010/main" val="931936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66515586"/>
              </p:ext>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512168"/>
                <a:gridCol w="6912768"/>
              </a:tblGrid>
              <a:tr h="953661">
                <a:tc>
                  <a:txBody>
                    <a:bodyPr/>
                    <a:lstStyle/>
                    <a:p>
                      <a:endParaRPr lang="en-US" dirty="0"/>
                    </a:p>
                  </a:txBody>
                  <a:tcPr>
                    <a:solidFill>
                      <a:srgbClr val="C00000"/>
                    </a:solidFill>
                  </a:tcPr>
                </a:tc>
                <a:tc>
                  <a:txBody>
                    <a:bodyPr/>
                    <a:lstStyle/>
                    <a:p>
                      <a:pPr algn="ctr"/>
                      <a:r>
                        <a:rPr lang="fi-FI" sz="2400" dirty="0" err="1" smtClean="0"/>
                        <a:t>Where</a:t>
                      </a:r>
                      <a:r>
                        <a:rPr lang="fi-FI" sz="2400" dirty="0" smtClean="0"/>
                        <a:t> is the </a:t>
                      </a:r>
                      <a:r>
                        <a:rPr lang="fi-FI" sz="2400" dirty="0" err="1" smtClean="0"/>
                        <a:t>problem</a:t>
                      </a:r>
                      <a:r>
                        <a:rPr lang="fi-FI" sz="2400" dirty="0" smtClean="0"/>
                        <a:t> </a:t>
                      </a:r>
                      <a:r>
                        <a:rPr lang="fi-FI" sz="2400" dirty="0" err="1" smtClean="0"/>
                        <a:t>that</a:t>
                      </a:r>
                      <a:r>
                        <a:rPr lang="fi-FI" sz="2400" dirty="0" smtClean="0"/>
                        <a:t> </a:t>
                      </a:r>
                      <a:r>
                        <a:rPr lang="fi-FI" sz="2400" dirty="0" err="1" smtClean="0"/>
                        <a:t>motivates</a:t>
                      </a:r>
                      <a:r>
                        <a:rPr lang="fi-FI" sz="2400" dirty="0" smtClean="0"/>
                        <a:t> the </a:t>
                      </a:r>
                      <a:r>
                        <a:rPr lang="fi-FI" sz="2400" dirty="0" err="1" smtClean="0"/>
                        <a:t>aim</a:t>
                      </a:r>
                      <a:r>
                        <a:rPr lang="fi-FI" sz="2400" dirty="0" smtClean="0"/>
                        <a:t>?</a:t>
                      </a:r>
                      <a:endParaRPr lang="en-US" sz="2400" dirty="0"/>
                    </a:p>
                  </a:txBody>
                  <a:tcPr anchor="ctr">
                    <a:solidFill>
                      <a:srgbClr val="C00000"/>
                    </a:solidFill>
                  </a:tcP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solidFill>
                      <a:schemeClr val="bg2">
                        <a:lumMod val="20000"/>
                        <a:lumOff val="80000"/>
                      </a:schemeClr>
                    </a:solidFill>
                  </a:tcPr>
                </a:tc>
                <a:tc>
                  <a:txBody>
                    <a:bodyPr/>
                    <a:lstStyle/>
                    <a:p>
                      <a:endParaRPr lang="en-US" dirty="0"/>
                    </a:p>
                  </a:txBody>
                  <a:tcPr>
                    <a:solidFill>
                      <a:schemeClr val="bg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solidFill>
                      <a:schemeClr val="bg2">
                        <a:lumMod val="20000"/>
                        <a:lumOff val="80000"/>
                      </a:schemeClr>
                    </a:solidFill>
                  </a:tcPr>
                </a:tc>
                <a:tc>
                  <a:txBody>
                    <a:bodyPr/>
                    <a:lstStyle/>
                    <a:p>
                      <a:endParaRPr lang="en-US" dirty="0"/>
                    </a:p>
                  </a:txBody>
                  <a:tcPr>
                    <a:solidFill>
                      <a:schemeClr val="bg2">
                        <a:lumMod val="20000"/>
                        <a:lumOff val="80000"/>
                      </a:schemeClr>
                    </a:solidFill>
                  </a:tcPr>
                </a:tc>
              </a:tr>
            </a:tbl>
          </a:graphicData>
        </a:graphic>
      </p:graphicFrame>
      <p:sp>
        <p:nvSpPr>
          <p:cNvPr id="5" name="TextBox 4"/>
          <p:cNvSpPr txBox="1"/>
          <p:nvPr/>
        </p:nvSpPr>
        <p:spPr>
          <a:xfrm>
            <a:off x="1940752" y="2348880"/>
            <a:ext cx="6984776" cy="707886"/>
          </a:xfrm>
          <a:prstGeom prst="rect">
            <a:avLst/>
          </a:prstGeom>
          <a:noFill/>
        </p:spPr>
        <p:txBody>
          <a:bodyPr wrap="square" rtlCol="0">
            <a:spAutoFit/>
          </a:bodyPr>
          <a:lstStyle/>
          <a:p>
            <a:r>
              <a:rPr lang="en-US" sz="2000" b="1" dirty="0"/>
              <a:t>Weak </a:t>
            </a:r>
            <a:r>
              <a:rPr lang="en-US" sz="2000" b="1" dirty="0" smtClean="0"/>
              <a:t>problem:  </a:t>
            </a:r>
            <a:r>
              <a:rPr lang="en-US" sz="2000" dirty="0" smtClean="0"/>
              <a:t>not </a:t>
            </a:r>
            <a:r>
              <a:rPr lang="en-US" sz="2000" dirty="0"/>
              <a:t>signaled by </a:t>
            </a:r>
            <a:r>
              <a:rPr lang="en-US" sz="2000" b="1" dirty="0"/>
              <a:t>“however”</a:t>
            </a:r>
            <a:r>
              <a:rPr lang="en-US" sz="2000" dirty="0"/>
              <a:t>, nor does he state </a:t>
            </a:r>
            <a:r>
              <a:rPr lang="en-US" sz="2000" b="1" dirty="0"/>
              <a:t>“why” </a:t>
            </a:r>
            <a:r>
              <a:rPr lang="en-US" sz="2000" dirty="0"/>
              <a:t>the earlier system was discontinued.</a:t>
            </a:r>
            <a:endParaRPr lang="en-US" sz="1600" dirty="0"/>
          </a:p>
        </p:txBody>
      </p:sp>
      <p:sp>
        <p:nvSpPr>
          <p:cNvPr id="6" name="TextBox 5"/>
          <p:cNvSpPr txBox="1"/>
          <p:nvPr/>
        </p:nvSpPr>
        <p:spPr>
          <a:xfrm>
            <a:off x="1979711" y="3212976"/>
            <a:ext cx="6906859" cy="1261884"/>
          </a:xfrm>
          <a:prstGeom prst="rect">
            <a:avLst/>
          </a:prstGeom>
          <a:noFill/>
        </p:spPr>
        <p:txBody>
          <a:bodyPr wrap="square" rtlCol="0">
            <a:spAutoFit/>
          </a:bodyPr>
          <a:lstStyle/>
          <a:p>
            <a:r>
              <a:rPr lang="en-US" sz="2000" dirty="0" smtClean="0">
                <a:solidFill>
                  <a:srgbClr val="0000FF"/>
                </a:solidFill>
              </a:rPr>
              <a:t>BETTER:</a:t>
            </a:r>
          </a:p>
          <a:p>
            <a:r>
              <a:rPr lang="fi-FI" sz="2000" dirty="0" smtClean="0"/>
              <a:t>In </a:t>
            </a:r>
            <a:r>
              <a:rPr lang="fi-FI" sz="2000" dirty="0" err="1" smtClean="0"/>
              <a:t>order</a:t>
            </a:r>
            <a:r>
              <a:rPr lang="fi-FI" sz="2000" dirty="0" smtClean="0"/>
              <a:t> to </a:t>
            </a:r>
            <a:r>
              <a:rPr lang="fi-FI" sz="2000" dirty="0" err="1" smtClean="0"/>
              <a:t>categorize</a:t>
            </a:r>
            <a:r>
              <a:rPr lang="fi-FI" sz="2000" dirty="0" smtClean="0"/>
              <a:t> and </a:t>
            </a:r>
            <a:r>
              <a:rPr lang="fi-FI" sz="2000" dirty="0" err="1" smtClean="0"/>
              <a:t>group</a:t>
            </a:r>
            <a:r>
              <a:rPr lang="fi-FI" sz="2000" dirty="0" smtClean="0"/>
              <a:t> M2M, </a:t>
            </a:r>
            <a:r>
              <a:rPr lang="fi-FI" sz="2000" dirty="0" err="1" smtClean="0"/>
              <a:t>this</a:t>
            </a:r>
            <a:r>
              <a:rPr lang="fi-FI" sz="2000" dirty="0" smtClean="0"/>
              <a:t> </a:t>
            </a:r>
            <a:r>
              <a:rPr lang="fi-FI" sz="2000" dirty="0" err="1" smtClean="0"/>
              <a:t>thesis</a:t>
            </a:r>
            <a:r>
              <a:rPr lang="fi-FI" sz="2000" dirty="0" smtClean="0"/>
              <a:t> </a:t>
            </a:r>
            <a:r>
              <a:rPr lang="fi-FI" sz="2000" dirty="0" err="1" smtClean="0"/>
              <a:t>analyzes</a:t>
            </a:r>
            <a:r>
              <a:rPr lang="fi-FI" sz="2000" dirty="0" smtClean="0"/>
              <a:t> and </a:t>
            </a:r>
            <a:r>
              <a:rPr lang="fi-FI" sz="2000" dirty="0" err="1" smtClean="0"/>
              <a:t>identifies</a:t>
            </a:r>
            <a:r>
              <a:rPr lang="fi-FI" sz="2000" dirty="0" smtClean="0"/>
              <a:t> [</a:t>
            </a:r>
            <a:r>
              <a:rPr lang="fi-FI" sz="2000" b="1" dirty="0" err="1" smtClean="0"/>
              <a:t>what</a:t>
            </a:r>
            <a:r>
              <a:rPr lang="fi-FI" sz="2000" b="1" dirty="0" smtClean="0"/>
              <a:t>?] </a:t>
            </a:r>
            <a:endParaRPr lang="en-US" sz="2000" b="1" dirty="0"/>
          </a:p>
          <a:p>
            <a:endParaRPr lang="en-US" sz="1600" dirty="0"/>
          </a:p>
        </p:txBody>
      </p:sp>
      <p:sp>
        <p:nvSpPr>
          <p:cNvPr id="7" name="TextBox 6"/>
          <p:cNvSpPr txBox="1"/>
          <p:nvPr/>
        </p:nvSpPr>
        <p:spPr>
          <a:xfrm>
            <a:off x="1944184" y="4221088"/>
            <a:ext cx="6981344" cy="1015663"/>
          </a:xfrm>
          <a:prstGeom prst="rect">
            <a:avLst/>
          </a:prstGeom>
          <a:noFill/>
        </p:spPr>
        <p:txBody>
          <a:bodyPr wrap="square" rtlCol="0">
            <a:spAutoFit/>
          </a:bodyPr>
          <a:lstStyle/>
          <a:p>
            <a:r>
              <a:rPr lang="en-US" sz="2000" b="1" dirty="0" smtClean="0"/>
              <a:t>Larger, more </a:t>
            </a:r>
            <a:r>
              <a:rPr lang="en-US" sz="2000" b="1" dirty="0"/>
              <a:t>complicated </a:t>
            </a:r>
            <a:r>
              <a:rPr lang="en-US" sz="2000" b="1" dirty="0" smtClean="0"/>
              <a:t>systems</a:t>
            </a:r>
            <a:r>
              <a:rPr lang="en-US" sz="2000" dirty="0" smtClean="0"/>
              <a:t> and the </a:t>
            </a:r>
            <a:r>
              <a:rPr lang="en-US" sz="2000" b="1" dirty="0" smtClean="0"/>
              <a:t>enormous amount </a:t>
            </a:r>
            <a:r>
              <a:rPr lang="en-US" sz="2000" b="1" dirty="0"/>
              <a:t>of measurement data</a:t>
            </a:r>
            <a:r>
              <a:rPr lang="en-US" sz="2000" dirty="0"/>
              <a:t> generated by new measurement </a:t>
            </a:r>
            <a:r>
              <a:rPr lang="en-US" sz="2000" dirty="0" smtClean="0"/>
              <a:t>technologies call for a rethinking of the traditional </a:t>
            </a:r>
            <a:r>
              <a:rPr lang="en-US" sz="2000" dirty="0"/>
              <a:t>estimation paradigm</a:t>
            </a:r>
          </a:p>
        </p:txBody>
      </p:sp>
      <p:sp>
        <p:nvSpPr>
          <p:cNvPr id="8" name="TextBox 7"/>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9" name="TextBox 8"/>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10" name="TextBox 9"/>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11" name="TextBox 10"/>
          <p:cNvSpPr txBox="1"/>
          <p:nvPr/>
        </p:nvSpPr>
        <p:spPr>
          <a:xfrm>
            <a:off x="801940" y="5667956"/>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294352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20358"/>
            <a:ext cx="5974730" cy="617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260648"/>
            <a:ext cx="3096344" cy="584775"/>
          </a:xfrm>
          <a:prstGeom prst="rect">
            <a:avLst/>
          </a:prstGeom>
          <a:noFill/>
        </p:spPr>
        <p:txBody>
          <a:bodyPr wrap="square" rtlCol="0">
            <a:spAutoFit/>
          </a:bodyPr>
          <a:lstStyle/>
          <a:p>
            <a:r>
              <a:rPr lang="fi-FI" sz="3200" b="1" dirty="0" err="1" smtClean="0"/>
              <a:t>Thesis</a:t>
            </a:r>
            <a:r>
              <a:rPr lang="fi-FI" sz="3200" b="1" dirty="0" smtClean="0"/>
              <a:t> #3</a:t>
            </a:r>
            <a:endParaRPr lang="en-US" sz="3200" b="1" dirty="0"/>
          </a:p>
        </p:txBody>
      </p:sp>
      <p:sp>
        <p:nvSpPr>
          <p:cNvPr id="4" name="Rounded Rectangle 3"/>
          <p:cNvSpPr/>
          <p:nvPr/>
        </p:nvSpPr>
        <p:spPr bwMode="auto">
          <a:xfrm>
            <a:off x="2699792" y="5445224"/>
            <a:ext cx="6118746" cy="1130648"/>
          </a:xfrm>
          <a:prstGeom prst="roundRect">
            <a:avLst/>
          </a:prstGeom>
          <a:noFill/>
          <a:ln w="38100" cap="flat" cmpd="sng" algn="ctr">
            <a:solidFill>
              <a:srgbClr val="C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a:solidFill>
                <a:srgbClr val="000000"/>
              </a:solidFill>
            </a:endParaRPr>
          </a:p>
        </p:txBody>
      </p:sp>
      <p:sp>
        <p:nvSpPr>
          <p:cNvPr id="5" name="Rectangle 4"/>
          <p:cNvSpPr/>
          <p:nvPr/>
        </p:nvSpPr>
        <p:spPr>
          <a:xfrm>
            <a:off x="3707904" y="2733915"/>
            <a:ext cx="648072" cy="238043"/>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27984" y="4221088"/>
            <a:ext cx="792088" cy="238043"/>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8108286" y="2936446"/>
            <a:ext cx="5760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5856" y="3140968"/>
            <a:ext cx="7570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91880" y="3356992"/>
            <a:ext cx="3785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52320" y="5039810"/>
            <a:ext cx="7570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60818" y="5229200"/>
            <a:ext cx="7570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Creating User-Friendly Theses </a:t>
            </a:r>
            <a:br>
              <a:rPr lang="en-US" b="1" dirty="0" smtClean="0"/>
            </a:br>
            <a:endParaRPr lang="en-US" dirty="0"/>
          </a:p>
        </p:txBody>
      </p:sp>
      <p:sp>
        <p:nvSpPr>
          <p:cNvPr id="3" name="Subtitle 2"/>
          <p:cNvSpPr>
            <a:spLocks noGrp="1"/>
          </p:cNvSpPr>
          <p:nvPr>
            <p:ph type="subTitle" idx="1"/>
          </p:nvPr>
        </p:nvSpPr>
        <p:spPr>
          <a:xfrm>
            <a:off x="1043608" y="4293096"/>
            <a:ext cx="6694832" cy="2184648"/>
          </a:xfrm>
        </p:spPr>
        <p:txBody>
          <a:bodyPr>
            <a:normAutofit fontScale="92500" lnSpcReduction="10000"/>
          </a:bodyPr>
          <a:lstStyle/>
          <a:p>
            <a:pPr algn="l"/>
            <a:r>
              <a:rPr lang="en-US" b="1" dirty="0" smtClean="0"/>
              <a:t>Supervision of Master´s Thesis in English </a:t>
            </a:r>
          </a:p>
          <a:p>
            <a:pPr algn="l"/>
            <a:r>
              <a:rPr lang="en-US" b="1" dirty="0" smtClean="0"/>
              <a:t>7.4.2014</a:t>
            </a:r>
          </a:p>
          <a:p>
            <a:pPr marL="355600" algn="l"/>
            <a:r>
              <a:rPr lang="fi-FI" sz="2600" b="1" dirty="0" smtClean="0">
                <a:solidFill>
                  <a:schemeClr val="tx2"/>
                </a:solidFill>
              </a:rPr>
              <a:t>Ken Pennington</a:t>
            </a:r>
            <a:br>
              <a:rPr lang="fi-FI" sz="2600" b="1" dirty="0" smtClean="0">
                <a:solidFill>
                  <a:schemeClr val="tx2"/>
                </a:solidFill>
              </a:rPr>
            </a:br>
            <a:r>
              <a:rPr lang="fi-FI" sz="2600" b="1" dirty="0" smtClean="0">
                <a:solidFill>
                  <a:schemeClr val="tx2"/>
                </a:solidFill>
              </a:rPr>
              <a:t>Jan-Mikael Rybicki</a:t>
            </a:r>
            <a:br>
              <a:rPr lang="fi-FI" sz="2600" b="1" dirty="0" smtClean="0">
                <a:solidFill>
                  <a:schemeClr val="tx2"/>
                </a:solidFill>
              </a:rPr>
            </a:br>
            <a:r>
              <a:rPr lang="fi-FI" sz="2600" b="1" dirty="0" smtClean="0">
                <a:solidFill>
                  <a:schemeClr val="tx2"/>
                </a:solidFill>
              </a:rPr>
              <a:t>Laura Mendoza</a:t>
            </a:r>
            <a:endParaRPr lang="en-US" sz="2600" b="1" dirty="0" smtClean="0">
              <a:solidFill>
                <a:schemeClr val="tx2"/>
              </a:solidFill>
            </a:endParaRP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159617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037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20071472"/>
              </p:ext>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512168"/>
                <a:gridCol w="6912768"/>
              </a:tblGrid>
              <a:tr h="953661">
                <a:tc>
                  <a:txBody>
                    <a:bodyPr/>
                    <a:lstStyle/>
                    <a:p>
                      <a:endParaRPr lang="en-US" dirty="0"/>
                    </a:p>
                  </a:txBody>
                  <a:tcPr>
                    <a:solidFill>
                      <a:srgbClr val="C00000"/>
                    </a:solidFill>
                  </a:tcPr>
                </a:tc>
                <a:tc>
                  <a:txBody>
                    <a:bodyPr/>
                    <a:lstStyle/>
                    <a:p>
                      <a:pPr algn="ctr"/>
                      <a:r>
                        <a:rPr lang="fi-FI" sz="2400" dirty="0" err="1" smtClean="0"/>
                        <a:t>Where</a:t>
                      </a:r>
                      <a:r>
                        <a:rPr lang="fi-FI" sz="2400" dirty="0" smtClean="0"/>
                        <a:t> is the </a:t>
                      </a:r>
                      <a:r>
                        <a:rPr lang="fi-FI" sz="2400" dirty="0" err="1" smtClean="0"/>
                        <a:t>problem</a:t>
                      </a:r>
                      <a:r>
                        <a:rPr lang="fi-FI" sz="2400" dirty="0" smtClean="0"/>
                        <a:t> </a:t>
                      </a:r>
                      <a:r>
                        <a:rPr lang="fi-FI" sz="2400" dirty="0" err="1" smtClean="0"/>
                        <a:t>that</a:t>
                      </a:r>
                      <a:r>
                        <a:rPr lang="fi-FI" sz="2400" dirty="0" smtClean="0"/>
                        <a:t> </a:t>
                      </a:r>
                      <a:r>
                        <a:rPr lang="fi-FI" sz="2400" dirty="0" err="1" smtClean="0"/>
                        <a:t>motivates</a:t>
                      </a:r>
                      <a:r>
                        <a:rPr lang="fi-FI" sz="2400" dirty="0" smtClean="0"/>
                        <a:t> the </a:t>
                      </a:r>
                      <a:r>
                        <a:rPr lang="fi-FI" sz="2400" dirty="0" err="1" smtClean="0"/>
                        <a:t>aim</a:t>
                      </a:r>
                      <a:r>
                        <a:rPr lang="fi-FI" sz="2400" dirty="0" smtClean="0"/>
                        <a:t>?</a:t>
                      </a:r>
                      <a:endParaRPr lang="en-US" sz="2400" dirty="0"/>
                    </a:p>
                  </a:txBody>
                  <a:tcPr anchor="ctr">
                    <a:solidFill>
                      <a:srgbClr val="C00000"/>
                    </a:solidFill>
                  </a:tcP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solidFill>
                      <a:schemeClr val="bg2">
                        <a:lumMod val="20000"/>
                        <a:lumOff val="80000"/>
                      </a:schemeClr>
                    </a:solidFill>
                  </a:tcPr>
                </a:tc>
                <a:tc>
                  <a:txBody>
                    <a:bodyPr/>
                    <a:lstStyle/>
                    <a:p>
                      <a:endParaRPr lang="en-US" dirty="0"/>
                    </a:p>
                  </a:txBody>
                  <a:tcPr>
                    <a:solidFill>
                      <a:schemeClr val="bg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solidFill>
                      <a:schemeClr val="bg2">
                        <a:lumMod val="20000"/>
                        <a:lumOff val="80000"/>
                      </a:schemeClr>
                    </a:solidFill>
                  </a:tcPr>
                </a:tc>
                <a:tc>
                  <a:txBody>
                    <a:bodyPr/>
                    <a:lstStyle/>
                    <a:p>
                      <a:endParaRPr lang="en-US" dirty="0"/>
                    </a:p>
                  </a:txBody>
                  <a:tcPr>
                    <a:solidFill>
                      <a:schemeClr val="bg2">
                        <a:lumMod val="20000"/>
                        <a:lumOff val="80000"/>
                      </a:schemeClr>
                    </a:solidFill>
                  </a:tcPr>
                </a:tc>
              </a:tr>
            </a:tbl>
          </a:graphicData>
        </a:graphic>
      </p:graphicFrame>
      <p:sp>
        <p:nvSpPr>
          <p:cNvPr id="4" name="TextBox 3"/>
          <p:cNvSpPr txBox="1"/>
          <p:nvPr/>
        </p:nvSpPr>
        <p:spPr>
          <a:xfrm>
            <a:off x="1913610" y="5429892"/>
            <a:ext cx="6906859" cy="400110"/>
          </a:xfrm>
          <a:prstGeom prst="rect">
            <a:avLst/>
          </a:prstGeom>
          <a:noFill/>
        </p:spPr>
        <p:txBody>
          <a:bodyPr wrap="square" rtlCol="0">
            <a:spAutoFit/>
          </a:bodyPr>
          <a:lstStyle/>
          <a:p>
            <a:r>
              <a:rPr lang="en-US" sz="2000" dirty="0"/>
              <a:t>The </a:t>
            </a:r>
            <a:r>
              <a:rPr lang="en-US" sz="2000" b="1" dirty="0"/>
              <a:t>weaknesses</a:t>
            </a:r>
            <a:r>
              <a:rPr lang="en-US" sz="2000" dirty="0"/>
              <a:t> of “ZT” </a:t>
            </a:r>
            <a:r>
              <a:rPr lang="en-US" sz="2000" dirty="0" smtClean="0"/>
              <a:t>and the </a:t>
            </a:r>
            <a:r>
              <a:rPr lang="en-US" sz="2000" b="1" dirty="0" smtClean="0"/>
              <a:t>need</a:t>
            </a:r>
            <a:r>
              <a:rPr lang="en-US" sz="2000" dirty="0" smtClean="0"/>
              <a:t> for an alternative to ZT</a:t>
            </a:r>
            <a:endParaRPr lang="en-US" sz="1600" dirty="0"/>
          </a:p>
        </p:txBody>
      </p:sp>
      <p:sp>
        <p:nvSpPr>
          <p:cNvPr id="5" name="TextBox 4"/>
          <p:cNvSpPr txBox="1"/>
          <p:nvPr/>
        </p:nvSpPr>
        <p:spPr>
          <a:xfrm>
            <a:off x="1940752" y="2348880"/>
            <a:ext cx="6984776" cy="707886"/>
          </a:xfrm>
          <a:prstGeom prst="rect">
            <a:avLst/>
          </a:prstGeom>
          <a:noFill/>
        </p:spPr>
        <p:txBody>
          <a:bodyPr wrap="square" rtlCol="0">
            <a:spAutoFit/>
          </a:bodyPr>
          <a:lstStyle/>
          <a:p>
            <a:r>
              <a:rPr lang="en-US" sz="2000" b="1" dirty="0"/>
              <a:t>Weak </a:t>
            </a:r>
            <a:r>
              <a:rPr lang="en-US" sz="2000" b="1" dirty="0" smtClean="0"/>
              <a:t>problem:  </a:t>
            </a:r>
            <a:r>
              <a:rPr lang="en-US" sz="2000" dirty="0" smtClean="0"/>
              <a:t>not </a:t>
            </a:r>
            <a:r>
              <a:rPr lang="en-US" sz="2000" dirty="0"/>
              <a:t>signaled by </a:t>
            </a:r>
            <a:r>
              <a:rPr lang="en-US" sz="2000" b="1" dirty="0"/>
              <a:t>“however”</a:t>
            </a:r>
            <a:r>
              <a:rPr lang="en-US" sz="2000" dirty="0"/>
              <a:t>, nor does he state </a:t>
            </a:r>
            <a:r>
              <a:rPr lang="en-US" sz="2000" b="1" dirty="0"/>
              <a:t>“why” </a:t>
            </a:r>
            <a:r>
              <a:rPr lang="en-US" sz="2000" dirty="0"/>
              <a:t>the earlier system was discontinued.</a:t>
            </a:r>
            <a:endParaRPr lang="en-US" sz="1600" dirty="0"/>
          </a:p>
        </p:txBody>
      </p:sp>
      <p:sp>
        <p:nvSpPr>
          <p:cNvPr id="6" name="TextBox 5"/>
          <p:cNvSpPr txBox="1"/>
          <p:nvPr/>
        </p:nvSpPr>
        <p:spPr>
          <a:xfrm>
            <a:off x="1979711" y="3212976"/>
            <a:ext cx="6906859" cy="1261884"/>
          </a:xfrm>
          <a:prstGeom prst="rect">
            <a:avLst/>
          </a:prstGeom>
          <a:noFill/>
        </p:spPr>
        <p:txBody>
          <a:bodyPr wrap="square" rtlCol="0">
            <a:spAutoFit/>
          </a:bodyPr>
          <a:lstStyle/>
          <a:p>
            <a:r>
              <a:rPr lang="en-US" sz="2000" dirty="0" smtClean="0">
                <a:solidFill>
                  <a:srgbClr val="0000FF"/>
                </a:solidFill>
              </a:rPr>
              <a:t>BETTER:</a:t>
            </a:r>
          </a:p>
          <a:p>
            <a:r>
              <a:rPr lang="fi-FI" sz="2000" dirty="0" smtClean="0"/>
              <a:t>In </a:t>
            </a:r>
            <a:r>
              <a:rPr lang="fi-FI" sz="2000" dirty="0" err="1" smtClean="0"/>
              <a:t>order</a:t>
            </a:r>
            <a:r>
              <a:rPr lang="fi-FI" sz="2000" dirty="0" smtClean="0"/>
              <a:t> to </a:t>
            </a:r>
            <a:r>
              <a:rPr lang="fi-FI" sz="2000" dirty="0" err="1" smtClean="0"/>
              <a:t>categorize</a:t>
            </a:r>
            <a:r>
              <a:rPr lang="fi-FI" sz="2000" dirty="0" smtClean="0"/>
              <a:t> and </a:t>
            </a:r>
            <a:r>
              <a:rPr lang="fi-FI" sz="2000" dirty="0" err="1" smtClean="0"/>
              <a:t>group</a:t>
            </a:r>
            <a:r>
              <a:rPr lang="fi-FI" sz="2000" dirty="0" smtClean="0"/>
              <a:t> M2M, </a:t>
            </a:r>
            <a:r>
              <a:rPr lang="fi-FI" sz="2000" dirty="0" err="1" smtClean="0"/>
              <a:t>this</a:t>
            </a:r>
            <a:r>
              <a:rPr lang="fi-FI" sz="2000" dirty="0" smtClean="0"/>
              <a:t> </a:t>
            </a:r>
            <a:r>
              <a:rPr lang="fi-FI" sz="2000" dirty="0" err="1" smtClean="0"/>
              <a:t>thesis</a:t>
            </a:r>
            <a:r>
              <a:rPr lang="fi-FI" sz="2000" dirty="0" smtClean="0"/>
              <a:t> </a:t>
            </a:r>
            <a:r>
              <a:rPr lang="fi-FI" sz="2000" dirty="0" err="1" smtClean="0"/>
              <a:t>analyzes</a:t>
            </a:r>
            <a:r>
              <a:rPr lang="fi-FI" sz="2000" dirty="0" smtClean="0"/>
              <a:t> and </a:t>
            </a:r>
            <a:r>
              <a:rPr lang="fi-FI" sz="2000" dirty="0" err="1" smtClean="0"/>
              <a:t>identifies</a:t>
            </a:r>
            <a:r>
              <a:rPr lang="fi-FI" sz="2000" dirty="0" smtClean="0"/>
              <a:t> [</a:t>
            </a:r>
            <a:r>
              <a:rPr lang="fi-FI" sz="2000" b="1" dirty="0" err="1" smtClean="0"/>
              <a:t>what</a:t>
            </a:r>
            <a:r>
              <a:rPr lang="fi-FI" sz="2000" b="1" dirty="0" smtClean="0"/>
              <a:t>?] </a:t>
            </a:r>
            <a:endParaRPr lang="en-US" sz="2000" b="1" dirty="0"/>
          </a:p>
          <a:p>
            <a:endParaRPr lang="en-US" sz="1600" dirty="0"/>
          </a:p>
        </p:txBody>
      </p:sp>
      <p:sp>
        <p:nvSpPr>
          <p:cNvPr id="7" name="TextBox 6"/>
          <p:cNvSpPr txBox="1"/>
          <p:nvPr/>
        </p:nvSpPr>
        <p:spPr>
          <a:xfrm>
            <a:off x="1944184" y="4221088"/>
            <a:ext cx="6981344" cy="1015663"/>
          </a:xfrm>
          <a:prstGeom prst="rect">
            <a:avLst/>
          </a:prstGeom>
          <a:noFill/>
        </p:spPr>
        <p:txBody>
          <a:bodyPr wrap="square" rtlCol="0">
            <a:spAutoFit/>
          </a:bodyPr>
          <a:lstStyle/>
          <a:p>
            <a:r>
              <a:rPr lang="en-US" sz="2000" b="1" dirty="0" smtClean="0"/>
              <a:t>Larger, more </a:t>
            </a:r>
            <a:r>
              <a:rPr lang="en-US" sz="2000" b="1" dirty="0"/>
              <a:t>complicated </a:t>
            </a:r>
            <a:r>
              <a:rPr lang="en-US" sz="2000" b="1" dirty="0" smtClean="0"/>
              <a:t>systems</a:t>
            </a:r>
            <a:r>
              <a:rPr lang="en-US" sz="2000" dirty="0" smtClean="0"/>
              <a:t> and the </a:t>
            </a:r>
            <a:r>
              <a:rPr lang="en-US" sz="2000" b="1" dirty="0" smtClean="0"/>
              <a:t>enormous amount </a:t>
            </a:r>
            <a:r>
              <a:rPr lang="en-US" sz="2000" b="1" dirty="0"/>
              <a:t>of measurement data</a:t>
            </a:r>
            <a:r>
              <a:rPr lang="en-US" sz="2000" dirty="0"/>
              <a:t> generated by new measurement </a:t>
            </a:r>
            <a:r>
              <a:rPr lang="en-US" sz="2000" dirty="0" smtClean="0"/>
              <a:t>technologies call for a rethinking of the traditional </a:t>
            </a:r>
            <a:r>
              <a:rPr lang="en-US" sz="2000" dirty="0"/>
              <a:t>estimation paradigm</a:t>
            </a:r>
          </a:p>
        </p:txBody>
      </p:sp>
      <p:sp>
        <p:nvSpPr>
          <p:cNvPr id="8" name="TextBox 7"/>
          <p:cNvSpPr txBox="1"/>
          <p:nvPr/>
        </p:nvSpPr>
        <p:spPr>
          <a:xfrm>
            <a:off x="827584" y="2823319"/>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9" name="TextBox 8"/>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10" name="TextBox 9"/>
          <p:cNvSpPr txBox="1"/>
          <p:nvPr/>
        </p:nvSpPr>
        <p:spPr>
          <a:xfrm>
            <a:off x="801940" y="5667956"/>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16987101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208912" cy="461665"/>
          </a:xfrm>
          <a:prstGeom prst="rect">
            <a:avLst/>
          </a:prstGeom>
          <a:noFill/>
        </p:spPr>
        <p:txBody>
          <a:bodyPr wrap="square" rtlCol="0">
            <a:spAutoFit/>
          </a:bodyPr>
          <a:lstStyle/>
          <a:p>
            <a:pPr marL="2424113" indent="-2424113"/>
            <a:r>
              <a:rPr lang="fi-FI" sz="2000" dirty="0" err="1" smtClean="0">
                <a:solidFill>
                  <a:srgbClr val="C00000"/>
                </a:solidFill>
                <a:latin typeface="Arial Black" panose="020B0A04020102020204" pitchFamily="34" charset="0"/>
              </a:rPr>
              <a:t>Sample</a:t>
            </a:r>
            <a:r>
              <a:rPr lang="fi-FI" sz="2000" dirty="0" smtClean="0">
                <a:solidFill>
                  <a:srgbClr val="C00000"/>
                </a:solidFill>
                <a:latin typeface="Arial Black" panose="020B0A04020102020204" pitchFamily="34" charset="0"/>
              </a:rPr>
              <a:t> </a:t>
            </a:r>
            <a:r>
              <a:rPr lang="fi-FI" sz="2000" dirty="0" err="1" smtClean="0">
                <a:solidFill>
                  <a:srgbClr val="C00000"/>
                </a:solidFill>
                <a:latin typeface="Arial Black" panose="020B0A04020102020204" pitchFamily="34" charset="0"/>
              </a:rPr>
              <a:t>Thesis</a:t>
            </a:r>
            <a:r>
              <a:rPr lang="fi-FI" sz="2000" dirty="0" smtClean="0">
                <a:solidFill>
                  <a:srgbClr val="C00000"/>
                </a:solidFill>
                <a:latin typeface="Arial Black" panose="020B0A04020102020204" pitchFamily="34" charset="0"/>
              </a:rPr>
              <a:t> #4:  </a:t>
            </a:r>
            <a:r>
              <a:rPr lang="en-US" sz="2400" b="1" i="1" dirty="0"/>
              <a:t>Nanostructured thermoelectric </a:t>
            </a:r>
            <a:r>
              <a:rPr lang="en-US" sz="2400" b="1" i="1" dirty="0" smtClean="0"/>
              <a:t>materials</a:t>
            </a:r>
            <a:endParaRPr lang="en-US" sz="2400" i="1" dirty="0">
              <a:solidFill>
                <a:srgbClr val="0000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0" y="1772816"/>
            <a:ext cx="78771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7" y="3995193"/>
            <a:ext cx="78105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9817" y="836712"/>
            <a:ext cx="7704856" cy="461665"/>
          </a:xfrm>
          <a:prstGeom prst="rect">
            <a:avLst/>
          </a:prstGeom>
          <a:noFill/>
        </p:spPr>
        <p:txBody>
          <a:bodyPr wrap="square" rtlCol="0">
            <a:spAutoFit/>
          </a:bodyPr>
          <a:lstStyle/>
          <a:p>
            <a:r>
              <a:rPr lang="fi-FI" sz="2400" dirty="0" err="1" smtClean="0"/>
              <a:t>What</a:t>
            </a:r>
            <a:r>
              <a:rPr lang="fi-FI" sz="2400" dirty="0" smtClean="0"/>
              <a:t> is the </a:t>
            </a:r>
            <a:r>
              <a:rPr lang="fi-FI" sz="2000" dirty="0" err="1" smtClean="0">
                <a:solidFill>
                  <a:srgbClr val="FF0000"/>
                </a:solidFill>
                <a:latin typeface="Arial Black" panose="020B0A04020102020204" pitchFamily="34" charset="0"/>
              </a:rPr>
              <a:t>motivation</a:t>
            </a:r>
            <a:r>
              <a:rPr lang="fi-FI" sz="2000" dirty="0" smtClean="0">
                <a:solidFill>
                  <a:srgbClr val="FF0000"/>
                </a:solidFill>
              </a:rPr>
              <a:t> </a:t>
            </a:r>
            <a:r>
              <a:rPr lang="fi-FI" sz="2400" dirty="0" smtClean="0"/>
              <a:t>(i.e., </a:t>
            </a:r>
            <a:r>
              <a:rPr lang="fi-FI" sz="2000" b="1" dirty="0" smtClean="0">
                <a:solidFill>
                  <a:srgbClr val="FF0000"/>
                </a:solidFill>
                <a:latin typeface="Arial Black" panose="020B0A04020102020204" pitchFamily="34" charset="0"/>
              </a:rPr>
              <a:t>"</a:t>
            </a:r>
            <a:r>
              <a:rPr lang="fi-FI" sz="2000" b="1" dirty="0" err="1" smtClean="0">
                <a:solidFill>
                  <a:srgbClr val="FF0000"/>
                </a:solidFill>
                <a:latin typeface="Arial Black" panose="020B0A04020102020204" pitchFamily="34" charset="0"/>
              </a:rPr>
              <a:t>problem</a:t>
            </a:r>
            <a:r>
              <a:rPr lang="fi-FI" sz="2000" b="1" dirty="0" smtClean="0">
                <a:solidFill>
                  <a:srgbClr val="FF0000"/>
                </a:solidFill>
                <a:latin typeface="Arial Black" panose="020B0A04020102020204" pitchFamily="34" charset="0"/>
              </a:rPr>
              <a:t>"</a:t>
            </a:r>
            <a:r>
              <a:rPr lang="fi-FI" sz="2400" dirty="0" smtClean="0"/>
              <a:t>) for </a:t>
            </a:r>
            <a:r>
              <a:rPr lang="fi-FI" sz="2400" dirty="0" err="1" smtClean="0"/>
              <a:t>this</a:t>
            </a:r>
            <a:r>
              <a:rPr lang="fi-FI" sz="2400" dirty="0" smtClean="0"/>
              <a:t> </a:t>
            </a:r>
            <a:r>
              <a:rPr lang="fi-FI" sz="2400" dirty="0" err="1" smtClean="0"/>
              <a:t>thesis</a:t>
            </a:r>
            <a:r>
              <a:rPr lang="fi-FI" sz="2400" dirty="0" smtClean="0"/>
              <a:t>?</a:t>
            </a:r>
            <a:endParaRPr lang="en-US" sz="2400" dirty="0"/>
          </a:p>
        </p:txBody>
      </p:sp>
      <p:sp>
        <p:nvSpPr>
          <p:cNvPr id="6" name="TextBox 5"/>
          <p:cNvSpPr txBox="1"/>
          <p:nvPr/>
        </p:nvSpPr>
        <p:spPr>
          <a:xfrm>
            <a:off x="660818" y="1355853"/>
            <a:ext cx="1115785" cy="400110"/>
          </a:xfrm>
          <a:prstGeom prst="rect">
            <a:avLst/>
          </a:prstGeom>
          <a:noFill/>
        </p:spPr>
        <p:txBody>
          <a:bodyPr wrap="square" rtlCol="0">
            <a:spAutoFit/>
          </a:bodyPr>
          <a:lstStyle/>
          <a:p>
            <a:pPr marL="2424113" indent="-2424113"/>
            <a:r>
              <a:rPr lang="en-US" sz="2000" b="1" i="1" dirty="0" smtClean="0">
                <a:solidFill>
                  <a:srgbClr val="0000FF"/>
                </a:solidFill>
              </a:rPr>
              <a:t>(pp 3-4)</a:t>
            </a:r>
            <a:endParaRPr lang="en-US" sz="2000" i="1" dirty="0">
              <a:solidFill>
                <a:srgbClr val="0000FF"/>
              </a:solidFill>
            </a:endParaRPr>
          </a:p>
        </p:txBody>
      </p:sp>
      <p:sp>
        <p:nvSpPr>
          <p:cNvPr id="4" name="Rectangle 3"/>
          <p:cNvSpPr/>
          <p:nvPr/>
        </p:nvSpPr>
        <p:spPr>
          <a:xfrm>
            <a:off x="2411760" y="3212976"/>
            <a:ext cx="936104" cy="288032"/>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652120" y="3456618"/>
            <a:ext cx="17281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020272" y="3973091"/>
            <a:ext cx="1008112" cy="288032"/>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62807" y="4509120"/>
            <a:ext cx="7570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72272" y="4500986"/>
            <a:ext cx="1935832" cy="81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41618" y="5301208"/>
            <a:ext cx="1935832" cy="81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83123" y="5310085"/>
            <a:ext cx="28482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341378" y="5309342"/>
            <a:ext cx="966926" cy="74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0818" y="5589240"/>
            <a:ext cx="13188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82262" y="5301208"/>
            <a:ext cx="28482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3349228"/>
            <a:ext cx="2736304" cy="367804"/>
          </a:xfrm>
          <a:prstGeom prst="rect">
            <a:avLst/>
          </a:prstGeom>
          <a:solidFill>
            <a:srgbClr val="FFFF00"/>
          </a:solidFill>
        </p:spPr>
        <p:txBody>
          <a:bodyPr wrap="square" rtlCol="0">
            <a:spAutoFit/>
          </a:bodyPr>
          <a:lstStyle/>
          <a:p>
            <a:endParaRPr lang="fi-FI" dirty="0"/>
          </a:p>
        </p:txBody>
      </p:sp>
      <p:sp>
        <p:nvSpPr>
          <p:cNvPr id="164866" name="Rectangle 2"/>
          <p:cNvSpPr>
            <a:spLocks noGrp="1" noChangeArrowheads="1"/>
          </p:cNvSpPr>
          <p:nvPr>
            <p:ph type="title"/>
          </p:nvPr>
        </p:nvSpPr>
        <p:spPr/>
        <p:txBody>
          <a:bodyPr>
            <a:normAutofit fontScale="90000"/>
          </a:bodyPr>
          <a:lstStyle/>
          <a:p>
            <a:r>
              <a:rPr lang="en-IE" dirty="0" smtClean="0"/>
              <a:t>How to keep you supervisor happy?</a:t>
            </a:r>
            <a:endParaRPr lang="en-US" dirty="0"/>
          </a:p>
        </p:txBody>
      </p:sp>
      <p:sp>
        <p:nvSpPr>
          <p:cNvPr id="2" name="TextBox 1"/>
          <p:cNvSpPr txBox="1"/>
          <p:nvPr/>
        </p:nvSpPr>
        <p:spPr>
          <a:xfrm>
            <a:off x="683568" y="1124744"/>
            <a:ext cx="7200800" cy="1261884"/>
          </a:xfrm>
          <a:prstGeom prst="rect">
            <a:avLst/>
          </a:prstGeom>
          <a:noFill/>
        </p:spPr>
        <p:txBody>
          <a:bodyPr wrap="square" rtlCol="0">
            <a:spAutoFit/>
          </a:bodyPr>
          <a:lstStyle/>
          <a:p>
            <a:pPr fontAlgn="base">
              <a:spcBef>
                <a:spcPct val="0"/>
              </a:spcBef>
              <a:spcAft>
                <a:spcPct val="0"/>
              </a:spcAft>
            </a:pPr>
            <a:r>
              <a:rPr lang="fi-FI" sz="2000" dirty="0" err="1">
                <a:solidFill>
                  <a:srgbClr val="000000"/>
                </a:solidFill>
              </a:rPr>
              <a:t>Make</a:t>
            </a:r>
            <a:r>
              <a:rPr lang="fi-FI" sz="2000" dirty="0">
                <a:solidFill>
                  <a:srgbClr val="000000"/>
                </a:solidFill>
              </a:rPr>
              <a:t> </a:t>
            </a:r>
            <a:r>
              <a:rPr lang="fi-FI" sz="2000" dirty="0" err="1">
                <a:solidFill>
                  <a:srgbClr val="000000"/>
                </a:solidFill>
              </a:rPr>
              <a:t>your</a:t>
            </a:r>
            <a:r>
              <a:rPr lang="fi-FI" sz="2000" dirty="0">
                <a:solidFill>
                  <a:srgbClr val="000000"/>
                </a:solidFill>
              </a:rPr>
              <a:t> </a:t>
            </a:r>
            <a:r>
              <a:rPr lang="fi-FI" sz="2000" dirty="0" err="1">
                <a:solidFill>
                  <a:srgbClr val="000000"/>
                </a:solidFill>
              </a:rPr>
              <a:t>text</a:t>
            </a:r>
            <a:r>
              <a:rPr lang="fi-FI" sz="2000" dirty="0">
                <a:solidFill>
                  <a:srgbClr val="000000"/>
                </a:solidFill>
              </a:rPr>
              <a:t> </a:t>
            </a:r>
            <a:r>
              <a:rPr lang="fi-FI" sz="2000" dirty="0" err="1">
                <a:solidFill>
                  <a:srgbClr val="000000"/>
                </a:solidFill>
                <a:latin typeface="Arial Black" pitchFamily="34" charset="0"/>
              </a:rPr>
              <a:t>reader-friendly</a:t>
            </a:r>
            <a:r>
              <a:rPr lang="fi-FI" sz="2000" dirty="0">
                <a:solidFill>
                  <a:srgbClr val="000000"/>
                </a:solidFill>
              </a:rPr>
              <a:t>!</a:t>
            </a:r>
          </a:p>
          <a:p>
            <a:pPr fontAlgn="base">
              <a:spcBef>
                <a:spcPct val="0"/>
              </a:spcBef>
              <a:spcAft>
                <a:spcPct val="0"/>
              </a:spcAft>
            </a:pPr>
            <a:endParaRPr lang="fi-FI" sz="1400" dirty="0">
              <a:solidFill>
                <a:srgbClr val="000000"/>
              </a:solidFill>
            </a:endParaRPr>
          </a:p>
          <a:p>
            <a:pPr fontAlgn="base">
              <a:spcBef>
                <a:spcPct val="0"/>
              </a:spcBef>
              <a:spcAft>
                <a:spcPct val="0"/>
              </a:spcAft>
            </a:pPr>
            <a:r>
              <a:rPr lang="fi-FI" sz="2000" dirty="0" err="1">
                <a:solidFill>
                  <a:srgbClr val="000000"/>
                </a:solidFill>
              </a:rPr>
              <a:t>Use</a:t>
            </a:r>
            <a:r>
              <a:rPr lang="fi-FI" sz="2000" dirty="0">
                <a:solidFill>
                  <a:srgbClr val="000000"/>
                </a:solidFill>
              </a:rPr>
              <a:t> </a:t>
            </a:r>
            <a:r>
              <a:rPr lang="fi-FI" sz="2000" dirty="0" err="1">
                <a:solidFill>
                  <a:srgbClr val="C00000"/>
                </a:solidFill>
                <a:latin typeface="Arial Black" pitchFamily="34" charset="0"/>
              </a:rPr>
              <a:t>metalanguage</a:t>
            </a:r>
            <a:r>
              <a:rPr lang="fi-FI" sz="2000" dirty="0">
                <a:solidFill>
                  <a:srgbClr val="C00000"/>
                </a:solidFill>
              </a:rPr>
              <a:t> </a:t>
            </a:r>
            <a:r>
              <a:rPr lang="fi-FI" sz="2000" dirty="0">
                <a:solidFill>
                  <a:srgbClr val="000000"/>
                </a:solidFill>
              </a:rPr>
              <a:t>(</a:t>
            </a:r>
            <a:r>
              <a:rPr lang="fi-FI" sz="2000" i="1" dirty="0">
                <a:solidFill>
                  <a:srgbClr val="000000"/>
                </a:solidFill>
              </a:rPr>
              <a:t>i.e., </a:t>
            </a:r>
            <a:r>
              <a:rPr lang="fi-FI" sz="2000" dirty="0" err="1">
                <a:solidFill>
                  <a:srgbClr val="000000"/>
                </a:solidFill>
              </a:rPr>
              <a:t>language</a:t>
            </a:r>
            <a:r>
              <a:rPr lang="fi-FI" sz="2000" dirty="0">
                <a:solidFill>
                  <a:srgbClr val="000000"/>
                </a:solidFill>
              </a:rPr>
              <a:t> </a:t>
            </a:r>
            <a:r>
              <a:rPr lang="fi-FI" sz="2000" dirty="0" err="1">
                <a:solidFill>
                  <a:srgbClr val="000000"/>
                </a:solidFill>
              </a:rPr>
              <a:t>that</a:t>
            </a:r>
            <a:r>
              <a:rPr lang="fi-FI" sz="2000" dirty="0">
                <a:solidFill>
                  <a:srgbClr val="000000"/>
                </a:solidFill>
              </a:rPr>
              <a:t> </a:t>
            </a:r>
            <a:r>
              <a:rPr lang="fi-FI" sz="2000" dirty="0" err="1">
                <a:solidFill>
                  <a:srgbClr val="000000"/>
                </a:solidFill>
              </a:rPr>
              <a:t>talks</a:t>
            </a:r>
            <a:r>
              <a:rPr lang="fi-FI" sz="2000" dirty="0">
                <a:solidFill>
                  <a:srgbClr val="000000"/>
                </a:solidFill>
              </a:rPr>
              <a:t> </a:t>
            </a:r>
            <a:r>
              <a:rPr lang="fi-FI" sz="2000" dirty="0" err="1">
                <a:solidFill>
                  <a:srgbClr val="000000"/>
                </a:solidFill>
              </a:rPr>
              <a:t>about</a:t>
            </a:r>
            <a:r>
              <a:rPr lang="fi-FI" sz="2000" dirty="0">
                <a:solidFill>
                  <a:srgbClr val="000000"/>
                </a:solidFill>
              </a:rPr>
              <a:t> </a:t>
            </a:r>
            <a:r>
              <a:rPr lang="fi-FI" sz="2000" dirty="0" err="1">
                <a:solidFill>
                  <a:srgbClr val="000000"/>
                </a:solidFill>
              </a:rPr>
              <a:t>your</a:t>
            </a:r>
            <a:r>
              <a:rPr lang="fi-FI" sz="2000" dirty="0">
                <a:solidFill>
                  <a:srgbClr val="000000"/>
                </a:solidFill>
              </a:rPr>
              <a:t> </a:t>
            </a:r>
            <a:r>
              <a:rPr lang="fi-FI" sz="2000" dirty="0" err="1">
                <a:solidFill>
                  <a:srgbClr val="000000"/>
                </a:solidFill>
              </a:rPr>
              <a:t>text</a:t>
            </a:r>
            <a:r>
              <a:rPr lang="fi-FI" sz="2000" dirty="0">
                <a:solidFill>
                  <a:srgbClr val="000000"/>
                </a:solidFill>
              </a:rPr>
              <a:t>)</a:t>
            </a:r>
            <a:r>
              <a:rPr lang="en-US" sz="2000" dirty="0">
                <a:solidFill>
                  <a:srgbClr val="000000"/>
                </a:solidFill>
              </a:rPr>
              <a:t> </a:t>
            </a:r>
            <a:r>
              <a:rPr lang="fi-FI" sz="2000" dirty="0">
                <a:solidFill>
                  <a:srgbClr val="000000"/>
                </a:solidFill>
              </a:rPr>
              <a:t>to </a:t>
            </a:r>
            <a:r>
              <a:rPr lang="fi-FI" sz="2000" dirty="0" err="1">
                <a:solidFill>
                  <a:srgbClr val="000000"/>
                </a:solidFill>
              </a:rPr>
              <a:t>make</a:t>
            </a:r>
            <a:r>
              <a:rPr lang="fi-FI" sz="2000" dirty="0">
                <a:solidFill>
                  <a:srgbClr val="000000"/>
                </a:solidFill>
              </a:rPr>
              <a:t> </a:t>
            </a:r>
            <a:r>
              <a:rPr lang="fi-FI" sz="2000" b="1" dirty="0" err="1">
                <a:solidFill>
                  <a:srgbClr val="000000"/>
                </a:solidFill>
              </a:rPr>
              <a:t>explicit</a:t>
            </a:r>
            <a:r>
              <a:rPr lang="fi-FI" sz="2000" b="1" dirty="0">
                <a:solidFill>
                  <a:srgbClr val="000000"/>
                </a:solidFill>
              </a:rPr>
              <a:t> </a:t>
            </a:r>
            <a:r>
              <a:rPr lang="fi-FI" sz="2000" dirty="0" err="1" smtClean="0">
                <a:solidFill>
                  <a:srgbClr val="000000"/>
                </a:solidFill>
              </a:rPr>
              <a:t>your</a:t>
            </a:r>
            <a:r>
              <a:rPr lang="fi-FI" sz="2000" dirty="0" smtClean="0">
                <a:solidFill>
                  <a:srgbClr val="000000"/>
                </a:solidFill>
              </a:rPr>
              <a:t> </a:t>
            </a:r>
            <a:r>
              <a:rPr lang="fi-FI" sz="2000" b="1" dirty="0" err="1" smtClean="0">
                <a:solidFill>
                  <a:srgbClr val="000000"/>
                </a:solidFill>
              </a:rPr>
              <a:t>structure</a:t>
            </a:r>
            <a:r>
              <a:rPr lang="fi-FI" sz="2000" b="1" dirty="0" smtClean="0">
                <a:solidFill>
                  <a:srgbClr val="000000"/>
                </a:solidFill>
              </a:rPr>
              <a:t> </a:t>
            </a:r>
            <a:r>
              <a:rPr lang="fi-FI" sz="2000" dirty="0" smtClean="0">
                <a:solidFill>
                  <a:srgbClr val="000000"/>
                </a:solidFill>
              </a:rPr>
              <a:t>and </a:t>
            </a:r>
            <a:r>
              <a:rPr lang="fi-FI" sz="2000" b="1" dirty="0" err="1" smtClean="0">
                <a:solidFill>
                  <a:srgbClr val="000000"/>
                </a:solidFill>
              </a:rPr>
              <a:t>purpose</a:t>
            </a:r>
            <a:r>
              <a:rPr lang="fi-FI" sz="2000" b="1" dirty="0" smtClean="0">
                <a:solidFill>
                  <a:srgbClr val="000000"/>
                </a:solidFill>
              </a:rPr>
              <a:t>.</a:t>
            </a:r>
            <a:endParaRPr lang="en-US" sz="2000" b="1" dirty="0">
              <a:solidFill>
                <a:srgbClr val="000000"/>
              </a:solidFill>
            </a:endParaRPr>
          </a:p>
        </p:txBody>
      </p:sp>
      <p:sp>
        <p:nvSpPr>
          <p:cNvPr id="3" name="TextBox 2"/>
          <p:cNvSpPr txBox="1"/>
          <p:nvPr/>
        </p:nvSpPr>
        <p:spPr>
          <a:xfrm>
            <a:off x="1115616" y="2564904"/>
            <a:ext cx="7848872" cy="3447098"/>
          </a:xfrm>
          <a:prstGeom prst="rect">
            <a:avLst/>
          </a:prstGeom>
          <a:noFill/>
        </p:spPr>
        <p:txBody>
          <a:bodyPr wrap="square" rtlCol="0">
            <a:spAutoFit/>
          </a:bodyPr>
          <a:lstStyle/>
          <a:p>
            <a:pPr marL="457200" indent="-457200" fontAlgn="base">
              <a:spcBef>
                <a:spcPts val="600"/>
              </a:spcBef>
              <a:spcAft>
                <a:spcPct val="0"/>
              </a:spcAft>
              <a:buFont typeface="+mj-lt"/>
              <a:buAutoNum type="arabicPeriod"/>
            </a:pPr>
            <a:r>
              <a:rPr lang="en-US" sz="2000" dirty="0">
                <a:solidFill>
                  <a:srgbClr val="000000"/>
                </a:solidFill>
              </a:rPr>
              <a:t>Table of </a:t>
            </a:r>
            <a:r>
              <a:rPr lang="en-US" sz="2000" dirty="0" smtClean="0">
                <a:solidFill>
                  <a:srgbClr val="000000"/>
                </a:solidFill>
              </a:rPr>
              <a:t>Contents</a:t>
            </a:r>
          </a:p>
          <a:p>
            <a:pPr marL="457200" indent="-457200" fontAlgn="base">
              <a:spcBef>
                <a:spcPts val="600"/>
              </a:spcBef>
              <a:spcAft>
                <a:spcPct val="0"/>
              </a:spcAft>
              <a:buFont typeface="+mj-lt"/>
              <a:buAutoNum type="arabicPeriod"/>
            </a:pPr>
            <a:r>
              <a:rPr lang="fi-FI" sz="2000" dirty="0" err="1" smtClean="0">
                <a:solidFill>
                  <a:srgbClr val="000000"/>
                </a:solidFill>
              </a:rPr>
              <a:t>Introduction</a:t>
            </a:r>
            <a:r>
              <a:rPr lang="fi-FI" sz="2000" dirty="0" smtClean="0">
                <a:solidFill>
                  <a:srgbClr val="000000"/>
                </a:solidFill>
              </a:rPr>
              <a:t> (</a:t>
            </a:r>
            <a:r>
              <a:rPr lang="fi-FI" sz="2000" dirty="0" err="1" smtClean="0">
                <a:solidFill>
                  <a:srgbClr val="000000"/>
                </a:solidFill>
              </a:rPr>
              <a:t>Chapter</a:t>
            </a:r>
            <a:r>
              <a:rPr lang="fi-FI" sz="2000" dirty="0" smtClean="0">
                <a:solidFill>
                  <a:srgbClr val="000000"/>
                </a:solidFill>
              </a:rPr>
              <a:t> 1)</a:t>
            </a:r>
          </a:p>
          <a:p>
            <a:pPr indent="266700" fontAlgn="base">
              <a:spcBef>
                <a:spcPts val="600"/>
              </a:spcBef>
              <a:spcAft>
                <a:spcPct val="0"/>
              </a:spcAft>
            </a:pPr>
            <a:r>
              <a:rPr lang="fi-FI" sz="2000" dirty="0" smtClean="0">
                <a:solidFill>
                  <a:srgbClr val="000000"/>
                </a:solidFill>
              </a:rPr>
              <a:t>2.1  </a:t>
            </a:r>
            <a:r>
              <a:rPr lang="fi-FI" sz="2000" dirty="0" err="1" smtClean="0">
                <a:solidFill>
                  <a:srgbClr val="000000"/>
                </a:solidFill>
              </a:rPr>
              <a:t>Purpose</a:t>
            </a:r>
            <a:r>
              <a:rPr lang="fi-FI" sz="2000" dirty="0" smtClean="0">
                <a:solidFill>
                  <a:srgbClr val="000000"/>
                </a:solidFill>
              </a:rPr>
              <a:t> </a:t>
            </a:r>
            <a:r>
              <a:rPr lang="fi-FI" sz="2000" dirty="0" err="1" smtClean="0">
                <a:solidFill>
                  <a:srgbClr val="000000"/>
                </a:solidFill>
              </a:rPr>
              <a:t>statement</a:t>
            </a:r>
            <a:endParaRPr lang="fi-FI" sz="2000" dirty="0" smtClean="0">
              <a:solidFill>
                <a:srgbClr val="000000"/>
              </a:solidFill>
            </a:endParaRPr>
          </a:p>
          <a:p>
            <a:pPr indent="266700" fontAlgn="base">
              <a:spcBef>
                <a:spcPts val="600"/>
              </a:spcBef>
              <a:spcAft>
                <a:spcPct val="0"/>
              </a:spcAft>
            </a:pPr>
            <a:r>
              <a:rPr lang="fi-FI" sz="2000" dirty="0" smtClean="0">
                <a:solidFill>
                  <a:srgbClr val="000000"/>
                </a:solidFill>
              </a:rPr>
              <a:t>2.2  </a:t>
            </a:r>
            <a:r>
              <a:rPr lang="fi-FI" sz="2000" dirty="0" err="1" smtClean="0">
                <a:solidFill>
                  <a:srgbClr val="000000"/>
                </a:solidFill>
              </a:rPr>
              <a:t>Overview</a:t>
            </a:r>
            <a:r>
              <a:rPr lang="fi-FI" sz="2000" dirty="0" smtClean="0">
                <a:solidFill>
                  <a:srgbClr val="000000"/>
                </a:solidFill>
              </a:rPr>
              <a:t> of </a:t>
            </a:r>
            <a:r>
              <a:rPr lang="fi-FI" sz="2000" dirty="0" err="1" smtClean="0">
                <a:solidFill>
                  <a:srgbClr val="000000"/>
                </a:solidFill>
              </a:rPr>
              <a:t>thesis</a:t>
            </a:r>
            <a:r>
              <a:rPr lang="fi-FI" sz="2000" dirty="0" smtClean="0">
                <a:solidFill>
                  <a:srgbClr val="000000"/>
                </a:solidFill>
              </a:rPr>
              <a:t> </a:t>
            </a:r>
            <a:r>
              <a:rPr lang="fi-FI" sz="2000" dirty="0" err="1" smtClean="0">
                <a:solidFill>
                  <a:srgbClr val="000000"/>
                </a:solidFill>
              </a:rPr>
              <a:t>structure</a:t>
            </a:r>
            <a:endParaRPr lang="en-US" sz="2000" dirty="0">
              <a:solidFill>
                <a:srgbClr val="000000"/>
              </a:solidFill>
            </a:endParaRPr>
          </a:p>
          <a:p>
            <a:pPr marL="457200" indent="-457200" fontAlgn="base">
              <a:spcBef>
                <a:spcPts val="1200"/>
              </a:spcBef>
              <a:spcAft>
                <a:spcPct val="0"/>
              </a:spcAft>
              <a:buFont typeface="+mj-lt"/>
              <a:buAutoNum type="arabicPeriod" startAt="3"/>
            </a:pPr>
            <a:r>
              <a:rPr lang="en-US" sz="2000" dirty="0">
                <a:solidFill>
                  <a:srgbClr val="000000"/>
                </a:solidFill>
              </a:rPr>
              <a:t>Headings and subheadings</a:t>
            </a:r>
          </a:p>
          <a:p>
            <a:pPr marL="457200" indent="-457200" fontAlgn="base">
              <a:spcBef>
                <a:spcPts val="600"/>
              </a:spcBef>
              <a:spcAft>
                <a:spcPct val="0"/>
              </a:spcAft>
              <a:buFont typeface="+mj-lt"/>
              <a:buAutoNum type="arabicPeriod" startAt="3"/>
            </a:pPr>
            <a:r>
              <a:rPr lang="en-US" sz="2000" dirty="0">
                <a:solidFill>
                  <a:srgbClr val="000000"/>
                </a:solidFill>
              </a:rPr>
              <a:t>Chapter and section previews</a:t>
            </a:r>
          </a:p>
          <a:p>
            <a:pPr marL="457200" indent="-457200" fontAlgn="base">
              <a:spcBef>
                <a:spcPts val="600"/>
              </a:spcBef>
              <a:spcAft>
                <a:spcPct val="0"/>
              </a:spcAft>
              <a:buFont typeface="+mj-lt"/>
              <a:buAutoNum type="arabicPeriod" startAt="3"/>
            </a:pPr>
            <a:r>
              <a:rPr lang="en-US" sz="2000" dirty="0">
                <a:solidFill>
                  <a:srgbClr val="000000"/>
                </a:solidFill>
              </a:rPr>
              <a:t>Topic sentences</a:t>
            </a:r>
          </a:p>
          <a:p>
            <a:pPr marL="457200" indent="-457200" fontAlgn="base">
              <a:spcBef>
                <a:spcPts val="600"/>
              </a:spcBef>
              <a:spcAft>
                <a:spcPct val="0"/>
              </a:spcAft>
              <a:buFont typeface="+mj-lt"/>
              <a:buAutoNum type="arabicPeriod" startAt="3"/>
            </a:pPr>
            <a:r>
              <a:rPr lang="en-US" sz="2000" dirty="0">
                <a:solidFill>
                  <a:srgbClr val="000000"/>
                </a:solidFill>
              </a:rPr>
              <a:t>Linking words</a:t>
            </a:r>
          </a:p>
          <a:p>
            <a:pPr fontAlgn="base">
              <a:spcBef>
                <a:spcPct val="0"/>
              </a:spcBef>
              <a:spcAft>
                <a:spcPct val="0"/>
              </a:spcAft>
            </a:pPr>
            <a:endParaRPr lang="en-US" dirty="0">
              <a:solidFill>
                <a:srgbClr val="000000"/>
              </a:solidFill>
            </a:endParaRPr>
          </a:p>
        </p:txBody>
      </p:sp>
      <p:sp>
        <p:nvSpPr>
          <p:cNvPr id="4" name="Rounded Rectangle 3"/>
          <p:cNvSpPr/>
          <p:nvPr/>
        </p:nvSpPr>
        <p:spPr bwMode="auto">
          <a:xfrm>
            <a:off x="755576" y="2924944"/>
            <a:ext cx="5328592" cy="1224136"/>
          </a:xfrm>
          <a:prstGeom prst="roundRect">
            <a:avLst/>
          </a:prstGeom>
          <a:noFill/>
          <a:ln w="38100" cap="flat" cmpd="sng" algn="ctr">
            <a:solidFill>
              <a:srgbClr val="C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801374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440160"/>
                <a:gridCol w="6984776"/>
              </a:tblGrid>
              <a:tr h="953661">
                <a:tc>
                  <a:txBody>
                    <a:bodyPr/>
                    <a:lstStyle/>
                    <a:p>
                      <a:endParaRPr lang="en-US" dirty="0"/>
                    </a:p>
                  </a:txBody>
                  <a:tcPr/>
                </a:tc>
                <a:tc>
                  <a:txBody>
                    <a:bodyPr/>
                    <a:lstStyle/>
                    <a:p>
                      <a:pPr algn="ctr"/>
                      <a:r>
                        <a:rPr lang="fi-FI" sz="2400" dirty="0" err="1" smtClean="0"/>
                        <a:t>What</a:t>
                      </a:r>
                      <a:r>
                        <a:rPr lang="fi-FI" sz="2400" dirty="0" smtClean="0"/>
                        <a:t> is the </a:t>
                      </a:r>
                      <a:r>
                        <a:rPr lang="fi-FI" sz="2400" dirty="0" err="1" smtClean="0"/>
                        <a:t>purpose</a:t>
                      </a:r>
                      <a:r>
                        <a:rPr lang="fi-FI" sz="2400" dirty="0" smtClean="0"/>
                        <a:t> of the </a:t>
                      </a:r>
                      <a:r>
                        <a:rPr lang="fi-FI" sz="2400" dirty="0" err="1" smtClean="0"/>
                        <a:t>thesis</a:t>
                      </a:r>
                      <a:r>
                        <a:rPr lang="fi-FI" sz="2400" dirty="0" smtClean="0"/>
                        <a:t>?</a:t>
                      </a:r>
                      <a:endParaRPr lang="en-US" sz="2400" dirty="0"/>
                    </a:p>
                  </a:txBody>
                  <a:tcPr anchor="ct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tc>
                <a:tc>
                  <a:txBody>
                    <a:bodyPr/>
                    <a:lstStyle/>
                    <a:p>
                      <a:endParaRPr lang="en-US"/>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extBox 3"/>
          <p:cNvSpPr txBox="1"/>
          <p:nvPr/>
        </p:nvSpPr>
        <p:spPr>
          <a:xfrm>
            <a:off x="1897832" y="2309512"/>
            <a:ext cx="6922639" cy="1015663"/>
          </a:xfrm>
          <a:prstGeom prst="rect">
            <a:avLst/>
          </a:prstGeom>
          <a:noFill/>
        </p:spPr>
        <p:txBody>
          <a:bodyPr wrap="square" rtlCol="0">
            <a:spAutoFit/>
          </a:bodyPr>
          <a:lstStyle/>
          <a:p>
            <a:r>
              <a:rPr lang="en-US" sz="2000" b="1" dirty="0"/>
              <a:t>The aim of this thesis is </a:t>
            </a:r>
            <a:r>
              <a:rPr lang="en-US" sz="2000" b="1" dirty="0">
                <a:solidFill>
                  <a:srgbClr val="C00000"/>
                </a:solidFill>
              </a:rPr>
              <a:t>to clarify </a:t>
            </a:r>
            <a:r>
              <a:rPr lang="en-US" sz="2000" dirty="0"/>
              <a:t>the current need for the automatic test system</a:t>
            </a:r>
            <a:r>
              <a:rPr lang="en-US" sz="2000" dirty="0" smtClean="0"/>
              <a:t>, and </a:t>
            </a:r>
            <a:r>
              <a:rPr lang="en-US" sz="2000" b="1" dirty="0">
                <a:solidFill>
                  <a:srgbClr val="C00000"/>
                </a:solidFill>
              </a:rPr>
              <a:t>clarify</a:t>
            </a:r>
            <a:r>
              <a:rPr lang="en-US" sz="2000" dirty="0"/>
              <a:t> requirements needed to realize it.</a:t>
            </a:r>
            <a:endParaRPr lang="en-US" dirty="0"/>
          </a:p>
        </p:txBody>
      </p:sp>
      <p:sp>
        <p:nvSpPr>
          <p:cNvPr id="5" name="TextBox 4"/>
          <p:cNvSpPr txBox="1"/>
          <p:nvPr/>
        </p:nvSpPr>
        <p:spPr>
          <a:xfrm>
            <a:off x="1931367" y="3218332"/>
            <a:ext cx="6889103" cy="1015663"/>
          </a:xfrm>
          <a:prstGeom prst="rect">
            <a:avLst/>
          </a:prstGeom>
          <a:noFill/>
        </p:spPr>
        <p:txBody>
          <a:bodyPr wrap="square" rtlCol="0">
            <a:spAutoFit/>
          </a:bodyPr>
          <a:lstStyle/>
          <a:p>
            <a:r>
              <a:rPr lang="en-US" sz="2000" dirty="0"/>
              <a:t>Very confusing, since ordering is </a:t>
            </a:r>
            <a:r>
              <a:rPr lang="en-US" sz="2000" b="1" dirty="0">
                <a:solidFill>
                  <a:srgbClr val="C00000"/>
                </a:solidFill>
              </a:rPr>
              <a:t>(1) purpose </a:t>
            </a:r>
            <a:r>
              <a:rPr lang="en-US" sz="2000" dirty="0"/>
              <a:t>followed by </a:t>
            </a:r>
            <a:r>
              <a:rPr lang="en-US" sz="2000" b="1" dirty="0" smtClean="0">
                <a:solidFill>
                  <a:srgbClr val="C00000"/>
                </a:solidFill>
              </a:rPr>
              <a:t>(2</a:t>
            </a:r>
            <a:r>
              <a:rPr lang="en-US" sz="2000" b="1" dirty="0">
                <a:solidFill>
                  <a:srgbClr val="C00000"/>
                </a:solidFill>
              </a:rPr>
              <a:t>) problems </a:t>
            </a:r>
            <a:r>
              <a:rPr lang="en-US" sz="2000" dirty="0"/>
              <a:t>justifying that purpose. Confuses </a:t>
            </a:r>
            <a:r>
              <a:rPr lang="en-US" sz="2000" b="1" dirty="0"/>
              <a:t>“scope” </a:t>
            </a:r>
            <a:r>
              <a:rPr lang="en-US" sz="2000" dirty="0"/>
              <a:t>with </a:t>
            </a:r>
            <a:r>
              <a:rPr lang="en-US" sz="2000" b="1" dirty="0"/>
              <a:t>“aims”</a:t>
            </a:r>
            <a:endParaRPr lang="en-US" b="1" dirty="0"/>
          </a:p>
        </p:txBody>
      </p:sp>
      <p:sp>
        <p:nvSpPr>
          <p:cNvPr id="6" name="TextBox 5"/>
          <p:cNvSpPr txBox="1"/>
          <p:nvPr/>
        </p:nvSpPr>
        <p:spPr>
          <a:xfrm>
            <a:off x="827584" y="2751311"/>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7" name="TextBox 6"/>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8" name="TextBox 7"/>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23592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3096344" cy="584775"/>
          </a:xfrm>
          <a:prstGeom prst="rect">
            <a:avLst/>
          </a:prstGeom>
          <a:noFill/>
        </p:spPr>
        <p:txBody>
          <a:bodyPr wrap="square" rtlCol="0">
            <a:spAutoFit/>
          </a:bodyPr>
          <a:lstStyle/>
          <a:p>
            <a:r>
              <a:rPr lang="fi-FI" sz="3200" b="1" dirty="0" err="1" smtClean="0"/>
              <a:t>Thesis</a:t>
            </a:r>
            <a:r>
              <a:rPr lang="fi-FI" sz="3200" b="1" dirty="0" smtClean="0"/>
              <a:t> #2</a:t>
            </a:r>
            <a:endParaRPr lang="en-US" sz="3200" b="1"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842" y="283583"/>
            <a:ext cx="6977598" cy="624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308304" y="1844824"/>
            <a:ext cx="1721014"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79712" y="2144935"/>
            <a:ext cx="704960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72818" y="2432967"/>
            <a:ext cx="3103238"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81309" y="3116687"/>
            <a:ext cx="710206"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644008" y="3404719"/>
            <a:ext cx="26642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73606" y="3401892"/>
            <a:ext cx="8557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42842" y="3717032"/>
            <a:ext cx="697759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42842" y="4005064"/>
            <a:ext cx="533846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528" y="2288951"/>
            <a:ext cx="1224136" cy="400110"/>
          </a:xfrm>
          <a:prstGeom prst="rect">
            <a:avLst/>
          </a:prstGeom>
          <a:noFill/>
        </p:spPr>
        <p:txBody>
          <a:bodyPr wrap="square" rtlCol="0">
            <a:spAutoFit/>
          </a:bodyPr>
          <a:lstStyle/>
          <a:p>
            <a:r>
              <a:rPr lang="fi-FI" sz="2000" dirty="0" smtClean="0">
                <a:solidFill>
                  <a:srgbClr val="339933"/>
                </a:solidFill>
                <a:latin typeface="Arial Black" panose="020B0A04020102020204" pitchFamily="34" charset="0"/>
              </a:rPr>
              <a:t>AIMS??</a:t>
            </a:r>
            <a:endParaRPr lang="en-US" sz="2000" dirty="0">
              <a:solidFill>
                <a:srgbClr val="339933"/>
              </a:solidFill>
              <a:latin typeface="Arial Black" panose="020B0A04020102020204" pitchFamily="34" charset="0"/>
            </a:endParaRPr>
          </a:p>
        </p:txBody>
      </p:sp>
      <p:sp>
        <p:nvSpPr>
          <p:cNvPr id="18" name="TextBox 17"/>
          <p:cNvSpPr txBox="1"/>
          <p:nvPr/>
        </p:nvSpPr>
        <p:spPr>
          <a:xfrm>
            <a:off x="179512" y="3401892"/>
            <a:ext cx="1656184" cy="707886"/>
          </a:xfrm>
          <a:prstGeom prst="rect">
            <a:avLst/>
          </a:prstGeom>
          <a:noFill/>
        </p:spPr>
        <p:txBody>
          <a:bodyPr wrap="square" rtlCol="0">
            <a:spAutoFit/>
          </a:bodyPr>
          <a:lstStyle/>
          <a:p>
            <a:r>
              <a:rPr lang="fi-FI" sz="2000" dirty="0" err="1" smtClean="0">
                <a:solidFill>
                  <a:srgbClr val="C00000"/>
                </a:solidFill>
                <a:latin typeface="Arial Black" panose="020B0A04020102020204" pitchFamily="34" charset="0"/>
              </a:rPr>
              <a:t>Motivating</a:t>
            </a:r>
            <a:r>
              <a:rPr lang="fi-FI" sz="2000" dirty="0" smtClean="0">
                <a:solidFill>
                  <a:srgbClr val="C00000"/>
                </a:solidFill>
                <a:latin typeface="Arial Black" panose="020B0A04020102020204" pitchFamily="34" charset="0"/>
              </a:rPr>
              <a:t> </a:t>
            </a:r>
            <a:r>
              <a:rPr lang="fi-FI" sz="2000" dirty="0" err="1" smtClean="0">
                <a:solidFill>
                  <a:srgbClr val="C00000"/>
                </a:solidFill>
                <a:latin typeface="Arial Black" panose="020B0A04020102020204" pitchFamily="34" charset="0"/>
              </a:rPr>
              <a:t>problem</a:t>
            </a:r>
            <a:r>
              <a:rPr lang="fi-FI" sz="2000" dirty="0" smtClean="0">
                <a:solidFill>
                  <a:srgbClr val="C00000"/>
                </a:solidFill>
                <a:latin typeface="Arial Black" panose="020B0A04020102020204" pitchFamily="34" charset="0"/>
              </a:rPr>
              <a:t>??</a:t>
            </a:r>
            <a:endParaRPr lang="en-US" sz="2000" dirty="0">
              <a:solidFill>
                <a:srgbClr val="C00000"/>
              </a:solidFill>
              <a:latin typeface="Arial Black" panose="020B0A04020102020204" pitchFamily="34" charset="0"/>
            </a:endParaRPr>
          </a:p>
        </p:txBody>
      </p:sp>
      <p:sp>
        <p:nvSpPr>
          <p:cNvPr id="19" name="Rectangle 18"/>
          <p:cNvSpPr/>
          <p:nvPr/>
        </p:nvSpPr>
        <p:spPr>
          <a:xfrm>
            <a:off x="3419872" y="5013176"/>
            <a:ext cx="5600568"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35696" y="5321422"/>
            <a:ext cx="7193622"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35696" y="5609454"/>
            <a:ext cx="3888432"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4504" y="5013176"/>
            <a:ext cx="1224136" cy="707886"/>
          </a:xfrm>
          <a:prstGeom prst="rect">
            <a:avLst/>
          </a:prstGeom>
          <a:noFill/>
        </p:spPr>
        <p:txBody>
          <a:bodyPr wrap="square" rtlCol="0">
            <a:spAutoFit/>
          </a:bodyPr>
          <a:lstStyle/>
          <a:p>
            <a:r>
              <a:rPr lang="fi-FI" sz="2000" dirty="0" smtClean="0">
                <a:solidFill>
                  <a:srgbClr val="339933"/>
                </a:solidFill>
                <a:latin typeface="Arial Black" panose="020B0A04020102020204" pitchFamily="34" charset="0"/>
              </a:rPr>
              <a:t>AIMS</a:t>
            </a:r>
            <a:br>
              <a:rPr lang="fi-FI" sz="2000" dirty="0" smtClean="0">
                <a:solidFill>
                  <a:srgbClr val="339933"/>
                </a:solidFill>
                <a:latin typeface="Arial Black" panose="020B0A04020102020204" pitchFamily="34" charset="0"/>
              </a:rPr>
            </a:br>
            <a:r>
              <a:rPr lang="fi-FI" sz="2000" dirty="0" err="1" smtClean="0">
                <a:solidFill>
                  <a:srgbClr val="339933"/>
                </a:solidFill>
                <a:latin typeface="Arial Black" panose="020B0A04020102020204" pitchFamily="34" charset="0"/>
              </a:rPr>
              <a:t>again</a:t>
            </a:r>
            <a:endParaRPr lang="en-US" sz="2000" dirty="0">
              <a:solidFill>
                <a:srgbClr val="339933"/>
              </a:solidFill>
              <a:latin typeface="Arial Black" panose="020B0A04020102020204" pitchFamily="34" charset="0"/>
            </a:endParaRPr>
          </a:p>
        </p:txBody>
      </p:sp>
      <p:sp>
        <p:nvSpPr>
          <p:cNvPr id="23" name="TextBox 22"/>
          <p:cNvSpPr txBox="1"/>
          <p:nvPr/>
        </p:nvSpPr>
        <p:spPr>
          <a:xfrm>
            <a:off x="631666" y="971006"/>
            <a:ext cx="636713"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181526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p:bldP spid="18" grpId="0"/>
      <p:bldP spid="19" grpId="0" animBg="1"/>
      <p:bldP spid="20" grpId="0" animBg="1"/>
      <p:bldP spid="21" grpId="0" animBg="1"/>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440160"/>
                <a:gridCol w="6984776"/>
              </a:tblGrid>
              <a:tr h="953661">
                <a:tc>
                  <a:txBody>
                    <a:bodyPr/>
                    <a:lstStyle/>
                    <a:p>
                      <a:endParaRPr lang="en-US" dirty="0"/>
                    </a:p>
                  </a:txBody>
                  <a:tcPr/>
                </a:tc>
                <a:tc>
                  <a:txBody>
                    <a:bodyPr/>
                    <a:lstStyle/>
                    <a:p>
                      <a:pPr algn="ctr"/>
                      <a:r>
                        <a:rPr lang="fi-FI" sz="2400" dirty="0" err="1" smtClean="0"/>
                        <a:t>What</a:t>
                      </a:r>
                      <a:r>
                        <a:rPr lang="fi-FI" sz="2400" dirty="0" smtClean="0"/>
                        <a:t> is the </a:t>
                      </a:r>
                      <a:r>
                        <a:rPr lang="fi-FI" sz="2400" dirty="0" err="1" smtClean="0"/>
                        <a:t>purpose</a:t>
                      </a:r>
                      <a:r>
                        <a:rPr lang="fi-FI" sz="2400" dirty="0" smtClean="0"/>
                        <a:t> of the </a:t>
                      </a:r>
                      <a:r>
                        <a:rPr lang="fi-FI" sz="2400" dirty="0" err="1" smtClean="0"/>
                        <a:t>thesis</a:t>
                      </a:r>
                      <a:r>
                        <a:rPr lang="fi-FI" sz="2400" dirty="0" smtClean="0"/>
                        <a:t>?</a:t>
                      </a:r>
                      <a:endParaRPr lang="en-US" sz="2400" dirty="0"/>
                    </a:p>
                  </a:txBody>
                  <a:tcPr anchor="ct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tc>
                <a:tc>
                  <a:txBody>
                    <a:bodyPr/>
                    <a:lstStyle/>
                    <a:p>
                      <a:endParaRPr lang="en-US"/>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extBox 3"/>
          <p:cNvSpPr txBox="1"/>
          <p:nvPr/>
        </p:nvSpPr>
        <p:spPr>
          <a:xfrm>
            <a:off x="1897832" y="2309512"/>
            <a:ext cx="6922639" cy="1015663"/>
          </a:xfrm>
          <a:prstGeom prst="rect">
            <a:avLst/>
          </a:prstGeom>
          <a:noFill/>
        </p:spPr>
        <p:txBody>
          <a:bodyPr wrap="square" rtlCol="0">
            <a:spAutoFit/>
          </a:bodyPr>
          <a:lstStyle/>
          <a:p>
            <a:r>
              <a:rPr lang="en-US" sz="2000" b="1" dirty="0"/>
              <a:t>The aim of this thesis is </a:t>
            </a:r>
            <a:r>
              <a:rPr lang="en-US" sz="2000" b="1" dirty="0">
                <a:solidFill>
                  <a:srgbClr val="C00000"/>
                </a:solidFill>
              </a:rPr>
              <a:t>to clarify </a:t>
            </a:r>
            <a:r>
              <a:rPr lang="en-US" sz="2000" dirty="0"/>
              <a:t>the current need for the automatic test system</a:t>
            </a:r>
            <a:r>
              <a:rPr lang="en-US" sz="2000" dirty="0" smtClean="0"/>
              <a:t>, and </a:t>
            </a:r>
            <a:r>
              <a:rPr lang="en-US" sz="2000" b="1" dirty="0">
                <a:solidFill>
                  <a:srgbClr val="C00000"/>
                </a:solidFill>
              </a:rPr>
              <a:t>clarify</a:t>
            </a:r>
            <a:r>
              <a:rPr lang="en-US" sz="2000" dirty="0"/>
              <a:t> requirements needed to realize it.</a:t>
            </a:r>
            <a:endParaRPr lang="en-US" dirty="0"/>
          </a:p>
        </p:txBody>
      </p:sp>
      <p:sp>
        <p:nvSpPr>
          <p:cNvPr id="5" name="TextBox 4"/>
          <p:cNvSpPr txBox="1"/>
          <p:nvPr/>
        </p:nvSpPr>
        <p:spPr>
          <a:xfrm>
            <a:off x="1931367" y="3218332"/>
            <a:ext cx="6889103" cy="1015663"/>
          </a:xfrm>
          <a:prstGeom prst="rect">
            <a:avLst/>
          </a:prstGeom>
          <a:noFill/>
        </p:spPr>
        <p:txBody>
          <a:bodyPr wrap="square" rtlCol="0">
            <a:spAutoFit/>
          </a:bodyPr>
          <a:lstStyle/>
          <a:p>
            <a:r>
              <a:rPr lang="en-US" sz="2000" dirty="0"/>
              <a:t>Very confusing, since ordering is </a:t>
            </a:r>
            <a:r>
              <a:rPr lang="en-US" sz="2000" b="1" dirty="0">
                <a:solidFill>
                  <a:srgbClr val="C00000"/>
                </a:solidFill>
              </a:rPr>
              <a:t>(1) purpose </a:t>
            </a:r>
            <a:r>
              <a:rPr lang="en-US" sz="2000" dirty="0"/>
              <a:t>followed by </a:t>
            </a:r>
            <a:r>
              <a:rPr lang="en-US" sz="2000" b="1" dirty="0" smtClean="0">
                <a:solidFill>
                  <a:srgbClr val="C00000"/>
                </a:solidFill>
              </a:rPr>
              <a:t>(2</a:t>
            </a:r>
            <a:r>
              <a:rPr lang="en-US" sz="2000" b="1" dirty="0">
                <a:solidFill>
                  <a:srgbClr val="C00000"/>
                </a:solidFill>
              </a:rPr>
              <a:t>) problems </a:t>
            </a:r>
            <a:r>
              <a:rPr lang="en-US" sz="2000" dirty="0"/>
              <a:t>justifying that purpose. Confuses </a:t>
            </a:r>
            <a:r>
              <a:rPr lang="en-US" sz="2000" b="1" dirty="0"/>
              <a:t>“scope” </a:t>
            </a:r>
            <a:r>
              <a:rPr lang="en-US" sz="2000" dirty="0"/>
              <a:t>with </a:t>
            </a:r>
            <a:r>
              <a:rPr lang="en-US" sz="2000" b="1" dirty="0"/>
              <a:t>“aims”</a:t>
            </a:r>
            <a:endParaRPr lang="en-US" b="1" dirty="0"/>
          </a:p>
        </p:txBody>
      </p:sp>
      <p:sp>
        <p:nvSpPr>
          <p:cNvPr id="6" name="TextBox 5"/>
          <p:cNvSpPr txBox="1"/>
          <p:nvPr/>
        </p:nvSpPr>
        <p:spPr>
          <a:xfrm>
            <a:off x="1897833" y="4202348"/>
            <a:ext cx="6922638" cy="1015663"/>
          </a:xfrm>
          <a:prstGeom prst="rect">
            <a:avLst/>
          </a:prstGeom>
          <a:noFill/>
        </p:spPr>
        <p:txBody>
          <a:bodyPr wrap="square" rtlCol="0">
            <a:spAutoFit/>
          </a:bodyPr>
          <a:lstStyle/>
          <a:p>
            <a:r>
              <a:rPr lang="en-US" sz="2000" b="1" dirty="0">
                <a:solidFill>
                  <a:srgbClr val="0000FF"/>
                </a:solidFill>
                <a:latin typeface="Arial" panose="020B0604020202020204" pitchFamily="34" charset="0"/>
                <a:ea typeface="Calibri"/>
                <a:cs typeface="Arial" panose="020B0604020202020204" pitchFamily="34" charset="0"/>
              </a:rPr>
              <a:t>Excellent problem-solution</a:t>
            </a:r>
            <a:r>
              <a:rPr lang="en-US" sz="2000" dirty="0">
                <a:solidFill>
                  <a:srgbClr val="0000FF"/>
                </a:solidFill>
                <a:latin typeface="Arial" panose="020B0604020202020204" pitchFamily="34" charset="0"/>
                <a:ea typeface="Calibri"/>
                <a:cs typeface="Arial" panose="020B0604020202020204" pitchFamily="34" charset="0"/>
              </a:rPr>
              <a:t> </a:t>
            </a:r>
            <a:r>
              <a:rPr lang="en-US" sz="2000" dirty="0">
                <a:latin typeface="Arial" panose="020B0604020202020204" pitchFamily="34" charset="0"/>
                <a:ea typeface="Calibri"/>
                <a:cs typeface="Arial" panose="020B0604020202020204" pitchFamily="34" charset="0"/>
              </a:rPr>
              <a:t>argumentation. The introduction is divided into 4 </a:t>
            </a:r>
            <a:r>
              <a:rPr lang="en-US" sz="2000" dirty="0" smtClean="0">
                <a:latin typeface="Arial" panose="020B0604020202020204" pitchFamily="34" charset="0"/>
                <a:ea typeface="Calibri"/>
                <a:cs typeface="Arial" panose="020B0604020202020204" pitchFamily="34" charset="0"/>
              </a:rPr>
              <a:t>sections: </a:t>
            </a:r>
            <a:r>
              <a:rPr lang="en-US" sz="2000" i="1" dirty="0">
                <a:solidFill>
                  <a:srgbClr val="0000FF"/>
                </a:solidFill>
                <a:latin typeface="Arial" panose="020B0604020202020204" pitchFamily="34" charset="0"/>
                <a:ea typeface="Calibri"/>
                <a:cs typeface="Arial" panose="020B0604020202020204" pitchFamily="34" charset="0"/>
              </a:rPr>
              <a:t>motivation, scope, contributions</a:t>
            </a:r>
            <a:r>
              <a:rPr lang="en-US" sz="2000" dirty="0">
                <a:solidFill>
                  <a:srgbClr val="0000FF"/>
                </a:solidFill>
                <a:latin typeface="Arial" panose="020B0604020202020204" pitchFamily="34" charset="0"/>
                <a:ea typeface="Calibri"/>
                <a:cs typeface="Arial" panose="020B0604020202020204" pitchFamily="34" charset="0"/>
              </a:rPr>
              <a:t> </a:t>
            </a:r>
            <a:r>
              <a:rPr lang="en-US" sz="2000" dirty="0">
                <a:latin typeface="Arial" panose="020B0604020202020204" pitchFamily="34" charset="0"/>
                <a:ea typeface="Calibri"/>
                <a:cs typeface="Arial" panose="020B0604020202020204" pitchFamily="34" charset="0"/>
              </a:rPr>
              <a:t>and</a:t>
            </a:r>
            <a:r>
              <a:rPr lang="en-US" sz="2000" dirty="0">
                <a:solidFill>
                  <a:srgbClr val="0000FF"/>
                </a:solidFill>
                <a:latin typeface="Arial" panose="020B0604020202020204" pitchFamily="34" charset="0"/>
                <a:ea typeface="Calibri"/>
                <a:cs typeface="Arial" panose="020B0604020202020204" pitchFamily="34" charset="0"/>
              </a:rPr>
              <a:t> </a:t>
            </a:r>
            <a:r>
              <a:rPr lang="en-US" sz="2000" i="1" dirty="0">
                <a:solidFill>
                  <a:srgbClr val="0000FF"/>
                </a:solidFill>
                <a:latin typeface="Arial" panose="020B0604020202020204" pitchFamily="34" charset="0"/>
                <a:ea typeface="Calibri"/>
                <a:cs typeface="Arial" panose="020B0604020202020204" pitchFamily="34" charset="0"/>
              </a:rPr>
              <a:t>organization</a:t>
            </a:r>
            <a:r>
              <a:rPr lang="en-US" sz="2000" dirty="0">
                <a:solidFill>
                  <a:srgbClr val="0000FF"/>
                </a:solidFill>
                <a:latin typeface="Arial" panose="020B0604020202020204" pitchFamily="34" charset="0"/>
                <a:ea typeface="Calibri"/>
                <a:cs typeface="Arial" panose="020B0604020202020204" pitchFamily="34" charset="0"/>
              </a:rPr>
              <a:t>.</a:t>
            </a:r>
            <a:r>
              <a:rPr lang="en-US" sz="2000" dirty="0">
                <a:latin typeface="Arial" panose="020B0604020202020204" pitchFamily="34" charset="0"/>
                <a:ea typeface="Calibri"/>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8" name="TextBox 7"/>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9" name="TextBox 8"/>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24666263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sp>
        <p:nvSpPr>
          <p:cNvPr id="4" name="TextBox 3"/>
          <p:cNvSpPr txBox="1"/>
          <p:nvPr/>
        </p:nvSpPr>
        <p:spPr>
          <a:xfrm>
            <a:off x="1897832" y="2309512"/>
            <a:ext cx="6922639" cy="1015663"/>
          </a:xfrm>
          <a:prstGeom prst="rect">
            <a:avLst/>
          </a:prstGeom>
          <a:noFill/>
        </p:spPr>
        <p:txBody>
          <a:bodyPr wrap="square" rtlCol="0">
            <a:spAutoFit/>
          </a:bodyPr>
          <a:lstStyle/>
          <a:p>
            <a:r>
              <a:rPr lang="en-US" sz="2000" b="1" dirty="0"/>
              <a:t>The aim of this thesis is </a:t>
            </a:r>
            <a:r>
              <a:rPr lang="en-US" sz="2000" b="1" dirty="0">
                <a:solidFill>
                  <a:srgbClr val="C00000"/>
                </a:solidFill>
              </a:rPr>
              <a:t>to clarify </a:t>
            </a:r>
            <a:r>
              <a:rPr lang="en-US" sz="2000" dirty="0"/>
              <a:t>the current need for the automatic test system</a:t>
            </a:r>
            <a:r>
              <a:rPr lang="en-US" sz="2000" dirty="0" smtClean="0"/>
              <a:t>, and </a:t>
            </a:r>
            <a:r>
              <a:rPr lang="en-US" sz="2000" b="1" dirty="0">
                <a:solidFill>
                  <a:srgbClr val="C00000"/>
                </a:solidFill>
              </a:rPr>
              <a:t>clarify</a:t>
            </a:r>
            <a:r>
              <a:rPr lang="en-US" sz="2000" dirty="0"/>
              <a:t> requirements needed to realize it.</a:t>
            </a:r>
            <a:endParaRPr lang="en-US" dirty="0"/>
          </a:p>
        </p:txBody>
      </p:sp>
      <p:sp>
        <p:nvSpPr>
          <p:cNvPr id="5" name="TextBox 4"/>
          <p:cNvSpPr txBox="1"/>
          <p:nvPr/>
        </p:nvSpPr>
        <p:spPr>
          <a:xfrm>
            <a:off x="1931367" y="3218332"/>
            <a:ext cx="6889103" cy="1015663"/>
          </a:xfrm>
          <a:prstGeom prst="rect">
            <a:avLst/>
          </a:prstGeom>
          <a:noFill/>
        </p:spPr>
        <p:txBody>
          <a:bodyPr wrap="square" rtlCol="0">
            <a:spAutoFit/>
          </a:bodyPr>
          <a:lstStyle/>
          <a:p>
            <a:r>
              <a:rPr lang="en-US" sz="2000" dirty="0"/>
              <a:t>Very confusing, since ordering is </a:t>
            </a:r>
            <a:r>
              <a:rPr lang="en-US" sz="2000" b="1" dirty="0">
                <a:solidFill>
                  <a:srgbClr val="C00000"/>
                </a:solidFill>
              </a:rPr>
              <a:t>(1) purpose </a:t>
            </a:r>
            <a:r>
              <a:rPr lang="en-US" sz="2000" dirty="0"/>
              <a:t>followed by </a:t>
            </a:r>
            <a:r>
              <a:rPr lang="en-US" sz="2000" b="1" dirty="0" smtClean="0">
                <a:solidFill>
                  <a:srgbClr val="C00000"/>
                </a:solidFill>
              </a:rPr>
              <a:t>(2</a:t>
            </a:r>
            <a:r>
              <a:rPr lang="en-US" sz="2000" b="1" dirty="0">
                <a:solidFill>
                  <a:srgbClr val="C00000"/>
                </a:solidFill>
              </a:rPr>
              <a:t>) problems </a:t>
            </a:r>
            <a:r>
              <a:rPr lang="en-US" sz="2000" dirty="0"/>
              <a:t>justifying that purpose. Confuses </a:t>
            </a:r>
            <a:r>
              <a:rPr lang="en-US" sz="2000" b="1" dirty="0"/>
              <a:t>“scope” </a:t>
            </a:r>
            <a:r>
              <a:rPr lang="en-US" sz="2000" dirty="0"/>
              <a:t>with </a:t>
            </a:r>
            <a:r>
              <a:rPr lang="en-US" sz="2000" b="1" dirty="0"/>
              <a:t>“aims”</a:t>
            </a:r>
            <a:endParaRPr lang="en-US" b="1" dirty="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539635" cy="378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987058" y="3420375"/>
            <a:ext cx="3321246" cy="3057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7372418" y="3726163"/>
            <a:ext cx="1554859" cy="0"/>
          </a:xfrm>
          <a:prstGeom prst="line">
            <a:avLst/>
          </a:prstGeom>
          <a:ln w="28575">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7544" y="4005064"/>
            <a:ext cx="1944216" cy="0"/>
          </a:xfrm>
          <a:prstGeom prst="line">
            <a:avLst/>
          </a:prstGeom>
          <a:ln w="28575">
            <a:solidFill>
              <a:srgbClr val="33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53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ppt_x"/>
                                          </p:val>
                                        </p:tav>
                                        <p:tav tm="100000">
                                          <p:val>
                                            <p:strVal val="#ppt_x"/>
                                          </p:val>
                                        </p:tav>
                                      </p:tavLst>
                                    </p:anim>
                                    <p:anim calcmode="lin" valueType="num">
                                      <p:cBhvr additive="base">
                                        <p:cTn id="8"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208912" cy="461665"/>
          </a:xfrm>
          <a:prstGeom prst="rect">
            <a:avLst/>
          </a:prstGeom>
          <a:noFill/>
        </p:spPr>
        <p:txBody>
          <a:bodyPr wrap="square" rtlCol="0">
            <a:spAutoFit/>
          </a:bodyPr>
          <a:lstStyle/>
          <a:p>
            <a:pPr marL="2424113" indent="-2424113"/>
            <a:r>
              <a:rPr lang="fi-FI" sz="2000" dirty="0" err="1" smtClean="0">
                <a:solidFill>
                  <a:srgbClr val="C00000"/>
                </a:solidFill>
                <a:latin typeface="Arial Black" panose="020B0A04020102020204" pitchFamily="34" charset="0"/>
              </a:rPr>
              <a:t>Sample</a:t>
            </a:r>
            <a:r>
              <a:rPr lang="fi-FI" sz="2000" dirty="0" smtClean="0">
                <a:solidFill>
                  <a:srgbClr val="C00000"/>
                </a:solidFill>
                <a:latin typeface="Arial Black" panose="020B0A04020102020204" pitchFamily="34" charset="0"/>
              </a:rPr>
              <a:t> </a:t>
            </a:r>
            <a:r>
              <a:rPr lang="fi-FI" sz="2000" dirty="0" err="1" smtClean="0">
                <a:solidFill>
                  <a:srgbClr val="C00000"/>
                </a:solidFill>
                <a:latin typeface="Arial Black" panose="020B0A04020102020204" pitchFamily="34" charset="0"/>
              </a:rPr>
              <a:t>Thesis</a:t>
            </a:r>
            <a:r>
              <a:rPr lang="fi-FI" sz="2000" dirty="0" smtClean="0">
                <a:solidFill>
                  <a:srgbClr val="C00000"/>
                </a:solidFill>
                <a:latin typeface="Arial Black" panose="020B0A04020102020204" pitchFamily="34" charset="0"/>
              </a:rPr>
              <a:t> #4:  </a:t>
            </a:r>
            <a:r>
              <a:rPr lang="en-US" sz="2400" b="1" i="1" dirty="0">
                <a:solidFill>
                  <a:prstClr val="black"/>
                </a:solidFill>
              </a:rPr>
              <a:t>Nanostructured thermoelectric </a:t>
            </a:r>
            <a:r>
              <a:rPr lang="en-US" sz="2400" b="1" i="1" dirty="0" smtClean="0">
                <a:solidFill>
                  <a:prstClr val="black"/>
                </a:solidFill>
              </a:rPr>
              <a:t>materials</a:t>
            </a:r>
            <a:endParaRPr lang="en-US" sz="2400" i="1" dirty="0">
              <a:solidFill>
                <a:srgbClr val="0000FF"/>
              </a:solidFill>
            </a:endParaRPr>
          </a:p>
        </p:txBody>
      </p:sp>
      <p:sp>
        <p:nvSpPr>
          <p:cNvPr id="3" name="Rectangle 2"/>
          <p:cNvSpPr/>
          <p:nvPr/>
        </p:nvSpPr>
        <p:spPr>
          <a:xfrm>
            <a:off x="352143" y="1052736"/>
            <a:ext cx="7992888" cy="461665"/>
          </a:xfrm>
          <a:prstGeom prst="rect">
            <a:avLst/>
          </a:prstGeom>
        </p:spPr>
        <p:txBody>
          <a:bodyPr wrap="square">
            <a:spAutoFit/>
          </a:bodyPr>
          <a:lstStyle/>
          <a:p>
            <a:r>
              <a:rPr lang="fi-FI" sz="2400" dirty="0" err="1">
                <a:solidFill>
                  <a:prstClr val="black"/>
                </a:solidFill>
              </a:rPr>
              <a:t>What</a:t>
            </a:r>
            <a:r>
              <a:rPr lang="fi-FI" sz="2400" dirty="0">
                <a:solidFill>
                  <a:prstClr val="black"/>
                </a:solidFill>
              </a:rPr>
              <a:t> is the </a:t>
            </a:r>
            <a:r>
              <a:rPr lang="fi-FI" sz="2000" dirty="0" err="1" smtClean="0">
                <a:solidFill>
                  <a:srgbClr val="FF0000"/>
                </a:solidFill>
                <a:latin typeface="Arial Black" panose="020B0A04020102020204" pitchFamily="34" charset="0"/>
              </a:rPr>
              <a:t>purpose</a:t>
            </a:r>
            <a:r>
              <a:rPr lang="fi-FI" sz="2000" dirty="0" smtClean="0">
                <a:solidFill>
                  <a:srgbClr val="FF0000"/>
                </a:solidFill>
                <a:latin typeface="Arial Black" panose="020B0A04020102020204" pitchFamily="34" charset="0"/>
              </a:rPr>
              <a:t> </a:t>
            </a:r>
            <a:r>
              <a:rPr lang="fi-FI" sz="2400" dirty="0" smtClean="0">
                <a:solidFill>
                  <a:prstClr val="black"/>
                </a:solidFill>
              </a:rPr>
              <a:t>(i.e</a:t>
            </a:r>
            <a:r>
              <a:rPr lang="fi-FI" sz="2400" dirty="0">
                <a:solidFill>
                  <a:prstClr val="black"/>
                </a:solidFill>
              </a:rPr>
              <a:t>., </a:t>
            </a:r>
            <a:r>
              <a:rPr lang="fi-FI" sz="2000" b="1" dirty="0" smtClean="0">
                <a:solidFill>
                  <a:srgbClr val="FF0000"/>
                </a:solidFill>
                <a:latin typeface="Arial Black" panose="020B0A04020102020204" pitchFamily="34" charset="0"/>
              </a:rPr>
              <a:t>"</a:t>
            </a:r>
            <a:r>
              <a:rPr lang="fi-FI" sz="2000" b="1" dirty="0" err="1" smtClean="0">
                <a:solidFill>
                  <a:srgbClr val="FF0000"/>
                </a:solidFill>
                <a:latin typeface="Arial Black" panose="020B0A04020102020204" pitchFamily="34" charset="0"/>
              </a:rPr>
              <a:t>aim</a:t>
            </a:r>
            <a:r>
              <a:rPr lang="fi-FI" sz="2000" b="1" dirty="0" smtClean="0">
                <a:solidFill>
                  <a:srgbClr val="FF0000"/>
                </a:solidFill>
                <a:latin typeface="Arial Black" panose="020B0A04020102020204" pitchFamily="34" charset="0"/>
              </a:rPr>
              <a:t>"</a:t>
            </a:r>
            <a:r>
              <a:rPr lang="fi-FI" sz="2400" dirty="0" smtClean="0">
                <a:solidFill>
                  <a:prstClr val="black"/>
                </a:solidFill>
              </a:rPr>
              <a:t>) </a:t>
            </a:r>
            <a:r>
              <a:rPr lang="fi-FI" sz="2400" dirty="0">
                <a:solidFill>
                  <a:prstClr val="black"/>
                </a:solidFill>
              </a:rPr>
              <a:t>for </a:t>
            </a:r>
            <a:r>
              <a:rPr lang="fi-FI" sz="2400" dirty="0" err="1">
                <a:solidFill>
                  <a:prstClr val="black"/>
                </a:solidFill>
              </a:rPr>
              <a:t>this</a:t>
            </a:r>
            <a:r>
              <a:rPr lang="fi-FI" sz="2400" dirty="0">
                <a:solidFill>
                  <a:prstClr val="black"/>
                </a:solidFill>
              </a:rPr>
              <a:t> </a:t>
            </a:r>
            <a:r>
              <a:rPr lang="fi-FI" sz="2400" dirty="0" err="1">
                <a:solidFill>
                  <a:prstClr val="black"/>
                </a:solidFill>
              </a:rPr>
              <a:t>thesis</a:t>
            </a:r>
            <a:r>
              <a:rPr lang="fi-FI" sz="2400" dirty="0">
                <a:solidFill>
                  <a:prstClr val="black"/>
                </a:solidFill>
              </a:rPr>
              <a:t>?</a:t>
            </a:r>
            <a:endParaRPr lang="en-US" sz="2400" dirty="0">
              <a:solidFill>
                <a:prstClr val="black"/>
              </a:solidFill>
            </a:endParaRPr>
          </a:p>
        </p:txBody>
      </p:sp>
      <p:pic>
        <p:nvPicPr>
          <p:cNvPr id="2050" name="Picture 2" descr="http://images.wikia.com/green/images/archive/c/c9/20120329203856%21Sad-unhappy-sick-green-fa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338" y="2276872"/>
            <a:ext cx="2857500" cy="283845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251520" y="1700808"/>
            <a:ext cx="3096344" cy="1368152"/>
          </a:xfrm>
          <a:prstGeom prst="cloudCallout">
            <a:avLst>
              <a:gd name="adj1" fmla="val 47405"/>
              <a:gd name="adj2" fmla="val 663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err="1" smtClean="0">
                <a:solidFill>
                  <a:prstClr val="black"/>
                </a:solidFill>
              </a:rPr>
              <a:t>Not</a:t>
            </a:r>
            <a:r>
              <a:rPr lang="fi-FI" sz="2800" dirty="0" smtClean="0">
                <a:solidFill>
                  <a:prstClr val="black"/>
                </a:solidFill>
              </a:rPr>
              <a:t> in the </a:t>
            </a:r>
            <a:r>
              <a:rPr lang="fi-FI" sz="2800" dirty="0" err="1" smtClean="0">
                <a:solidFill>
                  <a:prstClr val="black"/>
                </a:solidFill>
              </a:rPr>
              <a:t>abstract</a:t>
            </a:r>
            <a:endParaRPr lang="en-US" sz="2800" dirty="0">
              <a:solidFill>
                <a:prstClr val="black"/>
              </a:solidFill>
            </a:endParaRPr>
          </a:p>
        </p:txBody>
      </p:sp>
      <p:sp>
        <p:nvSpPr>
          <p:cNvPr id="6" name="Cloud Callout 5"/>
          <p:cNvSpPr/>
          <p:nvPr/>
        </p:nvSpPr>
        <p:spPr>
          <a:xfrm>
            <a:off x="5076056" y="1503298"/>
            <a:ext cx="3096344" cy="1368152"/>
          </a:xfrm>
          <a:prstGeom prst="cloudCallout">
            <a:avLst>
              <a:gd name="adj1" fmla="val -33735"/>
              <a:gd name="adj2" fmla="val 728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err="1" smtClean="0">
                <a:solidFill>
                  <a:prstClr val="black"/>
                </a:solidFill>
              </a:rPr>
              <a:t>Not</a:t>
            </a:r>
            <a:r>
              <a:rPr lang="fi-FI" sz="2800" dirty="0" smtClean="0">
                <a:solidFill>
                  <a:prstClr val="black"/>
                </a:solidFill>
              </a:rPr>
              <a:t> in the </a:t>
            </a:r>
            <a:r>
              <a:rPr lang="fi-FI" sz="2800" dirty="0" err="1" smtClean="0">
                <a:solidFill>
                  <a:prstClr val="black"/>
                </a:solidFill>
              </a:rPr>
              <a:t>Introduction</a:t>
            </a:r>
            <a:endParaRPr lang="en-US" sz="2800" dirty="0">
              <a:solidFill>
                <a:prstClr val="black"/>
              </a:solidFill>
            </a:endParaRPr>
          </a:p>
        </p:txBody>
      </p:sp>
      <p:sp>
        <p:nvSpPr>
          <p:cNvPr id="7" name="Cloud Callout 6"/>
          <p:cNvSpPr/>
          <p:nvPr/>
        </p:nvSpPr>
        <p:spPr>
          <a:xfrm>
            <a:off x="5248687" y="4653136"/>
            <a:ext cx="3096344" cy="1368152"/>
          </a:xfrm>
          <a:prstGeom prst="cloudCallout">
            <a:avLst>
              <a:gd name="adj1" fmla="val -54665"/>
              <a:gd name="adj2" fmla="val -504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err="1" smtClean="0">
                <a:solidFill>
                  <a:prstClr val="black"/>
                </a:solidFill>
              </a:rPr>
              <a:t>Not</a:t>
            </a:r>
            <a:r>
              <a:rPr lang="fi-FI" sz="2800" dirty="0" smtClean="0">
                <a:solidFill>
                  <a:prstClr val="black"/>
                </a:solidFill>
              </a:rPr>
              <a:t> in the </a:t>
            </a:r>
            <a:r>
              <a:rPr lang="fi-FI" sz="2800" dirty="0" err="1" smtClean="0">
                <a:solidFill>
                  <a:prstClr val="black"/>
                </a:solidFill>
              </a:rPr>
              <a:t>Conclusions</a:t>
            </a:r>
            <a:endParaRPr lang="en-US" sz="2800" dirty="0">
              <a:solidFill>
                <a:prstClr val="black"/>
              </a:solidFill>
            </a:endParaRPr>
          </a:p>
        </p:txBody>
      </p:sp>
      <p:sp>
        <p:nvSpPr>
          <p:cNvPr id="8" name="TextBox 7"/>
          <p:cNvSpPr txBox="1"/>
          <p:nvPr/>
        </p:nvSpPr>
        <p:spPr>
          <a:xfrm>
            <a:off x="499145" y="4045241"/>
            <a:ext cx="1691617" cy="461665"/>
          </a:xfrm>
          <a:prstGeom prst="rect">
            <a:avLst/>
          </a:prstGeom>
          <a:noFill/>
        </p:spPr>
        <p:txBody>
          <a:bodyPr wrap="none" rtlCol="0">
            <a:spAutoFit/>
          </a:bodyPr>
          <a:lstStyle/>
          <a:p>
            <a:r>
              <a:rPr lang="fi-FI" sz="2400" dirty="0" err="1" smtClean="0">
                <a:solidFill>
                  <a:srgbClr val="C00000"/>
                </a:solidFill>
              </a:rPr>
              <a:t>Grade</a:t>
            </a:r>
            <a:r>
              <a:rPr lang="fi-FI" sz="2400" dirty="0" smtClean="0">
                <a:solidFill>
                  <a:srgbClr val="C00000"/>
                </a:solidFill>
              </a:rPr>
              <a:t> = ”</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136070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440160"/>
                <a:gridCol w="6984776"/>
              </a:tblGrid>
              <a:tr h="953661">
                <a:tc>
                  <a:txBody>
                    <a:bodyPr/>
                    <a:lstStyle/>
                    <a:p>
                      <a:endParaRPr lang="en-US" dirty="0"/>
                    </a:p>
                  </a:txBody>
                  <a:tcPr/>
                </a:tc>
                <a:tc>
                  <a:txBody>
                    <a:bodyPr/>
                    <a:lstStyle/>
                    <a:p>
                      <a:pPr algn="ctr"/>
                      <a:r>
                        <a:rPr lang="fi-FI" sz="2400" dirty="0" err="1" smtClean="0"/>
                        <a:t>What</a:t>
                      </a:r>
                      <a:r>
                        <a:rPr lang="fi-FI" sz="2400" dirty="0" smtClean="0"/>
                        <a:t> is the </a:t>
                      </a:r>
                      <a:r>
                        <a:rPr lang="fi-FI" sz="2400" dirty="0" err="1" smtClean="0"/>
                        <a:t>purpose</a:t>
                      </a:r>
                      <a:r>
                        <a:rPr lang="fi-FI" sz="2400" dirty="0" smtClean="0"/>
                        <a:t> of the </a:t>
                      </a:r>
                      <a:r>
                        <a:rPr lang="fi-FI" sz="2400" dirty="0" err="1" smtClean="0"/>
                        <a:t>thesis</a:t>
                      </a:r>
                      <a:r>
                        <a:rPr lang="fi-FI" sz="2400" dirty="0" smtClean="0"/>
                        <a:t>?</a:t>
                      </a:r>
                      <a:endParaRPr lang="en-US" sz="2400" dirty="0"/>
                    </a:p>
                  </a:txBody>
                  <a:tcPr anchor="ct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tc>
                <a:tc>
                  <a:txBody>
                    <a:bodyPr/>
                    <a:lstStyle/>
                    <a:p>
                      <a:endParaRPr lang="en-US"/>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extBox 3"/>
          <p:cNvSpPr txBox="1"/>
          <p:nvPr/>
        </p:nvSpPr>
        <p:spPr>
          <a:xfrm>
            <a:off x="1897832" y="2309512"/>
            <a:ext cx="6922639" cy="1015663"/>
          </a:xfrm>
          <a:prstGeom prst="rect">
            <a:avLst/>
          </a:prstGeom>
          <a:noFill/>
        </p:spPr>
        <p:txBody>
          <a:bodyPr wrap="square" rtlCol="0">
            <a:spAutoFit/>
          </a:bodyPr>
          <a:lstStyle/>
          <a:p>
            <a:r>
              <a:rPr lang="en-US" sz="2000" b="1" dirty="0"/>
              <a:t>The aim of this thesis is </a:t>
            </a:r>
            <a:r>
              <a:rPr lang="en-US" sz="2000" b="1" dirty="0">
                <a:solidFill>
                  <a:srgbClr val="C00000"/>
                </a:solidFill>
              </a:rPr>
              <a:t>to clarify </a:t>
            </a:r>
            <a:r>
              <a:rPr lang="en-US" sz="2000" dirty="0"/>
              <a:t>the current need for the automatic test system</a:t>
            </a:r>
            <a:r>
              <a:rPr lang="en-US" sz="2000" dirty="0" smtClean="0"/>
              <a:t>, and </a:t>
            </a:r>
            <a:r>
              <a:rPr lang="en-US" sz="2000" b="1" dirty="0">
                <a:solidFill>
                  <a:srgbClr val="C00000"/>
                </a:solidFill>
              </a:rPr>
              <a:t>clarify</a:t>
            </a:r>
            <a:r>
              <a:rPr lang="en-US" sz="2000" dirty="0"/>
              <a:t> requirements needed to realize it.</a:t>
            </a:r>
            <a:endParaRPr lang="en-US" dirty="0"/>
          </a:p>
        </p:txBody>
      </p:sp>
      <p:sp>
        <p:nvSpPr>
          <p:cNvPr id="5" name="TextBox 4"/>
          <p:cNvSpPr txBox="1"/>
          <p:nvPr/>
        </p:nvSpPr>
        <p:spPr>
          <a:xfrm>
            <a:off x="1931367" y="3218332"/>
            <a:ext cx="6889103" cy="1015663"/>
          </a:xfrm>
          <a:prstGeom prst="rect">
            <a:avLst/>
          </a:prstGeom>
          <a:noFill/>
        </p:spPr>
        <p:txBody>
          <a:bodyPr wrap="square" rtlCol="0">
            <a:spAutoFit/>
          </a:bodyPr>
          <a:lstStyle/>
          <a:p>
            <a:r>
              <a:rPr lang="en-US" sz="2000" dirty="0"/>
              <a:t>Very confusing, since ordering is </a:t>
            </a:r>
            <a:r>
              <a:rPr lang="en-US" sz="2000" b="1" dirty="0">
                <a:solidFill>
                  <a:srgbClr val="C00000"/>
                </a:solidFill>
              </a:rPr>
              <a:t>(1) purpose </a:t>
            </a:r>
            <a:r>
              <a:rPr lang="en-US" sz="2000" dirty="0"/>
              <a:t>followed by </a:t>
            </a:r>
            <a:r>
              <a:rPr lang="en-US" sz="2000" b="1" dirty="0" smtClean="0">
                <a:solidFill>
                  <a:srgbClr val="C00000"/>
                </a:solidFill>
              </a:rPr>
              <a:t>(2</a:t>
            </a:r>
            <a:r>
              <a:rPr lang="en-US" sz="2000" b="1" dirty="0">
                <a:solidFill>
                  <a:srgbClr val="C00000"/>
                </a:solidFill>
              </a:rPr>
              <a:t>) problems </a:t>
            </a:r>
            <a:r>
              <a:rPr lang="en-US" sz="2000" dirty="0"/>
              <a:t>justifying that purpose. Confuses </a:t>
            </a:r>
            <a:r>
              <a:rPr lang="en-US" sz="2000" b="1" dirty="0"/>
              <a:t>“scope” </a:t>
            </a:r>
            <a:r>
              <a:rPr lang="en-US" sz="2000" dirty="0"/>
              <a:t>with </a:t>
            </a:r>
            <a:r>
              <a:rPr lang="en-US" sz="2000" b="1" dirty="0"/>
              <a:t>“aims”</a:t>
            </a:r>
            <a:endParaRPr lang="en-US" b="1" dirty="0"/>
          </a:p>
        </p:txBody>
      </p:sp>
      <p:sp>
        <p:nvSpPr>
          <p:cNvPr id="6" name="TextBox 5"/>
          <p:cNvSpPr txBox="1"/>
          <p:nvPr/>
        </p:nvSpPr>
        <p:spPr>
          <a:xfrm>
            <a:off x="1897833" y="4202348"/>
            <a:ext cx="6922638" cy="1015663"/>
          </a:xfrm>
          <a:prstGeom prst="rect">
            <a:avLst/>
          </a:prstGeom>
          <a:noFill/>
        </p:spPr>
        <p:txBody>
          <a:bodyPr wrap="square" rtlCol="0">
            <a:spAutoFit/>
          </a:bodyPr>
          <a:lstStyle/>
          <a:p>
            <a:r>
              <a:rPr lang="en-US" sz="2000" b="1" dirty="0">
                <a:solidFill>
                  <a:srgbClr val="0000FF"/>
                </a:solidFill>
                <a:latin typeface="Arial" panose="020B0604020202020204" pitchFamily="34" charset="0"/>
                <a:ea typeface="Calibri"/>
                <a:cs typeface="Arial" panose="020B0604020202020204" pitchFamily="34" charset="0"/>
              </a:rPr>
              <a:t>Excellent problem-solution</a:t>
            </a:r>
            <a:r>
              <a:rPr lang="en-US" sz="2000" dirty="0">
                <a:solidFill>
                  <a:srgbClr val="0000FF"/>
                </a:solidFill>
                <a:latin typeface="Arial" panose="020B0604020202020204" pitchFamily="34" charset="0"/>
                <a:ea typeface="Calibri"/>
                <a:cs typeface="Arial" panose="020B0604020202020204" pitchFamily="34" charset="0"/>
              </a:rPr>
              <a:t> </a:t>
            </a:r>
            <a:r>
              <a:rPr lang="en-US" sz="2000" dirty="0">
                <a:latin typeface="Arial" panose="020B0604020202020204" pitchFamily="34" charset="0"/>
                <a:ea typeface="Calibri"/>
                <a:cs typeface="Arial" panose="020B0604020202020204" pitchFamily="34" charset="0"/>
              </a:rPr>
              <a:t>argumentation. The introduction is divided into 4 </a:t>
            </a:r>
            <a:r>
              <a:rPr lang="en-US" sz="2000" dirty="0" smtClean="0">
                <a:latin typeface="Arial" panose="020B0604020202020204" pitchFamily="34" charset="0"/>
                <a:ea typeface="Calibri"/>
                <a:cs typeface="Arial" panose="020B0604020202020204" pitchFamily="34" charset="0"/>
              </a:rPr>
              <a:t>sections: </a:t>
            </a:r>
            <a:r>
              <a:rPr lang="en-US" sz="2000" i="1" dirty="0">
                <a:solidFill>
                  <a:srgbClr val="0000FF"/>
                </a:solidFill>
                <a:latin typeface="Arial" panose="020B0604020202020204" pitchFamily="34" charset="0"/>
                <a:ea typeface="Calibri"/>
                <a:cs typeface="Arial" panose="020B0604020202020204" pitchFamily="34" charset="0"/>
              </a:rPr>
              <a:t>motivation, scope, contributions</a:t>
            </a:r>
            <a:r>
              <a:rPr lang="en-US" sz="2000" dirty="0">
                <a:solidFill>
                  <a:srgbClr val="0000FF"/>
                </a:solidFill>
                <a:latin typeface="Arial" panose="020B0604020202020204" pitchFamily="34" charset="0"/>
                <a:ea typeface="Calibri"/>
                <a:cs typeface="Arial" panose="020B0604020202020204" pitchFamily="34" charset="0"/>
              </a:rPr>
              <a:t> </a:t>
            </a:r>
            <a:r>
              <a:rPr lang="en-US" sz="2000" dirty="0">
                <a:latin typeface="Arial" panose="020B0604020202020204" pitchFamily="34" charset="0"/>
                <a:ea typeface="Calibri"/>
                <a:cs typeface="Arial" panose="020B0604020202020204" pitchFamily="34" charset="0"/>
              </a:rPr>
              <a:t>and</a:t>
            </a:r>
            <a:r>
              <a:rPr lang="en-US" sz="2000" dirty="0">
                <a:solidFill>
                  <a:srgbClr val="0000FF"/>
                </a:solidFill>
                <a:latin typeface="Arial" panose="020B0604020202020204" pitchFamily="34" charset="0"/>
                <a:ea typeface="Calibri"/>
                <a:cs typeface="Arial" panose="020B0604020202020204" pitchFamily="34" charset="0"/>
              </a:rPr>
              <a:t> </a:t>
            </a:r>
            <a:r>
              <a:rPr lang="en-US" sz="2000" i="1" dirty="0">
                <a:solidFill>
                  <a:srgbClr val="0000FF"/>
                </a:solidFill>
                <a:latin typeface="Arial" panose="020B0604020202020204" pitchFamily="34" charset="0"/>
                <a:ea typeface="Calibri"/>
                <a:cs typeface="Arial" panose="020B0604020202020204" pitchFamily="34" charset="0"/>
              </a:rPr>
              <a:t>organization</a:t>
            </a:r>
            <a:r>
              <a:rPr lang="en-US" sz="2000" dirty="0">
                <a:solidFill>
                  <a:srgbClr val="0000FF"/>
                </a:solidFill>
                <a:latin typeface="Arial" panose="020B0604020202020204" pitchFamily="34" charset="0"/>
                <a:ea typeface="Calibri"/>
                <a:cs typeface="Arial" panose="020B0604020202020204" pitchFamily="34" charset="0"/>
              </a:rPr>
              <a:t>.</a:t>
            </a:r>
            <a:r>
              <a:rPr lang="en-US" sz="2000" dirty="0">
                <a:latin typeface="Arial" panose="020B0604020202020204" pitchFamily="34" charset="0"/>
                <a:ea typeface="Calibri"/>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896843" y="5373216"/>
            <a:ext cx="6906859" cy="830997"/>
          </a:xfrm>
          <a:prstGeom prst="rect">
            <a:avLst/>
          </a:prstGeom>
          <a:noFill/>
        </p:spPr>
        <p:txBody>
          <a:bodyPr wrap="square" rtlCol="0">
            <a:spAutoFit/>
          </a:bodyPr>
          <a:lstStyle/>
          <a:p>
            <a:pPr algn="ctr"/>
            <a:r>
              <a:rPr lang="en-US" sz="3200" dirty="0" smtClean="0">
                <a:solidFill>
                  <a:srgbClr val="C00000"/>
                </a:solidFill>
                <a:latin typeface="Arial Black" panose="020B0A04020102020204" pitchFamily="34" charset="0"/>
              </a:rPr>
              <a:t>No purpose statement!</a:t>
            </a:r>
            <a:r>
              <a:rPr lang="en-US" sz="3200" dirty="0" smtClean="0">
                <a:latin typeface="Arial Black" panose="020B0A04020102020204" pitchFamily="34" charset="0"/>
              </a:rPr>
              <a:t> </a:t>
            </a:r>
            <a:endParaRPr lang="en-US" sz="3200" dirty="0">
              <a:latin typeface="Arial Black" panose="020B0A04020102020204" pitchFamily="34" charset="0"/>
            </a:endParaRPr>
          </a:p>
          <a:p>
            <a:endParaRPr lang="en-US" sz="1600" dirty="0"/>
          </a:p>
        </p:txBody>
      </p:sp>
      <p:sp>
        <p:nvSpPr>
          <p:cNvPr id="8" name="TextBox 7"/>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9" name="TextBox 8"/>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10" name="TextBox 9"/>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18593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1640" y="3712513"/>
            <a:ext cx="3888432" cy="369332"/>
          </a:xfrm>
          <a:prstGeom prst="rect">
            <a:avLst/>
          </a:prstGeom>
          <a:solidFill>
            <a:srgbClr val="FFFF00"/>
          </a:solidFill>
        </p:spPr>
        <p:txBody>
          <a:bodyPr wrap="square" rtlCol="0">
            <a:spAutoFit/>
          </a:bodyPr>
          <a:lstStyle/>
          <a:p>
            <a:endParaRPr lang="fi-FI" dirty="0"/>
          </a:p>
        </p:txBody>
      </p:sp>
      <p:sp>
        <p:nvSpPr>
          <p:cNvPr id="164866" name="Rectangle 2"/>
          <p:cNvSpPr>
            <a:spLocks noGrp="1" noChangeArrowheads="1"/>
          </p:cNvSpPr>
          <p:nvPr>
            <p:ph type="title"/>
          </p:nvPr>
        </p:nvSpPr>
        <p:spPr/>
        <p:txBody>
          <a:bodyPr/>
          <a:lstStyle/>
          <a:p>
            <a:r>
              <a:rPr lang="en-IE" dirty="0" smtClean="0"/>
              <a:t>How to keep you supervisor happy?</a:t>
            </a:r>
            <a:endParaRPr lang="en-US" dirty="0"/>
          </a:p>
        </p:txBody>
      </p:sp>
      <p:sp>
        <p:nvSpPr>
          <p:cNvPr id="2" name="TextBox 1"/>
          <p:cNvSpPr txBox="1"/>
          <p:nvPr/>
        </p:nvSpPr>
        <p:spPr>
          <a:xfrm>
            <a:off x="683568" y="1124744"/>
            <a:ext cx="7200800" cy="1261884"/>
          </a:xfrm>
          <a:prstGeom prst="rect">
            <a:avLst/>
          </a:prstGeom>
          <a:noFill/>
        </p:spPr>
        <p:txBody>
          <a:bodyPr wrap="square" rtlCol="0">
            <a:spAutoFit/>
          </a:bodyPr>
          <a:lstStyle/>
          <a:p>
            <a:pPr fontAlgn="base">
              <a:spcBef>
                <a:spcPct val="0"/>
              </a:spcBef>
              <a:spcAft>
                <a:spcPct val="0"/>
              </a:spcAft>
            </a:pPr>
            <a:r>
              <a:rPr lang="fi-FI" sz="2000" dirty="0" err="1">
                <a:solidFill>
                  <a:srgbClr val="000000"/>
                </a:solidFill>
              </a:rPr>
              <a:t>Make</a:t>
            </a:r>
            <a:r>
              <a:rPr lang="fi-FI" sz="2000" dirty="0">
                <a:solidFill>
                  <a:srgbClr val="000000"/>
                </a:solidFill>
              </a:rPr>
              <a:t> </a:t>
            </a:r>
            <a:r>
              <a:rPr lang="fi-FI" sz="2000" dirty="0" err="1">
                <a:solidFill>
                  <a:srgbClr val="000000"/>
                </a:solidFill>
              </a:rPr>
              <a:t>your</a:t>
            </a:r>
            <a:r>
              <a:rPr lang="fi-FI" sz="2000" dirty="0">
                <a:solidFill>
                  <a:srgbClr val="000000"/>
                </a:solidFill>
              </a:rPr>
              <a:t> </a:t>
            </a:r>
            <a:r>
              <a:rPr lang="fi-FI" sz="2000" dirty="0" err="1">
                <a:solidFill>
                  <a:srgbClr val="000000"/>
                </a:solidFill>
              </a:rPr>
              <a:t>text</a:t>
            </a:r>
            <a:r>
              <a:rPr lang="fi-FI" sz="2000" dirty="0">
                <a:solidFill>
                  <a:srgbClr val="000000"/>
                </a:solidFill>
              </a:rPr>
              <a:t> </a:t>
            </a:r>
            <a:r>
              <a:rPr lang="fi-FI" sz="2000" dirty="0" err="1">
                <a:solidFill>
                  <a:srgbClr val="000000"/>
                </a:solidFill>
                <a:latin typeface="Arial Black" pitchFamily="34" charset="0"/>
              </a:rPr>
              <a:t>reader-friendly</a:t>
            </a:r>
            <a:r>
              <a:rPr lang="fi-FI" sz="2000" dirty="0">
                <a:solidFill>
                  <a:srgbClr val="000000"/>
                </a:solidFill>
              </a:rPr>
              <a:t>!</a:t>
            </a:r>
          </a:p>
          <a:p>
            <a:pPr fontAlgn="base">
              <a:spcBef>
                <a:spcPct val="0"/>
              </a:spcBef>
              <a:spcAft>
                <a:spcPct val="0"/>
              </a:spcAft>
            </a:pPr>
            <a:endParaRPr lang="fi-FI" sz="1400" dirty="0">
              <a:solidFill>
                <a:srgbClr val="000000"/>
              </a:solidFill>
            </a:endParaRPr>
          </a:p>
          <a:p>
            <a:pPr fontAlgn="base">
              <a:spcBef>
                <a:spcPct val="0"/>
              </a:spcBef>
              <a:spcAft>
                <a:spcPct val="0"/>
              </a:spcAft>
            </a:pPr>
            <a:r>
              <a:rPr lang="fi-FI" sz="2000" dirty="0" err="1">
                <a:solidFill>
                  <a:srgbClr val="000000"/>
                </a:solidFill>
              </a:rPr>
              <a:t>Use</a:t>
            </a:r>
            <a:r>
              <a:rPr lang="fi-FI" sz="2000" dirty="0">
                <a:solidFill>
                  <a:srgbClr val="000000"/>
                </a:solidFill>
              </a:rPr>
              <a:t> </a:t>
            </a:r>
            <a:r>
              <a:rPr lang="fi-FI" sz="2000" dirty="0" err="1">
                <a:solidFill>
                  <a:srgbClr val="C00000"/>
                </a:solidFill>
                <a:latin typeface="Arial Black" pitchFamily="34" charset="0"/>
              </a:rPr>
              <a:t>metalanguage</a:t>
            </a:r>
            <a:r>
              <a:rPr lang="fi-FI" sz="2000" dirty="0">
                <a:solidFill>
                  <a:srgbClr val="C00000"/>
                </a:solidFill>
              </a:rPr>
              <a:t> </a:t>
            </a:r>
            <a:r>
              <a:rPr lang="fi-FI" sz="2000" dirty="0">
                <a:solidFill>
                  <a:srgbClr val="000000"/>
                </a:solidFill>
              </a:rPr>
              <a:t>(</a:t>
            </a:r>
            <a:r>
              <a:rPr lang="fi-FI" sz="2000" i="1" dirty="0">
                <a:solidFill>
                  <a:srgbClr val="000000"/>
                </a:solidFill>
              </a:rPr>
              <a:t>i.e., </a:t>
            </a:r>
            <a:r>
              <a:rPr lang="fi-FI" sz="2000" dirty="0" err="1">
                <a:solidFill>
                  <a:srgbClr val="000000"/>
                </a:solidFill>
              </a:rPr>
              <a:t>language</a:t>
            </a:r>
            <a:r>
              <a:rPr lang="fi-FI" sz="2000" dirty="0">
                <a:solidFill>
                  <a:srgbClr val="000000"/>
                </a:solidFill>
              </a:rPr>
              <a:t> </a:t>
            </a:r>
            <a:r>
              <a:rPr lang="fi-FI" sz="2000" dirty="0" err="1">
                <a:solidFill>
                  <a:srgbClr val="000000"/>
                </a:solidFill>
              </a:rPr>
              <a:t>that</a:t>
            </a:r>
            <a:r>
              <a:rPr lang="fi-FI" sz="2000" dirty="0">
                <a:solidFill>
                  <a:srgbClr val="000000"/>
                </a:solidFill>
              </a:rPr>
              <a:t> </a:t>
            </a:r>
            <a:r>
              <a:rPr lang="fi-FI" sz="2000" dirty="0" err="1">
                <a:solidFill>
                  <a:srgbClr val="000000"/>
                </a:solidFill>
              </a:rPr>
              <a:t>talks</a:t>
            </a:r>
            <a:r>
              <a:rPr lang="fi-FI" sz="2000" dirty="0">
                <a:solidFill>
                  <a:srgbClr val="000000"/>
                </a:solidFill>
              </a:rPr>
              <a:t> </a:t>
            </a:r>
            <a:r>
              <a:rPr lang="fi-FI" sz="2000" dirty="0" err="1">
                <a:solidFill>
                  <a:srgbClr val="000000"/>
                </a:solidFill>
              </a:rPr>
              <a:t>about</a:t>
            </a:r>
            <a:r>
              <a:rPr lang="fi-FI" sz="2000" dirty="0">
                <a:solidFill>
                  <a:srgbClr val="000000"/>
                </a:solidFill>
              </a:rPr>
              <a:t> </a:t>
            </a:r>
            <a:r>
              <a:rPr lang="fi-FI" sz="2000" dirty="0" err="1">
                <a:solidFill>
                  <a:srgbClr val="000000"/>
                </a:solidFill>
              </a:rPr>
              <a:t>your</a:t>
            </a:r>
            <a:r>
              <a:rPr lang="fi-FI" sz="2000" dirty="0">
                <a:solidFill>
                  <a:srgbClr val="000000"/>
                </a:solidFill>
              </a:rPr>
              <a:t> </a:t>
            </a:r>
            <a:r>
              <a:rPr lang="fi-FI" sz="2000" dirty="0" err="1">
                <a:solidFill>
                  <a:srgbClr val="000000"/>
                </a:solidFill>
              </a:rPr>
              <a:t>text</a:t>
            </a:r>
            <a:r>
              <a:rPr lang="fi-FI" sz="2000" dirty="0">
                <a:solidFill>
                  <a:srgbClr val="000000"/>
                </a:solidFill>
              </a:rPr>
              <a:t>)</a:t>
            </a:r>
            <a:r>
              <a:rPr lang="en-US" sz="2000" dirty="0">
                <a:solidFill>
                  <a:srgbClr val="000000"/>
                </a:solidFill>
              </a:rPr>
              <a:t> </a:t>
            </a:r>
            <a:r>
              <a:rPr lang="fi-FI" sz="2000" dirty="0">
                <a:solidFill>
                  <a:srgbClr val="000000"/>
                </a:solidFill>
              </a:rPr>
              <a:t>to </a:t>
            </a:r>
            <a:r>
              <a:rPr lang="fi-FI" sz="2000" dirty="0" err="1">
                <a:solidFill>
                  <a:srgbClr val="000000"/>
                </a:solidFill>
              </a:rPr>
              <a:t>make</a:t>
            </a:r>
            <a:r>
              <a:rPr lang="fi-FI" sz="2000" dirty="0">
                <a:solidFill>
                  <a:srgbClr val="000000"/>
                </a:solidFill>
              </a:rPr>
              <a:t> </a:t>
            </a:r>
            <a:r>
              <a:rPr lang="fi-FI" sz="2000" b="1" dirty="0" err="1">
                <a:solidFill>
                  <a:srgbClr val="000000"/>
                </a:solidFill>
              </a:rPr>
              <a:t>explicit</a:t>
            </a:r>
            <a:r>
              <a:rPr lang="fi-FI" sz="2000" b="1" dirty="0">
                <a:solidFill>
                  <a:srgbClr val="000000"/>
                </a:solidFill>
              </a:rPr>
              <a:t> </a:t>
            </a:r>
            <a:r>
              <a:rPr lang="fi-FI" sz="2000" dirty="0" err="1" smtClean="0">
                <a:solidFill>
                  <a:srgbClr val="000000"/>
                </a:solidFill>
              </a:rPr>
              <a:t>your</a:t>
            </a:r>
            <a:r>
              <a:rPr lang="fi-FI" sz="2000" dirty="0" smtClean="0">
                <a:solidFill>
                  <a:srgbClr val="000000"/>
                </a:solidFill>
              </a:rPr>
              <a:t> </a:t>
            </a:r>
            <a:r>
              <a:rPr lang="fi-FI" sz="2000" b="1" dirty="0" err="1" smtClean="0">
                <a:solidFill>
                  <a:srgbClr val="000000"/>
                </a:solidFill>
              </a:rPr>
              <a:t>structure</a:t>
            </a:r>
            <a:r>
              <a:rPr lang="fi-FI" sz="2000" b="1" dirty="0" smtClean="0">
                <a:solidFill>
                  <a:srgbClr val="000000"/>
                </a:solidFill>
              </a:rPr>
              <a:t> </a:t>
            </a:r>
            <a:r>
              <a:rPr lang="fi-FI" sz="2000" dirty="0" smtClean="0">
                <a:solidFill>
                  <a:srgbClr val="000000"/>
                </a:solidFill>
              </a:rPr>
              <a:t>and </a:t>
            </a:r>
            <a:r>
              <a:rPr lang="fi-FI" sz="2000" b="1" dirty="0" err="1" smtClean="0">
                <a:solidFill>
                  <a:srgbClr val="000000"/>
                </a:solidFill>
              </a:rPr>
              <a:t>purpose</a:t>
            </a:r>
            <a:r>
              <a:rPr lang="fi-FI" sz="2000" b="1" dirty="0" smtClean="0">
                <a:solidFill>
                  <a:srgbClr val="000000"/>
                </a:solidFill>
              </a:rPr>
              <a:t>.</a:t>
            </a:r>
            <a:endParaRPr lang="en-US" sz="2000" b="1" dirty="0">
              <a:solidFill>
                <a:srgbClr val="000000"/>
              </a:solidFill>
            </a:endParaRPr>
          </a:p>
        </p:txBody>
      </p:sp>
      <p:sp>
        <p:nvSpPr>
          <p:cNvPr id="3" name="TextBox 2"/>
          <p:cNvSpPr txBox="1"/>
          <p:nvPr/>
        </p:nvSpPr>
        <p:spPr>
          <a:xfrm>
            <a:off x="1115616" y="2564904"/>
            <a:ext cx="7848872" cy="3447098"/>
          </a:xfrm>
          <a:prstGeom prst="rect">
            <a:avLst/>
          </a:prstGeom>
          <a:noFill/>
        </p:spPr>
        <p:txBody>
          <a:bodyPr wrap="square" rtlCol="0">
            <a:spAutoFit/>
          </a:bodyPr>
          <a:lstStyle/>
          <a:p>
            <a:pPr marL="457200" indent="-457200" fontAlgn="base">
              <a:spcBef>
                <a:spcPts val="600"/>
              </a:spcBef>
              <a:spcAft>
                <a:spcPct val="0"/>
              </a:spcAft>
              <a:buFont typeface="+mj-lt"/>
              <a:buAutoNum type="arabicPeriod"/>
            </a:pPr>
            <a:r>
              <a:rPr lang="en-US" sz="2000" dirty="0">
                <a:solidFill>
                  <a:srgbClr val="000000"/>
                </a:solidFill>
              </a:rPr>
              <a:t>Table of </a:t>
            </a:r>
            <a:r>
              <a:rPr lang="en-US" sz="2000" dirty="0" smtClean="0">
                <a:solidFill>
                  <a:srgbClr val="000000"/>
                </a:solidFill>
              </a:rPr>
              <a:t>Contents</a:t>
            </a:r>
          </a:p>
          <a:p>
            <a:pPr marL="457200" indent="-457200" fontAlgn="base">
              <a:spcBef>
                <a:spcPts val="600"/>
              </a:spcBef>
              <a:spcAft>
                <a:spcPct val="0"/>
              </a:spcAft>
              <a:buFont typeface="+mj-lt"/>
              <a:buAutoNum type="arabicPeriod"/>
            </a:pPr>
            <a:r>
              <a:rPr lang="fi-FI" sz="2000" dirty="0" err="1" smtClean="0">
                <a:solidFill>
                  <a:srgbClr val="000000"/>
                </a:solidFill>
              </a:rPr>
              <a:t>Introduction</a:t>
            </a:r>
            <a:r>
              <a:rPr lang="fi-FI" sz="2000" dirty="0" smtClean="0">
                <a:solidFill>
                  <a:srgbClr val="000000"/>
                </a:solidFill>
              </a:rPr>
              <a:t> (</a:t>
            </a:r>
            <a:r>
              <a:rPr lang="fi-FI" sz="2000" dirty="0" err="1" smtClean="0">
                <a:solidFill>
                  <a:srgbClr val="000000"/>
                </a:solidFill>
              </a:rPr>
              <a:t>Chapter</a:t>
            </a:r>
            <a:r>
              <a:rPr lang="fi-FI" sz="2000" dirty="0" smtClean="0">
                <a:solidFill>
                  <a:srgbClr val="000000"/>
                </a:solidFill>
              </a:rPr>
              <a:t> 1)</a:t>
            </a:r>
          </a:p>
          <a:p>
            <a:pPr indent="266700" fontAlgn="base">
              <a:spcBef>
                <a:spcPts val="600"/>
              </a:spcBef>
              <a:spcAft>
                <a:spcPct val="0"/>
              </a:spcAft>
            </a:pPr>
            <a:r>
              <a:rPr lang="fi-FI" sz="2000" dirty="0" smtClean="0">
                <a:solidFill>
                  <a:srgbClr val="000000"/>
                </a:solidFill>
              </a:rPr>
              <a:t>2.1  </a:t>
            </a:r>
            <a:r>
              <a:rPr lang="fi-FI" sz="2000" dirty="0" err="1" smtClean="0">
                <a:solidFill>
                  <a:srgbClr val="000000"/>
                </a:solidFill>
              </a:rPr>
              <a:t>Purpose</a:t>
            </a:r>
            <a:r>
              <a:rPr lang="fi-FI" sz="2000" dirty="0" smtClean="0">
                <a:solidFill>
                  <a:srgbClr val="000000"/>
                </a:solidFill>
              </a:rPr>
              <a:t> </a:t>
            </a:r>
            <a:r>
              <a:rPr lang="fi-FI" sz="2000" dirty="0" err="1" smtClean="0">
                <a:solidFill>
                  <a:srgbClr val="000000"/>
                </a:solidFill>
              </a:rPr>
              <a:t>statement</a:t>
            </a:r>
            <a:endParaRPr lang="fi-FI" sz="2000" dirty="0" smtClean="0">
              <a:solidFill>
                <a:srgbClr val="000000"/>
              </a:solidFill>
            </a:endParaRPr>
          </a:p>
          <a:p>
            <a:pPr indent="266700" fontAlgn="base">
              <a:spcBef>
                <a:spcPts val="600"/>
              </a:spcBef>
              <a:spcAft>
                <a:spcPct val="0"/>
              </a:spcAft>
            </a:pPr>
            <a:r>
              <a:rPr lang="fi-FI" sz="2000" dirty="0" smtClean="0">
                <a:solidFill>
                  <a:srgbClr val="000000"/>
                </a:solidFill>
              </a:rPr>
              <a:t>2.2  </a:t>
            </a:r>
            <a:r>
              <a:rPr lang="fi-FI" sz="2000" dirty="0" err="1" smtClean="0">
                <a:solidFill>
                  <a:srgbClr val="000000"/>
                </a:solidFill>
              </a:rPr>
              <a:t>Overview</a:t>
            </a:r>
            <a:r>
              <a:rPr lang="fi-FI" sz="2000" dirty="0" smtClean="0">
                <a:solidFill>
                  <a:srgbClr val="000000"/>
                </a:solidFill>
              </a:rPr>
              <a:t> of </a:t>
            </a:r>
            <a:r>
              <a:rPr lang="fi-FI" sz="2000" dirty="0" err="1" smtClean="0">
                <a:solidFill>
                  <a:srgbClr val="000000"/>
                </a:solidFill>
              </a:rPr>
              <a:t>thesis</a:t>
            </a:r>
            <a:r>
              <a:rPr lang="fi-FI" sz="2000" dirty="0" smtClean="0">
                <a:solidFill>
                  <a:srgbClr val="000000"/>
                </a:solidFill>
              </a:rPr>
              <a:t> </a:t>
            </a:r>
            <a:r>
              <a:rPr lang="fi-FI" sz="2000" dirty="0" err="1" smtClean="0">
                <a:solidFill>
                  <a:srgbClr val="000000"/>
                </a:solidFill>
              </a:rPr>
              <a:t>structure</a:t>
            </a:r>
            <a:endParaRPr lang="en-US" sz="2000" dirty="0">
              <a:solidFill>
                <a:srgbClr val="000000"/>
              </a:solidFill>
            </a:endParaRPr>
          </a:p>
          <a:p>
            <a:pPr marL="457200" indent="-457200" fontAlgn="base">
              <a:spcBef>
                <a:spcPts val="1200"/>
              </a:spcBef>
              <a:spcAft>
                <a:spcPct val="0"/>
              </a:spcAft>
              <a:buFont typeface="+mj-lt"/>
              <a:buAutoNum type="arabicPeriod" startAt="3"/>
            </a:pPr>
            <a:r>
              <a:rPr lang="en-US" sz="2000" dirty="0">
                <a:solidFill>
                  <a:srgbClr val="000000"/>
                </a:solidFill>
              </a:rPr>
              <a:t>Headings and subheadings</a:t>
            </a:r>
          </a:p>
          <a:p>
            <a:pPr marL="457200" indent="-457200" fontAlgn="base">
              <a:spcBef>
                <a:spcPts val="600"/>
              </a:spcBef>
              <a:spcAft>
                <a:spcPct val="0"/>
              </a:spcAft>
              <a:buFont typeface="+mj-lt"/>
              <a:buAutoNum type="arabicPeriod" startAt="3"/>
            </a:pPr>
            <a:r>
              <a:rPr lang="en-US" sz="2000" dirty="0">
                <a:solidFill>
                  <a:srgbClr val="000000"/>
                </a:solidFill>
              </a:rPr>
              <a:t>Chapter and section previews</a:t>
            </a:r>
          </a:p>
          <a:p>
            <a:pPr marL="457200" indent="-457200" fontAlgn="base">
              <a:spcBef>
                <a:spcPts val="600"/>
              </a:spcBef>
              <a:spcAft>
                <a:spcPct val="0"/>
              </a:spcAft>
              <a:buFont typeface="+mj-lt"/>
              <a:buAutoNum type="arabicPeriod" startAt="3"/>
            </a:pPr>
            <a:r>
              <a:rPr lang="en-US" sz="2000" dirty="0">
                <a:solidFill>
                  <a:srgbClr val="000000"/>
                </a:solidFill>
              </a:rPr>
              <a:t>Topic sentences</a:t>
            </a:r>
          </a:p>
          <a:p>
            <a:pPr marL="457200" indent="-457200" fontAlgn="base">
              <a:spcBef>
                <a:spcPts val="600"/>
              </a:spcBef>
              <a:spcAft>
                <a:spcPct val="0"/>
              </a:spcAft>
              <a:buFont typeface="+mj-lt"/>
              <a:buAutoNum type="arabicPeriod" startAt="3"/>
            </a:pPr>
            <a:r>
              <a:rPr lang="en-US" sz="2000" dirty="0">
                <a:solidFill>
                  <a:srgbClr val="000000"/>
                </a:solidFill>
              </a:rPr>
              <a:t>Linking words</a:t>
            </a:r>
          </a:p>
          <a:p>
            <a:pPr fontAlgn="base">
              <a:spcBef>
                <a:spcPct val="0"/>
              </a:spcBef>
              <a:spcAft>
                <a:spcPct val="0"/>
              </a:spcAft>
            </a:pPr>
            <a:endParaRPr lang="en-US" dirty="0">
              <a:solidFill>
                <a:srgbClr val="000000"/>
              </a:solidFill>
            </a:endParaRPr>
          </a:p>
        </p:txBody>
      </p:sp>
      <p:sp>
        <p:nvSpPr>
          <p:cNvPr id="4" name="Rounded Rectangle 3"/>
          <p:cNvSpPr/>
          <p:nvPr/>
        </p:nvSpPr>
        <p:spPr bwMode="auto">
          <a:xfrm>
            <a:off x="755576" y="2924944"/>
            <a:ext cx="5328592" cy="1224136"/>
          </a:xfrm>
          <a:prstGeom prst="roundRect">
            <a:avLst/>
          </a:prstGeom>
          <a:noFill/>
          <a:ln w="38100" cap="flat" cmpd="sng" algn="ctr">
            <a:solidFill>
              <a:srgbClr val="C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548958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Creating User-Friendly Theses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Analysis (categories 1-4) of sample theses </a:t>
            </a:r>
          </a:p>
          <a:p>
            <a:pPr marL="514350" indent="-514350">
              <a:buFont typeface="+mj-lt"/>
              <a:buAutoNum type="arabicPeriod"/>
            </a:pPr>
            <a:r>
              <a:rPr lang="fi-FI" dirty="0" smtClean="0"/>
              <a:t>How </a:t>
            </a:r>
            <a:r>
              <a:rPr lang="fi-FI" dirty="0" err="1" smtClean="0"/>
              <a:t>would</a:t>
            </a:r>
            <a:r>
              <a:rPr lang="fi-FI" dirty="0" smtClean="0"/>
              <a:t> </a:t>
            </a:r>
            <a:r>
              <a:rPr lang="fi-FI" dirty="0" err="1" smtClean="0"/>
              <a:t>you</a:t>
            </a:r>
            <a:r>
              <a:rPr lang="fi-FI" dirty="0" smtClean="0"/>
              <a:t> </a:t>
            </a:r>
            <a:r>
              <a:rPr lang="fi-FI" dirty="0" err="1" smtClean="0"/>
              <a:t>interpret</a:t>
            </a:r>
            <a:r>
              <a:rPr lang="fi-FI" dirty="0" smtClean="0"/>
              <a:t> and </a:t>
            </a:r>
            <a:r>
              <a:rPr lang="fi-FI" dirty="0" err="1" smtClean="0"/>
              <a:t>assess</a:t>
            </a:r>
            <a:r>
              <a:rPr lang="fi-FI" dirty="0" smtClean="0"/>
              <a:t> the </a:t>
            </a:r>
            <a:r>
              <a:rPr lang="fi-FI" dirty="0" err="1" smtClean="0"/>
              <a:t>fifth</a:t>
            </a:r>
            <a:r>
              <a:rPr lang="fi-FI" dirty="0" smtClean="0"/>
              <a:t> </a:t>
            </a:r>
            <a:r>
              <a:rPr lang="fi-FI" dirty="0" err="1" smtClean="0"/>
              <a:t>category</a:t>
            </a:r>
            <a:r>
              <a:rPr lang="fi-FI" dirty="0" smtClean="0"/>
              <a:t> (Presentation and </a:t>
            </a:r>
            <a:r>
              <a:rPr lang="fi-FI" dirty="0" err="1" smtClean="0"/>
              <a:t>language</a:t>
            </a:r>
            <a:r>
              <a:rPr lang="fi-FI" dirty="0" smtClean="0"/>
              <a:t>)?</a:t>
            </a:r>
          </a:p>
          <a:p>
            <a:pPr marL="514350" indent="-514350">
              <a:buFont typeface="+mj-lt"/>
              <a:buAutoNum type="arabicPeriod"/>
            </a:pPr>
            <a:r>
              <a:rPr lang="fi-FI" dirty="0" err="1" smtClean="0"/>
              <a:t>What</a:t>
            </a:r>
            <a:r>
              <a:rPr lang="fi-FI" dirty="0" smtClean="0"/>
              <a:t> is a </a:t>
            </a:r>
            <a:r>
              <a:rPr lang="fi-FI" dirty="0" err="1" smtClean="0"/>
              <a:t>user-friendly</a:t>
            </a:r>
            <a:r>
              <a:rPr lang="fi-FI" dirty="0" smtClean="0"/>
              <a:t> </a:t>
            </a:r>
            <a:r>
              <a:rPr lang="fi-FI" dirty="0" err="1" smtClean="0"/>
              <a:t>text</a:t>
            </a:r>
            <a:r>
              <a:rPr lang="fi-FI" dirty="0" smtClean="0"/>
              <a:t>?</a:t>
            </a:r>
          </a:p>
          <a:p>
            <a:endParaRPr lang="en-US" dirty="0"/>
          </a:p>
        </p:txBody>
      </p:sp>
    </p:spTree>
    <p:extLst>
      <p:ext uri="{BB962C8B-B14F-4D97-AF65-F5344CB8AC3E}">
        <p14:creationId xmlns:p14="http://schemas.microsoft.com/office/powerpoint/2010/main" val="17706231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31122067"/>
              </p:ext>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440160"/>
                <a:gridCol w="6984776"/>
              </a:tblGrid>
              <a:tr h="953661">
                <a:tc>
                  <a:txBody>
                    <a:bodyPr/>
                    <a:lstStyle/>
                    <a:p>
                      <a:endParaRPr lang="en-US" dirty="0"/>
                    </a:p>
                  </a:txBody>
                  <a:tcPr/>
                </a:tc>
                <a:tc>
                  <a:txBody>
                    <a:bodyPr/>
                    <a:lstStyle/>
                    <a:p>
                      <a:pPr algn="l"/>
                      <a:r>
                        <a:rPr lang="fi-FI" sz="2400" dirty="0" smtClean="0"/>
                        <a:t>Is the "</a:t>
                      </a:r>
                      <a:r>
                        <a:rPr lang="fi-FI" sz="2400" dirty="0" err="1" smtClean="0"/>
                        <a:t>overview</a:t>
                      </a:r>
                      <a:r>
                        <a:rPr lang="fi-FI" sz="2400" dirty="0" smtClean="0"/>
                        <a:t> of </a:t>
                      </a:r>
                      <a:r>
                        <a:rPr lang="fi-FI" sz="2400" dirty="0" err="1" smtClean="0"/>
                        <a:t>structure</a:t>
                      </a:r>
                      <a:r>
                        <a:rPr lang="fi-FI" sz="2400" dirty="0" smtClean="0"/>
                        <a:t>" </a:t>
                      </a:r>
                      <a:r>
                        <a:rPr lang="fi-FI" sz="2400" dirty="0" err="1" smtClean="0"/>
                        <a:t>successful</a:t>
                      </a:r>
                      <a:r>
                        <a:rPr lang="fi-FI" sz="2400" dirty="0" smtClean="0"/>
                        <a:t>?</a:t>
                      </a:r>
                      <a:endParaRPr lang="en-US" sz="2400" dirty="0"/>
                    </a:p>
                  </a:txBody>
                  <a:tcPr anchor="ct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endParaRPr lang="en-US"/>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tc>
                <a:tc>
                  <a:txBody>
                    <a:bodyPr/>
                    <a:lstStyle/>
                    <a:p>
                      <a:endParaRPr lang="en-US"/>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extBox 3"/>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5" name="TextBox 4"/>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6" name="TextBox 5"/>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7" name="TextBox 6"/>
          <p:cNvSpPr txBox="1"/>
          <p:nvPr/>
        </p:nvSpPr>
        <p:spPr>
          <a:xfrm>
            <a:off x="801940" y="5667956"/>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21906436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65158457"/>
              </p:ext>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440160"/>
                <a:gridCol w="6984776"/>
              </a:tblGrid>
              <a:tr h="953661">
                <a:tc>
                  <a:txBody>
                    <a:bodyPr/>
                    <a:lstStyle/>
                    <a:p>
                      <a:endParaRPr lang="en-US" dirty="0"/>
                    </a:p>
                  </a:txBody>
                  <a:tcPr/>
                </a:tc>
                <a:tc>
                  <a:txBody>
                    <a:bodyPr/>
                    <a:lstStyle/>
                    <a:p>
                      <a:pPr algn="l"/>
                      <a:r>
                        <a:rPr lang="fi-FI" sz="2400" dirty="0" smtClean="0"/>
                        <a:t>Is the "</a:t>
                      </a:r>
                      <a:r>
                        <a:rPr lang="fi-FI" sz="2400" dirty="0" err="1" smtClean="0"/>
                        <a:t>overview</a:t>
                      </a:r>
                      <a:r>
                        <a:rPr lang="fi-FI" sz="2400" dirty="0" smtClean="0"/>
                        <a:t> of </a:t>
                      </a:r>
                      <a:r>
                        <a:rPr lang="fi-FI" sz="2400" dirty="0" err="1" smtClean="0"/>
                        <a:t>structure</a:t>
                      </a:r>
                      <a:r>
                        <a:rPr lang="fi-FI" sz="2400" dirty="0" smtClean="0"/>
                        <a:t>" </a:t>
                      </a:r>
                      <a:r>
                        <a:rPr lang="fi-FI" sz="2400" dirty="0" err="1" smtClean="0"/>
                        <a:t>successful</a:t>
                      </a:r>
                      <a:r>
                        <a:rPr lang="fi-FI" sz="2400" dirty="0" smtClean="0"/>
                        <a:t>?</a:t>
                      </a:r>
                      <a:endParaRPr lang="en-US" sz="2400" dirty="0"/>
                    </a:p>
                  </a:txBody>
                  <a:tcPr anchor="ct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r>
                        <a:rPr lang="en-US" sz="1800" kern="1200" dirty="0" smtClean="0">
                          <a:solidFill>
                            <a:schemeClr val="dk1"/>
                          </a:solidFill>
                          <a:effectLst/>
                          <a:latin typeface="+mn-lt"/>
                          <a:ea typeface="+mn-ea"/>
                          <a:cs typeface="+mn-cs"/>
                        </a:rPr>
                        <a:t>Too much detail; most info would have been better moved to section or chapter previews</a:t>
                      </a:r>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endParaRPr lang="en-US"/>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tc>
                <a:tc>
                  <a:txBody>
                    <a:bodyPr/>
                    <a:lstStyle/>
                    <a:p>
                      <a:endParaRPr lang="en-US"/>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extBox 3"/>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5" name="TextBox 4"/>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6" name="TextBox 5"/>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7" name="TextBox 6"/>
          <p:cNvSpPr txBox="1"/>
          <p:nvPr/>
        </p:nvSpPr>
        <p:spPr>
          <a:xfrm>
            <a:off x="801940" y="5667956"/>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23901102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3096344" cy="584775"/>
          </a:xfrm>
          <a:prstGeom prst="rect">
            <a:avLst/>
          </a:prstGeom>
          <a:noFill/>
        </p:spPr>
        <p:txBody>
          <a:bodyPr wrap="square" rtlCol="0">
            <a:spAutoFit/>
          </a:bodyPr>
          <a:lstStyle/>
          <a:p>
            <a:r>
              <a:rPr lang="fi-FI" sz="3200" b="1" dirty="0" err="1" smtClean="0"/>
              <a:t>Thesis</a:t>
            </a:r>
            <a:r>
              <a:rPr lang="fi-FI" sz="3200" b="1" dirty="0" smtClean="0"/>
              <a:t> #1</a:t>
            </a:r>
            <a:endParaRPr lang="en-US" sz="3200" b="1"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223" y="1081584"/>
            <a:ext cx="7921996" cy="527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59632" y="1024370"/>
            <a:ext cx="3456384"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88024" y="1042127"/>
            <a:ext cx="1872208"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3590" y="3381905"/>
            <a:ext cx="1920257"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04749" y="5805264"/>
            <a:ext cx="1853725"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9877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06710435"/>
              </p:ext>
            </p:extLst>
          </p:nvPr>
        </p:nvGraphicFramePr>
        <p:xfrm>
          <a:off x="467544" y="1397000"/>
          <a:ext cx="8424936" cy="4768305"/>
        </p:xfrm>
        <a:graphic>
          <a:graphicData uri="http://schemas.openxmlformats.org/drawingml/2006/table">
            <a:tbl>
              <a:tblPr firstRow="1" bandRow="1">
                <a:tableStyleId>{5C22544A-7EE6-4342-B048-85BDC9FD1C3A}</a:tableStyleId>
              </a:tblPr>
              <a:tblGrid>
                <a:gridCol w="1440160"/>
                <a:gridCol w="6984776"/>
              </a:tblGrid>
              <a:tr h="953661">
                <a:tc>
                  <a:txBody>
                    <a:bodyPr/>
                    <a:lstStyle/>
                    <a:p>
                      <a:endParaRPr lang="en-US" dirty="0"/>
                    </a:p>
                  </a:txBody>
                  <a:tcPr/>
                </a:tc>
                <a:tc>
                  <a:txBody>
                    <a:bodyPr/>
                    <a:lstStyle/>
                    <a:p>
                      <a:pPr algn="l"/>
                      <a:r>
                        <a:rPr lang="fi-FI" sz="2400" dirty="0" smtClean="0"/>
                        <a:t>Is the "</a:t>
                      </a:r>
                      <a:r>
                        <a:rPr lang="fi-FI" sz="2400" dirty="0" err="1" smtClean="0"/>
                        <a:t>overview</a:t>
                      </a:r>
                      <a:r>
                        <a:rPr lang="fi-FI" sz="2400" dirty="0" smtClean="0"/>
                        <a:t> of </a:t>
                      </a:r>
                      <a:r>
                        <a:rPr lang="fi-FI" sz="2400" dirty="0" err="1" smtClean="0"/>
                        <a:t>structure</a:t>
                      </a:r>
                      <a:r>
                        <a:rPr lang="fi-FI" sz="2400" dirty="0" smtClean="0"/>
                        <a:t>" </a:t>
                      </a:r>
                      <a:r>
                        <a:rPr lang="fi-FI" sz="2400" dirty="0" err="1" smtClean="0"/>
                        <a:t>successful</a:t>
                      </a:r>
                      <a:r>
                        <a:rPr lang="fi-FI" sz="2400" dirty="0" smtClean="0"/>
                        <a:t>?</a:t>
                      </a:r>
                      <a:endParaRPr lang="en-US" sz="2400" dirty="0"/>
                    </a:p>
                  </a:txBody>
                  <a:tcPr anchor="ct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r>
                        <a:rPr lang="en-US" sz="1800" b="1" kern="1200" dirty="0" smtClean="0">
                          <a:solidFill>
                            <a:schemeClr val="dk1"/>
                          </a:solidFill>
                          <a:effectLst/>
                          <a:latin typeface="+mn-lt"/>
                          <a:ea typeface="+mn-ea"/>
                          <a:cs typeface="+mn-cs"/>
                        </a:rPr>
                        <a:t>Too much detail; </a:t>
                      </a:r>
                      <a:r>
                        <a:rPr lang="en-US" sz="1800" kern="1200" dirty="0" smtClean="0">
                          <a:solidFill>
                            <a:schemeClr val="dk1"/>
                          </a:solidFill>
                          <a:effectLst/>
                          <a:latin typeface="+mn-lt"/>
                          <a:ea typeface="+mn-ea"/>
                          <a:cs typeface="+mn-cs"/>
                        </a:rPr>
                        <a:t>most info would have been better moved to section or chapter previews</a:t>
                      </a:r>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r>
                        <a:rPr lang="en-US" sz="1800" kern="1200" dirty="0" smtClean="0">
                          <a:solidFill>
                            <a:schemeClr val="dk1"/>
                          </a:solidFill>
                          <a:effectLst/>
                          <a:latin typeface="+mn-lt"/>
                          <a:ea typeface="+mn-ea"/>
                          <a:cs typeface="+mn-cs"/>
                        </a:rPr>
                        <a:t>Lacks </a:t>
                      </a:r>
                      <a:r>
                        <a:rPr lang="en-US" sz="1800" b="1" kern="1200" dirty="0" smtClean="0">
                          <a:solidFill>
                            <a:schemeClr val="dk1"/>
                          </a:solidFill>
                          <a:effectLst/>
                          <a:latin typeface="+mn-lt"/>
                          <a:ea typeface="+mn-ea"/>
                          <a:cs typeface="+mn-cs"/>
                        </a:rPr>
                        <a:t>introductory topic sentence</a:t>
                      </a:r>
                      <a:r>
                        <a:rPr lang="en-US" sz="1800" kern="1200" dirty="0" smtClean="0">
                          <a:solidFill>
                            <a:schemeClr val="dk1"/>
                          </a:solidFill>
                          <a:effectLst/>
                          <a:latin typeface="+mn-lt"/>
                          <a:ea typeface="+mn-ea"/>
                          <a:cs typeface="+mn-cs"/>
                        </a:rPr>
                        <a:t>.  Abuses </a:t>
                      </a:r>
                      <a:r>
                        <a:rPr lang="en-US" sz="1800" b="1" kern="1200" dirty="0" smtClean="0">
                          <a:solidFill>
                            <a:srgbClr val="C00000"/>
                          </a:solidFill>
                          <a:effectLst/>
                          <a:latin typeface="+mn-lt"/>
                          <a:ea typeface="+mn-ea"/>
                          <a:cs typeface="+mn-cs"/>
                        </a:rPr>
                        <a:t>“focuses on”</a:t>
                      </a:r>
                      <a:r>
                        <a:rPr lang="en-US" sz="1800" kern="1200" dirty="0" smtClean="0">
                          <a:solidFill>
                            <a:schemeClr val="dk1"/>
                          </a:solidFill>
                          <a:effectLst/>
                          <a:latin typeface="+mn-lt"/>
                          <a:ea typeface="+mn-ea"/>
                          <a:cs typeface="+mn-cs"/>
                        </a:rPr>
                        <a:t>. The verbs are </a:t>
                      </a:r>
                      <a:r>
                        <a:rPr lang="en-US" sz="1800" b="1" kern="1200" dirty="0" smtClean="0">
                          <a:solidFill>
                            <a:schemeClr val="dk1"/>
                          </a:solidFill>
                          <a:effectLst/>
                          <a:latin typeface="+mn-lt"/>
                          <a:ea typeface="+mn-ea"/>
                          <a:cs typeface="+mn-cs"/>
                        </a:rPr>
                        <a:t>empty</a:t>
                      </a:r>
                      <a:r>
                        <a:rPr lang="en-US" sz="1800" kern="1200" dirty="0" smtClean="0">
                          <a:solidFill>
                            <a:schemeClr val="dk1"/>
                          </a:solidFill>
                          <a:effectLst/>
                          <a:latin typeface="+mn-lt"/>
                          <a:ea typeface="+mn-ea"/>
                          <a:cs typeface="+mn-cs"/>
                        </a:rPr>
                        <a:t> in meaning, fail to describe the </a:t>
                      </a:r>
                      <a:r>
                        <a:rPr lang="en-US" sz="1800" b="1" kern="1200" dirty="0" smtClean="0">
                          <a:solidFill>
                            <a:schemeClr val="dk1"/>
                          </a:solidFill>
                          <a:effectLst/>
                          <a:latin typeface="+mn-lt"/>
                          <a:ea typeface="+mn-ea"/>
                          <a:cs typeface="+mn-cs"/>
                        </a:rPr>
                        <a:t>function</a:t>
                      </a:r>
                      <a:r>
                        <a:rPr lang="en-US" sz="1800" kern="1200" dirty="0" smtClean="0">
                          <a:solidFill>
                            <a:schemeClr val="dk1"/>
                          </a:solidFill>
                          <a:effectLst/>
                          <a:latin typeface="+mn-lt"/>
                          <a:ea typeface="+mn-ea"/>
                          <a:cs typeface="+mn-cs"/>
                        </a:rPr>
                        <a:t> and </a:t>
                      </a:r>
                      <a:r>
                        <a:rPr lang="en-US" sz="1800" b="1" kern="1200" dirty="0" smtClean="0">
                          <a:solidFill>
                            <a:schemeClr val="dk1"/>
                          </a:solidFill>
                          <a:effectLst/>
                          <a:latin typeface="+mn-lt"/>
                          <a:ea typeface="+mn-ea"/>
                          <a:cs typeface="+mn-cs"/>
                        </a:rPr>
                        <a:t>relationship</a:t>
                      </a:r>
                      <a:r>
                        <a:rPr lang="en-US" sz="1800" kern="1200" dirty="0" smtClean="0">
                          <a:solidFill>
                            <a:schemeClr val="dk1"/>
                          </a:solidFill>
                          <a:effectLst/>
                          <a:latin typeface="+mn-lt"/>
                          <a:ea typeface="+mn-ea"/>
                          <a:cs typeface="+mn-cs"/>
                        </a:rPr>
                        <a:t> between the chapters.</a:t>
                      </a:r>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extBox 3"/>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5" name="TextBox 4"/>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6" name="TextBox 5"/>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7" name="TextBox 6"/>
          <p:cNvSpPr txBox="1"/>
          <p:nvPr/>
        </p:nvSpPr>
        <p:spPr>
          <a:xfrm>
            <a:off x="801940" y="5667956"/>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24717460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3096344" cy="584775"/>
          </a:xfrm>
          <a:prstGeom prst="rect">
            <a:avLst/>
          </a:prstGeom>
          <a:noFill/>
        </p:spPr>
        <p:txBody>
          <a:bodyPr wrap="square" rtlCol="0">
            <a:spAutoFit/>
          </a:bodyPr>
          <a:lstStyle/>
          <a:p>
            <a:r>
              <a:rPr lang="fi-FI" sz="3200" b="1" dirty="0" err="1" smtClean="0"/>
              <a:t>Thesis</a:t>
            </a:r>
            <a:r>
              <a:rPr lang="fi-FI" sz="3200" b="1" dirty="0" smtClean="0"/>
              <a:t> #2</a:t>
            </a:r>
            <a:endParaRPr lang="en-US" sz="3200" b="1"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052736"/>
            <a:ext cx="85915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51" y="3087700"/>
            <a:ext cx="83343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7544" y="1988840"/>
            <a:ext cx="1728192"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436096" y="2250237"/>
            <a:ext cx="8557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187903" y="2731875"/>
            <a:ext cx="1728192"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056" y="3087700"/>
            <a:ext cx="1080120"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23928" y="3861048"/>
            <a:ext cx="1872208"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44246" y="4246771"/>
            <a:ext cx="2578724"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699792" y="4122445"/>
            <a:ext cx="1080120" cy="1454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35896" y="4508168"/>
            <a:ext cx="122413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383643" y="4620835"/>
            <a:ext cx="1296144"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9753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52093230"/>
              </p:ext>
            </p:extLst>
          </p:nvPr>
        </p:nvGraphicFramePr>
        <p:xfrm>
          <a:off x="467544" y="1397000"/>
          <a:ext cx="8424936" cy="5003364"/>
        </p:xfrm>
        <a:graphic>
          <a:graphicData uri="http://schemas.openxmlformats.org/drawingml/2006/table">
            <a:tbl>
              <a:tblPr firstRow="1" bandRow="1">
                <a:tableStyleId>{5C22544A-7EE6-4342-B048-85BDC9FD1C3A}</a:tableStyleId>
              </a:tblPr>
              <a:tblGrid>
                <a:gridCol w="1440160"/>
                <a:gridCol w="6984776"/>
              </a:tblGrid>
              <a:tr h="953661">
                <a:tc>
                  <a:txBody>
                    <a:bodyPr/>
                    <a:lstStyle/>
                    <a:p>
                      <a:endParaRPr lang="en-US" dirty="0"/>
                    </a:p>
                  </a:txBody>
                  <a:tcPr/>
                </a:tc>
                <a:tc>
                  <a:txBody>
                    <a:bodyPr/>
                    <a:lstStyle/>
                    <a:p>
                      <a:pPr algn="l"/>
                      <a:r>
                        <a:rPr lang="fi-FI" sz="2400" dirty="0" smtClean="0"/>
                        <a:t>Is the "</a:t>
                      </a:r>
                      <a:r>
                        <a:rPr lang="fi-FI" sz="2400" dirty="0" err="1" smtClean="0"/>
                        <a:t>overview</a:t>
                      </a:r>
                      <a:r>
                        <a:rPr lang="fi-FI" sz="2400" dirty="0" smtClean="0"/>
                        <a:t> of </a:t>
                      </a:r>
                      <a:r>
                        <a:rPr lang="fi-FI" sz="2400" dirty="0" err="1" smtClean="0"/>
                        <a:t>structure</a:t>
                      </a:r>
                      <a:r>
                        <a:rPr lang="fi-FI" sz="2400" dirty="0" smtClean="0"/>
                        <a:t>" </a:t>
                      </a:r>
                      <a:r>
                        <a:rPr lang="fi-FI" sz="2400" dirty="0" err="1" smtClean="0"/>
                        <a:t>successful</a:t>
                      </a:r>
                      <a:r>
                        <a:rPr lang="fi-FI" sz="2400" dirty="0" smtClean="0"/>
                        <a:t>?</a:t>
                      </a:r>
                      <a:endParaRPr lang="en-US" sz="2400" dirty="0"/>
                    </a:p>
                  </a:txBody>
                  <a:tcPr anchor="ct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r>
                        <a:rPr lang="en-US" sz="1800" b="1" kern="1200" dirty="0" smtClean="0">
                          <a:solidFill>
                            <a:schemeClr val="dk1"/>
                          </a:solidFill>
                          <a:effectLst/>
                          <a:latin typeface="+mn-lt"/>
                          <a:ea typeface="+mn-ea"/>
                          <a:cs typeface="+mn-cs"/>
                        </a:rPr>
                        <a:t>Too much detail; </a:t>
                      </a:r>
                      <a:r>
                        <a:rPr lang="en-US" sz="1800" kern="1200" dirty="0" smtClean="0">
                          <a:solidFill>
                            <a:schemeClr val="dk1"/>
                          </a:solidFill>
                          <a:effectLst/>
                          <a:latin typeface="+mn-lt"/>
                          <a:ea typeface="+mn-ea"/>
                          <a:cs typeface="+mn-cs"/>
                        </a:rPr>
                        <a:t>most info would have been better moved to section or chapter previews</a:t>
                      </a:r>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r>
                        <a:rPr lang="en-US" sz="1800" kern="1200" dirty="0" smtClean="0">
                          <a:solidFill>
                            <a:schemeClr val="dk1"/>
                          </a:solidFill>
                          <a:effectLst/>
                          <a:latin typeface="+mn-lt"/>
                          <a:ea typeface="+mn-ea"/>
                          <a:cs typeface="+mn-cs"/>
                        </a:rPr>
                        <a:t>Lacks </a:t>
                      </a:r>
                      <a:r>
                        <a:rPr lang="en-US" sz="1800" b="1" kern="1200" dirty="0" smtClean="0">
                          <a:solidFill>
                            <a:schemeClr val="dk1"/>
                          </a:solidFill>
                          <a:effectLst/>
                          <a:latin typeface="+mn-lt"/>
                          <a:ea typeface="+mn-ea"/>
                          <a:cs typeface="+mn-cs"/>
                        </a:rPr>
                        <a:t>introductory topic sentence</a:t>
                      </a:r>
                      <a:r>
                        <a:rPr lang="en-US" sz="1800" kern="1200" dirty="0" smtClean="0">
                          <a:solidFill>
                            <a:schemeClr val="dk1"/>
                          </a:solidFill>
                          <a:effectLst/>
                          <a:latin typeface="+mn-lt"/>
                          <a:ea typeface="+mn-ea"/>
                          <a:cs typeface="+mn-cs"/>
                        </a:rPr>
                        <a:t>.  Abuses </a:t>
                      </a:r>
                      <a:r>
                        <a:rPr lang="en-US" sz="1800" b="1" kern="1200" dirty="0" smtClean="0">
                          <a:solidFill>
                            <a:srgbClr val="C00000"/>
                          </a:solidFill>
                          <a:effectLst/>
                          <a:latin typeface="+mn-lt"/>
                          <a:ea typeface="+mn-ea"/>
                          <a:cs typeface="+mn-cs"/>
                        </a:rPr>
                        <a:t>“focuses on”</a:t>
                      </a:r>
                      <a:r>
                        <a:rPr lang="en-US" sz="1800" kern="1200" dirty="0" smtClean="0">
                          <a:solidFill>
                            <a:schemeClr val="dk1"/>
                          </a:solidFill>
                          <a:effectLst/>
                          <a:latin typeface="+mn-lt"/>
                          <a:ea typeface="+mn-ea"/>
                          <a:cs typeface="+mn-cs"/>
                        </a:rPr>
                        <a:t>. The verbs are </a:t>
                      </a:r>
                      <a:r>
                        <a:rPr lang="en-US" sz="1800" b="1" kern="1200" dirty="0" smtClean="0">
                          <a:solidFill>
                            <a:schemeClr val="dk1"/>
                          </a:solidFill>
                          <a:effectLst/>
                          <a:latin typeface="+mn-lt"/>
                          <a:ea typeface="+mn-ea"/>
                          <a:cs typeface="+mn-cs"/>
                        </a:rPr>
                        <a:t>empty</a:t>
                      </a:r>
                      <a:r>
                        <a:rPr lang="en-US" sz="1800" kern="1200" dirty="0" smtClean="0">
                          <a:solidFill>
                            <a:schemeClr val="dk1"/>
                          </a:solidFill>
                          <a:effectLst/>
                          <a:latin typeface="+mn-lt"/>
                          <a:ea typeface="+mn-ea"/>
                          <a:cs typeface="+mn-cs"/>
                        </a:rPr>
                        <a:t> in meaning, fail to describe the </a:t>
                      </a:r>
                      <a:r>
                        <a:rPr lang="en-US" sz="1800" b="1" kern="1200" dirty="0" smtClean="0">
                          <a:solidFill>
                            <a:schemeClr val="dk1"/>
                          </a:solidFill>
                          <a:effectLst/>
                          <a:latin typeface="+mn-lt"/>
                          <a:ea typeface="+mn-ea"/>
                          <a:cs typeface="+mn-cs"/>
                        </a:rPr>
                        <a:t>function</a:t>
                      </a:r>
                      <a:r>
                        <a:rPr lang="en-US" sz="1800" kern="1200" dirty="0" smtClean="0">
                          <a:solidFill>
                            <a:schemeClr val="dk1"/>
                          </a:solidFill>
                          <a:effectLst/>
                          <a:latin typeface="+mn-lt"/>
                          <a:ea typeface="+mn-ea"/>
                          <a:cs typeface="+mn-cs"/>
                        </a:rPr>
                        <a:t> and </a:t>
                      </a:r>
                      <a:r>
                        <a:rPr lang="en-US" sz="1800" b="1" kern="1200" dirty="0" smtClean="0">
                          <a:solidFill>
                            <a:schemeClr val="dk1"/>
                          </a:solidFill>
                          <a:effectLst/>
                          <a:latin typeface="+mn-lt"/>
                          <a:ea typeface="+mn-ea"/>
                          <a:cs typeface="+mn-cs"/>
                        </a:rPr>
                        <a:t>relationship</a:t>
                      </a:r>
                      <a:r>
                        <a:rPr lang="en-US" sz="1800" kern="1200" dirty="0" smtClean="0">
                          <a:solidFill>
                            <a:schemeClr val="dk1"/>
                          </a:solidFill>
                          <a:effectLst/>
                          <a:latin typeface="+mn-lt"/>
                          <a:ea typeface="+mn-ea"/>
                          <a:cs typeface="+mn-cs"/>
                        </a:rPr>
                        <a:t> between the chapters.</a:t>
                      </a:r>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tc>
                <a:tc>
                  <a:txBody>
                    <a:bodyPr/>
                    <a:lstStyle/>
                    <a:p>
                      <a:r>
                        <a:rPr lang="en-US" sz="1800" b="1" kern="1200" dirty="0" smtClean="0">
                          <a:solidFill>
                            <a:schemeClr val="dk1"/>
                          </a:solidFill>
                          <a:effectLst/>
                          <a:latin typeface="+mn-lt"/>
                          <a:ea typeface="+mn-ea"/>
                          <a:cs typeface="+mn-cs"/>
                        </a:rPr>
                        <a:t>Good</a:t>
                      </a:r>
                      <a:r>
                        <a:rPr lang="en-US" sz="1800" kern="1200" dirty="0" smtClean="0">
                          <a:solidFill>
                            <a:schemeClr val="dk1"/>
                          </a:solidFill>
                          <a:effectLst/>
                          <a:latin typeface="+mn-lt"/>
                          <a:ea typeface="+mn-ea"/>
                          <a:cs typeface="+mn-cs"/>
                        </a:rPr>
                        <a:t>.  Uses introductory topic sentence: “</a:t>
                      </a:r>
                      <a:r>
                        <a:rPr lang="en-US" sz="1800" i="1" kern="1200" dirty="0" smtClean="0">
                          <a:solidFill>
                            <a:schemeClr val="dk1"/>
                          </a:solidFill>
                          <a:effectLst/>
                          <a:latin typeface="+mn-lt"/>
                          <a:ea typeface="+mn-ea"/>
                          <a:cs typeface="+mn-cs"/>
                        </a:rPr>
                        <a:t>The remainder of this work is organized as follows</a:t>
                      </a:r>
                      <a:r>
                        <a:rPr lang="en-US" sz="1800" kern="1200" dirty="0" smtClean="0">
                          <a:solidFill>
                            <a:schemeClr val="dk1"/>
                          </a:solidFill>
                          <a:effectLst/>
                          <a:latin typeface="+mn-lt"/>
                          <a:ea typeface="+mn-ea"/>
                          <a:cs typeface="+mn-cs"/>
                        </a:rPr>
                        <a:t>.”</a:t>
                      </a:r>
                    </a:p>
                    <a:p>
                      <a:r>
                        <a:rPr lang="en-US" sz="1800" kern="1200" dirty="0" smtClean="0">
                          <a:solidFill>
                            <a:srgbClr val="C00000"/>
                          </a:solidFill>
                          <a:effectLst/>
                          <a:latin typeface="+mn-lt"/>
                          <a:ea typeface="+mn-ea"/>
                          <a:cs typeface="+mn-cs"/>
                        </a:rPr>
                        <a:t>However,  meta-language is affected by obtrusive use of </a:t>
                      </a:r>
                      <a:r>
                        <a:rPr lang="en-US" sz="1800" b="1" kern="1200" dirty="0" smtClean="0">
                          <a:solidFill>
                            <a:srgbClr val="C00000"/>
                          </a:solidFill>
                          <a:effectLst/>
                          <a:latin typeface="+mn-lt"/>
                          <a:ea typeface="+mn-ea"/>
                          <a:cs typeface="+mn-cs"/>
                        </a:rPr>
                        <a:t>author-focused “we”</a:t>
                      </a:r>
                      <a:endParaRPr lang="en-US" dirty="0">
                        <a:solidFill>
                          <a:srgbClr val="C00000"/>
                        </a:solidFill>
                      </a:endParaRPr>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extBox 3"/>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5" name="TextBox 4"/>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6" name="TextBox 5"/>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7" name="TextBox 6"/>
          <p:cNvSpPr txBox="1"/>
          <p:nvPr/>
        </p:nvSpPr>
        <p:spPr>
          <a:xfrm>
            <a:off x="801940" y="5667956"/>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34315455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3096344" cy="584775"/>
          </a:xfrm>
          <a:prstGeom prst="rect">
            <a:avLst/>
          </a:prstGeom>
          <a:noFill/>
        </p:spPr>
        <p:txBody>
          <a:bodyPr wrap="square" rtlCol="0">
            <a:spAutoFit/>
          </a:bodyPr>
          <a:lstStyle/>
          <a:p>
            <a:r>
              <a:rPr lang="fi-FI" sz="3200" b="1" dirty="0" err="1" smtClean="0"/>
              <a:t>Thesis</a:t>
            </a:r>
            <a:r>
              <a:rPr lang="fi-FI" sz="3200" b="1" dirty="0" smtClean="0"/>
              <a:t> #3</a:t>
            </a:r>
            <a:endParaRPr lang="en-US" sz="3200" b="1"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44" y="1268759"/>
            <a:ext cx="8137134" cy="303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1560" y="1844824"/>
            <a:ext cx="5112568"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96136" y="1861841"/>
            <a:ext cx="2520280"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27684" y="2420888"/>
            <a:ext cx="2556284"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7352" y="2685491"/>
            <a:ext cx="1388248"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96336" y="2946888"/>
            <a:ext cx="1176042"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6902" y="3208285"/>
            <a:ext cx="1608834"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32240" y="3807044"/>
            <a:ext cx="2040138"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902" y="4049589"/>
            <a:ext cx="1464818" cy="2613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256076" y="2946888"/>
            <a:ext cx="14041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9753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65235449"/>
              </p:ext>
            </p:extLst>
          </p:nvPr>
        </p:nvGraphicFramePr>
        <p:xfrm>
          <a:off x="467544" y="1556792"/>
          <a:ext cx="8424936" cy="4769783"/>
        </p:xfrm>
        <a:graphic>
          <a:graphicData uri="http://schemas.openxmlformats.org/drawingml/2006/table">
            <a:tbl>
              <a:tblPr firstRow="1" bandRow="1">
                <a:tableStyleId>{5C22544A-7EE6-4342-B048-85BDC9FD1C3A}</a:tableStyleId>
              </a:tblPr>
              <a:tblGrid>
                <a:gridCol w="1440160"/>
                <a:gridCol w="6984776"/>
              </a:tblGrid>
              <a:tr h="720080">
                <a:tc>
                  <a:txBody>
                    <a:bodyPr/>
                    <a:lstStyle/>
                    <a:p>
                      <a:endParaRPr lang="en-US" dirty="0"/>
                    </a:p>
                  </a:txBody>
                  <a:tcPr/>
                </a:tc>
                <a:tc>
                  <a:txBody>
                    <a:bodyPr/>
                    <a:lstStyle/>
                    <a:p>
                      <a:pPr algn="l"/>
                      <a:r>
                        <a:rPr lang="fi-FI" sz="2400" dirty="0" smtClean="0"/>
                        <a:t>Is the "</a:t>
                      </a:r>
                      <a:r>
                        <a:rPr lang="fi-FI" sz="2400" dirty="0" err="1" smtClean="0"/>
                        <a:t>overview</a:t>
                      </a:r>
                      <a:r>
                        <a:rPr lang="fi-FI" sz="2400" dirty="0" smtClean="0"/>
                        <a:t> of </a:t>
                      </a:r>
                      <a:r>
                        <a:rPr lang="fi-FI" sz="2400" dirty="0" err="1" smtClean="0"/>
                        <a:t>structure</a:t>
                      </a:r>
                      <a:r>
                        <a:rPr lang="fi-FI" sz="2400" dirty="0" smtClean="0"/>
                        <a:t>" </a:t>
                      </a:r>
                      <a:r>
                        <a:rPr lang="fi-FI" sz="2400" dirty="0" err="1" smtClean="0"/>
                        <a:t>successful</a:t>
                      </a:r>
                      <a:r>
                        <a:rPr lang="fi-FI" sz="2400" dirty="0" smtClean="0"/>
                        <a:t>?</a:t>
                      </a:r>
                      <a:endParaRPr lang="en-US" sz="2400" dirty="0"/>
                    </a:p>
                  </a:txBody>
                  <a:tcPr anchor="ctr"/>
                </a:tc>
              </a:tr>
              <a:tr h="953661">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r>
                        <a:rPr lang="en-US" sz="1800" b="1" kern="1200" dirty="0" smtClean="0">
                          <a:solidFill>
                            <a:schemeClr val="dk1"/>
                          </a:solidFill>
                          <a:effectLst/>
                          <a:latin typeface="+mn-lt"/>
                          <a:ea typeface="+mn-ea"/>
                          <a:cs typeface="+mn-cs"/>
                        </a:rPr>
                        <a:t>Too much detail; </a:t>
                      </a:r>
                      <a:r>
                        <a:rPr lang="en-US" sz="1800" kern="1200" dirty="0" smtClean="0">
                          <a:solidFill>
                            <a:schemeClr val="dk1"/>
                          </a:solidFill>
                          <a:effectLst/>
                          <a:latin typeface="+mn-lt"/>
                          <a:ea typeface="+mn-ea"/>
                          <a:cs typeface="+mn-cs"/>
                        </a:rPr>
                        <a:t>most info would have been better moved to section or chapter previews</a:t>
                      </a:r>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r>
                        <a:rPr lang="en-US" sz="1800" kern="1200" dirty="0" smtClean="0">
                          <a:solidFill>
                            <a:schemeClr val="dk1"/>
                          </a:solidFill>
                          <a:effectLst/>
                          <a:latin typeface="+mn-lt"/>
                          <a:ea typeface="+mn-ea"/>
                          <a:cs typeface="+mn-cs"/>
                        </a:rPr>
                        <a:t>Lacks </a:t>
                      </a:r>
                      <a:r>
                        <a:rPr lang="en-US" sz="1800" b="1" kern="1200" dirty="0" smtClean="0">
                          <a:solidFill>
                            <a:schemeClr val="dk1"/>
                          </a:solidFill>
                          <a:effectLst/>
                          <a:latin typeface="+mn-lt"/>
                          <a:ea typeface="+mn-ea"/>
                          <a:cs typeface="+mn-cs"/>
                        </a:rPr>
                        <a:t>introductory topic sentence</a:t>
                      </a:r>
                      <a:r>
                        <a:rPr lang="en-US" sz="1800" kern="1200" dirty="0" smtClean="0">
                          <a:solidFill>
                            <a:schemeClr val="dk1"/>
                          </a:solidFill>
                          <a:effectLst/>
                          <a:latin typeface="+mn-lt"/>
                          <a:ea typeface="+mn-ea"/>
                          <a:cs typeface="+mn-cs"/>
                        </a:rPr>
                        <a:t>.  Abuses </a:t>
                      </a:r>
                      <a:r>
                        <a:rPr lang="en-US" sz="1800" b="1" kern="1200" dirty="0" smtClean="0">
                          <a:solidFill>
                            <a:srgbClr val="C00000"/>
                          </a:solidFill>
                          <a:effectLst/>
                          <a:latin typeface="+mn-lt"/>
                          <a:ea typeface="+mn-ea"/>
                          <a:cs typeface="+mn-cs"/>
                        </a:rPr>
                        <a:t>“focuses on”</a:t>
                      </a:r>
                      <a:r>
                        <a:rPr lang="en-US" sz="1800" kern="1200" dirty="0" smtClean="0">
                          <a:solidFill>
                            <a:schemeClr val="dk1"/>
                          </a:solidFill>
                          <a:effectLst/>
                          <a:latin typeface="+mn-lt"/>
                          <a:ea typeface="+mn-ea"/>
                          <a:cs typeface="+mn-cs"/>
                        </a:rPr>
                        <a:t>. The verbs are </a:t>
                      </a:r>
                      <a:r>
                        <a:rPr lang="en-US" sz="1800" b="1" kern="1200" dirty="0" smtClean="0">
                          <a:solidFill>
                            <a:schemeClr val="dk1"/>
                          </a:solidFill>
                          <a:effectLst/>
                          <a:latin typeface="+mn-lt"/>
                          <a:ea typeface="+mn-ea"/>
                          <a:cs typeface="+mn-cs"/>
                        </a:rPr>
                        <a:t>empty</a:t>
                      </a:r>
                      <a:r>
                        <a:rPr lang="en-US" sz="1800" kern="1200" dirty="0" smtClean="0">
                          <a:solidFill>
                            <a:schemeClr val="dk1"/>
                          </a:solidFill>
                          <a:effectLst/>
                          <a:latin typeface="+mn-lt"/>
                          <a:ea typeface="+mn-ea"/>
                          <a:cs typeface="+mn-cs"/>
                        </a:rPr>
                        <a:t> in meaning, fail to describe the </a:t>
                      </a:r>
                      <a:r>
                        <a:rPr lang="en-US" sz="1800" b="1" kern="1200" dirty="0" smtClean="0">
                          <a:solidFill>
                            <a:schemeClr val="dk1"/>
                          </a:solidFill>
                          <a:effectLst/>
                          <a:latin typeface="+mn-lt"/>
                          <a:ea typeface="+mn-ea"/>
                          <a:cs typeface="+mn-cs"/>
                        </a:rPr>
                        <a:t>function</a:t>
                      </a:r>
                      <a:r>
                        <a:rPr lang="en-US" sz="1800" kern="1200" dirty="0" smtClean="0">
                          <a:solidFill>
                            <a:schemeClr val="dk1"/>
                          </a:solidFill>
                          <a:effectLst/>
                          <a:latin typeface="+mn-lt"/>
                          <a:ea typeface="+mn-ea"/>
                          <a:cs typeface="+mn-cs"/>
                        </a:rPr>
                        <a:t> and </a:t>
                      </a:r>
                      <a:r>
                        <a:rPr lang="en-US" sz="1800" b="1" kern="1200" dirty="0" smtClean="0">
                          <a:solidFill>
                            <a:schemeClr val="dk1"/>
                          </a:solidFill>
                          <a:effectLst/>
                          <a:latin typeface="+mn-lt"/>
                          <a:ea typeface="+mn-ea"/>
                          <a:cs typeface="+mn-cs"/>
                        </a:rPr>
                        <a:t>relationship</a:t>
                      </a:r>
                      <a:r>
                        <a:rPr lang="en-US" sz="1800" kern="1200" dirty="0" smtClean="0">
                          <a:solidFill>
                            <a:schemeClr val="dk1"/>
                          </a:solidFill>
                          <a:effectLst/>
                          <a:latin typeface="+mn-lt"/>
                          <a:ea typeface="+mn-ea"/>
                          <a:cs typeface="+mn-cs"/>
                        </a:rPr>
                        <a:t> between the chapters.</a:t>
                      </a:r>
                      <a:endParaRPr lang="en-US" dirty="0"/>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en-US" dirty="0"/>
                    </a:p>
                  </a:txBody>
                  <a:tcPr/>
                </a:tc>
                <a:tc>
                  <a:txBody>
                    <a:bodyPr/>
                    <a:lstStyle/>
                    <a:p>
                      <a:r>
                        <a:rPr lang="en-US" sz="1800" b="1" kern="1200" dirty="0" smtClean="0">
                          <a:solidFill>
                            <a:schemeClr val="dk1"/>
                          </a:solidFill>
                          <a:effectLst/>
                          <a:latin typeface="+mn-lt"/>
                          <a:ea typeface="+mn-ea"/>
                          <a:cs typeface="+mn-cs"/>
                        </a:rPr>
                        <a:t>Good</a:t>
                      </a:r>
                      <a:r>
                        <a:rPr lang="en-US" sz="1800" kern="1200" dirty="0" smtClean="0">
                          <a:solidFill>
                            <a:schemeClr val="dk1"/>
                          </a:solidFill>
                          <a:effectLst/>
                          <a:latin typeface="+mn-lt"/>
                          <a:ea typeface="+mn-ea"/>
                          <a:cs typeface="+mn-cs"/>
                        </a:rPr>
                        <a:t>.  Uses introductory topic sentence: “</a:t>
                      </a:r>
                      <a:r>
                        <a:rPr lang="en-US" sz="1800" i="1" kern="1200" dirty="0" smtClean="0">
                          <a:solidFill>
                            <a:schemeClr val="dk1"/>
                          </a:solidFill>
                          <a:effectLst/>
                          <a:latin typeface="+mn-lt"/>
                          <a:ea typeface="+mn-ea"/>
                          <a:cs typeface="+mn-cs"/>
                        </a:rPr>
                        <a:t>The remainder of this work is organized as follows</a:t>
                      </a:r>
                      <a:r>
                        <a:rPr lang="en-US" sz="1800" kern="1200" dirty="0" smtClean="0">
                          <a:solidFill>
                            <a:schemeClr val="dk1"/>
                          </a:solidFill>
                          <a:effectLst/>
                          <a:latin typeface="+mn-lt"/>
                          <a:ea typeface="+mn-ea"/>
                          <a:cs typeface="+mn-cs"/>
                        </a:rPr>
                        <a:t>.”</a:t>
                      </a:r>
                    </a:p>
                    <a:p>
                      <a:r>
                        <a:rPr lang="en-US" sz="1800" kern="1200" dirty="0" smtClean="0">
                          <a:solidFill>
                            <a:srgbClr val="C00000"/>
                          </a:solidFill>
                          <a:effectLst/>
                          <a:latin typeface="+mn-lt"/>
                          <a:ea typeface="+mn-ea"/>
                          <a:cs typeface="+mn-cs"/>
                        </a:rPr>
                        <a:t>However,  meta-language is affected by obtrusive use of </a:t>
                      </a:r>
                      <a:r>
                        <a:rPr lang="en-US" sz="1800" b="1" kern="1200" dirty="0" smtClean="0">
                          <a:solidFill>
                            <a:srgbClr val="C00000"/>
                          </a:solidFill>
                          <a:effectLst/>
                          <a:latin typeface="+mn-lt"/>
                          <a:ea typeface="+mn-ea"/>
                          <a:cs typeface="+mn-cs"/>
                        </a:rPr>
                        <a:t>author-focused “we”</a:t>
                      </a:r>
                      <a:endParaRPr lang="en-US" dirty="0">
                        <a:solidFill>
                          <a:srgbClr val="C00000"/>
                        </a:solidFill>
                      </a:endParaRPr>
                    </a:p>
                  </a:txBody>
                  <a:tcPr/>
                </a:tc>
              </a:tr>
              <a:tr h="95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extBox 3"/>
          <p:cNvSpPr txBox="1"/>
          <p:nvPr/>
        </p:nvSpPr>
        <p:spPr>
          <a:xfrm>
            <a:off x="1871192" y="5661248"/>
            <a:ext cx="6906859" cy="830997"/>
          </a:xfrm>
          <a:prstGeom prst="rect">
            <a:avLst/>
          </a:prstGeom>
          <a:noFill/>
        </p:spPr>
        <p:txBody>
          <a:bodyPr wrap="square" rtlCol="0">
            <a:spAutoFit/>
          </a:bodyPr>
          <a:lstStyle/>
          <a:p>
            <a:pPr algn="ctr"/>
            <a:r>
              <a:rPr lang="en-US" sz="3200" dirty="0" smtClean="0">
                <a:solidFill>
                  <a:srgbClr val="C00000"/>
                </a:solidFill>
                <a:latin typeface="Arial Black" panose="020B0A04020102020204" pitchFamily="34" charset="0"/>
              </a:rPr>
              <a:t>No overview in introduction!</a:t>
            </a:r>
            <a:br>
              <a:rPr lang="en-US" sz="3200" dirty="0" smtClean="0">
                <a:solidFill>
                  <a:srgbClr val="C00000"/>
                </a:solidFill>
                <a:latin typeface="Arial Black" panose="020B0A04020102020204" pitchFamily="34" charset="0"/>
              </a:rPr>
            </a:br>
            <a:r>
              <a:rPr lang="en-US" sz="1400" dirty="0" smtClean="0">
                <a:latin typeface="Arial Black" panose="020B0A04020102020204" pitchFamily="34" charset="0"/>
              </a:rPr>
              <a:t> </a:t>
            </a:r>
            <a:r>
              <a:rPr lang="en-US" sz="1600" dirty="0" smtClean="0"/>
              <a:t>(the </a:t>
            </a:r>
            <a:r>
              <a:rPr lang="en-US" sz="1600" b="1" dirty="0" smtClean="0"/>
              <a:t>abstract</a:t>
            </a:r>
            <a:r>
              <a:rPr lang="en-US" sz="1600" dirty="0" smtClean="0"/>
              <a:t> describes structure)</a:t>
            </a:r>
            <a:endParaRPr lang="en-US" sz="3200" dirty="0">
              <a:latin typeface="Arial Black" panose="020B0A04020102020204" pitchFamily="34" charset="0"/>
            </a:endParaRPr>
          </a:p>
        </p:txBody>
      </p:sp>
      <p:sp>
        <p:nvSpPr>
          <p:cNvPr id="5" name="TextBox 4"/>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6" name="TextBox 5"/>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7" name="TextBox 6"/>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8" name="TextBox 7"/>
          <p:cNvSpPr txBox="1"/>
          <p:nvPr/>
        </p:nvSpPr>
        <p:spPr>
          <a:xfrm>
            <a:off x="801940" y="5775647"/>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9048896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IE" dirty="0" smtClean="0"/>
              <a:t>How to keep you supervisor happy?</a:t>
            </a:r>
            <a:endParaRPr lang="en-US" dirty="0"/>
          </a:p>
        </p:txBody>
      </p:sp>
      <p:sp>
        <p:nvSpPr>
          <p:cNvPr id="2" name="TextBox 1"/>
          <p:cNvSpPr txBox="1"/>
          <p:nvPr/>
        </p:nvSpPr>
        <p:spPr>
          <a:xfrm>
            <a:off x="683568" y="1124744"/>
            <a:ext cx="7200800" cy="1261884"/>
          </a:xfrm>
          <a:prstGeom prst="rect">
            <a:avLst/>
          </a:prstGeom>
          <a:noFill/>
        </p:spPr>
        <p:txBody>
          <a:bodyPr wrap="square" rtlCol="0">
            <a:spAutoFit/>
          </a:bodyPr>
          <a:lstStyle/>
          <a:p>
            <a:pPr fontAlgn="base">
              <a:spcBef>
                <a:spcPct val="0"/>
              </a:spcBef>
              <a:spcAft>
                <a:spcPct val="0"/>
              </a:spcAft>
            </a:pPr>
            <a:r>
              <a:rPr lang="fi-FI" sz="2000" dirty="0" err="1">
                <a:solidFill>
                  <a:srgbClr val="000000"/>
                </a:solidFill>
              </a:rPr>
              <a:t>Make</a:t>
            </a:r>
            <a:r>
              <a:rPr lang="fi-FI" sz="2000" dirty="0">
                <a:solidFill>
                  <a:srgbClr val="000000"/>
                </a:solidFill>
              </a:rPr>
              <a:t> </a:t>
            </a:r>
            <a:r>
              <a:rPr lang="fi-FI" sz="2000" dirty="0" err="1">
                <a:solidFill>
                  <a:srgbClr val="000000"/>
                </a:solidFill>
              </a:rPr>
              <a:t>your</a:t>
            </a:r>
            <a:r>
              <a:rPr lang="fi-FI" sz="2000" dirty="0">
                <a:solidFill>
                  <a:srgbClr val="000000"/>
                </a:solidFill>
              </a:rPr>
              <a:t> </a:t>
            </a:r>
            <a:r>
              <a:rPr lang="fi-FI" sz="2000" dirty="0" err="1">
                <a:solidFill>
                  <a:srgbClr val="000000"/>
                </a:solidFill>
              </a:rPr>
              <a:t>text</a:t>
            </a:r>
            <a:r>
              <a:rPr lang="fi-FI" sz="2000" dirty="0">
                <a:solidFill>
                  <a:srgbClr val="000000"/>
                </a:solidFill>
              </a:rPr>
              <a:t> </a:t>
            </a:r>
            <a:r>
              <a:rPr lang="fi-FI" sz="2000" dirty="0" err="1">
                <a:solidFill>
                  <a:srgbClr val="000000"/>
                </a:solidFill>
                <a:latin typeface="Arial Black" pitchFamily="34" charset="0"/>
              </a:rPr>
              <a:t>reader-friendly</a:t>
            </a:r>
            <a:r>
              <a:rPr lang="fi-FI" sz="2000" dirty="0">
                <a:solidFill>
                  <a:srgbClr val="000000"/>
                </a:solidFill>
              </a:rPr>
              <a:t>!</a:t>
            </a:r>
          </a:p>
          <a:p>
            <a:pPr fontAlgn="base">
              <a:spcBef>
                <a:spcPct val="0"/>
              </a:spcBef>
              <a:spcAft>
                <a:spcPct val="0"/>
              </a:spcAft>
            </a:pPr>
            <a:endParaRPr lang="fi-FI" sz="1400" dirty="0">
              <a:solidFill>
                <a:srgbClr val="000000"/>
              </a:solidFill>
            </a:endParaRPr>
          </a:p>
          <a:p>
            <a:pPr fontAlgn="base">
              <a:spcBef>
                <a:spcPct val="0"/>
              </a:spcBef>
              <a:spcAft>
                <a:spcPct val="0"/>
              </a:spcAft>
            </a:pPr>
            <a:r>
              <a:rPr lang="fi-FI" sz="2000" dirty="0" err="1">
                <a:solidFill>
                  <a:srgbClr val="000000"/>
                </a:solidFill>
              </a:rPr>
              <a:t>Use</a:t>
            </a:r>
            <a:r>
              <a:rPr lang="fi-FI" sz="2000" dirty="0">
                <a:solidFill>
                  <a:srgbClr val="000000"/>
                </a:solidFill>
              </a:rPr>
              <a:t> </a:t>
            </a:r>
            <a:r>
              <a:rPr lang="fi-FI" sz="2000" dirty="0" err="1">
                <a:solidFill>
                  <a:srgbClr val="C00000"/>
                </a:solidFill>
                <a:latin typeface="Arial Black" pitchFamily="34" charset="0"/>
              </a:rPr>
              <a:t>metalanguage</a:t>
            </a:r>
            <a:r>
              <a:rPr lang="fi-FI" sz="2000" dirty="0">
                <a:solidFill>
                  <a:srgbClr val="C00000"/>
                </a:solidFill>
              </a:rPr>
              <a:t> </a:t>
            </a:r>
            <a:r>
              <a:rPr lang="fi-FI" sz="2000" dirty="0">
                <a:solidFill>
                  <a:srgbClr val="000000"/>
                </a:solidFill>
              </a:rPr>
              <a:t>(</a:t>
            </a:r>
            <a:r>
              <a:rPr lang="fi-FI" sz="2000" i="1" dirty="0">
                <a:solidFill>
                  <a:srgbClr val="000000"/>
                </a:solidFill>
              </a:rPr>
              <a:t>i.e., </a:t>
            </a:r>
            <a:r>
              <a:rPr lang="fi-FI" sz="2000" dirty="0" err="1">
                <a:solidFill>
                  <a:srgbClr val="000000"/>
                </a:solidFill>
              </a:rPr>
              <a:t>language</a:t>
            </a:r>
            <a:r>
              <a:rPr lang="fi-FI" sz="2000" dirty="0">
                <a:solidFill>
                  <a:srgbClr val="000000"/>
                </a:solidFill>
              </a:rPr>
              <a:t> </a:t>
            </a:r>
            <a:r>
              <a:rPr lang="fi-FI" sz="2000" dirty="0" err="1">
                <a:solidFill>
                  <a:srgbClr val="000000"/>
                </a:solidFill>
              </a:rPr>
              <a:t>that</a:t>
            </a:r>
            <a:r>
              <a:rPr lang="fi-FI" sz="2000" dirty="0">
                <a:solidFill>
                  <a:srgbClr val="000000"/>
                </a:solidFill>
              </a:rPr>
              <a:t> </a:t>
            </a:r>
            <a:r>
              <a:rPr lang="fi-FI" sz="2000" dirty="0" err="1">
                <a:solidFill>
                  <a:srgbClr val="000000"/>
                </a:solidFill>
              </a:rPr>
              <a:t>talks</a:t>
            </a:r>
            <a:r>
              <a:rPr lang="fi-FI" sz="2000" dirty="0">
                <a:solidFill>
                  <a:srgbClr val="000000"/>
                </a:solidFill>
              </a:rPr>
              <a:t> </a:t>
            </a:r>
            <a:r>
              <a:rPr lang="fi-FI" sz="2000" dirty="0" err="1">
                <a:solidFill>
                  <a:srgbClr val="000000"/>
                </a:solidFill>
              </a:rPr>
              <a:t>about</a:t>
            </a:r>
            <a:r>
              <a:rPr lang="fi-FI" sz="2000" dirty="0">
                <a:solidFill>
                  <a:srgbClr val="000000"/>
                </a:solidFill>
              </a:rPr>
              <a:t> </a:t>
            </a:r>
            <a:r>
              <a:rPr lang="fi-FI" sz="2000" dirty="0" err="1">
                <a:solidFill>
                  <a:srgbClr val="000000"/>
                </a:solidFill>
              </a:rPr>
              <a:t>your</a:t>
            </a:r>
            <a:r>
              <a:rPr lang="fi-FI" sz="2000" dirty="0">
                <a:solidFill>
                  <a:srgbClr val="000000"/>
                </a:solidFill>
              </a:rPr>
              <a:t> </a:t>
            </a:r>
            <a:r>
              <a:rPr lang="fi-FI" sz="2000" dirty="0" err="1">
                <a:solidFill>
                  <a:srgbClr val="000000"/>
                </a:solidFill>
              </a:rPr>
              <a:t>text</a:t>
            </a:r>
            <a:r>
              <a:rPr lang="fi-FI" sz="2000" dirty="0">
                <a:solidFill>
                  <a:srgbClr val="000000"/>
                </a:solidFill>
              </a:rPr>
              <a:t>)</a:t>
            </a:r>
            <a:r>
              <a:rPr lang="en-US" sz="2000" dirty="0">
                <a:solidFill>
                  <a:srgbClr val="000000"/>
                </a:solidFill>
              </a:rPr>
              <a:t> </a:t>
            </a:r>
            <a:r>
              <a:rPr lang="fi-FI" sz="2000" dirty="0">
                <a:solidFill>
                  <a:srgbClr val="000000"/>
                </a:solidFill>
              </a:rPr>
              <a:t>to </a:t>
            </a:r>
            <a:r>
              <a:rPr lang="fi-FI" sz="2000" dirty="0" err="1">
                <a:solidFill>
                  <a:srgbClr val="000000"/>
                </a:solidFill>
              </a:rPr>
              <a:t>make</a:t>
            </a:r>
            <a:r>
              <a:rPr lang="fi-FI" sz="2000" dirty="0">
                <a:solidFill>
                  <a:srgbClr val="000000"/>
                </a:solidFill>
              </a:rPr>
              <a:t> </a:t>
            </a:r>
            <a:r>
              <a:rPr lang="fi-FI" sz="2000" b="1" dirty="0" err="1">
                <a:solidFill>
                  <a:srgbClr val="000000"/>
                </a:solidFill>
              </a:rPr>
              <a:t>explicit</a:t>
            </a:r>
            <a:r>
              <a:rPr lang="fi-FI" sz="2000" b="1" dirty="0">
                <a:solidFill>
                  <a:srgbClr val="000000"/>
                </a:solidFill>
              </a:rPr>
              <a:t> </a:t>
            </a:r>
            <a:r>
              <a:rPr lang="fi-FI" sz="2000" dirty="0" err="1" smtClean="0">
                <a:solidFill>
                  <a:srgbClr val="000000"/>
                </a:solidFill>
              </a:rPr>
              <a:t>your</a:t>
            </a:r>
            <a:r>
              <a:rPr lang="fi-FI" sz="2000" dirty="0" smtClean="0">
                <a:solidFill>
                  <a:srgbClr val="000000"/>
                </a:solidFill>
              </a:rPr>
              <a:t> </a:t>
            </a:r>
            <a:r>
              <a:rPr lang="fi-FI" sz="2000" b="1" dirty="0" err="1" smtClean="0">
                <a:solidFill>
                  <a:srgbClr val="000000"/>
                </a:solidFill>
              </a:rPr>
              <a:t>structure</a:t>
            </a:r>
            <a:r>
              <a:rPr lang="fi-FI" sz="2000" b="1" dirty="0" smtClean="0">
                <a:solidFill>
                  <a:srgbClr val="000000"/>
                </a:solidFill>
              </a:rPr>
              <a:t> </a:t>
            </a:r>
            <a:r>
              <a:rPr lang="fi-FI" sz="2000" dirty="0" smtClean="0">
                <a:solidFill>
                  <a:srgbClr val="000000"/>
                </a:solidFill>
              </a:rPr>
              <a:t>and </a:t>
            </a:r>
            <a:r>
              <a:rPr lang="fi-FI" sz="2000" b="1" dirty="0" err="1" smtClean="0">
                <a:solidFill>
                  <a:srgbClr val="000000"/>
                </a:solidFill>
              </a:rPr>
              <a:t>purpose</a:t>
            </a:r>
            <a:r>
              <a:rPr lang="fi-FI" sz="2000" b="1" dirty="0" smtClean="0">
                <a:solidFill>
                  <a:srgbClr val="000000"/>
                </a:solidFill>
              </a:rPr>
              <a:t>.</a:t>
            </a:r>
            <a:endParaRPr lang="en-US" sz="2000" b="1" dirty="0">
              <a:solidFill>
                <a:srgbClr val="000000"/>
              </a:solidFill>
            </a:endParaRPr>
          </a:p>
        </p:txBody>
      </p:sp>
      <p:sp>
        <p:nvSpPr>
          <p:cNvPr id="3" name="TextBox 2"/>
          <p:cNvSpPr txBox="1"/>
          <p:nvPr/>
        </p:nvSpPr>
        <p:spPr>
          <a:xfrm>
            <a:off x="1115616" y="2564904"/>
            <a:ext cx="7848872" cy="3447098"/>
          </a:xfrm>
          <a:prstGeom prst="rect">
            <a:avLst/>
          </a:prstGeom>
          <a:noFill/>
        </p:spPr>
        <p:txBody>
          <a:bodyPr wrap="square" rtlCol="0">
            <a:spAutoFit/>
          </a:bodyPr>
          <a:lstStyle/>
          <a:p>
            <a:pPr marL="457200" indent="-457200" fontAlgn="base">
              <a:spcBef>
                <a:spcPts val="600"/>
              </a:spcBef>
              <a:spcAft>
                <a:spcPct val="0"/>
              </a:spcAft>
              <a:buFont typeface="+mj-lt"/>
              <a:buAutoNum type="arabicPeriod"/>
            </a:pPr>
            <a:r>
              <a:rPr lang="en-US" sz="2000" dirty="0">
                <a:solidFill>
                  <a:srgbClr val="000000"/>
                </a:solidFill>
              </a:rPr>
              <a:t>Table of </a:t>
            </a:r>
            <a:r>
              <a:rPr lang="en-US" sz="2000" dirty="0" smtClean="0">
                <a:solidFill>
                  <a:srgbClr val="000000"/>
                </a:solidFill>
              </a:rPr>
              <a:t>Contents</a:t>
            </a:r>
          </a:p>
          <a:p>
            <a:pPr marL="457200" indent="-457200" fontAlgn="base">
              <a:spcBef>
                <a:spcPts val="600"/>
              </a:spcBef>
              <a:spcAft>
                <a:spcPct val="0"/>
              </a:spcAft>
              <a:buFont typeface="+mj-lt"/>
              <a:buAutoNum type="arabicPeriod"/>
            </a:pPr>
            <a:r>
              <a:rPr lang="fi-FI" sz="2000" dirty="0" err="1" smtClean="0">
                <a:solidFill>
                  <a:srgbClr val="000000"/>
                </a:solidFill>
              </a:rPr>
              <a:t>Introduction</a:t>
            </a:r>
            <a:r>
              <a:rPr lang="fi-FI" sz="2000" dirty="0" smtClean="0">
                <a:solidFill>
                  <a:srgbClr val="000000"/>
                </a:solidFill>
              </a:rPr>
              <a:t> (</a:t>
            </a:r>
            <a:r>
              <a:rPr lang="fi-FI" sz="2000" dirty="0" err="1" smtClean="0">
                <a:solidFill>
                  <a:srgbClr val="000000"/>
                </a:solidFill>
              </a:rPr>
              <a:t>Chapter</a:t>
            </a:r>
            <a:r>
              <a:rPr lang="fi-FI" sz="2000" dirty="0" smtClean="0">
                <a:solidFill>
                  <a:srgbClr val="000000"/>
                </a:solidFill>
              </a:rPr>
              <a:t> 1)</a:t>
            </a:r>
          </a:p>
          <a:p>
            <a:pPr indent="266700" fontAlgn="base">
              <a:spcBef>
                <a:spcPts val="600"/>
              </a:spcBef>
              <a:spcAft>
                <a:spcPct val="0"/>
              </a:spcAft>
            </a:pPr>
            <a:r>
              <a:rPr lang="fi-FI" sz="2000" dirty="0" smtClean="0">
                <a:solidFill>
                  <a:srgbClr val="000000"/>
                </a:solidFill>
              </a:rPr>
              <a:t>2.1  </a:t>
            </a:r>
            <a:r>
              <a:rPr lang="fi-FI" sz="2000" dirty="0" err="1" smtClean="0">
                <a:solidFill>
                  <a:srgbClr val="000000"/>
                </a:solidFill>
              </a:rPr>
              <a:t>Purpose</a:t>
            </a:r>
            <a:r>
              <a:rPr lang="fi-FI" sz="2000" dirty="0" smtClean="0">
                <a:solidFill>
                  <a:srgbClr val="000000"/>
                </a:solidFill>
              </a:rPr>
              <a:t> </a:t>
            </a:r>
            <a:r>
              <a:rPr lang="fi-FI" sz="2000" dirty="0" err="1" smtClean="0">
                <a:solidFill>
                  <a:srgbClr val="000000"/>
                </a:solidFill>
              </a:rPr>
              <a:t>statement</a:t>
            </a:r>
            <a:endParaRPr lang="fi-FI" sz="2000" dirty="0" smtClean="0">
              <a:solidFill>
                <a:srgbClr val="000000"/>
              </a:solidFill>
            </a:endParaRPr>
          </a:p>
          <a:p>
            <a:pPr indent="266700" fontAlgn="base">
              <a:spcBef>
                <a:spcPts val="600"/>
              </a:spcBef>
              <a:spcAft>
                <a:spcPct val="0"/>
              </a:spcAft>
            </a:pPr>
            <a:r>
              <a:rPr lang="fi-FI" sz="2000" dirty="0" smtClean="0">
                <a:solidFill>
                  <a:srgbClr val="000000"/>
                </a:solidFill>
              </a:rPr>
              <a:t>2.2  </a:t>
            </a:r>
            <a:r>
              <a:rPr lang="fi-FI" sz="2000" dirty="0" err="1" smtClean="0">
                <a:solidFill>
                  <a:srgbClr val="000000"/>
                </a:solidFill>
              </a:rPr>
              <a:t>Overview</a:t>
            </a:r>
            <a:r>
              <a:rPr lang="fi-FI" sz="2000" dirty="0" smtClean="0">
                <a:solidFill>
                  <a:srgbClr val="000000"/>
                </a:solidFill>
              </a:rPr>
              <a:t> of </a:t>
            </a:r>
            <a:r>
              <a:rPr lang="fi-FI" sz="2000" dirty="0" err="1" smtClean="0">
                <a:solidFill>
                  <a:srgbClr val="000000"/>
                </a:solidFill>
              </a:rPr>
              <a:t>thesis</a:t>
            </a:r>
            <a:r>
              <a:rPr lang="fi-FI" sz="2000" dirty="0" smtClean="0">
                <a:solidFill>
                  <a:srgbClr val="000000"/>
                </a:solidFill>
              </a:rPr>
              <a:t> </a:t>
            </a:r>
            <a:r>
              <a:rPr lang="fi-FI" sz="2000" dirty="0" err="1" smtClean="0">
                <a:solidFill>
                  <a:srgbClr val="000000"/>
                </a:solidFill>
              </a:rPr>
              <a:t>structure</a:t>
            </a:r>
            <a:endParaRPr lang="en-US" sz="2000" dirty="0">
              <a:solidFill>
                <a:srgbClr val="000000"/>
              </a:solidFill>
            </a:endParaRPr>
          </a:p>
          <a:p>
            <a:pPr marL="457200" indent="-457200" fontAlgn="base">
              <a:spcBef>
                <a:spcPts val="1200"/>
              </a:spcBef>
              <a:spcAft>
                <a:spcPct val="0"/>
              </a:spcAft>
              <a:buFont typeface="+mj-lt"/>
              <a:buAutoNum type="arabicPeriod" startAt="3"/>
            </a:pPr>
            <a:r>
              <a:rPr lang="en-US" sz="2000" dirty="0">
                <a:solidFill>
                  <a:srgbClr val="000000"/>
                </a:solidFill>
              </a:rPr>
              <a:t>Headings and subheadings</a:t>
            </a:r>
          </a:p>
          <a:p>
            <a:pPr marL="457200" indent="-457200" fontAlgn="base">
              <a:spcBef>
                <a:spcPts val="600"/>
              </a:spcBef>
              <a:spcAft>
                <a:spcPct val="0"/>
              </a:spcAft>
              <a:buFont typeface="+mj-lt"/>
              <a:buAutoNum type="arabicPeriod" startAt="3"/>
            </a:pPr>
            <a:r>
              <a:rPr lang="en-US" sz="2000" dirty="0">
                <a:solidFill>
                  <a:srgbClr val="000000"/>
                </a:solidFill>
              </a:rPr>
              <a:t>Chapter and section previews</a:t>
            </a:r>
          </a:p>
          <a:p>
            <a:pPr marL="457200" indent="-457200" fontAlgn="base">
              <a:spcBef>
                <a:spcPts val="600"/>
              </a:spcBef>
              <a:spcAft>
                <a:spcPct val="0"/>
              </a:spcAft>
              <a:buFont typeface="+mj-lt"/>
              <a:buAutoNum type="arabicPeriod" startAt="3"/>
            </a:pPr>
            <a:r>
              <a:rPr lang="en-US" sz="2000" dirty="0">
                <a:solidFill>
                  <a:srgbClr val="000000"/>
                </a:solidFill>
              </a:rPr>
              <a:t>Topic sentences</a:t>
            </a:r>
          </a:p>
          <a:p>
            <a:pPr marL="457200" indent="-457200" fontAlgn="base">
              <a:spcBef>
                <a:spcPts val="600"/>
              </a:spcBef>
              <a:spcAft>
                <a:spcPct val="0"/>
              </a:spcAft>
              <a:buFont typeface="+mj-lt"/>
              <a:buAutoNum type="arabicPeriod" startAt="3"/>
            </a:pPr>
            <a:r>
              <a:rPr lang="en-US" sz="2000" dirty="0">
                <a:solidFill>
                  <a:srgbClr val="000000"/>
                </a:solidFill>
              </a:rPr>
              <a:t>Linking words</a:t>
            </a:r>
          </a:p>
          <a:p>
            <a:pPr fontAlgn="base">
              <a:spcBef>
                <a:spcPct val="0"/>
              </a:spcBef>
              <a:spcAft>
                <a:spcPct val="0"/>
              </a:spcAft>
            </a:pPr>
            <a:endParaRPr lang="en-US" dirty="0">
              <a:solidFill>
                <a:srgbClr val="000000"/>
              </a:solidFill>
            </a:endParaRPr>
          </a:p>
        </p:txBody>
      </p:sp>
      <p:sp>
        <p:nvSpPr>
          <p:cNvPr id="4" name="Rounded Rectangle 3"/>
          <p:cNvSpPr/>
          <p:nvPr/>
        </p:nvSpPr>
        <p:spPr bwMode="auto">
          <a:xfrm>
            <a:off x="899592" y="4509120"/>
            <a:ext cx="5328592" cy="432048"/>
          </a:xfrm>
          <a:prstGeom prst="roundRect">
            <a:avLst/>
          </a:prstGeom>
          <a:noFill/>
          <a:ln w="38100" cap="flat" cmpd="sng" algn="ctr">
            <a:solidFill>
              <a:srgbClr val="C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6273826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800" dirty="0" err="1" smtClean="0">
                <a:solidFill>
                  <a:srgbClr val="C00000"/>
                </a:solidFill>
                <a:effectLst>
                  <a:outerShdw blurRad="38100" dist="38100" dir="2700000" algn="tl">
                    <a:srgbClr val="000000">
                      <a:alpha val="43137"/>
                    </a:srgbClr>
                  </a:outerShdw>
                </a:effectLst>
              </a:rPr>
              <a:t>Metalanguage</a:t>
            </a:r>
            <a:r>
              <a:rPr lang="fi-FI" sz="2800" dirty="0" smtClean="0">
                <a:solidFill>
                  <a:srgbClr val="C00000"/>
                </a:solidFill>
                <a:effectLst>
                  <a:outerShdw blurRad="38100" dist="38100" dir="2700000" algn="tl">
                    <a:srgbClr val="000000">
                      <a:alpha val="43137"/>
                    </a:srgbClr>
                  </a:outerShdw>
                </a:effectLst>
              </a:rPr>
              <a:t>: </a:t>
            </a:r>
            <a:r>
              <a:rPr lang="fi-FI" sz="2800" dirty="0" err="1" smtClean="0">
                <a:solidFill>
                  <a:schemeClr val="tx1"/>
                </a:solidFill>
                <a:effectLst>
                  <a:outerShdw blurRad="38100" dist="38100" dir="2700000" algn="tl">
                    <a:srgbClr val="000000">
                      <a:alpha val="43137"/>
                    </a:srgbClr>
                  </a:outerShdw>
                </a:effectLst>
              </a:rPr>
              <a:t>Chapter</a:t>
            </a:r>
            <a:r>
              <a:rPr lang="fi-FI" sz="2800" dirty="0" smtClean="0">
                <a:solidFill>
                  <a:schemeClr val="tx1"/>
                </a:solidFill>
                <a:effectLst>
                  <a:outerShdw blurRad="38100" dist="38100" dir="2700000" algn="tl">
                    <a:srgbClr val="000000">
                      <a:alpha val="43137"/>
                    </a:srgbClr>
                  </a:outerShdw>
                </a:effectLst>
              </a:rPr>
              <a:t> and </a:t>
            </a:r>
            <a:r>
              <a:rPr lang="fi-FI" sz="2800" dirty="0" err="1" smtClean="0">
                <a:solidFill>
                  <a:schemeClr val="tx1"/>
                </a:solidFill>
                <a:effectLst>
                  <a:outerShdw blurRad="38100" dist="38100" dir="2700000" algn="tl">
                    <a:srgbClr val="000000">
                      <a:alpha val="43137"/>
                    </a:srgbClr>
                  </a:outerShdw>
                </a:effectLst>
              </a:rPr>
              <a:t>section</a:t>
            </a:r>
            <a:r>
              <a:rPr lang="fi-FI" sz="2800" dirty="0" smtClean="0">
                <a:solidFill>
                  <a:schemeClr val="tx1"/>
                </a:solidFill>
                <a:effectLst>
                  <a:outerShdw blurRad="38100" dist="38100" dir="2700000" algn="tl">
                    <a:srgbClr val="000000">
                      <a:alpha val="43137"/>
                    </a:srgbClr>
                  </a:outerShdw>
                </a:effectLst>
              </a:rPr>
              <a:t> </a:t>
            </a:r>
            <a:r>
              <a:rPr lang="fi-FI" sz="2800" dirty="0" err="1" smtClean="0">
                <a:solidFill>
                  <a:schemeClr val="tx1"/>
                </a:solidFill>
                <a:effectLst>
                  <a:outerShdw blurRad="38100" dist="38100" dir="2700000" algn="tl">
                    <a:srgbClr val="000000">
                      <a:alpha val="43137"/>
                    </a:srgbClr>
                  </a:outerShdw>
                </a:effectLst>
              </a:rPr>
              <a:t>previews</a:t>
            </a:r>
            <a:endParaRPr lang="en-US" sz="2800" dirty="0">
              <a:solidFill>
                <a:schemeClr val="tx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870" y="1484784"/>
            <a:ext cx="7992887" cy="265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loud Callout 5"/>
          <p:cNvSpPr/>
          <p:nvPr/>
        </p:nvSpPr>
        <p:spPr bwMode="auto">
          <a:xfrm>
            <a:off x="2411760" y="4442814"/>
            <a:ext cx="3456384" cy="2154538"/>
          </a:xfrm>
          <a:prstGeom prst="cloudCallout">
            <a:avLst>
              <a:gd name="adj1" fmla="val 62108"/>
              <a:gd name="adj2" fmla="val -75031"/>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174625" algn="ctr" fontAlgn="base">
              <a:spcBef>
                <a:spcPct val="0"/>
              </a:spcBef>
              <a:spcAft>
                <a:spcPct val="0"/>
              </a:spcAft>
            </a:pPr>
            <a:r>
              <a:rPr lang="fi-FI" sz="2400" dirty="0" err="1">
                <a:solidFill>
                  <a:srgbClr val="000000"/>
                </a:solidFill>
              </a:rPr>
              <a:t>Previews</a:t>
            </a:r>
            <a:r>
              <a:rPr lang="fi-FI" sz="2400" dirty="0">
                <a:solidFill>
                  <a:srgbClr val="000000"/>
                </a:solidFill>
              </a:rPr>
              <a:t> </a:t>
            </a:r>
            <a:r>
              <a:rPr lang="fi-FI" sz="2400" dirty="0" err="1">
                <a:solidFill>
                  <a:srgbClr val="000000"/>
                </a:solidFill>
              </a:rPr>
              <a:t>contents</a:t>
            </a:r>
            <a:endParaRPr lang="fi-FI" sz="2400" dirty="0">
              <a:solidFill>
                <a:srgbClr val="000000"/>
              </a:solidFill>
            </a:endParaRPr>
          </a:p>
          <a:p>
            <a:pPr algn="ctr" fontAlgn="base">
              <a:spcBef>
                <a:spcPct val="0"/>
              </a:spcBef>
              <a:spcAft>
                <a:spcPct val="0"/>
              </a:spcAft>
            </a:pPr>
            <a:r>
              <a:rPr lang="fi-FI" sz="2400" dirty="0">
                <a:solidFill>
                  <a:srgbClr val="000000"/>
                </a:solidFill>
              </a:rPr>
              <a:t> of </a:t>
            </a:r>
            <a:r>
              <a:rPr lang="fi-FI" sz="2400" dirty="0" err="1">
                <a:solidFill>
                  <a:srgbClr val="000000"/>
                </a:solidFill>
              </a:rPr>
              <a:t>chapter</a:t>
            </a:r>
            <a:endParaRPr lang="en-US" sz="1600" dirty="0">
              <a:solidFill>
                <a:srgbClr val="000000"/>
              </a:solidFill>
            </a:endParaRPr>
          </a:p>
        </p:txBody>
      </p:sp>
    </p:spTree>
    <p:extLst>
      <p:ext uri="{BB962C8B-B14F-4D97-AF65-F5344CB8AC3E}">
        <p14:creationId xmlns:p14="http://schemas.microsoft.com/office/powerpoint/2010/main" val="311092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6336704" cy="461665"/>
          </a:xfrm>
          <a:prstGeom prst="rect">
            <a:avLst/>
          </a:prstGeom>
          <a:noFill/>
        </p:spPr>
        <p:txBody>
          <a:bodyPr wrap="square" rtlCol="0">
            <a:spAutoFit/>
          </a:bodyPr>
          <a:lstStyle/>
          <a:p>
            <a:r>
              <a:rPr lang="en-US" sz="2400" b="1" dirty="0"/>
              <a:t>STATEMENT OF MASTER’S THESIS </a:t>
            </a:r>
            <a:r>
              <a:rPr lang="en-US" sz="2400" b="1" dirty="0" smtClean="0"/>
              <a:t>ASSESSMENT</a:t>
            </a:r>
            <a:endParaRPr lang="en-US" sz="1600" b="1" dirty="0" smtClean="0"/>
          </a:p>
        </p:txBody>
      </p:sp>
      <p:sp>
        <p:nvSpPr>
          <p:cNvPr id="3" name="TextBox 2"/>
          <p:cNvSpPr txBox="1"/>
          <p:nvPr/>
        </p:nvSpPr>
        <p:spPr>
          <a:xfrm>
            <a:off x="611560" y="870194"/>
            <a:ext cx="8137321" cy="584775"/>
          </a:xfrm>
          <a:prstGeom prst="rect">
            <a:avLst/>
          </a:prstGeom>
          <a:noFill/>
        </p:spPr>
        <p:txBody>
          <a:bodyPr wrap="square" rtlCol="0">
            <a:spAutoFit/>
          </a:bodyPr>
          <a:lstStyle/>
          <a:p>
            <a:r>
              <a:rPr lang="en-US" sz="1600" b="1" dirty="0" smtClean="0">
                <a:hlinkClick r:id="rId2"/>
              </a:rPr>
              <a:t>https</a:t>
            </a:r>
            <a:r>
              <a:rPr lang="en-US" sz="1600" b="1" dirty="0">
                <a:hlinkClick r:id="rId2"/>
              </a:rPr>
              <a:t>://</a:t>
            </a:r>
            <a:r>
              <a:rPr lang="en-US" sz="1600" b="1" dirty="0" smtClean="0">
                <a:hlinkClick r:id="rId2"/>
              </a:rPr>
              <a:t>into.aalto.fi/display/enmasterelec/New+guideline+for+master%27s+thesis+evaluation+effective+as+of+1+August+2012</a:t>
            </a:r>
            <a:endParaRPr lang="en-US" sz="1600" b="1" dirty="0" smtClean="0"/>
          </a:p>
        </p:txBody>
      </p:sp>
      <p:pic>
        <p:nvPicPr>
          <p:cNvPr id="4" name="Picture 3"/>
          <p:cNvPicPr>
            <a:picLocks noChangeAspect="1"/>
          </p:cNvPicPr>
          <p:nvPr/>
        </p:nvPicPr>
        <p:blipFill>
          <a:blip r:embed="rId3"/>
          <a:stretch>
            <a:fillRect/>
          </a:stretch>
        </p:blipFill>
        <p:spPr>
          <a:xfrm>
            <a:off x="413631" y="1556792"/>
            <a:ext cx="8730369" cy="4585121"/>
          </a:xfrm>
          <a:prstGeom prst="rect">
            <a:avLst/>
          </a:prstGeom>
        </p:spPr>
      </p:pic>
      <p:sp>
        <p:nvSpPr>
          <p:cNvPr id="5" name="Oval 4"/>
          <p:cNvSpPr/>
          <p:nvPr/>
        </p:nvSpPr>
        <p:spPr>
          <a:xfrm>
            <a:off x="251520" y="4152981"/>
            <a:ext cx="4212260" cy="86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9870275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800" dirty="0" err="1" smtClean="0">
                <a:solidFill>
                  <a:srgbClr val="C00000"/>
                </a:solidFill>
                <a:effectLst>
                  <a:outerShdw blurRad="38100" dist="38100" dir="2700000" algn="tl">
                    <a:srgbClr val="000000">
                      <a:alpha val="43137"/>
                    </a:srgbClr>
                  </a:outerShdw>
                </a:effectLst>
              </a:rPr>
              <a:t>Metalanguage</a:t>
            </a:r>
            <a:r>
              <a:rPr lang="fi-FI" sz="2800" dirty="0" smtClean="0">
                <a:solidFill>
                  <a:srgbClr val="C00000"/>
                </a:solidFill>
                <a:effectLst>
                  <a:outerShdw blurRad="38100" dist="38100" dir="2700000" algn="tl">
                    <a:srgbClr val="000000">
                      <a:alpha val="43137"/>
                    </a:srgbClr>
                  </a:outerShdw>
                </a:effectLst>
              </a:rPr>
              <a:t>: </a:t>
            </a:r>
            <a:r>
              <a:rPr lang="fi-FI" sz="2800" dirty="0" err="1" smtClean="0">
                <a:solidFill>
                  <a:schemeClr val="tx1"/>
                </a:solidFill>
                <a:effectLst>
                  <a:outerShdw blurRad="38100" dist="38100" dir="2700000" algn="tl">
                    <a:srgbClr val="000000">
                      <a:alpha val="43137"/>
                    </a:srgbClr>
                  </a:outerShdw>
                </a:effectLst>
              </a:rPr>
              <a:t>Chapter</a:t>
            </a:r>
            <a:r>
              <a:rPr lang="fi-FI" sz="2800" dirty="0" smtClean="0">
                <a:solidFill>
                  <a:schemeClr val="tx1"/>
                </a:solidFill>
                <a:effectLst>
                  <a:outerShdw blurRad="38100" dist="38100" dir="2700000" algn="tl">
                    <a:srgbClr val="000000">
                      <a:alpha val="43137"/>
                    </a:srgbClr>
                  </a:outerShdw>
                </a:effectLst>
              </a:rPr>
              <a:t> and </a:t>
            </a:r>
            <a:r>
              <a:rPr lang="fi-FI" sz="2800" dirty="0" err="1" smtClean="0">
                <a:solidFill>
                  <a:schemeClr val="tx1"/>
                </a:solidFill>
                <a:effectLst>
                  <a:outerShdw blurRad="38100" dist="38100" dir="2700000" algn="tl">
                    <a:srgbClr val="000000">
                      <a:alpha val="43137"/>
                    </a:srgbClr>
                  </a:outerShdw>
                </a:effectLst>
              </a:rPr>
              <a:t>section</a:t>
            </a:r>
            <a:r>
              <a:rPr lang="fi-FI" sz="2800" dirty="0" smtClean="0">
                <a:solidFill>
                  <a:schemeClr val="tx1"/>
                </a:solidFill>
                <a:effectLst>
                  <a:outerShdw blurRad="38100" dist="38100" dir="2700000" algn="tl">
                    <a:srgbClr val="000000">
                      <a:alpha val="43137"/>
                    </a:srgbClr>
                  </a:outerShdw>
                </a:effectLst>
              </a:rPr>
              <a:t> </a:t>
            </a:r>
            <a:r>
              <a:rPr lang="fi-FI" sz="2800" dirty="0" err="1" smtClean="0">
                <a:solidFill>
                  <a:schemeClr val="tx1"/>
                </a:solidFill>
                <a:effectLst>
                  <a:outerShdw blurRad="38100" dist="38100" dir="2700000" algn="tl">
                    <a:srgbClr val="000000">
                      <a:alpha val="43137"/>
                    </a:srgbClr>
                  </a:outerShdw>
                </a:effectLst>
              </a:rPr>
              <a:t>previews</a:t>
            </a:r>
            <a:endParaRPr lang="en-US" sz="2800" dirty="0">
              <a:solidFill>
                <a:schemeClr val="tx1"/>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88" y="2780928"/>
            <a:ext cx="8007831" cy="287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loud Callout 5"/>
          <p:cNvSpPr/>
          <p:nvPr/>
        </p:nvSpPr>
        <p:spPr bwMode="auto">
          <a:xfrm>
            <a:off x="3995936" y="980728"/>
            <a:ext cx="3456384" cy="2154538"/>
          </a:xfrm>
          <a:prstGeom prst="cloudCallout">
            <a:avLst>
              <a:gd name="adj1" fmla="val -57991"/>
              <a:gd name="adj2" fmla="val 62396"/>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174625" algn="ctr" fontAlgn="base">
              <a:spcBef>
                <a:spcPct val="0"/>
              </a:spcBef>
              <a:spcAft>
                <a:spcPct val="0"/>
              </a:spcAft>
            </a:pPr>
            <a:r>
              <a:rPr lang="fi-FI" sz="2400" b="1" dirty="0" err="1">
                <a:solidFill>
                  <a:srgbClr val="000000"/>
                </a:solidFill>
              </a:rPr>
              <a:t>Restate-forecast</a:t>
            </a:r>
            <a:endParaRPr lang="en-US" sz="1600" b="1" dirty="0">
              <a:solidFill>
                <a:srgbClr val="000000"/>
              </a:solidFill>
            </a:endParaRPr>
          </a:p>
        </p:txBody>
      </p:sp>
    </p:spTree>
    <p:extLst>
      <p:ext uri="{BB962C8B-B14F-4D97-AF65-F5344CB8AC3E}">
        <p14:creationId xmlns:p14="http://schemas.microsoft.com/office/powerpoint/2010/main" val="247884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800" dirty="0" err="1" smtClean="0">
                <a:solidFill>
                  <a:srgbClr val="C00000"/>
                </a:solidFill>
                <a:effectLst>
                  <a:outerShdw blurRad="38100" dist="38100" dir="2700000" algn="tl">
                    <a:srgbClr val="000000">
                      <a:alpha val="43137"/>
                    </a:srgbClr>
                  </a:outerShdw>
                </a:effectLst>
              </a:rPr>
              <a:t>Metalanguage</a:t>
            </a:r>
            <a:r>
              <a:rPr lang="fi-FI" sz="2800" dirty="0" smtClean="0">
                <a:solidFill>
                  <a:srgbClr val="C00000"/>
                </a:solidFill>
                <a:effectLst>
                  <a:outerShdw blurRad="38100" dist="38100" dir="2700000" algn="tl">
                    <a:srgbClr val="000000">
                      <a:alpha val="43137"/>
                    </a:srgbClr>
                  </a:outerShdw>
                </a:effectLst>
              </a:rPr>
              <a:t>: </a:t>
            </a:r>
            <a:r>
              <a:rPr lang="fi-FI" sz="2800" dirty="0" err="1" smtClean="0">
                <a:solidFill>
                  <a:schemeClr val="tx1"/>
                </a:solidFill>
                <a:effectLst>
                  <a:outerShdw blurRad="38100" dist="38100" dir="2700000" algn="tl">
                    <a:srgbClr val="000000">
                      <a:alpha val="43137"/>
                    </a:srgbClr>
                  </a:outerShdw>
                </a:effectLst>
              </a:rPr>
              <a:t>Chapter</a:t>
            </a:r>
            <a:r>
              <a:rPr lang="fi-FI" sz="2800" dirty="0" smtClean="0">
                <a:solidFill>
                  <a:schemeClr val="tx1"/>
                </a:solidFill>
                <a:effectLst>
                  <a:outerShdw blurRad="38100" dist="38100" dir="2700000" algn="tl">
                    <a:srgbClr val="000000">
                      <a:alpha val="43137"/>
                    </a:srgbClr>
                  </a:outerShdw>
                </a:effectLst>
              </a:rPr>
              <a:t> and </a:t>
            </a:r>
            <a:r>
              <a:rPr lang="fi-FI" sz="2800" dirty="0" err="1" smtClean="0">
                <a:solidFill>
                  <a:schemeClr val="tx1"/>
                </a:solidFill>
                <a:effectLst>
                  <a:outerShdw blurRad="38100" dist="38100" dir="2700000" algn="tl">
                    <a:srgbClr val="000000">
                      <a:alpha val="43137"/>
                    </a:srgbClr>
                  </a:outerShdw>
                </a:effectLst>
              </a:rPr>
              <a:t>section</a:t>
            </a:r>
            <a:r>
              <a:rPr lang="fi-FI" sz="2800" dirty="0" smtClean="0">
                <a:solidFill>
                  <a:schemeClr val="tx1"/>
                </a:solidFill>
                <a:effectLst>
                  <a:outerShdw blurRad="38100" dist="38100" dir="2700000" algn="tl">
                    <a:srgbClr val="000000">
                      <a:alpha val="43137"/>
                    </a:srgbClr>
                  </a:outerShdw>
                </a:effectLst>
              </a:rPr>
              <a:t> </a:t>
            </a:r>
            <a:r>
              <a:rPr lang="fi-FI" sz="2800" dirty="0" err="1" smtClean="0">
                <a:solidFill>
                  <a:schemeClr val="tx1"/>
                </a:solidFill>
                <a:effectLst>
                  <a:outerShdw blurRad="38100" dist="38100" dir="2700000" algn="tl">
                    <a:srgbClr val="000000">
                      <a:alpha val="43137"/>
                    </a:srgbClr>
                  </a:outerShdw>
                </a:effectLst>
              </a:rPr>
              <a:t>previews</a:t>
            </a:r>
            <a:endParaRPr lang="en-US" sz="2800" dirty="0">
              <a:solidFill>
                <a:schemeClr val="tx1"/>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12776"/>
            <a:ext cx="824663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loud Callout 6"/>
          <p:cNvSpPr/>
          <p:nvPr/>
        </p:nvSpPr>
        <p:spPr bwMode="auto">
          <a:xfrm>
            <a:off x="2123728" y="3789040"/>
            <a:ext cx="3456384" cy="2154538"/>
          </a:xfrm>
          <a:prstGeom prst="cloudCallout">
            <a:avLst>
              <a:gd name="adj1" fmla="val -49173"/>
              <a:gd name="adj2" fmla="val -108714"/>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174625" algn="ctr" fontAlgn="base">
              <a:spcBef>
                <a:spcPct val="0"/>
              </a:spcBef>
              <a:spcAft>
                <a:spcPct val="0"/>
              </a:spcAft>
            </a:pPr>
            <a:r>
              <a:rPr lang="fi-FI" sz="2400" dirty="0" err="1">
                <a:solidFill>
                  <a:srgbClr val="000000"/>
                </a:solidFill>
              </a:rPr>
              <a:t>Previews</a:t>
            </a:r>
            <a:r>
              <a:rPr lang="fi-FI" sz="2400" dirty="0">
                <a:solidFill>
                  <a:srgbClr val="000000"/>
                </a:solidFill>
              </a:rPr>
              <a:t> </a:t>
            </a:r>
            <a:r>
              <a:rPr lang="fi-FI" sz="2400" dirty="0" err="1">
                <a:solidFill>
                  <a:srgbClr val="000000"/>
                </a:solidFill>
              </a:rPr>
              <a:t>contents</a:t>
            </a:r>
            <a:endParaRPr lang="fi-FI" sz="2400" dirty="0">
              <a:solidFill>
                <a:srgbClr val="000000"/>
              </a:solidFill>
            </a:endParaRPr>
          </a:p>
          <a:p>
            <a:pPr algn="ctr" fontAlgn="base">
              <a:spcBef>
                <a:spcPct val="0"/>
              </a:spcBef>
              <a:spcAft>
                <a:spcPct val="0"/>
              </a:spcAft>
            </a:pPr>
            <a:r>
              <a:rPr lang="fi-FI" sz="2400" dirty="0">
                <a:solidFill>
                  <a:srgbClr val="000000"/>
                </a:solidFill>
              </a:rPr>
              <a:t> of </a:t>
            </a:r>
            <a:r>
              <a:rPr lang="fi-FI" sz="2400" dirty="0" err="1">
                <a:solidFill>
                  <a:srgbClr val="000000"/>
                </a:solidFill>
              </a:rPr>
              <a:t>section</a:t>
            </a:r>
            <a:endParaRPr lang="en-US" sz="1600" dirty="0">
              <a:solidFill>
                <a:srgbClr val="000000"/>
              </a:solidFill>
            </a:endParaRPr>
          </a:p>
        </p:txBody>
      </p:sp>
    </p:spTree>
    <p:extLst>
      <p:ext uri="{BB962C8B-B14F-4D97-AF65-F5344CB8AC3E}">
        <p14:creationId xmlns:p14="http://schemas.microsoft.com/office/powerpoint/2010/main" val="6404790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04248881"/>
              </p:ext>
            </p:extLst>
          </p:nvPr>
        </p:nvGraphicFramePr>
        <p:xfrm>
          <a:off x="323528" y="1556792"/>
          <a:ext cx="8568952" cy="4933136"/>
        </p:xfrm>
        <a:graphic>
          <a:graphicData uri="http://schemas.openxmlformats.org/drawingml/2006/table">
            <a:tbl>
              <a:tblPr firstRow="1" bandRow="1">
                <a:tableStyleId>{5C22544A-7EE6-4342-B048-85BDC9FD1C3A}</a:tableStyleId>
              </a:tblPr>
              <a:tblGrid>
                <a:gridCol w="1464778"/>
                <a:gridCol w="7104174"/>
              </a:tblGrid>
              <a:tr h="720080">
                <a:tc>
                  <a:txBody>
                    <a:bodyPr/>
                    <a:lstStyle/>
                    <a:p>
                      <a:endParaRPr lang="en-US" dirty="0"/>
                    </a:p>
                  </a:txBody>
                  <a:tcPr/>
                </a:tc>
                <a:tc>
                  <a:txBody>
                    <a:bodyPr/>
                    <a:lstStyle/>
                    <a:p>
                      <a:pPr algn="l"/>
                      <a:r>
                        <a:rPr lang="fi-FI" sz="2300" dirty="0" err="1" smtClean="0"/>
                        <a:t>Any</a:t>
                      </a:r>
                      <a:r>
                        <a:rPr lang="fi-FI" sz="2300" dirty="0" smtClean="0"/>
                        <a:t> </a:t>
                      </a:r>
                      <a:r>
                        <a:rPr lang="fi-FI" sz="2300" dirty="0" err="1" smtClean="0"/>
                        <a:t>chapter</a:t>
                      </a:r>
                      <a:r>
                        <a:rPr lang="fi-FI" sz="2300" dirty="0" smtClean="0"/>
                        <a:t> </a:t>
                      </a:r>
                      <a:r>
                        <a:rPr lang="fi-FI" sz="2300" dirty="0" err="1" smtClean="0"/>
                        <a:t>or</a:t>
                      </a:r>
                      <a:r>
                        <a:rPr lang="fi-FI" sz="2300" dirty="0" smtClean="0"/>
                        <a:t> </a:t>
                      </a:r>
                      <a:r>
                        <a:rPr lang="fi-FI" sz="2300" dirty="0" err="1" smtClean="0"/>
                        <a:t>section</a:t>
                      </a:r>
                      <a:r>
                        <a:rPr lang="fi-FI" sz="2300" dirty="0" smtClean="0"/>
                        <a:t> </a:t>
                      </a:r>
                      <a:r>
                        <a:rPr lang="fi-FI" sz="2300" dirty="0" err="1" smtClean="0"/>
                        <a:t>previews</a:t>
                      </a:r>
                      <a:r>
                        <a:rPr lang="fi-FI" sz="2300" dirty="0" smtClean="0"/>
                        <a:t> (</a:t>
                      </a:r>
                      <a:r>
                        <a:rPr lang="fi-FI" sz="2300" dirty="0" err="1" smtClean="0"/>
                        <a:t>whole</a:t>
                      </a:r>
                      <a:r>
                        <a:rPr lang="fi-FI" sz="2300" dirty="0" smtClean="0"/>
                        <a:t> </a:t>
                      </a:r>
                      <a:r>
                        <a:rPr lang="fi-FI" sz="2300" dirty="0" err="1" smtClean="0"/>
                        <a:t>thesis</a:t>
                      </a:r>
                      <a:r>
                        <a:rPr lang="fi-FI" sz="2300" dirty="0" smtClean="0"/>
                        <a:t>)?</a:t>
                      </a:r>
                      <a:endParaRPr lang="en-US" sz="2300" dirty="0"/>
                    </a:p>
                  </a:txBody>
                  <a:tcPr anchor="ctr"/>
                </a:tc>
              </a:tr>
              <a:tr h="1008112">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endParaRPr lang="en-US" dirty="0"/>
                    </a:p>
                  </a:txBody>
                  <a:tcPr/>
                </a:tc>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fi-FI" dirty="0" smtClean="0"/>
                    </a:p>
                    <a:p>
                      <a:endParaRPr lang="fi-FI" dirty="0" smtClean="0"/>
                    </a:p>
                    <a:p>
                      <a:endParaRPr lang="en-US" dirty="0"/>
                    </a:p>
                  </a:txBody>
                  <a:tcPr/>
                </a:tc>
                <a:tc>
                  <a:txBody>
                    <a:bodyPr/>
                    <a:lstStyle/>
                    <a:p>
                      <a:endParaRPr lang="en-US" dirty="0">
                        <a:solidFill>
                          <a:srgbClr val="C00000"/>
                        </a:solidFill>
                      </a:endParaRPr>
                    </a:p>
                  </a:txBody>
                  <a:tcPr/>
                </a:tc>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extBox 3"/>
          <p:cNvSpPr txBox="1"/>
          <p:nvPr/>
        </p:nvSpPr>
        <p:spPr>
          <a:xfrm>
            <a:off x="1853422" y="2636912"/>
            <a:ext cx="6906859" cy="707886"/>
          </a:xfrm>
          <a:prstGeom prst="rect">
            <a:avLst/>
          </a:prstGeom>
          <a:noFill/>
        </p:spPr>
        <p:txBody>
          <a:bodyPr wrap="square" rtlCol="0">
            <a:spAutoFit/>
          </a:bodyPr>
          <a:lstStyle/>
          <a:p>
            <a:r>
              <a:rPr lang="en-US" sz="2000" b="1" dirty="0">
                <a:latin typeface="Calibri"/>
                <a:ea typeface="Calibri"/>
                <a:cs typeface="Times New Roman"/>
              </a:rPr>
              <a:t>1</a:t>
            </a:r>
            <a:r>
              <a:rPr lang="en-US" sz="2000" b="1" dirty="0">
                <a:solidFill>
                  <a:srgbClr val="0000FF"/>
                </a:solidFill>
                <a:latin typeface="Calibri"/>
                <a:ea typeface="Calibri"/>
                <a:cs typeface="Times New Roman"/>
              </a:rPr>
              <a:t> chapter preview</a:t>
            </a:r>
            <a:r>
              <a:rPr lang="en-US" sz="2000" dirty="0">
                <a:latin typeface="Calibri"/>
                <a:ea typeface="Calibri"/>
                <a:cs typeface="Times New Roman"/>
              </a:rPr>
              <a:t>, but </a:t>
            </a:r>
            <a:r>
              <a:rPr lang="en-US" sz="2000" b="1" dirty="0">
                <a:latin typeface="Calibri"/>
                <a:ea typeface="Calibri"/>
                <a:cs typeface="Times New Roman"/>
              </a:rPr>
              <a:t>10 </a:t>
            </a:r>
            <a:r>
              <a:rPr lang="en-US" sz="2000" b="1" dirty="0">
                <a:solidFill>
                  <a:srgbClr val="0000FF"/>
                </a:solidFill>
                <a:latin typeface="Calibri"/>
                <a:ea typeface="Calibri"/>
                <a:cs typeface="Times New Roman"/>
              </a:rPr>
              <a:t>section previews</a:t>
            </a:r>
            <a:r>
              <a:rPr lang="en-US" sz="2000" dirty="0">
                <a:solidFill>
                  <a:srgbClr val="0000FF"/>
                </a:solidFill>
                <a:latin typeface="Calibri"/>
                <a:ea typeface="Calibri"/>
                <a:cs typeface="Times New Roman"/>
              </a:rPr>
              <a:t> </a:t>
            </a:r>
            <a:r>
              <a:rPr lang="en-US" sz="2000" dirty="0">
                <a:latin typeface="Calibri"/>
                <a:ea typeface="Calibri"/>
                <a:cs typeface="Times New Roman"/>
              </a:rPr>
              <a:t>(</a:t>
            </a:r>
            <a:r>
              <a:rPr lang="en-US" sz="2000" b="1" dirty="0">
                <a:latin typeface="Calibri"/>
                <a:ea typeface="Calibri"/>
                <a:cs typeface="Times New Roman"/>
              </a:rPr>
              <a:t>3 </a:t>
            </a:r>
            <a:r>
              <a:rPr lang="en-US" sz="2000" dirty="0">
                <a:latin typeface="Calibri"/>
                <a:ea typeface="Calibri"/>
                <a:cs typeface="Times New Roman"/>
              </a:rPr>
              <a:t>at </a:t>
            </a:r>
            <a:r>
              <a:rPr lang="en-US" sz="2000" b="1" dirty="0">
                <a:solidFill>
                  <a:srgbClr val="C00000"/>
                </a:solidFill>
                <a:latin typeface="Calibri"/>
                <a:ea typeface="Calibri"/>
                <a:cs typeface="Times New Roman"/>
              </a:rPr>
              <a:t>end of previous section</a:t>
            </a:r>
            <a:r>
              <a:rPr lang="en-US" sz="2000" dirty="0">
                <a:latin typeface="Calibri"/>
                <a:ea typeface="Calibri"/>
                <a:cs typeface="Times New Roman"/>
              </a:rPr>
              <a:t>) </a:t>
            </a:r>
            <a:endParaRPr lang="en-US" sz="2000" dirty="0"/>
          </a:p>
        </p:txBody>
      </p:sp>
      <p:sp>
        <p:nvSpPr>
          <p:cNvPr id="5" name="TextBox 4"/>
          <p:cNvSpPr txBox="1"/>
          <p:nvPr/>
        </p:nvSpPr>
        <p:spPr>
          <a:xfrm>
            <a:off x="1798206" y="3501008"/>
            <a:ext cx="6906859" cy="1015663"/>
          </a:xfrm>
          <a:prstGeom prst="rect">
            <a:avLst/>
          </a:prstGeom>
          <a:noFill/>
        </p:spPr>
        <p:txBody>
          <a:bodyPr wrap="square" rtlCol="0">
            <a:spAutoFit/>
          </a:bodyPr>
          <a:lstStyle/>
          <a:p>
            <a:r>
              <a:rPr lang="en-US" sz="2000" b="1" dirty="0">
                <a:solidFill>
                  <a:srgbClr val="0000FF"/>
                </a:solidFill>
                <a:latin typeface="Calibri"/>
                <a:ea typeface="Calibri"/>
                <a:cs typeface="Times New Roman"/>
              </a:rPr>
              <a:t>Yes</a:t>
            </a:r>
            <a:r>
              <a:rPr lang="en-US" sz="2000" dirty="0">
                <a:latin typeface="Calibri"/>
                <a:ea typeface="Calibri"/>
                <a:cs typeface="Times New Roman"/>
              </a:rPr>
              <a:t>, </a:t>
            </a:r>
            <a:r>
              <a:rPr lang="en-US" sz="2000" b="1" dirty="0">
                <a:latin typeface="Calibri"/>
                <a:ea typeface="Calibri"/>
                <a:cs typeface="Times New Roman"/>
              </a:rPr>
              <a:t>3 </a:t>
            </a:r>
            <a:r>
              <a:rPr lang="en-US" sz="2000" b="1" dirty="0">
                <a:solidFill>
                  <a:srgbClr val="0000FF"/>
                </a:solidFill>
                <a:latin typeface="Calibri"/>
                <a:ea typeface="Calibri"/>
                <a:cs typeface="Times New Roman"/>
              </a:rPr>
              <a:t>chapter previews</a:t>
            </a:r>
            <a:r>
              <a:rPr lang="en-US" sz="2000" dirty="0">
                <a:solidFill>
                  <a:srgbClr val="0000FF"/>
                </a:solidFill>
                <a:latin typeface="Calibri"/>
                <a:ea typeface="Calibri"/>
                <a:cs typeface="Times New Roman"/>
              </a:rPr>
              <a:t> </a:t>
            </a:r>
            <a:r>
              <a:rPr lang="en-US" sz="2000" dirty="0">
                <a:latin typeface="Calibri"/>
                <a:ea typeface="Calibri"/>
                <a:cs typeface="Times New Roman"/>
              </a:rPr>
              <a:t>and </a:t>
            </a:r>
            <a:r>
              <a:rPr lang="en-US" sz="2000" b="1" dirty="0">
                <a:latin typeface="Calibri"/>
                <a:ea typeface="Calibri"/>
                <a:cs typeface="Times New Roman"/>
              </a:rPr>
              <a:t>1 </a:t>
            </a:r>
            <a:r>
              <a:rPr lang="en-US" sz="2000" b="1" dirty="0">
                <a:solidFill>
                  <a:srgbClr val="0000FF"/>
                </a:solidFill>
                <a:latin typeface="Calibri"/>
                <a:ea typeface="Calibri"/>
                <a:cs typeface="Times New Roman"/>
              </a:rPr>
              <a:t>section preview</a:t>
            </a:r>
            <a:r>
              <a:rPr lang="en-US" sz="2000" dirty="0">
                <a:latin typeface="Calibri"/>
                <a:ea typeface="Calibri"/>
                <a:cs typeface="Times New Roman"/>
              </a:rPr>
              <a:t>.  </a:t>
            </a:r>
            <a:r>
              <a:rPr lang="en-US" sz="2000" dirty="0">
                <a:solidFill>
                  <a:srgbClr val="C00000"/>
                </a:solidFill>
                <a:latin typeface="Calibri"/>
                <a:ea typeface="Calibri"/>
                <a:cs typeface="Times New Roman"/>
              </a:rPr>
              <a:t>However, </a:t>
            </a:r>
            <a:r>
              <a:rPr lang="en-US" sz="2000" b="1" dirty="0">
                <a:solidFill>
                  <a:srgbClr val="C00000"/>
                </a:solidFill>
                <a:latin typeface="Calibri"/>
                <a:ea typeface="Calibri"/>
                <a:cs typeface="Times New Roman"/>
              </a:rPr>
              <a:t>empty</a:t>
            </a:r>
            <a:r>
              <a:rPr lang="en-US" sz="2000" dirty="0">
                <a:solidFill>
                  <a:srgbClr val="C00000"/>
                </a:solidFill>
                <a:latin typeface="Calibri"/>
                <a:ea typeface="Calibri"/>
                <a:cs typeface="Times New Roman"/>
              </a:rPr>
              <a:t> in meaning, fail to describe the </a:t>
            </a:r>
            <a:r>
              <a:rPr lang="en-US" sz="2000" b="1" dirty="0">
                <a:solidFill>
                  <a:srgbClr val="C00000"/>
                </a:solidFill>
                <a:latin typeface="Calibri"/>
                <a:ea typeface="Calibri"/>
                <a:cs typeface="Times New Roman"/>
              </a:rPr>
              <a:t>function</a:t>
            </a:r>
            <a:r>
              <a:rPr lang="en-US" sz="2000" dirty="0">
                <a:solidFill>
                  <a:srgbClr val="C00000"/>
                </a:solidFill>
                <a:latin typeface="Calibri"/>
                <a:ea typeface="Calibri"/>
                <a:cs typeface="Times New Roman"/>
              </a:rPr>
              <a:t> and </a:t>
            </a:r>
            <a:r>
              <a:rPr lang="en-US" sz="2000" b="1" dirty="0">
                <a:solidFill>
                  <a:srgbClr val="C00000"/>
                </a:solidFill>
                <a:latin typeface="Calibri"/>
                <a:ea typeface="Calibri"/>
                <a:cs typeface="Times New Roman"/>
              </a:rPr>
              <a:t>relationship</a:t>
            </a:r>
            <a:r>
              <a:rPr lang="en-US" sz="2000" dirty="0">
                <a:solidFill>
                  <a:srgbClr val="C00000"/>
                </a:solidFill>
                <a:latin typeface="Calibri"/>
                <a:ea typeface="Calibri"/>
                <a:cs typeface="Times New Roman"/>
              </a:rPr>
              <a:t> between the chapters. </a:t>
            </a:r>
            <a:endParaRPr lang="en-US" sz="2000" dirty="0"/>
          </a:p>
        </p:txBody>
      </p:sp>
      <p:sp>
        <p:nvSpPr>
          <p:cNvPr id="6" name="TextBox 5"/>
          <p:cNvSpPr txBox="1"/>
          <p:nvPr/>
        </p:nvSpPr>
        <p:spPr>
          <a:xfrm>
            <a:off x="1786366" y="4558188"/>
            <a:ext cx="6906859" cy="1323439"/>
          </a:xfrm>
          <a:prstGeom prst="rect">
            <a:avLst/>
          </a:prstGeom>
          <a:noFill/>
        </p:spPr>
        <p:txBody>
          <a:bodyPr wrap="square" rtlCol="0">
            <a:spAutoFit/>
          </a:bodyPr>
          <a:lstStyle/>
          <a:p>
            <a:r>
              <a:rPr lang="en-US" sz="2000" b="1" dirty="0" smtClean="0">
                <a:solidFill>
                  <a:srgbClr val="0000FF"/>
                </a:solidFill>
                <a:latin typeface="Calibri"/>
                <a:ea typeface="Calibri"/>
                <a:cs typeface="Times New Roman"/>
              </a:rPr>
              <a:t>Yes</a:t>
            </a:r>
            <a:r>
              <a:rPr lang="en-US" sz="2000" dirty="0">
                <a:latin typeface="Calibri"/>
                <a:ea typeface="Calibri"/>
                <a:cs typeface="Times New Roman"/>
              </a:rPr>
              <a:t>, </a:t>
            </a:r>
            <a:r>
              <a:rPr lang="en-US" sz="2000" b="1" dirty="0">
                <a:latin typeface="Calibri"/>
                <a:ea typeface="Calibri"/>
                <a:cs typeface="Times New Roman"/>
              </a:rPr>
              <a:t>3 </a:t>
            </a:r>
            <a:r>
              <a:rPr lang="en-US" sz="2000" b="1" dirty="0">
                <a:solidFill>
                  <a:srgbClr val="0000FF"/>
                </a:solidFill>
                <a:latin typeface="Calibri"/>
                <a:ea typeface="Calibri"/>
                <a:cs typeface="Times New Roman"/>
              </a:rPr>
              <a:t>chapter previews</a:t>
            </a:r>
            <a:r>
              <a:rPr lang="en-US" sz="2000" dirty="0">
                <a:solidFill>
                  <a:srgbClr val="0000FF"/>
                </a:solidFill>
                <a:latin typeface="Calibri"/>
                <a:ea typeface="Calibri"/>
                <a:cs typeface="Times New Roman"/>
              </a:rPr>
              <a:t> </a:t>
            </a:r>
            <a:r>
              <a:rPr lang="en-US" sz="2000" dirty="0">
                <a:latin typeface="Calibri"/>
                <a:ea typeface="Calibri"/>
                <a:cs typeface="Times New Roman"/>
              </a:rPr>
              <a:t>and </a:t>
            </a:r>
            <a:r>
              <a:rPr lang="en-US" sz="2000" b="1" dirty="0">
                <a:latin typeface="Calibri"/>
                <a:ea typeface="Calibri"/>
                <a:cs typeface="Times New Roman"/>
              </a:rPr>
              <a:t>5 </a:t>
            </a:r>
            <a:r>
              <a:rPr lang="en-US" sz="2000" b="1" dirty="0">
                <a:solidFill>
                  <a:srgbClr val="0000FF"/>
                </a:solidFill>
                <a:latin typeface="Calibri"/>
                <a:ea typeface="Calibri"/>
                <a:cs typeface="Times New Roman"/>
              </a:rPr>
              <a:t>section previews</a:t>
            </a:r>
            <a:r>
              <a:rPr lang="en-US" sz="2000" dirty="0">
                <a:latin typeface="Calibri"/>
                <a:ea typeface="Calibri"/>
                <a:cs typeface="Times New Roman"/>
              </a:rPr>
              <a:t>, as well as </a:t>
            </a:r>
            <a:endParaRPr lang="en-US" sz="2000" dirty="0" smtClean="0">
              <a:latin typeface="Calibri"/>
              <a:ea typeface="Calibri"/>
              <a:cs typeface="Times New Roman"/>
            </a:endParaRPr>
          </a:p>
          <a:p>
            <a:r>
              <a:rPr lang="en-US" sz="2000" b="1" dirty="0" smtClean="0">
                <a:solidFill>
                  <a:srgbClr val="0000FF"/>
                </a:solidFill>
                <a:latin typeface="Calibri"/>
                <a:ea typeface="Calibri"/>
                <a:cs typeface="Times New Roman"/>
              </a:rPr>
              <a:t>“</a:t>
            </a:r>
            <a:r>
              <a:rPr lang="en-US" sz="2000" b="1" dirty="0">
                <a:solidFill>
                  <a:srgbClr val="0000FF"/>
                </a:solidFill>
                <a:latin typeface="Calibri"/>
                <a:ea typeface="Calibri"/>
                <a:cs typeface="Times New Roman"/>
              </a:rPr>
              <a:t>Discussion sections” </a:t>
            </a:r>
            <a:r>
              <a:rPr lang="en-US" sz="2000" dirty="0">
                <a:latin typeface="Calibri"/>
                <a:ea typeface="Calibri"/>
                <a:cs typeface="Times New Roman"/>
              </a:rPr>
              <a:t>at the end of each chapter.  </a:t>
            </a:r>
            <a:r>
              <a:rPr lang="en-US" sz="2000" dirty="0">
                <a:solidFill>
                  <a:srgbClr val="C00000"/>
                </a:solidFill>
                <a:latin typeface="Calibri"/>
                <a:ea typeface="Calibri"/>
                <a:cs typeface="Times New Roman"/>
              </a:rPr>
              <a:t>However,  meta-language is affected by obtrusive use of </a:t>
            </a:r>
            <a:r>
              <a:rPr lang="en-US" sz="2000" b="1" dirty="0">
                <a:solidFill>
                  <a:srgbClr val="C00000"/>
                </a:solidFill>
                <a:latin typeface="Calibri"/>
                <a:ea typeface="Calibri"/>
                <a:cs typeface="Times New Roman"/>
              </a:rPr>
              <a:t>author-focused “we”</a:t>
            </a:r>
            <a:r>
              <a:rPr lang="en-US" sz="2000" dirty="0">
                <a:solidFill>
                  <a:srgbClr val="C00000"/>
                </a:solidFill>
                <a:latin typeface="Calibri"/>
                <a:ea typeface="Calibri"/>
                <a:cs typeface="Times New Roman"/>
              </a:rPr>
              <a:t> (e.g., Section 4.3)</a:t>
            </a:r>
            <a:endParaRPr lang="en-US" sz="2000" dirty="0"/>
          </a:p>
        </p:txBody>
      </p:sp>
      <p:sp>
        <p:nvSpPr>
          <p:cNvPr id="7" name="TextBox 6"/>
          <p:cNvSpPr txBox="1"/>
          <p:nvPr/>
        </p:nvSpPr>
        <p:spPr>
          <a:xfrm>
            <a:off x="1765657" y="6021288"/>
            <a:ext cx="6906859" cy="400110"/>
          </a:xfrm>
          <a:prstGeom prst="rect">
            <a:avLst/>
          </a:prstGeom>
          <a:noFill/>
        </p:spPr>
        <p:txBody>
          <a:bodyPr wrap="square" rtlCol="0">
            <a:spAutoFit/>
          </a:bodyPr>
          <a:lstStyle/>
          <a:p>
            <a:r>
              <a:rPr lang="en-US" sz="2000" b="1" dirty="0">
                <a:solidFill>
                  <a:srgbClr val="C00000"/>
                </a:solidFill>
                <a:latin typeface="Calibri"/>
                <a:ea typeface="Calibri"/>
                <a:cs typeface="Times New Roman"/>
              </a:rPr>
              <a:t>No</a:t>
            </a:r>
            <a:r>
              <a:rPr lang="en-US" sz="2000" dirty="0">
                <a:solidFill>
                  <a:srgbClr val="C00000"/>
                </a:solidFill>
                <a:latin typeface="Calibri"/>
                <a:ea typeface="Calibri"/>
                <a:cs typeface="Times New Roman"/>
              </a:rPr>
              <a:t> </a:t>
            </a:r>
            <a:r>
              <a:rPr lang="en-US" sz="2000" b="1" dirty="0">
                <a:solidFill>
                  <a:srgbClr val="C00000"/>
                </a:solidFill>
                <a:latin typeface="Calibri"/>
                <a:ea typeface="Calibri"/>
                <a:cs typeface="Times New Roman"/>
              </a:rPr>
              <a:t>chapter preview</a:t>
            </a:r>
            <a:r>
              <a:rPr lang="en-US" sz="2000" dirty="0">
                <a:solidFill>
                  <a:srgbClr val="C00000"/>
                </a:solidFill>
                <a:latin typeface="Calibri"/>
                <a:ea typeface="Calibri"/>
                <a:cs typeface="Times New Roman"/>
              </a:rPr>
              <a:t>, </a:t>
            </a:r>
            <a:r>
              <a:rPr lang="en-US" sz="2000" dirty="0">
                <a:solidFill>
                  <a:srgbClr val="0000FF"/>
                </a:solidFill>
                <a:latin typeface="Calibri"/>
                <a:ea typeface="Calibri"/>
                <a:cs typeface="Times New Roman"/>
              </a:rPr>
              <a:t>only </a:t>
            </a:r>
            <a:r>
              <a:rPr lang="en-US" sz="2000" b="1" dirty="0">
                <a:solidFill>
                  <a:srgbClr val="0000FF"/>
                </a:solidFill>
                <a:latin typeface="Calibri"/>
                <a:ea typeface="Calibri"/>
                <a:cs typeface="Times New Roman"/>
              </a:rPr>
              <a:t>1</a:t>
            </a:r>
            <a:r>
              <a:rPr lang="en-US" sz="2000" dirty="0">
                <a:solidFill>
                  <a:srgbClr val="0000FF"/>
                </a:solidFill>
                <a:latin typeface="Calibri"/>
                <a:ea typeface="Calibri"/>
                <a:cs typeface="Times New Roman"/>
              </a:rPr>
              <a:t> </a:t>
            </a:r>
            <a:r>
              <a:rPr lang="en-US" sz="2000" b="1" dirty="0">
                <a:solidFill>
                  <a:srgbClr val="0000FF"/>
                </a:solidFill>
                <a:latin typeface="Calibri"/>
                <a:ea typeface="Calibri"/>
                <a:cs typeface="Times New Roman"/>
              </a:rPr>
              <a:t>section preview</a:t>
            </a:r>
            <a:r>
              <a:rPr lang="en-US" sz="2000" dirty="0">
                <a:latin typeface="Calibri"/>
                <a:ea typeface="Calibri"/>
                <a:cs typeface="Times New Roman"/>
              </a:rPr>
              <a:t>.</a:t>
            </a:r>
            <a:endParaRPr lang="en-US" sz="2000" dirty="0"/>
          </a:p>
        </p:txBody>
      </p:sp>
      <p:sp>
        <p:nvSpPr>
          <p:cNvPr id="8" name="TextBox 7"/>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9" name="TextBox 8"/>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10" name="TextBox 9"/>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
        <p:nvSpPr>
          <p:cNvPr id="11" name="TextBox 10"/>
          <p:cNvSpPr txBox="1"/>
          <p:nvPr/>
        </p:nvSpPr>
        <p:spPr>
          <a:xfrm>
            <a:off x="801940" y="5847655"/>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69659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fontScale="90000"/>
          </a:bodyPr>
          <a:lstStyle/>
          <a:p>
            <a:r>
              <a:rPr lang="en-IE" dirty="0" smtClean="0"/>
              <a:t>How to keep you supervisor happy?</a:t>
            </a:r>
            <a:endParaRPr lang="en-US" dirty="0"/>
          </a:p>
        </p:txBody>
      </p:sp>
      <p:sp>
        <p:nvSpPr>
          <p:cNvPr id="2" name="TextBox 1"/>
          <p:cNvSpPr txBox="1"/>
          <p:nvPr/>
        </p:nvSpPr>
        <p:spPr>
          <a:xfrm>
            <a:off x="683568" y="1124744"/>
            <a:ext cx="7200800" cy="1261884"/>
          </a:xfrm>
          <a:prstGeom prst="rect">
            <a:avLst/>
          </a:prstGeom>
          <a:noFill/>
        </p:spPr>
        <p:txBody>
          <a:bodyPr wrap="square" rtlCol="0">
            <a:spAutoFit/>
          </a:bodyPr>
          <a:lstStyle/>
          <a:p>
            <a:pPr fontAlgn="base">
              <a:spcBef>
                <a:spcPct val="0"/>
              </a:spcBef>
              <a:spcAft>
                <a:spcPct val="0"/>
              </a:spcAft>
            </a:pPr>
            <a:r>
              <a:rPr lang="fi-FI" sz="2000" dirty="0" err="1">
                <a:solidFill>
                  <a:srgbClr val="000000"/>
                </a:solidFill>
              </a:rPr>
              <a:t>Make</a:t>
            </a:r>
            <a:r>
              <a:rPr lang="fi-FI" sz="2000" dirty="0">
                <a:solidFill>
                  <a:srgbClr val="000000"/>
                </a:solidFill>
              </a:rPr>
              <a:t> </a:t>
            </a:r>
            <a:r>
              <a:rPr lang="fi-FI" sz="2000" dirty="0" err="1">
                <a:solidFill>
                  <a:srgbClr val="000000"/>
                </a:solidFill>
              </a:rPr>
              <a:t>your</a:t>
            </a:r>
            <a:r>
              <a:rPr lang="fi-FI" sz="2000" dirty="0">
                <a:solidFill>
                  <a:srgbClr val="000000"/>
                </a:solidFill>
              </a:rPr>
              <a:t> </a:t>
            </a:r>
            <a:r>
              <a:rPr lang="fi-FI" sz="2000" dirty="0" err="1">
                <a:solidFill>
                  <a:srgbClr val="000000"/>
                </a:solidFill>
              </a:rPr>
              <a:t>text</a:t>
            </a:r>
            <a:r>
              <a:rPr lang="fi-FI" sz="2000" dirty="0">
                <a:solidFill>
                  <a:srgbClr val="000000"/>
                </a:solidFill>
              </a:rPr>
              <a:t> </a:t>
            </a:r>
            <a:r>
              <a:rPr lang="fi-FI" sz="2000" dirty="0" err="1">
                <a:solidFill>
                  <a:srgbClr val="000000"/>
                </a:solidFill>
                <a:latin typeface="Arial Black" pitchFamily="34" charset="0"/>
              </a:rPr>
              <a:t>reader-friendly</a:t>
            </a:r>
            <a:r>
              <a:rPr lang="fi-FI" sz="2000" dirty="0">
                <a:solidFill>
                  <a:srgbClr val="000000"/>
                </a:solidFill>
              </a:rPr>
              <a:t>!</a:t>
            </a:r>
          </a:p>
          <a:p>
            <a:pPr fontAlgn="base">
              <a:spcBef>
                <a:spcPct val="0"/>
              </a:spcBef>
              <a:spcAft>
                <a:spcPct val="0"/>
              </a:spcAft>
            </a:pPr>
            <a:endParaRPr lang="fi-FI" sz="1400" dirty="0">
              <a:solidFill>
                <a:srgbClr val="000000"/>
              </a:solidFill>
            </a:endParaRPr>
          </a:p>
          <a:p>
            <a:pPr fontAlgn="base">
              <a:spcBef>
                <a:spcPct val="0"/>
              </a:spcBef>
              <a:spcAft>
                <a:spcPct val="0"/>
              </a:spcAft>
            </a:pPr>
            <a:r>
              <a:rPr lang="fi-FI" sz="2000" dirty="0" err="1">
                <a:solidFill>
                  <a:srgbClr val="000000"/>
                </a:solidFill>
              </a:rPr>
              <a:t>Use</a:t>
            </a:r>
            <a:r>
              <a:rPr lang="fi-FI" sz="2000" dirty="0">
                <a:solidFill>
                  <a:srgbClr val="000000"/>
                </a:solidFill>
              </a:rPr>
              <a:t> </a:t>
            </a:r>
            <a:r>
              <a:rPr lang="fi-FI" sz="2000" dirty="0" err="1">
                <a:solidFill>
                  <a:srgbClr val="C00000"/>
                </a:solidFill>
                <a:latin typeface="Arial Black" pitchFamily="34" charset="0"/>
              </a:rPr>
              <a:t>metalanguage</a:t>
            </a:r>
            <a:r>
              <a:rPr lang="fi-FI" sz="2000" dirty="0">
                <a:solidFill>
                  <a:srgbClr val="C00000"/>
                </a:solidFill>
              </a:rPr>
              <a:t> </a:t>
            </a:r>
            <a:r>
              <a:rPr lang="fi-FI" sz="2000" dirty="0">
                <a:solidFill>
                  <a:srgbClr val="000000"/>
                </a:solidFill>
              </a:rPr>
              <a:t>(</a:t>
            </a:r>
            <a:r>
              <a:rPr lang="fi-FI" sz="2000" i="1" dirty="0">
                <a:solidFill>
                  <a:srgbClr val="000000"/>
                </a:solidFill>
              </a:rPr>
              <a:t>i.e., </a:t>
            </a:r>
            <a:r>
              <a:rPr lang="fi-FI" sz="2000" dirty="0" err="1">
                <a:solidFill>
                  <a:srgbClr val="000000"/>
                </a:solidFill>
              </a:rPr>
              <a:t>language</a:t>
            </a:r>
            <a:r>
              <a:rPr lang="fi-FI" sz="2000" dirty="0">
                <a:solidFill>
                  <a:srgbClr val="000000"/>
                </a:solidFill>
              </a:rPr>
              <a:t> </a:t>
            </a:r>
            <a:r>
              <a:rPr lang="fi-FI" sz="2000" dirty="0" err="1">
                <a:solidFill>
                  <a:srgbClr val="000000"/>
                </a:solidFill>
              </a:rPr>
              <a:t>that</a:t>
            </a:r>
            <a:r>
              <a:rPr lang="fi-FI" sz="2000" dirty="0">
                <a:solidFill>
                  <a:srgbClr val="000000"/>
                </a:solidFill>
              </a:rPr>
              <a:t> </a:t>
            </a:r>
            <a:r>
              <a:rPr lang="fi-FI" sz="2000" dirty="0" err="1">
                <a:solidFill>
                  <a:srgbClr val="000000"/>
                </a:solidFill>
              </a:rPr>
              <a:t>talks</a:t>
            </a:r>
            <a:r>
              <a:rPr lang="fi-FI" sz="2000" dirty="0">
                <a:solidFill>
                  <a:srgbClr val="000000"/>
                </a:solidFill>
              </a:rPr>
              <a:t> </a:t>
            </a:r>
            <a:r>
              <a:rPr lang="fi-FI" sz="2000" dirty="0" err="1">
                <a:solidFill>
                  <a:srgbClr val="000000"/>
                </a:solidFill>
              </a:rPr>
              <a:t>about</a:t>
            </a:r>
            <a:r>
              <a:rPr lang="fi-FI" sz="2000" dirty="0">
                <a:solidFill>
                  <a:srgbClr val="000000"/>
                </a:solidFill>
              </a:rPr>
              <a:t> </a:t>
            </a:r>
            <a:r>
              <a:rPr lang="fi-FI" sz="2000" dirty="0" err="1">
                <a:solidFill>
                  <a:srgbClr val="000000"/>
                </a:solidFill>
              </a:rPr>
              <a:t>your</a:t>
            </a:r>
            <a:r>
              <a:rPr lang="fi-FI" sz="2000" dirty="0">
                <a:solidFill>
                  <a:srgbClr val="000000"/>
                </a:solidFill>
              </a:rPr>
              <a:t> </a:t>
            </a:r>
            <a:r>
              <a:rPr lang="fi-FI" sz="2000" dirty="0" err="1">
                <a:solidFill>
                  <a:srgbClr val="000000"/>
                </a:solidFill>
              </a:rPr>
              <a:t>text</a:t>
            </a:r>
            <a:r>
              <a:rPr lang="fi-FI" sz="2000" dirty="0">
                <a:solidFill>
                  <a:srgbClr val="000000"/>
                </a:solidFill>
              </a:rPr>
              <a:t>)</a:t>
            </a:r>
            <a:r>
              <a:rPr lang="en-US" sz="2000" dirty="0">
                <a:solidFill>
                  <a:srgbClr val="000000"/>
                </a:solidFill>
              </a:rPr>
              <a:t> </a:t>
            </a:r>
            <a:r>
              <a:rPr lang="fi-FI" sz="2000" dirty="0">
                <a:solidFill>
                  <a:srgbClr val="000000"/>
                </a:solidFill>
              </a:rPr>
              <a:t>to </a:t>
            </a:r>
            <a:r>
              <a:rPr lang="fi-FI" sz="2000" dirty="0" err="1">
                <a:solidFill>
                  <a:srgbClr val="000000"/>
                </a:solidFill>
              </a:rPr>
              <a:t>make</a:t>
            </a:r>
            <a:r>
              <a:rPr lang="fi-FI" sz="2000" dirty="0">
                <a:solidFill>
                  <a:srgbClr val="000000"/>
                </a:solidFill>
              </a:rPr>
              <a:t> </a:t>
            </a:r>
            <a:r>
              <a:rPr lang="fi-FI" sz="2000" b="1" dirty="0" err="1">
                <a:solidFill>
                  <a:srgbClr val="000000"/>
                </a:solidFill>
              </a:rPr>
              <a:t>explicit</a:t>
            </a:r>
            <a:r>
              <a:rPr lang="fi-FI" sz="2000" b="1" dirty="0">
                <a:solidFill>
                  <a:srgbClr val="000000"/>
                </a:solidFill>
              </a:rPr>
              <a:t> </a:t>
            </a:r>
            <a:r>
              <a:rPr lang="fi-FI" sz="2000" dirty="0" err="1" smtClean="0">
                <a:solidFill>
                  <a:srgbClr val="000000"/>
                </a:solidFill>
              </a:rPr>
              <a:t>your</a:t>
            </a:r>
            <a:r>
              <a:rPr lang="fi-FI" sz="2000" dirty="0" smtClean="0">
                <a:solidFill>
                  <a:srgbClr val="000000"/>
                </a:solidFill>
              </a:rPr>
              <a:t> </a:t>
            </a:r>
            <a:r>
              <a:rPr lang="fi-FI" sz="2000" b="1" dirty="0" err="1" smtClean="0">
                <a:solidFill>
                  <a:srgbClr val="000000"/>
                </a:solidFill>
              </a:rPr>
              <a:t>structure</a:t>
            </a:r>
            <a:r>
              <a:rPr lang="fi-FI" sz="2000" b="1" dirty="0" smtClean="0">
                <a:solidFill>
                  <a:srgbClr val="000000"/>
                </a:solidFill>
              </a:rPr>
              <a:t> </a:t>
            </a:r>
            <a:r>
              <a:rPr lang="fi-FI" sz="2000" dirty="0" smtClean="0">
                <a:solidFill>
                  <a:srgbClr val="000000"/>
                </a:solidFill>
              </a:rPr>
              <a:t>and </a:t>
            </a:r>
            <a:r>
              <a:rPr lang="fi-FI" sz="2000" b="1" dirty="0" err="1" smtClean="0">
                <a:solidFill>
                  <a:srgbClr val="000000"/>
                </a:solidFill>
              </a:rPr>
              <a:t>purpose</a:t>
            </a:r>
            <a:r>
              <a:rPr lang="fi-FI" sz="2000" b="1" dirty="0" smtClean="0">
                <a:solidFill>
                  <a:srgbClr val="000000"/>
                </a:solidFill>
              </a:rPr>
              <a:t>.</a:t>
            </a:r>
            <a:endParaRPr lang="en-US" sz="2000" b="1" dirty="0">
              <a:solidFill>
                <a:srgbClr val="000000"/>
              </a:solidFill>
            </a:endParaRPr>
          </a:p>
        </p:txBody>
      </p:sp>
      <p:sp>
        <p:nvSpPr>
          <p:cNvPr id="3" name="TextBox 2"/>
          <p:cNvSpPr txBox="1"/>
          <p:nvPr/>
        </p:nvSpPr>
        <p:spPr>
          <a:xfrm>
            <a:off x="1115616" y="2564904"/>
            <a:ext cx="7848872" cy="3447098"/>
          </a:xfrm>
          <a:prstGeom prst="rect">
            <a:avLst/>
          </a:prstGeom>
          <a:noFill/>
        </p:spPr>
        <p:txBody>
          <a:bodyPr wrap="square" rtlCol="0">
            <a:spAutoFit/>
          </a:bodyPr>
          <a:lstStyle/>
          <a:p>
            <a:pPr marL="457200" indent="-457200" fontAlgn="base">
              <a:spcBef>
                <a:spcPts val="600"/>
              </a:spcBef>
              <a:spcAft>
                <a:spcPct val="0"/>
              </a:spcAft>
              <a:buFont typeface="+mj-lt"/>
              <a:buAutoNum type="arabicPeriod"/>
            </a:pPr>
            <a:r>
              <a:rPr lang="en-US" sz="2000" dirty="0">
                <a:solidFill>
                  <a:srgbClr val="000000"/>
                </a:solidFill>
              </a:rPr>
              <a:t>Table of </a:t>
            </a:r>
            <a:r>
              <a:rPr lang="en-US" sz="2000" dirty="0" smtClean="0">
                <a:solidFill>
                  <a:srgbClr val="000000"/>
                </a:solidFill>
              </a:rPr>
              <a:t>Contents</a:t>
            </a:r>
          </a:p>
          <a:p>
            <a:pPr marL="457200" indent="-457200" fontAlgn="base">
              <a:spcBef>
                <a:spcPts val="600"/>
              </a:spcBef>
              <a:spcAft>
                <a:spcPct val="0"/>
              </a:spcAft>
              <a:buFont typeface="+mj-lt"/>
              <a:buAutoNum type="arabicPeriod"/>
            </a:pPr>
            <a:r>
              <a:rPr lang="fi-FI" sz="2000" dirty="0" err="1" smtClean="0">
                <a:solidFill>
                  <a:srgbClr val="000000"/>
                </a:solidFill>
              </a:rPr>
              <a:t>Introduction</a:t>
            </a:r>
            <a:r>
              <a:rPr lang="fi-FI" sz="2000" dirty="0" smtClean="0">
                <a:solidFill>
                  <a:srgbClr val="000000"/>
                </a:solidFill>
              </a:rPr>
              <a:t> (</a:t>
            </a:r>
            <a:r>
              <a:rPr lang="fi-FI" sz="2000" dirty="0" err="1" smtClean="0">
                <a:solidFill>
                  <a:srgbClr val="000000"/>
                </a:solidFill>
              </a:rPr>
              <a:t>Chapter</a:t>
            </a:r>
            <a:r>
              <a:rPr lang="fi-FI" sz="2000" dirty="0" smtClean="0">
                <a:solidFill>
                  <a:srgbClr val="000000"/>
                </a:solidFill>
              </a:rPr>
              <a:t> 1)</a:t>
            </a:r>
          </a:p>
          <a:p>
            <a:pPr indent="266700" fontAlgn="base">
              <a:spcBef>
                <a:spcPts val="600"/>
              </a:spcBef>
              <a:spcAft>
                <a:spcPct val="0"/>
              </a:spcAft>
            </a:pPr>
            <a:r>
              <a:rPr lang="fi-FI" sz="2000" dirty="0" smtClean="0">
                <a:solidFill>
                  <a:srgbClr val="000000"/>
                </a:solidFill>
              </a:rPr>
              <a:t>2.1  </a:t>
            </a:r>
            <a:r>
              <a:rPr lang="fi-FI" sz="2000" dirty="0" err="1" smtClean="0">
                <a:solidFill>
                  <a:srgbClr val="000000"/>
                </a:solidFill>
              </a:rPr>
              <a:t>Purpose</a:t>
            </a:r>
            <a:r>
              <a:rPr lang="fi-FI" sz="2000" dirty="0" smtClean="0">
                <a:solidFill>
                  <a:srgbClr val="000000"/>
                </a:solidFill>
              </a:rPr>
              <a:t> </a:t>
            </a:r>
            <a:r>
              <a:rPr lang="fi-FI" sz="2000" dirty="0" err="1" smtClean="0">
                <a:solidFill>
                  <a:srgbClr val="000000"/>
                </a:solidFill>
              </a:rPr>
              <a:t>statement</a:t>
            </a:r>
            <a:endParaRPr lang="fi-FI" sz="2000" dirty="0" smtClean="0">
              <a:solidFill>
                <a:srgbClr val="000000"/>
              </a:solidFill>
            </a:endParaRPr>
          </a:p>
          <a:p>
            <a:pPr indent="266700" fontAlgn="base">
              <a:spcBef>
                <a:spcPts val="600"/>
              </a:spcBef>
              <a:spcAft>
                <a:spcPct val="0"/>
              </a:spcAft>
            </a:pPr>
            <a:r>
              <a:rPr lang="fi-FI" sz="2000" dirty="0" smtClean="0">
                <a:solidFill>
                  <a:srgbClr val="000000"/>
                </a:solidFill>
              </a:rPr>
              <a:t>2.2  </a:t>
            </a:r>
            <a:r>
              <a:rPr lang="fi-FI" sz="2000" dirty="0" err="1" smtClean="0">
                <a:solidFill>
                  <a:srgbClr val="000000"/>
                </a:solidFill>
              </a:rPr>
              <a:t>Overview</a:t>
            </a:r>
            <a:r>
              <a:rPr lang="fi-FI" sz="2000" dirty="0" smtClean="0">
                <a:solidFill>
                  <a:srgbClr val="000000"/>
                </a:solidFill>
              </a:rPr>
              <a:t> of </a:t>
            </a:r>
            <a:r>
              <a:rPr lang="fi-FI" sz="2000" dirty="0" err="1" smtClean="0">
                <a:solidFill>
                  <a:srgbClr val="000000"/>
                </a:solidFill>
              </a:rPr>
              <a:t>thesis</a:t>
            </a:r>
            <a:r>
              <a:rPr lang="fi-FI" sz="2000" dirty="0" smtClean="0">
                <a:solidFill>
                  <a:srgbClr val="000000"/>
                </a:solidFill>
              </a:rPr>
              <a:t> </a:t>
            </a:r>
            <a:r>
              <a:rPr lang="fi-FI" sz="2000" dirty="0" err="1" smtClean="0">
                <a:solidFill>
                  <a:srgbClr val="000000"/>
                </a:solidFill>
              </a:rPr>
              <a:t>structure</a:t>
            </a:r>
            <a:endParaRPr lang="en-US" sz="2000" dirty="0">
              <a:solidFill>
                <a:srgbClr val="000000"/>
              </a:solidFill>
            </a:endParaRPr>
          </a:p>
          <a:p>
            <a:pPr marL="457200" indent="-457200" fontAlgn="base">
              <a:spcBef>
                <a:spcPts val="1200"/>
              </a:spcBef>
              <a:spcAft>
                <a:spcPct val="0"/>
              </a:spcAft>
              <a:buFont typeface="+mj-lt"/>
              <a:buAutoNum type="arabicPeriod" startAt="3"/>
            </a:pPr>
            <a:r>
              <a:rPr lang="en-US" sz="2000" dirty="0">
                <a:solidFill>
                  <a:srgbClr val="000000"/>
                </a:solidFill>
              </a:rPr>
              <a:t>Headings and subheadings</a:t>
            </a:r>
          </a:p>
          <a:p>
            <a:pPr marL="457200" indent="-457200" fontAlgn="base">
              <a:spcBef>
                <a:spcPts val="600"/>
              </a:spcBef>
              <a:spcAft>
                <a:spcPct val="0"/>
              </a:spcAft>
              <a:buFont typeface="+mj-lt"/>
              <a:buAutoNum type="arabicPeriod" startAt="3"/>
            </a:pPr>
            <a:r>
              <a:rPr lang="en-US" sz="2000" dirty="0">
                <a:solidFill>
                  <a:srgbClr val="000000"/>
                </a:solidFill>
              </a:rPr>
              <a:t>Chapter and section previews</a:t>
            </a:r>
          </a:p>
          <a:p>
            <a:pPr marL="457200" indent="-457200" fontAlgn="base">
              <a:spcBef>
                <a:spcPts val="600"/>
              </a:spcBef>
              <a:spcAft>
                <a:spcPct val="0"/>
              </a:spcAft>
              <a:buFont typeface="+mj-lt"/>
              <a:buAutoNum type="arabicPeriod" startAt="3"/>
            </a:pPr>
            <a:r>
              <a:rPr lang="en-US" sz="2000" dirty="0">
                <a:solidFill>
                  <a:srgbClr val="000000"/>
                </a:solidFill>
              </a:rPr>
              <a:t>Topic sentences</a:t>
            </a:r>
          </a:p>
          <a:p>
            <a:pPr marL="457200" indent="-457200" fontAlgn="base">
              <a:spcBef>
                <a:spcPts val="600"/>
              </a:spcBef>
              <a:spcAft>
                <a:spcPct val="0"/>
              </a:spcAft>
              <a:buFont typeface="+mj-lt"/>
              <a:buAutoNum type="arabicPeriod" startAt="3"/>
            </a:pPr>
            <a:r>
              <a:rPr lang="en-US" sz="2000" dirty="0">
                <a:solidFill>
                  <a:srgbClr val="000000"/>
                </a:solidFill>
              </a:rPr>
              <a:t>Linking words</a:t>
            </a:r>
          </a:p>
          <a:p>
            <a:pPr fontAlgn="base">
              <a:spcBef>
                <a:spcPct val="0"/>
              </a:spcBef>
              <a:spcAft>
                <a:spcPct val="0"/>
              </a:spcAft>
            </a:pPr>
            <a:endParaRPr lang="en-US" dirty="0">
              <a:solidFill>
                <a:srgbClr val="000000"/>
              </a:solidFill>
            </a:endParaRPr>
          </a:p>
        </p:txBody>
      </p:sp>
      <p:sp>
        <p:nvSpPr>
          <p:cNvPr id="4" name="Rounded Rectangle 3"/>
          <p:cNvSpPr/>
          <p:nvPr/>
        </p:nvSpPr>
        <p:spPr bwMode="auto">
          <a:xfrm>
            <a:off x="899592" y="4941168"/>
            <a:ext cx="5328592" cy="432048"/>
          </a:xfrm>
          <a:prstGeom prst="roundRect">
            <a:avLst/>
          </a:prstGeom>
          <a:noFill/>
          <a:ln w="38100" cap="flat" cmpd="sng" algn="ctr">
            <a:solidFill>
              <a:srgbClr val="C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9703238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Chapter</a:t>
            </a:r>
            <a:r>
              <a:rPr lang="fi-FI" dirty="0" smtClean="0"/>
              <a:t> 1: </a:t>
            </a:r>
            <a:r>
              <a:rPr lang="fi-FI" dirty="0" err="1" smtClean="0"/>
              <a:t>Introduction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08625224"/>
              </p:ext>
            </p:extLst>
          </p:nvPr>
        </p:nvGraphicFramePr>
        <p:xfrm>
          <a:off x="323528" y="1556792"/>
          <a:ext cx="8568952" cy="4933136"/>
        </p:xfrm>
        <a:graphic>
          <a:graphicData uri="http://schemas.openxmlformats.org/drawingml/2006/table">
            <a:tbl>
              <a:tblPr firstRow="1" bandRow="1">
                <a:tableStyleId>{5C22544A-7EE6-4342-B048-85BDC9FD1C3A}</a:tableStyleId>
              </a:tblPr>
              <a:tblGrid>
                <a:gridCol w="1464778"/>
                <a:gridCol w="7104174"/>
              </a:tblGrid>
              <a:tr h="720080">
                <a:tc>
                  <a:txBody>
                    <a:bodyPr/>
                    <a:lstStyle/>
                    <a:p>
                      <a:endParaRPr lang="en-US" dirty="0"/>
                    </a:p>
                  </a:txBody>
                  <a:tcPr/>
                </a:tc>
                <a:tc>
                  <a:txBody>
                    <a:bodyPr/>
                    <a:lstStyle/>
                    <a:p>
                      <a:pPr algn="l"/>
                      <a:r>
                        <a:rPr lang="fi-FI" sz="2400" dirty="0" err="1" smtClean="0"/>
                        <a:t>Any</a:t>
                      </a:r>
                      <a:r>
                        <a:rPr lang="fi-FI" sz="2400" dirty="0" smtClean="0"/>
                        <a:t> </a:t>
                      </a:r>
                      <a:r>
                        <a:rPr lang="fi-FI" sz="2400" dirty="0" err="1" smtClean="0"/>
                        <a:t>topic</a:t>
                      </a:r>
                      <a:r>
                        <a:rPr lang="fi-FI" sz="2400" dirty="0" smtClean="0"/>
                        <a:t> </a:t>
                      </a:r>
                      <a:r>
                        <a:rPr lang="fi-FI" sz="2400" dirty="0" err="1" smtClean="0"/>
                        <a:t>sentences</a:t>
                      </a:r>
                      <a:r>
                        <a:rPr lang="fi-FI" sz="2400" dirty="0" smtClean="0"/>
                        <a:t> (</a:t>
                      </a:r>
                      <a:r>
                        <a:rPr lang="fi-FI" sz="2400" dirty="0" err="1" smtClean="0"/>
                        <a:t>whole</a:t>
                      </a:r>
                      <a:r>
                        <a:rPr lang="fi-FI" sz="2400" dirty="0" smtClean="0"/>
                        <a:t> </a:t>
                      </a:r>
                      <a:r>
                        <a:rPr lang="fi-FI" sz="2400" dirty="0" err="1" smtClean="0"/>
                        <a:t>thesis</a:t>
                      </a:r>
                      <a:r>
                        <a:rPr lang="fi-FI" sz="2400" dirty="0" smtClean="0"/>
                        <a:t>)?</a:t>
                      </a:r>
                      <a:endParaRPr lang="en-US" sz="2400" dirty="0"/>
                    </a:p>
                  </a:txBody>
                  <a:tcPr anchor="ctr"/>
                </a:tc>
              </a:tr>
              <a:tr h="1008112">
                <a:tc>
                  <a:txBody>
                    <a:bodyPr/>
                    <a:lstStyle/>
                    <a:p>
                      <a:r>
                        <a:rPr lang="fi-FI" sz="2000" dirty="0" err="1" smtClean="0">
                          <a:latin typeface="Arial Black" panose="020B0A04020102020204" pitchFamily="34" charset="0"/>
                        </a:rPr>
                        <a:t>Thesis</a:t>
                      </a:r>
                      <a:r>
                        <a:rPr lang="fi-FI" sz="2000" dirty="0" smtClean="0">
                          <a:latin typeface="Arial Black" panose="020B0A04020102020204" pitchFamily="34" charset="0"/>
                        </a:rPr>
                        <a:t> 1</a:t>
                      </a:r>
                      <a:endParaRPr lang="en-US" sz="2000" dirty="0">
                        <a:latin typeface="Arial Black" panose="020B0A04020102020204" pitchFamily="34" charset="0"/>
                      </a:endParaRPr>
                    </a:p>
                  </a:txBody>
                  <a:tcPr/>
                </a:tc>
                <a:tc>
                  <a:txBody>
                    <a:bodyPr/>
                    <a:lstStyle/>
                    <a:p>
                      <a:endParaRPr lang="en-US" dirty="0"/>
                    </a:p>
                  </a:txBody>
                  <a:tcPr/>
                </a:tc>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2</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3</a:t>
                      </a:r>
                      <a:endParaRPr lang="en-US" sz="1800" dirty="0" smtClean="0">
                        <a:latin typeface="Arial Black" panose="020B0A04020102020204" pitchFamily="34" charset="0"/>
                      </a:endParaRPr>
                    </a:p>
                    <a:p>
                      <a:endParaRPr lang="fi-FI" dirty="0" smtClean="0"/>
                    </a:p>
                    <a:p>
                      <a:endParaRPr lang="fi-FI" dirty="0" smtClean="0"/>
                    </a:p>
                    <a:p>
                      <a:endParaRPr lang="en-US" dirty="0"/>
                    </a:p>
                  </a:txBody>
                  <a:tcPr/>
                </a:tc>
                <a:tc>
                  <a:txBody>
                    <a:bodyPr/>
                    <a:lstStyle/>
                    <a:p>
                      <a:endParaRPr lang="en-US" dirty="0">
                        <a:solidFill>
                          <a:srgbClr val="C00000"/>
                        </a:solidFill>
                      </a:endParaRPr>
                    </a:p>
                  </a:txBody>
                  <a:tcPr/>
                </a:tc>
              </a:tr>
              <a:tr h="1008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err="1" smtClean="0">
                          <a:latin typeface="Arial Black" panose="020B0A04020102020204" pitchFamily="34" charset="0"/>
                        </a:rPr>
                        <a:t>Thesis</a:t>
                      </a:r>
                      <a:r>
                        <a:rPr lang="fi-FI" sz="1800" dirty="0" smtClean="0">
                          <a:latin typeface="Arial Black" panose="020B0A04020102020204" pitchFamily="34" charset="0"/>
                        </a:rPr>
                        <a:t> 4</a:t>
                      </a:r>
                      <a:endParaRPr lang="en-US" sz="1800" dirty="0" smtClean="0">
                        <a:latin typeface="Arial Black" panose="020B0A04020102020204" pitchFamily="34" charset="0"/>
                      </a:endParaRPr>
                    </a:p>
                    <a:p>
                      <a:endParaRPr lang="en-US" dirty="0"/>
                    </a:p>
                  </a:txBody>
                  <a:tcPr/>
                </a:tc>
                <a:tc>
                  <a:txBody>
                    <a:bodyPr/>
                    <a:lstStyle/>
                    <a:p>
                      <a:endParaRPr lang="en-US" dirty="0"/>
                    </a:p>
                  </a:txBody>
                  <a:tcPr/>
                </a:tc>
              </a:tr>
            </a:tbl>
          </a:graphicData>
        </a:graphic>
      </p:graphicFrame>
      <p:sp>
        <p:nvSpPr>
          <p:cNvPr id="4" name="TextBox 3"/>
          <p:cNvSpPr txBox="1"/>
          <p:nvPr/>
        </p:nvSpPr>
        <p:spPr>
          <a:xfrm>
            <a:off x="1853422" y="2636912"/>
            <a:ext cx="6906859" cy="400110"/>
          </a:xfrm>
          <a:prstGeom prst="rect">
            <a:avLst/>
          </a:prstGeom>
          <a:noFill/>
        </p:spPr>
        <p:txBody>
          <a:bodyPr wrap="square" rtlCol="0">
            <a:spAutoFit/>
          </a:bodyPr>
          <a:lstStyle/>
          <a:p>
            <a:r>
              <a:rPr lang="en-US" sz="2000" b="1" dirty="0">
                <a:solidFill>
                  <a:srgbClr val="0000FF"/>
                </a:solidFill>
                <a:latin typeface="Calibri"/>
                <a:ea typeface="Calibri"/>
                <a:cs typeface="Times New Roman"/>
              </a:rPr>
              <a:t>Yes</a:t>
            </a:r>
            <a:r>
              <a:rPr lang="en-US" sz="2000" b="1" dirty="0"/>
              <a:t>, </a:t>
            </a:r>
            <a:r>
              <a:rPr lang="en-US" sz="2000" dirty="0">
                <a:solidFill>
                  <a:srgbClr val="0000FF"/>
                </a:solidFill>
              </a:rPr>
              <a:t>some</a:t>
            </a:r>
            <a:r>
              <a:rPr lang="en-US" sz="2000" dirty="0"/>
              <a:t>, though </a:t>
            </a:r>
            <a:r>
              <a:rPr lang="en-US" sz="2000" b="1" dirty="0">
                <a:solidFill>
                  <a:srgbClr val="C00000"/>
                </a:solidFill>
              </a:rPr>
              <a:t>not many</a:t>
            </a:r>
            <a:r>
              <a:rPr lang="en-US" sz="2000" dirty="0"/>
              <a:t>,</a:t>
            </a:r>
            <a:r>
              <a:rPr lang="en-US" sz="2000" b="1" dirty="0"/>
              <a:t> </a:t>
            </a:r>
            <a:r>
              <a:rPr lang="en-US" sz="2000" b="1" dirty="0">
                <a:solidFill>
                  <a:srgbClr val="0000FF"/>
                </a:solidFill>
              </a:rPr>
              <a:t>claims </a:t>
            </a:r>
            <a:r>
              <a:rPr lang="en-US" sz="2000" dirty="0">
                <a:solidFill>
                  <a:srgbClr val="0000FF"/>
                </a:solidFill>
              </a:rPr>
              <a:t>followed by supporting info</a:t>
            </a:r>
          </a:p>
        </p:txBody>
      </p:sp>
      <p:sp>
        <p:nvSpPr>
          <p:cNvPr id="5" name="TextBox 4"/>
          <p:cNvSpPr txBox="1"/>
          <p:nvPr/>
        </p:nvSpPr>
        <p:spPr>
          <a:xfrm>
            <a:off x="1798206" y="3501008"/>
            <a:ext cx="6906859" cy="707886"/>
          </a:xfrm>
          <a:prstGeom prst="rect">
            <a:avLst/>
          </a:prstGeom>
          <a:noFill/>
        </p:spPr>
        <p:txBody>
          <a:bodyPr wrap="square" rtlCol="0">
            <a:spAutoFit/>
          </a:bodyPr>
          <a:lstStyle/>
          <a:p>
            <a:r>
              <a:rPr lang="en-US" sz="2000" b="1" dirty="0">
                <a:solidFill>
                  <a:srgbClr val="C00000"/>
                </a:solidFill>
                <a:ea typeface="Calibri"/>
                <a:cs typeface="Times New Roman"/>
              </a:rPr>
              <a:t>Almost none</a:t>
            </a:r>
            <a:r>
              <a:rPr lang="en-US" sz="2000" dirty="0">
                <a:ea typeface="Calibri"/>
                <a:cs typeface="Times New Roman"/>
              </a:rPr>
              <a:t>, though </a:t>
            </a:r>
            <a:r>
              <a:rPr lang="en-US" sz="2000" dirty="0" smtClean="0">
                <a:solidFill>
                  <a:srgbClr val="0000FF"/>
                </a:solidFill>
                <a:ea typeface="Calibri"/>
                <a:cs typeface="Times New Roman"/>
              </a:rPr>
              <a:t>several used </a:t>
            </a:r>
            <a:r>
              <a:rPr lang="en-US" sz="2000" dirty="0">
                <a:solidFill>
                  <a:srgbClr val="0000FF"/>
                </a:solidFill>
                <a:ea typeface="Calibri"/>
                <a:cs typeface="Times New Roman"/>
              </a:rPr>
              <a:t>to introduce </a:t>
            </a:r>
            <a:r>
              <a:rPr lang="en-US" sz="2000" b="1" dirty="0">
                <a:solidFill>
                  <a:srgbClr val="0000FF"/>
                </a:solidFill>
                <a:ea typeface="Calibri"/>
                <a:cs typeface="Times New Roman"/>
              </a:rPr>
              <a:t>vertical bulleted lists</a:t>
            </a:r>
            <a:r>
              <a:rPr lang="en-US" sz="2000" dirty="0">
                <a:ea typeface="Calibri"/>
                <a:cs typeface="Times New Roman"/>
              </a:rPr>
              <a:t>. </a:t>
            </a:r>
            <a:r>
              <a:rPr lang="en-US" sz="2000" dirty="0">
                <a:solidFill>
                  <a:srgbClr val="C00000"/>
                </a:solidFill>
                <a:ea typeface="Calibri"/>
                <a:cs typeface="Times New Roman"/>
              </a:rPr>
              <a:t>Most sentences </a:t>
            </a:r>
            <a:r>
              <a:rPr lang="en-US" sz="2000" dirty="0" smtClean="0">
                <a:solidFill>
                  <a:srgbClr val="C00000"/>
                </a:solidFill>
                <a:ea typeface="Calibri"/>
                <a:cs typeface="Times New Roman"/>
              </a:rPr>
              <a:t>introducing paragraphs are </a:t>
            </a:r>
            <a:r>
              <a:rPr lang="en-US" sz="2000" b="1" dirty="0">
                <a:solidFill>
                  <a:srgbClr val="C00000"/>
                </a:solidFill>
                <a:ea typeface="Calibri"/>
                <a:cs typeface="Times New Roman"/>
              </a:rPr>
              <a:t>definitions</a:t>
            </a:r>
            <a:r>
              <a:rPr lang="en-US" sz="2000" dirty="0">
                <a:solidFill>
                  <a:srgbClr val="C00000"/>
                </a:solidFill>
                <a:ea typeface="Calibri"/>
                <a:cs typeface="Times New Roman"/>
              </a:rPr>
              <a:t>. </a:t>
            </a:r>
            <a:r>
              <a:rPr lang="en-US" sz="2000" dirty="0" smtClean="0">
                <a:solidFill>
                  <a:srgbClr val="C00000"/>
                </a:solidFill>
                <a:latin typeface="Calibri"/>
                <a:ea typeface="Calibri"/>
                <a:cs typeface="Times New Roman"/>
              </a:rPr>
              <a:t>. </a:t>
            </a:r>
            <a:endParaRPr lang="en-US" sz="2000" dirty="0"/>
          </a:p>
        </p:txBody>
      </p:sp>
      <p:sp>
        <p:nvSpPr>
          <p:cNvPr id="6" name="TextBox 5"/>
          <p:cNvSpPr txBox="1"/>
          <p:nvPr/>
        </p:nvSpPr>
        <p:spPr>
          <a:xfrm>
            <a:off x="1786366" y="4558188"/>
            <a:ext cx="6906859" cy="400110"/>
          </a:xfrm>
          <a:prstGeom prst="rect">
            <a:avLst/>
          </a:prstGeom>
          <a:noFill/>
        </p:spPr>
        <p:txBody>
          <a:bodyPr wrap="square" rtlCol="0">
            <a:spAutoFit/>
          </a:bodyPr>
          <a:lstStyle/>
          <a:p>
            <a:r>
              <a:rPr lang="en-US" sz="2000" b="1" dirty="0" smtClean="0">
                <a:solidFill>
                  <a:srgbClr val="0000FF"/>
                </a:solidFill>
                <a:latin typeface="Calibri"/>
                <a:ea typeface="Calibri"/>
                <a:cs typeface="Times New Roman"/>
              </a:rPr>
              <a:t>Yes</a:t>
            </a:r>
            <a:r>
              <a:rPr lang="en-US" sz="2000" dirty="0">
                <a:latin typeface="Calibri"/>
                <a:ea typeface="Calibri"/>
                <a:cs typeface="Times New Roman"/>
              </a:rPr>
              <a:t>, </a:t>
            </a:r>
            <a:r>
              <a:rPr lang="en-US" sz="2000" b="1" dirty="0" smtClean="0">
                <a:solidFill>
                  <a:srgbClr val="0000FF"/>
                </a:solidFill>
                <a:latin typeface="Calibri"/>
                <a:ea typeface="Calibri"/>
                <a:cs typeface="Times New Roman"/>
              </a:rPr>
              <a:t>Many! </a:t>
            </a:r>
            <a:endParaRPr lang="en-US" sz="2000" dirty="0"/>
          </a:p>
        </p:txBody>
      </p:sp>
      <p:sp>
        <p:nvSpPr>
          <p:cNvPr id="7" name="TextBox 6"/>
          <p:cNvSpPr txBox="1"/>
          <p:nvPr/>
        </p:nvSpPr>
        <p:spPr>
          <a:xfrm>
            <a:off x="1765657" y="5805264"/>
            <a:ext cx="6906859" cy="707886"/>
          </a:xfrm>
          <a:prstGeom prst="rect">
            <a:avLst/>
          </a:prstGeom>
          <a:noFill/>
        </p:spPr>
        <p:txBody>
          <a:bodyPr wrap="square" rtlCol="0">
            <a:spAutoFit/>
          </a:bodyPr>
          <a:lstStyle/>
          <a:p>
            <a:r>
              <a:rPr lang="en-US" sz="2000" b="1" dirty="0">
                <a:solidFill>
                  <a:srgbClr val="C00000"/>
                </a:solidFill>
                <a:ea typeface="Calibri"/>
                <a:cs typeface="Times New Roman"/>
              </a:rPr>
              <a:t>No topic sentences</a:t>
            </a:r>
            <a:r>
              <a:rPr lang="en-US" sz="2000" dirty="0">
                <a:solidFill>
                  <a:srgbClr val="C00000"/>
                </a:solidFill>
                <a:ea typeface="Calibri"/>
                <a:cs typeface="Times New Roman"/>
              </a:rPr>
              <a:t> that summarize or interpret the main message of the paragraph</a:t>
            </a:r>
            <a:r>
              <a:rPr lang="en-US" sz="2000" dirty="0" smtClean="0">
                <a:latin typeface="Calibri"/>
                <a:ea typeface="Calibri"/>
                <a:cs typeface="Times New Roman"/>
              </a:rPr>
              <a:t>.</a:t>
            </a:r>
            <a:endParaRPr lang="en-US" sz="2000" dirty="0"/>
          </a:p>
        </p:txBody>
      </p:sp>
      <p:sp>
        <p:nvSpPr>
          <p:cNvPr id="8" name="TextBox 7"/>
          <p:cNvSpPr txBox="1"/>
          <p:nvPr/>
        </p:nvSpPr>
        <p:spPr>
          <a:xfrm>
            <a:off x="827584" y="2708920"/>
            <a:ext cx="607859" cy="461665"/>
          </a:xfrm>
          <a:prstGeom prst="rect">
            <a:avLst/>
          </a:prstGeom>
          <a:noFill/>
        </p:spPr>
        <p:txBody>
          <a:bodyPr wrap="none" rtlCol="0">
            <a:spAutoFit/>
          </a:bodyPr>
          <a:lstStyle/>
          <a:p>
            <a:r>
              <a:rPr lang="fi-FI" sz="2400" dirty="0">
                <a:solidFill>
                  <a:srgbClr val="C00000"/>
                </a:solidFill>
              </a:rPr>
              <a:t>"</a:t>
            </a:r>
            <a:r>
              <a:rPr lang="fi-FI" sz="2400" dirty="0">
                <a:solidFill>
                  <a:srgbClr val="C00000"/>
                </a:solidFill>
                <a:latin typeface="Arial Black" panose="020B0A04020102020204" pitchFamily="34" charset="0"/>
              </a:rPr>
              <a:t>3</a:t>
            </a:r>
            <a:r>
              <a:rPr lang="fi-FI" sz="2400" dirty="0">
                <a:solidFill>
                  <a:srgbClr val="C00000"/>
                </a:solidFill>
              </a:rPr>
              <a:t>"</a:t>
            </a:r>
            <a:endParaRPr lang="fi-FI" dirty="0">
              <a:solidFill>
                <a:srgbClr val="C00000"/>
              </a:solidFill>
            </a:endParaRPr>
          </a:p>
        </p:txBody>
      </p:sp>
      <p:sp>
        <p:nvSpPr>
          <p:cNvPr id="9" name="TextBox 8"/>
          <p:cNvSpPr txBox="1"/>
          <p:nvPr/>
        </p:nvSpPr>
        <p:spPr>
          <a:xfrm>
            <a:off x="827583" y="3645024"/>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
        <p:nvSpPr>
          <p:cNvPr id="10" name="TextBox 9"/>
          <p:cNvSpPr txBox="1"/>
          <p:nvPr/>
        </p:nvSpPr>
        <p:spPr>
          <a:xfrm>
            <a:off x="827582" y="4581128"/>
            <a:ext cx="607859" cy="461665"/>
          </a:xfrm>
          <a:prstGeom prst="rect">
            <a:avLst/>
          </a:prstGeom>
          <a:noFill/>
        </p:spPr>
        <p:txBody>
          <a:bodyPr wrap="none" rtlCol="0">
            <a:spAutoFit/>
          </a:bodyPr>
          <a:lstStyle/>
          <a:p>
            <a:r>
              <a:rPr lang="fi-FI" sz="2400" dirty="0" smtClean="0">
                <a:solidFill>
                  <a:srgbClr val="C00000"/>
                </a:solidFill>
              </a:rPr>
              <a:t>”</a:t>
            </a:r>
            <a:r>
              <a:rPr lang="fi-FI" sz="2400" dirty="0" smtClean="0">
                <a:solidFill>
                  <a:srgbClr val="C00000"/>
                </a:solidFill>
                <a:latin typeface="Arial Black" panose="020B0A04020102020204" pitchFamily="34" charset="0"/>
              </a:rPr>
              <a:t>5</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19926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63594"/>
            <a:ext cx="8235269" cy="215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28184" y="548680"/>
            <a:ext cx="2088232" cy="369332"/>
          </a:xfrm>
          <a:prstGeom prst="rect">
            <a:avLst/>
          </a:prstGeom>
          <a:solidFill>
            <a:srgbClr val="FFFF00"/>
          </a:solidFill>
        </p:spPr>
        <p:txBody>
          <a:bodyPr wrap="square" rtlCol="0">
            <a:spAutoFit/>
          </a:bodyPr>
          <a:lstStyle/>
          <a:p>
            <a:r>
              <a:rPr lang="fi-FI" dirty="0" smtClean="0">
                <a:solidFill>
                  <a:srgbClr val="FFFF00"/>
                </a:solidFill>
              </a:rPr>
              <a:t>h</a:t>
            </a:r>
            <a:endParaRPr lang="en-US" dirty="0">
              <a:solidFill>
                <a:srgbClr val="FFFF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51" y="4005064"/>
            <a:ext cx="808516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i-FI" sz="2800" dirty="0" err="1" smtClean="0">
                <a:solidFill>
                  <a:srgbClr val="C00000"/>
                </a:solidFill>
                <a:effectLst>
                  <a:outerShdw blurRad="38100" dist="38100" dir="2700000" algn="tl">
                    <a:srgbClr val="000000">
                      <a:alpha val="43137"/>
                    </a:srgbClr>
                  </a:outerShdw>
                </a:effectLst>
              </a:rPr>
              <a:t>Metalanguage</a:t>
            </a:r>
            <a:r>
              <a:rPr lang="fi-FI" sz="2800" dirty="0" smtClean="0">
                <a:solidFill>
                  <a:srgbClr val="C00000"/>
                </a:solidFill>
                <a:effectLst>
                  <a:outerShdw blurRad="38100" dist="38100" dir="2700000" algn="tl">
                    <a:srgbClr val="000000">
                      <a:alpha val="43137"/>
                    </a:srgbClr>
                  </a:outerShdw>
                </a:effectLst>
              </a:rPr>
              <a:t>: </a:t>
            </a:r>
            <a:r>
              <a:rPr lang="fi-FI" sz="2800" dirty="0" err="1" smtClean="0">
                <a:solidFill>
                  <a:schemeClr val="tx1"/>
                </a:solidFill>
                <a:effectLst>
                  <a:outerShdw blurRad="38100" dist="38100" dir="2700000" algn="tl">
                    <a:srgbClr val="000000">
                      <a:alpha val="43137"/>
                    </a:srgbClr>
                  </a:outerShdw>
                </a:effectLst>
              </a:rPr>
              <a:t>Topic</a:t>
            </a:r>
            <a:r>
              <a:rPr lang="fi-FI" sz="2800" dirty="0" smtClean="0">
                <a:solidFill>
                  <a:schemeClr val="tx1"/>
                </a:solidFill>
                <a:effectLst>
                  <a:outerShdw blurRad="38100" dist="38100" dir="2700000" algn="tl">
                    <a:srgbClr val="000000">
                      <a:alpha val="43137"/>
                    </a:srgbClr>
                  </a:outerShdw>
                </a:effectLst>
              </a:rPr>
              <a:t> </a:t>
            </a:r>
            <a:r>
              <a:rPr lang="fi-FI" sz="2800" dirty="0" err="1" smtClean="0">
                <a:solidFill>
                  <a:schemeClr val="tx1"/>
                </a:solidFill>
                <a:effectLst>
                  <a:outerShdw blurRad="38100" dist="38100" dir="2700000" algn="tl">
                    <a:srgbClr val="000000">
                      <a:alpha val="43137"/>
                    </a:srgbClr>
                  </a:outerShdw>
                </a:effectLst>
              </a:rPr>
              <a:t>Sentences</a:t>
            </a:r>
            <a:r>
              <a:rPr lang="fi-FI" sz="2800" dirty="0" smtClean="0">
                <a:solidFill>
                  <a:schemeClr val="tx1"/>
                </a:solidFill>
                <a:effectLst>
                  <a:outerShdw blurRad="38100" dist="38100" dir="2700000" algn="tl">
                    <a:srgbClr val="000000">
                      <a:alpha val="43137"/>
                    </a:srgbClr>
                  </a:outerShdw>
                </a:effectLst>
              </a:rPr>
              <a:t> (</a:t>
            </a:r>
            <a:r>
              <a:rPr lang="fi-FI" sz="2800" dirty="0" err="1" smtClean="0">
                <a:solidFill>
                  <a:schemeClr val="tx1"/>
                </a:solidFill>
                <a:effectLst>
                  <a:outerShdw blurRad="38100" dist="38100" dir="2700000" algn="tl">
                    <a:srgbClr val="000000">
                      <a:alpha val="43137"/>
                    </a:srgbClr>
                  </a:outerShdw>
                </a:effectLst>
              </a:rPr>
              <a:t>enumeration</a:t>
            </a:r>
            <a:r>
              <a:rPr lang="fi-FI" sz="2800" dirty="0" smtClean="0">
                <a:solidFill>
                  <a:schemeClr val="tx1"/>
                </a:solidFill>
                <a:effectLst>
                  <a:outerShdw blurRad="38100" dist="38100" dir="2700000" algn="tl">
                    <a:srgbClr val="000000">
                      <a:alpha val="43137"/>
                    </a:srgbClr>
                  </a:outerShdw>
                </a:effectLst>
              </a:rPr>
              <a:t>)</a:t>
            </a:r>
            <a:endParaRPr lang="en-US" sz="2800" dirty="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520353" y="927993"/>
            <a:ext cx="3096344" cy="461665"/>
          </a:xfrm>
          <a:prstGeom prst="rect">
            <a:avLst/>
          </a:prstGeom>
          <a:noFill/>
        </p:spPr>
        <p:txBody>
          <a:bodyPr wrap="square" rtlCol="0">
            <a:spAutoFit/>
          </a:bodyPr>
          <a:lstStyle/>
          <a:p>
            <a:r>
              <a:rPr lang="fi-FI" sz="2400" b="1" dirty="0" err="1" smtClean="0">
                <a:solidFill>
                  <a:prstClr val="black"/>
                </a:solidFill>
                <a:latin typeface="Calibri"/>
              </a:rPr>
              <a:t>Thesis</a:t>
            </a:r>
            <a:r>
              <a:rPr lang="fi-FI" sz="2400" b="1" dirty="0" smtClean="0">
                <a:solidFill>
                  <a:prstClr val="black"/>
                </a:solidFill>
                <a:latin typeface="Calibri"/>
              </a:rPr>
              <a:t> #3</a:t>
            </a:r>
            <a:endParaRPr lang="en-US" sz="2400" b="1" dirty="0">
              <a:solidFill>
                <a:prstClr val="black"/>
              </a:solidFill>
              <a:latin typeface="Calibri"/>
            </a:endParaRPr>
          </a:p>
        </p:txBody>
      </p:sp>
    </p:spTree>
    <p:extLst>
      <p:ext uri="{BB962C8B-B14F-4D97-AF65-F5344CB8AC3E}">
        <p14:creationId xmlns:p14="http://schemas.microsoft.com/office/powerpoint/2010/main" val="33807299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8064" y="603187"/>
            <a:ext cx="936104" cy="369332"/>
          </a:xfrm>
          <a:prstGeom prst="rect">
            <a:avLst/>
          </a:prstGeom>
          <a:solidFill>
            <a:srgbClr val="FFFF00"/>
          </a:solidFill>
        </p:spPr>
        <p:txBody>
          <a:bodyPr wrap="square" rtlCol="0">
            <a:spAutoFit/>
          </a:bodyPr>
          <a:lstStyle/>
          <a:p>
            <a:r>
              <a:rPr lang="fi-FI" dirty="0" smtClean="0">
                <a:solidFill>
                  <a:srgbClr val="FFFF00"/>
                </a:solidFill>
                <a:latin typeface="Arial"/>
              </a:rPr>
              <a:t>h</a:t>
            </a:r>
            <a:endParaRPr lang="en-US" dirty="0">
              <a:solidFill>
                <a:srgbClr val="FFFF00"/>
              </a:solidFill>
              <a:latin typeface="Arial"/>
            </a:endParaRPr>
          </a:p>
        </p:txBody>
      </p:sp>
      <p:sp>
        <p:nvSpPr>
          <p:cNvPr id="3" name="Title 1"/>
          <p:cNvSpPr txBox="1">
            <a:spLocks/>
          </p:cNvSpPr>
          <p:nvPr/>
        </p:nvSpPr>
        <p:spPr>
          <a:xfrm>
            <a:off x="427109" y="516182"/>
            <a:ext cx="7985125" cy="1079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i-FI" sz="2800" dirty="0" err="1" smtClean="0">
                <a:solidFill>
                  <a:srgbClr val="C00000"/>
                </a:solidFill>
                <a:effectLst>
                  <a:outerShdw blurRad="38100" dist="38100" dir="2700000" algn="tl">
                    <a:srgbClr val="000000">
                      <a:alpha val="43137"/>
                    </a:srgbClr>
                  </a:outerShdw>
                </a:effectLst>
              </a:rPr>
              <a:t>Metalanguage</a:t>
            </a:r>
            <a:r>
              <a:rPr lang="fi-FI" sz="2800" dirty="0" smtClean="0">
                <a:solidFill>
                  <a:srgbClr val="C00000"/>
                </a:solidFill>
                <a:effectLst>
                  <a:outerShdw blurRad="38100" dist="38100" dir="2700000" algn="tl">
                    <a:srgbClr val="000000">
                      <a:alpha val="43137"/>
                    </a:srgbClr>
                  </a:outerShdw>
                </a:effectLst>
              </a:rPr>
              <a:t>: </a:t>
            </a:r>
            <a:r>
              <a:rPr lang="fi-FI" sz="2800" dirty="0" err="1" smtClean="0">
                <a:effectLst>
                  <a:outerShdw blurRad="38100" dist="38100" dir="2700000" algn="tl">
                    <a:srgbClr val="000000">
                      <a:alpha val="43137"/>
                    </a:srgbClr>
                  </a:outerShdw>
                </a:effectLst>
              </a:rPr>
              <a:t>Topic</a:t>
            </a:r>
            <a:r>
              <a:rPr lang="fi-FI" sz="2800" dirty="0" smtClean="0">
                <a:effectLst>
                  <a:outerShdw blurRad="38100" dist="38100" dir="2700000" algn="tl">
                    <a:srgbClr val="000000">
                      <a:alpha val="43137"/>
                    </a:srgbClr>
                  </a:outerShdw>
                </a:effectLst>
              </a:rPr>
              <a:t> </a:t>
            </a:r>
            <a:r>
              <a:rPr lang="fi-FI" sz="2800" dirty="0" err="1" smtClean="0">
                <a:effectLst>
                  <a:outerShdw blurRad="38100" dist="38100" dir="2700000" algn="tl">
                    <a:srgbClr val="000000">
                      <a:alpha val="43137"/>
                    </a:srgbClr>
                  </a:outerShdw>
                </a:effectLst>
              </a:rPr>
              <a:t>Sentences</a:t>
            </a:r>
            <a:r>
              <a:rPr lang="fi-FI" sz="2800" dirty="0" smtClean="0">
                <a:effectLst>
                  <a:outerShdw blurRad="38100" dist="38100" dir="2700000" algn="tl">
                    <a:srgbClr val="000000">
                      <a:alpha val="43137"/>
                    </a:srgbClr>
                  </a:outerShdw>
                </a:effectLst>
              </a:rPr>
              <a:t> (</a:t>
            </a:r>
            <a:r>
              <a:rPr lang="fi-FI" sz="2800" dirty="0" err="1" smtClean="0">
                <a:effectLst>
                  <a:outerShdw blurRad="38100" dist="38100" dir="2700000" algn="tl">
                    <a:srgbClr val="000000">
                      <a:alpha val="43137"/>
                    </a:srgbClr>
                  </a:outerShdw>
                </a:effectLst>
              </a:rPr>
              <a:t>claim</a:t>
            </a:r>
            <a:r>
              <a:rPr lang="fi-FI"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p:sp>
        <p:nvSpPr>
          <p:cNvPr id="4" name="TextBox 3"/>
          <p:cNvSpPr txBox="1"/>
          <p:nvPr/>
        </p:nvSpPr>
        <p:spPr>
          <a:xfrm>
            <a:off x="427109" y="972519"/>
            <a:ext cx="309634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2400" b="1" i="0" u="none" strike="noStrike" kern="0" cap="none" spc="0" normalizeH="0" baseline="0" noProof="0" dirty="0" err="1" smtClean="0">
                <a:ln>
                  <a:noFill/>
                </a:ln>
                <a:solidFill>
                  <a:prstClr val="black"/>
                </a:solidFill>
                <a:effectLst/>
                <a:uLnTx/>
                <a:uFillTx/>
              </a:rPr>
              <a:t>Thesis</a:t>
            </a:r>
            <a:r>
              <a:rPr kumimoji="0" lang="fi-FI" sz="2400" b="1" i="0" u="none" strike="noStrike" kern="0" cap="none" spc="0" normalizeH="0" baseline="0" noProof="0" dirty="0" smtClean="0">
                <a:ln>
                  <a:noFill/>
                </a:ln>
                <a:solidFill>
                  <a:prstClr val="black"/>
                </a:solidFill>
                <a:effectLst/>
                <a:uLnTx/>
                <a:uFillTx/>
              </a:rPr>
              <a:t> #3</a:t>
            </a:r>
            <a:endParaRPr kumimoji="0" lang="en-US" sz="2400" b="1" i="0" u="none" strike="noStrike" kern="0" cap="none" spc="0" normalizeH="0" baseline="0" noProof="0" dirty="0" smtClean="0">
              <a:ln>
                <a:noFill/>
              </a:ln>
              <a:solidFill>
                <a:prstClr val="black"/>
              </a:solidFill>
              <a:effectLst/>
              <a:uLnTx/>
              <a:uFillTx/>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52" y="1442461"/>
            <a:ext cx="6067872" cy="300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52" y="4509120"/>
            <a:ext cx="6509727" cy="1998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7300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31606402"/>
              </p:ext>
            </p:extLst>
          </p:nvPr>
        </p:nvGraphicFramePr>
        <p:xfrm>
          <a:off x="323528" y="260648"/>
          <a:ext cx="8424936" cy="6488937"/>
        </p:xfrm>
        <a:graphic>
          <a:graphicData uri="http://schemas.openxmlformats.org/drawingml/2006/table">
            <a:tbl>
              <a:tblPr firstRow="1" firstCol="1" bandRow="1">
                <a:tableStyleId>{5C22544A-7EE6-4342-B048-85BDC9FD1C3A}</a:tableStyleId>
              </a:tblPr>
              <a:tblGrid>
                <a:gridCol w="1728192"/>
                <a:gridCol w="576064"/>
                <a:gridCol w="6120680"/>
              </a:tblGrid>
              <a:tr h="462191">
                <a:tc gridSpan="3">
                  <a:txBody>
                    <a:bodyPr/>
                    <a:lstStyle/>
                    <a:p>
                      <a:pPr marL="254000" lvl="0" indent="-254000">
                        <a:lnSpc>
                          <a:spcPct val="115000"/>
                        </a:lnSpc>
                        <a:spcBef>
                          <a:spcPts val="600"/>
                        </a:spcBef>
                        <a:spcAft>
                          <a:spcPts val="0"/>
                        </a:spcAft>
                        <a:buFont typeface="+mj-lt"/>
                        <a:buAutoNum type="arabicPeriod" startAt="5"/>
                      </a:pPr>
                      <a:r>
                        <a:rPr lang="en-US" sz="3200" dirty="0">
                          <a:effectLst/>
                        </a:rPr>
                        <a:t>Presentation and language</a:t>
                      </a:r>
                      <a:endParaRPr lang="en-US" sz="32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597475">
                <a:tc>
                  <a:txBody>
                    <a:bodyPr/>
                    <a:lstStyle/>
                    <a:p>
                      <a:pPr marL="0" lvl="0" indent="0">
                        <a:lnSpc>
                          <a:spcPct val="115000"/>
                        </a:lnSpc>
                        <a:spcAft>
                          <a:spcPts val="0"/>
                        </a:spcAft>
                        <a:buFontTx/>
                        <a:buNone/>
                      </a:pPr>
                      <a:r>
                        <a:rPr lang="en-US" sz="2000" dirty="0" smtClean="0">
                          <a:effectLst/>
                        </a:rPr>
                        <a:t>5.1 Clarity</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FF"/>
                          </a:solidFill>
                          <a:effectLst/>
                          <a:uLnTx/>
                          <a:uFillTx/>
                          <a:latin typeface="Arial Black" panose="020B0A04020102020204" pitchFamily="34" charset="0"/>
                          <a:ea typeface="+mn-ea"/>
                          <a:cs typeface="Arial" panose="020B0604020202020204" pitchFamily="34" charset="0"/>
                          <a:hlinkClick r:id="rId2"/>
                        </a:rPr>
                        <a:t>Cohesion</a:t>
                      </a:r>
                      <a:r>
                        <a:rPr kumimoji="0" lang="en-US" sz="2000" b="0" i="0" u="none" strike="noStrike" kern="1200" cap="none" spc="0" normalizeH="0" baseline="0" noProof="0" dirty="0" smtClean="0">
                          <a:ln>
                            <a:noFill/>
                          </a:ln>
                          <a:solidFill>
                            <a:srgbClr val="0000FF"/>
                          </a:solidFill>
                          <a:effectLst/>
                          <a:uLnTx/>
                          <a:uFillTx/>
                          <a:latin typeface="Arial Black" panose="020B0A04020102020204" pitchFamily="34" charset="0"/>
                          <a:ea typeface="+mn-ea"/>
                          <a:cs typeface="Arial" panose="020B0604020202020204" pitchFamily="34" charset="0"/>
                        </a:rPr>
                        <a:t>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topical flow</a:t>
                      </a:r>
                      <a:r>
                        <a:rPr kumimoji="0" lang="en-US" sz="2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4"/>
                        </a:rPr>
                        <a:t>logical connectors</a:t>
                      </a:r>
                      <a:r>
                        <a:rPr kumimoji="0" lang="en-US" sz="2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5"/>
                        </a:rPr>
                        <a:t>metalanguage</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a:lnSpc>
                          <a:spcPct val="115000"/>
                        </a:lnSpc>
                        <a:spcAft>
                          <a:spcPts val="0"/>
                        </a:spcAft>
                      </a:pPr>
                      <a:endParaRPr lang="en-US" sz="2000" i="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b="1" kern="1200" dirty="0" smtClean="0">
                          <a:solidFill>
                            <a:schemeClr val="lt1"/>
                          </a:solidFill>
                          <a:effectLst/>
                          <a:latin typeface="+mn-lt"/>
                          <a:ea typeface="+mn-ea"/>
                          <a:cs typeface="+mn-cs"/>
                        </a:rPr>
                        <a:t>5.2 Structure</a:t>
                      </a:r>
                      <a:endParaRPr lang="en-US" sz="2000" b="1" kern="1200" dirty="0">
                        <a:solidFill>
                          <a:schemeClr val="lt1"/>
                        </a:solidFill>
                        <a:effectLst/>
                        <a:latin typeface="+mn-lt"/>
                        <a:ea typeface="+mn-ea"/>
                        <a:cs typeface="+mn-cs"/>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marL="0" indent="0">
                        <a:lnSpc>
                          <a:spcPct val="115000"/>
                        </a:lnSpc>
                        <a:spcAft>
                          <a:spcPts val="0"/>
                        </a:spcAft>
                      </a:pPr>
                      <a:r>
                        <a:rPr lang="en-US" sz="2000" dirty="0" smtClean="0">
                          <a:solidFill>
                            <a:srgbClr val="0000FF"/>
                          </a:solidFill>
                          <a:effectLst/>
                          <a:latin typeface="Arial Black" panose="020B0A04020102020204" pitchFamily="34" charset="0"/>
                          <a:cs typeface="Arial" panose="020B0604020202020204" pitchFamily="34" charset="0"/>
                          <a:hlinkClick r:id="rId6"/>
                        </a:rPr>
                        <a:t>Organization</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hlinkClick r:id="rId7"/>
                        </a:rPr>
                        <a:t>Abstract</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hlinkClick r:id="rId8"/>
                        </a:rPr>
                        <a:t>Introduction</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rPr>
                        <a:t>Conclusion</a:t>
                      </a:r>
                      <a:r>
                        <a:rPr lang="en-US" sz="2000" dirty="0" smtClean="0">
                          <a:effectLst/>
                          <a:latin typeface="Arial" panose="020B0604020202020204" pitchFamily="34" charset="0"/>
                          <a:cs typeface="Arial" panose="020B0604020202020204" pitchFamily="34" charset="0"/>
                        </a:rPr>
                        <a:t>, </a:t>
                      </a:r>
                      <a:br>
                        <a:rPr lang="en-US" sz="2000" dirty="0" smtClean="0">
                          <a:effectLst/>
                          <a:latin typeface="Arial" panose="020B0604020202020204" pitchFamily="34" charset="0"/>
                          <a:cs typeface="Arial" panose="020B0604020202020204" pitchFamily="34" charset="0"/>
                        </a:rPr>
                      </a:br>
                      <a:r>
                        <a:rPr lang="en-US" sz="2000" dirty="0" smtClean="0">
                          <a:effectLst/>
                          <a:latin typeface="Arial" panose="020B0604020202020204" pitchFamily="34" charset="0"/>
                          <a:cs typeface="Arial" panose="020B0604020202020204" pitchFamily="34" charset="0"/>
                        </a:rPr>
                        <a:t>                            and </a:t>
                      </a:r>
                      <a:r>
                        <a:rPr lang="en-US" sz="2000" i="1" dirty="0" smtClean="0">
                          <a:effectLst/>
                          <a:latin typeface="Arial" panose="020B0604020202020204" pitchFamily="34" charset="0"/>
                          <a:cs typeface="Arial" panose="020B0604020202020204" pitchFamily="34" charset="0"/>
                        </a:rPr>
                        <a:t>Paragraphing</a:t>
                      </a:r>
                      <a:r>
                        <a:rPr lang="en-US" sz="2000" dirty="0" smtClean="0">
                          <a:effectLst/>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Calibri"/>
                        <a:cs typeface="Arial" panose="020B0604020202020204" pitchFamily="34" charset="0"/>
                      </a:endParaRPr>
                    </a:p>
                  </a:txBody>
                  <a:tcPr marL="68580" marR="68580" marT="0" marB="0"/>
                </a:tc>
              </a:tr>
              <a:tr h="597475">
                <a:tc>
                  <a:txBody>
                    <a:bodyPr/>
                    <a:lstStyle/>
                    <a:p>
                      <a:pPr marL="0" lvl="0" indent="0" algn="l" defTabSz="914400" rtl="0" eaLnBrk="1" latinLnBrk="0" hangingPunct="1">
                        <a:lnSpc>
                          <a:spcPct val="115000"/>
                        </a:lnSpc>
                        <a:spcAft>
                          <a:spcPts val="0"/>
                        </a:spcAft>
                        <a:buFontTx/>
                        <a:buNone/>
                      </a:pPr>
                      <a:r>
                        <a:rPr lang="en-US" sz="2000" b="1" kern="1200" dirty="0" smtClean="0">
                          <a:solidFill>
                            <a:schemeClr val="lt1"/>
                          </a:solidFill>
                          <a:effectLst/>
                          <a:latin typeface="+mn-lt"/>
                          <a:ea typeface="+mn-ea"/>
                          <a:cs typeface="+mn-cs"/>
                        </a:rPr>
                        <a:t>5.3 Tidiness</a:t>
                      </a:r>
                      <a:endParaRPr lang="en-US" sz="2000" b="1" kern="1200" dirty="0">
                        <a:solidFill>
                          <a:schemeClr val="lt1"/>
                        </a:solidFill>
                        <a:effectLst/>
                        <a:latin typeface="+mn-lt"/>
                        <a:ea typeface="+mn-ea"/>
                        <a:cs typeface="+mn-cs"/>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794360">
                <a:tc>
                  <a:txBody>
                    <a:bodyPr/>
                    <a:lstStyle/>
                    <a:p>
                      <a:pPr marL="0" lvl="0" indent="0" algn="l" defTabSz="914400" rtl="0" eaLnBrk="1" latinLnBrk="0" hangingPunct="1">
                        <a:lnSpc>
                          <a:spcPct val="115000"/>
                        </a:lnSpc>
                        <a:spcAft>
                          <a:spcPts val="0"/>
                        </a:spcAft>
                        <a:buFontTx/>
                        <a:buNone/>
                      </a:pPr>
                      <a:r>
                        <a:rPr lang="en-US" sz="2000" b="1" kern="1200" dirty="0" smtClean="0">
                          <a:solidFill>
                            <a:schemeClr val="lt1"/>
                          </a:solidFill>
                          <a:effectLst/>
                          <a:latin typeface="+mn-lt"/>
                          <a:ea typeface="+mn-ea"/>
                          <a:cs typeface="+mn-cs"/>
                        </a:rPr>
                        <a:t>5.4 Scholarly</a:t>
                      </a:r>
                      <a:br>
                        <a:rPr lang="en-US" sz="2000" b="1" kern="1200" dirty="0" smtClean="0">
                          <a:solidFill>
                            <a:schemeClr val="lt1"/>
                          </a:solidFill>
                          <a:effectLst/>
                          <a:latin typeface="+mn-lt"/>
                          <a:ea typeface="+mn-ea"/>
                          <a:cs typeface="+mn-cs"/>
                        </a:rPr>
                      </a:br>
                      <a:r>
                        <a:rPr lang="en-US" sz="2000" b="1" kern="1200" dirty="0" smtClean="0">
                          <a:solidFill>
                            <a:schemeClr val="lt1"/>
                          </a:solidFill>
                          <a:effectLst/>
                          <a:latin typeface="+mn-lt"/>
                          <a:ea typeface="+mn-ea"/>
                          <a:cs typeface="+mn-cs"/>
                        </a:rPr>
                        <a:t>      </a:t>
                      </a:r>
                      <a:r>
                        <a:rPr lang="en-US" sz="2000" b="1" kern="1200" dirty="0">
                          <a:solidFill>
                            <a:schemeClr val="lt1"/>
                          </a:solidFill>
                          <a:effectLst/>
                          <a:latin typeface="+mn-lt"/>
                          <a:ea typeface="+mn-ea"/>
                          <a:cs typeface="+mn-cs"/>
                        </a:rPr>
                        <a:t>style</a:t>
                      </a: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kern="1200" dirty="0" smtClean="0">
                          <a:solidFill>
                            <a:srgbClr val="0000FF"/>
                          </a:solidFill>
                          <a:effectLst/>
                          <a:latin typeface="Arial Black" panose="020B0A04020102020204" pitchFamily="34" charset="0"/>
                          <a:ea typeface="+mn-ea"/>
                          <a:cs typeface="Arial" panose="020B0604020202020204" pitchFamily="34" charset="0"/>
                          <a:hlinkClick r:id="rId9"/>
                        </a:rPr>
                        <a:t>Word choice</a:t>
                      </a:r>
                      <a:r>
                        <a:rPr lang="en-US" sz="2000" kern="1200" dirty="0" smtClean="0">
                          <a:solidFill>
                            <a:srgbClr val="0000FF"/>
                          </a:solidFill>
                          <a:effectLst/>
                          <a:latin typeface="Arial Black" panose="020B0A04020102020204" pitchFamily="34" charset="0"/>
                          <a:ea typeface="+mn-ea"/>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and </a:t>
                      </a:r>
                      <a:r>
                        <a:rPr lang="en-US" sz="2000" kern="1200" dirty="0" smtClean="0">
                          <a:solidFill>
                            <a:srgbClr val="0000FF"/>
                          </a:solidFill>
                          <a:effectLst/>
                          <a:latin typeface="Arial Black" panose="020B0A04020102020204" pitchFamily="34" charset="0"/>
                          <a:ea typeface="+mn-ea"/>
                          <a:cs typeface="Arial" panose="020B0604020202020204" pitchFamily="34" charset="0"/>
                          <a:hlinkClick r:id="rId10"/>
                        </a:rPr>
                        <a:t>Sentence style</a:t>
                      </a:r>
                      <a:endParaRPr lang="en-US" sz="2000" kern="1200" dirty="0" smtClean="0">
                        <a:solidFill>
                          <a:srgbClr val="0000FF"/>
                        </a:solidFill>
                        <a:effectLst/>
                        <a:latin typeface="Arial Black" panose="020B0A04020102020204" pitchFamily="34" charset="0"/>
                        <a:ea typeface="+mn-ea"/>
                        <a:cs typeface="Arial" panose="020B0604020202020204" pitchFamily="34" charset="0"/>
                      </a:endParaRPr>
                    </a:p>
                    <a:p>
                      <a:pPr>
                        <a:lnSpc>
                          <a:spcPct val="115000"/>
                        </a:lnSpc>
                        <a:spcAft>
                          <a:spcPts val="0"/>
                        </a:spcAft>
                      </a:pPr>
                      <a:endParaRPr lang="en-US" sz="2000" kern="1200" dirty="0">
                        <a:solidFill>
                          <a:srgbClr val="0000FF"/>
                        </a:solidFill>
                        <a:effectLst/>
                        <a:latin typeface="Arial Black" panose="020B0A04020102020204" pitchFamily="34" charset="0"/>
                        <a:ea typeface="+mn-ea"/>
                        <a:cs typeface="Arial" panose="020B0604020202020204" pitchFamily="34" charset="0"/>
                      </a:endParaRPr>
                    </a:p>
                  </a:txBody>
                  <a:tcPr marL="68580" marR="68580" marT="0" marB="0"/>
                </a:tc>
              </a:tr>
              <a:tr h="794360">
                <a:tc>
                  <a:txBody>
                    <a:bodyPr/>
                    <a:lstStyle/>
                    <a:p>
                      <a:pPr marL="0" lvl="0" indent="0">
                        <a:lnSpc>
                          <a:spcPct val="115000"/>
                        </a:lnSpc>
                        <a:spcAft>
                          <a:spcPts val="0"/>
                        </a:spcAft>
                        <a:buFontTx/>
                        <a:buNone/>
                      </a:pPr>
                      <a:r>
                        <a:rPr lang="en-US" sz="2000" dirty="0" smtClean="0">
                          <a:effectLst/>
                        </a:rPr>
                        <a:t>5.5 Sentence </a:t>
                      </a:r>
                      <a:br>
                        <a:rPr lang="en-US" sz="2000" dirty="0" smtClean="0">
                          <a:effectLst/>
                        </a:rPr>
                      </a:br>
                      <a:r>
                        <a:rPr lang="en-US" sz="2000" dirty="0" smtClean="0">
                          <a:effectLst/>
                        </a:rPr>
                        <a:t>      structure</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2000" kern="1200" dirty="0">
                        <a:solidFill>
                          <a:srgbClr val="0000FF"/>
                        </a:solidFill>
                        <a:effectLst/>
                        <a:latin typeface="Arial Black" panose="020B0A040201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dirty="0" smtClean="0">
                          <a:effectLst/>
                        </a:rPr>
                        <a:t>5.6 Grammar</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dirty="0" smtClean="0">
                          <a:effectLst/>
                        </a:rPr>
                        <a:t>5.7 Spelling</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2000" i="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794360">
                <a:tc>
                  <a:txBody>
                    <a:bodyPr/>
                    <a:lstStyle/>
                    <a:p>
                      <a:pPr>
                        <a:lnSpc>
                          <a:spcPct val="115000"/>
                        </a:lnSpc>
                        <a:spcAft>
                          <a:spcPts val="0"/>
                        </a:spcAft>
                      </a:pPr>
                      <a:r>
                        <a:rPr lang="en-US" sz="2000" dirty="0">
                          <a:effectLst/>
                        </a:rPr>
                        <a:t>Other criterion</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algn="l" defTabSz="914400" rtl="0" eaLnBrk="1" latinLnBrk="0" hangingPunct="1">
                        <a:lnSpc>
                          <a:spcPct val="115000"/>
                        </a:lnSpc>
                        <a:spcAft>
                          <a:spcPts val="0"/>
                        </a:spcAft>
                      </a:pP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r>
            </a:tbl>
          </a:graphicData>
        </a:graphic>
      </p:graphicFrame>
      <p:sp>
        <p:nvSpPr>
          <p:cNvPr id="3" name="Oval 2"/>
          <p:cNvSpPr/>
          <p:nvPr/>
        </p:nvSpPr>
        <p:spPr>
          <a:xfrm>
            <a:off x="2483768" y="2780928"/>
            <a:ext cx="4968552" cy="1440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2822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3096344" cy="584775"/>
          </a:xfrm>
          <a:prstGeom prst="rect">
            <a:avLst/>
          </a:prstGeom>
          <a:noFill/>
        </p:spPr>
        <p:txBody>
          <a:bodyPr wrap="square" rtlCol="0">
            <a:spAutoFit/>
          </a:bodyPr>
          <a:lstStyle/>
          <a:p>
            <a:r>
              <a:rPr lang="fi-FI" sz="3200" b="1" dirty="0" err="1" smtClean="0"/>
              <a:t>Thesis</a:t>
            </a:r>
            <a:r>
              <a:rPr lang="fi-FI" sz="3200" b="1" dirty="0" smtClean="0"/>
              <a:t> #1</a:t>
            </a:r>
            <a:endParaRPr lang="en-US" sz="3200" b="1" dirty="0"/>
          </a:p>
        </p:txBody>
      </p:sp>
      <p:sp>
        <p:nvSpPr>
          <p:cNvPr id="3" name="Rectangle 2"/>
          <p:cNvSpPr/>
          <p:nvPr/>
        </p:nvSpPr>
        <p:spPr>
          <a:xfrm>
            <a:off x="251520" y="1628507"/>
            <a:ext cx="8892480" cy="2800767"/>
          </a:xfrm>
          <a:prstGeom prst="rect">
            <a:avLst/>
          </a:prstGeom>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means a system which performs any kind of</a:t>
            </a:r>
          </a:p>
          <a:p>
            <a:pPr>
              <a:lnSpc>
                <a:spcPct val="150000"/>
              </a:lnSpc>
            </a:pPr>
            <a:r>
              <a:rPr lang="en-US" dirty="0">
                <a:latin typeface="CMR12"/>
              </a:rPr>
              <a:t>tests such as electrical measurements, mechanical actions or software related tests,</a:t>
            </a:r>
          </a:p>
          <a:p>
            <a:pPr>
              <a:lnSpc>
                <a:spcPct val="150000"/>
              </a:lnSpc>
            </a:pPr>
            <a:r>
              <a:rPr lang="en-US" dirty="0">
                <a:latin typeface="CMR12"/>
              </a:rPr>
              <a:t>automatically for a device under test (DUT). In this chapter, basic elements of the</a:t>
            </a:r>
          </a:p>
          <a:p>
            <a:pPr>
              <a:lnSpc>
                <a:spcPct val="150000"/>
              </a:lnSpc>
            </a:pPr>
            <a:r>
              <a:rPr lang="en-US" dirty="0">
                <a:latin typeface="CMR12"/>
              </a:rPr>
              <a:t>ATS is discussed according to various sources.</a:t>
            </a:r>
            <a:endParaRPr lang="en-US" dirty="0"/>
          </a:p>
        </p:txBody>
      </p:sp>
      <p:sp>
        <p:nvSpPr>
          <p:cNvPr id="4" name="Rectangle 3"/>
          <p:cNvSpPr/>
          <p:nvPr/>
        </p:nvSpPr>
        <p:spPr>
          <a:xfrm>
            <a:off x="251520" y="1654181"/>
            <a:ext cx="8892480" cy="2800767"/>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a:solidFill>
                  <a:srgbClr val="C00000"/>
                </a:solidFill>
                <a:latin typeface="Arial Black" panose="020B0A04020102020204" pitchFamily="34" charset="0"/>
              </a:rPr>
              <a:t>means</a:t>
            </a:r>
            <a:r>
              <a:rPr lang="en-US" dirty="0">
                <a:solidFill>
                  <a:srgbClr val="C00000"/>
                </a:solidFill>
                <a:latin typeface="CMR12"/>
              </a:rPr>
              <a:t> </a:t>
            </a:r>
            <a:r>
              <a:rPr lang="en-US" dirty="0">
                <a:latin typeface="CMR12"/>
              </a:rPr>
              <a:t>a system which performs any kind of</a:t>
            </a:r>
          </a:p>
          <a:p>
            <a:pPr>
              <a:lnSpc>
                <a:spcPct val="150000"/>
              </a:lnSpc>
            </a:pPr>
            <a:r>
              <a:rPr lang="en-US" dirty="0">
                <a:latin typeface="CMR12"/>
              </a:rPr>
              <a:t>tests such as electrical measurements, mechanical actions or software related tests,</a:t>
            </a:r>
          </a:p>
          <a:p>
            <a:pPr>
              <a:lnSpc>
                <a:spcPct val="150000"/>
              </a:lnSpc>
            </a:pPr>
            <a:r>
              <a:rPr lang="en-US" dirty="0">
                <a:latin typeface="CMR12"/>
              </a:rPr>
              <a:t>automatically for a device under test (DUT). In this chapter, basic elements of the</a:t>
            </a:r>
          </a:p>
          <a:p>
            <a:pPr>
              <a:lnSpc>
                <a:spcPct val="150000"/>
              </a:lnSpc>
            </a:pPr>
            <a:r>
              <a:rPr lang="en-US" dirty="0">
                <a:latin typeface="CMR12"/>
              </a:rPr>
              <a:t>ATS is discussed according to various sources.</a:t>
            </a:r>
            <a:endParaRPr lang="en-US" dirty="0"/>
          </a:p>
        </p:txBody>
      </p:sp>
      <p:sp>
        <p:nvSpPr>
          <p:cNvPr id="5" name="Rectangle 4"/>
          <p:cNvSpPr/>
          <p:nvPr/>
        </p:nvSpPr>
        <p:spPr>
          <a:xfrm>
            <a:off x="278132" y="1655141"/>
            <a:ext cx="8892480" cy="2800767"/>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performs any kind of</a:t>
            </a:r>
          </a:p>
          <a:p>
            <a:pPr>
              <a:lnSpc>
                <a:spcPct val="150000"/>
              </a:lnSpc>
            </a:pPr>
            <a:r>
              <a:rPr lang="en-US" dirty="0">
                <a:latin typeface="CMR12"/>
              </a:rPr>
              <a:t>tests such as electrical measurements, mechanical actions or software related tests,</a:t>
            </a:r>
          </a:p>
          <a:p>
            <a:pPr>
              <a:lnSpc>
                <a:spcPct val="150000"/>
              </a:lnSpc>
            </a:pPr>
            <a:r>
              <a:rPr lang="en-US" dirty="0">
                <a:latin typeface="CMR12"/>
              </a:rPr>
              <a:t>automatically for a device under test (DUT). In this chapter, basic elements of the</a:t>
            </a:r>
          </a:p>
          <a:p>
            <a:pPr>
              <a:lnSpc>
                <a:spcPct val="150000"/>
              </a:lnSpc>
            </a:pPr>
            <a:r>
              <a:rPr lang="en-US" dirty="0">
                <a:latin typeface="CMR12"/>
              </a:rPr>
              <a:t>ATS is discussed according to various sources.</a:t>
            </a:r>
            <a:endParaRPr lang="en-US" dirty="0"/>
          </a:p>
        </p:txBody>
      </p:sp>
      <p:sp>
        <p:nvSpPr>
          <p:cNvPr id="6" name="Rectangle 5"/>
          <p:cNvSpPr/>
          <p:nvPr/>
        </p:nvSpPr>
        <p:spPr>
          <a:xfrm>
            <a:off x="260354" y="1656101"/>
            <a:ext cx="8892480" cy="2800767"/>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performs </a:t>
            </a:r>
            <a:r>
              <a:rPr lang="en-US" dirty="0">
                <a:solidFill>
                  <a:srgbClr val="C00000"/>
                </a:solidFill>
                <a:latin typeface="Arial Black" panose="020B0A04020102020204" pitchFamily="34" charset="0"/>
              </a:rPr>
              <a:t>any </a:t>
            </a:r>
            <a:r>
              <a:rPr lang="en-US" u="sng" dirty="0">
                <a:solidFill>
                  <a:srgbClr val="C00000"/>
                </a:solidFill>
                <a:latin typeface="Arial Black" panose="020B0A04020102020204" pitchFamily="34" charset="0"/>
              </a:rPr>
              <a:t>kind</a:t>
            </a:r>
            <a:r>
              <a:rPr lang="en-US" dirty="0">
                <a:solidFill>
                  <a:srgbClr val="C00000"/>
                </a:solidFill>
                <a:latin typeface="Arial Black" panose="020B0A04020102020204" pitchFamily="34" charset="0"/>
              </a:rPr>
              <a:t> </a:t>
            </a:r>
            <a:r>
              <a:rPr lang="en-US" dirty="0" smtClean="0">
                <a:solidFill>
                  <a:srgbClr val="C00000"/>
                </a:solidFill>
                <a:latin typeface="Arial Black" panose="020B0A04020102020204" pitchFamily="34" charset="0"/>
              </a:rPr>
              <a:t>of </a:t>
            </a:r>
            <a:r>
              <a:rPr lang="en-US" dirty="0" smtClean="0">
                <a:latin typeface="CMR12"/>
              </a:rPr>
              <a:t>tests </a:t>
            </a:r>
            <a:r>
              <a:rPr lang="en-US" dirty="0">
                <a:latin typeface="CMR12"/>
              </a:rPr>
              <a:t>such as electrical measurements, mechanical actions or software related tests</a:t>
            </a:r>
            <a:r>
              <a:rPr lang="en-US" dirty="0" smtClean="0">
                <a:latin typeface="CMR12"/>
              </a:rPr>
              <a:t>, automatically </a:t>
            </a:r>
            <a:r>
              <a:rPr lang="en-US" dirty="0">
                <a:latin typeface="CMR12"/>
              </a:rPr>
              <a:t>for a device under test (DUT). In this chapter, basic elements of </a:t>
            </a:r>
            <a:r>
              <a:rPr lang="en-US" dirty="0" smtClean="0">
                <a:latin typeface="CMR12"/>
              </a:rPr>
              <a:t>the ATS </a:t>
            </a:r>
            <a:r>
              <a:rPr lang="en-US" dirty="0">
                <a:latin typeface="CMR12"/>
              </a:rPr>
              <a:t>is discussed according to various sources.</a:t>
            </a:r>
            <a:endParaRPr lang="en-US" dirty="0"/>
          </a:p>
        </p:txBody>
      </p:sp>
      <p:sp>
        <p:nvSpPr>
          <p:cNvPr id="7" name="Rectangle 6"/>
          <p:cNvSpPr/>
          <p:nvPr/>
        </p:nvSpPr>
        <p:spPr>
          <a:xfrm>
            <a:off x="260332" y="1657061"/>
            <a:ext cx="8892480" cy="2800767"/>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performs </a:t>
            </a:r>
            <a:r>
              <a:rPr lang="en-US" dirty="0">
                <a:solidFill>
                  <a:srgbClr val="C00000"/>
                </a:solidFill>
                <a:latin typeface="Arial Black" panose="020B0A04020102020204" pitchFamily="34" charset="0"/>
              </a:rPr>
              <a:t>any </a:t>
            </a:r>
            <a:r>
              <a:rPr lang="en-US" u="sng" dirty="0" smtClean="0">
                <a:solidFill>
                  <a:srgbClr val="0000FF"/>
                </a:solidFill>
                <a:latin typeface="Arial Black" panose="020B0A04020102020204" pitchFamily="34" charset="0"/>
              </a:rPr>
              <a:t>type</a:t>
            </a:r>
            <a:r>
              <a:rPr lang="en-US" dirty="0" smtClean="0">
                <a:solidFill>
                  <a:srgbClr val="C00000"/>
                </a:solidFill>
                <a:latin typeface="Arial Black" panose="020B0A04020102020204" pitchFamily="34" charset="0"/>
              </a:rPr>
              <a:t> of </a:t>
            </a:r>
            <a:r>
              <a:rPr lang="en-US" dirty="0" smtClean="0">
                <a:latin typeface="CMR12"/>
              </a:rPr>
              <a:t>tests </a:t>
            </a:r>
            <a:r>
              <a:rPr lang="en-US" dirty="0">
                <a:latin typeface="CMR12"/>
              </a:rPr>
              <a:t>such as electrical measurements, mechanical actions or software related tests</a:t>
            </a:r>
            <a:r>
              <a:rPr lang="en-US" dirty="0" smtClean="0">
                <a:latin typeface="CMR12"/>
              </a:rPr>
              <a:t>, automatically </a:t>
            </a:r>
            <a:r>
              <a:rPr lang="en-US" dirty="0">
                <a:latin typeface="CMR12"/>
              </a:rPr>
              <a:t>for a device under test (DUT). In this chapter, basic elements of </a:t>
            </a:r>
            <a:r>
              <a:rPr lang="en-US" dirty="0" smtClean="0">
                <a:latin typeface="CMR12"/>
              </a:rPr>
              <a:t>the ATS </a:t>
            </a:r>
            <a:r>
              <a:rPr lang="en-US" dirty="0">
                <a:latin typeface="CMR12"/>
              </a:rPr>
              <a:t>is discussed according to various sources.</a:t>
            </a:r>
            <a:endParaRPr lang="en-US" dirty="0"/>
          </a:p>
        </p:txBody>
      </p:sp>
      <p:cxnSp>
        <p:nvCxnSpPr>
          <p:cNvPr id="9" name="Straight Connector 8"/>
          <p:cNvCxnSpPr/>
          <p:nvPr/>
        </p:nvCxnSpPr>
        <p:spPr>
          <a:xfrm>
            <a:off x="7668344" y="2852936"/>
            <a:ext cx="1152128"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8132" y="3212976"/>
            <a:ext cx="477444" cy="3600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72228" y="1656952"/>
            <a:ext cx="8892480" cy="2893100"/>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performs </a:t>
            </a:r>
            <a:r>
              <a:rPr lang="en-US" dirty="0" smtClean="0">
                <a:latin typeface="CMR12"/>
              </a:rPr>
              <a:t>tests</a:t>
            </a:r>
            <a:r>
              <a:rPr lang="en-US" sz="2000" dirty="0" smtClean="0">
                <a:solidFill>
                  <a:srgbClr val="0000FF"/>
                </a:solidFill>
                <a:latin typeface="Arial Black" panose="020B0A04020102020204" pitchFamily="34" charset="0"/>
              </a:rPr>
              <a:t>, </a:t>
            </a:r>
            <a:r>
              <a:rPr lang="en-US" dirty="0">
                <a:latin typeface="CMR12"/>
              </a:rPr>
              <a:t>such as electrical measurements, mechanical actions or software related tests</a:t>
            </a:r>
            <a:r>
              <a:rPr lang="en-US" sz="2000" dirty="0">
                <a:solidFill>
                  <a:srgbClr val="0000FF"/>
                </a:solidFill>
                <a:latin typeface="Arial Black" panose="020B0A04020102020204" pitchFamily="34" charset="0"/>
              </a:rPr>
              <a:t>, </a:t>
            </a:r>
            <a:r>
              <a:rPr lang="en-US" dirty="0" smtClean="0">
                <a:latin typeface="CMR12"/>
              </a:rPr>
              <a:t>automatically </a:t>
            </a:r>
            <a:r>
              <a:rPr lang="en-US" dirty="0">
                <a:latin typeface="CMR12"/>
              </a:rPr>
              <a:t>for a device under test (DUT). In this chapter, basic elements of </a:t>
            </a:r>
            <a:r>
              <a:rPr lang="en-US" dirty="0" smtClean="0">
                <a:latin typeface="CMR12"/>
              </a:rPr>
              <a:t>the ATS </a:t>
            </a:r>
            <a:r>
              <a:rPr lang="en-US" dirty="0">
                <a:latin typeface="CMR12"/>
              </a:rPr>
              <a:t>is discussed according to various sources.</a:t>
            </a:r>
            <a:endParaRPr lang="en-US" dirty="0"/>
          </a:p>
        </p:txBody>
      </p:sp>
      <p:sp>
        <p:nvSpPr>
          <p:cNvPr id="14" name="Rectangle 13"/>
          <p:cNvSpPr/>
          <p:nvPr/>
        </p:nvSpPr>
        <p:spPr>
          <a:xfrm>
            <a:off x="278132" y="1657061"/>
            <a:ext cx="8892480" cy="2893100"/>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a:t>
            </a:r>
            <a:r>
              <a:rPr lang="en-US" b="1" u="sng" dirty="0">
                <a:latin typeface="CMR12"/>
              </a:rPr>
              <a:t>performs</a:t>
            </a:r>
            <a:r>
              <a:rPr lang="en-US" dirty="0">
                <a:latin typeface="CMR12"/>
              </a:rPr>
              <a:t> </a:t>
            </a:r>
            <a:r>
              <a:rPr lang="en-US" dirty="0" smtClean="0">
                <a:latin typeface="CMR12"/>
              </a:rPr>
              <a:t>tests</a:t>
            </a:r>
            <a:r>
              <a:rPr lang="en-US" sz="2000" dirty="0" smtClean="0">
                <a:solidFill>
                  <a:srgbClr val="0000FF"/>
                </a:solidFill>
                <a:latin typeface="Arial Black" panose="020B0A04020102020204" pitchFamily="34" charset="0"/>
              </a:rPr>
              <a:t>, </a:t>
            </a:r>
            <a:r>
              <a:rPr lang="en-US" dirty="0">
                <a:latin typeface="CMR12"/>
              </a:rPr>
              <a:t>such as electrical measurements, mechanical actions or software related tests</a:t>
            </a:r>
            <a:r>
              <a:rPr lang="en-US" sz="2000" dirty="0">
                <a:solidFill>
                  <a:srgbClr val="0000FF"/>
                </a:solidFill>
                <a:latin typeface="Arial Black" panose="020B0A04020102020204" pitchFamily="34" charset="0"/>
              </a:rPr>
              <a:t>, </a:t>
            </a:r>
            <a:r>
              <a:rPr lang="en-US" dirty="0" smtClean="0">
                <a:solidFill>
                  <a:srgbClr val="C00000"/>
                </a:solidFill>
                <a:latin typeface="Arial Black" panose="020B0A04020102020204" pitchFamily="34" charset="0"/>
              </a:rPr>
              <a:t>automatically</a:t>
            </a:r>
            <a:r>
              <a:rPr lang="en-US" dirty="0" smtClean="0">
                <a:solidFill>
                  <a:srgbClr val="C00000"/>
                </a:solidFill>
                <a:latin typeface="CMR12"/>
              </a:rPr>
              <a:t> </a:t>
            </a:r>
            <a:r>
              <a:rPr lang="en-US" dirty="0">
                <a:latin typeface="CMR12"/>
              </a:rPr>
              <a:t>for a device under test (DUT). In this chapter, basic elements of </a:t>
            </a:r>
            <a:r>
              <a:rPr lang="en-US" dirty="0" smtClean="0">
                <a:latin typeface="CMR12"/>
              </a:rPr>
              <a:t>the ATS </a:t>
            </a:r>
            <a:r>
              <a:rPr lang="en-US" dirty="0">
                <a:latin typeface="CMR12"/>
              </a:rPr>
              <a:t>is discussed according to various sources.</a:t>
            </a:r>
            <a:endParaRPr lang="en-US" dirty="0"/>
          </a:p>
        </p:txBody>
      </p:sp>
      <p:sp>
        <p:nvSpPr>
          <p:cNvPr id="15" name="Rectangle 14"/>
          <p:cNvSpPr/>
          <p:nvPr/>
        </p:nvSpPr>
        <p:spPr>
          <a:xfrm>
            <a:off x="273692" y="1664355"/>
            <a:ext cx="8892480" cy="2893100"/>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a:t>
            </a:r>
            <a:r>
              <a:rPr lang="en-US" dirty="0">
                <a:solidFill>
                  <a:srgbClr val="0000FF"/>
                </a:solidFill>
                <a:latin typeface="Arial Black" panose="020B0A04020102020204" pitchFamily="34" charset="0"/>
              </a:rPr>
              <a:t>automatically </a:t>
            </a:r>
            <a:r>
              <a:rPr lang="en-US" b="1" u="sng" dirty="0" smtClean="0">
                <a:latin typeface="CMR12"/>
              </a:rPr>
              <a:t>performs</a:t>
            </a:r>
            <a:r>
              <a:rPr lang="en-US" dirty="0" smtClean="0">
                <a:latin typeface="CMR12"/>
              </a:rPr>
              <a:t> tests</a:t>
            </a:r>
            <a:r>
              <a:rPr lang="en-US" sz="2000" dirty="0" smtClean="0">
                <a:solidFill>
                  <a:srgbClr val="0000FF"/>
                </a:solidFill>
                <a:latin typeface="Arial Black" panose="020B0A04020102020204" pitchFamily="34" charset="0"/>
              </a:rPr>
              <a:t>, </a:t>
            </a:r>
            <a:r>
              <a:rPr lang="en-US" dirty="0">
                <a:latin typeface="CMR12"/>
              </a:rPr>
              <a:t>such as electrical measurements, mechanical actions or software related tests</a:t>
            </a:r>
            <a:r>
              <a:rPr lang="en-US" sz="2000" dirty="0">
                <a:solidFill>
                  <a:srgbClr val="0000FF"/>
                </a:solidFill>
                <a:latin typeface="Arial Black" panose="020B0A04020102020204" pitchFamily="34" charset="0"/>
              </a:rPr>
              <a:t>, </a:t>
            </a:r>
            <a:r>
              <a:rPr lang="en-US" dirty="0" smtClean="0">
                <a:latin typeface="CMR12"/>
              </a:rPr>
              <a:t>for </a:t>
            </a:r>
            <a:r>
              <a:rPr lang="en-US" dirty="0">
                <a:latin typeface="CMR12"/>
              </a:rPr>
              <a:t>a device under test (DUT). In this chapter, basic element</a:t>
            </a:r>
            <a:r>
              <a:rPr lang="en-US" dirty="0">
                <a:solidFill>
                  <a:srgbClr val="C00000"/>
                </a:solidFill>
                <a:latin typeface="Arial Black" panose="020B0A04020102020204" pitchFamily="34" charset="0"/>
              </a:rPr>
              <a:t>s</a:t>
            </a:r>
            <a:r>
              <a:rPr lang="en-US" dirty="0">
                <a:latin typeface="CMR12"/>
              </a:rPr>
              <a:t> of </a:t>
            </a:r>
            <a:r>
              <a:rPr lang="en-US" dirty="0" smtClean="0">
                <a:latin typeface="CMR12"/>
              </a:rPr>
              <a:t>the ATS </a:t>
            </a:r>
            <a:r>
              <a:rPr lang="en-US" dirty="0">
                <a:solidFill>
                  <a:srgbClr val="C00000"/>
                </a:solidFill>
                <a:latin typeface="Arial Black" panose="020B0A04020102020204" pitchFamily="34" charset="0"/>
              </a:rPr>
              <a:t>is</a:t>
            </a:r>
            <a:r>
              <a:rPr lang="en-US" dirty="0">
                <a:latin typeface="CMR12"/>
              </a:rPr>
              <a:t> discussed according to various sources.</a:t>
            </a:r>
            <a:endParaRPr lang="en-US" dirty="0"/>
          </a:p>
        </p:txBody>
      </p:sp>
      <p:sp>
        <p:nvSpPr>
          <p:cNvPr id="16" name="Rectangle 15"/>
          <p:cNvSpPr/>
          <p:nvPr/>
        </p:nvSpPr>
        <p:spPr>
          <a:xfrm>
            <a:off x="269252" y="1671649"/>
            <a:ext cx="8892480" cy="2893100"/>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a:t>
            </a:r>
            <a:r>
              <a:rPr lang="en-US" dirty="0">
                <a:solidFill>
                  <a:srgbClr val="0000FF"/>
                </a:solidFill>
                <a:latin typeface="Arial Black" panose="020B0A04020102020204" pitchFamily="34" charset="0"/>
              </a:rPr>
              <a:t>automatically </a:t>
            </a:r>
            <a:r>
              <a:rPr lang="en-US" b="1" u="sng" dirty="0" smtClean="0">
                <a:latin typeface="CMR12"/>
              </a:rPr>
              <a:t>performs</a:t>
            </a:r>
            <a:r>
              <a:rPr lang="en-US" dirty="0" smtClean="0">
                <a:latin typeface="CMR12"/>
              </a:rPr>
              <a:t> tests</a:t>
            </a:r>
            <a:r>
              <a:rPr lang="en-US" sz="2000" dirty="0" smtClean="0">
                <a:solidFill>
                  <a:srgbClr val="0000FF"/>
                </a:solidFill>
                <a:latin typeface="Arial Black" panose="020B0A04020102020204" pitchFamily="34" charset="0"/>
              </a:rPr>
              <a:t>, </a:t>
            </a:r>
            <a:r>
              <a:rPr lang="en-US" dirty="0">
                <a:latin typeface="CMR12"/>
              </a:rPr>
              <a:t>such as electrical measurements, mechanical actions or software related tests</a:t>
            </a:r>
            <a:r>
              <a:rPr lang="en-US" sz="2000" dirty="0">
                <a:solidFill>
                  <a:srgbClr val="0000FF"/>
                </a:solidFill>
                <a:latin typeface="Arial Black" panose="020B0A04020102020204" pitchFamily="34" charset="0"/>
              </a:rPr>
              <a:t>, </a:t>
            </a:r>
            <a:r>
              <a:rPr lang="en-US" dirty="0" smtClean="0">
                <a:latin typeface="CMR12"/>
              </a:rPr>
              <a:t>for </a:t>
            </a:r>
            <a:r>
              <a:rPr lang="en-US" dirty="0">
                <a:latin typeface="CMR12"/>
              </a:rPr>
              <a:t>a device under test (DUT). In this chapter, basic element</a:t>
            </a:r>
            <a:r>
              <a:rPr lang="en-US" dirty="0">
                <a:solidFill>
                  <a:srgbClr val="C00000"/>
                </a:solidFill>
                <a:latin typeface="Arial Black" panose="020B0A04020102020204" pitchFamily="34" charset="0"/>
              </a:rPr>
              <a:t>s</a:t>
            </a:r>
            <a:r>
              <a:rPr lang="en-US" dirty="0">
                <a:latin typeface="CMR12"/>
              </a:rPr>
              <a:t> of </a:t>
            </a:r>
            <a:r>
              <a:rPr lang="en-US" dirty="0" smtClean="0">
                <a:latin typeface="CMR12"/>
              </a:rPr>
              <a:t>the ATS </a:t>
            </a:r>
            <a:r>
              <a:rPr lang="en-US" dirty="0" smtClean="0">
                <a:solidFill>
                  <a:srgbClr val="0000FF"/>
                </a:solidFill>
                <a:latin typeface="Arial Black" panose="020B0A04020102020204" pitchFamily="34" charset="0"/>
              </a:rPr>
              <a:t>are</a:t>
            </a:r>
            <a:r>
              <a:rPr lang="en-US" dirty="0" smtClean="0">
                <a:latin typeface="CMR12"/>
              </a:rPr>
              <a:t> </a:t>
            </a:r>
            <a:r>
              <a:rPr lang="en-US" dirty="0">
                <a:latin typeface="CMR12"/>
              </a:rPr>
              <a:t>discussed according to various sources.</a:t>
            </a:r>
            <a:endParaRPr lang="en-US" dirty="0"/>
          </a:p>
        </p:txBody>
      </p:sp>
      <p:sp>
        <p:nvSpPr>
          <p:cNvPr id="17" name="Rectangle 16"/>
          <p:cNvSpPr/>
          <p:nvPr/>
        </p:nvSpPr>
        <p:spPr>
          <a:xfrm>
            <a:off x="264812" y="1678943"/>
            <a:ext cx="8892480" cy="2893100"/>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a:t>
            </a:r>
            <a:r>
              <a:rPr lang="en-US" dirty="0">
                <a:solidFill>
                  <a:srgbClr val="0000FF"/>
                </a:solidFill>
                <a:latin typeface="Arial Black" panose="020B0A04020102020204" pitchFamily="34" charset="0"/>
              </a:rPr>
              <a:t>automatically </a:t>
            </a:r>
            <a:r>
              <a:rPr lang="en-US" b="1" u="sng" dirty="0" smtClean="0">
                <a:latin typeface="CMR12"/>
              </a:rPr>
              <a:t>performs</a:t>
            </a:r>
            <a:r>
              <a:rPr lang="en-US" dirty="0" smtClean="0">
                <a:latin typeface="CMR12"/>
              </a:rPr>
              <a:t> tests</a:t>
            </a:r>
            <a:r>
              <a:rPr lang="en-US" sz="2000" dirty="0" smtClean="0">
                <a:solidFill>
                  <a:srgbClr val="0000FF"/>
                </a:solidFill>
                <a:latin typeface="Arial Black" panose="020B0A04020102020204" pitchFamily="34" charset="0"/>
              </a:rPr>
              <a:t>, </a:t>
            </a:r>
            <a:r>
              <a:rPr lang="en-US" dirty="0">
                <a:latin typeface="CMR12"/>
              </a:rPr>
              <a:t>such as electrical measurements, mechanical actions or software related tests</a:t>
            </a:r>
            <a:r>
              <a:rPr lang="en-US" sz="2000" dirty="0">
                <a:solidFill>
                  <a:srgbClr val="0000FF"/>
                </a:solidFill>
                <a:latin typeface="Arial Black" panose="020B0A04020102020204" pitchFamily="34" charset="0"/>
              </a:rPr>
              <a:t>, </a:t>
            </a:r>
            <a:r>
              <a:rPr lang="en-US" dirty="0" smtClean="0">
                <a:latin typeface="CMR12"/>
              </a:rPr>
              <a:t>for </a:t>
            </a:r>
            <a:r>
              <a:rPr lang="en-US" dirty="0">
                <a:latin typeface="CMR12"/>
              </a:rPr>
              <a:t>a device under test (DUT). </a:t>
            </a:r>
            <a:r>
              <a:rPr lang="en-US" dirty="0">
                <a:solidFill>
                  <a:srgbClr val="C00000"/>
                </a:solidFill>
                <a:latin typeface="Arial Black" panose="020B0A04020102020204" pitchFamily="34" charset="0"/>
              </a:rPr>
              <a:t>In</a:t>
            </a:r>
            <a:r>
              <a:rPr lang="en-US" dirty="0">
                <a:latin typeface="CMR12"/>
              </a:rPr>
              <a:t> </a:t>
            </a:r>
            <a:r>
              <a:rPr lang="en-US" dirty="0">
                <a:solidFill>
                  <a:srgbClr val="C00000"/>
                </a:solidFill>
                <a:latin typeface="CMR12"/>
              </a:rPr>
              <a:t>this chapter, </a:t>
            </a:r>
            <a:r>
              <a:rPr lang="en-US" dirty="0">
                <a:latin typeface="CMR12"/>
              </a:rPr>
              <a:t>basic element</a:t>
            </a:r>
            <a:r>
              <a:rPr lang="en-US" dirty="0">
                <a:solidFill>
                  <a:srgbClr val="0000FF"/>
                </a:solidFill>
                <a:latin typeface="Arial Black" panose="020B0A04020102020204" pitchFamily="34" charset="0"/>
              </a:rPr>
              <a:t>s</a:t>
            </a:r>
            <a:r>
              <a:rPr lang="en-US" dirty="0">
                <a:latin typeface="CMR12"/>
              </a:rPr>
              <a:t> of </a:t>
            </a:r>
            <a:r>
              <a:rPr lang="en-US" dirty="0" smtClean="0">
                <a:latin typeface="CMR12"/>
              </a:rPr>
              <a:t>the ATS </a:t>
            </a:r>
            <a:r>
              <a:rPr lang="en-US" dirty="0" smtClean="0">
                <a:solidFill>
                  <a:srgbClr val="C00000"/>
                </a:solidFill>
                <a:latin typeface="Arial Black" panose="020B0A04020102020204" pitchFamily="34" charset="0"/>
              </a:rPr>
              <a:t>are</a:t>
            </a:r>
            <a:r>
              <a:rPr lang="en-US" dirty="0" smtClean="0">
                <a:solidFill>
                  <a:srgbClr val="C00000"/>
                </a:solidFill>
                <a:latin typeface="CMR12"/>
              </a:rPr>
              <a:t> </a:t>
            </a:r>
            <a:r>
              <a:rPr lang="en-US" dirty="0">
                <a:solidFill>
                  <a:srgbClr val="C00000"/>
                </a:solidFill>
                <a:latin typeface="Arial Black" panose="020B0A04020102020204" pitchFamily="34" charset="0"/>
              </a:rPr>
              <a:t>discussed</a:t>
            </a:r>
            <a:r>
              <a:rPr lang="en-US" dirty="0">
                <a:solidFill>
                  <a:srgbClr val="C00000"/>
                </a:solidFill>
                <a:latin typeface="CMR12"/>
              </a:rPr>
              <a:t> </a:t>
            </a:r>
            <a:r>
              <a:rPr lang="en-US" dirty="0">
                <a:latin typeface="CMR12"/>
              </a:rPr>
              <a:t>according to various sources.</a:t>
            </a:r>
            <a:endParaRPr lang="en-US" dirty="0"/>
          </a:p>
        </p:txBody>
      </p:sp>
      <p:sp>
        <p:nvSpPr>
          <p:cNvPr id="18" name="Rectangle 17"/>
          <p:cNvSpPr/>
          <p:nvPr/>
        </p:nvSpPr>
        <p:spPr>
          <a:xfrm>
            <a:off x="251520" y="1766426"/>
            <a:ext cx="8892480" cy="2893100"/>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a:t>
            </a:r>
            <a:r>
              <a:rPr lang="en-US" dirty="0">
                <a:solidFill>
                  <a:srgbClr val="0000FF"/>
                </a:solidFill>
                <a:latin typeface="Arial Black" panose="020B0A04020102020204" pitchFamily="34" charset="0"/>
              </a:rPr>
              <a:t>automatically </a:t>
            </a:r>
            <a:r>
              <a:rPr lang="en-US" b="1" u="sng" dirty="0" smtClean="0">
                <a:latin typeface="CMR12"/>
              </a:rPr>
              <a:t>performs</a:t>
            </a:r>
            <a:r>
              <a:rPr lang="en-US" dirty="0" smtClean="0">
                <a:latin typeface="CMR12"/>
              </a:rPr>
              <a:t> tests</a:t>
            </a:r>
            <a:r>
              <a:rPr lang="en-US" sz="2000" dirty="0" smtClean="0">
                <a:solidFill>
                  <a:srgbClr val="0000FF"/>
                </a:solidFill>
                <a:latin typeface="Arial Black" panose="020B0A04020102020204" pitchFamily="34" charset="0"/>
              </a:rPr>
              <a:t>, </a:t>
            </a:r>
            <a:r>
              <a:rPr lang="en-US" dirty="0">
                <a:latin typeface="CMR12"/>
              </a:rPr>
              <a:t>such as electrical measurements, mechanical actions or software related tests</a:t>
            </a:r>
            <a:r>
              <a:rPr lang="en-US" sz="2000" dirty="0">
                <a:solidFill>
                  <a:srgbClr val="0000FF"/>
                </a:solidFill>
                <a:latin typeface="Arial Black" panose="020B0A04020102020204" pitchFamily="34" charset="0"/>
              </a:rPr>
              <a:t>, </a:t>
            </a:r>
            <a:r>
              <a:rPr lang="en-US" dirty="0" smtClean="0">
                <a:latin typeface="CMR12"/>
              </a:rPr>
              <a:t>for </a:t>
            </a:r>
            <a:r>
              <a:rPr lang="en-US" dirty="0">
                <a:latin typeface="CMR12"/>
              </a:rPr>
              <a:t>a device under test (DUT). </a:t>
            </a:r>
            <a:r>
              <a:rPr lang="en-US" dirty="0">
                <a:solidFill>
                  <a:srgbClr val="C00000"/>
                </a:solidFill>
                <a:latin typeface="Arial Black" panose="020B0A04020102020204" pitchFamily="34" charset="0"/>
              </a:rPr>
              <a:t>In</a:t>
            </a:r>
            <a:r>
              <a:rPr lang="en-US" dirty="0">
                <a:latin typeface="CMR12"/>
              </a:rPr>
              <a:t> </a:t>
            </a:r>
            <a:r>
              <a:rPr lang="en-US" dirty="0">
                <a:solidFill>
                  <a:srgbClr val="C00000"/>
                </a:solidFill>
                <a:latin typeface="CMR12"/>
              </a:rPr>
              <a:t>this chapter, </a:t>
            </a:r>
            <a:r>
              <a:rPr lang="en-US" dirty="0">
                <a:latin typeface="CMR12"/>
              </a:rPr>
              <a:t>basic element</a:t>
            </a:r>
            <a:r>
              <a:rPr lang="en-US" dirty="0">
                <a:solidFill>
                  <a:srgbClr val="0000FF"/>
                </a:solidFill>
                <a:latin typeface="Arial Black" panose="020B0A04020102020204" pitchFamily="34" charset="0"/>
              </a:rPr>
              <a:t>s</a:t>
            </a:r>
            <a:r>
              <a:rPr lang="en-US" dirty="0">
                <a:latin typeface="CMR12"/>
              </a:rPr>
              <a:t> of </a:t>
            </a:r>
            <a:r>
              <a:rPr lang="en-US" dirty="0" smtClean="0">
                <a:latin typeface="CMR12"/>
              </a:rPr>
              <a:t>the ATS </a:t>
            </a:r>
            <a:r>
              <a:rPr lang="en-US" dirty="0" smtClean="0">
                <a:solidFill>
                  <a:srgbClr val="C00000"/>
                </a:solidFill>
                <a:latin typeface="Arial Black" panose="020B0A04020102020204" pitchFamily="34" charset="0"/>
              </a:rPr>
              <a:t>are</a:t>
            </a:r>
            <a:r>
              <a:rPr lang="en-US" dirty="0" smtClean="0">
                <a:solidFill>
                  <a:srgbClr val="C00000"/>
                </a:solidFill>
                <a:latin typeface="CMR12"/>
              </a:rPr>
              <a:t> </a:t>
            </a:r>
            <a:r>
              <a:rPr lang="en-US" dirty="0">
                <a:solidFill>
                  <a:srgbClr val="C00000"/>
                </a:solidFill>
                <a:latin typeface="Arial Black" panose="020B0A04020102020204" pitchFamily="34" charset="0"/>
              </a:rPr>
              <a:t>discussed</a:t>
            </a:r>
            <a:r>
              <a:rPr lang="en-US" dirty="0">
                <a:solidFill>
                  <a:srgbClr val="C00000"/>
                </a:solidFill>
                <a:latin typeface="CMR12"/>
              </a:rPr>
              <a:t> </a:t>
            </a:r>
            <a:r>
              <a:rPr lang="en-US" dirty="0">
                <a:latin typeface="CMR12"/>
              </a:rPr>
              <a:t>according to various sources.</a:t>
            </a:r>
            <a:endParaRPr lang="en-US" dirty="0"/>
          </a:p>
        </p:txBody>
      </p:sp>
      <p:cxnSp>
        <p:nvCxnSpPr>
          <p:cNvPr id="20" name="Straight Connector 19"/>
          <p:cNvCxnSpPr/>
          <p:nvPr/>
        </p:nvCxnSpPr>
        <p:spPr>
          <a:xfrm>
            <a:off x="4724372" y="3861048"/>
            <a:ext cx="423692" cy="2880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788024" y="3861048"/>
            <a:ext cx="300594" cy="2880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52994" y="1776778"/>
            <a:ext cx="8892480" cy="2893100"/>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a:t>
            </a:r>
            <a:r>
              <a:rPr lang="en-US" dirty="0">
                <a:solidFill>
                  <a:srgbClr val="0000FF"/>
                </a:solidFill>
                <a:latin typeface="Arial Black" panose="020B0A04020102020204" pitchFamily="34" charset="0"/>
              </a:rPr>
              <a:t>automatically </a:t>
            </a:r>
            <a:r>
              <a:rPr lang="en-US" b="1" u="sng" dirty="0" smtClean="0">
                <a:latin typeface="CMR12"/>
              </a:rPr>
              <a:t>performs</a:t>
            </a:r>
            <a:r>
              <a:rPr lang="en-US" dirty="0" smtClean="0">
                <a:latin typeface="CMR12"/>
              </a:rPr>
              <a:t> tests</a:t>
            </a:r>
            <a:r>
              <a:rPr lang="en-US" sz="2000" dirty="0" smtClean="0">
                <a:solidFill>
                  <a:srgbClr val="0000FF"/>
                </a:solidFill>
                <a:latin typeface="Arial Black" panose="020B0A04020102020204" pitchFamily="34" charset="0"/>
              </a:rPr>
              <a:t>, </a:t>
            </a:r>
            <a:r>
              <a:rPr lang="en-US" dirty="0">
                <a:latin typeface="CMR12"/>
              </a:rPr>
              <a:t>such as electrical measurements, mechanical actions or software related tests</a:t>
            </a:r>
            <a:r>
              <a:rPr lang="en-US" sz="2000" dirty="0">
                <a:solidFill>
                  <a:srgbClr val="0000FF"/>
                </a:solidFill>
                <a:latin typeface="Arial Black" panose="020B0A04020102020204" pitchFamily="34" charset="0"/>
              </a:rPr>
              <a:t>, </a:t>
            </a:r>
            <a:r>
              <a:rPr lang="en-US" dirty="0" smtClean="0">
                <a:latin typeface="CMR12"/>
              </a:rPr>
              <a:t>for </a:t>
            </a:r>
            <a:r>
              <a:rPr lang="en-US" dirty="0">
                <a:latin typeface="CMR12"/>
              </a:rPr>
              <a:t>a device under test (DUT). </a:t>
            </a:r>
            <a:r>
              <a:rPr lang="en-US" dirty="0" smtClean="0">
                <a:solidFill>
                  <a:srgbClr val="0000FF"/>
                </a:solidFill>
                <a:latin typeface="Arial Black" panose="020B0A04020102020204" pitchFamily="34" charset="0"/>
              </a:rPr>
              <a:t>This chapter</a:t>
            </a:r>
            <a:r>
              <a:rPr lang="en-US" dirty="0" smtClean="0">
                <a:solidFill>
                  <a:srgbClr val="0000FF"/>
                </a:solidFill>
                <a:latin typeface="CMR12"/>
              </a:rPr>
              <a:t> </a:t>
            </a:r>
            <a:r>
              <a:rPr lang="en-US" u="sng" dirty="0" smtClean="0">
                <a:solidFill>
                  <a:srgbClr val="0000FF"/>
                </a:solidFill>
                <a:latin typeface="Arial Black" panose="020B0A04020102020204" pitchFamily="34" charset="0"/>
              </a:rPr>
              <a:t>discusses</a:t>
            </a:r>
            <a:r>
              <a:rPr lang="en-US" dirty="0" smtClean="0">
                <a:solidFill>
                  <a:srgbClr val="0000FF"/>
                </a:solidFill>
                <a:latin typeface="CMR12"/>
              </a:rPr>
              <a:t> </a:t>
            </a:r>
            <a:r>
              <a:rPr lang="en-US" dirty="0" smtClean="0">
                <a:latin typeface="CMR12"/>
              </a:rPr>
              <a:t>basic </a:t>
            </a:r>
            <a:r>
              <a:rPr lang="en-US" dirty="0">
                <a:latin typeface="CMR12"/>
              </a:rPr>
              <a:t>elements of </a:t>
            </a:r>
            <a:r>
              <a:rPr lang="en-US" dirty="0" smtClean="0">
                <a:latin typeface="CMR12"/>
              </a:rPr>
              <a:t>the ATS according </a:t>
            </a:r>
            <a:r>
              <a:rPr lang="en-US" dirty="0">
                <a:latin typeface="CMR12"/>
              </a:rPr>
              <a:t>to various sources.</a:t>
            </a:r>
            <a:endParaRPr lang="en-US" dirty="0"/>
          </a:p>
        </p:txBody>
      </p:sp>
      <p:sp>
        <p:nvSpPr>
          <p:cNvPr id="26" name="Rectangle 25"/>
          <p:cNvSpPr/>
          <p:nvPr/>
        </p:nvSpPr>
        <p:spPr>
          <a:xfrm>
            <a:off x="264335" y="1770623"/>
            <a:ext cx="8892480" cy="2893100"/>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a:t>
            </a:r>
            <a:r>
              <a:rPr lang="en-US" dirty="0">
                <a:solidFill>
                  <a:srgbClr val="0000FF"/>
                </a:solidFill>
                <a:latin typeface="Arial Black" panose="020B0A04020102020204" pitchFamily="34" charset="0"/>
              </a:rPr>
              <a:t>automatically </a:t>
            </a:r>
            <a:r>
              <a:rPr lang="en-US" b="1" u="sng" dirty="0" smtClean="0">
                <a:latin typeface="CMR12"/>
              </a:rPr>
              <a:t>performs</a:t>
            </a:r>
            <a:r>
              <a:rPr lang="en-US" dirty="0" smtClean="0">
                <a:latin typeface="CMR12"/>
              </a:rPr>
              <a:t> tests</a:t>
            </a:r>
            <a:r>
              <a:rPr lang="en-US" sz="2000" dirty="0" smtClean="0">
                <a:solidFill>
                  <a:srgbClr val="0000FF"/>
                </a:solidFill>
                <a:latin typeface="Arial Black" panose="020B0A04020102020204" pitchFamily="34" charset="0"/>
              </a:rPr>
              <a:t>, </a:t>
            </a:r>
            <a:r>
              <a:rPr lang="en-US" dirty="0">
                <a:latin typeface="CMR12"/>
              </a:rPr>
              <a:t>such as electrical measurements, mechanical actions or software related tests</a:t>
            </a:r>
            <a:r>
              <a:rPr lang="en-US" sz="2000" dirty="0">
                <a:solidFill>
                  <a:srgbClr val="0000FF"/>
                </a:solidFill>
                <a:latin typeface="Arial Black" panose="020B0A04020102020204" pitchFamily="34" charset="0"/>
              </a:rPr>
              <a:t>, </a:t>
            </a:r>
            <a:r>
              <a:rPr lang="en-US" dirty="0" smtClean="0">
                <a:latin typeface="CMR12"/>
              </a:rPr>
              <a:t>for </a:t>
            </a:r>
            <a:r>
              <a:rPr lang="en-US" dirty="0">
                <a:latin typeface="CMR12"/>
              </a:rPr>
              <a:t>a device under test (DUT). </a:t>
            </a:r>
            <a:r>
              <a:rPr lang="en-US" dirty="0" smtClean="0">
                <a:solidFill>
                  <a:srgbClr val="0000FF"/>
                </a:solidFill>
                <a:latin typeface="Arial Black" panose="020B0A04020102020204" pitchFamily="34" charset="0"/>
              </a:rPr>
              <a:t>This chapter</a:t>
            </a:r>
            <a:r>
              <a:rPr lang="en-US" dirty="0" smtClean="0">
                <a:solidFill>
                  <a:srgbClr val="0000FF"/>
                </a:solidFill>
                <a:latin typeface="CMR12"/>
              </a:rPr>
              <a:t> </a:t>
            </a:r>
            <a:r>
              <a:rPr lang="en-US" u="sng" dirty="0" smtClean="0">
                <a:solidFill>
                  <a:srgbClr val="0000FF"/>
                </a:solidFill>
                <a:latin typeface="Arial Black" panose="020B0A04020102020204" pitchFamily="34" charset="0"/>
              </a:rPr>
              <a:t>discusses</a:t>
            </a:r>
            <a:r>
              <a:rPr lang="en-US" dirty="0" smtClean="0">
                <a:solidFill>
                  <a:srgbClr val="0000FF"/>
                </a:solidFill>
                <a:latin typeface="CMR12"/>
              </a:rPr>
              <a:t> </a:t>
            </a:r>
            <a:r>
              <a:rPr lang="en-US" dirty="0" smtClean="0">
                <a:latin typeface="CMR12"/>
              </a:rPr>
              <a:t>basic </a:t>
            </a:r>
            <a:r>
              <a:rPr lang="en-US" dirty="0">
                <a:latin typeface="CMR12"/>
              </a:rPr>
              <a:t>elements of </a:t>
            </a:r>
            <a:r>
              <a:rPr lang="en-US" dirty="0" smtClean="0">
                <a:latin typeface="CMR12"/>
              </a:rPr>
              <a:t>the ATS </a:t>
            </a:r>
            <a:r>
              <a:rPr lang="en-US" dirty="0">
                <a:solidFill>
                  <a:srgbClr val="C00000"/>
                </a:solidFill>
                <a:latin typeface="Arial Black" panose="020B0A04020102020204" pitchFamily="34" charset="0"/>
              </a:rPr>
              <a:t>according to </a:t>
            </a:r>
            <a:r>
              <a:rPr lang="en-US" dirty="0">
                <a:latin typeface="CMR12"/>
              </a:rPr>
              <a:t>various sources.</a:t>
            </a:r>
            <a:endParaRPr lang="en-US" dirty="0"/>
          </a:p>
        </p:txBody>
      </p:sp>
      <p:sp>
        <p:nvSpPr>
          <p:cNvPr id="27" name="Rectangle 26"/>
          <p:cNvSpPr/>
          <p:nvPr/>
        </p:nvSpPr>
        <p:spPr>
          <a:xfrm>
            <a:off x="275676" y="1764468"/>
            <a:ext cx="8892480" cy="2893100"/>
          </a:xfrm>
          <a:prstGeom prst="rect">
            <a:avLst/>
          </a:prstGeom>
          <a:solidFill>
            <a:schemeClr val="bg1"/>
          </a:solidFill>
        </p:spPr>
        <p:txBody>
          <a:bodyPr wrap="square">
            <a:spAutoFit/>
          </a:bodyPr>
          <a:lstStyle/>
          <a:p>
            <a:r>
              <a:rPr lang="en-US" sz="2800" dirty="0">
                <a:latin typeface="CMBX12"/>
              </a:rPr>
              <a:t>2 Background</a:t>
            </a:r>
          </a:p>
          <a:p>
            <a:pPr>
              <a:spcBef>
                <a:spcPts val="1200"/>
              </a:spcBef>
              <a:spcAft>
                <a:spcPts val="1200"/>
              </a:spcAft>
            </a:pPr>
            <a:r>
              <a:rPr lang="en-US" sz="2000" dirty="0">
                <a:latin typeface="CMBX12"/>
              </a:rPr>
              <a:t>2.1 Automatic Test System</a:t>
            </a:r>
          </a:p>
          <a:p>
            <a:pPr>
              <a:lnSpc>
                <a:spcPct val="150000"/>
              </a:lnSpc>
            </a:pPr>
            <a:r>
              <a:rPr lang="en-US" dirty="0">
                <a:latin typeface="CMR12"/>
              </a:rPr>
              <a:t>An automatic test system generally </a:t>
            </a:r>
            <a:r>
              <a:rPr lang="en-US" dirty="0" smtClean="0">
                <a:solidFill>
                  <a:srgbClr val="0000FF"/>
                </a:solidFill>
                <a:latin typeface="Arial Black" panose="020B0A04020102020204" pitchFamily="34" charset="0"/>
              </a:rPr>
              <a:t>refers to </a:t>
            </a:r>
            <a:r>
              <a:rPr lang="en-US" dirty="0" smtClean="0">
                <a:latin typeface="CMR12"/>
              </a:rPr>
              <a:t>a </a:t>
            </a:r>
            <a:r>
              <a:rPr lang="en-US" dirty="0">
                <a:latin typeface="CMR12"/>
              </a:rPr>
              <a:t>system which </a:t>
            </a:r>
            <a:r>
              <a:rPr lang="en-US" dirty="0">
                <a:solidFill>
                  <a:srgbClr val="0000FF"/>
                </a:solidFill>
                <a:latin typeface="Arial Black" panose="020B0A04020102020204" pitchFamily="34" charset="0"/>
              </a:rPr>
              <a:t>automatically </a:t>
            </a:r>
            <a:r>
              <a:rPr lang="en-US" b="1" u="sng" dirty="0" smtClean="0">
                <a:latin typeface="CMR12"/>
              </a:rPr>
              <a:t>performs</a:t>
            </a:r>
            <a:r>
              <a:rPr lang="en-US" dirty="0" smtClean="0">
                <a:latin typeface="CMR12"/>
              </a:rPr>
              <a:t> tests</a:t>
            </a:r>
            <a:r>
              <a:rPr lang="en-US" sz="2000" dirty="0" smtClean="0">
                <a:solidFill>
                  <a:srgbClr val="0000FF"/>
                </a:solidFill>
                <a:latin typeface="Arial Black" panose="020B0A04020102020204" pitchFamily="34" charset="0"/>
              </a:rPr>
              <a:t>, </a:t>
            </a:r>
            <a:r>
              <a:rPr lang="en-US" dirty="0">
                <a:latin typeface="CMR12"/>
              </a:rPr>
              <a:t>such as electrical measurements, mechanical actions or software related tests</a:t>
            </a:r>
            <a:r>
              <a:rPr lang="en-US" sz="2000" dirty="0">
                <a:solidFill>
                  <a:srgbClr val="0000FF"/>
                </a:solidFill>
                <a:latin typeface="Arial Black" panose="020B0A04020102020204" pitchFamily="34" charset="0"/>
              </a:rPr>
              <a:t>, </a:t>
            </a:r>
            <a:r>
              <a:rPr lang="en-US" dirty="0" smtClean="0">
                <a:latin typeface="CMR12"/>
              </a:rPr>
              <a:t>for </a:t>
            </a:r>
            <a:r>
              <a:rPr lang="en-US" dirty="0">
                <a:latin typeface="CMR12"/>
              </a:rPr>
              <a:t>a device under test (DUT). </a:t>
            </a:r>
            <a:r>
              <a:rPr lang="en-US" dirty="0" smtClean="0">
                <a:solidFill>
                  <a:srgbClr val="0000FF"/>
                </a:solidFill>
                <a:latin typeface="Arial Black" panose="020B0A04020102020204" pitchFamily="34" charset="0"/>
              </a:rPr>
              <a:t>This chapter</a:t>
            </a:r>
            <a:r>
              <a:rPr lang="en-US" dirty="0" smtClean="0">
                <a:solidFill>
                  <a:srgbClr val="0000FF"/>
                </a:solidFill>
                <a:latin typeface="CMR12"/>
              </a:rPr>
              <a:t> </a:t>
            </a:r>
            <a:r>
              <a:rPr lang="en-US" u="sng" dirty="0" smtClean="0">
                <a:solidFill>
                  <a:srgbClr val="0000FF"/>
                </a:solidFill>
                <a:latin typeface="Arial Black" panose="020B0A04020102020204" pitchFamily="34" charset="0"/>
              </a:rPr>
              <a:t>discusses</a:t>
            </a:r>
            <a:r>
              <a:rPr lang="en-US" dirty="0" smtClean="0">
                <a:solidFill>
                  <a:srgbClr val="0000FF"/>
                </a:solidFill>
                <a:latin typeface="CMR12"/>
              </a:rPr>
              <a:t> </a:t>
            </a:r>
            <a:r>
              <a:rPr lang="en-US" dirty="0" smtClean="0">
                <a:latin typeface="CMR12"/>
              </a:rPr>
              <a:t>basic </a:t>
            </a:r>
            <a:r>
              <a:rPr lang="en-US" dirty="0">
                <a:latin typeface="CMR12"/>
              </a:rPr>
              <a:t>elements of </a:t>
            </a:r>
            <a:r>
              <a:rPr lang="en-US" dirty="0" smtClean="0">
                <a:latin typeface="CMR12"/>
              </a:rPr>
              <a:t>the ATS </a:t>
            </a:r>
            <a:r>
              <a:rPr lang="en-US" dirty="0">
                <a:solidFill>
                  <a:srgbClr val="0000FF"/>
                </a:solidFill>
                <a:latin typeface="Arial Black" panose="020B0A04020102020204" pitchFamily="34" charset="0"/>
              </a:rPr>
              <a:t>using</a:t>
            </a:r>
            <a:r>
              <a:rPr lang="en-US" dirty="0" smtClean="0">
                <a:solidFill>
                  <a:srgbClr val="C00000"/>
                </a:solidFill>
                <a:latin typeface="Arial Black" panose="020B0A04020102020204" pitchFamily="34" charset="0"/>
              </a:rPr>
              <a:t> / </a:t>
            </a:r>
            <a:r>
              <a:rPr lang="en-US" dirty="0">
                <a:solidFill>
                  <a:srgbClr val="0000FF"/>
                </a:solidFill>
                <a:latin typeface="Arial Black" panose="020B0A04020102020204" pitchFamily="34" charset="0"/>
              </a:rPr>
              <a:t>based on </a:t>
            </a:r>
            <a:r>
              <a:rPr lang="en-US" dirty="0">
                <a:latin typeface="CMR12"/>
              </a:rPr>
              <a:t>various sources.</a:t>
            </a:r>
            <a:endParaRPr lang="en-US" dirty="0"/>
          </a:p>
        </p:txBody>
      </p:sp>
    </p:spTree>
    <p:extLst>
      <p:ext uri="{BB962C8B-B14F-4D97-AF65-F5344CB8AC3E}">
        <p14:creationId xmlns:p14="http://schemas.microsoft.com/office/powerpoint/2010/main" val="349144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4" grpId="0" animBg="1"/>
      <p:bldP spid="15" grpId="0" animBg="1"/>
      <p:bldP spid="16" grpId="0" animBg="1"/>
      <p:bldP spid="17" grpId="0" animBg="1"/>
      <p:bldP spid="18" grpId="0" animBg="1"/>
      <p:bldP spid="25" grpId="0" animBg="1"/>
      <p:bldP spid="26" grpId="0" animBg="1"/>
      <p:bldP spid="2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3096344" cy="584775"/>
          </a:xfrm>
          <a:prstGeom prst="rect">
            <a:avLst/>
          </a:prstGeom>
          <a:noFill/>
        </p:spPr>
        <p:txBody>
          <a:bodyPr wrap="square" rtlCol="0">
            <a:spAutoFit/>
          </a:bodyPr>
          <a:lstStyle/>
          <a:p>
            <a:r>
              <a:rPr lang="fi-FI" sz="3200" b="1" dirty="0" err="1" smtClean="0"/>
              <a:t>Thesis</a:t>
            </a:r>
            <a:r>
              <a:rPr lang="fi-FI" sz="3200" b="1" dirty="0" smtClean="0"/>
              <a:t> #2</a:t>
            </a:r>
            <a:endParaRPr lang="en-US" sz="3200" b="1" dirty="0"/>
          </a:p>
        </p:txBody>
      </p:sp>
      <p:sp>
        <p:nvSpPr>
          <p:cNvPr id="3" name="Rectangle 2"/>
          <p:cNvSpPr/>
          <p:nvPr/>
        </p:nvSpPr>
        <p:spPr>
          <a:xfrm>
            <a:off x="323528" y="826933"/>
            <a:ext cx="4320480" cy="6144759"/>
          </a:xfrm>
          <a:prstGeom prst="rect">
            <a:avLst/>
          </a:prstGeom>
        </p:spPr>
        <p:txBody>
          <a:bodyPr wrap="square">
            <a:spAutoFit/>
          </a:bodyPr>
          <a:lstStyle/>
          <a:p>
            <a:pPr>
              <a:lnSpc>
                <a:spcPct val="115000"/>
              </a:lnSpc>
            </a:pPr>
            <a:r>
              <a:rPr lang="en-US" dirty="0">
                <a:solidFill>
                  <a:srgbClr val="C00000"/>
                </a:solidFill>
                <a:latin typeface="Arial Black"/>
                <a:ea typeface="Calibri"/>
                <a:cs typeface="Times New Roman"/>
              </a:rPr>
              <a:t>It’s hard</a:t>
            </a:r>
            <a:r>
              <a:rPr lang="en-US" dirty="0">
                <a:ea typeface="Calibri"/>
                <a:cs typeface="Times New Roman"/>
              </a:rPr>
              <a:t> </a:t>
            </a:r>
            <a:r>
              <a:rPr lang="en-US" dirty="0">
                <a:latin typeface="Arial Black"/>
                <a:ea typeface="Calibri"/>
                <a:cs typeface="Times New Roman"/>
              </a:rPr>
              <a:t>for</a:t>
            </a:r>
            <a:r>
              <a:rPr lang="en-US" dirty="0">
                <a:ea typeface="Calibri"/>
                <a:cs typeface="Times New Roman"/>
              </a:rPr>
              <a:t> some use cases to </a:t>
            </a:r>
            <a:r>
              <a:rPr lang="en-US" dirty="0">
                <a:solidFill>
                  <a:srgbClr val="C00000"/>
                </a:solidFill>
                <a:latin typeface="Arial Black"/>
                <a:ea typeface="Calibri"/>
                <a:cs typeface="Times New Roman"/>
              </a:rPr>
              <a:t>examine</a:t>
            </a:r>
            <a:r>
              <a:rPr lang="en-US" dirty="0">
                <a:ea typeface="Calibri"/>
                <a:cs typeface="Times New Roman"/>
              </a:rPr>
              <a:t> </a:t>
            </a:r>
            <a:r>
              <a:rPr lang="en-US" dirty="0">
                <a:solidFill>
                  <a:srgbClr val="C00000"/>
                </a:solidFill>
                <a:latin typeface="Arial Black"/>
                <a:ea typeface="Calibri"/>
                <a:cs typeface="Times New Roman"/>
              </a:rPr>
              <a:t>if</a:t>
            </a:r>
            <a:r>
              <a:rPr lang="en-US" dirty="0">
                <a:ea typeface="Calibri"/>
                <a:cs typeface="Times New Roman"/>
              </a:rPr>
              <a:t> </a:t>
            </a:r>
            <a:r>
              <a:rPr lang="en-US" dirty="0">
                <a:latin typeface="Arial Black"/>
                <a:ea typeface="Calibri"/>
                <a:cs typeface="Times New Roman"/>
              </a:rPr>
              <a:t>the</a:t>
            </a:r>
            <a:r>
              <a:rPr lang="en-US" dirty="0">
                <a:ea typeface="Calibri"/>
                <a:cs typeface="Times New Roman"/>
              </a:rPr>
              <a:t> application is </a:t>
            </a:r>
            <a:r>
              <a:rPr lang="en-US" dirty="0">
                <a:solidFill>
                  <a:srgbClr val="C00000"/>
                </a:solidFill>
                <a:latin typeface="Arial Black"/>
                <a:ea typeface="Calibri"/>
                <a:cs typeface="Times New Roman"/>
              </a:rPr>
              <a:t>really</a:t>
            </a:r>
            <a:r>
              <a:rPr lang="en-US" dirty="0">
                <a:ea typeface="Calibri"/>
                <a:cs typeface="Times New Roman"/>
              </a:rPr>
              <a:t> </a:t>
            </a:r>
            <a:r>
              <a:rPr lang="en-US" dirty="0">
                <a:latin typeface="Arial Black"/>
                <a:ea typeface="Calibri"/>
                <a:cs typeface="Times New Roman"/>
              </a:rPr>
              <a:t>a</a:t>
            </a:r>
            <a:r>
              <a:rPr lang="en-US" dirty="0">
                <a:ea typeface="Calibri"/>
                <a:cs typeface="Times New Roman"/>
              </a:rPr>
              <a:t> machine based or </a:t>
            </a:r>
            <a:r>
              <a:rPr lang="en-US" dirty="0">
                <a:latin typeface="Arial Black"/>
                <a:ea typeface="Calibri"/>
                <a:cs typeface="Times New Roman"/>
              </a:rPr>
              <a:t>a</a:t>
            </a:r>
            <a:r>
              <a:rPr lang="en-US" dirty="0">
                <a:ea typeface="Calibri"/>
                <a:cs typeface="Times New Roman"/>
              </a:rPr>
              <a:t> human based. The </a:t>
            </a:r>
            <a:r>
              <a:rPr lang="en-US" dirty="0">
                <a:solidFill>
                  <a:srgbClr val="C00000"/>
                </a:solidFill>
                <a:latin typeface="Arial Black"/>
                <a:ea typeface="Calibri"/>
                <a:cs typeface="Times New Roman"/>
              </a:rPr>
              <a:t>outlining</a:t>
            </a:r>
            <a:r>
              <a:rPr lang="en-US" dirty="0">
                <a:ea typeface="Calibri"/>
                <a:cs typeface="Times New Roman"/>
              </a:rPr>
              <a:t> </a:t>
            </a:r>
            <a:r>
              <a:rPr lang="en-US" dirty="0">
                <a:solidFill>
                  <a:srgbClr val="C00000"/>
                </a:solidFill>
                <a:latin typeface="Arial Black"/>
                <a:ea typeface="Calibri"/>
                <a:cs typeface="Times New Roman"/>
              </a:rPr>
              <a:t>is</a:t>
            </a:r>
            <a:r>
              <a:rPr lang="en-US" dirty="0">
                <a:ea typeface="Calibri"/>
                <a:cs typeface="Times New Roman"/>
              </a:rPr>
              <a:t> </a:t>
            </a:r>
            <a:r>
              <a:rPr lang="en-US" dirty="0">
                <a:solidFill>
                  <a:srgbClr val="C00000"/>
                </a:solidFill>
                <a:latin typeface="Arial Black"/>
                <a:ea typeface="Calibri"/>
                <a:cs typeface="Times New Roman"/>
              </a:rPr>
              <a:t>getting</a:t>
            </a:r>
            <a:r>
              <a:rPr lang="en-US" dirty="0">
                <a:ea typeface="Calibri"/>
                <a:cs typeface="Times New Roman"/>
              </a:rPr>
              <a:t> </a:t>
            </a:r>
            <a:r>
              <a:rPr lang="en-US" dirty="0">
                <a:solidFill>
                  <a:srgbClr val="C00000"/>
                </a:solidFill>
                <a:latin typeface="Arial Black"/>
                <a:ea typeface="Calibri"/>
                <a:cs typeface="Times New Roman"/>
              </a:rPr>
              <a:t>blur</a:t>
            </a:r>
            <a:r>
              <a:rPr lang="en-US" dirty="0">
                <a:ea typeface="Calibri"/>
                <a:cs typeface="Times New Roman"/>
              </a:rPr>
              <a:t>, especially when the application is judged purely </a:t>
            </a:r>
            <a:r>
              <a:rPr lang="en-US" dirty="0">
                <a:solidFill>
                  <a:srgbClr val="C00000"/>
                </a:solidFill>
                <a:latin typeface="Arial Black"/>
                <a:ea typeface="Calibri"/>
                <a:cs typeface="Times New Roman"/>
              </a:rPr>
              <a:t>from</a:t>
            </a:r>
            <a:r>
              <a:rPr lang="en-US" dirty="0">
                <a:ea typeface="Calibri"/>
                <a:cs typeface="Times New Roman"/>
              </a:rPr>
              <a:t> the network usage </a:t>
            </a:r>
            <a:r>
              <a:rPr lang="en-US" dirty="0">
                <a:solidFill>
                  <a:srgbClr val="C00000"/>
                </a:solidFill>
                <a:latin typeface="Arial Black"/>
                <a:ea typeface="Calibri"/>
                <a:cs typeface="Times New Roman"/>
              </a:rPr>
              <a:t>point of view</a:t>
            </a:r>
            <a:r>
              <a:rPr lang="en-US" dirty="0">
                <a:ea typeface="Calibri"/>
                <a:cs typeface="Times New Roman"/>
              </a:rPr>
              <a:t> (bottom-up). </a:t>
            </a:r>
            <a:r>
              <a:rPr lang="en-US" dirty="0">
                <a:solidFill>
                  <a:srgbClr val="C00000"/>
                </a:solidFill>
                <a:latin typeface="Arial Black"/>
                <a:ea typeface="Calibri"/>
                <a:cs typeface="Times New Roman"/>
              </a:rPr>
              <a:t>This is</a:t>
            </a:r>
            <a:r>
              <a:rPr lang="en-US" dirty="0">
                <a:ea typeface="Calibri"/>
                <a:cs typeface="Times New Roman"/>
              </a:rPr>
              <a:t> </a:t>
            </a:r>
            <a:r>
              <a:rPr lang="en-US" dirty="0">
                <a:solidFill>
                  <a:srgbClr val="C00000"/>
                </a:solidFill>
                <a:latin typeface="Arial Black"/>
                <a:ea typeface="Calibri"/>
                <a:cs typeface="Times New Roman"/>
              </a:rPr>
              <a:t>due to a fact that</a:t>
            </a:r>
            <a:r>
              <a:rPr lang="en-US" dirty="0">
                <a:ea typeface="Calibri"/>
                <a:cs typeface="Times New Roman"/>
              </a:rPr>
              <a:t> many of the devices are built </a:t>
            </a:r>
            <a:r>
              <a:rPr lang="en-US" dirty="0">
                <a:solidFill>
                  <a:srgbClr val="C00000"/>
                </a:solidFill>
                <a:latin typeface="Arial Black"/>
                <a:ea typeface="Calibri"/>
                <a:cs typeface="Times New Roman"/>
              </a:rPr>
              <a:t>so that</a:t>
            </a:r>
            <a:r>
              <a:rPr lang="en-US" dirty="0">
                <a:ea typeface="Calibri"/>
                <a:cs typeface="Times New Roman"/>
              </a:rPr>
              <a:t> they can be used for serving the needs of both M2M and H2H. This is especially the case for consumer targeted devices. For example, a normal computer can be </a:t>
            </a:r>
            <a:r>
              <a:rPr lang="en-US" dirty="0">
                <a:solidFill>
                  <a:srgbClr val="C00000"/>
                </a:solidFill>
                <a:latin typeface="Arial Black"/>
                <a:ea typeface="Calibri"/>
                <a:cs typeface="Times New Roman"/>
              </a:rPr>
              <a:t>running</a:t>
            </a:r>
            <a:r>
              <a:rPr lang="en-US" dirty="0">
                <a:ea typeface="Calibri"/>
                <a:cs typeface="Times New Roman"/>
              </a:rPr>
              <a:t> a M2M </a:t>
            </a:r>
            <a:r>
              <a:rPr lang="en-US" dirty="0">
                <a:solidFill>
                  <a:srgbClr val="C00000"/>
                </a:solidFill>
                <a:latin typeface="Arial Black"/>
                <a:ea typeface="Calibri"/>
                <a:cs typeface="Times New Roman"/>
              </a:rPr>
              <a:t>type of</a:t>
            </a:r>
            <a:r>
              <a:rPr lang="en-US" dirty="0">
                <a:ea typeface="Calibri"/>
                <a:cs typeface="Times New Roman"/>
              </a:rPr>
              <a:t> </a:t>
            </a:r>
            <a:r>
              <a:rPr lang="en-US" dirty="0">
                <a:latin typeface="Arial Black"/>
                <a:ea typeface="Calibri"/>
                <a:cs typeface="Times New Roman"/>
              </a:rPr>
              <a:t>an</a:t>
            </a:r>
            <a:r>
              <a:rPr lang="en-US" dirty="0">
                <a:ea typeface="Calibri"/>
                <a:cs typeface="Times New Roman"/>
              </a:rPr>
              <a:t> application, </a:t>
            </a:r>
            <a:r>
              <a:rPr lang="en-US" dirty="0">
                <a:solidFill>
                  <a:srgbClr val="C00000"/>
                </a:solidFill>
                <a:latin typeface="Arial Black"/>
                <a:ea typeface="Calibri"/>
                <a:cs typeface="Times New Roman"/>
              </a:rPr>
              <a:t>but</a:t>
            </a:r>
            <a:r>
              <a:rPr lang="en-US" dirty="0">
                <a:ea typeface="Calibri"/>
                <a:cs typeface="Times New Roman"/>
              </a:rPr>
              <a:t> if it is using a typical integrated or USB (Universal Serial Bus) connected cellular modem, normal subscription and public APN, it can be reliably recognized as M2M only after a detailed packet capture and analysis.</a:t>
            </a:r>
            <a:endParaRPr lang="en-US" sz="1600" dirty="0">
              <a:ea typeface="Calibri"/>
              <a:cs typeface="Times New Roman"/>
            </a:endParaRPr>
          </a:p>
        </p:txBody>
      </p:sp>
      <p:sp>
        <p:nvSpPr>
          <p:cNvPr id="5" name="Rectangle 4"/>
          <p:cNvSpPr/>
          <p:nvPr/>
        </p:nvSpPr>
        <p:spPr>
          <a:xfrm>
            <a:off x="4788024" y="845423"/>
            <a:ext cx="4283968" cy="5758564"/>
          </a:xfrm>
          <a:prstGeom prst="rect">
            <a:avLst/>
          </a:prstGeom>
        </p:spPr>
        <p:txBody>
          <a:bodyPr wrap="square">
            <a:spAutoFit/>
          </a:bodyPr>
          <a:lstStyle/>
          <a:p>
            <a:pPr>
              <a:lnSpc>
                <a:spcPct val="114000"/>
              </a:lnSpc>
            </a:pPr>
            <a:r>
              <a:rPr lang="en-US" dirty="0">
                <a:solidFill>
                  <a:srgbClr val="0000FF"/>
                </a:solidFill>
                <a:latin typeface="Arial Black"/>
                <a:ea typeface="Calibri"/>
                <a:cs typeface="Times New Roman"/>
              </a:rPr>
              <a:t>It is</a:t>
            </a:r>
            <a:r>
              <a:rPr lang="en-US" dirty="0">
                <a:ea typeface="Calibri"/>
                <a:cs typeface="Times New Roman"/>
              </a:rPr>
              <a:t> </a:t>
            </a:r>
            <a:r>
              <a:rPr lang="en-US" dirty="0">
                <a:solidFill>
                  <a:srgbClr val="0000FF"/>
                </a:solidFill>
                <a:latin typeface="Arial Black"/>
                <a:ea typeface="Calibri"/>
                <a:cs typeface="Times New Roman"/>
              </a:rPr>
              <a:t>difficult</a:t>
            </a:r>
            <a:r>
              <a:rPr lang="en-US" dirty="0">
                <a:ea typeface="Calibri"/>
                <a:cs typeface="Times New Roman"/>
              </a:rPr>
              <a:t> </a:t>
            </a:r>
            <a:r>
              <a:rPr lang="en-US" dirty="0">
                <a:solidFill>
                  <a:srgbClr val="0000FF"/>
                </a:solidFill>
                <a:latin typeface="Arial Black"/>
                <a:ea typeface="Calibri"/>
                <a:cs typeface="Times New Roman"/>
              </a:rPr>
              <a:t>in</a:t>
            </a:r>
            <a:r>
              <a:rPr lang="en-US" dirty="0">
                <a:ea typeface="Calibri"/>
                <a:cs typeface="Times New Roman"/>
              </a:rPr>
              <a:t> some use cases to </a:t>
            </a:r>
            <a:r>
              <a:rPr lang="en-US" dirty="0">
                <a:solidFill>
                  <a:srgbClr val="0000FF"/>
                </a:solidFill>
                <a:latin typeface="Arial Black"/>
                <a:ea typeface="Calibri"/>
                <a:cs typeface="Times New Roman"/>
              </a:rPr>
              <a:t>determine</a:t>
            </a:r>
            <a:r>
              <a:rPr lang="en-US" dirty="0">
                <a:ea typeface="Calibri"/>
                <a:cs typeface="Times New Roman"/>
              </a:rPr>
              <a:t> </a:t>
            </a:r>
            <a:r>
              <a:rPr lang="en-US" dirty="0">
                <a:solidFill>
                  <a:srgbClr val="0000FF"/>
                </a:solidFill>
                <a:latin typeface="Arial Black"/>
                <a:ea typeface="Calibri"/>
                <a:cs typeface="Times New Roman"/>
              </a:rPr>
              <a:t>whether</a:t>
            </a:r>
            <a:r>
              <a:rPr lang="en-US" dirty="0">
                <a:ea typeface="Calibri"/>
                <a:cs typeface="Times New Roman"/>
              </a:rPr>
              <a:t> </a:t>
            </a:r>
            <a:r>
              <a:rPr lang="en-US" dirty="0">
                <a:solidFill>
                  <a:srgbClr val="0000FF"/>
                </a:solidFill>
                <a:latin typeface="Arial Black"/>
                <a:ea typeface="Calibri"/>
                <a:cs typeface="Times New Roman"/>
              </a:rPr>
              <a:t>an</a:t>
            </a:r>
            <a:r>
              <a:rPr lang="en-US" dirty="0">
                <a:ea typeface="Calibri"/>
                <a:cs typeface="Times New Roman"/>
              </a:rPr>
              <a:t> application is </a:t>
            </a:r>
            <a:r>
              <a:rPr lang="en-US" dirty="0">
                <a:solidFill>
                  <a:srgbClr val="0000FF"/>
                </a:solidFill>
                <a:latin typeface="Arial Black"/>
                <a:ea typeface="Calibri"/>
                <a:cs typeface="Times New Roman"/>
              </a:rPr>
              <a:t>actually</a:t>
            </a:r>
            <a:r>
              <a:rPr lang="en-US" dirty="0">
                <a:ea typeface="Calibri"/>
                <a:cs typeface="Times New Roman"/>
              </a:rPr>
              <a:t> machine</a:t>
            </a:r>
            <a:r>
              <a:rPr lang="en-US" dirty="0">
                <a:solidFill>
                  <a:srgbClr val="0000FF"/>
                </a:solidFill>
                <a:latin typeface="Arial Black"/>
                <a:ea typeface="Calibri"/>
                <a:cs typeface="Times New Roman"/>
              </a:rPr>
              <a:t>-</a:t>
            </a:r>
            <a:r>
              <a:rPr lang="en-US" dirty="0">
                <a:ea typeface="Calibri"/>
                <a:cs typeface="Times New Roman"/>
              </a:rPr>
              <a:t>based or a human</a:t>
            </a:r>
            <a:r>
              <a:rPr lang="en-US" dirty="0">
                <a:solidFill>
                  <a:srgbClr val="0000FF"/>
                </a:solidFill>
                <a:latin typeface="Arial Black"/>
                <a:ea typeface="Calibri"/>
                <a:cs typeface="Times New Roman"/>
              </a:rPr>
              <a:t>-</a:t>
            </a:r>
            <a:r>
              <a:rPr lang="en-US" dirty="0">
                <a:ea typeface="Calibri"/>
                <a:cs typeface="Times New Roman"/>
              </a:rPr>
              <a:t>based. The </a:t>
            </a:r>
            <a:r>
              <a:rPr lang="en-US" dirty="0">
                <a:solidFill>
                  <a:srgbClr val="0000FF"/>
                </a:solidFill>
                <a:latin typeface="Arial Black"/>
                <a:ea typeface="Calibri"/>
                <a:cs typeface="Times New Roman"/>
              </a:rPr>
              <a:t>distinction</a:t>
            </a:r>
            <a:r>
              <a:rPr lang="en-US" dirty="0">
                <a:ea typeface="Calibri"/>
                <a:cs typeface="Times New Roman"/>
              </a:rPr>
              <a:t> </a:t>
            </a:r>
            <a:r>
              <a:rPr lang="en-US" dirty="0">
                <a:solidFill>
                  <a:srgbClr val="0000FF"/>
                </a:solidFill>
                <a:latin typeface="Arial Black"/>
                <a:ea typeface="Calibri"/>
                <a:cs typeface="Times New Roman"/>
              </a:rPr>
              <a:t>has become blurred</a:t>
            </a:r>
            <a:r>
              <a:rPr lang="en-US" dirty="0">
                <a:ea typeface="Calibri"/>
                <a:cs typeface="Times New Roman"/>
              </a:rPr>
              <a:t>, especially when </a:t>
            </a:r>
            <a:r>
              <a:rPr lang="en-US" dirty="0">
                <a:solidFill>
                  <a:srgbClr val="0000FF"/>
                </a:solidFill>
                <a:latin typeface="Arial Black"/>
                <a:ea typeface="Calibri"/>
                <a:cs typeface="Times New Roman"/>
              </a:rPr>
              <a:t>assessing</a:t>
            </a:r>
            <a:r>
              <a:rPr lang="en-US" dirty="0">
                <a:ea typeface="Calibri"/>
                <a:cs typeface="Times New Roman"/>
              </a:rPr>
              <a:t> the application purely </a:t>
            </a:r>
            <a:r>
              <a:rPr lang="en-US" dirty="0">
                <a:solidFill>
                  <a:srgbClr val="0000FF"/>
                </a:solidFill>
                <a:latin typeface="Arial Black"/>
                <a:ea typeface="Calibri"/>
                <a:cs typeface="Times New Roman"/>
              </a:rPr>
              <a:t>in terms of</a:t>
            </a:r>
            <a:r>
              <a:rPr lang="en-US" dirty="0">
                <a:ea typeface="Calibri"/>
                <a:cs typeface="Times New Roman"/>
              </a:rPr>
              <a:t> network usage (bottom-up)</a:t>
            </a:r>
            <a:r>
              <a:rPr lang="en-US" dirty="0">
                <a:solidFill>
                  <a:srgbClr val="0000FF"/>
                </a:solidFill>
                <a:latin typeface="Arial Black"/>
                <a:ea typeface="Calibri"/>
                <a:cs typeface="Times New Roman"/>
              </a:rPr>
              <a:t>,</a:t>
            </a:r>
            <a:r>
              <a:rPr lang="en-US" dirty="0">
                <a:ea typeface="Calibri"/>
                <a:cs typeface="Times New Roman"/>
              </a:rPr>
              <a:t> </a:t>
            </a:r>
            <a:r>
              <a:rPr lang="en-US" dirty="0">
                <a:solidFill>
                  <a:srgbClr val="0000FF"/>
                </a:solidFill>
                <a:latin typeface="Arial Black"/>
                <a:ea typeface="Calibri"/>
                <a:cs typeface="Times New Roman"/>
              </a:rPr>
              <a:t>since</a:t>
            </a:r>
            <a:r>
              <a:rPr lang="en-US" dirty="0">
                <a:ea typeface="Calibri"/>
                <a:cs typeface="Times New Roman"/>
              </a:rPr>
              <a:t> many of the devices are built </a:t>
            </a:r>
            <a:r>
              <a:rPr lang="en-US" dirty="0">
                <a:solidFill>
                  <a:srgbClr val="0000FF"/>
                </a:solidFill>
                <a:latin typeface="Arial Black"/>
                <a:ea typeface="Calibri"/>
                <a:cs typeface="Times New Roman"/>
              </a:rPr>
              <a:t>for</a:t>
            </a:r>
            <a:r>
              <a:rPr lang="en-US" dirty="0">
                <a:solidFill>
                  <a:srgbClr val="0000FF"/>
                </a:solidFill>
                <a:ea typeface="Calibri"/>
                <a:cs typeface="Times New Roman"/>
              </a:rPr>
              <a:t> </a:t>
            </a:r>
            <a:r>
              <a:rPr lang="en-US" dirty="0">
                <a:ea typeface="Calibri"/>
                <a:cs typeface="Times New Roman"/>
              </a:rPr>
              <a:t>serving the needs of both M2M and H2H. This is especially the case for consumer targeted devices. For example, </a:t>
            </a:r>
            <a:r>
              <a:rPr lang="en-US" dirty="0">
                <a:solidFill>
                  <a:srgbClr val="0000FF"/>
                </a:solidFill>
                <a:latin typeface="Arial Black"/>
                <a:ea typeface="Calibri"/>
                <a:cs typeface="Times New Roman"/>
              </a:rPr>
              <a:t>although</a:t>
            </a:r>
            <a:r>
              <a:rPr lang="en-US" dirty="0">
                <a:ea typeface="Calibri"/>
                <a:cs typeface="Times New Roman"/>
              </a:rPr>
              <a:t> a normal computer can be </a:t>
            </a:r>
            <a:r>
              <a:rPr lang="en-US" dirty="0">
                <a:solidFill>
                  <a:srgbClr val="0000FF"/>
                </a:solidFill>
                <a:latin typeface="Arial Black"/>
                <a:ea typeface="Calibri"/>
                <a:cs typeface="Times New Roman"/>
              </a:rPr>
              <a:t>operating</a:t>
            </a:r>
            <a:r>
              <a:rPr lang="en-US" dirty="0">
                <a:ea typeface="Calibri"/>
                <a:cs typeface="Times New Roman"/>
              </a:rPr>
              <a:t> a M2M application, if it is using a typical integrated or USB (Universal Serial Bus) connected cellular modem, normal subscription and public APN, it can be reliably recognized as M2M only after a detailed packet capture and analysis.</a:t>
            </a:r>
            <a:endParaRPr lang="en-US" dirty="0"/>
          </a:p>
        </p:txBody>
      </p:sp>
      <p:sp>
        <p:nvSpPr>
          <p:cNvPr id="6" name="TextBox 5"/>
          <p:cNvSpPr txBox="1"/>
          <p:nvPr/>
        </p:nvSpPr>
        <p:spPr>
          <a:xfrm>
            <a:off x="2267744" y="322202"/>
            <a:ext cx="1691617" cy="461665"/>
          </a:xfrm>
          <a:prstGeom prst="rect">
            <a:avLst/>
          </a:prstGeom>
          <a:noFill/>
        </p:spPr>
        <p:txBody>
          <a:bodyPr wrap="none" rtlCol="0">
            <a:spAutoFit/>
          </a:bodyPr>
          <a:lstStyle/>
          <a:p>
            <a:r>
              <a:rPr lang="fi-FI" sz="2400" dirty="0" err="1" smtClean="0">
                <a:solidFill>
                  <a:srgbClr val="C00000"/>
                </a:solidFill>
              </a:rPr>
              <a:t>Grade</a:t>
            </a:r>
            <a:r>
              <a:rPr lang="fi-FI" sz="2400" dirty="0" smtClean="0">
                <a:solidFill>
                  <a:srgbClr val="C00000"/>
                </a:solidFill>
              </a:rPr>
              <a:t> = ”</a:t>
            </a:r>
            <a:r>
              <a:rPr lang="fi-FI" sz="2400" dirty="0" smtClean="0">
                <a:solidFill>
                  <a:srgbClr val="C00000"/>
                </a:solidFill>
                <a:latin typeface="Arial Black" panose="020B0A04020102020204" pitchFamily="34" charset="0"/>
              </a:rPr>
              <a:t>4</a:t>
            </a:r>
            <a:r>
              <a:rPr lang="fi-FI" sz="2400" dirty="0" smtClean="0">
                <a:solidFill>
                  <a:srgbClr val="C00000"/>
                </a:solidFill>
              </a:rPr>
              <a:t>"</a:t>
            </a:r>
            <a:endParaRPr lang="fi-FI" dirty="0">
              <a:solidFill>
                <a:srgbClr val="C00000"/>
              </a:solidFill>
            </a:endParaRPr>
          </a:p>
        </p:txBody>
      </p:sp>
    </p:spTree>
    <p:extLst>
      <p:ext uri="{BB962C8B-B14F-4D97-AF65-F5344CB8AC3E}">
        <p14:creationId xmlns:p14="http://schemas.microsoft.com/office/powerpoint/2010/main" val="955936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210146"/>
          </a:xfrm>
        </p:spPr>
        <p:txBody>
          <a:bodyPr>
            <a:normAutofit/>
          </a:bodyPr>
          <a:lstStyle/>
          <a:p>
            <a:r>
              <a:rPr lang="en-US" sz="3200" dirty="0" smtClean="0">
                <a:solidFill>
                  <a:schemeClr val="tx2"/>
                </a:solidFill>
                <a:effectLst/>
                <a:latin typeface="Arial Black" panose="020B0A04020102020204" pitchFamily="34" charset="0"/>
              </a:rPr>
              <a:t>1. </a:t>
            </a:r>
            <a:r>
              <a:rPr lang="en-US" sz="3600" dirty="0" smtClean="0">
                <a:solidFill>
                  <a:schemeClr val="tx2"/>
                </a:solidFill>
                <a:effectLst/>
              </a:rPr>
              <a:t>Definition of research </a:t>
            </a:r>
            <a:r>
              <a:rPr lang="en-US" sz="3200" dirty="0" smtClean="0">
                <a:solidFill>
                  <a:schemeClr val="tx2"/>
                </a:solidFill>
                <a:effectLst/>
                <a:latin typeface="Arial Black" panose="020B0A04020102020204" pitchFamily="34" charset="0"/>
              </a:rPr>
              <a:t>scope</a:t>
            </a:r>
            <a:r>
              <a:rPr lang="en-US" sz="3600" dirty="0" smtClean="0">
                <a:solidFill>
                  <a:schemeClr val="tx2"/>
                </a:solidFill>
                <a:effectLst/>
              </a:rPr>
              <a:t> and </a:t>
            </a:r>
            <a:r>
              <a:rPr lang="en-US" sz="3200" dirty="0" smtClean="0">
                <a:solidFill>
                  <a:schemeClr val="tx2"/>
                </a:solidFill>
                <a:effectLst/>
                <a:latin typeface="Arial Black" panose="020B0A04020102020204" pitchFamily="34" charset="0"/>
              </a:rPr>
              <a:t>goals</a:t>
            </a:r>
            <a:endParaRPr lang="en-US" sz="3600" dirty="0">
              <a:solidFill>
                <a:schemeClr val="tx2"/>
              </a:solidFill>
              <a:latin typeface="Arial Black" panose="020B0A04020102020204" pitchFamily="34" charset="0"/>
            </a:endParaRPr>
          </a:p>
        </p:txBody>
      </p:sp>
      <p:sp>
        <p:nvSpPr>
          <p:cNvPr id="3" name="TextBox 2"/>
          <p:cNvSpPr txBox="1"/>
          <p:nvPr/>
        </p:nvSpPr>
        <p:spPr>
          <a:xfrm>
            <a:off x="897610" y="2253429"/>
            <a:ext cx="7704856" cy="3477875"/>
          </a:xfrm>
          <a:prstGeom prst="rect">
            <a:avLst/>
          </a:prstGeom>
          <a:noFill/>
        </p:spPr>
        <p:txBody>
          <a:bodyPr wrap="square" rtlCol="0">
            <a:spAutoFit/>
          </a:bodyPr>
          <a:lstStyle/>
          <a:p>
            <a:pPr marL="257175"/>
            <a:r>
              <a:rPr lang="en-US" sz="2000" dirty="0" smtClean="0"/>
              <a:t>The </a:t>
            </a:r>
            <a:r>
              <a:rPr lang="en-US" sz="2000" dirty="0"/>
              <a:t>research </a:t>
            </a:r>
            <a:r>
              <a:rPr lang="en-US" sz="2000" dirty="0">
                <a:latin typeface="Arial Black" panose="020B0A04020102020204" pitchFamily="34" charset="0"/>
              </a:rPr>
              <a:t>scope</a:t>
            </a:r>
            <a:r>
              <a:rPr lang="en-US" sz="2000" dirty="0"/>
              <a:t> has been </a:t>
            </a:r>
            <a:r>
              <a:rPr lang="en-US" sz="2000" dirty="0" smtClean="0"/>
              <a:t>defined</a:t>
            </a:r>
            <a:br>
              <a:rPr lang="en-US" sz="2000" dirty="0" smtClean="0"/>
            </a:br>
            <a:r>
              <a:rPr lang="en-US" sz="2000" dirty="0" smtClean="0"/>
              <a:t>(</a:t>
            </a:r>
            <a:r>
              <a:rPr lang="en-US" sz="2000" i="1" dirty="0" err="1">
                <a:solidFill>
                  <a:schemeClr val="accent1"/>
                </a:solidFill>
              </a:rPr>
              <a:t>Työn</a:t>
            </a:r>
            <a:r>
              <a:rPr lang="en-US" sz="2000" i="1" dirty="0">
                <a:solidFill>
                  <a:schemeClr val="accent1"/>
                </a:solidFill>
              </a:rPr>
              <a:t> </a:t>
            </a:r>
            <a:r>
              <a:rPr lang="en-US" sz="2000" i="1" dirty="0" err="1">
                <a:solidFill>
                  <a:schemeClr val="accent1"/>
                </a:solidFill>
              </a:rPr>
              <a:t>tehtäväalue</a:t>
            </a:r>
            <a:r>
              <a:rPr lang="en-US" sz="2000" i="1" dirty="0">
                <a:solidFill>
                  <a:schemeClr val="accent1"/>
                </a:solidFill>
              </a:rPr>
              <a:t> on </a:t>
            </a:r>
            <a:r>
              <a:rPr lang="en-US" sz="2000" i="1" dirty="0" err="1">
                <a:solidFill>
                  <a:schemeClr val="accent1"/>
                </a:solidFill>
              </a:rPr>
              <a:t>määritelty</a:t>
            </a:r>
            <a:r>
              <a:rPr lang="en-US" sz="2000" dirty="0" smtClean="0"/>
              <a:t>)</a:t>
            </a:r>
          </a:p>
          <a:p>
            <a:pPr marL="257175"/>
            <a:endParaRPr lang="en-US" sz="2000" dirty="0"/>
          </a:p>
          <a:p>
            <a:pPr marL="257175"/>
            <a:r>
              <a:rPr lang="en-US" sz="2000" dirty="0"/>
              <a:t>The </a:t>
            </a:r>
            <a:r>
              <a:rPr lang="en-US" sz="2000" dirty="0">
                <a:latin typeface="Arial Black" panose="020B0A04020102020204" pitchFamily="34" charset="0"/>
              </a:rPr>
              <a:t>goals</a:t>
            </a:r>
            <a:r>
              <a:rPr lang="en-US" sz="2000" dirty="0"/>
              <a:t> of the thesis are </a:t>
            </a:r>
            <a:r>
              <a:rPr lang="en-US" sz="2000" i="1" dirty="0" smtClean="0"/>
              <a:t>"evident" </a:t>
            </a:r>
            <a:r>
              <a:rPr lang="en-US" sz="2000" dirty="0" smtClean="0"/>
              <a:t/>
            </a:r>
            <a:br>
              <a:rPr lang="en-US" sz="2000" dirty="0" smtClean="0"/>
            </a:br>
            <a:r>
              <a:rPr lang="en-US" sz="2000" dirty="0" smtClean="0"/>
              <a:t>(</a:t>
            </a:r>
            <a:r>
              <a:rPr lang="en-US" sz="2000" i="1" dirty="0" err="1" smtClean="0">
                <a:solidFill>
                  <a:schemeClr val="accent1"/>
                </a:solidFill>
              </a:rPr>
              <a:t>Työstä</a:t>
            </a:r>
            <a:r>
              <a:rPr lang="en-US" sz="2000" i="1" dirty="0" smtClean="0">
                <a:solidFill>
                  <a:schemeClr val="accent1"/>
                </a:solidFill>
              </a:rPr>
              <a:t> </a:t>
            </a:r>
            <a:r>
              <a:rPr lang="en-US" sz="2000" i="1" dirty="0" err="1" smtClean="0">
                <a:solidFill>
                  <a:schemeClr val="accent1"/>
                </a:solidFill>
              </a:rPr>
              <a:t>ilmenevät</a:t>
            </a:r>
            <a:r>
              <a:rPr lang="en-US" sz="2000" i="1" dirty="0" smtClean="0">
                <a:solidFill>
                  <a:schemeClr val="accent1"/>
                </a:solidFill>
              </a:rPr>
              <a:t> </a:t>
            </a:r>
            <a:r>
              <a:rPr lang="en-US" sz="2000" i="1" dirty="0" err="1" smtClean="0">
                <a:solidFill>
                  <a:schemeClr val="accent1"/>
                </a:solidFill>
              </a:rPr>
              <a:t>sen</a:t>
            </a:r>
            <a:r>
              <a:rPr lang="en-US" sz="2000" i="1" dirty="0" smtClean="0">
                <a:solidFill>
                  <a:schemeClr val="accent1"/>
                </a:solidFill>
              </a:rPr>
              <a:t> </a:t>
            </a:r>
            <a:r>
              <a:rPr lang="en-US" sz="2000" i="1" dirty="0" err="1" smtClean="0">
                <a:solidFill>
                  <a:schemeClr val="accent1"/>
                </a:solidFill>
              </a:rPr>
              <a:t>tavoitteet</a:t>
            </a:r>
            <a:r>
              <a:rPr lang="en-US" sz="2000" dirty="0" smtClean="0"/>
              <a:t>)</a:t>
            </a:r>
          </a:p>
          <a:p>
            <a:pPr marL="257175"/>
            <a:endParaRPr lang="en-US" sz="2000" dirty="0"/>
          </a:p>
          <a:p>
            <a:pPr marL="257175"/>
            <a:r>
              <a:rPr lang="en-US" sz="2000" dirty="0"/>
              <a:t>The </a:t>
            </a:r>
            <a:r>
              <a:rPr lang="en-US" sz="2000" dirty="0">
                <a:latin typeface="Arial Black" panose="020B0A04020102020204" pitchFamily="34" charset="0"/>
              </a:rPr>
              <a:t>research questions </a:t>
            </a:r>
            <a:r>
              <a:rPr lang="en-US" sz="2000" dirty="0"/>
              <a:t>and </a:t>
            </a:r>
            <a:r>
              <a:rPr lang="en-US" sz="2000" dirty="0">
                <a:latin typeface="Arial Black" panose="020B0A04020102020204" pitchFamily="34" charset="0"/>
              </a:rPr>
              <a:t>hypotheses</a:t>
            </a:r>
            <a:r>
              <a:rPr lang="en-US" sz="2000" dirty="0"/>
              <a:t> contained in the scope of research and goals are evident from the </a:t>
            </a:r>
            <a:r>
              <a:rPr lang="en-US" sz="2000" dirty="0" smtClean="0"/>
              <a:t>thesis.</a:t>
            </a:r>
            <a:br>
              <a:rPr lang="en-US" sz="2000" dirty="0" smtClean="0"/>
            </a:br>
            <a:r>
              <a:rPr lang="en-US" sz="2000" dirty="0" smtClean="0"/>
              <a:t>(</a:t>
            </a:r>
            <a:r>
              <a:rPr lang="fi-FI" sz="2000" i="1" dirty="0">
                <a:solidFill>
                  <a:schemeClr val="accent1"/>
                </a:solidFill>
              </a:rPr>
              <a:t>Työstä ilmenevät tehtävän ja tavoitteiden sisältämät tutkimuskysymykset ja –olettamukset</a:t>
            </a:r>
            <a:r>
              <a:rPr lang="en-US" sz="2000" dirty="0" smtClean="0"/>
              <a:t>)</a:t>
            </a:r>
            <a:endParaRPr lang="fi-FI" sz="2000" dirty="0" smtClean="0"/>
          </a:p>
          <a:p>
            <a:endParaRPr lang="en-US" dirty="0"/>
          </a:p>
        </p:txBody>
      </p:sp>
      <p:sp>
        <p:nvSpPr>
          <p:cNvPr id="4" name="TextBox 3"/>
          <p:cNvSpPr txBox="1"/>
          <p:nvPr/>
        </p:nvSpPr>
        <p:spPr>
          <a:xfrm>
            <a:off x="539552" y="1340768"/>
            <a:ext cx="8568952" cy="800219"/>
          </a:xfrm>
          <a:prstGeom prst="rect">
            <a:avLst/>
          </a:prstGeom>
          <a:noFill/>
        </p:spPr>
        <p:txBody>
          <a:bodyPr wrap="square" rtlCol="0">
            <a:spAutoFit/>
          </a:bodyPr>
          <a:lstStyle/>
          <a:p>
            <a:r>
              <a:rPr lang="fi-FI" sz="2800" dirty="0" smtClean="0">
                <a:solidFill>
                  <a:srgbClr val="C00000"/>
                </a:solidFill>
              </a:rPr>
              <a:t>How </a:t>
            </a:r>
            <a:r>
              <a:rPr lang="fi-FI" sz="2800" dirty="0" err="1" smtClean="0">
                <a:solidFill>
                  <a:srgbClr val="C00000"/>
                </a:solidFill>
              </a:rPr>
              <a:t>do</a:t>
            </a:r>
            <a:r>
              <a:rPr lang="fi-FI" sz="2800" dirty="0" smtClean="0">
                <a:solidFill>
                  <a:srgbClr val="C00000"/>
                </a:solidFill>
              </a:rPr>
              <a:t> </a:t>
            </a:r>
            <a:r>
              <a:rPr lang="fi-FI" sz="2800" dirty="0" err="1" smtClean="0">
                <a:solidFill>
                  <a:srgbClr val="C00000"/>
                </a:solidFill>
              </a:rPr>
              <a:t>you</a:t>
            </a:r>
            <a:r>
              <a:rPr lang="fi-FI" sz="2800" dirty="0" smtClean="0">
                <a:solidFill>
                  <a:srgbClr val="C00000"/>
                </a:solidFill>
              </a:rPr>
              <a:t> </a:t>
            </a:r>
            <a:r>
              <a:rPr lang="fi-FI" sz="2800" dirty="0" err="1" smtClean="0">
                <a:solidFill>
                  <a:srgbClr val="C00000"/>
                </a:solidFill>
              </a:rPr>
              <a:t>define</a:t>
            </a:r>
            <a:r>
              <a:rPr lang="fi-FI" sz="2800" dirty="0" smtClean="0">
                <a:solidFill>
                  <a:srgbClr val="C00000"/>
                </a:solidFill>
              </a:rPr>
              <a:t> </a:t>
            </a:r>
            <a:r>
              <a:rPr lang="fi-FI" sz="2800" dirty="0" smtClean="0">
                <a:solidFill>
                  <a:srgbClr val="C00000"/>
                </a:solidFill>
                <a:latin typeface="Arial Black" panose="020B0A04020102020204" pitchFamily="34" charset="0"/>
              </a:rPr>
              <a:t>"</a:t>
            </a:r>
            <a:r>
              <a:rPr lang="fi-FI" sz="2800" dirty="0" err="1" smtClean="0">
                <a:solidFill>
                  <a:srgbClr val="C00000"/>
                </a:solidFill>
                <a:latin typeface="Arial Black" panose="020B0A04020102020204" pitchFamily="34" charset="0"/>
              </a:rPr>
              <a:t>success</a:t>
            </a:r>
            <a:r>
              <a:rPr lang="fi-FI" sz="2800" dirty="0" smtClean="0">
                <a:solidFill>
                  <a:srgbClr val="C00000"/>
                </a:solidFill>
                <a:latin typeface="Arial Black" panose="020B0A04020102020204" pitchFamily="34" charset="0"/>
              </a:rPr>
              <a:t>" </a:t>
            </a:r>
            <a:r>
              <a:rPr lang="fi-FI" sz="2800" dirty="0" smtClean="0">
                <a:solidFill>
                  <a:srgbClr val="C00000"/>
                </a:solidFill>
              </a:rPr>
              <a:t>in </a:t>
            </a:r>
            <a:r>
              <a:rPr lang="fi-FI" sz="2800" dirty="0" err="1" smtClean="0">
                <a:solidFill>
                  <a:srgbClr val="C00000"/>
                </a:solidFill>
              </a:rPr>
              <a:t>these</a:t>
            </a:r>
            <a:r>
              <a:rPr lang="fi-FI" sz="2800" dirty="0" smtClean="0">
                <a:solidFill>
                  <a:srgbClr val="C00000"/>
                </a:solidFill>
              </a:rPr>
              <a:t> </a:t>
            </a:r>
            <a:r>
              <a:rPr lang="fi-FI" sz="2800" dirty="0" err="1" smtClean="0">
                <a:solidFill>
                  <a:srgbClr val="C00000"/>
                </a:solidFill>
              </a:rPr>
              <a:t>sub-areas</a:t>
            </a:r>
            <a:r>
              <a:rPr lang="fi-FI" sz="2800" dirty="0" smtClean="0">
                <a:solidFill>
                  <a:srgbClr val="C00000"/>
                </a:solidFill>
              </a:rPr>
              <a:t>?</a:t>
            </a:r>
          </a:p>
          <a:p>
            <a:endParaRPr lang="en-US" dirty="0"/>
          </a:p>
        </p:txBody>
      </p:sp>
      <p:sp>
        <p:nvSpPr>
          <p:cNvPr id="5" name="TextBox 4"/>
          <p:cNvSpPr txBox="1"/>
          <p:nvPr/>
        </p:nvSpPr>
        <p:spPr>
          <a:xfrm>
            <a:off x="545459" y="2285238"/>
            <a:ext cx="576064" cy="369332"/>
          </a:xfrm>
          <a:prstGeom prst="rect">
            <a:avLst/>
          </a:prstGeom>
          <a:noFill/>
        </p:spPr>
        <p:txBody>
          <a:bodyPr wrap="square" rtlCol="0">
            <a:spAutoFit/>
          </a:bodyPr>
          <a:lstStyle/>
          <a:p>
            <a:r>
              <a:rPr lang="fi-FI" dirty="0" smtClean="0">
                <a:latin typeface="Arial Black" panose="020B0A04020102020204" pitchFamily="34" charset="0"/>
              </a:rPr>
              <a:t>1.1</a:t>
            </a:r>
            <a:endParaRPr lang="en-US" dirty="0">
              <a:latin typeface="Arial Black" panose="020B0A04020102020204" pitchFamily="34" charset="0"/>
            </a:endParaRPr>
          </a:p>
        </p:txBody>
      </p:sp>
      <p:sp>
        <p:nvSpPr>
          <p:cNvPr id="6" name="TextBox 5"/>
          <p:cNvSpPr txBox="1"/>
          <p:nvPr/>
        </p:nvSpPr>
        <p:spPr>
          <a:xfrm>
            <a:off x="565188" y="3211992"/>
            <a:ext cx="576064" cy="369332"/>
          </a:xfrm>
          <a:prstGeom prst="rect">
            <a:avLst/>
          </a:prstGeom>
          <a:noFill/>
        </p:spPr>
        <p:txBody>
          <a:bodyPr wrap="square" rtlCol="0">
            <a:spAutoFit/>
          </a:bodyPr>
          <a:lstStyle/>
          <a:p>
            <a:r>
              <a:rPr lang="fi-FI" dirty="0" smtClean="0">
                <a:latin typeface="Arial Black" panose="020B0A04020102020204" pitchFamily="34" charset="0"/>
              </a:rPr>
              <a:t>1.2</a:t>
            </a:r>
            <a:endParaRPr lang="en-US" dirty="0">
              <a:latin typeface="Arial Black" panose="020B0A04020102020204" pitchFamily="34" charset="0"/>
            </a:endParaRPr>
          </a:p>
        </p:txBody>
      </p:sp>
      <p:sp>
        <p:nvSpPr>
          <p:cNvPr id="7" name="TextBox 6"/>
          <p:cNvSpPr txBox="1"/>
          <p:nvPr/>
        </p:nvSpPr>
        <p:spPr>
          <a:xfrm>
            <a:off x="593296" y="4121462"/>
            <a:ext cx="576064" cy="369332"/>
          </a:xfrm>
          <a:prstGeom prst="rect">
            <a:avLst/>
          </a:prstGeom>
          <a:noFill/>
        </p:spPr>
        <p:txBody>
          <a:bodyPr wrap="square" rtlCol="0">
            <a:spAutoFit/>
          </a:bodyPr>
          <a:lstStyle/>
          <a:p>
            <a:r>
              <a:rPr lang="fi-FI" dirty="0" smtClean="0">
                <a:latin typeface="Arial Black" panose="020B0A04020102020204" pitchFamily="34" charset="0"/>
              </a:rPr>
              <a:t>1.3</a:t>
            </a:r>
            <a:endParaRPr lang="en-US" dirty="0">
              <a:latin typeface="Arial Black" panose="020B0A04020102020204" pitchFamily="34" charset="0"/>
            </a:endParaRPr>
          </a:p>
        </p:txBody>
      </p:sp>
    </p:spTree>
    <p:extLst>
      <p:ext uri="{BB962C8B-B14F-4D97-AF65-F5344CB8AC3E}">
        <p14:creationId xmlns:p14="http://schemas.microsoft.com/office/powerpoint/2010/main" val="33905483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5717715"/>
              </p:ext>
            </p:extLst>
          </p:nvPr>
        </p:nvGraphicFramePr>
        <p:xfrm>
          <a:off x="323528" y="260648"/>
          <a:ext cx="8424936" cy="6592502"/>
        </p:xfrm>
        <a:graphic>
          <a:graphicData uri="http://schemas.openxmlformats.org/drawingml/2006/table">
            <a:tbl>
              <a:tblPr firstRow="1" firstCol="1" bandRow="1">
                <a:tableStyleId>{5C22544A-7EE6-4342-B048-85BDC9FD1C3A}</a:tableStyleId>
              </a:tblPr>
              <a:tblGrid>
                <a:gridCol w="1728192"/>
                <a:gridCol w="576064"/>
                <a:gridCol w="6120680"/>
              </a:tblGrid>
              <a:tr h="462191">
                <a:tc gridSpan="3">
                  <a:txBody>
                    <a:bodyPr/>
                    <a:lstStyle/>
                    <a:p>
                      <a:pPr marL="254000" lvl="0" indent="-254000">
                        <a:lnSpc>
                          <a:spcPct val="115000"/>
                        </a:lnSpc>
                        <a:spcBef>
                          <a:spcPts val="600"/>
                        </a:spcBef>
                        <a:spcAft>
                          <a:spcPts val="0"/>
                        </a:spcAft>
                        <a:buFont typeface="+mj-lt"/>
                        <a:buAutoNum type="arabicPeriod" startAt="5"/>
                      </a:pPr>
                      <a:r>
                        <a:rPr lang="en-US" sz="3200" dirty="0">
                          <a:effectLst/>
                        </a:rPr>
                        <a:t>Presentation and language</a:t>
                      </a:r>
                      <a:endParaRPr lang="en-US" sz="32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597475">
                <a:tc>
                  <a:txBody>
                    <a:bodyPr/>
                    <a:lstStyle/>
                    <a:p>
                      <a:pPr marL="0" lvl="0" indent="0">
                        <a:lnSpc>
                          <a:spcPct val="115000"/>
                        </a:lnSpc>
                        <a:spcAft>
                          <a:spcPts val="0"/>
                        </a:spcAft>
                        <a:buFontTx/>
                        <a:buNone/>
                      </a:pPr>
                      <a:r>
                        <a:rPr lang="en-US" sz="2000" dirty="0" smtClean="0">
                          <a:effectLst/>
                        </a:rPr>
                        <a:t>5.1 Clarity</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kern="1200" dirty="0" smtClean="0">
                          <a:solidFill>
                            <a:srgbClr val="0000FF"/>
                          </a:solidFill>
                          <a:effectLst/>
                          <a:latin typeface="Arial Black" panose="020B0A04020102020204" pitchFamily="34" charset="0"/>
                          <a:ea typeface="+mn-ea"/>
                          <a:cs typeface="Arial" panose="020B0604020202020204" pitchFamily="34" charset="0"/>
                          <a:hlinkClick r:id="rId2"/>
                        </a:rPr>
                        <a:t>Cohesion</a:t>
                      </a:r>
                      <a:r>
                        <a:rPr lang="en-US" sz="2000" kern="1200" dirty="0" smtClean="0">
                          <a:solidFill>
                            <a:srgbClr val="0000FF"/>
                          </a:solidFill>
                          <a:effectLst/>
                          <a:latin typeface="Arial Black" panose="020B0A04020102020204" pitchFamily="34" charset="0"/>
                          <a:ea typeface="+mn-ea"/>
                          <a:cs typeface="Arial" panose="020B0604020202020204" pitchFamily="34" charset="0"/>
                        </a:rPr>
                        <a:t> </a:t>
                      </a:r>
                      <a:r>
                        <a:rPr lang="en-US" sz="2000" kern="1200" dirty="0" smtClean="0">
                          <a:solidFill>
                            <a:schemeClr val="dk1"/>
                          </a:solidFill>
                          <a:effectLst/>
                          <a:latin typeface="Arial" panose="020B0604020202020204" pitchFamily="34" charset="0"/>
                          <a:ea typeface="+mn-ea"/>
                          <a:cs typeface="Arial" panose="020B0604020202020204" pitchFamily="34" charset="0"/>
                        </a:rPr>
                        <a:t>(</a:t>
                      </a:r>
                      <a:r>
                        <a:rPr lang="en-US" sz="2000" i="1" kern="1200" dirty="0" smtClean="0">
                          <a:solidFill>
                            <a:schemeClr val="dk1"/>
                          </a:solidFill>
                          <a:effectLst/>
                          <a:latin typeface="Arial" panose="020B0604020202020204" pitchFamily="34" charset="0"/>
                          <a:ea typeface="+mn-ea"/>
                          <a:cs typeface="Arial" panose="020B0604020202020204" pitchFamily="34" charset="0"/>
                          <a:hlinkClick r:id="rId3"/>
                        </a:rPr>
                        <a:t>topical flow</a:t>
                      </a:r>
                      <a:r>
                        <a:rPr lang="en-US" sz="2000" i="1" kern="1200" dirty="0" smtClean="0">
                          <a:solidFill>
                            <a:schemeClr val="dk1"/>
                          </a:solidFill>
                          <a:effectLst/>
                          <a:latin typeface="Arial" panose="020B0604020202020204" pitchFamily="34" charset="0"/>
                          <a:ea typeface="+mn-ea"/>
                          <a:cs typeface="Arial" panose="020B0604020202020204" pitchFamily="34" charset="0"/>
                        </a:rPr>
                        <a:t>, </a:t>
                      </a:r>
                      <a:r>
                        <a:rPr lang="en-US" sz="2000" i="1" kern="1200" dirty="0" smtClean="0">
                          <a:solidFill>
                            <a:schemeClr val="dk1"/>
                          </a:solidFill>
                          <a:effectLst/>
                          <a:latin typeface="Arial" panose="020B0604020202020204" pitchFamily="34" charset="0"/>
                          <a:ea typeface="+mn-ea"/>
                          <a:cs typeface="Arial" panose="020B0604020202020204" pitchFamily="34" charset="0"/>
                          <a:hlinkClick r:id="rId4"/>
                        </a:rPr>
                        <a:t>logical connectors</a:t>
                      </a:r>
                      <a:r>
                        <a:rPr lang="en-US" sz="2000" i="1" kern="1200" dirty="0" smtClean="0">
                          <a:solidFill>
                            <a:schemeClr val="dk1"/>
                          </a:solidFill>
                          <a:effectLst/>
                          <a:latin typeface="Arial" panose="020B0604020202020204" pitchFamily="34" charset="0"/>
                          <a:ea typeface="+mn-ea"/>
                          <a:cs typeface="Arial" panose="020B0604020202020204" pitchFamily="34" charset="0"/>
                        </a:rPr>
                        <a:t>, </a:t>
                      </a:r>
                      <a:r>
                        <a:rPr lang="en-US" sz="2000" i="1" kern="1200" dirty="0" smtClean="0">
                          <a:solidFill>
                            <a:schemeClr val="dk1"/>
                          </a:solidFill>
                          <a:effectLst/>
                          <a:latin typeface="Arial" panose="020B0604020202020204" pitchFamily="34" charset="0"/>
                          <a:ea typeface="+mn-ea"/>
                          <a:cs typeface="Arial" panose="020B0604020202020204" pitchFamily="34" charset="0"/>
                          <a:hlinkClick r:id="rId5"/>
                        </a:rPr>
                        <a:t>metalanguage</a:t>
                      </a:r>
                      <a:r>
                        <a:rPr lang="en-US" sz="2000" dirty="0" smtClean="0">
                          <a:effectLst/>
                          <a:latin typeface="Arial" panose="020B0604020202020204" pitchFamily="34" charset="0"/>
                          <a:cs typeface="Arial" panose="020B0604020202020204" pitchFamily="34" charset="0"/>
                        </a:rPr>
                        <a:t>)</a:t>
                      </a:r>
                      <a:endParaRPr lang="en-US" sz="2000" dirty="0" smtClean="0">
                        <a:effectLst/>
                        <a:latin typeface="Arial" panose="020B0604020202020204" pitchFamily="34" charset="0"/>
                        <a:ea typeface="Calibri"/>
                        <a:cs typeface="Arial" panose="020B0604020202020204" pitchFamily="34" charset="0"/>
                      </a:endParaRPr>
                    </a:p>
                    <a:p>
                      <a:pPr>
                        <a:lnSpc>
                          <a:spcPct val="115000"/>
                        </a:lnSpc>
                        <a:spcAft>
                          <a:spcPts val="0"/>
                        </a:spcAft>
                      </a:pPr>
                      <a:endParaRPr lang="en-US" sz="2000" i="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b="1" kern="1200" dirty="0" smtClean="0">
                          <a:solidFill>
                            <a:schemeClr val="lt1"/>
                          </a:solidFill>
                          <a:effectLst/>
                          <a:latin typeface="+mn-lt"/>
                          <a:ea typeface="+mn-ea"/>
                          <a:cs typeface="+mn-cs"/>
                        </a:rPr>
                        <a:t>5.2 Structure</a:t>
                      </a:r>
                      <a:endParaRPr lang="en-US" sz="2000" b="1" kern="1200" dirty="0">
                        <a:solidFill>
                          <a:schemeClr val="lt1"/>
                        </a:solidFill>
                        <a:effectLst/>
                        <a:latin typeface="+mn-lt"/>
                        <a:ea typeface="+mn-ea"/>
                        <a:cs typeface="+mn-cs"/>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marL="0" indent="0">
                        <a:lnSpc>
                          <a:spcPct val="115000"/>
                        </a:lnSpc>
                        <a:spcAft>
                          <a:spcPts val="0"/>
                        </a:spcAft>
                      </a:pPr>
                      <a:r>
                        <a:rPr lang="en-US" sz="2000" dirty="0" smtClean="0">
                          <a:solidFill>
                            <a:srgbClr val="0000FF"/>
                          </a:solidFill>
                          <a:effectLst/>
                          <a:latin typeface="Arial Black" panose="020B0A04020102020204" pitchFamily="34" charset="0"/>
                          <a:cs typeface="Arial" panose="020B0604020202020204" pitchFamily="34" charset="0"/>
                          <a:hlinkClick r:id="rId6"/>
                        </a:rPr>
                        <a:t>Organization</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hlinkClick r:id="rId7"/>
                        </a:rPr>
                        <a:t>Abstract</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hlinkClick r:id="rId8"/>
                        </a:rPr>
                        <a:t>Introduction</a:t>
                      </a:r>
                      <a:r>
                        <a:rPr lang="en-US" sz="2000" dirty="0" smtClean="0">
                          <a:effectLst/>
                          <a:latin typeface="Arial" panose="020B0604020202020204" pitchFamily="34" charset="0"/>
                          <a:cs typeface="Arial" panose="020B0604020202020204" pitchFamily="34" charset="0"/>
                        </a:rPr>
                        <a:t>, </a:t>
                      </a:r>
                      <a:r>
                        <a:rPr lang="en-US" sz="2000" i="1" dirty="0" smtClean="0">
                          <a:effectLst/>
                          <a:latin typeface="Arial" panose="020B0604020202020204" pitchFamily="34" charset="0"/>
                          <a:cs typeface="Arial" panose="020B0604020202020204" pitchFamily="34" charset="0"/>
                        </a:rPr>
                        <a:t>Conclusion</a:t>
                      </a:r>
                      <a:r>
                        <a:rPr lang="en-US" sz="2000" dirty="0" smtClean="0">
                          <a:effectLst/>
                          <a:latin typeface="Arial" panose="020B0604020202020204" pitchFamily="34" charset="0"/>
                          <a:cs typeface="Arial" panose="020B0604020202020204" pitchFamily="34" charset="0"/>
                        </a:rPr>
                        <a:t>, </a:t>
                      </a:r>
                      <a:br>
                        <a:rPr lang="en-US" sz="2000" dirty="0" smtClean="0">
                          <a:effectLst/>
                          <a:latin typeface="Arial" panose="020B0604020202020204" pitchFamily="34" charset="0"/>
                          <a:cs typeface="Arial" panose="020B0604020202020204" pitchFamily="34" charset="0"/>
                        </a:rPr>
                      </a:br>
                      <a:r>
                        <a:rPr lang="en-US" sz="2000" dirty="0" smtClean="0">
                          <a:effectLst/>
                          <a:latin typeface="Arial" panose="020B0604020202020204" pitchFamily="34" charset="0"/>
                          <a:cs typeface="Arial" panose="020B0604020202020204" pitchFamily="34" charset="0"/>
                        </a:rPr>
                        <a:t>                            and </a:t>
                      </a:r>
                      <a:r>
                        <a:rPr lang="en-US" sz="2000" i="1" dirty="0" smtClean="0">
                          <a:effectLst/>
                          <a:latin typeface="Arial" panose="020B0604020202020204" pitchFamily="34" charset="0"/>
                          <a:cs typeface="Arial" panose="020B0604020202020204" pitchFamily="34" charset="0"/>
                        </a:rPr>
                        <a:t>Paragraphing</a:t>
                      </a:r>
                      <a:r>
                        <a:rPr lang="en-US" sz="2000" dirty="0" smtClean="0">
                          <a:effectLst/>
                          <a:latin typeface="Arial" panose="020B0604020202020204" pitchFamily="34" charset="0"/>
                          <a:cs typeface="Arial" panose="020B0604020202020204" pitchFamily="34" charset="0"/>
                        </a:rPr>
                        <a:t>)</a:t>
                      </a:r>
                      <a:endParaRPr lang="en-US" sz="2000" dirty="0">
                        <a:effectLst/>
                        <a:latin typeface="Arial" panose="020B0604020202020204" pitchFamily="34" charset="0"/>
                        <a:ea typeface="Calibri"/>
                        <a:cs typeface="Arial" panose="020B0604020202020204" pitchFamily="34" charset="0"/>
                      </a:endParaRPr>
                    </a:p>
                  </a:txBody>
                  <a:tcPr marL="68580" marR="68580" marT="0" marB="0"/>
                </a:tc>
              </a:tr>
              <a:tr h="597475">
                <a:tc>
                  <a:txBody>
                    <a:bodyPr/>
                    <a:lstStyle/>
                    <a:p>
                      <a:pPr marL="0" lvl="0" indent="0" algn="l" defTabSz="914400" rtl="0" eaLnBrk="1" latinLnBrk="0" hangingPunct="1">
                        <a:lnSpc>
                          <a:spcPct val="115000"/>
                        </a:lnSpc>
                        <a:spcAft>
                          <a:spcPts val="0"/>
                        </a:spcAft>
                        <a:buFontTx/>
                        <a:buNone/>
                      </a:pPr>
                      <a:r>
                        <a:rPr lang="en-US" sz="2000" b="1" kern="1200" dirty="0" smtClean="0">
                          <a:solidFill>
                            <a:schemeClr val="lt1"/>
                          </a:solidFill>
                          <a:effectLst/>
                          <a:latin typeface="+mn-lt"/>
                          <a:ea typeface="+mn-ea"/>
                          <a:cs typeface="+mn-cs"/>
                        </a:rPr>
                        <a:t>5.3 Tidiness</a:t>
                      </a:r>
                      <a:endParaRPr lang="en-US" sz="2000" b="1" kern="1200" dirty="0">
                        <a:solidFill>
                          <a:schemeClr val="lt1"/>
                        </a:solidFill>
                        <a:effectLst/>
                        <a:latin typeface="+mn-lt"/>
                        <a:ea typeface="+mn-ea"/>
                        <a:cs typeface="+mn-cs"/>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kern="1200" dirty="0" smtClean="0">
                          <a:solidFill>
                            <a:srgbClr val="0000FF"/>
                          </a:solidFill>
                          <a:effectLst/>
                          <a:latin typeface="Arial Black" panose="020B0A04020102020204" pitchFamily="34" charset="0"/>
                          <a:ea typeface="+mn-ea"/>
                          <a:cs typeface="Arial" panose="020B0604020202020204" pitchFamily="34" charset="0"/>
                        </a:rPr>
                        <a:t>Formatting</a:t>
                      </a:r>
                      <a:r>
                        <a:rPr lang="en-US" sz="20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smtClean="0">
                          <a:solidFill>
                            <a:schemeClr val="dk1"/>
                          </a:solidFill>
                          <a:effectLst/>
                          <a:latin typeface="Arial" panose="020B0604020202020204" pitchFamily="34" charset="0"/>
                          <a:ea typeface="+mn-ea"/>
                          <a:cs typeface="Arial" panose="020B0604020202020204" pitchFamily="34" charset="0"/>
                        </a:rPr>
                        <a:t>(</a:t>
                      </a:r>
                      <a:r>
                        <a:rPr lang="en-US" sz="2000" i="1" kern="1200" dirty="0" smtClean="0">
                          <a:solidFill>
                            <a:schemeClr val="dk1"/>
                          </a:solidFill>
                          <a:effectLst/>
                          <a:latin typeface="Arial" panose="020B0604020202020204" pitchFamily="34" charset="0"/>
                          <a:ea typeface="+mn-ea"/>
                          <a:cs typeface="Arial" panose="020B0604020202020204" pitchFamily="34" charset="0"/>
                        </a:rPr>
                        <a:t>numbering, </a:t>
                      </a:r>
                      <a:r>
                        <a:rPr lang="en-US" sz="2000" i="1" kern="1200" dirty="0" smtClean="0">
                          <a:solidFill>
                            <a:schemeClr val="dk1"/>
                          </a:solidFill>
                          <a:effectLst/>
                          <a:latin typeface="Arial" panose="020B0604020202020204" pitchFamily="34" charset="0"/>
                          <a:ea typeface="+mn-ea"/>
                          <a:cs typeface="Arial" panose="020B0604020202020204" pitchFamily="34" charset="0"/>
                          <a:hlinkClick r:id="rId9"/>
                        </a:rPr>
                        <a:t>bulleted lists</a:t>
                      </a:r>
                      <a:r>
                        <a:rPr lang="en-US" sz="2000" i="1" kern="1200" dirty="0" smtClean="0">
                          <a:solidFill>
                            <a:schemeClr val="dk1"/>
                          </a:solidFill>
                          <a:effectLst/>
                          <a:latin typeface="Arial" panose="020B0604020202020204" pitchFamily="34" charset="0"/>
                          <a:ea typeface="+mn-ea"/>
                          <a:cs typeface="Arial" panose="020B0604020202020204" pitchFamily="34" charset="0"/>
                        </a:rPr>
                        <a:t>, </a:t>
                      </a:r>
                      <a:r>
                        <a:rPr lang="en-US" sz="2000" i="1" kern="1200" dirty="0" smtClean="0">
                          <a:solidFill>
                            <a:schemeClr val="dk1"/>
                          </a:solidFill>
                          <a:effectLst/>
                          <a:latin typeface="Arial" panose="020B0604020202020204" pitchFamily="34" charset="0"/>
                          <a:ea typeface="+mn-ea"/>
                          <a:cs typeface="Arial" panose="020B0604020202020204" pitchFamily="34" charset="0"/>
                          <a:hlinkClick r:id="rId10"/>
                        </a:rPr>
                        <a:t>referencing</a:t>
                      </a:r>
                      <a:r>
                        <a:rPr lang="en-US" sz="1800" kern="1200" dirty="0" smtClean="0">
                          <a:solidFill>
                            <a:schemeClr val="dk1"/>
                          </a:solidFill>
                          <a:effectLst/>
                          <a:latin typeface="Arial" panose="020B0604020202020204" pitchFamily="34" charset="0"/>
                          <a:ea typeface="+mn-ea"/>
                          <a:cs typeface="Arial" panose="020B0604020202020204" pitchFamily="34" charset="0"/>
                        </a:rPr>
                        <a:t>)</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794360">
                <a:tc>
                  <a:txBody>
                    <a:bodyPr/>
                    <a:lstStyle/>
                    <a:p>
                      <a:pPr marL="0" lvl="0" indent="0" algn="l" defTabSz="914400" rtl="0" eaLnBrk="1" latinLnBrk="0" hangingPunct="1">
                        <a:lnSpc>
                          <a:spcPct val="115000"/>
                        </a:lnSpc>
                        <a:spcAft>
                          <a:spcPts val="0"/>
                        </a:spcAft>
                        <a:buFontTx/>
                        <a:buNone/>
                      </a:pPr>
                      <a:r>
                        <a:rPr lang="en-US" sz="2000" b="1" kern="1200" dirty="0" smtClean="0">
                          <a:solidFill>
                            <a:schemeClr val="lt1"/>
                          </a:solidFill>
                          <a:effectLst/>
                          <a:latin typeface="+mn-lt"/>
                          <a:ea typeface="+mn-ea"/>
                          <a:cs typeface="+mn-cs"/>
                        </a:rPr>
                        <a:t>5.4 Scholarly</a:t>
                      </a:r>
                      <a:br>
                        <a:rPr lang="en-US" sz="2000" b="1" kern="1200" dirty="0" smtClean="0">
                          <a:solidFill>
                            <a:schemeClr val="lt1"/>
                          </a:solidFill>
                          <a:effectLst/>
                          <a:latin typeface="+mn-lt"/>
                          <a:ea typeface="+mn-ea"/>
                          <a:cs typeface="+mn-cs"/>
                        </a:rPr>
                      </a:br>
                      <a:r>
                        <a:rPr lang="en-US" sz="2000" b="1" kern="1200" dirty="0" smtClean="0">
                          <a:solidFill>
                            <a:schemeClr val="lt1"/>
                          </a:solidFill>
                          <a:effectLst/>
                          <a:latin typeface="+mn-lt"/>
                          <a:ea typeface="+mn-ea"/>
                          <a:cs typeface="+mn-cs"/>
                        </a:rPr>
                        <a:t>      </a:t>
                      </a:r>
                      <a:r>
                        <a:rPr lang="en-US" sz="2000" b="1" kern="1200" dirty="0">
                          <a:solidFill>
                            <a:schemeClr val="lt1"/>
                          </a:solidFill>
                          <a:effectLst/>
                          <a:latin typeface="+mn-lt"/>
                          <a:ea typeface="+mn-ea"/>
                          <a:cs typeface="+mn-cs"/>
                        </a:rPr>
                        <a:t>style</a:t>
                      </a: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kern="1200" dirty="0" smtClean="0">
                          <a:solidFill>
                            <a:srgbClr val="0000FF"/>
                          </a:solidFill>
                          <a:effectLst/>
                          <a:latin typeface="Arial Black" panose="020B0A04020102020204" pitchFamily="34" charset="0"/>
                          <a:ea typeface="+mn-ea"/>
                          <a:cs typeface="Arial" panose="020B0604020202020204" pitchFamily="34" charset="0"/>
                          <a:hlinkClick r:id="rId11"/>
                        </a:rPr>
                        <a:t>Word choice</a:t>
                      </a:r>
                      <a:r>
                        <a:rPr lang="en-US" sz="2000" kern="1200" dirty="0" smtClean="0">
                          <a:solidFill>
                            <a:srgbClr val="0000FF"/>
                          </a:solidFill>
                          <a:effectLst/>
                          <a:latin typeface="Arial Black" panose="020B0A04020102020204" pitchFamily="34" charset="0"/>
                          <a:ea typeface="+mn-ea"/>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and </a:t>
                      </a:r>
                      <a:r>
                        <a:rPr lang="en-US" sz="2000" kern="1200" dirty="0" smtClean="0">
                          <a:solidFill>
                            <a:srgbClr val="0000FF"/>
                          </a:solidFill>
                          <a:effectLst/>
                          <a:latin typeface="Arial Black" panose="020B0A04020102020204" pitchFamily="34" charset="0"/>
                          <a:ea typeface="+mn-ea"/>
                          <a:cs typeface="Arial" panose="020B0604020202020204" pitchFamily="34" charset="0"/>
                          <a:hlinkClick r:id="rId12"/>
                        </a:rPr>
                        <a:t>Sentence style</a:t>
                      </a:r>
                      <a:endParaRPr lang="en-US" sz="2000" kern="1200" dirty="0">
                        <a:solidFill>
                          <a:srgbClr val="0000FF"/>
                        </a:solidFill>
                        <a:effectLst/>
                        <a:latin typeface="Arial Black" panose="020B0A04020102020204" pitchFamily="34" charset="0"/>
                        <a:ea typeface="+mn-ea"/>
                        <a:cs typeface="Arial" panose="020B0604020202020204" pitchFamily="34" charset="0"/>
                      </a:endParaRPr>
                    </a:p>
                  </a:txBody>
                  <a:tcPr marL="68580" marR="68580" marT="0" marB="0"/>
                </a:tc>
              </a:tr>
              <a:tr h="794360">
                <a:tc>
                  <a:txBody>
                    <a:bodyPr/>
                    <a:lstStyle/>
                    <a:p>
                      <a:pPr marL="0" lvl="0" indent="0">
                        <a:lnSpc>
                          <a:spcPct val="115000"/>
                        </a:lnSpc>
                        <a:spcAft>
                          <a:spcPts val="0"/>
                        </a:spcAft>
                        <a:buFontTx/>
                        <a:buNone/>
                      </a:pPr>
                      <a:r>
                        <a:rPr lang="en-US" sz="2000" dirty="0" smtClean="0">
                          <a:effectLst/>
                        </a:rPr>
                        <a:t>5.5 Sentence </a:t>
                      </a:r>
                      <a:br>
                        <a:rPr lang="en-US" sz="2000" dirty="0" smtClean="0">
                          <a:effectLst/>
                        </a:rPr>
                      </a:br>
                      <a:r>
                        <a:rPr lang="en-US" sz="2000" dirty="0" smtClean="0">
                          <a:effectLst/>
                        </a:rPr>
                        <a:t>      structure</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kern="1200" dirty="0" smtClean="0">
                          <a:solidFill>
                            <a:srgbClr val="0000FF"/>
                          </a:solidFill>
                          <a:effectLst/>
                          <a:latin typeface="Arial Black" panose="020B0A04020102020204" pitchFamily="34" charset="0"/>
                          <a:ea typeface="+mn-ea"/>
                          <a:cs typeface="Arial" panose="020B0604020202020204" pitchFamily="34" charset="0"/>
                          <a:hlinkClick r:id="rId13"/>
                        </a:rPr>
                        <a:t>Complex sentences</a:t>
                      </a:r>
                      <a:endParaRPr lang="en-US" sz="2000" kern="1200" dirty="0">
                        <a:solidFill>
                          <a:srgbClr val="0000FF"/>
                        </a:solidFill>
                        <a:effectLst/>
                        <a:latin typeface="Arial Black" panose="020B0A040201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dirty="0" smtClean="0">
                          <a:effectLst/>
                        </a:rPr>
                        <a:t>5.6 Grammar</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kern="1200" dirty="0" smtClean="0">
                          <a:solidFill>
                            <a:srgbClr val="0000FF"/>
                          </a:solidFill>
                          <a:effectLst/>
                          <a:latin typeface="Arial Black" panose="020B0A04020102020204" pitchFamily="34" charset="0"/>
                          <a:ea typeface="+mn-ea"/>
                          <a:cs typeface="Arial" panose="020B0604020202020204" pitchFamily="34" charset="0"/>
                        </a:rPr>
                        <a:t>Grammar</a:t>
                      </a:r>
                      <a:r>
                        <a:rPr lang="en-US" sz="2000" kern="1200" dirty="0" smtClean="0">
                          <a:solidFill>
                            <a:schemeClr val="dk1"/>
                          </a:solidFill>
                          <a:effectLst/>
                          <a:latin typeface="Arial" panose="020B0604020202020204" pitchFamily="34" charset="0"/>
                          <a:ea typeface="+mn-ea"/>
                          <a:cs typeface="Arial" panose="020B0604020202020204" pitchFamily="34" charset="0"/>
                        </a:rPr>
                        <a:t> (e.g., articles </a:t>
                      </a:r>
                      <a:r>
                        <a:rPr lang="en-US" sz="2000" i="0" kern="1200" dirty="0" smtClean="0">
                          <a:solidFill>
                            <a:schemeClr val="dk1"/>
                          </a:solidFill>
                          <a:effectLst/>
                          <a:latin typeface="Arial" panose="020B0604020202020204" pitchFamily="34" charset="0"/>
                          <a:ea typeface="+mn-ea"/>
                          <a:cs typeface="Arial" panose="020B0604020202020204" pitchFamily="34" charset="0"/>
                        </a:rPr>
                        <a:t>[the, a, Ø]</a:t>
                      </a:r>
                      <a:r>
                        <a:rPr lang="en-US" sz="2000" kern="1200" dirty="0" smtClean="0">
                          <a:solidFill>
                            <a:schemeClr val="dk1"/>
                          </a:solidFill>
                          <a:effectLst/>
                          <a:latin typeface="Arial" panose="020B0604020202020204" pitchFamily="34" charset="0"/>
                          <a:ea typeface="+mn-ea"/>
                          <a:cs typeface="Arial" panose="020B0604020202020204" pitchFamily="34" charset="0"/>
                        </a:rPr>
                        <a:t>, tense)</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597475">
                <a:tc>
                  <a:txBody>
                    <a:bodyPr/>
                    <a:lstStyle/>
                    <a:p>
                      <a:pPr marL="0" lvl="0" indent="0">
                        <a:lnSpc>
                          <a:spcPct val="115000"/>
                        </a:lnSpc>
                        <a:spcAft>
                          <a:spcPts val="0"/>
                        </a:spcAft>
                        <a:buFontTx/>
                        <a:buNone/>
                      </a:pPr>
                      <a:r>
                        <a:rPr lang="en-US" sz="2000" dirty="0" smtClean="0">
                          <a:effectLst/>
                        </a:rPr>
                        <a:t>5.7 Spelling</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kern="1200" dirty="0" smtClean="0">
                          <a:solidFill>
                            <a:srgbClr val="0000FF"/>
                          </a:solidFill>
                          <a:effectLst/>
                          <a:latin typeface="Arial Black" panose="020B0A04020102020204" pitchFamily="34" charset="0"/>
                          <a:ea typeface="+mn-ea"/>
                          <a:cs typeface="Arial" panose="020B0604020202020204" pitchFamily="34" charset="0"/>
                        </a:rPr>
                        <a:t>Spelling</a:t>
                      </a:r>
                      <a:r>
                        <a:rPr lang="en-US" sz="2000" kern="1200" dirty="0" smtClean="0">
                          <a:solidFill>
                            <a:schemeClr val="dk1"/>
                          </a:solidFill>
                          <a:effectLst/>
                          <a:latin typeface="Arial" panose="020B0604020202020204" pitchFamily="34" charset="0"/>
                          <a:ea typeface="+mn-ea"/>
                          <a:cs typeface="Arial" panose="020B0604020202020204" pitchFamily="34" charset="0"/>
                        </a:rPr>
                        <a:t> (capitalization, </a:t>
                      </a:r>
                      <a:r>
                        <a:rPr lang="en-US" sz="2000" kern="1200" dirty="0" err="1" smtClean="0">
                          <a:solidFill>
                            <a:schemeClr val="dk1"/>
                          </a:solidFill>
                          <a:effectLst/>
                          <a:latin typeface="Arial" panose="020B0604020202020204" pitchFamily="34" charset="0"/>
                          <a:ea typeface="+mn-ea"/>
                          <a:cs typeface="Arial" panose="020B0604020202020204" pitchFamily="34" charset="0"/>
                        </a:rPr>
                        <a:t>appostrophe</a:t>
                      </a:r>
                      <a:r>
                        <a:rPr lang="en-US" sz="2000" kern="1200" dirty="0" smtClean="0">
                          <a:solidFill>
                            <a:schemeClr val="dk1"/>
                          </a:solidFill>
                          <a:effectLst/>
                          <a:latin typeface="Arial" panose="020B0604020202020204" pitchFamily="34" charset="0"/>
                          <a:ea typeface="+mn-ea"/>
                          <a:cs typeface="Arial" panose="020B0604020202020204" pitchFamily="34" charset="0"/>
                        </a:rPr>
                        <a:t> </a:t>
                      </a:r>
                      <a:r>
                        <a:rPr lang="en-US" sz="2000" i="0" kern="1200" dirty="0" smtClean="0">
                          <a:solidFill>
                            <a:schemeClr val="dk1"/>
                          </a:solidFill>
                          <a:effectLst/>
                          <a:latin typeface="Arial" panose="020B0604020202020204" pitchFamily="34" charset="0"/>
                          <a:ea typeface="+mn-ea"/>
                          <a:cs typeface="Arial" panose="020B0604020202020204" pitchFamily="34" charset="0"/>
                        </a:rPr>
                        <a:t>[ </a:t>
                      </a:r>
                      <a:r>
                        <a:rPr lang="fi-FI" sz="2000" i="0" kern="1200" dirty="0" smtClean="0">
                          <a:solidFill>
                            <a:schemeClr val="tx1"/>
                          </a:solidFill>
                          <a:effectLst/>
                          <a:latin typeface="Arial Black" panose="020B0A04020102020204" pitchFamily="34" charset="0"/>
                          <a:ea typeface="+mn-ea"/>
                          <a:cs typeface="Times New Roman" panose="02020603050405020304" pitchFamily="18" charset="0"/>
                          <a:sym typeface="Symbol"/>
                        </a:rPr>
                        <a:t>' </a:t>
                      </a:r>
                      <a:r>
                        <a:rPr lang="en-US" sz="2000" i="0" kern="1200" dirty="0" smtClean="0">
                          <a:solidFill>
                            <a:schemeClr val="dk1"/>
                          </a:solidFill>
                          <a:effectLst/>
                          <a:latin typeface="Arial" panose="020B0604020202020204" pitchFamily="34" charset="0"/>
                          <a:ea typeface="+mn-ea"/>
                          <a:cs typeface="Arial" panose="020B0604020202020204" pitchFamily="34" charset="0"/>
                        </a:rPr>
                        <a:t>]</a:t>
                      </a:r>
                      <a:r>
                        <a:rPr lang="en-US" sz="2000" kern="1200" dirty="0" smtClean="0">
                          <a:solidFill>
                            <a:schemeClr val="dk1"/>
                          </a:solidFill>
                          <a:effectLst/>
                          <a:latin typeface="Arial" panose="020B0604020202020204" pitchFamily="34" charset="0"/>
                          <a:ea typeface="+mn-ea"/>
                          <a:cs typeface="Arial" panose="020B0604020202020204" pitchFamily="34" charset="0"/>
                        </a:rPr>
                        <a:t>,</a:t>
                      </a:r>
                      <a:r>
                        <a:rPr lang="en-US" sz="2000" kern="1200" baseline="0" dirty="0" smtClean="0">
                          <a:solidFill>
                            <a:schemeClr val="dk1"/>
                          </a:solidFill>
                          <a:effectLst/>
                          <a:latin typeface="Arial" panose="020B0604020202020204" pitchFamily="34" charset="0"/>
                          <a:ea typeface="+mn-ea"/>
                          <a:cs typeface="Arial" panose="020B0604020202020204" pitchFamily="34" charset="0"/>
                        </a:rPr>
                        <a:t> </a:t>
                      </a:r>
                      <a:br>
                        <a:rPr lang="en-US" sz="2000" kern="1200" baseline="0" dirty="0" smtClean="0">
                          <a:solidFill>
                            <a:schemeClr val="dk1"/>
                          </a:solidFill>
                          <a:effectLst/>
                          <a:latin typeface="Arial" panose="020B0604020202020204" pitchFamily="34" charset="0"/>
                          <a:ea typeface="+mn-ea"/>
                          <a:cs typeface="Arial" panose="020B0604020202020204" pitchFamily="34" charset="0"/>
                        </a:rPr>
                      </a:br>
                      <a:r>
                        <a:rPr lang="en-US" sz="2000" kern="1200" baseline="0" dirty="0" smtClean="0">
                          <a:solidFill>
                            <a:schemeClr val="dk1"/>
                          </a:solidFill>
                          <a:effectLst/>
                          <a:latin typeface="Arial" panose="020B0604020202020204" pitchFamily="34" charset="0"/>
                          <a:ea typeface="+mn-ea"/>
                          <a:cs typeface="Arial" panose="020B0604020202020204" pitchFamily="34" charset="0"/>
                        </a:rPr>
                        <a:t>                    </a:t>
                      </a:r>
                      <a:r>
                        <a:rPr lang="en-US" sz="2000" kern="1200" dirty="0" smtClean="0">
                          <a:solidFill>
                            <a:schemeClr val="dk1"/>
                          </a:solidFill>
                          <a:effectLst/>
                          <a:latin typeface="Arial" panose="020B0604020202020204" pitchFamily="34" charset="0"/>
                          <a:ea typeface="+mn-ea"/>
                          <a:cs typeface="Arial" panose="020B0604020202020204" pitchFamily="34" charset="0"/>
                        </a:rPr>
                        <a:t>hyphenation </a:t>
                      </a:r>
                      <a:r>
                        <a:rPr lang="en-US" sz="2000" i="0" kern="1200" dirty="0" smtClean="0">
                          <a:solidFill>
                            <a:schemeClr val="dk1"/>
                          </a:solidFill>
                          <a:effectLst/>
                          <a:latin typeface="Arial" panose="020B0604020202020204" pitchFamily="34" charset="0"/>
                          <a:ea typeface="+mn-ea"/>
                          <a:cs typeface="Arial" panose="020B0604020202020204" pitchFamily="34" charset="0"/>
                        </a:rPr>
                        <a:t>[</a:t>
                      </a:r>
                      <a:r>
                        <a:rPr lang="fi-FI" sz="2000" i="0" kern="1200" dirty="0" smtClean="0">
                          <a:solidFill>
                            <a:schemeClr val="tx1"/>
                          </a:solidFill>
                          <a:effectLst/>
                          <a:latin typeface="Arial Black" panose="020B0A04020102020204" pitchFamily="34" charset="0"/>
                          <a:ea typeface="+mn-ea"/>
                          <a:cs typeface="Arial" panose="020B0604020202020204" pitchFamily="34" charset="0"/>
                          <a:sym typeface="Symbol"/>
                        </a:rPr>
                        <a:t></a:t>
                      </a:r>
                      <a:r>
                        <a:rPr lang="en-US" sz="2000" i="0" kern="1200" dirty="0" smtClean="0">
                          <a:solidFill>
                            <a:schemeClr val="dk1"/>
                          </a:solidFill>
                          <a:effectLst/>
                          <a:latin typeface="Arial" panose="020B0604020202020204" pitchFamily="34" charset="0"/>
                          <a:ea typeface="+mn-ea"/>
                          <a:cs typeface="Arial" panose="020B0604020202020204" pitchFamily="34" charset="0"/>
                        </a:rPr>
                        <a:t>])</a:t>
                      </a:r>
                      <a:endParaRPr lang="en-US" sz="2000" i="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794360">
                <a:tc>
                  <a:txBody>
                    <a:bodyPr/>
                    <a:lstStyle/>
                    <a:p>
                      <a:pPr>
                        <a:lnSpc>
                          <a:spcPct val="115000"/>
                        </a:lnSpc>
                        <a:spcAft>
                          <a:spcPts val="0"/>
                        </a:spcAft>
                      </a:pPr>
                      <a:r>
                        <a:rPr lang="en-US" sz="2000" dirty="0">
                          <a:effectLst/>
                        </a:rPr>
                        <a:t>Other criterion</a:t>
                      </a:r>
                      <a:endParaRPr lang="en-US"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algn="l" defTabSz="914400" rtl="0" eaLnBrk="1" latinLnBrk="0" hangingPunct="1">
                        <a:lnSpc>
                          <a:spcPct val="115000"/>
                        </a:lnSpc>
                        <a:spcAft>
                          <a:spcPts val="0"/>
                        </a:spcAft>
                      </a:pPr>
                      <a:r>
                        <a:rPr lang="fi-FI" sz="2000" kern="1200" dirty="0" smtClean="0">
                          <a:solidFill>
                            <a:srgbClr val="0000FF"/>
                          </a:solidFill>
                          <a:effectLst/>
                          <a:latin typeface="Arial Black" panose="020B0A04020102020204" pitchFamily="34" charset="0"/>
                          <a:ea typeface="+mn-ea"/>
                          <a:cs typeface="Arial" panose="020B0604020202020204" pitchFamily="34" charset="0"/>
                          <a:hlinkClick r:id="rId14"/>
                        </a:rPr>
                        <a:t>Punctuation</a:t>
                      </a:r>
                      <a:r>
                        <a:rPr lang="fi-FI" sz="2000" kern="1200" dirty="0" smtClean="0">
                          <a:solidFill>
                            <a:schemeClr val="dk1"/>
                          </a:solidFill>
                          <a:effectLst/>
                          <a:latin typeface="Arial" panose="020B0604020202020204" pitchFamily="34" charset="0"/>
                          <a:ea typeface="+mn-ea"/>
                          <a:cs typeface="Arial" panose="020B0604020202020204" pitchFamily="34" charset="0"/>
                        </a:rPr>
                        <a:t> </a:t>
                      </a:r>
                      <a:r>
                        <a:rPr lang="fi-FI" sz="2000" kern="1200" dirty="0" smtClean="0">
                          <a:solidFill>
                            <a:schemeClr val="tx1"/>
                          </a:solidFill>
                          <a:effectLst/>
                          <a:latin typeface="Arial" panose="020B0604020202020204" pitchFamily="34" charset="0"/>
                          <a:ea typeface="+mn-ea"/>
                          <a:cs typeface="Arial" panose="020B0604020202020204" pitchFamily="34" charset="0"/>
                        </a:rPr>
                        <a:t>(</a:t>
                      </a:r>
                      <a:r>
                        <a:rPr lang="fi-FI" sz="2000" i="1" kern="1200" dirty="0" err="1" smtClean="0">
                          <a:solidFill>
                            <a:schemeClr val="tx1"/>
                          </a:solidFill>
                          <a:effectLst/>
                          <a:latin typeface="Arial" panose="020B0604020202020204" pitchFamily="34" charset="0"/>
                          <a:ea typeface="+mn-ea"/>
                          <a:cs typeface="Arial" panose="020B0604020202020204" pitchFamily="34" charset="0"/>
                        </a:rPr>
                        <a:t>comma</a:t>
                      </a:r>
                      <a:r>
                        <a:rPr lang="fi-FI" sz="2000" kern="1200" baseline="0" dirty="0" smtClean="0">
                          <a:solidFill>
                            <a:schemeClr val="tx1"/>
                          </a:solidFill>
                          <a:effectLst/>
                          <a:latin typeface="Arial" panose="020B0604020202020204" pitchFamily="34" charset="0"/>
                          <a:ea typeface="+mn-ea"/>
                          <a:cs typeface="Arial" panose="020B0604020202020204" pitchFamily="34" charset="0"/>
                        </a:rPr>
                        <a:t> [</a:t>
                      </a:r>
                      <a:r>
                        <a:rPr lang="fi-FI" sz="2000" kern="1200" dirty="0" smtClean="0">
                          <a:solidFill>
                            <a:schemeClr val="tx1"/>
                          </a:solidFill>
                          <a:effectLst/>
                          <a:latin typeface="Arial Black" panose="020B0A04020102020204" pitchFamily="34" charset="0"/>
                          <a:ea typeface="+mn-ea"/>
                          <a:cs typeface="Arial" panose="020B0604020202020204" pitchFamily="34" charset="0"/>
                        </a:rPr>
                        <a:t>,</a:t>
                      </a: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i="1" kern="1200" dirty="0" err="1" smtClean="0">
                          <a:solidFill>
                            <a:schemeClr val="tx1"/>
                          </a:solidFill>
                          <a:effectLst/>
                          <a:latin typeface="Arial" panose="020B0604020202020204" pitchFamily="34" charset="0"/>
                          <a:ea typeface="+mn-ea"/>
                          <a:cs typeface="Arial" panose="020B0604020202020204" pitchFamily="34" charset="0"/>
                        </a:rPr>
                        <a:t>colon</a:t>
                      </a: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kern="1200" dirty="0" smtClean="0">
                          <a:solidFill>
                            <a:schemeClr val="tx1"/>
                          </a:solidFill>
                          <a:effectLst/>
                          <a:latin typeface="Arial Black" panose="020B0A04020102020204" pitchFamily="34" charset="0"/>
                          <a:ea typeface="+mn-ea"/>
                          <a:cs typeface="Arial" panose="020B0604020202020204" pitchFamily="34" charset="0"/>
                        </a:rPr>
                        <a:t>:</a:t>
                      </a: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i="1" kern="1200" dirty="0" err="1" smtClean="0">
                          <a:solidFill>
                            <a:schemeClr val="tx1"/>
                          </a:solidFill>
                          <a:effectLst/>
                          <a:latin typeface="Arial" panose="020B0604020202020204" pitchFamily="34" charset="0"/>
                          <a:ea typeface="+mn-ea"/>
                          <a:cs typeface="Arial" panose="020B0604020202020204" pitchFamily="34" charset="0"/>
                        </a:rPr>
                        <a:t>semicolon</a:t>
                      </a: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kern="1200" dirty="0" smtClean="0">
                          <a:solidFill>
                            <a:schemeClr val="tx1"/>
                          </a:solidFill>
                          <a:effectLst/>
                          <a:latin typeface="Arial Black" panose="020B0A04020102020204" pitchFamily="34" charset="0"/>
                          <a:ea typeface="+mn-ea"/>
                          <a:cs typeface="Arial" panose="020B0604020202020204" pitchFamily="34" charset="0"/>
                        </a:rPr>
                        <a:t>;</a:t>
                      </a:r>
                      <a:r>
                        <a:rPr lang="fi-FI" sz="2000" kern="1200" dirty="0" smtClean="0">
                          <a:solidFill>
                            <a:schemeClr val="tx1"/>
                          </a:solidFill>
                          <a:effectLst/>
                          <a:latin typeface="Arial" panose="020B0604020202020204" pitchFamily="34" charset="0"/>
                          <a:ea typeface="+mn-ea"/>
                          <a:cs typeface="Arial" panose="020B0604020202020204" pitchFamily="34" charset="0"/>
                        </a:rPr>
                        <a:t>], </a:t>
                      </a:r>
                      <a:br>
                        <a:rPr lang="fi-FI" sz="2000" kern="1200" dirty="0" smtClean="0">
                          <a:solidFill>
                            <a:schemeClr val="tx1"/>
                          </a:solidFill>
                          <a:effectLst/>
                          <a:latin typeface="Arial" panose="020B0604020202020204" pitchFamily="34" charset="0"/>
                          <a:ea typeface="+mn-ea"/>
                          <a:cs typeface="Arial" panose="020B0604020202020204" pitchFamily="34" charset="0"/>
                        </a:rPr>
                      </a:b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i="1" kern="1200" dirty="0" err="1" smtClean="0">
                          <a:solidFill>
                            <a:schemeClr val="tx1"/>
                          </a:solidFill>
                          <a:effectLst/>
                          <a:latin typeface="Arial" panose="020B0604020202020204" pitchFamily="34" charset="0"/>
                          <a:ea typeface="+mn-ea"/>
                          <a:cs typeface="Arial" panose="020B0604020202020204" pitchFamily="34" charset="0"/>
                        </a:rPr>
                        <a:t>hyphen</a:t>
                      </a:r>
                      <a:r>
                        <a:rPr lang="fi-FI" sz="2000" kern="1200" dirty="0" smtClean="0">
                          <a:solidFill>
                            <a:schemeClr val="tx1"/>
                          </a:solidFill>
                          <a:effectLst/>
                          <a:latin typeface="Arial" panose="020B0604020202020204" pitchFamily="34" charset="0"/>
                          <a:ea typeface="+mn-ea"/>
                          <a:cs typeface="Arial" panose="020B0604020202020204" pitchFamily="34" charset="0"/>
                        </a:rPr>
                        <a:t> [</a:t>
                      </a:r>
                      <a:r>
                        <a:rPr lang="fi-FI" sz="2000" kern="1200" dirty="0" smtClean="0">
                          <a:solidFill>
                            <a:schemeClr val="tx1"/>
                          </a:solidFill>
                          <a:effectLst/>
                          <a:latin typeface="Arial Black" panose="020B0A04020102020204" pitchFamily="34" charset="0"/>
                          <a:ea typeface="+mn-ea"/>
                          <a:cs typeface="Arial" panose="020B0604020202020204" pitchFamily="34" charset="0"/>
                          <a:sym typeface="Symbol"/>
                        </a:rPr>
                        <a:t></a:t>
                      </a:r>
                      <a:r>
                        <a:rPr lang="fi-FI" sz="2000" kern="1200" dirty="0" smtClean="0">
                          <a:solidFill>
                            <a:schemeClr val="tx1"/>
                          </a:solidFill>
                          <a:effectLst/>
                          <a:latin typeface="Arial" panose="020B0604020202020204" pitchFamily="34" charset="0"/>
                          <a:ea typeface="+mn-ea"/>
                          <a:cs typeface="Arial" panose="020B0604020202020204" pitchFamily="34" charset="0"/>
                        </a:rPr>
                        <a:t>])</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7020157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951" y="1556792"/>
            <a:ext cx="8892480" cy="1470025"/>
          </a:xfrm>
        </p:spPr>
        <p:txBody>
          <a:bodyPr>
            <a:normAutofit/>
          </a:bodyPr>
          <a:lstStyle/>
          <a:p>
            <a:r>
              <a:rPr lang="fi-FI" sz="4000" dirty="0" smtClean="0"/>
              <a:t>A </a:t>
            </a:r>
            <a:r>
              <a:rPr lang="fi-FI" sz="4000" dirty="0" err="1" smtClean="0"/>
              <a:t>more</a:t>
            </a:r>
            <a:r>
              <a:rPr lang="fi-FI" sz="4000" dirty="0" smtClean="0"/>
              <a:t> </a:t>
            </a:r>
            <a:r>
              <a:rPr lang="fi-FI" sz="4000" dirty="0" err="1" smtClean="0"/>
              <a:t>exemplary</a:t>
            </a:r>
            <a:r>
              <a:rPr lang="fi-FI" sz="4000" dirty="0" smtClean="0"/>
              <a:t> </a:t>
            </a:r>
            <a:r>
              <a:rPr lang="fi-FI" sz="4000" dirty="0" err="1" smtClean="0"/>
              <a:t>thesis</a:t>
            </a:r>
            <a:r>
              <a:rPr lang="fi-FI" sz="4000" dirty="0" smtClean="0"/>
              <a:t> </a:t>
            </a:r>
            <a:r>
              <a:rPr lang="fi-FI" sz="4000" dirty="0" err="1" smtClean="0"/>
              <a:t>introduction</a:t>
            </a:r>
            <a:endParaRPr lang="fi-FI" sz="4000" dirty="0"/>
          </a:p>
        </p:txBody>
      </p:sp>
      <p:sp>
        <p:nvSpPr>
          <p:cNvPr id="3" name="Subtitle 2"/>
          <p:cNvSpPr>
            <a:spLocks noGrp="1"/>
          </p:cNvSpPr>
          <p:nvPr>
            <p:ph type="subTitle" idx="1"/>
          </p:nvPr>
        </p:nvSpPr>
        <p:spPr>
          <a:xfrm>
            <a:off x="568851" y="3001665"/>
            <a:ext cx="8206680" cy="1752600"/>
          </a:xfrm>
        </p:spPr>
        <p:txBody>
          <a:bodyPr>
            <a:normAutofit lnSpcReduction="10000"/>
          </a:bodyPr>
          <a:lstStyle/>
          <a:p>
            <a:pPr algn="l"/>
            <a:r>
              <a:rPr lang="en-US" sz="2800" dirty="0"/>
              <a:t>B. Kyazze, </a:t>
            </a:r>
            <a:r>
              <a:rPr lang="en-US" sz="2800" i="1" dirty="0"/>
              <a:t>“Centralized Ethernet Switching,”</a:t>
            </a:r>
            <a:r>
              <a:rPr lang="en-US" sz="2800" dirty="0"/>
              <a:t> </a:t>
            </a:r>
            <a:r>
              <a:rPr lang="en-US" sz="2800" dirty="0" smtClean="0"/>
              <a:t>M.Sc. </a:t>
            </a:r>
            <a:r>
              <a:rPr lang="en-US" sz="2800" dirty="0"/>
              <a:t>thesis, </a:t>
            </a:r>
            <a:r>
              <a:rPr lang="en-US" sz="2800" dirty="0" smtClean="0"/>
              <a:t>School of </a:t>
            </a:r>
            <a:r>
              <a:rPr lang="en-US" sz="2800" dirty="0" err="1" smtClean="0"/>
              <a:t>Electricakl</a:t>
            </a:r>
            <a:r>
              <a:rPr lang="en-US" sz="2800" dirty="0" smtClean="0"/>
              <a:t> Engineering, Dept</a:t>
            </a:r>
            <a:r>
              <a:rPr lang="en-US" sz="2800" dirty="0"/>
              <a:t>. of Communications and Networking, Aalto University, Helsinki, Finland, 2013.</a:t>
            </a:r>
            <a:r>
              <a:rPr lang="en-US" sz="2800" b="1" dirty="0"/>
              <a:t> </a:t>
            </a:r>
            <a:endParaRPr lang="fi-FI" sz="2800" dirty="0"/>
          </a:p>
          <a:p>
            <a:pPr algn="l"/>
            <a:endParaRPr lang="fi-FI" sz="2800" dirty="0"/>
          </a:p>
        </p:txBody>
      </p:sp>
    </p:spTree>
    <p:extLst>
      <p:ext uri="{BB962C8B-B14F-4D97-AF65-F5344CB8AC3E}">
        <p14:creationId xmlns:p14="http://schemas.microsoft.com/office/powerpoint/2010/main" val="36774671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50825" y="260350"/>
            <a:ext cx="3168650" cy="1343025"/>
          </a:xfrm>
        </p:spPr>
        <p:txBody>
          <a:bodyPr/>
          <a:lstStyle/>
          <a:p>
            <a:pPr algn="l" eaLnBrk="1" hangingPunct="1"/>
            <a:r>
              <a:rPr lang="fi-FI" altLang="en-US" sz="2400" b="1" noProof="1" smtClean="0">
                <a:solidFill>
                  <a:schemeClr val="tx1"/>
                </a:solidFill>
              </a:rPr>
              <a:t>What about </a:t>
            </a:r>
            <a:r>
              <a:rPr lang="fi-FI" altLang="en-US" sz="2400" b="1" smtClean="0">
                <a:solidFill>
                  <a:srgbClr val="CC0000"/>
                </a:solidFill>
                <a:latin typeface="Arial Black" panose="020B0A04020102020204" pitchFamily="34" charset="0"/>
              </a:rPr>
              <a:t>master’s thesis</a:t>
            </a:r>
            <a:r>
              <a:rPr lang="fi-FI" altLang="en-US" sz="2400" b="1" noProof="1" smtClean="0">
                <a:solidFill>
                  <a:srgbClr val="CC0000"/>
                </a:solidFill>
                <a:latin typeface="Arial Black" panose="020B0A04020102020204" pitchFamily="34" charset="0"/>
              </a:rPr>
              <a:t> </a:t>
            </a:r>
            <a:r>
              <a:rPr lang="fi-FI" altLang="en-US" sz="2400" b="1" noProof="1" smtClean="0">
                <a:solidFill>
                  <a:schemeClr val="tx1"/>
                </a:solidFill>
              </a:rPr>
              <a:t>introductions?</a:t>
            </a:r>
            <a:endParaRPr lang="en-US" altLang="en-US" sz="4000" b="1" smtClean="0">
              <a:solidFill>
                <a:schemeClr val="tx1"/>
              </a:solidFill>
            </a:endParaRPr>
          </a:p>
        </p:txBody>
      </p:sp>
      <p:pic>
        <p:nvPicPr>
          <p:cNvPr id="147460" name="Picture 4"/>
          <p:cNvPicPr>
            <a:picLocks noChangeAspect="1" noChangeArrowheads="1"/>
          </p:cNvPicPr>
          <p:nvPr/>
        </p:nvPicPr>
        <p:blipFill>
          <a:blip r:embed="rId2">
            <a:extLst>
              <a:ext uri="{28A0092B-C50C-407E-A947-70E740481C1C}">
                <a14:useLocalDpi xmlns:a14="http://schemas.microsoft.com/office/drawing/2010/main" val="0"/>
              </a:ext>
            </a:extLst>
          </a:blip>
          <a:srcRect l="33800" t="22639" r="28850" b="12561"/>
          <a:stretch>
            <a:fillRect/>
          </a:stretch>
        </p:blipFill>
        <p:spPr bwMode="auto">
          <a:xfrm>
            <a:off x="2916238" y="188913"/>
            <a:ext cx="5976937"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699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box(in)">
                                      <p:cBhvr>
                                        <p:cTn id="7"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3200" b="1" kern="0" dirty="0">
                <a:solidFill>
                  <a:srgbClr val="CC0000"/>
                </a:solidFill>
              </a:rPr>
              <a:t>Exercise 4-3: </a:t>
            </a:r>
            <a:r>
              <a:rPr lang="en-US" sz="3200" b="1" i="1" dirty="0">
                <a:solidFill>
                  <a:srgbClr val="000000"/>
                </a:solidFill>
                <a:latin typeface="Times New Roman" panose="02020603050405020304" pitchFamily="18" charset="0"/>
              </a:rPr>
              <a:t>Master’s thesis introductions</a:t>
            </a:r>
            <a:endParaRPr lang="en-GB" sz="3200" b="1" kern="0" dirty="0">
              <a:solidFill>
                <a:srgbClr val="CC0000"/>
              </a:solidFill>
              <a:ea typeface="ＭＳ Ｐゴシック" charset="-128"/>
            </a:endParaRPr>
          </a:p>
        </p:txBody>
      </p:sp>
      <p:sp>
        <p:nvSpPr>
          <p:cNvPr id="5" name="TextBox 4"/>
          <p:cNvSpPr txBox="1"/>
          <p:nvPr/>
        </p:nvSpPr>
        <p:spPr>
          <a:xfrm>
            <a:off x="395288" y="1412875"/>
            <a:ext cx="8064500" cy="5386388"/>
          </a:xfrm>
          <a:prstGeom prst="rect">
            <a:avLst/>
          </a:prstGeom>
          <a:noFill/>
        </p:spPr>
        <p:txBody>
          <a:bodyPr>
            <a:spAutoFit/>
          </a:bodyPr>
          <a:lstStyle/>
          <a:p>
            <a:pPr marL="514350" indent="-514350" fontAlgn="base">
              <a:spcBef>
                <a:spcPct val="0"/>
              </a:spcBef>
              <a:spcAft>
                <a:spcPct val="0"/>
              </a:spcAft>
              <a:buFont typeface="+mj-lt"/>
              <a:buAutoNum type="arabicPeriod"/>
              <a:defRPr/>
            </a:pPr>
            <a:r>
              <a:rPr lang="en-US" sz="2800" b="1" dirty="0">
                <a:solidFill>
                  <a:srgbClr val="000000"/>
                </a:solidFill>
              </a:rPr>
              <a:t>Identify</a:t>
            </a:r>
            <a:r>
              <a:rPr lang="en-US" sz="2800" dirty="0">
                <a:solidFill>
                  <a:srgbClr val="000000"/>
                </a:solidFill>
              </a:rPr>
              <a:t> and </a:t>
            </a:r>
            <a:r>
              <a:rPr lang="en-US" sz="2800" b="1" dirty="0">
                <a:solidFill>
                  <a:srgbClr val="000000"/>
                </a:solidFill>
              </a:rPr>
              <a:t>label</a:t>
            </a:r>
            <a:r>
              <a:rPr lang="en-US" sz="2800" dirty="0">
                <a:solidFill>
                  <a:srgbClr val="000000"/>
                </a:solidFill>
              </a:rPr>
              <a:t> the </a:t>
            </a:r>
            <a:r>
              <a:rPr lang="en-US" sz="2800" b="1" dirty="0">
                <a:solidFill>
                  <a:srgbClr val="0000FF"/>
                </a:solidFill>
              </a:rPr>
              <a:t>Adapted CARS moves</a:t>
            </a:r>
            <a:r>
              <a:rPr lang="en-US" sz="2800" dirty="0">
                <a:solidFill>
                  <a:srgbClr val="000000"/>
                </a:solidFill>
              </a:rPr>
              <a:t> </a:t>
            </a:r>
            <a:r>
              <a:rPr lang="en-US" sz="2800" b="1" dirty="0">
                <a:solidFill>
                  <a:srgbClr val="0000FF"/>
                </a:solidFill>
              </a:rPr>
              <a:t>and steps </a:t>
            </a:r>
            <a:r>
              <a:rPr lang="en-US" sz="2800" dirty="0">
                <a:solidFill>
                  <a:srgbClr val="000000"/>
                </a:solidFill>
              </a:rPr>
              <a:t>in the following </a:t>
            </a:r>
            <a:r>
              <a:rPr lang="en-US" sz="2800" b="1" dirty="0">
                <a:solidFill>
                  <a:srgbClr val="000000"/>
                </a:solidFill>
              </a:rPr>
              <a:t>Master’s thesis introduction</a:t>
            </a:r>
            <a:r>
              <a:rPr lang="en-US" sz="2800" dirty="0">
                <a:solidFill>
                  <a:srgbClr val="000000"/>
                </a:solidFill>
              </a:rPr>
              <a:t>.</a:t>
            </a:r>
            <a:br>
              <a:rPr lang="en-US" sz="2800" dirty="0">
                <a:solidFill>
                  <a:srgbClr val="000000"/>
                </a:solidFill>
              </a:rPr>
            </a:br>
            <a:endParaRPr lang="en-US" sz="2800" dirty="0">
              <a:solidFill>
                <a:srgbClr val="000000"/>
              </a:solidFill>
            </a:endParaRPr>
          </a:p>
          <a:p>
            <a:pPr marL="514350" indent="-514350" fontAlgn="base">
              <a:spcBef>
                <a:spcPct val="0"/>
              </a:spcBef>
              <a:spcAft>
                <a:spcPct val="0"/>
              </a:spcAft>
              <a:buFont typeface="+mj-lt"/>
              <a:buAutoNum type="arabicPeriod"/>
              <a:defRPr/>
            </a:pPr>
            <a:r>
              <a:rPr lang="en-US" sz="2800" b="1" dirty="0">
                <a:solidFill>
                  <a:srgbClr val="000000"/>
                </a:solidFill>
              </a:rPr>
              <a:t>Draw lines </a:t>
            </a:r>
            <a:r>
              <a:rPr lang="en-US" sz="2800" dirty="0">
                <a:solidFill>
                  <a:srgbClr val="000000"/>
                </a:solidFill>
              </a:rPr>
              <a:t>between each </a:t>
            </a:r>
            <a:r>
              <a:rPr lang="en-US" sz="2800" b="1" dirty="0">
                <a:solidFill>
                  <a:srgbClr val="0000FF"/>
                </a:solidFill>
              </a:rPr>
              <a:t>move</a:t>
            </a:r>
            <a:r>
              <a:rPr lang="en-US" sz="2800" dirty="0">
                <a:solidFill>
                  <a:srgbClr val="000000"/>
                </a:solidFill>
              </a:rPr>
              <a:t> and </a:t>
            </a:r>
            <a:r>
              <a:rPr lang="en-US" sz="2800" b="1" dirty="0">
                <a:solidFill>
                  <a:srgbClr val="0000FF"/>
                </a:solidFill>
              </a:rPr>
              <a:t>step</a:t>
            </a:r>
            <a:r>
              <a:rPr lang="en-US" sz="2800" dirty="0">
                <a:solidFill>
                  <a:srgbClr val="000000"/>
                </a:solidFill>
              </a:rPr>
              <a:t>  (the first part has been done for you). </a:t>
            </a:r>
          </a:p>
          <a:p>
            <a:pPr marL="514350" indent="-514350" fontAlgn="base">
              <a:spcBef>
                <a:spcPct val="0"/>
              </a:spcBef>
              <a:spcAft>
                <a:spcPct val="0"/>
              </a:spcAft>
              <a:buFont typeface="+mj-lt"/>
              <a:buAutoNum type="arabicPeriod"/>
              <a:defRPr/>
            </a:pPr>
            <a:endParaRPr lang="en-US" sz="2800" dirty="0">
              <a:solidFill>
                <a:srgbClr val="000000"/>
              </a:solidFill>
            </a:endParaRPr>
          </a:p>
          <a:p>
            <a:pPr marL="514350" indent="-514350" fontAlgn="base">
              <a:spcBef>
                <a:spcPct val="0"/>
              </a:spcBef>
              <a:spcAft>
                <a:spcPct val="0"/>
              </a:spcAft>
              <a:buFont typeface="+mj-lt"/>
              <a:buAutoNum type="arabicPeriod"/>
              <a:defRPr/>
            </a:pPr>
            <a:r>
              <a:rPr lang="en-US" sz="2800" b="1" dirty="0">
                <a:solidFill>
                  <a:srgbClr val="000000"/>
                </a:solidFill>
              </a:rPr>
              <a:t>Circle</a:t>
            </a:r>
            <a:r>
              <a:rPr lang="en-US" sz="2800" dirty="0">
                <a:solidFill>
                  <a:srgbClr val="000000"/>
                </a:solidFill>
              </a:rPr>
              <a:t> </a:t>
            </a:r>
            <a:r>
              <a:rPr lang="en-US" sz="2800" b="1" dirty="0">
                <a:solidFill>
                  <a:srgbClr val="0000FF"/>
                </a:solidFill>
              </a:rPr>
              <a:t>language features </a:t>
            </a:r>
            <a:r>
              <a:rPr lang="en-US" sz="2800" dirty="0">
                <a:solidFill>
                  <a:srgbClr val="000000"/>
                </a:solidFill>
              </a:rPr>
              <a:t>used to signal each move?</a:t>
            </a:r>
            <a:br>
              <a:rPr lang="en-US" sz="2800" dirty="0">
                <a:solidFill>
                  <a:srgbClr val="000000"/>
                </a:solidFill>
              </a:rPr>
            </a:br>
            <a:endParaRPr lang="en-US" sz="2800" dirty="0">
              <a:solidFill>
                <a:srgbClr val="000000"/>
              </a:solidFill>
            </a:endParaRPr>
          </a:p>
          <a:p>
            <a:pPr marL="514350" indent="-514350" fontAlgn="base">
              <a:spcBef>
                <a:spcPct val="0"/>
              </a:spcBef>
              <a:spcAft>
                <a:spcPct val="0"/>
              </a:spcAft>
              <a:buFont typeface="+mj-lt"/>
              <a:buAutoNum type="arabicPeriod"/>
              <a:defRPr/>
            </a:pPr>
            <a:r>
              <a:rPr lang="en-US" sz="2800" dirty="0">
                <a:solidFill>
                  <a:srgbClr val="000000"/>
                </a:solidFill>
              </a:rPr>
              <a:t>Can you identify any </a:t>
            </a:r>
            <a:r>
              <a:rPr lang="en-US" sz="2800" b="1" dirty="0">
                <a:solidFill>
                  <a:srgbClr val="0000FF"/>
                </a:solidFill>
              </a:rPr>
              <a:t>stylistic problems</a:t>
            </a:r>
            <a:r>
              <a:rPr lang="en-US" sz="2800" dirty="0">
                <a:solidFill>
                  <a:srgbClr val="0000FF"/>
                </a:solidFill>
              </a:rPr>
              <a:t> </a:t>
            </a:r>
            <a:r>
              <a:rPr lang="en-US" sz="2800" dirty="0">
                <a:solidFill>
                  <a:srgbClr val="000000"/>
                </a:solidFill>
              </a:rPr>
              <a:t>that need improvement?</a:t>
            </a:r>
            <a:endParaRPr lang="fi-FI" sz="2800" dirty="0">
              <a:solidFill>
                <a:srgbClr val="000000"/>
              </a:solidFill>
            </a:endParaRPr>
          </a:p>
        </p:txBody>
      </p:sp>
      <p:sp>
        <p:nvSpPr>
          <p:cNvPr id="6" name="Oval 5"/>
          <p:cNvSpPr/>
          <p:nvPr/>
        </p:nvSpPr>
        <p:spPr>
          <a:xfrm>
            <a:off x="1979613" y="4251325"/>
            <a:ext cx="3240087" cy="8636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i-FI" sz="3600">
              <a:solidFill>
                <a:srgbClr val="FFFFFF"/>
              </a:solidFill>
            </a:endParaRPr>
          </a:p>
        </p:txBody>
      </p:sp>
    </p:spTree>
    <p:extLst>
      <p:ext uri="{BB962C8B-B14F-4D97-AF65-F5344CB8AC3E}">
        <p14:creationId xmlns:p14="http://schemas.microsoft.com/office/powerpoint/2010/main" val="40714271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4" name="TextBox 3"/>
          <p:cNvSpPr txBox="1"/>
          <p:nvPr/>
        </p:nvSpPr>
        <p:spPr>
          <a:xfrm>
            <a:off x="2555875" y="920750"/>
            <a:ext cx="6192838" cy="9018588"/>
          </a:xfrm>
          <a:prstGeom prst="rect">
            <a:avLst/>
          </a:prstGeom>
          <a:noFill/>
        </p:spPr>
        <p:txBody>
          <a:bodyPr>
            <a:spAutoFit/>
          </a:bodyPr>
          <a:lstStyle/>
          <a:p>
            <a:pPr fontAlgn="base">
              <a:spcBef>
                <a:spcPct val="0"/>
              </a:spcBef>
              <a:spcAft>
                <a:spcPct val="0"/>
              </a:spcAft>
              <a:defRPr/>
            </a:pPr>
            <a:r>
              <a:rPr lang="en-US" sz="2000" b="1" baseline="30000" dirty="0">
                <a:solidFill>
                  <a:srgbClr val="0000FF"/>
                </a:solidFill>
                <a:latin typeface="Arial Black" panose="020B0A04020102020204" pitchFamily="34" charset="0"/>
              </a:rPr>
              <a:t>1</a:t>
            </a:r>
            <a:r>
              <a:rPr lang="en-US" sz="2000" dirty="0">
                <a:solidFill>
                  <a:srgbClr val="000000"/>
                </a:solidFill>
              </a:rPr>
              <a:t>Daily communication using mobile phones and the Internet has increasingly become dependent on fast and effective networks for transferring data. </a:t>
            </a:r>
            <a:r>
              <a:rPr lang="en-US" sz="2000" b="1" baseline="30000" dirty="0">
                <a:solidFill>
                  <a:srgbClr val="0000FF"/>
                </a:solidFill>
                <a:latin typeface="Arial Black" panose="020B0A04020102020204" pitchFamily="34" charset="0"/>
              </a:rPr>
              <a:t>2</a:t>
            </a:r>
            <a:r>
              <a:rPr lang="en-US" sz="2000" dirty="0">
                <a:solidFill>
                  <a:srgbClr val="000000"/>
                </a:solidFill>
              </a:rPr>
              <a:t>Today, high-speed connections are required for many Internet applications, including VoIP for web telephoning and </a:t>
            </a:r>
            <a:r>
              <a:rPr lang="en-US" sz="2000" dirty="0" err="1">
                <a:solidFill>
                  <a:srgbClr val="000000"/>
                </a:solidFill>
              </a:rPr>
              <a:t>BitTorrent</a:t>
            </a:r>
            <a:r>
              <a:rPr lang="en-US" sz="2000" dirty="0">
                <a:solidFill>
                  <a:srgbClr val="000000"/>
                </a:solidFill>
              </a:rPr>
              <a:t> for downloads of movies. </a:t>
            </a:r>
            <a:r>
              <a:rPr lang="en-US" sz="2000" b="1" baseline="30000" dirty="0">
                <a:solidFill>
                  <a:srgbClr val="FFFFFF">
                    <a:lumMod val="50000"/>
                  </a:srgbClr>
                </a:solidFill>
                <a:latin typeface="Arial Black" panose="020B0A04020102020204" pitchFamily="34" charset="0"/>
              </a:rPr>
              <a:t>3</a:t>
            </a:r>
            <a:r>
              <a:rPr lang="en-US" sz="2000" dirty="0">
                <a:solidFill>
                  <a:srgbClr val="FFFFFF">
                    <a:lumMod val="50000"/>
                  </a:srgbClr>
                </a:solidFill>
              </a:rPr>
              <a:t>Current networks technologies have struggled to cope with these increasing demands, leading to the development of various technologies, such as Frame Relay, Token Ring, and Fiber Distributed Data Interface (FDDI). </a:t>
            </a:r>
            <a:r>
              <a:rPr lang="en-US" sz="2000" b="1" baseline="30000" dirty="0">
                <a:solidFill>
                  <a:srgbClr val="0000FF"/>
                </a:solidFill>
                <a:latin typeface="Arial Black" panose="020B0A04020102020204" pitchFamily="34" charset="0"/>
              </a:rPr>
              <a:t>4</a:t>
            </a:r>
            <a:r>
              <a:rPr lang="en-US" sz="2000" dirty="0">
                <a:solidFill>
                  <a:srgbClr val="FFFFFF">
                    <a:lumMod val="50000"/>
                  </a:srgbClr>
                </a:solidFill>
              </a:rPr>
              <a:t>Token Ring was among the first protocols to be implemented for data transmission. </a:t>
            </a:r>
            <a:r>
              <a:rPr lang="en-US" sz="2000" b="1" baseline="30000" dirty="0">
                <a:solidFill>
                  <a:srgbClr val="FFFFFF">
                    <a:lumMod val="50000"/>
                  </a:srgbClr>
                </a:solidFill>
                <a:latin typeface="Arial Black" panose="020B0A04020102020204" pitchFamily="34" charset="0"/>
              </a:rPr>
              <a:t>5</a:t>
            </a:r>
            <a:r>
              <a:rPr lang="en-US" sz="2000" dirty="0">
                <a:solidFill>
                  <a:srgbClr val="FFFFFF">
                    <a:lumMod val="50000"/>
                  </a:srgbClr>
                </a:solidFill>
              </a:rPr>
              <a:t>However, it proved to be inefficient because of the various collisions over the domains. </a:t>
            </a:r>
            <a:r>
              <a:rPr lang="en-US" sz="2000" b="1" baseline="30000" dirty="0">
                <a:solidFill>
                  <a:srgbClr val="0000FF"/>
                </a:solidFill>
                <a:latin typeface="Arial Black" panose="020B0A04020102020204" pitchFamily="34" charset="0"/>
              </a:rPr>
              <a:t>6</a:t>
            </a:r>
            <a:r>
              <a:rPr lang="en-US" sz="2000" dirty="0">
                <a:solidFill>
                  <a:srgbClr val="FFFFFF">
                    <a:lumMod val="50000"/>
                  </a:srgbClr>
                </a:solidFill>
              </a:rPr>
              <a:t>In response to these weaknesses, the Frame Relay protocol and Ethernet were developed. </a:t>
            </a:r>
            <a:r>
              <a:rPr lang="en-US" sz="2000" b="1" baseline="30000" dirty="0">
                <a:solidFill>
                  <a:srgbClr val="0000FF"/>
                </a:solidFill>
                <a:latin typeface="Arial Black" panose="020B0A04020102020204" pitchFamily="34" charset="0"/>
              </a:rPr>
              <a:t>8</a:t>
            </a:r>
            <a:r>
              <a:rPr lang="en-US" sz="2000" dirty="0">
                <a:solidFill>
                  <a:srgbClr val="FFFFFF">
                    <a:lumMod val="50000"/>
                  </a:srgbClr>
                </a:solidFill>
              </a:rPr>
              <a:t>Although the Frame Relay protocol has been shown to be easily deployable in wide-area networks, it remains too slow for many current applications, due to bandwidth problems.</a:t>
            </a:r>
            <a:r>
              <a:rPr lang="en-US" sz="2000" b="1" baseline="30000" dirty="0">
                <a:solidFill>
                  <a:srgbClr val="0000FF"/>
                </a:solidFill>
                <a:latin typeface="Arial Black" panose="020B0A04020102020204" pitchFamily="34" charset="0"/>
              </a:rPr>
              <a:t> 9</a:t>
            </a:r>
            <a:r>
              <a:rPr lang="en-US" sz="2000" dirty="0">
                <a:solidFill>
                  <a:srgbClr val="FFFFFF">
                    <a:lumMod val="50000"/>
                  </a:srgbClr>
                </a:solidFill>
              </a:rPr>
              <a:t>As a 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 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 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9" name="AutoShape 4"/>
          <p:cNvSpPr>
            <a:spLocks/>
          </p:cNvSpPr>
          <p:nvPr/>
        </p:nvSpPr>
        <p:spPr bwMode="auto">
          <a:xfrm>
            <a:off x="250825" y="1530350"/>
            <a:ext cx="1800225" cy="1165225"/>
          </a:xfrm>
          <a:prstGeom prst="borderCallout1">
            <a:avLst>
              <a:gd name="adj1" fmla="val 9810"/>
              <a:gd name="adj2" fmla="val 104231"/>
              <a:gd name="adj3" fmla="val 6542"/>
              <a:gd name="adj4" fmla="val 118167"/>
            </a:avLst>
          </a:prstGeom>
          <a:solidFill>
            <a:schemeClr val="accent2"/>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1-</a:t>
            </a:r>
            <a:r>
              <a:rPr lang="fi-FI" altLang="en-US" sz="2400" b="1" smtClean="0">
                <a:solidFill>
                  <a:srgbClr val="FFFFFF"/>
                </a:solidFill>
              </a:rPr>
              <a:t>A</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fi-FI" altLang="en-US" sz="2400" noProof="1" smtClean="0">
                <a:solidFill>
                  <a:srgbClr val="FFFFFF"/>
                </a:solidFill>
              </a:rPr>
              <a:t> </a:t>
            </a:r>
            <a:r>
              <a:rPr lang="en-US" altLang="en-US" sz="2000" smtClean="0">
                <a:solidFill>
                  <a:srgbClr val="FFFFFF"/>
                </a:solidFill>
              </a:rPr>
              <a:t>Claiming centrality</a:t>
            </a:r>
          </a:p>
        </p:txBody>
      </p:sp>
      <p:sp>
        <p:nvSpPr>
          <p:cNvPr id="10" name="TextBox 9"/>
          <p:cNvSpPr txBox="1"/>
          <p:nvPr/>
        </p:nvSpPr>
        <p:spPr>
          <a:xfrm>
            <a:off x="2581275" y="920750"/>
            <a:ext cx="6192838" cy="9018588"/>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1</a:t>
            </a:r>
            <a:r>
              <a:rPr lang="en-US" sz="2000" dirty="0">
                <a:solidFill>
                  <a:srgbClr val="0000FF"/>
                </a:solidFill>
              </a:rPr>
              <a:t>Daily communication using mobile phones and the Internet </a:t>
            </a:r>
            <a:r>
              <a:rPr lang="en-US" sz="2000" dirty="0">
                <a:solidFill>
                  <a:srgbClr val="0000FF"/>
                </a:solidFill>
                <a:latin typeface="Arial Black" panose="020B0A04020102020204" pitchFamily="34" charset="0"/>
              </a:rPr>
              <a:t>has </a:t>
            </a:r>
            <a:r>
              <a:rPr lang="en-US" sz="2000" u="sng" dirty="0">
                <a:solidFill>
                  <a:srgbClr val="0000FF"/>
                </a:solidFill>
                <a:latin typeface="Arial Black" panose="020B0A04020102020204" pitchFamily="34" charset="0"/>
              </a:rPr>
              <a:t>increasingly</a:t>
            </a:r>
            <a:r>
              <a:rPr lang="en-US" sz="2000" dirty="0">
                <a:solidFill>
                  <a:srgbClr val="0000FF"/>
                </a:solidFill>
                <a:latin typeface="Arial Black" panose="020B0A04020102020204" pitchFamily="34" charset="0"/>
              </a:rPr>
              <a:t> become </a:t>
            </a:r>
            <a:r>
              <a:rPr lang="en-US" sz="2000" dirty="0">
                <a:solidFill>
                  <a:srgbClr val="0000FF"/>
                </a:solidFill>
              </a:rPr>
              <a:t>dependent on fast and effective networks for transferring data. </a:t>
            </a:r>
            <a:r>
              <a:rPr lang="en-US" sz="2000" b="1" baseline="30000" dirty="0">
                <a:solidFill>
                  <a:srgbClr val="C00000"/>
                </a:solidFill>
                <a:latin typeface="Arial Black" panose="020B0A04020102020204" pitchFamily="34" charset="0"/>
              </a:rPr>
              <a:t>2</a:t>
            </a:r>
            <a:r>
              <a:rPr lang="en-US" sz="2000" dirty="0">
                <a:solidFill>
                  <a:srgbClr val="0000FF"/>
                </a:solidFill>
              </a:rPr>
              <a:t>Today, high-speed connections are </a:t>
            </a:r>
            <a:r>
              <a:rPr lang="en-US" sz="2000" dirty="0">
                <a:solidFill>
                  <a:srgbClr val="0000FF"/>
                </a:solidFill>
                <a:latin typeface="Arial Black" panose="020B0A04020102020204" pitchFamily="34" charset="0"/>
              </a:rPr>
              <a:t>required</a:t>
            </a:r>
            <a:r>
              <a:rPr lang="en-US" sz="2000" dirty="0">
                <a:solidFill>
                  <a:srgbClr val="0000FF"/>
                </a:solidFill>
              </a:rPr>
              <a:t> for many Internet applications, including VoIP for web telephoning and </a:t>
            </a:r>
            <a:r>
              <a:rPr lang="en-US" sz="2000" dirty="0" err="1">
                <a:solidFill>
                  <a:srgbClr val="0000FF"/>
                </a:solidFill>
              </a:rPr>
              <a:t>BitTorrent</a:t>
            </a:r>
            <a:r>
              <a:rPr lang="en-US" sz="2000" dirty="0">
                <a:solidFill>
                  <a:srgbClr val="0000FF"/>
                </a:solidFill>
              </a:rPr>
              <a:t> for downloads of movies. </a:t>
            </a:r>
            <a:r>
              <a:rPr lang="en-US" sz="2000" b="1" baseline="30000" dirty="0">
                <a:solidFill>
                  <a:srgbClr val="0000FF"/>
                </a:solidFill>
                <a:latin typeface="Arial Black" panose="020B0A04020102020204" pitchFamily="34" charset="0"/>
              </a:rPr>
              <a:t>3</a:t>
            </a:r>
            <a:r>
              <a:rPr lang="en-US" sz="2000" dirty="0">
                <a:solidFill>
                  <a:srgbClr val="FFFFFF">
                    <a:lumMod val="50000"/>
                  </a:srgbClr>
                </a:solidFill>
              </a:rPr>
              <a:t>Current</a:t>
            </a:r>
            <a:r>
              <a:rPr lang="en-US" sz="2000" dirty="0">
                <a:solidFill>
                  <a:srgbClr val="000000"/>
                </a:solidFill>
              </a:rPr>
              <a:t> </a:t>
            </a:r>
            <a:r>
              <a:rPr lang="en-US" sz="2000" dirty="0">
                <a:solidFill>
                  <a:srgbClr val="FFFFFF">
                    <a:lumMod val="50000"/>
                  </a:srgbClr>
                </a:solidFill>
              </a:rPr>
              <a:t>networks technologies have struggled to cope with these increasing demands, leading to the development of various technologies, such as Frame Relay, Token Ring, and Fiber Distributed Data Interface (FDDI). </a:t>
            </a:r>
            <a:r>
              <a:rPr lang="en-US" sz="2000" b="1" baseline="30000" dirty="0">
                <a:solidFill>
                  <a:srgbClr val="0000FF"/>
                </a:solidFill>
                <a:latin typeface="Arial Black" panose="020B0A04020102020204" pitchFamily="34" charset="0"/>
              </a:rPr>
              <a:t>4</a:t>
            </a:r>
            <a:r>
              <a:rPr lang="en-US" sz="2000" dirty="0">
                <a:solidFill>
                  <a:srgbClr val="FFFFFF">
                    <a:lumMod val="50000"/>
                  </a:srgbClr>
                </a:solidFill>
              </a:rPr>
              <a:t>Token</a:t>
            </a:r>
            <a:r>
              <a:rPr lang="en-US" sz="2000" dirty="0">
                <a:solidFill>
                  <a:srgbClr val="000000"/>
                </a:solidFill>
              </a:rPr>
              <a:t> </a:t>
            </a:r>
            <a:r>
              <a:rPr lang="en-US" sz="2000" dirty="0">
                <a:solidFill>
                  <a:srgbClr val="FFFFFF">
                    <a:lumMod val="50000"/>
                  </a:srgbClr>
                </a:solidFill>
              </a:rPr>
              <a:t>Ring was among the first protocols to be implemented for data transmission. </a:t>
            </a:r>
            <a:r>
              <a:rPr lang="en-US" sz="2000" b="1" baseline="30000" dirty="0">
                <a:solidFill>
                  <a:srgbClr val="0000FF"/>
                </a:solidFill>
                <a:latin typeface="Arial Black" panose="020B0A04020102020204" pitchFamily="34" charset="0"/>
              </a:rPr>
              <a:t>5</a:t>
            </a:r>
            <a:r>
              <a:rPr lang="en-US" sz="2000" dirty="0">
                <a:solidFill>
                  <a:srgbClr val="FFFFFF">
                    <a:lumMod val="50000"/>
                  </a:srgbClr>
                </a:solidFill>
              </a:rPr>
              <a:t>However, it proved to be inefficient because of the various collisions over the domains. </a:t>
            </a:r>
            <a:r>
              <a:rPr lang="en-US" sz="2000" b="1" baseline="30000" dirty="0">
                <a:solidFill>
                  <a:srgbClr val="FFFFFF">
                    <a:lumMod val="50000"/>
                  </a:srgbClr>
                </a:solidFill>
                <a:latin typeface="Arial Black" panose="020B0A04020102020204" pitchFamily="34" charset="0"/>
              </a:rPr>
              <a:t>6</a:t>
            </a:r>
            <a:r>
              <a:rPr lang="en-US" sz="2000" dirty="0">
                <a:solidFill>
                  <a:srgbClr val="FFFFFF">
                    <a:lumMod val="50000"/>
                  </a:srgbClr>
                </a:solidFill>
              </a:rPr>
              <a:t>In response to these weaknesses, the Frame Relay protocol and Ethernet were developed. </a:t>
            </a:r>
            <a:r>
              <a:rPr lang="en-US" sz="2000" b="1" baseline="30000" dirty="0">
                <a:solidFill>
                  <a:srgbClr val="0000FF"/>
                </a:solidFill>
                <a:latin typeface="Arial Black" panose="020B0A04020102020204" pitchFamily="34" charset="0"/>
              </a:rPr>
              <a:t>8</a:t>
            </a:r>
            <a:r>
              <a:rPr lang="en-US" sz="2000" dirty="0">
                <a:solidFill>
                  <a:srgbClr val="FFFFFF">
                    <a:lumMod val="50000"/>
                  </a:srgbClr>
                </a:solidFill>
              </a:rPr>
              <a:t>Although</a:t>
            </a:r>
            <a:r>
              <a:rPr lang="en-US" sz="2000" dirty="0">
                <a:solidFill>
                  <a:srgbClr val="000000"/>
                </a:solidFill>
              </a:rPr>
              <a:t> </a:t>
            </a:r>
            <a:r>
              <a:rPr lang="en-US" sz="2000" dirty="0">
                <a:solidFill>
                  <a:srgbClr val="FFFFFF">
                    <a:lumMod val="50000"/>
                  </a:srgbClr>
                </a:solidFill>
              </a:rPr>
              <a:t>the Frame Relay protocol has been shown to be easily deployable in wide-area networks, it remains too slow for many current applications, due to bandwidth problems.</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FFFFFF">
                    <a:lumMod val="50000"/>
                  </a:srgbClr>
                </a:solidFill>
              </a:rPr>
              <a:t>As</a:t>
            </a:r>
            <a:r>
              <a:rPr lang="en-US" sz="2000" dirty="0">
                <a:solidFill>
                  <a:srgbClr val="000000"/>
                </a:solidFill>
              </a:rPr>
              <a:t> </a:t>
            </a:r>
            <a:r>
              <a:rPr lang="en-US" sz="2000" dirty="0">
                <a:solidFill>
                  <a:srgbClr val="FFFFFF">
                    <a:lumMod val="50000"/>
                  </a:srgbClr>
                </a:solidFill>
              </a:rPr>
              <a:t>a 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 Ethernet has become the leading choice for transferring data over Local Area Networks (LANs), due to its many advantages, including low cost, easy implementation, flexibility in installations, high speed, and wide compatibility with other standards.</a:t>
            </a:r>
          </a:p>
        </p:txBody>
      </p:sp>
    </p:spTree>
    <p:extLst>
      <p:ext uri="{BB962C8B-B14F-4D97-AF65-F5344CB8AC3E}">
        <p14:creationId xmlns:p14="http://schemas.microsoft.com/office/powerpoint/2010/main" val="3662859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4" name="TextBox 3"/>
          <p:cNvSpPr txBox="1"/>
          <p:nvPr/>
        </p:nvSpPr>
        <p:spPr>
          <a:xfrm>
            <a:off x="2555875" y="920750"/>
            <a:ext cx="6192838" cy="9018588"/>
          </a:xfrm>
          <a:prstGeom prst="rect">
            <a:avLst/>
          </a:prstGeom>
          <a:no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1</a:t>
            </a:r>
            <a:r>
              <a:rPr lang="en-US" sz="2000" dirty="0">
                <a:solidFill>
                  <a:srgbClr val="333399">
                    <a:lumMod val="40000"/>
                    <a:lumOff val="60000"/>
                  </a:srgbClr>
                </a:solidFill>
              </a:rPr>
              <a:t>Daily</a:t>
            </a:r>
            <a:r>
              <a:rPr lang="en-US" sz="2000" dirty="0">
                <a:solidFill>
                  <a:srgbClr val="000000"/>
                </a:solidFill>
              </a:rPr>
              <a:t> </a:t>
            </a:r>
            <a:r>
              <a:rPr lang="en-US" sz="2000" dirty="0">
                <a:solidFill>
                  <a:srgbClr val="333399">
                    <a:lumMod val="40000"/>
                    <a:lumOff val="60000"/>
                  </a:srgbClr>
                </a:solidFill>
              </a:rPr>
              <a:t>communication using mobile phones and the Internet </a:t>
            </a:r>
            <a:r>
              <a:rPr lang="en-US" sz="2000" dirty="0">
                <a:solidFill>
                  <a:srgbClr val="333399">
                    <a:lumMod val="40000"/>
                    <a:lumOff val="60000"/>
                  </a:srgbClr>
                </a:solidFill>
                <a:latin typeface="Arial Black" panose="020B0A04020102020204" pitchFamily="34" charset="0"/>
              </a:rPr>
              <a:t>has </a:t>
            </a:r>
            <a:r>
              <a:rPr lang="en-US" sz="2000" u="sng" dirty="0">
                <a:solidFill>
                  <a:srgbClr val="333399">
                    <a:lumMod val="40000"/>
                    <a:lumOff val="60000"/>
                  </a:srgbClr>
                </a:solidFill>
                <a:latin typeface="Arial Black" panose="020B0A04020102020204" pitchFamily="34" charset="0"/>
              </a:rPr>
              <a:t>increasingly</a:t>
            </a:r>
            <a:r>
              <a:rPr lang="en-US" sz="2000" dirty="0">
                <a:solidFill>
                  <a:srgbClr val="333399">
                    <a:lumMod val="40000"/>
                    <a:lumOff val="60000"/>
                  </a:srgbClr>
                </a:solidFill>
                <a:latin typeface="Arial Black" panose="020B0A04020102020204" pitchFamily="34" charset="0"/>
              </a:rPr>
              <a:t> become </a:t>
            </a:r>
            <a:r>
              <a:rPr lang="en-US" sz="2000" dirty="0">
                <a:solidFill>
                  <a:srgbClr val="333399">
                    <a:lumMod val="40000"/>
                    <a:lumOff val="60000"/>
                  </a:srgbClr>
                </a:solidFill>
              </a:rPr>
              <a:t>dependent on fast and effective networks for transferring data. </a:t>
            </a:r>
            <a:r>
              <a:rPr lang="en-US" sz="2000" b="1" baseline="30000" dirty="0">
                <a:solidFill>
                  <a:srgbClr val="C00000"/>
                </a:solidFill>
                <a:latin typeface="Arial Black" panose="020B0A04020102020204" pitchFamily="34" charset="0"/>
              </a:rPr>
              <a:t>2</a:t>
            </a:r>
            <a:r>
              <a:rPr lang="en-US" sz="2000" dirty="0">
                <a:solidFill>
                  <a:srgbClr val="333399">
                    <a:lumMod val="40000"/>
                    <a:lumOff val="60000"/>
                  </a:srgbClr>
                </a:solidFill>
              </a:rPr>
              <a:t>Today, high-speed connections are </a:t>
            </a:r>
            <a:r>
              <a:rPr lang="en-US" sz="2000" dirty="0">
                <a:solidFill>
                  <a:srgbClr val="333399">
                    <a:lumMod val="40000"/>
                    <a:lumOff val="60000"/>
                  </a:srgbClr>
                </a:solidFill>
                <a:latin typeface="Arial Black" panose="020B0A04020102020204" pitchFamily="34" charset="0"/>
              </a:rPr>
              <a:t>required</a:t>
            </a:r>
            <a:r>
              <a:rPr lang="en-US" sz="2000" dirty="0">
                <a:solidFill>
                  <a:srgbClr val="333399">
                    <a:lumMod val="40000"/>
                    <a:lumOff val="60000"/>
                  </a:srgbClr>
                </a:solidFill>
              </a:rPr>
              <a:t> for many Internet applications, including VoIP for web telephoning and </a:t>
            </a:r>
            <a:r>
              <a:rPr lang="en-US" sz="2000" dirty="0" err="1">
                <a:solidFill>
                  <a:srgbClr val="333399">
                    <a:lumMod val="40000"/>
                    <a:lumOff val="60000"/>
                  </a:srgbClr>
                </a:solidFill>
              </a:rPr>
              <a:t>BitTorrent</a:t>
            </a:r>
            <a:r>
              <a:rPr lang="en-US" sz="2000" dirty="0">
                <a:solidFill>
                  <a:srgbClr val="333399">
                    <a:lumMod val="40000"/>
                    <a:lumOff val="60000"/>
                  </a:srgbClr>
                </a:solidFill>
              </a:rPr>
              <a:t> for downloads of movies. </a:t>
            </a:r>
            <a:r>
              <a:rPr lang="en-US" sz="2000" b="1" baseline="30000" dirty="0">
                <a:solidFill>
                  <a:srgbClr val="0000FF"/>
                </a:solidFill>
                <a:latin typeface="Arial Black" panose="020B0A04020102020204" pitchFamily="34" charset="0"/>
              </a:rPr>
              <a:t>3</a:t>
            </a:r>
            <a:r>
              <a:rPr lang="en-US" sz="2000" dirty="0">
                <a:solidFill>
                  <a:srgbClr val="000000"/>
                </a:solidFill>
              </a:rPr>
              <a:t>Current networks technologies have struggled to cope with these increasing demands, leading to the development of various technologies, such as Frame Relay, Token Ring, and Fiber Distributed Data Interface (FDDI). </a:t>
            </a:r>
            <a:r>
              <a:rPr lang="en-US" sz="2000" b="1" baseline="30000" dirty="0">
                <a:solidFill>
                  <a:srgbClr val="0000FF"/>
                </a:solidFill>
                <a:latin typeface="Arial Black" panose="020B0A04020102020204" pitchFamily="34" charset="0"/>
              </a:rPr>
              <a:t>4</a:t>
            </a:r>
            <a:r>
              <a:rPr lang="en-US" sz="2000" dirty="0">
                <a:solidFill>
                  <a:srgbClr val="FFFFFF">
                    <a:lumMod val="50000"/>
                  </a:srgbClr>
                </a:solidFill>
              </a:rPr>
              <a:t>Token</a:t>
            </a:r>
            <a:r>
              <a:rPr lang="en-US" sz="2000" dirty="0">
                <a:solidFill>
                  <a:srgbClr val="000000"/>
                </a:solidFill>
              </a:rPr>
              <a:t> </a:t>
            </a:r>
            <a:r>
              <a:rPr lang="en-US" sz="2000" dirty="0">
                <a:solidFill>
                  <a:srgbClr val="FFFFFF">
                    <a:lumMod val="50000"/>
                  </a:srgbClr>
                </a:solidFill>
              </a:rPr>
              <a:t>Ring was among the first protocols to be implemented for data transmission. </a:t>
            </a:r>
            <a:r>
              <a:rPr lang="en-US" sz="2000" b="1" baseline="30000" dirty="0">
                <a:solidFill>
                  <a:srgbClr val="0000FF"/>
                </a:solidFill>
                <a:latin typeface="Arial Black" panose="020B0A04020102020204" pitchFamily="34" charset="0"/>
              </a:rPr>
              <a:t>5</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it proved to be inefficient because of the various collisions over the domains. </a:t>
            </a:r>
            <a:r>
              <a:rPr lang="en-US" sz="2000" b="1" baseline="30000" dirty="0">
                <a:solidFill>
                  <a:srgbClr val="FFFFFF">
                    <a:lumMod val="50000"/>
                  </a:srgbClr>
                </a:solidFill>
                <a:latin typeface="Arial Black" panose="020B0A04020102020204" pitchFamily="34" charset="0"/>
              </a:rPr>
              <a:t>6</a:t>
            </a:r>
            <a:r>
              <a:rPr lang="en-US" sz="2000" dirty="0">
                <a:solidFill>
                  <a:srgbClr val="FFFFFF">
                    <a:lumMod val="50000"/>
                  </a:srgbClr>
                </a:solidFill>
              </a:rPr>
              <a:t>In response to these weaknesses, the Frame Relay protocol and Ethernet were developed. </a:t>
            </a:r>
            <a:r>
              <a:rPr lang="en-US" sz="2000" b="1" baseline="30000" dirty="0">
                <a:solidFill>
                  <a:srgbClr val="0000FF"/>
                </a:solidFill>
                <a:latin typeface="Arial Black" panose="020B0A04020102020204" pitchFamily="34" charset="0"/>
              </a:rPr>
              <a:t>8</a:t>
            </a:r>
            <a:r>
              <a:rPr lang="en-US" sz="2000" dirty="0">
                <a:solidFill>
                  <a:srgbClr val="FFFFFF">
                    <a:lumMod val="50000"/>
                  </a:srgbClr>
                </a:solidFill>
              </a:rPr>
              <a:t>Although</a:t>
            </a:r>
            <a:r>
              <a:rPr lang="en-US" sz="2000" dirty="0">
                <a:solidFill>
                  <a:srgbClr val="000000"/>
                </a:solidFill>
              </a:rPr>
              <a:t> </a:t>
            </a:r>
            <a:r>
              <a:rPr lang="en-US" sz="2000" dirty="0">
                <a:solidFill>
                  <a:srgbClr val="FFFFFF">
                    <a:lumMod val="50000"/>
                  </a:srgbClr>
                </a:solidFill>
              </a:rPr>
              <a:t>the Frame Relay protocol has been shown to be easily deployable in wide-area networks, it remains too slow for many current applications, due to bandwidth problems.</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FFFFFF">
                    <a:lumMod val="50000"/>
                  </a:srgbClr>
                </a:solidFill>
              </a:rPr>
              <a:t>As a</a:t>
            </a:r>
            <a:r>
              <a:rPr lang="en-US" sz="2000" dirty="0">
                <a:solidFill>
                  <a:srgbClr val="000000"/>
                </a:solidFill>
              </a:rPr>
              <a:t> </a:t>
            </a:r>
            <a:r>
              <a:rPr lang="en-US" sz="2000" dirty="0">
                <a:solidFill>
                  <a:srgbClr val="FFFFFF">
                    <a:lumMod val="50000"/>
                  </a:srgbClr>
                </a:solidFill>
              </a:rPr>
              <a:t>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77829" name="AutoShape 4"/>
          <p:cNvSpPr>
            <a:spLocks/>
          </p:cNvSpPr>
          <p:nvPr/>
        </p:nvSpPr>
        <p:spPr bwMode="auto">
          <a:xfrm>
            <a:off x="250825" y="1530350"/>
            <a:ext cx="2017713" cy="1165225"/>
          </a:xfrm>
          <a:prstGeom prst="borderCallout1">
            <a:avLst>
              <a:gd name="adj1" fmla="val 9810"/>
              <a:gd name="adj2" fmla="val 104231"/>
              <a:gd name="adj3" fmla="val 6542"/>
              <a:gd name="adj4" fmla="val 118167"/>
            </a:avLst>
          </a:prstGeom>
          <a:solidFill>
            <a:schemeClr val="accent2"/>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1-</a:t>
            </a:r>
            <a:r>
              <a:rPr lang="fi-FI" altLang="en-US" sz="2400" b="1" smtClean="0">
                <a:solidFill>
                  <a:srgbClr val="FFFFFF"/>
                </a:solidFill>
              </a:rPr>
              <a:t>A</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fi-FI" altLang="en-US" sz="2400" noProof="1" smtClean="0">
                <a:solidFill>
                  <a:srgbClr val="FFFFFF"/>
                </a:solidFill>
              </a:rPr>
              <a:t> </a:t>
            </a:r>
            <a:r>
              <a:rPr lang="en-US" altLang="en-US" sz="2000" smtClean="0">
                <a:solidFill>
                  <a:srgbClr val="FFFFFF"/>
                </a:solidFill>
              </a:rPr>
              <a:t>Claiming centrality</a:t>
            </a:r>
          </a:p>
        </p:txBody>
      </p:sp>
      <p:sp>
        <p:nvSpPr>
          <p:cNvPr id="7" name="TextBox 6"/>
          <p:cNvSpPr txBox="1"/>
          <p:nvPr/>
        </p:nvSpPr>
        <p:spPr>
          <a:xfrm>
            <a:off x="2632075" y="927100"/>
            <a:ext cx="6192838" cy="9018588"/>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1</a:t>
            </a:r>
            <a:r>
              <a:rPr lang="en-US" sz="2000" dirty="0">
                <a:solidFill>
                  <a:srgbClr val="333399">
                    <a:lumMod val="40000"/>
                    <a:lumOff val="60000"/>
                  </a:srgbClr>
                </a:solidFill>
              </a:rPr>
              <a:t>Daily</a:t>
            </a:r>
            <a:r>
              <a:rPr lang="en-US" sz="2000" dirty="0">
                <a:solidFill>
                  <a:srgbClr val="000000"/>
                </a:solidFill>
              </a:rPr>
              <a:t> </a:t>
            </a:r>
            <a:r>
              <a:rPr lang="en-US" sz="2000" dirty="0">
                <a:solidFill>
                  <a:srgbClr val="333399">
                    <a:lumMod val="40000"/>
                    <a:lumOff val="60000"/>
                  </a:srgbClr>
                </a:solidFill>
              </a:rPr>
              <a:t>communication using mobile phones and the Internet </a:t>
            </a:r>
            <a:r>
              <a:rPr lang="en-US" sz="2000" dirty="0">
                <a:solidFill>
                  <a:srgbClr val="333399">
                    <a:lumMod val="60000"/>
                    <a:lumOff val="40000"/>
                  </a:srgbClr>
                </a:solidFill>
                <a:latin typeface="Arial Black" panose="020B0A04020102020204" pitchFamily="34" charset="0"/>
              </a:rPr>
              <a:t>has</a:t>
            </a:r>
            <a:r>
              <a:rPr lang="en-US" sz="2000" dirty="0">
                <a:solidFill>
                  <a:srgbClr val="333399">
                    <a:lumMod val="40000"/>
                    <a:lumOff val="60000"/>
                  </a:srgbClr>
                </a:solidFill>
                <a:latin typeface="Arial Black" panose="020B0A04020102020204" pitchFamily="34" charset="0"/>
              </a:rPr>
              <a:t> </a:t>
            </a:r>
            <a:r>
              <a:rPr lang="en-US" sz="2000" u="sng" dirty="0">
                <a:solidFill>
                  <a:srgbClr val="333399">
                    <a:lumMod val="60000"/>
                    <a:lumOff val="40000"/>
                  </a:srgbClr>
                </a:solidFill>
                <a:latin typeface="Arial Black" panose="020B0A04020102020204" pitchFamily="34" charset="0"/>
              </a:rPr>
              <a:t>increasingly</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become</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40000"/>
                    <a:lumOff val="60000"/>
                  </a:srgbClr>
                </a:solidFill>
              </a:rPr>
              <a:t>dependent on fast and effective networks for transferring data. </a:t>
            </a:r>
            <a:r>
              <a:rPr lang="en-US" sz="2000" b="1" baseline="30000" dirty="0">
                <a:solidFill>
                  <a:srgbClr val="C00000"/>
                </a:solidFill>
                <a:latin typeface="Arial Black" panose="020B0A04020102020204" pitchFamily="34" charset="0"/>
              </a:rPr>
              <a:t>2</a:t>
            </a:r>
            <a:r>
              <a:rPr lang="en-US" sz="2000" dirty="0">
                <a:solidFill>
                  <a:srgbClr val="333399">
                    <a:lumMod val="40000"/>
                    <a:lumOff val="60000"/>
                  </a:srgbClr>
                </a:solidFill>
              </a:rPr>
              <a:t>Today, high-speed connections are </a:t>
            </a:r>
            <a:r>
              <a:rPr lang="en-US" sz="2000" dirty="0">
                <a:solidFill>
                  <a:srgbClr val="333399">
                    <a:lumMod val="60000"/>
                    <a:lumOff val="40000"/>
                  </a:srgbClr>
                </a:solidFill>
                <a:latin typeface="Arial Black" panose="020B0A04020102020204" pitchFamily="34" charset="0"/>
              </a:rPr>
              <a:t>required</a:t>
            </a:r>
            <a:r>
              <a:rPr lang="en-US" sz="2000" dirty="0">
                <a:solidFill>
                  <a:srgbClr val="333399">
                    <a:lumMod val="40000"/>
                    <a:lumOff val="60000"/>
                  </a:srgbClr>
                </a:solidFill>
              </a:rPr>
              <a:t> for many Internet applications, including VoIP for web telephoning and </a:t>
            </a:r>
            <a:r>
              <a:rPr lang="en-US" sz="2000" dirty="0" err="1">
                <a:solidFill>
                  <a:srgbClr val="333399">
                    <a:lumMod val="40000"/>
                    <a:lumOff val="60000"/>
                  </a:srgbClr>
                </a:solidFill>
              </a:rPr>
              <a:t>BitTorrent</a:t>
            </a:r>
            <a:r>
              <a:rPr lang="en-US" sz="2000" dirty="0">
                <a:solidFill>
                  <a:srgbClr val="333399">
                    <a:lumMod val="40000"/>
                    <a:lumOff val="60000"/>
                  </a:srgbClr>
                </a:solidFill>
              </a:rPr>
              <a:t> for downloads of movies. </a:t>
            </a:r>
            <a:r>
              <a:rPr lang="en-US" sz="2000" b="1" baseline="30000" dirty="0">
                <a:solidFill>
                  <a:srgbClr val="C00000"/>
                </a:solidFill>
                <a:latin typeface="Arial Black" panose="020B0A04020102020204" pitchFamily="34" charset="0"/>
              </a:rPr>
              <a:t>3</a:t>
            </a:r>
            <a:r>
              <a:rPr lang="en-US" sz="2000" dirty="0">
                <a:solidFill>
                  <a:srgbClr val="000000"/>
                </a:solidFill>
              </a:rPr>
              <a:t>Current networks technologies </a:t>
            </a:r>
            <a:r>
              <a:rPr lang="en-US" sz="2000" dirty="0">
                <a:solidFill>
                  <a:srgbClr val="C00000"/>
                </a:solidFill>
                <a:latin typeface="Arial Black" panose="020B0A04020102020204" pitchFamily="34" charset="0"/>
              </a:rPr>
              <a:t>have struggled </a:t>
            </a:r>
            <a:r>
              <a:rPr lang="en-US" sz="2000" dirty="0">
                <a:solidFill>
                  <a:srgbClr val="000000"/>
                </a:solidFill>
              </a:rPr>
              <a:t>to </a:t>
            </a:r>
            <a:r>
              <a:rPr lang="en-US" sz="2000" dirty="0">
                <a:solidFill>
                  <a:srgbClr val="C00000"/>
                </a:solidFill>
                <a:latin typeface="Arial Black" panose="020B0A04020102020204" pitchFamily="34" charset="0"/>
              </a:rPr>
              <a:t>cope</a:t>
            </a:r>
            <a:r>
              <a:rPr lang="en-US" sz="2000" dirty="0">
                <a:solidFill>
                  <a:srgbClr val="000000"/>
                </a:solidFill>
              </a:rPr>
              <a:t> with these </a:t>
            </a:r>
            <a:r>
              <a:rPr lang="en-US" sz="2000" dirty="0">
                <a:solidFill>
                  <a:srgbClr val="C00000"/>
                </a:solidFill>
              </a:rPr>
              <a:t>increasing </a:t>
            </a:r>
            <a:r>
              <a:rPr lang="en-US" sz="2000" dirty="0">
                <a:solidFill>
                  <a:srgbClr val="C00000"/>
                </a:solidFill>
                <a:latin typeface="Arial Black" panose="020B0A04020102020204" pitchFamily="34" charset="0"/>
              </a:rPr>
              <a:t>demands</a:t>
            </a:r>
            <a:r>
              <a:rPr lang="en-US" sz="2000" dirty="0">
                <a:solidFill>
                  <a:srgbClr val="000000"/>
                </a:solidFill>
              </a:rPr>
              <a:t>, </a:t>
            </a:r>
            <a:r>
              <a:rPr lang="en-US" sz="2000" dirty="0">
                <a:solidFill>
                  <a:srgbClr val="0000FF"/>
                </a:solidFill>
                <a:latin typeface="Arial Black" panose="020B0A04020102020204" pitchFamily="34" charset="0"/>
              </a:rPr>
              <a:t>leading to </a:t>
            </a:r>
            <a:r>
              <a:rPr lang="en-US" sz="2000" dirty="0">
                <a:solidFill>
                  <a:srgbClr val="000000"/>
                </a:solidFill>
              </a:rPr>
              <a:t>the development of </a:t>
            </a:r>
            <a:r>
              <a:rPr lang="en-US" sz="2000" dirty="0">
                <a:solidFill>
                  <a:srgbClr val="0000FF"/>
                </a:solidFill>
                <a:latin typeface="Arial Black" panose="020B0A04020102020204" pitchFamily="34" charset="0"/>
              </a:rPr>
              <a:t>various technologies</a:t>
            </a:r>
            <a:r>
              <a:rPr lang="en-US" sz="2000" dirty="0">
                <a:solidFill>
                  <a:srgbClr val="000000"/>
                </a:solidFill>
              </a:rPr>
              <a:t>, such as Frame Relay, Token Ring, and Fiber Distributed Data Interface (FDDI). </a:t>
            </a:r>
            <a:r>
              <a:rPr lang="en-US" sz="2000" b="1" baseline="30000" dirty="0">
                <a:solidFill>
                  <a:srgbClr val="0000FF"/>
                </a:solidFill>
                <a:latin typeface="Arial Black" panose="020B0A04020102020204" pitchFamily="34" charset="0"/>
              </a:rPr>
              <a:t>4</a:t>
            </a:r>
            <a:r>
              <a:rPr lang="en-US" sz="2000" dirty="0">
                <a:solidFill>
                  <a:srgbClr val="FFFFFF">
                    <a:lumMod val="50000"/>
                  </a:srgbClr>
                </a:solidFill>
              </a:rPr>
              <a:t>Token</a:t>
            </a:r>
            <a:r>
              <a:rPr lang="en-US" sz="2000" dirty="0">
                <a:solidFill>
                  <a:srgbClr val="000000"/>
                </a:solidFill>
              </a:rPr>
              <a:t> </a:t>
            </a:r>
            <a:r>
              <a:rPr lang="en-US" sz="2000" dirty="0">
                <a:solidFill>
                  <a:srgbClr val="FFFFFF">
                    <a:lumMod val="50000"/>
                  </a:srgbClr>
                </a:solidFill>
              </a:rPr>
              <a:t>Ring was among the first protocols to be implemented for data transmission. </a:t>
            </a:r>
            <a:r>
              <a:rPr lang="en-US" sz="2000" b="1" baseline="30000" dirty="0">
                <a:solidFill>
                  <a:srgbClr val="0000FF"/>
                </a:solidFill>
                <a:latin typeface="Arial Black" panose="020B0A04020102020204" pitchFamily="34" charset="0"/>
              </a:rPr>
              <a:t>5</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it proved to be inefficient because of the various collisions over the domains. </a:t>
            </a:r>
            <a:r>
              <a:rPr lang="en-US" sz="2000" b="1" baseline="30000" dirty="0">
                <a:solidFill>
                  <a:srgbClr val="FFFFFF">
                    <a:lumMod val="50000"/>
                  </a:srgbClr>
                </a:solidFill>
                <a:latin typeface="Arial Black" panose="020B0A04020102020204" pitchFamily="34" charset="0"/>
              </a:rPr>
              <a:t>6</a:t>
            </a:r>
            <a:r>
              <a:rPr lang="en-US" sz="2000" dirty="0">
                <a:solidFill>
                  <a:srgbClr val="FFFFFF">
                    <a:lumMod val="50000"/>
                  </a:srgbClr>
                </a:solidFill>
              </a:rPr>
              <a:t>In response to these weaknesses, the Frame Relay protocol and Ethernet were developed. </a:t>
            </a:r>
            <a:r>
              <a:rPr lang="en-US" sz="2000" b="1" baseline="30000" dirty="0">
                <a:solidFill>
                  <a:srgbClr val="0000FF"/>
                </a:solidFill>
                <a:latin typeface="Arial Black" panose="020B0A04020102020204" pitchFamily="34" charset="0"/>
              </a:rPr>
              <a:t>8</a:t>
            </a:r>
            <a:r>
              <a:rPr lang="en-US" sz="2000" dirty="0">
                <a:solidFill>
                  <a:srgbClr val="FFFFFF">
                    <a:lumMod val="50000"/>
                  </a:srgbClr>
                </a:solidFill>
              </a:rPr>
              <a:t>Although</a:t>
            </a:r>
            <a:r>
              <a:rPr lang="en-US" sz="2000" dirty="0">
                <a:solidFill>
                  <a:srgbClr val="000000"/>
                </a:solidFill>
              </a:rPr>
              <a:t> </a:t>
            </a:r>
            <a:r>
              <a:rPr lang="en-US" sz="2000" dirty="0">
                <a:solidFill>
                  <a:srgbClr val="FFFFFF">
                    <a:lumMod val="50000"/>
                  </a:srgbClr>
                </a:solidFill>
              </a:rPr>
              <a:t>the Frame Relay protocol has been shown to be easily deployable in wide-area networks, it remains too slow for many current applications, due to bandwidth problems.</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FFFFFF">
                    <a:lumMod val="50000"/>
                  </a:srgbClr>
                </a:solidFill>
              </a:rPr>
              <a:t>As a</a:t>
            </a:r>
            <a:r>
              <a:rPr lang="en-US" sz="2000" dirty="0">
                <a:solidFill>
                  <a:srgbClr val="000000"/>
                </a:solidFill>
              </a:rPr>
              <a:t> </a:t>
            </a:r>
            <a:r>
              <a:rPr lang="en-US" sz="2000" dirty="0">
                <a:solidFill>
                  <a:srgbClr val="FFFFFF">
                    <a:lumMod val="50000"/>
                  </a:srgbClr>
                </a:solidFill>
              </a:rPr>
              <a:t>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8" name="AutoShape 4"/>
          <p:cNvSpPr>
            <a:spLocks/>
          </p:cNvSpPr>
          <p:nvPr/>
        </p:nvSpPr>
        <p:spPr bwMode="auto">
          <a:xfrm>
            <a:off x="250825" y="4076700"/>
            <a:ext cx="2009775" cy="1077913"/>
          </a:xfrm>
          <a:prstGeom prst="borderCallout1">
            <a:avLst>
              <a:gd name="adj1" fmla="val 9810"/>
              <a:gd name="adj2" fmla="val 104231"/>
              <a:gd name="adj3" fmla="val -30005"/>
              <a:gd name="adj4" fmla="val 123222"/>
            </a:avLst>
          </a:prstGeom>
          <a:solidFill>
            <a:schemeClr val="accent2"/>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1-</a:t>
            </a:r>
            <a:r>
              <a:rPr lang="fi-FI" altLang="en-US" sz="2400" b="1" smtClean="0">
                <a:solidFill>
                  <a:srgbClr val="FFFFFF"/>
                </a:solidFill>
              </a:rPr>
              <a:t>C</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Previous Research</a:t>
            </a:r>
          </a:p>
        </p:txBody>
      </p:sp>
      <p:sp>
        <p:nvSpPr>
          <p:cNvPr id="10" name="AutoShape 12"/>
          <p:cNvSpPr>
            <a:spLocks/>
          </p:cNvSpPr>
          <p:nvPr/>
        </p:nvSpPr>
        <p:spPr bwMode="auto">
          <a:xfrm>
            <a:off x="250825" y="2771775"/>
            <a:ext cx="2009775" cy="1077913"/>
          </a:xfrm>
          <a:prstGeom prst="borderCallout1">
            <a:avLst>
              <a:gd name="adj1" fmla="val 50083"/>
              <a:gd name="adj2" fmla="val 101917"/>
              <a:gd name="adj3" fmla="val 36032"/>
              <a:gd name="adj4" fmla="val 120380"/>
            </a:avLst>
          </a:prstGeom>
          <a:solidFill>
            <a:srgbClr val="99000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2-</a:t>
            </a:r>
            <a:r>
              <a:rPr lang="fi-FI" altLang="en-US" sz="2400" b="1" smtClean="0">
                <a:solidFill>
                  <a:srgbClr val="FFFFFF"/>
                </a:solidFill>
              </a:rPr>
              <a:t>B</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Identifying a problem</a:t>
            </a:r>
            <a:endParaRPr lang="en-US" altLang="en-US" sz="2000" smtClean="0">
              <a:solidFill>
                <a:srgbClr val="000000"/>
              </a:solidFill>
            </a:endParaRPr>
          </a:p>
        </p:txBody>
      </p:sp>
    </p:spTree>
    <p:extLst>
      <p:ext uri="{BB962C8B-B14F-4D97-AF65-F5344CB8AC3E}">
        <p14:creationId xmlns:p14="http://schemas.microsoft.com/office/powerpoint/2010/main" val="163564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9" name="AutoShape 4"/>
          <p:cNvSpPr>
            <a:spLocks/>
          </p:cNvSpPr>
          <p:nvPr/>
        </p:nvSpPr>
        <p:spPr bwMode="auto">
          <a:xfrm>
            <a:off x="250825" y="1530350"/>
            <a:ext cx="2017713" cy="1165225"/>
          </a:xfrm>
          <a:prstGeom prst="borderCallout1">
            <a:avLst>
              <a:gd name="adj1" fmla="val 9810"/>
              <a:gd name="adj2" fmla="val 104231"/>
              <a:gd name="adj3" fmla="val 6542"/>
              <a:gd name="adj4" fmla="val 118167"/>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A</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fi-FI" altLang="en-US" sz="2400" noProof="1" smtClean="0">
                <a:solidFill>
                  <a:srgbClr val="0000FF"/>
                </a:solidFill>
              </a:rPr>
              <a:t> </a:t>
            </a:r>
            <a:r>
              <a:rPr lang="en-US" altLang="en-US" sz="2000" dirty="0" smtClean="0">
                <a:solidFill>
                  <a:srgbClr val="0000FF"/>
                </a:solidFill>
              </a:rPr>
              <a:t>Claiming centrality</a:t>
            </a:r>
          </a:p>
        </p:txBody>
      </p:sp>
      <p:sp>
        <p:nvSpPr>
          <p:cNvPr id="8" name="AutoShape 4"/>
          <p:cNvSpPr>
            <a:spLocks/>
          </p:cNvSpPr>
          <p:nvPr/>
        </p:nvSpPr>
        <p:spPr bwMode="auto">
          <a:xfrm>
            <a:off x="250825" y="4076700"/>
            <a:ext cx="2009775" cy="1077913"/>
          </a:xfrm>
          <a:prstGeom prst="borderCallout1">
            <a:avLst>
              <a:gd name="adj1" fmla="val 9810"/>
              <a:gd name="adj2" fmla="val 104231"/>
              <a:gd name="adj3" fmla="val -31185"/>
              <a:gd name="adj4" fmla="val 121958"/>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C</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Previous Research</a:t>
            </a:r>
          </a:p>
        </p:txBody>
      </p:sp>
      <p:sp>
        <p:nvSpPr>
          <p:cNvPr id="78854" name="AutoShape 12"/>
          <p:cNvSpPr>
            <a:spLocks/>
          </p:cNvSpPr>
          <p:nvPr/>
        </p:nvSpPr>
        <p:spPr bwMode="auto">
          <a:xfrm>
            <a:off x="250825" y="2771775"/>
            <a:ext cx="2009775" cy="1138238"/>
          </a:xfrm>
          <a:prstGeom prst="borderCallout1">
            <a:avLst>
              <a:gd name="adj1" fmla="val 50083"/>
              <a:gd name="adj2" fmla="val 101917"/>
              <a:gd name="adj3" fmla="val 36032"/>
              <a:gd name="adj4" fmla="val 120380"/>
            </a:avLst>
          </a:prstGeom>
          <a:solidFill>
            <a:srgbClr val="FF505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C00000"/>
                </a:solidFill>
              </a:rPr>
              <a:t>Move 2-</a:t>
            </a:r>
            <a:r>
              <a:rPr lang="fi-FI" altLang="en-US" sz="2400" b="1" smtClean="0">
                <a:solidFill>
                  <a:srgbClr val="C00000"/>
                </a:solidFill>
              </a:rPr>
              <a:t>B</a:t>
            </a:r>
            <a:r>
              <a:rPr lang="fi-FI" altLang="en-US" sz="2400" b="1" noProof="1" smtClean="0">
                <a:solidFill>
                  <a:srgbClr val="C00000"/>
                </a:solidFill>
              </a:rPr>
              <a:t>:</a:t>
            </a:r>
            <a:r>
              <a:rPr lang="fi-FI" altLang="en-US" sz="2400" noProof="1" smtClean="0">
                <a:solidFill>
                  <a:srgbClr val="C00000"/>
                </a:solidFill>
              </a:rPr>
              <a:t> </a:t>
            </a:r>
            <a:br>
              <a:rPr lang="fi-FI" altLang="en-US" sz="2400" noProof="1" smtClean="0">
                <a:solidFill>
                  <a:srgbClr val="C00000"/>
                </a:solidFill>
              </a:rPr>
            </a:br>
            <a:r>
              <a:rPr lang="fi-FI" altLang="en-US" sz="2400" noProof="1" smtClean="0">
                <a:solidFill>
                  <a:srgbClr val="C00000"/>
                </a:solidFill>
              </a:rPr>
              <a:t> </a:t>
            </a:r>
            <a:r>
              <a:rPr lang="en-US" altLang="en-US" sz="2000" smtClean="0">
                <a:solidFill>
                  <a:srgbClr val="C00000"/>
                </a:solidFill>
              </a:rPr>
              <a:t>Identifying a problem</a:t>
            </a:r>
          </a:p>
        </p:txBody>
      </p:sp>
      <p:sp>
        <p:nvSpPr>
          <p:cNvPr id="11" name="AutoShape 4"/>
          <p:cNvSpPr>
            <a:spLocks/>
          </p:cNvSpPr>
          <p:nvPr/>
        </p:nvSpPr>
        <p:spPr bwMode="auto">
          <a:xfrm>
            <a:off x="411163" y="4768850"/>
            <a:ext cx="2009775" cy="1076325"/>
          </a:xfrm>
          <a:prstGeom prst="borderCallout1">
            <a:avLst>
              <a:gd name="adj1" fmla="val 9810"/>
              <a:gd name="adj2" fmla="val 104231"/>
              <a:gd name="adj3" fmla="val -14681"/>
              <a:gd name="adj4" fmla="val 116903"/>
            </a:avLst>
          </a:prstGeom>
          <a:solidFill>
            <a:schemeClr val="accent2"/>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1-</a:t>
            </a:r>
            <a:r>
              <a:rPr lang="fi-FI" altLang="en-US" sz="2400" b="1" smtClean="0">
                <a:solidFill>
                  <a:srgbClr val="FFFFFF"/>
                </a:solidFill>
              </a:rPr>
              <a:t>B</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Topic Generalization</a:t>
            </a:r>
          </a:p>
        </p:txBody>
      </p:sp>
      <p:sp>
        <p:nvSpPr>
          <p:cNvPr id="12" name="TextBox 11"/>
          <p:cNvSpPr txBox="1"/>
          <p:nvPr/>
        </p:nvSpPr>
        <p:spPr>
          <a:xfrm>
            <a:off x="2771775" y="930275"/>
            <a:ext cx="6192838" cy="9018588"/>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1</a:t>
            </a:r>
            <a:r>
              <a:rPr lang="en-US" sz="2000" dirty="0">
                <a:solidFill>
                  <a:srgbClr val="333399">
                    <a:lumMod val="40000"/>
                    <a:lumOff val="60000"/>
                  </a:srgbClr>
                </a:solidFill>
              </a:rPr>
              <a:t>Daily</a:t>
            </a:r>
            <a:r>
              <a:rPr lang="en-US" sz="2000" dirty="0">
                <a:solidFill>
                  <a:srgbClr val="000000"/>
                </a:solidFill>
              </a:rPr>
              <a:t> </a:t>
            </a:r>
            <a:r>
              <a:rPr lang="en-US" sz="2000" dirty="0">
                <a:solidFill>
                  <a:srgbClr val="333399">
                    <a:lumMod val="40000"/>
                    <a:lumOff val="60000"/>
                  </a:srgbClr>
                </a:solidFill>
              </a:rPr>
              <a:t>communication using mobile phones and the Internet </a:t>
            </a:r>
            <a:r>
              <a:rPr lang="en-US" sz="2000" dirty="0">
                <a:solidFill>
                  <a:srgbClr val="333399">
                    <a:lumMod val="40000"/>
                    <a:lumOff val="60000"/>
                  </a:srgbClr>
                </a:solidFill>
                <a:latin typeface="Arial Black" panose="020B0A04020102020204" pitchFamily="34" charset="0"/>
              </a:rPr>
              <a:t>has </a:t>
            </a:r>
            <a:r>
              <a:rPr lang="en-US" sz="2000" u="sng" dirty="0">
                <a:solidFill>
                  <a:srgbClr val="333399">
                    <a:lumMod val="40000"/>
                    <a:lumOff val="60000"/>
                  </a:srgbClr>
                </a:solidFill>
                <a:latin typeface="Arial Black" panose="020B0A04020102020204" pitchFamily="34" charset="0"/>
              </a:rPr>
              <a:t>increasingly</a:t>
            </a:r>
            <a:r>
              <a:rPr lang="en-US" sz="2000" dirty="0">
                <a:solidFill>
                  <a:srgbClr val="333399">
                    <a:lumMod val="40000"/>
                    <a:lumOff val="60000"/>
                  </a:srgbClr>
                </a:solidFill>
                <a:latin typeface="Arial Black" panose="020B0A04020102020204" pitchFamily="34" charset="0"/>
              </a:rPr>
              <a:t> become </a:t>
            </a:r>
            <a:r>
              <a:rPr lang="en-US" sz="2000" dirty="0">
                <a:solidFill>
                  <a:srgbClr val="333399">
                    <a:lumMod val="40000"/>
                    <a:lumOff val="60000"/>
                  </a:srgbClr>
                </a:solidFill>
              </a:rPr>
              <a:t>dependent on fast and effective networks for transferring data. </a:t>
            </a:r>
            <a:r>
              <a:rPr lang="en-US" sz="2000" b="1" baseline="30000" dirty="0">
                <a:solidFill>
                  <a:srgbClr val="C00000"/>
                </a:solidFill>
                <a:latin typeface="Arial Black" panose="020B0A04020102020204" pitchFamily="34" charset="0"/>
              </a:rPr>
              <a:t>2</a:t>
            </a:r>
            <a:r>
              <a:rPr lang="en-US" sz="2000" dirty="0">
                <a:solidFill>
                  <a:srgbClr val="333399">
                    <a:lumMod val="40000"/>
                    <a:lumOff val="60000"/>
                  </a:srgbClr>
                </a:solidFill>
              </a:rPr>
              <a:t>Today, high-speed connections are </a:t>
            </a:r>
            <a:r>
              <a:rPr lang="en-US" sz="2000" dirty="0">
                <a:solidFill>
                  <a:srgbClr val="333399">
                    <a:lumMod val="40000"/>
                    <a:lumOff val="60000"/>
                  </a:srgbClr>
                </a:solidFill>
                <a:latin typeface="Arial Black" panose="020B0A04020102020204" pitchFamily="34" charset="0"/>
              </a:rPr>
              <a:t>required</a:t>
            </a:r>
            <a:r>
              <a:rPr lang="en-US" sz="2000" dirty="0">
                <a:solidFill>
                  <a:srgbClr val="333399">
                    <a:lumMod val="40000"/>
                    <a:lumOff val="60000"/>
                  </a:srgbClr>
                </a:solidFill>
              </a:rPr>
              <a:t> for many Internet applications, including VoIP for web telephoning and </a:t>
            </a:r>
            <a:r>
              <a:rPr lang="en-US" sz="2000" dirty="0" err="1">
                <a:solidFill>
                  <a:srgbClr val="333399">
                    <a:lumMod val="40000"/>
                    <a:lumOff val="60000"/>
                  </a:srgbClr>
                </a:solidFill>
              </a:rPr>
              <a:t>BitTorrent</a:t>
            </a:r>
            <a:r>
              <a:rPr lang="en-US" sz="2000" dirty="0">
                <a:solidFill>
                  <a:srgbClr val="333399">
                    <a:lumMod val="40000"/>
                    <a:lumOff val="60000"/>
                  </a:srgbClr>
                </a:solidFill>
              </a:rPr>
              <a:t> for downloads of movies. </a:t>
            </a:r>
            <a:r>
              <a:rPr lang="en-US" sz="2000" b="1" baseline="30000" dirty="0">
                <a:solidFill>
                  <a:srgbClr val="C00000"/>
                </a:solidFill>
                <a:latin typeface="Arial Black" panose="020B0A04020102020204" pitchFamily="34" charset="0"/>
              </a:rPr>
              <a:t>3</a:t>
            </a:r>
            <a:r>
              <a:rPr lang="en-US" sz="2000" dirty="0">
                <a:solidFill>
                  <a:srgbClr val="E8A390"/>
                </a:solidFill>
              </a:rPr>
              <a:t>Current</a:t>
            </a:r>
            <a:r>
              <a:rPr lang="en-US" sz="2000" dirty="0">
                <a:solidFill>
                  <a:srgbClr val="000000"/>
                </a:solidFill>
              </a:rPr>
              <a:t> </a:t>
            </a:r>
            <a:r>
              <a:rPr lang="en-US" sz="2000" dirty="0">
                <a:solidFill>
                  <a:srgbClr val="E8A390"/>
                </a:solidFill>
              </a:rPr>
              <a:t>networks technologies </a:t>
            </a:r>
            <a:r>
              <a:rPr lang="en-US" sz="2000" dirty="0">
                <a:solidFill>
                  <a:srgbClr val="E8A390"/>
                </a:solidFill>
                <a:latin typeface="Arial Black" panose="020B0A04020102020204" pitchFamily="34" charset="0"/>
              </a:rPr>
              <a:t>have struggled </a:t>
            </a:r>
            <a:r>
              <a:rPr lang="en-US" sz="2000" dirty="0">
                <a:solidFill>
                  <a:srgbClr val="E8A390"/>
                </a:solidFill>
              </a:rPr>
              <a:t>to </a:t>
            </a:r>
            <a:r>
              <a:rPr lang="en-US" sz="2000" dirty="0">
                <a:solidFill>
                  <a:srgbClr val="E8A390"/>
                </a:solidFill>
                <a:latin typeface="Arial Black" panose="020B0A04020102020204" pitchFamily="34" charset="0"/>
              </a:rPr>
              <a:t>cope</a:t>
            </a:r>
            <a:r>
              <a:rPr lang="en-US" sz="2000" dirty="0">
                <a:solidFill>
                  <a:srgbClr val="000000"/>
                </a:solidFill>
              </a:rPr>
              <a:t> </a:t>
            </a:r>
            <a:r>
              <a:rPr lang="en-US" sz="2000" dirty="0">
                <a:solidFill>
                  <a:srgbClr val="E8A390"/>
                </a:solidFill>
              </a:rPr>
              <a:t>with these increasing </a:t>
            </a:r>
            <a:r>
              <a:rPr lang="en-US" sz="2000" dirty="0">
                <a:solidFill>
                  <a:srgbClr val="E8A390"/>
                </a:solidFill>
                <a:latin typeface="Arial Black" panose="020B0A04020102020204" pitchFamily="34" charset="0"/>
              </a:rPr>
              <a:t>demands</a:t>
            </a:r>
            <a:r>
              <a:rPr lang="en-US" sz="2000" dirty="0">
                <a:solidFill>
                  <a:srgbClr val="333399">
                    <a:lumMod val="40000"/>
                    <a:lumOff val="60000"/>
                  </a:srgbClr>
                </a:solidFill>
                <a:latin typeface="Arial Black" panose="020B0A04020102020204" pitchFamily="34" charset="0"/>
              </a:rPr>
              <a:t>, leading to </a:t>
            </a:r>
            <a:r>
              <a:rPr lang="en-US" sz="2000" dirty="0">
                <a:solidFill>
                  <a:srgbClr val="333399">
                    <a:lumMod val="40000"/>
                    <a:lumOff val="60000"/>
                  </a:srgbClr>
                </a:solidFill>
              </a:rPr>
              <a:t>the development of </a:t>
            </a:r>
            <a:r>
              <a:rPr lang="en-US" sz="2000" dirty="0">
                <a:solidFill>
                  <a:srgbClr val="333399">
                    <a:lumMod val="40000"/>
                    <a:lumOff val="60000"/>
                  </a:srgbClr>
                </a:solidFill>
                <a:latin typeface="Arial Black" panose="020B0A04020102020204" pitchFamily="34" charset="0"/>
              </a:rPr>
              <a:t>various technologies</a:t>
            </a:r>
            <a:r>
              <a:rPr lang="en-US" sz="2000" dirty="0">
                <a:solidFill>
                  <a:srgbClr val="333399">
                    <a:lumMod val="40000"/>
                    <a:lumOff val="60000"/>
                  </a:srgbClr>
                </a:solidFill>
              </a:rPr>
              <a:t>, such as Frame Relay, Token Ring, and Fiber Distributed Data Interface (FDDI). </a:t>
            </a:r>
            <a:r>
              <a:rPr lang="en-US" sz="2000" b="1" baseline="30000" dirty="0">
                <a:solidFill>
                  <a:srgbClr val="0000FF"/>
                </a:solidFill>
                <a:latin typeface="Arial Black" panose="020B0A04020102020204" pitchFamily="34" charset="0"/>
              </a:rPr>
              <a:t>4</a:t>
            </a:r>
            <a:r>
              <a:rPr lang="en-US" sz="2000" dirty="0">
                <a:solidFill>
                  <a:srgbClr val="000000"/>
                </a:solidFill>
              </a:rPr>
              <a:t>Token Ring was among the first protocols to be implemented for data transmission. </a:t>
            </a:r>
            <a:r>
              <a:rPr lang="en-US" sz="2000" b="1" baseline="30000" dirty="0">
                <a:solidFill>
                  <a:srgbClr val="0000FF"/>
                </a:solidFill>
                <a:latin typeface="Arial Black" panose="020B0A04020102020204" pitchFamily="34" charset="0"/>
              </a:rPr>
              <a:t>5</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it proved to be inefficient because of the various collisions over the domains. </a:t>
            </a:r>
            <a:r>
              <a:rPr lang="en-US" sz="2000" b="1" baseline="30000" dirty="0">
                <a:solidFill>
                  <a:srgbClr val="FFFFFF">
                    <a:lumMod val="50000"/>
                  </a:srgbClr>
                </a:solidFill>
                <a:latin typeface="Arial Black" panose="020B0A04020102020204" pitchFamily="34" charset="0"/>
              </a:rPr>
              <a:t>6</a:t>
            </a:r>
            <a:r>
              <a:rPr lang="en-US" sz="2000" dirty="0">
                <a:solidFill>
                  <a:srgbClr val="FFFFFF">
                    <a:lumMod val="50000"/>
                  </a:srgbClr>
                </a:solidFill>
              </a:rPr>
              <a:t>In response to these weaknesses, the Frame Relay protocol and Ethernet were developed. </a:t>
            </a:r>
            <a:r>
              <a:rPr lang="en-US" sz="2000" b="1" baseline="30000" dirty="0">
                <a:solidFill>
                  <a:srgbClr val="0000FF"/>
                </a:solidFill>
                <a:latin typeface="Arial Black" panose="020B0A04020102020204" pitchFamily="34" charset="0"/>
              </a:rPr>
              <a:t>8</a:t>
            </a:r>
            <a:r>
              <a:rPr lang="en-US" sz="2000" dirty="0">
                <a:solidFill>
                  <a:srgbClr val="FFFFFF">
                    <a:lumMod val="50000"/>
                  </a:srgbClr>
                </a:solidFill>
              </a:rPr>
              <a:t>Although</a:t>
            </a:r>
            <a:r>
              <a:rPr lang="en-US" sz="2000" dirty="0">
                <a:solidFill>
                  <a:srgbClr val="000000"/>
                </a:solidFill>
              </a:rPr>
              <a:t> </a:t>
            </a:r>
            <a:r>
              <a:rPr lang="en-US" sz="2000" dirty="0">
                <a:solidFill>
                  <a:srgbClr val="FFFFFF">
                    <a:lumMod val="50000"/>
                  </a:srgbClr>
                </a:solidFill>
              </a:rPr>
              <a:t>the Frame Relay protocol has been shown to be easily deployable in wide-area networks, it remains too slow for many current applications, due to bandwidth problems.</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FFFFFF">
                    <a:lumMod val="50000"/>
                  </a:srgbClr>
                </a:solidFill>
              </a:rPr>
              <a:t>As a</a:t>
            </a:r>
            <a:r>
              <a:rPr lang="en-US" sz="2000" dirty="0">
                <a:solidFill>
                  <a:srgbClr val="000000"/>
                </a:solidFill>
              </a:rPr>
              <a:t> </a:t>
            </a:r>
            <a:r>
              <a:rPr lang="en-US" sz="2000" dirty="0">
                <a:solidFill>
                  <a:srgbClr val="FFFFFF">
                    <a:lumMod val="50000"/>
                  </a:srgbClr>
                </a:solidFill>
              </a:rPr>
              <a:t>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13" name="TextBox 12"/>
          <p:cNvSpPr txBox="1"/>
          <p:nvPr/>
        </p:nvSpPr>
        <p:spPr>
          <a:xfrm>
            <a:off x="2790825" y="990600"/>
            <a:ext cx="6192838" cy="9018588"/>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1</a:t>
            </a:r>
            <a:r>
              <a:rPr lang="en-US" sz="2000" dirty="0">
                <a:solidFill>
                  <a:srgbClr val="333399">
                    <a:lumMod val="40000"/>
                    <a:lumOff val="60000"/>
                  </a:srgbClr>
                </a:solidFill>
              </a:rPr>
              <a:t>Daily</a:t>
            </a:r>
            <a:r>
              <a:rPr lang="en-US" sz="2000" dirty="0">
                <a:solidFill>
                  <a:srgbClr val="000000"/>
                </a:solidFill>
              </a:rPr>
              <a:t> </a:t>
            </a:r>
            <a:r>
              <a:rPr lang="en-US" sz="2000" dirty="0">
                <a:solidFill>
                  <a:srgbClr val="333399">
                    <a:lumMod val="40000"/>
                    <a:lumOff val="60000"/>
                  </a:srgbClr>
                </a:solidFill>
              </a:rPr>
              <a:t>communication using mobile phones and the Internet </a:t>
            </a:r>
            <a:r>
              <a:rPr lang="en-US" sz="2000" dirty="0">
                <a:solidFill>
                  <a:srgbClr val="333399">
                    <a:lumMod val="60000"/>
                    <a:lumOff val="40000"/>
                  </a:srgbClr>
                </a:solidFill>
                <a:latin typeface="Arial Black" panose="020B0A04020102020204" pitchFamily="34" charset="0"/>
              </a:rPr>
              <a:t>has</a:t>
            </a:r>
            <a:r>
              <a:rPr lang="en-US" sz="2000" dirty="0">
                <a:solidFill>
                  <a:srgbClr val="333399">
                    <a:lumMod val="40000"/>
                    <a:lumOff val="60000"/>
                  </a:srgbClr>
                </a:solidFill>
                <a:latin typeface="Arial Black" panose="020B0A04020102020204" pitchFamily="34" charset="0"/>
              </a:rPr>
              <a:t> </a:t>
            </a:r>
            <a:r>
              <a:rPr lang="en-US" sz="2000" u="sng" dirty="0">
                <a:solidFill>
                  <a:srgbClr val="333399">
                    <a:lumMod val="60000"/>
                    <a:lumOff val="40000"/>
                  </a:srgbClr>
                </a:solidFill>
                <a:latin typeface="Arial Black" panose="020B0A04020102020204" pitchFamily="34" charset="0"/>
              </a:rPr>
              <a:t>increasingly</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become</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40000"/>
                    <a:lumOff val="60000"/>
                  </a:srgbClr>
                </a:solidFill>
              </a:rPr>
              <a:t>dependent on fast and effective networks for transferring data. </a:t>
            </a:r>
            <a:r>
              <a:rPr lang="en-US" sz="2000" b="1" baseline="30000" dirty="0">
                <a:solidFill>
                  <a:srgbClr val="C00000"/>
                </a:solidFill>
                <a:latin typeface="Arial Black" panose="020B0A04020102020204" pitchFamily="34" charset="0"/>
              </a:rPr>
              <a:t>2</a:t>
            </a:r>
            <a:r>
              <a:rPr lang="en-US" sz="2000" dirty="0">
                <a:solidFill>
                  <a:srgbClr val="333399">
                    <a:lumMod val="40000"/>
                    <a:lumOff val="60000"/>
                  </a:srgbClr>
                </a:solidFill>
              </a:rPr>
              <a:t>Today, high-speed connections are </a:t>
            </a:r>
            <a:r>
              <a:rPr lang="en-US" sz="2000" dirty="0">
                <a:solidFill>
                  <a:srgbClr val="333399">
                    <a:lumMod val="60000"/>
                    <a:lumOff val="40000"/>
                  </a:srgbClr>
                </a:solidFill>
                <a:latin typeface="Arial Black" panose="020B0A04020102020204" pitchFamily="34" charset="0"/>
              </a:rPr>
              <a:t>required</a:t>
            </a:r>
            <a:r>
              <a:rPr lang="en-US" sz="2000" dirty="0">
                <a:solidFill>
                  <a:srgbClr val="333399">
                    <a:lumMod val="40000"/>
                    <a:lumOff val="60000"/>
                  </a:srgbClr>
                </a:solidFill>
              </a:rPr>
              <a:t> for many Internet applications, including VoIP for web telephoning and </a:t>
            </a:r>
            <a:r>
              <a:rPr lang="en-US" sz="2000" dirty="0" err="1">
                <a:solidFill>
                  <a:srgbClr val="333399">
                    <a:lumMod val="40000"/>
                    <a:lumOff val="60000"/>
                  </a:srgbClr>
                </a:solidFill>
              </a:rPr>
              <a:t>BitTorrent</a:t>
            </a:r>
            <a:r>
              <a:rPr lang="en-US" sz="2000" dirty="0">
                <a:solidFill>
                  <a:srgbClr val="333399">
                    <a:lumMod val="40000"/>
                    <a:lumOff val="60000"/>
                  </a:srgbClr>
                </a:solidFill>
              </a:rPr>
              <a:t> for downloads of movies. </a:t>
            </a:r>
            <a:r>
              <a:rPr lang="en-US" sz="2000" b="1" baseline="30000" dirty="0">
                <a:solidFill>
                  <a:srgbClr val="C00000"/>
                </a:solidFill>
                <a:latin typeface="Arial Black" panose="020B0A04020102020204" pitchFamily="34" charset="0"/>
              </a:rPr>
              <a:t>3</a:t>
            </a:r>
            <a:r>
              <a:rPr lang="en-US" sz="2000" dirty="0">
                <a:solidFill>
                  <a:srgbClr val="E8A390"/>
                </a:solidFill>
              </a:rPr>
              <a:t>Current</a:t>
            </a:r>
            <a:r>
              <a:rPr lang="en-US" sz="2000" dirty="0">
                <a:solidFill>
                  <a:srgbClr val="000000"/>
                </a:solidFill>
              </a:rPr>
              <a:t> </a:t>
            </a:r>
            <a:r>
              <a:rPr lang="en-US" sz="2000" dirty="0">
                <a:solidFill>
                  <a:srgbClr val="E8A390"/>
                </a:solidFill>
              </a:rPr>
              <a:t>networks technologies </a:t>
            </a:r>
            <a:r>
              <a:rPr lang="en-US" sz="2000" dirty="0">
                <a:solidFill>
                  <a:srgbClr val="E8A390"/>
                </a:solidFill>
                <a:latin typeface="Arial Black" panose="020B0A04020102020204" pitchFamily="34" charset="0"/>
              </a:rPr>
              <a:t>have struggled </a:t>
            </a:r>
            <a:r>
              <a:rPr lang="en-US" sz="2000" dirty="0">
                <a:solidFill>
                  <a:srgbClr val="E8A390"/>
                </a:solidFill>
              </a:rPr>
              <a:t>to </a:t>
            </a:r>
            <a:r>
              <a:rPr lang="en-US" sz="2000" dirty="0">
                <a:solidFill>
                  <a:srgbClr val="E8A390"/>
                </a:solidFill>
                <a:latin typeface="Arial Black" panose="020B0A04020102020204" pitchFamily="34" charset="0"/>
              </a:rPr>
              <a:t>cope</a:t>
            </a:r>
            <a:r>
              <a:rPr lang="en-US" sz="2000" dirty="0">
                <a:solidFill>
                  <a:srgbClr val="000000"/>
                </a:solidFill>
              </a:rPr>
              <a:t> </a:t>
            </a:r>
            <a:r>
              <a:rPr lang="en-US" sz="2000" dirty="0">
                <a:solidFill>
                  <a:srgbClr val="E8A390"/>
                </a:solidFill>
              </a:rPr>
              <a:t>with these increasing </a:t>
            </a:r>
            <a:r>
              <a:rPr lang="en-US" sz="2000" dirty="0">
                <a:solidFill>
                  <a:srgbClr val="E8A390"/>
                </a:solidFill>
                <a:latin typeface="Arial Black" panose="020B0A04020102020204" pitchFamily="34" charset="0"/>
              </a:rPr>
              <a:t>demands</a:t>
            </a:r>
            <a:r>
              <a:rPr lang="en-US" sz="2000" dirty="0">
                <a:solidFill>
                  <a:srgbClr val="333399">
                    <a:lumMod val="60000"/>
                    <a:lumOff val="40000"/>
                  </a:srgbClr>
                </a:solidFill>
                <a:latin typeface="Arial Black" panose="020B0A04020102020204" pitchFamily="34" charset="0"/>
              </a:rPr>
              <a:t>,</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leading</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to</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40000"/>
                    <a:lumOff val="60000"/>
                  </a:srgbClr>
                </a:solidFill>
              </a:rPr>
              <a:t>the development of </a:t>
            </a:r>
            <a:r>
              <a:rPr lang="en-US" sz="2000" dirty="0">
                <a:solidFill>
                  <a:srgbClr val="333399">
                    <a:lumMod val="60000"/>
                    <a:lumOff val="40000"/>
                  </a:srgbClr>
                </a:solidFill>
                <a:latin typeface="Arial Black" panose="020B0A04020102020204" pitchFamily="34" charset="0"/>
              </a:rPr>
              <a:t>various technologies</a:t>
            </a:r>
            <a:r>
              <a:rPr lang="en-US" sz="2000" dirty="0">
                <a:solidFill>
                  <a:srgbClr val="333399">
                    <a:lumMod val="40000"/>
                    <a:lumOff val="60000"/>
                  </a:srgbClr>
                </a:solidFill>
              </a:rPr>
              <a:t>, such as Frame Relay, Token Ring, and Fiber Distributed Data Interface (FDDI). </a:t>
            </a:r>
            <a:r>
              <a:rPr lang="en-US" sz="2000" b="1" baseline="30000" dirty="0">
                <a:solidFill>
                  <a:srgbClr val="C00000"/>
                </a:solidFill>
                <a:latin typeface="Arial Black" panose="020B0A04020102020204" pitchFamily="34" charset="0"/>
              </a:rPr>
              <a:t>4</a:t>
            </a:r>
            <a:r>
              <a:rPr lang="en-US" sz="2000" dirty="0">
                <a:solidFill>
                  <a:srgbClr val="0000FF"/>
                </a:solidFill>
                <a:latin typeface="Arial Black" panose="020B0A04020102020204" pitchFamily="34" charset="0"/>
              </a:rPr>
              <a:t>Token</a:t>
            </a:r>
            <a:r>
              <a:rPr lang="en-US" sz="2000" dirty="0">
                <a:solidFill>
                  <a:srgbClr val="000000"/>
                </a:solidFill>
                <a:latin typeface="Arial Black" panose="020B0A04020102020204" pitchFamily="34" charset="0"/>
              </a:rPr>
              <a:t> </a:t>
            </a:r>
            <a:r>
              <a:rPr lang="en-US" sz="2000" dirty="0">
                <a:solidFill>
                  <a:srgbClr val="0000FF"/>
                </a:solidFill>
                <a:latin typeface="Arial Black" panose="020B0A04020102020204" pitchFamily="34" charset="0"/>
              </a:rPr>
              <a:t>Ring</a:t>
            </a:r>
            <a:r>
              <a:rPr lang="en-US" sz="2000" dirty="0">
                <a:solidFill>
                  <a:srgbClr val="0000FF"/>
                </a:solidFill>
              </a:rPr>
              <a:t> was among the first protocols to be implemented for data transmission.</a:t>
            </a:r>
            <a:r>
              <a:rPr lang="en-US" sz="2000" dirty="0">
                <a:solidFill>
                  <a:srgbClr val="000000"/>
                </a:solidFill>
              </a:rPr>
              <a:t> </a:t>
            </a:r>
            <a:r>
              <a:rPr lang="en-US" sz="2000" b="1" baseline="30000" dirty="0">
                <a:solidFill>
                  <a:srgbClr val="0000FF"/>
                </a:solidFill>
                <a:latin typeface="Arial Black" panose="020B0A04020102020204" pitchFamily="34" charset="0"/>
              </a:rPr>
              <a:t>5</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it proved to be inefficient because of the various collisions over the domains. </a:t>
            </a:r>
            <a:r>
              <a:rPr lang="en-US" sz="2000" b="1" baseline="30000" dirty="0">
                <a:solidFill>
                  <a:srgbClr val="FFFFFF">
                    <a:lumMod val="50000"/>
                  </a:srgbClr>
                </a:solidFill>
                <a:latin typeface="Arial Black" panose="020B0A04020102020204" pitchFamily="34" charset="0"/>
              </a:rPr>
              <a:t>6</a:t>
            </a:r>
            <a:r>
              <a:rPr lang="en-US" sz="2000" dirty="0">
                <a:solidFill>
                  <a:srgbClr val="FFFFFF">
                    <a:lumMod val="50000"/>
                  </a:srgbClr>
                </a:solidFill>
              </a:rPr>
              <a:t>In response to these weaknesses, the Frame Relay protocol and Ethernet were developed. </a:t>
            </a:r>
            <a:r>
              <a:rPr lang="en-US" sz="2000" b="1" baseline="30000" dirty="0">
                <a:solidFill>
                  <a:srgbClr val="0000FF"/>
                </a:solidFill>
                <a:latin typeface="Arial Black" panose="020B0A04020102020204" pitchFamily="34" charset="0"/>
              </a:rPr>
              <a:t>8</a:t>
            </a:r>
            <a:r>
              <a:rPr lang="en-US" sz="2000" dirty="0">
                <a:solidFill>
                  <a:srgbClr val="FFFFFF">
                    <a:lumMod val="50000"/>
                  </a:srgbClr>
                </a:solidFill>
              </a:rPr>
              <a:t>Although</a:t>
            </a:r>
            <a:r>
              <a:rPr lang="en-US" sz="2000" dirty="0">
                <a:solidFill>
                  <a:srgbClr val="000000"/>
                </a:solidFill>
              </a:rPr>
              <a:t> </a:t>
            </a:r>
            <a:r>
              <a:rPr lang="en-US" sz="2000" dirty="0">
                <a:solidFill>
                  <a:srgbClr val="FFFFFF">
                    <a:lumMod val="50000"/>
                  </a:srgbClr>
                </a:solidFill>
              </a:rPr>
              <a:t>the Frame Relay protocol has been shown to be easily deployable in wide-area networks, it remains too slow for many current applications, due to bandwidth problems.</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FFFFFF">
                    <a:lumMod val="50000"/>
                  </a:srgbClr>
                </a:solidFill>
              </a:rPr>
              <a:t>As a</a:t>
            </a:r>
            <a:r>
              <a:rPr lang="en-US" sz="2000" dirty="0">
                <a:solidFill>
                  <a:srgbClr val="000000"/>
                </a:solidFill>
              </a:rPr>
              <a:t> </a:t>
            </a:r>
            <a:r>
              <a:rPr lang="en-US" sz="2000" dirty="0">
                <a:solidFill>
                  <a:srgbClr val="FFFFFF">
                    <a:lumMod val="50000"/>
                  </a:srgbClr>
                </a:solidFill>
              </a:rPr>
              <a:t>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Tree>
    <p:extLst>
      <p:ext uri="{BB962C8B-B14F-4D97-AF65-F5344CB8AC3E}">
        <p14:creationId xmlns:p14="http://schemas.microsoft.com/office/powerpoint/2010/main" val="376063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9" name="AutoShape 4"/>
          <p:cNvSpPr>
            <a:spLocks/>
          </p:cNvSpPr>
          <p:nvPr/>
        </p:nvSpPr>
        <p:spPr bwMode="auto">
          <a:xfrm>
            <a:off x="250825" y="1530350"/>
            <a:ext cx="2017713" cy="1165225"/>
          </a:xfrm>
          <a:prstGeom prst="borderCallout1">
            <a:avLst>
              <a:gd name="adj1" fmla="val 9810"/>
              <a:gd name="adj2" fmla="val 104231"/>
              <a:gd name="adj3" fmla="val 6542"/>
              <a:gd name="adj4" fmla="val 118167"/>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A</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fi-FI" altLang="en-US" sz="2400" noProof="1" smtClean="0">
                <a:solidFill>
                  <a:srgbClr val="0000FF"/>
                </a:solidFill>
              </a:rPr>
              <a:t> </a:t>
            </a:r>
            <a:r>
              <a:rPr lang="en-US" altLang="en-US" sz="2000" dirty="0" smtClean="0">
                <a:solidFill>
                  <a:srgbClr val="0000FF"/>
                </a:solidFill>
              </a:rPr>
              <a:t>Claiming centrality</a:t>
            </a:r>
          </a:p>
        </p:txBody>
      </p:sp>
      <p:sp>
        <p:nvSpPr>
          <p:cNvPr id="8" name="AutoShape 4"/>
          <p:cNvSpPr>
            <a:spLocks/>
          </p:cNvSpPr>
          <p:nvPr/>
        </p:nvSpPr>
        <p:spPr bwMode="auto">
          <a:xfrm>
            <a:off x="250825" y="4076700"/>
            <a:ext cx="2009775" cy="1077913"/>
          </a:xfrm>
          <a:prstGeom prst="borderCallout1">
            <a:avLst>
              <a:gd name="adj1" fmla="val 9810"/>
              <a:gd name="adj2" fmla="val 104231"/>
              <a:gd name="adj3" fmla="val -31185"/>
              <a:gd name="adj4" fmla="val 121958"/>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C</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Previous Research</a:t>
            </a:r>
          </a:p>
        </p:txBody>
      </p:sp>
      <p:sp>
        <p:nvSpPr>
          <p:cNvPr id="79878" name="AutoShape 12"/>
          <p:cNvSpPr>
            <a:spLocks/>
          </p:cNvSpPr>
          <p:nvPr/>
        </p:nvSpPr>
        <p:spPr bwMode="auto">
          <a:xfrm>
            <a:off x="250825" y="2771775"/>
            <a:ext cx="2009775" cy="1138238"/>
          </a:xfrm>
          <a:prstGeom prst="borderCallout1">
            <a:avLst>
              <a:gd name="adj1" fmla="val 50083"/>
              <a:gd name="adj2" fmla="val 101917"/>
              <a:gd name="adj3" fmla="val 36032"/>
              <a:gd name="adj4" fmla="val 120380"/>
            </a:avLst>
          </a:prstGeom>
          <a:solidFill>
            <a:srgbClr val="FF505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C00000"/>
                </a:solidFill>
              </a:rPr>
              <a:t>Move 2-</a:t>
            </a:r>
            <a:r>
              <a:rPr lang="fi-FI" altLang="en-US" sz="2400" b="1" smtClean="0">
                <a:solidFill>
                  <a:srgbClr val="C00000"/>
                </a:solidFill>
              </a:rPr>
              <a:t>B</a:t>
            </a:r>
            <a:r>
              <a:rPr lang="fi-FI" altLang="en-US" sz="2400" b="1" noProof="1" smtClean="0">
                <a:solidFill>
                  <a:srgbClr val="C00000"/>
                </a:solidFill>
              </a:rPr>
              <a:t>:</a:t>
            </a:r>
            <a:r>
              <a:rPr lang="fi-FI" altLang="en-US" sz="2400" noProof="1" smtClean="0">
                <a:solidFill>
                  <a:srgbClr val="C00000"/>
                </a:solidFill>
              </a:rPr>
              <a:t> </a:t>
            </a:r>
            <a:br>
              <a:rPr lang="fi-FI" altLang="en-US" sz="2400" noProof="1" smtClean="0">
                <a:solidFill>
                  <a:srgbClr val="C00000"/>
                </a:solidFill>
              </a:rPr>
            </a:br>
            <a:r>
              <a:rPr lang="fi-FI" altLang="en-US" sz="2400" noProof="1" smtClean="0">
                <a:solidFill>
                  <a:srgbClr val="C00000"/>
                </a:solidFill>
              </a:rPr>
              <a:t> </a:t>
            </a:r>
            <a:r>
              <a:rPr lang="en-US" altLang="en-US" sz="2000" smtClean="0">
                <a:solidFill>
                  <a:srgbClr val="C00000"/>
                </a:solidFill>
              </a:rPr>
              <a:t>Identifying a problem</a:t>
            </a:r>
          </a:p>
        </p:txBody>
      </p:sp>
      <p:sp>
        <p:nvSpPr>
          <p:cNvPr id="11" name="AutoShape 4"/>
          <p:cNvSpPr>
            <a:spLocks/>
          </p:cNvSpPr>
          <p:nvPr/>
        </p:nvSpPr>
        <p:spPr bwMode="auto">
          <a:xfrm>
            <a:off x="390525" y="4621213"/>
            <a:ext cx="2009775" cy="1077912"/>
          </a:xfrm>
          <a:prstGeom prst="borderCallout1">
            <a:avLst>
              <a:gd name="adj1" fmla="val 9810"/>
              <a:gd name="adj2" fmla="val 104231"/>
              <a:gd name="adj3" fmla="val -31184"/>
              <a:gd name="adj4" fmla="val 118798"/>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B</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Topic Generalization</a:t>
            </a:r>
          </a:p>
        </p:txBody>
      </p:sp>
      <p:sp>
        <p:nvSpPr>
          <p:cNvPr id="12" name="TextBox 11"/>
          <p:cNvSpPr txBox="1"/>
          <p:nvPr/>
        </p:nvSpPr>
        <p:spPr>
          <a:xfrm>
            <a:off x="2771775" y="930275"/>
            <a:ext cx="6192838" cy="9018588"/>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1</a:t>
            </a:r>
            <a:r>
              <a:rPr lang="en-US" sz="2000" dirty="0">
                <a:solidFill>
                  <a:srgbClr val="333399">
                    <a:lumMod val="40000"/>
                    <a:lumOff val="60000"/>
                  </a:srgbClr>
                </a:solidFill>
              </a:rPr>
              <a:t>Daily</a:t>
            </a:r>
            <a:r>
              <a:rPr lang="en-US" sz="2000" dirty="0">
                <a:solidFill>
                  <a:srgbClr val="000000"/>
                </a:solidFill>
              </a:rPr>
              <a:t> </a:t>
            </a:r>
            <a:r>
              <a:rPr lang="en-US" sz="2000" dirty="0">
                <a:solidFill>
                  <a:srgbClr val="333399">
                    <a:lumMod val="40000"/>
                    <a:lumOff val="60000"/>
                  </a:srgbClr>
                </a:solidFill>
              </a:rPr>
              <a:t>communication using mobile phones and the Internet </a:t>
            </a:r>
            <a:r>
              <a:rPr lang="en-US" sz="2000" dirty="0">
                <a:solidFill>
                  <a:srgbClr val="333399">
                    <a:lumMod val="40000"/>
                    <a:lumOff val="60000"/>
                  </a:srgbClr>
                </a:solidFill>
                <a:latin typeface="Arial Black" panose="020B0A04020102020204" pitchFamily="34" charset="0"/>
              </a:rPr>
              <a:t>has </a:t>
            </a:r>
            <a:r>
              <a:rPr lang="en-US" sz="2000" u="sng" dirty="0">
                <a:solidFill>
                  <a:srgbClr val="333399">
                    <a:lumMod val="40000"/>
                    <a:lumOff val="60000"/>
                  </a:srgbClr>
                </a:solidFill>
                <a:latin typeface="Arial Black" panose="020B0A04020102020204" pitchFamily="34" charset="0"/>
              </a:rPr>
              <a:t>increasingly</a:t>
            </a:r>
            <a:r>
              <a:rPr lang="en-US" sz="2000" dirty="0">
                <a:solidFill>
                  <a:srgbClr val="333399">
                    <a:lumMod val="40000"/>
                    <a:lumOff val="60000"/>
                  </a:srgbClr>
                </a:solidFill>
                <a:latin typeface="Arial Black" panose="020B0A04020102020204" pitchFamily="34" charset="0"/>
              </a:rPr>
              <a:t> become </a:t>
            </a:r>
            <a:r>
              <a:rPr lang="en-US" sz="2000" dirty="0">
                <a:solidFill>
                  <a:srgbClr val="333399">
                    <a:lumMod val="40000"/>
                    <a:lumOff val="60000"/>
                  </a:srgbClr>
                </a:solidFill>
              </a:rPr>
              <a:t>dependent on fast and effective networks for transferring data. </a:t>
            </a:r>
            <a:r>
              <a:rPr lang="en-US" sz="2000" b="1" baseline="30000" dirty="0">
                <a:solidFill>
                  <a:srgbClr val="C00000"/>
                </a:solidFill>
                <a:latin typeface="Arial Black" panose="020B0A04020102020204" pitchFamily="34" charset="0"/>
              </a:rPr>
              <a:t>2</a:t>
            </a:r>
            <a:r>
              <a:rPr lang="en-US" sz="2000" dirty="0">
                <a:solidFill>
                  <a:srgbClr val="333399">
                    <a:lumMod val="40000"/>
                    <a:lumOff val="60000"/>
                  </a:srgbClr>
                </a:solidFill>
              </a:rPr>
              <a:t>Today, high-speed connections are </a:t>
            </a:r>
            <a:r>
              <a:rPr lang="en-US" sz="2000" dirty="0">
                <a:solidFill>
                  <a:srgbClr val="333399">
                    <a:lumMod val="40000"/>
                    <a:lumOff val="60000"/>
                  </a:srgbClr>
                </a:solidFill>
                <a:latin typeface="Arial Black" panose="020B0A04020102020204" pitchFamily="34" charset="0"/>
              </a:rPr>
              <a:t>required</a:t>
            </a:r>
            <a:r>
              <a:rPr lang="en-US" sz="2000" dirty="0">
                <a:solidFill>
                  <a:srgbClr val="333399">
                    <a:lumMod val="40000"/>
                    <a:lumOff val="60000"/>
                  </a:srgbClr>
                </a:solidFill>
              </a:rPr>
              <a:t> for many Internet applications, including VoIP for web telephoning and </a:t>
            </a:r>
            <a:r>
              <a:rPr lang="en-US" sz="2000" dirty="0" err="1">
                <a:solidFill>
                  <a:srgbClr val="333399">
                    <a:lumMod val="40000"/>
                    <a:lumOff val="60000"/>
                  </a:srgbClr>
                </a:solidFill>
              </a:rPr>
              <a:t>BitTorrent</a:t>
            </a:r>
            <a:r>
              <a:rPr lang="en-US" sz="2000" dirty="0">
                <a:solidFill>
                  <a:srgbClr val="333399">
                    <a:lumMod val="40000"/>
                    <a:lumOff val="60000"/>
                  </a:srgbClr>
                </a:solidFill>
              </a:rPr>
              <a:t> for downloads of movies. </a:t>
            </a:r>
            <a:r>
              <a:rPr lang="en-US" sz="2000" b="1" baseline="30000" dirty="0">
                <a:solidFill>
                  <a:srgbClr val="C00000"/>
                </a:solidFill>
                <a:latin typeface="Arial Black" panose="020B0A04020102020204" pitchFamily="34" charset="0"/>
              </a:rPr>
              <a:t>3</a:t>
            </a:r>
            <a:r>
              <a:rPr lang="en-US" sz="2000" dirty="0">
                <a:solidFill>
                  <a:srgbClr val="E8A390"/>
                </a:solidFill>
              </a:rPr>
              <a:t>Current</a:t>
            </a:r>
            <a:r>
              <a:rPr lang="en-US" sz="2000" dirty="0">
                <a:solidFill>
                  <a:srgbClr val="000000"/>
                </a:solidFill>
              </a:rPr>
              <a:t> </a:t>
            </a:r>
            <a:r>
              <a:rPr lang="en-US" sz="2000" dirty="0">
                <a:solidFill>
                  <a:srgbClr val="E8A390"/>
                </a:solidFill>
              </a:rPr>
              <a:t>networks technologies </a:t>
            </a:r>
            <a:r>
              <a:rPr lang="en-US" sz="2000" dirty="0">
                <a:solidFill>
                  <a:srgbClr val="E8A390"/>
                </a:solidFill>
                <a:latin typeface="Arial Black" panose="020B0A04020102020204" pitchFamily="34" charset="0"/>
              </a:rPr>
              <a:t>have struggled </a:t>
            </a:r>
            <a:r>
              <a:rPr lang="en-US" sz="2000" dirty="0">
                <a:solidFill>
                  <a:srgbClr val="E8A390"/>
                </a:solidFill>
              </a:rPr>
              <a:t>to </a:t>
            </a:r>
            <a:r>
              <a:rPr lang="en-US" sz="2000" dirty="0">
                <a:solidFill>
                  <a:srgbClr val="E8A390"/>
                </a:solidFill>
                <a:latin typeface="Arial Black" panose="020B0A04020102020204" pitchFamily="34" charset="0"/>
              </a:rPr>
              <a:t>cope</a:t>
            </a:r>
            <a:r>
              <a:rPr lang="en-US" sz="2000" dirty="0">
                <a:solidFill>
                  <a:srgbClr val="000000"/>
                </a:solidFill>
              </a:rPr>
              <a:t> </a:t>
            </a:r>
            <a:r>
              <a:rPr lang="en-US" sz="2000" dirty="0">
                <a:solidFill>
                  <a:srgbClr val="E8A390"/>
                </a:solidFill>
              </a:rPr>
              <a:t>with these increasing </a:t>
            </a:r>
            <a:r>
              <a:rPr lang="en-US" sz="2000" dirty="0">
                <a:solidFill>
                  <a:srgbClr val="E8A390"/>
                </a:solidFill>
                <a:latin typeface="Arial Black" panose="020B0A04020102020204" pitchFamily="34" charset="0"/>
              </a:rPr>
              <a:t>demands</a:t>
            </a:r>
            <a:r>
              <a:rPr lang="en-US" sz="2000" dirty="0">
                <a:solidFill>
                  <a:srgbClr val="333399">
                    <a:lumMod val="40000"/>
                    <a:lumOff val="60000"/>
                  </a:srgbClr>
                </a:solidFill>
                <a:latin typeface="Arial Black" panose="020B0A04020102020204" pitchFamily="34" charset="0"/>
              </a:rPr>
              <a:t>, leading to </a:t>
            </a:r>
            <a:r>
              <a:rPr lang="en-US" sz="2000" dirty="0">
                <a:solidFill>
                  <a:srgbClr val="333399">
                    <a:lumMod val="40000"/>
                    <a:lumOff val="60000"/>
                  </a:srgbClr>
                </a:solidFill>
              </a:rPr>
              <a:t>the development of </a:t>
            </a:r>
            <a:r>
              <a:rPr lang="en-US" sz="2000" dirty="0">
                <a:solidFill>
                  <a:srgbClr val="333399">
                    <a:lumMod val="40000"/>
                    <a:lumOff val="60000"/>
                  </a:srgbClr>
                </a:solidFill>
                <a:latin typeface="Arial Black" panose="020B0A04020102020204" pitchFamily="34" charset="0"/>
              </a:rPr>
              <a:t>various technologies</a:t>
            </a:r>
            <a:r>
              <a:rPr lang="en-US" sz="2000" dirty="0">
                <a:solidFill>
                  <a:srgbClr val="333399">
                    <a:lumMod val="40000"/>
                    <a:lumOff val="60000"/>
                  </a:srgbClr>
                </a:solidFill>
              </a:rPr>
              <a:t>, such as Frame Relay, Token Ring, and Fiber Distributed Data Interface (FDDI). </a:t>
            </a:r>
            <a:r>
              <a:rPr lang="en-US" sz="2000" b="1" baseline="30000" dirty="0">
                <a:solidFill>
                  <a:srgbClr val="0000FF"/>
                </a:solidFill>
                <a:latin typeface="Arial Black" panose="020B0A04020102020204" pitchFamily="34" charset="0"/>
              </a:rPr>
              <a:t>4</a:t>
            </a:r>
            <a:r>
              <a:rPr lang="en-US" sz="2000" dirty="0">
                <a:solidFill>
                  <a:srgbClr val="333399">
                    <a:lumMod val="40000"/>
                    <a:lumOff val="60000"/>
                  </a:srgbClr>
                </a:solidFill>
                <a:latin typeface="Arial Black" panose="020B0A04020102020204" pitchFamily="34" charset="0"/>
              </a:rPr>
              <a:t>Token</a:t>
            </a:r>
            <a:r>
              <a:rPr lang="en-US" sz="2000" dirty="0">
                <a:solidFill>
                  <a:srgbClr val="000000"/>
                </a:solidFill>
              </a:rPr>
              <a:t> </a:t>
            </a:r>
            <a:r>
              <a:rPr lang="en-US" sz="2000" dirty="0">
                <a:solidFill>
                  <a:srgbClr val="333399">
                    <a:lumMod val="40000"/>
                    <a:lumOff val="60000"/>
                  </a:srgbClr>
                </a:solidFill>
                <a:latin typeface="Arial Black" panose="020B0A04020102020204" pitchFamily="34" charset="0"/>
              </a:rPr>
              <a:t>Ring</a:t>
            </a:r>
            <a:r>
              <a:rPr lang="en-US" sz="2000" dirty="0">
                <a:solidFill>
                  <a:srgbClr val="000000"/>
                </a:solidFill>
              </a:rPr>
              <a:t> </a:t>
            </a:r>
            <a:r>
              <a:rPr lang="en-US" sz="2000" dirty="0">
                <a:solidFill>
                  <a:srgbClr val="333399">
                    <a:lumMod val="40000"/>
                    <a:lumOff val="60000"/>
                  </a:srgbClr>
                </a:solidFill>
              </a:rPr>
              <a:t>was among the first protocols to be implemented for data transmission.</a:t>
            </a:r>
            <a:r>
              <a:rPr lang="en-US" sz="2000" dirty="0">
                <a:solidFill>
                  <a:srgbClr val="000000"/>
                </a:solidFill>
              </a:rPr>
              <a:t> </a:t>
            </a:r>
            <a:r>
              <a:rPr lang="en-US" sz="2000" b="1" baseline="30000" dirty="0">
                <a:solidFill>
                  <a:srgbClr val="0000FF"/>
                </a:solidFill>
                <a:latin typeface="Arial Black" panose="020B0A04020102020204" pitchFamily="34" charset="0"/>
              </a:rPr>
              <a:t>5</a:t>
            </a:r>
            <a:r>
              <a:rPr lang="en-US" sz="2000" dirty="0">
                <a:solidFill>
                  <a:srgbClr val="000000"/>
                </a:solidFill>
              </a:rPr>
              <a:t>However, it proved to be inefficient because of the various collisions over the domains. </a:t>
            </a:r>
            <a:r>
              <a:rPr lang="en-US" sz="2000" b="1" baseline="30000" dirty="0">
                <a:solidFill>
                  <a:srgbClr val="FFFFFF">
                    <a:lumMod val="50000"/>
                  </a:srgbClr>
                </a:solidFill>
                <a:latin typeface="Arial Black" panose="020B0A04020102020204" pitchFamily="34" charset="0"/>
              </a:rPr>
              <a:t>6</a:t>
            </a:r>
            <a:r>
              <a:rPr lang="en-US" sz="2000" dirty="0">
                <a:solidFill>
                  <a:srgbClr val="FFFFFF">
                    <a:lumMod val="50000"/>
                  </a:srgbClr>
                </a:solidFill>
              </a:rPr>
              <a:t>In response to these weaknesses, the Frame Relay protocol and Ethernet were developed. </a:t>
            </a:r>
            <a:r>
              <a:rPr lang="en-US" sz="2000" b="1" baseline="30000" dirty="0">
                <a:solidFill>
                  <a:srgbClr val="0000FF"/>
                </a:solidFill>
                <a:latin typeface="Arial Black" panose="020B0A04020102020204" pitchFamily="34" charset="0"/>
              </a:rPr>
              <a:t>8</a:t>
            </a:r>
            <a:r>
              <a:rPr lang="en-US" sz="2000" dirty="0">
                <a:solidFill>
                  <a:srgbClr val="FFFFFF">
                    <a:lumMod val="50000"/>
                  </a:srgbClr>
                </a:solidFill>
              </a:rPr>
              <a:t>Although</a:t>
            </a:r>
            <a:r>
              <a:rPr lang="en-US" sz="2000" dirty="0">
                <a:solidFill>
                  <a:srgbClr val="000000"/>
                </a:solidFill>
              </a:rPr>
              <a:t> </a:t>
            </a:r>
            <a:r>
              <a:rPr lang="en-US" sz="2000" dirty="0">
                <a:solidFill>
                  <a:srgbClr val="FFFFFF">
                    <a:lumMod val="50000"/>
                  </a:srgbClr>
                </a:solidFill>
              </a:rPr>
              <a:t>the Frame Relay protocol has been shown to be easily deployable in wide-area networks, it remains too slow for many current applications, due to bandwidth problems.</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FFFFFF">
                    <a:lumMod val="50000"/>
                  </a:srgbClr>
                </a:solidFill>
              </a:rPr>
              <a:t>As a</a:t>
            </a:r>
            <a:r>
              <a:rPr lang="en-US" sz="2000" dirty="0">
                <a:solidFill>
                  <a:srgbClr val="000000"/>
                </a:solidFill>
              </a:rPr>
              <a:t> </a:t>
            </a:r>
            <a:r>
              <a:rPr lang="en-US" sz="2000" dirty="0">
                <a:solidFill>
                  <a:srgbClr val="FFFFFF">
                    <a:lumMod val="50000"/>
                  </a:srgbClr>
                </a:solidFill>
              </a:rPr>
              <a:t>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13" name="TextBox 12"/>
          <p:cNvSpPr txBox="1"/>
          <p:nvPr/>
        </p:nvSpPr>
        <p:spPr>
          <a:xfrm>
            <a:off x="2771775" y="933450"/>
            <a:ext cx="6372225" cy="9324975"/>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1</a:t>
            </a:r>
            <a:r>
              <a:rPr lang="en-US" sz="2000" dirty="0">
                <a:solidFill>
                  <a:srgbClr val="333399">
                    <a:lumMod val="40000"/>
                    <a:lumOff val="60000"/>
                  </a:srgbClr>
                </a:solidFill>
              </a:rPr>
              <a:t>Daily</a:t>
            </a:r>
            <a:r>
              <a:rPr lang="en-US" sz="2000" dirty="0">
                <a:solidFill>
                  <a:srgbClr val="000000"/>
                </a:solidFill>
              </a:rPr>
              <a:t> </a:t>
            </a:r>
            <a:r>
              <a:rPr lang="en-US" sz="2000" dirty="0">
                <a:solidFill>
                  <a:srgbClr val="333399">
                    <a:lumMod val="40000"/>
                    <a:lumOff val="60000"/>
                  </a:srgbClr>
                </a:solidFill>
              </a:rPr>
              <a:t>communication using mobile phones and the Internet </a:t>
            </a:r>
            <a:r>
              <a:rPr lang="en-US" sz="2000" dirty="0">
                <a:solidFill>
                  <a:srgbClr val="333399">
                    <a:lumMod val="60000"/>
                    <a:lumOff val="40000"/>
                  </a:srgbClr>
                </a:solidFill>
                <a:latin typeface="Arial Black" panose="020B0A04020102020204" pitchFamily="34" charset="0"/>
              </a:rPr>
              <a:t>has</a:t>
            </a:r>
            <a:r>
              <a:rPr lang="en-US" sz="2000" dirty="0">
                <a:solidFill>
                  <a:srgbClr val="333399">
                    <a:lumMod val="40000"/>
                    <a:lumOff val="60000"/>
                  </a:srgbClr>
                </a:solidFill>
                <a:latin typeface="Arial Black" panose="020B0A04020102020204" pitchFamily="34" charset="0"/>
              </a:rPr>
              <a:t> </a:t>
            </a:r>
            <a:r>
              <a:rPr lang="en-US" sz="2000" u="sng" dirty="0">
                <a:solidFill>
                  <a:srgbClr val="333399">
                    <a:lumMod val="60000"/>
                    <a:lumOff val="40000"/>
                  </a:srgbClr>
                </a:solidFill>
                <a:latin typeface="Arial Black" panose="020B0A04020102020204" pitchFamily="34" charset="0"/>
              </a:rPr>
              <a:t>increasingly</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become</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40000"/>
                    <a:lumOff val="60000"/>
                  </a:srgbClr>
                </a:solidFill>
              </a:rPr>
              <a:t>dependent on fast and effective networks for transferring data. </a:t>
            </a:r>
            <a:r>
              <a:rPr lang="en-US" sz="2000" b="1" baseline="30000" dirty="0">
                <a:solidFill>
                  <a:srgbClr val="C00000"/>
                </a:solidFill>
                <a:latin typeface="Arial Black" panose="020B0A04020102020204" pitchFamily="34" charset="0"/>
              </a:rPr>
              <a:t>2</a:t>
            </a:r>
            <a:r>
              <a:rPr lang="en-US" sz="2000" dirty="0">
                <a:solidFill>
                  <a:srgbClr val="333399">
                    <a:lumMod val="40000"/>
                    <a:lumOff val="60000"/>
                  </a:srgbClr>
                </a:solidFill>
              </a:rPr>
              <a:t>Today, high-speed connections are </a:t>
            </a:r>
            <a:r>
              <a:rPr lang="en-US" sz="2000" dirty="0">
                <a:solidFill>
                  <a:srgbClr val="333399">
                    <a:lumMod val="60000"/>
                    <a:lumOff val="40000"/>
                  </a:srgbClr>
                </a:solidFill>
                <a:latin typeface="Arial Black" panose="020B0A04020102020204" pitchFamily="34" charset="0"/>
              </a:rPr>
              <a:t>required</a:t>
            </a:r>
            <a:r>
              <a:rPr lang="en-US" sz="2000" dirty="0">
                <a:solidFill>
                  <a:srgbClr val="333399">
                    <a:lumMod val="40000"/>
                    <a:lumOff val="60000"/>
                  </a:srgbClr>
                </a:solidFill>
              </a:rPr>
              <a:t> for many Internet applications, including VoIP for web telephoning and </a:t>
            </a:r>
            <a:r>
              <a:rPr lang="en-US" sz="2000" dirty="0" err="1">
                <a:solidFill>
                  <a:srgbClr val="333399">
                    <a:lumMod val="40000"/>
                    <a:lumOff val="60000"/>
                  </a:srgbClr>
                </a:solidFill>
              </a:rPr>
              <a:t>BitTorrent</a:t>
            </a:r>
            <a:r>
              <a:rPr lang="en-US" sz="2000" dirty="0">
                <a:solidFill>
                  <a:srgbClr val="333399">
                    <a:lumMod val="40000"/>
                    <a:lumOff val="60000"/>
                  </a:srgbClr>
                </a:solidFill>
              </a:rPr>
              <a:t> for downloads of movies. </a:t>
            </a:r>
            <a:r>
              <a:rPr lang="en-US" sz="2000" b="1" baseline="30000" dirty="0">
                <a:solidFill>
                  <a:srgbClr val="C00000"/>
                </a:solidFill>
                <a:latin typeface="Arial Black" panose="020B0A04020102020204" pitchFamily="34" charset="0"/>
              </a:rPr>
              <a:t>3</a:t>
            </a:r>
            <a:r>
              <a:rPr lang="en-US" sz="2000" dirty="0">
                <a:solidFill>
                  <a:srgbClr val="E8A390"/>
                </a:solidFill>
              </a:rPr>
              <a:t>Current</a:t>
            </a:r>
            <a:r>
              <a:rPr lang="en-US" sz="2000" dirty="0">
                <a:solidFill>
                  <a:srgbClr val="000000"/>
                </a:solidFill>
              </a:rPr>
              <a:t> </a:t>
            </a:r>
            <a:r>
              <a:rPr lang="en-US" sz="2000" dirty="0">
                <a:solidFill>
                  <a:srgbClr val="E8A390"/>
                </a:solidFill>
              </a:rPr>
              <a:t>networks technologies </a:t>
            </a:r>
            <a:r>
              <a:rPr lang="en-US" sz="2000" dirty="0">
                <a:solidFill>
                  <a:srgbClr val="E8A390"/>
                </a:solidFill>
                <a:latin typeface="Arial Black" panose="020B0A04020102020204" pitchFamily="34" charset="0"/>
              </a:rPr>
              <a:t>have struggled </a:t>
            </a:r>
            <a:r>
              <a:rPr lang="en-US" sz="2000" dirty="0">
                <a:solidFill>
                  <a:srgbClr val="E8A390"/>
                </a:solidFill>
              </a:rPr>
              <a:t>to </a:t>
            </a:r>
            <a:r>
              <a:rPr lang="en-US" sz="2000" dirty="0">
                <a:solidFill>
                  <a:srgbClr val="E8A390"/>
                </a:solidFill>
                <a:latin typeface="Arial Black" panose="020B0A04020102020204" pitchFamily="34" charset="0"/>
              </a:rPr>
              <a:t>cope</a:t>
            </a:r>
            <a:r>
              <a:rPr lang="en-US" sz="2000" dirty="0">
                <a:solidFill>
                  <a:srgbClr val="000000"/>
                </a:solidFill>
              </a:rPr>
              <a:t> </a:t>
            </a:r>
            <a:r>
              <a:rPr lang="en-US" sz="2000" dirty="0">
                <a:solidFill>
                  <a:srgbClr val="E8A390"/>
                </a:solidFill>
              </a:rPr>
              <a:t>with these increasing </a:t>
            </a:r>
            <a:r>
              <a:rPr lang="en-US" sz="2000" dirty="0">
                <a:solidFill>
                  <a:srgbClr val="E8A390"/>
                </a:solidFill>
                <a:latin typeface="Arial Black" panose="020B0A04020102020204" pitchFamily="34" charset="0"/>
              </a:rPr>
              <a:t>demands</a:t>
            </a:r>
            <a:r>
              <a:rPr lang="en-US" sz="2000" dirty="0">
                <a:solidFill>
                  <a:srgbClr val="333399">
                    <a:lumMod val="60000"/>
                    <a:lumOff val="40000"/>
                  </a:srgbClr>
                </a:solidFill>
                <a:latin typeface="Arial Black" panose="020B0A04020102020204" pitchFamily="34" charset="0"/>
              </a:rPr>
              <a:t>,</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leading</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to</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40000"/>
                    <a:lumOff val="60000"/>
                  </a:srgbClr>
                </a:solidFill>
              </a:rPr>
              <a:t>the development of </a:t>
            </a:r>
            <a:r>
              <a:rPr lang="en-US" sz="2000" dirty="0">
                <a:solidFill>
                  <a:srgbClr val="333399">
                    <a:lumMod val="60000"/>
                    <a:lumOff val="40000"/>
                  </a:srgbClr>
                </a:solidFill>
                <a:latin typeface="Arial Black" panose="020B0A04020102020204" pitchFamily="34" charset="0"/>
              </a:rPr>
              <a:t>various technologies</a:t>
            </a:r>
            <a:r>
              <a:rPr lang="en-US" sz="2000" dirty="0">
                <a:solidFill>
                  <a:srgbClr val="333399">
                    <a:lumMod val="40000"/>
                    <a:lumOff val="60000"/>
                  </a:srgbClr>
                </a:solidFill>
              </a:rPr>
              <a:t>, such as Frame Relay, Token Ring, and Fiber Distributed Data Interface (FDDI). </a:t>
            </a:r>
            <a:r>
              <a:rPr lang="en-US" sz="2000" b="1" baseline="30000" dirty="0">
                <a:solidFill>
                  <a:srgbClr val="0000FF"/>
                </a:solidFill>
                <a:latin typeface="Arial Black" panose="020B0A04020102020204" pitchFamily="34" charset="0"/>
              </a:rPr>
              <a:t>4</a:t>
            </a:r>
            <a:r>
              <a:rPr lang="en-US" sz="2000" dirty="0">
                <a:solidFill>
                  <a:srgbClr val="333399">
                    <a:lumMod val="60000"/>
                    <a:lumOff val="40000"/>
                  </a:srgbClr>
                </a:solidFill>
                <a:latin typeface="Arial Black" panose="020B0A04020102020204" pitchFamily="34" charset="0"/>
              </a:rPr>
              <a:t>Token</a:t>
            </a:r>
            <a:r>
              <a:rPr lang="en-US" sz="2000" dirty="0">
                <a:solidFill>
                  <a:srgbClr val="000000"/>
                </a:solidFill>
              </a:rPr>
              <a:t> </a:t>
            </a:r>
            <a:r>
              <a:rPr lang="en-US" sz="2000" dirty="0">
                <a:solidFill>
                  <a:srgbClr val="333399">
                    <a:lumMod val="60000"/>
                    <a:lumOff val="40000"/>
                  </a:srgbClr>
                </a:solidFill>
                <a:latin typeface="Arial Black" panose="020B0A04020102020204" pitchFamily="34" charset="0"/>
              </a:rPr>
              <a:t>Ring</a:t>
            </a:r>
            <a:r>
              <a:rPr lang="en-US" sz="2000" dirty="0">
                <a:solidFill>
                  <a:srgbClr val="000000"/>
                </a:solidFill>
              </a:rPr>
              <a:t> </a:t>
            </a:r>
            <a:r>
              <a:rPr lang="en-US" sz="2000" dirty="0">
                <a:solidFill>
                  <a:srgbClr val="333399">
                    <a:lumMod val="40000"/>
                    <a:lumOff val="60000"/>
                  </a:srgbClr>
                </a:solidFill>
              </a:rPr>
              <a:t>was among the first protocols to be implemented for data transmission.</a:t>
            </a:r>
            <a:r>
              <a:rPr lang="en-US" sz="2000" dirty="0">
                <a:solidFill>
                  <a:srgbClr val="000000"/>
                </a:solidFill>
              </a:rPr>
              <a:t> </a:t>
            </a:r>
            <a:r>
              <a:rPr lang="en-US" sz="2000" b="1" baseline="30000" dirty="0">
                <a:solidFill>
                  <a:srgbClr val="0000FF"/>
                </a:solidFill>
                <a:latin typeface="Arial Black" panose="020B0A04020102020204" pitchFamily="34" charset="0"/>
              </a:rPr>
              <a:t>5</a:t>
            </a:r>
            <a:r>
              <a:rPr lang="en-US" sz="2000" dirty="0">
                <a:solidFill>
                  <a:srgbClr val="C00000"/>
                </a:solidFill>
                <a:latin typeface="Arial Black" panose="020B0A04020102020204" pitchFamily="34" charset="0"/>
              </a:rPr>
              <a:t>However,</a:t>
            </a:r>
            <a:r>
              <a:rPr lang="en-US" sz="2000" dirty="0">
                <a:solidFill>
                  <a:srgbClr val="000000"/>
                </a:solidFill>
              </a:rPr>
              <a:t> it proved to be </a:t>
            </a:r>
            <a:r>
              <a:rPr lang="en-US" sz="2000" dirty="0">
                <a:solidFill>
                  <a:srgbClr val="C00000"/>
                </a:solidFill>
                <a:latin typeface="Arial Black" panose="020B0A04020102020204" pitchFamily="34" charset="0"/>
              </a:rPr>
              <a:t>inefficient</a:t>
            </a:r>
            <a:r>
              <a:rPr lang="en-US" sz="2000" dirty="0">
                <a:solidFill>
                  <a:srgbClr val="000000"/>
                </a:solidFill>
              </a:rPr>
              <a:t> because of the various collisions over the domains. </a:t>
            </a:r>
            <a:r>
              <a:rPr lang="en-US" sz="2000" b="1" baseline="30000" dirty="0">
                <a:solidFill>
                  <a:srgbClr val="FFFFFF">
                    <a:lumMod val="50000"/>
                  </a:srgbClr>
                </a:solidFill>
                <a:latin typeface="Arial Black" panose="020B0A04020102020204" pitchFamily="34" charset="0"/>
              </a:rPr>
              <a:t>6</a:t>
            </a:r>
            <a:r>
              <a:rPr lang="en-US" sz="2000" dirty="0">
                <a:solidFill>
                  <a:srgbClr val="FFFFFF">
                    <a:lumMod val="50000"/>
                  </a:srgbClr>
                </a:solidFill>
              </a:rPr>
              <a:t>In response to these weaknesses, the Frame Relay protocol and Ethernet were developed. </a:t>
            </a:r>
            <a:r>
              <a:rPr lang="en-US" sz="2000" b="1" baseline="30000" dirty="0">
                <a:solidFill>
                  <a:srgbClr val="0000FF"/>
                </a:solidFill>
                <a:latin typeface="Arial Black" panose="020B0A04020102020204" pitchFamily="34" charset="0"/>
              </a:rPr>
              <a:t>8</a:t>
            </a:r>
            <a:r>
              <a:rPr lang="en-US" sz="2000" dirty="0">
                <a:solidFill>
                  <a:srgbClr val="FFFFFF">
                    <a:lumMod val="50000"/>
                  </a:srgbClr>
                </a:solidFill>
              </a:rPr>
              <a:t>Although</a:t>
            </a:r>
            <a:r>
              <a:rPr lang="en-US" sz="2000" dirty="0">
                <a:solidFill>
                  <a:srgbClr val="000000"/>
                </a:solidFill>
              </a:rPr>
              <a:t> </a:t>
            </a:r>
            <a:r>
              <a:rPr lang="en-US" sz="2000" dirty="0">
                <a:solidFill>
                  <a:srgbClr val="FFFFFF">
                    <a:lumMod val="50000"/>
                  </a:srgbClr>
                </a:solidFill>
              </a:rPr>
              <a:t>the Frame Relay protocol has been shown to be easily deployable in wide-area networks, it remains too slow for many current applications, due to bandwidth problems.</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FFFFFF">
                    <a:lumMod val="50000"/>
                  </a:srgbClr>
                </a:solidFill>
              </a:rPr>
              <a:t>As a</a:t>
            </a:r>
            <a:r>
              <a:rPr lang="en-US" sz="2000" dirty="0">
                <a:solidFill>
                  <a:srgbClr val="000000"/>
                </a:solidFill>
              </a:rPr>
              <a:t> </a:t>
            </a:r>
            <a:r>
              <a:rPr lang="en-US" sz="2000" dirty="0">
                <a:solidFill>
                  <a:srgbClr val="FFFFFF">
                    <a:lumMod val="50000"/>
                  </a:srgbClr>
                </a:solidFill>
              </a:rPr>
              <a:t>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14" name="AutoShape 12"/>
          <p:cNvSpPr>
            <a:spLocks/>
          </p:cNvSpPr>
          <p:nvPr/>
        </p:nvSpPr>
        <p:spPr bwMode="auto">
          <a:xfrm>
            <a:off x="539750" y="5027613"/>
            <a:ext cx="2009775" cy="1138237"/>
          </a:xfrm>
          <a:prstGeom prst="borderCallout1">
            <a:avLst>
              <a:gd name="adj1" fmla="val 50083"/>
              <a:gd name="adj2" fmla="val 101917"/>
              <a:gd name="adj3" fmla="val -9713"/>
              <a:gd name="adj4" fmla="val 122278"/>
            </a:avLst>
          </a:prstGeom>
          <a:solidFill>
            <a:srgbClr val="99000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2-</a:t>
            </a:r>
            <a:r>
              <a:rPr lang="fi-FI" altLang="en-US" sz="2400" b="1" smtClean="0">
                <a:solidFill>
                  <a:srgbClr val="FFFFFF"/>
                </a:solidFill>
              </a:rPr>
              <a:t>B</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fi-FI" altLang="en-US" sz="2400" noProof="1" smtClean="0">
                <a:solidFill>
                  <a:srgbClr val="FFFFFF"/>
                </a:solidFill>
              </a:rPr>
              <a:t> </a:t>
            </a:r>
            <a:r>
              <a:rPr lang="en-US" altLang="en-US" sz="2000" smtClean="0">
                <a:solidFill>
                  <a:srgbClr val="FFFFFF"/>
                </a:solidFill>
              </a:rPr>
              <a:t>Identifying a problem</a:t>
            </a:r>
            <a:endParaRPr lang="en-US" altLang="en-US" sz="2000" smtClean="0">
              <a:solidFill>
                <a:srgbClr val="000000"/>
              </a:solidFill>
            </a:endParaRPr>
          </a:p>
        </p:txBody>
      </p:sp>
    </p:spTree>
    <p:extLst>
      <p:ext uri="{BB962C8B-B14F-4D97-AF65-F5344CB8AC3E}">
        <p14:creationId xmlns:p14="http://schemas.microsoft.com/office/powerpoint/2010/main" val="1185251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9" name="AutoShape 4"/>
          <p:cNvSpPr>
            <a:spLocks/>
          </p:cNvSpPr>
          <p:nvPr/>
        </p:nvSpPr>
        <p:spPr bwMode="auto">
          <a:xfrm>
            <a:off x="250825" y="1530350"/>
            <a:ext cx="2017713" cy="1165225"/>
          </a:xfrm>
          <a:prstGeom prst="borderCallout1">
            <a:avLst>
              <a:gd name="adj1" fmla="val 9810"/>
              <a:gd name="adj2" fmla="val 104231"/>
              <a:gd name="adj3" fmla="val 6542"/>
              <a:gd name="adj4" fmla="val 118167"/>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A</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fi-FI" altLang="en-US" sz="2400" noProof="1" smtClean="0">
                <a:solidFill>
                  <a:srgbClr val="0000FF"/>
                </a:solidFill>
              </a:rPr>
              <a:t> </a:t>
            </a:r>
            <a:r>
              <a:rPr lang="en-US" altLang="en-US" sz="2000" dirty="0" smtClean="0">
                <a:solidFill>
                  <a:srgbClr val="0000FF"/>
                </a:solidFill>
              </a:rPr>
              <a:t>Claiming centrality</a:t>
            </a:r>
          </a:p>
        </p:txBody>
      </p:sp>
      <p:sp>
        <p:nvSpPr>
          <p:cNvPr id="8" name="AutoShape 4"/>
          <p:cNvSpPr>
            <a:spLocks/>
          </p:cNvSpPr>
          <p:nvPr/>
        </p:nvSpPr>
        <p:spPr bwMode="auto">
          <a:xfrm>
            <a:off x="257175" y="3954463"/>
            <a:ext cx="2011363" cy="1076325"/>
          </a:xfrm>
          <a:prstGeom prst="borderCallout1">
            <a:avLst>
              <a:gd name="adj1" fmla="val 9810"/>
              <a:gd name="adj2" fmla="val 104231"/>
              <a:gd name="adj3" fmla="val -31185"/>
              <a:gd name="adj4" fmla="val 121958"/>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C</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Previous Research</a:t>
            </a:r>
          </a:p>
        </p:txBody>
      </p:sp>
      <p:sp>
        <p:nvSpPr>
          <p:cNvPr id="80902" name="AutoShape 12"/>
          <p:cNvSpPr>
            <a:spLocks/>
          </p:cNvSpPr>
          <p:nvPr/>
        </p:nvSpPr>
        <p:spPr bwMode="auto">
          <a:xfrm>
            <a:off x="250825" y="2771775"/>
            <a:ext cx="2009775" cy="1138238"/>
          </a:xfrm>
          <a:prstGeom prst="borderCallout1">
            <a:avLst>
              <a:gd name="adj1" fmla="val 50083"/>
              <a:gd name="adj2" fmla="val 101917"/>
              <a:gd name="adj3" fmla="val 36032"/>
              <a:gd name="adj4" fmla="val 120380"/>
            </a:avLst>
          </a:prstGeom>
          <a:solidFill>
            <a:srgbClr val="FF505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C00000"/>
                </a:solidFill>
              </a:rPr>
              <a:t>Move 2-</a:t>
            </a:r>
            <a:r>
              <a:rPr lang="fi-FI" altLang="en-US" sz="2400" b="1" smtClean="0">
                <a:solidFill>
                  <a:srgbClr val="C00000"/>
                </a:solidFill>
              </a:rPr>
              <a:t>B</a:t>
            </a:r>
            <a:r>
              <a:rPr lang="fi-FI" altLang="en-US" sz="2400" b="1" noProof="1" smtClean="0">
                <a:solidFill>
                  <a:srgbClr val="C00000"/>
                </a:solidFill>
              </a:rPr>
              <a:t>:</a:t>
            </a:r>
            <a:r>
              <a:rPr lang="fi-FI" altLang="en-US" sz="2400" noProof="1" smtClean="0">
                <a:solidFill>
                  <a:srgbClr val="C00000"/>
                </a:solidFill>
              </a:rPr>
              <a:t> </a:t>
            </a:r>
            <a:br>
              <a:rPr lang="fi-FI" altLang="en-US" sz="2400" noProof="1" smtClean="0">
                <a:solidFill>
                  <a:srgbClr val="C00000"/>
                </a:solidFill>
              </a:rPr>
            </a:br>
            <a:r>
              <a:rPr lang="fi-FI" altLang="en-US" sz="2400" noProof="1" smtClean="0">
                <a:solidFill>
                  <a:srgbClr val="C00000"/>
                </a:solidFill>
              </a:rPr>
              <a:t> </a:t>
            </a:r>
            <a:r>
              <a:rPr lang="en-US" altLang="en-US" sz="2000" smtClean="0">
                <a:solidFill>
                  <a:srgbClr val="C00000"/>
                </a:solidFill>
              </a:rPr>
              <a:t>Identifying a problem</a:t>
            </a:r>
          </a:p>
        </p:txBody>
      </p:sp>
      <p:sp>
        <p:nvSpPr>
          <p:cNvPr id="11" name="AutoShape 4"/>
          <p:cNvSpPr>
            <a:spLocks/>
          </p:cNvSpPr>
          <p:nvPr/>
        </p:nvSpPr>
        <p:spPr bwMode="auto">
          <a:xfrm>
            <a:off x="390525" y="4405313"/>
            <a:ext cx="2009775" cy="1077912"/>
          </a:xfrm>
          <a:prstGeom prst="borderCallout1">
            <a:avLst>
              <a:gd name="adj1" fmla="val 9810"/>
              <a:gd name="adj2" fmla="val 104231"/>
              <a:gd name="adj3" fmla="val -15858"/>
              <a:gd name="adj4" fmla="val 221155"/>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B</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Topic Generalization</a:t>
            </a:r>
          </a:p>
        </p:txBody>
      </p:sp>
      <p:sp>
        <p:nvSpPr>
          <p:cNvPr id="13" name="TextBox 12"/>
          <p:cNvSpPr txBox="1"/>
          <p:nvPr/>
        </p:nvSpPr>
        <p:spPr>
          <a:xfrm>
            <a:off x="2719388" y="920750"/>
            <a:ext cx="6372225" cy="9324975"/>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1</a:t>
            </a:r>
            <a:r>
              <a:rPr lang="en-US" sz="2000" dirty="0">
                <a:solidFill>
                  <a:srgbClr val="333399">
                    <a:lumMod val="40000"/>
                    <a:lumOff val="60000"/>
                  </a:srgbClr>
                </a:solidFill>
              </a:rPr>
              <a:t>Daily</a:t>
            </a:r>
            <a:r>
              <a:rPr lang="en-US" sz="2000" dirty="0">
                <a:solidFill>
                  <a:srgbClr val="000000"/>
                </a:solidFill>
              </a:rPr>
              <a:t> </a:t>
            </a:r>
            <a:r>
              <a:rPr lang="en-US" sz="2000" dirty="0">
                <a:solidFill>
                  <a:srgbClr val="333399">
                    <a:lumMod val="40000"/>
                    <a:lumOff val="60000"/>
                  </a:srgbClr>
                </a:solidFill>
              </a:rPr>
              <a:t>communication using mobile phones and the Internet </a:t>
            </a:r>
            <a:r>
              <a:rPr lang="en-US" sz="2000" dirty="0">
                <a:solidFill>
                  <a:srgbClr val="333399">
                    <a:lumMod val="40000"/>
                    <a:lumOff val="60000"/>
                  </a:srgbClr>
                </a:solidFill>
                <a:latin typeface="Arial Black" panose="020B0A04020102020204" pitchFamily="34" charset="0"/>
              </a:rPr>
              <a:t>has </a:t>
            </a:r>
            <a:r>
              <a:rPr lang="en-US" sz="2000" u="sng" dirty="0">
                <a:solidFill>
                  <a:srgbClr val="333399">
                    <a:lumMod val="40000"/>
                    <a:lumOff val="60000"/>
                  </a:srgbClr>
                </a:solidFill>
                <a:latin typeface="Arial Black" panose="020B0A04020102020204" pitchFamily="34" charset="0"/>
              </a:rPr>
              <a:t>increasingly</a:t>
            </a:r>
            <a:r>
              <a:rPr lang="en-US" sz="2000" dirty="0">
                <a:solidFill>
                  <a:srgbClr val="333399">
                    <a:lumMod val="40000"/>
                    <a:lumOff val="60000"/>
                  </a:srgbClr>
                </a:solidFill>
                <a:latin typeface="Arial Black" panose="020B0A04020102020204" pitchFamily="34" charset="0"/>
              </a:rPr>
              <a:t> become </a:t>
            </a:r>
            <a:r>
              <a:rPr lang="en-US" sz="2000" dirty="0">
                <a:solidFill>
                  <a:srgbClr val="333399">
                    <a:lumMod val="40000"/>
                    <a:lumOff val="60000"/>
                  </a:srgbClr>
                </a:solidFill>
              </a:rPr>
              <a:t>dependent on fast and effective networks for transferring data. </a:t>
            </a:r>
            <a:r>
              <a:rPr lang="en-US" sz="2000" b="1" baseline="30000" dirty="0">
                <a:solidFill>
                  <a:srgbClr val="C00000"/>
                </a:solidFill>
                <a:latin typeface="Arial Black" panose="020B0A04020102020204" pitchFamily="34" charset="0"/>
              </a:rPr>
              <a:t>2</a:t>
            </a:r>
            <a:r>
              <a:rPr lang="en-US" sz="2000" dirty="0">
                <a:solidFill>
                  <a:srgbClr val="333399">
                    <a:lumMod val="40000"/>
                    <a:lumOff val="60000"/>
                  </a:srgbClr>
                </a:solidFill>
              </a:rPr>
              <a:t>Today, high-speed connections are </a:t>
            </a:r>
            <a:r>
              <a:rPr lang="en-US" sz="2000" dirty="0">
                <a:solidFill>
                  <a:srgbClr val="333399">
                    <a:lumMod val="40000"/>
                    <a:lumOff val="60000"/>
                  </a:srgbClr>
                </a:solidFill>
                <a:latin typeface="Arial Black" panose="020B0A04020102020204" pitchFamily="34" charset="0"/>
              </a:rPr>
              <a:t>required</a:t>
            </a:r>
            <a:r>
              <a:rPr lang="en-US" sz="2000" dirty="0">
                <a:solidFill>
                  <a:srgbClr val="333399">
                    <a:lumMod val="40000"/>
                    <a:lumOff val="60000"/>
                  </a:srgbClr>
                </a:solidFill>
              </a:rPr>
              <a:t> for many Internet applications, including VoIP for web telephoning and </a:t>
            </a:r>
            <a:r>
              <a:rPr lang="en-US" sz="2000" dirty="0" err="1">
                <a:solidFill>
                  <a:srgbClr val="333399">
                    <a:lumMod val="40000"/>
                    <a:lumOff val="60000"/>
                  </a:srgbClr>
                </a:solidFill>
              </a:rPr>
              <a:t>BitTorrent</a:t>
            </a:r>
            <a:r>
              <a:rPr lang="en-US" sz="2000" dirty="0">
                <a:solidFill>
                  <a:srgbClr val="333399">
                    <a:lumMod val="40000"/>
                    <a:lumOff val="60000"/>
                  </a:srgbClr>
                </a:solidFill>
              </a:rPr>
              <a:t> for downloads of movies. </a:t>
            </a:r>
            <a:r>
              <a:rPr lang="en-US" sz="2000" b="1" baseline="30000" dirty="0">
                <a:solidFill>
                  <a:srgbClr val="C00000"/>
                </a:solidFill>
                <a:latin typeface="Arial Black" panose="020B0A04020102020204" pitchFamily="34" charset="0"/>
              </a:rPr>
              <a:t>3</a:t>
            </a:r>
            <a:r>
              <a:rPr lang="en-US" sz="2000" dirty="0">
                <a:solidFill>
                  <a:srgbClr val="E8A390"/>
                </a:solidFill>
              </a:rPr>
              <a:t>Current</a:t>
            </a:r>
            <a:r>
              <a:rPr lang="en-US" sz="2000" dirty="0">
                <a:solidFill>
                  <a:srgbClr val="000000"/>
                </a:solidFill>
              </a:rPr>
              <a:t> </a:t>
            </a:r>
            <a:r>
              <a:rPr lang="en-US" sz="2000" dirty="0">
                <a:solidFill>
                  <a:srgbClr val="E8A390"/>
                </a:solidFill>
              </a:rPr>
              <a:t>networks technologies </a:t>
            </a:r>
            <a:r>
              <a:rPr lang="en-US" sz="2000" dirty="0">
                <a:solidFill>
                  <a:srgbClr val="E8A390"/>
                </a:solidFill>
                <a:latin typeface="Arial Black" panose="020B0A04020102020204" pitchFamily="34" charset="0"/>
              </a:rPr>
              <a:t>have struggled </a:t>
            </a:r>
            <a:r>
              <a:rPr lang="en-US" sz="2000" dirty="0">
                <a:solidFill>
                  <a:srgbClr val="E8A390"/>
                </a:solidFill>
              </a:rPr>
              <a:t>to </a:t>
            </a:r>
            <a:r>
              <a:rPr lang="en-US" sz="2000" dirty="0">
                <a:solidFill>
                  <a:srgbClr val="E8A390"/>
                </a:solidFill>
                <a:latin typeface="Arial Black" panose="020B0A04020102020204" pitchFamily="34" charset="0"/>
              </a:rPr>
              <a:t>cope</a:t>
            </a:r>
            <a:r>
              <a:rPr lang="en-US" sz="2000" dirty="0">
                <a:solidFill>
                  <a:srgbClr val="000000"/>
                </a:solidFill>
              </a:rPr>
              <a:t> </a:t>
            </a:r>
            <a:r>
              <a:rPr lang="en-US" sz="2000" dirty="0">
                <a:solidFill>
                  <a:srgbClr val="E8A390"/>
                </a:solidFill>
              </a:rPr>
              <a:t>with these increasing </a:t>
            </a:r>
            <a:r>
              <a:rPr lang="en-US" sz="2000" dirty="0">
                <a:solidFill>
                  <a:srgbClr val="E8A390"/>
                </a:solidFill>
                <a:latin typeface="Arial Black" panose="020B0A04020102020204" pitchFamily="34" charset="0"/>
              </a:rPr>
              <a:t>demands</a:t>
            </a:r>
            <a:r>
              <a:rPr lang="en-US" sz="2000" dirty="0">
                <a:solidFill>
                  <a:srgbClr val="333399">
                    <a:lumMod val="40000"/>
                    <a:lumOff val="60000"/>
                  </a:srgbClr>
                </a:solidFill>
                <a:latin typeface="Arial Black" panose="020B0A04020102020204" pitchFamily="34" charset="0"/>
              </a:rPr>
              <a:t>, leading to </a:t>
            </a:r>
            <a:r>
              <a:rPr lang="en-US" sz="2000" dirty="0">
                <a:solidFill>
                  <a:srgbClr val="333399">
                    <a:lumMod val="40000"/>
                    <a:lumOff val="60000"/>
                  </a:srgbClr>
                </a:solidFill>
              </a:rPr>
              <a:t>the development of </a:t>
            </a:r>
            <a:r>
              <a:rPr lang="en-US" sz="2000" dirty="0">
                <a:solidFill>
                  <a:srgbClr val="333399">
                    <a:lumMod val="40000"/>
                    <a:lumOff val="60000"/>
                  </a:srgbClr>
                </a:solidFill>
                <a:latin typeface="Arial Black" panose="020B0A04020102020204" pitchFamily="34" charset="0"/>
              </a:rPr>
              <a:t>various technologies</a:t>
            </a:r>
            <a:r>
              <a:rPr lang="en-US" sz="2000" dirty="0">
                <a:solidFill>
                  <a:srgbClr val="333399">
                    <a:lumMod val="40000"/>
                    <a:lumOff val="60000"/>
                  </a:srgbClr>
                </a:solidFill>
              </a:rPr>
              <a:t>, such as Frame Relay, Token Ring, and Fiber Distributed Data Interface (FDDI). </a:t>
            </a:r>
            <a:r>
              <a:rPr lang="en-US" sz="2000" b="1" baseline="30000" dirty="0">
                <a:solidFill>
                  <a:srgbClr val="0000FF"/>
                </a:solidFill>
                <a:latin typeface="Arial Black" panose="020B0A04020102020204" pitchFamily="34" charset="0"/>
              </a:rPr>
              <a:t>4</a:t>
            </a:r>
            <a:r>
              <a:rPr lang="en-US" sz="2000" dirty="0">
                <a:solidFill>
                  <a:srgbClr val="333399">
                    <a:lumMod val="40000"/>
                    <a:lumOff val="60000"/>
                  </a:srgbClr>
                </a:solidFill>
                <a:latin typeface="Arial Black" panose="020B0A04020102020204" pitchFamily="34" charset="0"/>
              </a:rPr>
              <a:t>Token</a:t>
            </a:r>
            <a:r>
              <a:rPr lang="en-US" sz="2000" dirty="0">
                <a:solidFill>
                  <a:srgbClr val="000000"/>
                </a:solidFill>
              </a:rPr>
              <a:t> </a:t>
            </a:r>
            <a:r>
              <a:rPr lang="en-US" sz="2000" dirty="0">
                <a:solidFill>
                  <a:srgbClr val="333399">
                    <a:lumMod val="40000"/>
                    <a:lumOff val="60000"/>
                  </a:srgbClr>
                </a:solidFill>
                <a:latin typeface="Arial Black" panose="020B0A04020102020204" pitchFamily="34" charset="0"/>
              </a:rPr>
              <a:t>Ring</a:t>
            </a:r>
            <a:r>
              <a:rPr lang="en-US" sz="2000" dirty="0">
                <a:solidFill>
                  <a:srgbClr val="000000"/>
                </a:solidFill>
              </a:rPr>
              <a:t> </a:t>
            </a:r>
            <a:r>
              <a:rPr lang="en-US" sz="2000" dirty="0">
                <a:solidFill>
                  <a:srgbClr val="333399">
                    <a:lumMod val="40000"/>
                    <a:lumOff val="60000"/>
                  </a:srgbClr>
                </a:solidFill>
              </a:rPr>
              <a:t>was among the first protocols to be implemented for data transmission.</a:t>
            </a:r>
            <a:r>
              <a:rPr lang="en-US" sz="2000" dirty="0">
                <a:solidFill>
                  <a:srgbClr val="000000"/>
                </a:solidFill>
              </a:rPr>
              <a:t> </a:t>
            </a:r>
            <a:r>
              <a:rPr lang="en-US" sz="2000" b="1" baseline="30000" dirty="0">
                <a:solidFill>
                  <a:srgbClr val="0000FF"/>
                </a:solidFill>
                <a:latin typeface="Arial Black" panose="020B0A04020102020204" pitchFamily="34" charset="0"/>
              </a:rPr>
              <a:t>5</a:t>
            </a:r>
            <a:r>
              <a:rPr lang="en-US" sz="2000" dirty="0">
                <a:solidFill>
                  <a:srgbClr val="E8A390"/>
                </a:solidFill>
                <a:latin typeface="Arial Black" panose="020B0A04020102020204" pitchFamily="34" charset="0"/>
              </a:rPr>
              <a:t>However, </a:t>
            </a:r>
            <a:r>
              <a:rPr lang="en-US" sz="2000" dirty="0">
                <a:solidFill>
                  <a:srgbClr val="E8A390"/>
                </a:solidFill>
              </a:rPr>
              <a:t>it proved to be </a:t>
            </a:r>
            <a:r>
              <a:rPr lang="en-US" sz="2000" dirty="0">
                <a:solidFill>
                  <a:srgbClr val="E8A390"/>
                </a:solidFill>
                <a:latin typeface="Arial Black" panose="020B0A04020102020204" pitchFamily="34" charset="0"/>
              </a:rPr>
              <a:t>inefficient</a:t>
            </a:r>
            <a:r>
              <a:rPr lang="en-US" sz="2000" dirty="0">
                <a:solidFill>
                  <a:srgbClr val="E8A390"/>
                </a:solidFill>
              </a:rPr>
              <a:t> because of the various collisions over the domains.</a:t>
            </a:r>
            <a:r>
              <a:rPr lang="en-US" sz="2000" dirty="0">
                <a:solidFill>
                  <a:srgbClr val="000000"/>
                </a:solidFill>
              </a:rPr>
              <a:t> </a:t>
            </a:r>
            <a:r>
              <a:rPr lang="en-US" sz="2000" b="1" baseline="30000" dirty="0">
                <a:solidFill>
                  <a:srgbClr val="0000FF"/>
                </a:solidFill>
                <a:latin typeface="Arial Black" panose="020B0A04020102020204" pitchFamily="34" charset="0"/>
              </a:rPr>
              <a:t>6</a:t>
            </a:r>
            <a:r>
              <a:rPr lang="en-US" sz="2000" dirty="0">
                <a:solidFill>
                  <a:srgbClr val="000000"/>
                </a:solidFill>
              </a:rPr>
              <a:t>In</a:t>
            </a:r>
            <a:r>
              <a:rPr lang="en-US" sz="2000" dirty="0">
                <a:solidFill>
                  <a:srgbClr val="FFFFFF">
                    <a:lumMod val="50000"/>
                  </a:srgbClr>
                </a:solidFill>
              </a:rPr>
              <a:t> </a:t>
            </a:r>
            <a:r>
              <a:rPr lang="en-US" sz="2000" dirty="0">
                <a:solidFill>
                  <a:srgbClr val="000000"/>
                </a:solidFill>
              </a:rPr>
              <a:t>response to these weaknesses, the Frame Relay protocol and Ethernet were developed. </a:t>
            </a:r>
            <a:r>
              <a:rPr lang="en-US" sz="2000" b="1" baseline="30000" dirty="0">
                <a:solidFill>
                  <a:srgbClr val="0000FF"/>
                </a:solidFill>
                <a:latin typeface="Arial Black" panose="020B0A04020102020204" pitchFamily="34" charset="0"/>
              </a:rPr>
              <a:t>8</a:t>
            </a:r>
            <a:r>
              <a:rPr lang="en-US" sz="2000" dirty="0">
                <a:solidFill>
                  <a:srgbClr val="FFFFFF">
                    <a:lumMod val="50000"/>
                  </a:srgbClr>
                </a:solidFill>
              </a:rPr>
              <a:t>Although</a:t>
            </a:r>
            <a:r>
              <a:rPr lang="en-US" sz="2000" dirty="0">
                <a:solidFill>
                  <a:srgbClr val="000000"/>
                </a:solidFill>
              </a:rPr>
              <a:t> </a:t>
            </a:r>
            <a:r>
              <a:rPr lang="en-US" sz="2000" dirty="0">
                <a:solidFill>
                  <a:srgbClr val="FFFFFF">
                    <a:lumMod val="50000"/>
                  </a:srgbClr>
                </a:solidFill>
              </a:rPr>
              <a:t>the Frame Relay protocol has been shown to be easily deployable in wide-area networks, it remains too slow for many current applications, due to bandwidth problems.</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FFFFFF">
                    <a:lumMod val="50000"/>
                  </a:srgbClr>
                </a:solidFill>
              </a:rPr>
              <a:t>As a</a:t>
            </a:r>
            <a:r>
              <a:rPr lang="en-US" sz="2000" dirty="0">
                <a:solidFill>
                  <a:srgbClr val="000000"/>
                </a:solidFill>
              </a:rPr>
              <a:t> </a:t>
            </a:r>
            <a:r>
              <a:rPr lang="en-US" sz="2000" dirty="0">
                <a:solidFill>
                  <a:srgbClr val="FFFFFF">
                    <a:lumMod val="50000"/>
                  </a:srgbClr>
                </a:solidFill>
              </a:rPr>
              <a:t>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80905" name="AutoShape 12"/>
          <p:cNvSpPr>
            <a:spLocks/>
          </p:cNvSpPr>
          <p:nvPr/>
        </p:nvSpPr>
        <p:spPr bwMode="auto">
          <a:xfrm>
            <a:off x="611188" y="4870450"/>
            <a:ext cx="2009775" cy="1138238"/>
          </a:xfrm>
          <a:prstGeom prst="borderCallout1">
            <a:avLst>
              <a:gd name="adj1" fmla="val 50083"/>
              <a:gd name="adj2" fmla="val 101917"/>
              <a:gd name="adj3" fmla="val 8139"/>
              <a:gd name="adj4" fmla="val 117852"/>
            </a:avLst>
          </a:prstGeom>
          <a:solidFill>
            <a:srgbClr val="FF505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C00000"/>
                </a:solidFill>
              </a:rPr>
              <a:t>Move 2-</a:t>
            </a:r>
            <a:r>
              <a:rPr lang="fi-FI" altLang="en-US" sz="2400" b="1" smtClean="0">
                <a:solidFill>
                  <a:srgbClr val="C00000"/>
                </a:solidFill>
              </a:rPr>
              <a:t>B</a:t>
            </a:r>
            <a:r>
              <a:rPr lang="fi-FI" altLang="en-US" sz="2400" b="1" noProof="1" smtClean="0">
                <a:solidFill>
                  <a:srgbClr val="C00000"/>
                </a:solidFill>
              </a:rPr>
              <a:t>:</a:t>
            </a:r>
            <a:r>
              <a:rPr lang="fi-FI" altLang="en-US" sz="2400" noProof="1" smtClean="0">
                <a:solidFill>
                  <a:srgbClr val="C00000"/>
                </a:solidFill>
              </a:rPr>
              <a:t> </a:t>
            </a:r>
            <a:br>
              <a:rPr lang="fi-FI" altLang="en-US" sz="2400" noProof="1" smtClean="0">
                <a:solidFill>
                  <a:srgbClr val="C00000"/>
                </a:solidFill>
              </a:rPr>
            </a:br>
            <a:r>
              <a:rPr lang="fi-FI" altLang="en-US" sz="2400" noProof="1" smtClean="0">
                <a:solidFill>
                  <a:srgbClr val="C00000"/>
                </a:solidFill>
              </a:rPr>
              <a:t> </a:t>
            </a:r>
            <a:r>
              <a:rPr lang="en-US" altLang="en-US" sz="2000" smtClean="0">
                <a:solidFill>
                  <a:srgbClr val="C00000"/>
                </a:solidFill>
              </a:rPr>
              <a:t>Identifying a problem</a:t>
            </a:r>
          </a:p>
        </p:txBody>
      </p:sp>
      <p:sp>
        <p:nvSpPr>
          <p:cNvPr id="16" name="TextBox 15"/>
          <p:cNvSpPr txBox="1"/>
          <p:nvPr/>
        </p:nvSpPr>
        <p:spPr>
          <a:xfrm>
            <a:off x="2732088" y="920750"/>
            <a:ext cx="6372225" cy="9324975"/>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1</a:t>
            </a:r>
            <a:r>
              <a:rPr lang="en-US" sz="2000" dirty="0">
                <a:solidFill>
                  <a:srgbClr val="333399">
                    <a:lumMod val="40000"/>
                    <a:lumOff val="60000"/>
                  </a:srgbClr>
                </a:solidFill>
              </a:rPr>
              <a:t>Daily</a:t>
            </a:r>
            <a:r>
              <a:rPr lang="en-US" sz="2000" dirty="0">
                <a:solidFill>
                  <a:srgbClr val="000000"/>
                </a:solidFill>
              </a:rPr>
              <a:t> </a:t>
            </a:r>
            <a:r>
              <a:rPr lang="en-US" sz="2000" dirty="0">
                <a:solidFill>
                  <a:srgbClr val="333399">
                    <a:lumMod val="40000"/>
                    <a:lumOff val="60000"/>
                  </a:srgbClr>
                </a:solidFill>
              </a:rPr>
              <a:t>communication using mobile phones and the Internet </a:t>
            </a:r>
            <a:r>
              <a:rPr lang="en-US" sz="2000" dirty="0">
                <a:solidFill>
                  <a:srgbClr val="333399">
                    <a:lumMod val="60000"/>
                    <a:lumOff val="40000"/>
                  </a:srgbClr>
                </a:solidFill>
                <a:latin typeface="Arial Black" panose="020B0A04020102020204" pitchFamily="34" charset="0"/>
              </a:rPr>
              <a:t>has </a:t>
            </a:r>
            <a:r>
              <a:rPr lang="en-US" sz="2000" u="sng" dirty="0">
                <a:solidFill>
                  <a:srgbClr val="333399">
                    <a:lumMod val="60000"/>
                    <a:lumOff val="40000"/>
                  </a:srgbClr>
                </a:solidFill>
                <a:latin typeface="Arial Black" panose="020B0A04020102020204" pitchFamily="34" charset="0"/>
              </a:rPr>
              <a:t>increasingly</a:t>
            </a:r>
            <a:r>
              <a:rPr lang="en-US" sz="2000" dirty="0">
                <a:solidFill>
                  <a:srgbClr val="333399">
                    <a:lumMod val="60000"/>
                    <a:lumOff val="40000"/>
                  </a:srgbClr>
                </a:solidFill>
                <a:latin typeface="Arial Black" panose="020B0A04020102020204" pitchFamily="34" charset="0"/>
              </a:rPr>
              <a:t> become </a:t>
            </a:r>
            <a:r>
              <a:rPr lang="en-US" sz="2000" dirty="0">
                <a:solidFill>
                  <a:srgbClr val="333399">
                    <a:lumMod val="40000"/>
                    <a:lumOff val="60000"/>
                  </a:srgbClr>
                </a:solidFill>
              </a:rPr>
              <a:t>dependent on fast and effective networks for transferring data. </a:t>
            </a:r>
            <a:r>
              <a:rPr lang="en-US" sz="2000" b="1" baseline="30000" dirty="0">
                <a:solidFill>
                  <a:srgbClr val="C00000"/>
                </a:solidFill>
                <a:latin typeface="Arial Black" panose="020B0A04020102020204" pitchFamily="34" charset="0"/>
              </a:rPr>
              <a:t>2</a:t>
            </a:r>
            <a:r>
              <a:rPr lang="en-US" sz="2000" dirty="0">
                <a:solidFill>
                  <a:srgbClr val="333399">
                    <a:lumMod val="40000"/>
                    <a:lumOff val="60000"/>
                  </a:srgbClr>
                </a:solidFill>
              </a:rPr>
              <a:t>Today, high-speed connections are </a:t>
            </a:r>
            <a:r>
              <a:rPr lang="en-US" sz="2000" dirty="0">
                <a:solidFill>
                  <a:srgbClr val="333399">
                    <a:lumMod val="60000"/>
                    <a:lumOff val="40000"/>
                  </a:srgbClr>
                </a:solidFill>
                <a:latin typeface="Arial Black" panose="020B0A04020102020204" pitchFamily="34" charset="0"/>
              </a:rPr>
              <a:t>required</a:t>
            </a:r>
            <a:r>
              <a:rPr lang="en-US" sz="2000" dirty="0">
                <a:solidFill>
                  <a:srgbClr val="333399">
                    <a:lumMod val="40000"/>
                    <a:lumOff val="60000"/>
                  </a:srgbClr>
                </a:solidFill>
              </a:rPr>
              <a:t> for many Internet applications, including VoIP for web telephoning and </a:t>
            </a:r>
            <a:r>
              <a:rPr lang="en-US" sz="2000" dirty="0" err="1">
                <a:solidFill>
                  <a:srgbClr val="333399">
                    <a:lumMod val="40000"/>
                    <a:lumOff val="60000"/>
                  </a:srgbClr>
                </a:solidFill>
              </a:rPr>
              <a:t>BitTorrent</a:t>
            </a:r>
            <a:r>
              <a:rPr lang="en-US" sz="2000" dirty="0">
                <a:solidFill>
                  <a:srgbClr val="333399">
                    <a:lumMod val="40000"/>
                    <a:lumOff val="60000"/>
                  </a:srgbClr>
                </a:solidFill>
              </a:rPr>
              <a:t> for downloads of movies. </a:t>
            </a:r>
            <a:r>
              <a:rPr lang="en-US" sz="2000" b="1" baseline="30000" dirty="0">
                <a:solidFill>
                  <a:srgbClr val="C00000"/>
                </a:solidFill>
                <a:latin typeface="Arial Black" panose="020B0A04020102020204" pitchFamily="34" charset="0"/>
              </a:rPr>
              <a:t>3</a:t>
            </a:r>
            <a:r>
              <a:rPr lang="en-US" sz="2000" dirty="0">
                <a:solidFill>
                  <a:srgbClr val="E8A390"/>
                </a:solidFill>
              </a:rPr>
              <a:t>Current</a:t>
            </a:r>
            <a:r>
              <a:rPr lang="en-US" sz="2000" dirty="0">
                <a:solidFill>
                  <a:srgbClr val="000000"/>
                </a:solidFill>
              </a:rPr>
              <a:t> </a:t>
            </a:r>
            <a:r>
              <a:rPr lang="en-US" sz="2000" dirty="0">
                <a:solidFill>
                  <a:srgbClr val="E8A390"/>
                </a:solidFill>
              </a:rPr>
              <a:t>networks technologies </a:t>
            </a:r>
            <a:r>
              <a:rPr lang="en-US" sz="2000" dirty="0">
                <a:solidFill>
                  <a:srgbClr val="E8A390"/>
                </a:solidFill>
                <a:latin typeface="Arial Black" panose="020B0A04020102020204" pitchFamily="34" charset="0"/>
              </a:rPr>
              <a:t>have struggled </a:t>
            </a:r>
            <a:r>
              <a:rPr lang="en-US" sz="2000" dirty="0">
                <a:solidFill>
                  <a:srgbClr val="E8A390"/>
                </a:solidFill>
              </a:rPr>
              <a:t>to </a:t>
            </a:r>
            <a:r>
              <a:rPr lang="en-US" sz="2000" dirty="0">
                <a:solidFill>
                  <a:srgbClr val="E8A390"/>
                </a:solidFill>
                <a:latin typeface="Arial Black" panose="020B0A04020102020204" pitchFamily="34" charset="0"/>
              </a:rPr>
              <a:t>cope</a:t>
            </a:r>
            <a:r>
              <a:rPr lang="en-US" sz="2000" dirty="0">
                <a:solidFill>
                  <a:srgbClr val="000000"/>
                </a:solidFill>
              </a:rPr>
              <a:t> </a:t>
            </a:r>
            <a:r>
              <a:rPr lang="en-US" sz="2000" dirty="0">
                <a:solidFill>
                  <a:srgbClr val="E8A390"/>
                </a:solidFill>
              </a:rPr>
              <a:t>with these increasing </a:t>
            </a:r>
            <a:r>
              <a:rPr lang="en-US" sz="2000" dirty="0">
                <a:solidFill>
                  <a:srgbClr val="E8A390"/>
                </a:solidFill>
                <a:latin typeface="Arial Black" panose="020B0A04020102020204" pitchFamily="34" charset="0"/>
              </a:rPr>
              <a:t>demands</a:t>
            </a:r>
            <a:r>
              <a:rPr lang="en-US" sz="2000" dirty="0">
                <a:solidFill>
                  <a:srgbClr val="333399">
                    <a:lumMod val="60000"/>
                    <a:lumOff val="40000"/>
                  </a:srgbClr>
                </a:solidFill>
                <a:latin typeface="Arial Black" panose="020B0A04020102020204" pitchFamily="34" charset="0"/>
              </a:rPr>
              <a:t>,</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leading to </a:t>
            </a:r>
            <a:r>
              <a:rPr lang="en-US" sz="2000" dirty="0">
                <a:solidFill>
                  <a:srgbClr val="333399">
                    <a:lumMod val="40000"/>
                    <a:lumOff val="60000"/>
                  </a:srgbClr>
                </a:solidFill>
              </a:rPr>
              <a:t>the development of </a:t>
            </a:r>
            <a:r>
              <a:rPr lang="en-US" sz="2000" dirty="0">
                <a:solidFill>
                  <a:srgbClr val="333399">
                    <a:lumMod val="60000"/>
                    <a:lumOff val="40000"/>
                  </a:srgbClr>
                </a:solidFill>
                <a:latin typeface="Arial Black" panose="020B0A04020102020204" pitchFamily="34" charset="0"/>
              </a:rPr>
              <a:t>various technologies</a:t>
            </a:r>
            <a:r>
              <a:rPr lang="en-US" sz="2000" dirty="0">
                <a:solidFill>
                  <a:srgbClr val="333399">
                    <a:lumMod val="40000"/>
                    <a:lumOff val="60000"/>
                  </a:srgbClr>
                </a:solidFill>
              </a:rPr>
              <a:t>, such as Frame Relay, Token Ring, and Fiber Distributed Data Interface (FDDI). </a:t>
            </a:r>
            <a:r>
              <a:rPr lang="en-US" sz="2000" b="1" baseline="30000" dirty="0">
                <a:solidFill>
                  <a:srgbClr val="0000FF"/>
                </a:solidFill>
                <a:latin typeface="Arial Black" panose="020B0A04020102020204" pitchFamily="34" charset="0"/>
              </a:rPr>
              <a:t>4</a:t>
            </a:r>
            <a:r>
              <a:rPr lang="en-US" sz="2000" dirty="0">
                <a:solidFill>
                  <a:srgbClr val="333399">
                    <a:lumMod val="60000"/>
                    <a:lumOff val="40000"/>
                  </a:srgbClr>
                </a:solidFill>
                <a:latin typeface="Arial Black" panose="020B0A04020102020204" pitchFamily="34" charset="0"/>
              </a:rPr>
              <a:t>Token</a:t>
            </a:r>
            <a:r>
              <a:rPr lang="en-US" sz="2000" dirty="0">
                <a:solidFill>
                  <a:srgbClr val="000000"/>
                </a:solidFill>
              </a:rPr>
              <a:t> </a:t>
            </a:r>
            <a:r>
              <a:rPr lang="en-US" sz="2000" dirty="0">
                <a:solidFill>
                  <a:srgbClr val="333399">
                    <a:lumMod val="60000"/>
                    <a:lumOff val="40000"/>
                  </a:srgbClr>
                </a:solidFill>
                <a:latin typeface="Arial Black" panose="020B0A04020102020204" pitchFamily="34" charset="0"/>
              </a:rPr>
              <a:t>Ring</a:t>
            </a:r>
            <a:r>
              <a:rPr lang="en-US" sz="2000" dirty="0">
                <a:solidFill>
                  <a:srgbClr val="000000"/>
                </a:solidFill>
              </a:rPr>
              <a:t> </a:t>
            </a:r>
            <a:r>
              <a:rPr lang="en-US" sz="2000" dirty="0">
                <a:solidFill>
                  <a:srgbClr val="333399">
                    <a:lumMod val="40000"/>
                    <a:lumOff val="60000"/>
                  </a:srgbClr>
                </a:solidFill>
              </a:rPr>
              <a:t>was among the first protocols to be implemented for data transmission.</a:t>
            </a:r>
            <a:r>
              <a:rPr lang="en-US" sz="2000" dirty="0">
                <a:solidFill>
                  <a:srgbClr val="000000"/>
                </a:solidFill>
              </a:rPr>
              <a:t> </a:t>
            </a:r>
            <a:r>
              <a:rPr lang="en-US" sz="2000" b="1" baseline="30000" dirty="0">
                <a:solidFill>
                  <a:srgbClr val="0000FF"/>
                </a:solidFill>
                <a:latin typeface="Arial Black" panose="020B0A04020102020204" pitchFamily="34" charset="0"/>
              </a:rPr>
              <a:t>5</a:t>
            </a:r>
            <a:r>
              <a:rPr lang="en-US" sz="2000" dirty="0">
                <a:solidFill>
                  <a:srgbClr val="E8A390"/>
                </a:solidFill>
                <a:latin typeface="Arial Black" panose="020B0A04020102020204" pitchFamily="34" charset="0"/>
              </a:rPr>
              <a:t>However, </a:t>
            </a:r>
            <a:r>
              <a:rPr lang="en-US" sz="2000" dirty="0">
                <a:solidFill>
                  <a:srgbClr val="E8A390"/>
                </a:solidFill>
              </a:rPr>
              <a:t>it proved to be </a:t>
            </a:r>
            <a:r>
              <a:rPr lang="en-US" sz="2000" dirty="0">
                <a:solidFill>
                  <a:srgbClr val="E8A390"/>
                </a:solidFill>
                <a:latin typeface="Arial Black" panose="020B0A04020102020204" pitchFamily="34" charset="0"/>
              </a:rPr>
              <a:t>inefficient</a:t>
            </a:r>
            <a:r>
              <a:rPr lang="en-US" sz="2000" dirty="0">
                <a:solidFill>
                  <a:srgbClr val="E8A390"/>
                </a:solidFill>
              </a:rPr>
              <a:t> because of the various collisions over the domains.</a:t>
            </a:r>
            <a:r>
              <a:rPr lang="en-US" sz="2000" dirty="0">
                <a:solidFill>
                  <a:srgbClr val="000000"/>
                </a:solidFill>
              </a:rPr>
              <a:t> </a:t>
            </a:r>
            <a:r>
              <a:rPr lang="en-US" sz="2000" b="1" baseline="30000" dirty="0">
                <a:solidFill>
                  <a:srgbClr val="C00000"/>
                </a:solidFill>
                <a:latin typeface="Arial Black" panose="020B0A04020102020204" pitchFamily="34" charset="0"/>
              </a:rPr>
              <a:t>6</a:t>
            </a:r>
            <a:r>
              <a:rPr lang="en-US" sz="2000" dirty="0">
                <a:solidFill>
                  <a:srgbClr val="0000FF"/>
                </a:solidFill>
              </a:rPr>
              <a:t>In</a:t>
            </a:r>
            <a:r>
              <a:rPr lang="en-US" sz="2000" dirty="0">
                <a:solidFill>
                  <a:srgbClr val="FFFFFF">
                    <a:lumMod val="50000"/>
                  </a:srgbClr>
                </a:solidFill>
              </a:rPr>
              <a:t> </a:t>
            </a:r>
            <a:r>
              <a:rPr lang="en-US" sz="2000" dirty="0">
                <a:solidFill>
                  <a:srgbClr val="0000FF"/>
                </a:solidFill>
              </a:rPr>
              <a:t>response to these weaknesses, the </a:t>
            </a:r>
            <a:r>
              <a:rPr lang="en-US" sz="2000" dirty="0">
                <a:solidFill>
                  <a:srgbClr val="0000FF"/>
                </a:solidFill>
                <a:latin typeface="Arial Black" panose="020B0A04020102020204" pitchFamily="34" charset="0"/>
              </a:rPr>
              <a:t>Frame Relay </a:t>
            </a:r>
            <a:r>
              <a:rPr lang="en-US" sz="2000" dirty="0">
                <a:solidFill>
                  <a:srgbClr val="0000FF"/>
                </a:solidFill>
              </a:rPr>
              <a:t>protocol and </a:t>
            </a:r>
            <a:r>
              <a:rPr lang="en-US" sz="2000" dirty="0">
                <a:solidFill>
                  <a:srgbClr val="0000FF"/>
                </a:solidFill>
                <a:latin typeface="Arial Black" panose="020B0A04020102020204" pitchFamily="34" charset="0"/>
              </a:rPr>
              <a:t>Ethernet</a:t>
            </a:r>
            <a:r>
              <a:rPr lang="en-US" sz="2000" dirty="0">
                <a:solidFill>
                  <a:srgbClr val="0000FF"/>
                </a:solidFill>
              </a:rPr>
              <a:t> were developed.</a:t>
            </a:r>
            <a:r>
              <a:rPr lang="en-US" sz="2000" dirty="0">
                <a:solidFill>
                  <a:srgbClr val="000000"/>
                </a:solidFill>
              </a:rPr>
              <a:t> </a:t>
            </a:r>
            <a:r>
              <a:rPr lang="en-US" sz="2000" b="1" baseline="30000" dirty="0">
                <a:solidFill>
                  <a:srgbClr val="0000FF"/>
                </a:solidFill>
                <a:latin typeface="Arial Black" panose="020B0A04020102020204" pitchFamily="34" charset="0"/>
              </a:rPr>
              <a:t>8</a:t>
            </a:r>
            <a:r>
              <a:rPr lang="en-US" sz="2000" dirty="0">
                <a:solidFill>
                  <a:srgbClr val="FFFFFF">
                    <a:lumMod val="50000"/>
                  </a:srgbClr>
                </a:solidFill>
              </a:rPr>
              <a:t>Although</a:t>
            </a:r>
            <a:r>
              <a:rPr lang="en-US" sz="2000" dirty="0">
                <a:solidFill>
                  <a:srgbClr val="000000"/>
                </a:solidFill>
              </a:rPr>
              <a:t> </a:t>
            </a:r>
            <a:r>
              <a:rPr lang="en-US" sz="2000" dirty="0">
                <a:solidFill>
                  <a:srgbClr val="FFFFFF">
                    <a:lumMod val="50000"/>
                  </a:srgbClr>
                </a:solidFill>
              </a:rPr>
              <a:t>the Frame Relay protocol has been shown to be easily deployable in wide-area networks, it remains too slow for many current applications, due to bandwidth problems.</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FFFFFF">
                    <a:lumMod val="50000"/>
                  </a:srgbClr>
                </a:solidFill>
              </a:rPr>
              <a:t>As a</a:t>
            </a:r>
            <a:r>
              <a:rPr lang="en-US" sz="2000" dirty="0">
                <a:solidFill>
                  <a:srgbClr val="000000"/>
                </a:solidFill>
              </a:rPr>
              <a:t> </a:t>
            </a:r>
            <a:r>
              <a:rPr lang="en-US" sz="2000" dirty="0">
                <a:solidFill>
                  <a:srgbClr val="FFFFFF">
                    <a:lumMod val="50000"/>
                  </a:srgbClr>
                </a:solidFill>
              </a:rPr>
              <a:t>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17" name="AutoShape 4"/>
          <p:cNvSpPr>
            <a:spLocks/>
          </p:cNvSpPr>
          <p:nvPr/>
        </p:nvSpPr>
        <p:spPr bwMode="auto">
          <a:xfrm>
            <a:off x="442913" y="5583238"/>
            <a:ext cx="2009775" cy="1077912"/>
          </a:xfrm>
          <a:prstGeom prst="borderCallout1">
            <a:avLst>
              <a:gd name="adj1" fmla="val 9810"/>
              <a:gd name="adj2" fmla="val 104231"/>
              <a:gd name="adj3" fmla="val -14681"/>
              <a:gd name="adj4" fmla="val 116903"/>
            </a:avLst>
          </a:prstGeom>
          <a:solidFill>
            <a:schemeClr val="accent2"/>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1-</a:t>
            </a:r>
            <a:r>
              <a:rPr lang="fi-FI" altLang="en-US" sz="2400" b="1" smtClean="0">
                <a:solidFill>
                  <a:srgbClr val="FFFFFF"/>
                </a:solidFill>
              </a:rPr>
              <a:t>B</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Topic Generalization</a:t>
            </a:r>
          </a:p>
        </p:txBody>
      </p:sp>
    </p:spTree>
    <p:extLst>
      <p:ext uri="{BB962C8B-B14F-4D97-AF65-F5344CB8AC3E}">
        <p14:creationId xmlns:p14="http://schemas.microsoft.com/office/powerpoint/2010/main" val="1242614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11" name="AutoShape 4"/>
          <p:cNvSpPr>
            <a:spLocks/>
          </p:cNvSpPr>
          <p:nvPr/>
        </p:nvSpPr>
        <p:spPr bwMode="auto">
          <a:xfrm>
            <a:off x="254000" y="1341438"/>
            <a:ext cx="2009775" cy="1076325"/>
          </a:xfrm>
          <a:prstGeom prst="borderCallout1">
            <a:avLst>
              <a:gd name="adj1" fmla="val 9810"/>
              <a:gd name="adj2" fmla="val 104231"/>
              <a:gd name="adj3" fmla="val -15858"/>
              <a:gd name="adj4" fmla="val 221155"/>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B</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Topic Generalization</a:t>
            </a:r>
          </a:p>
        </p:txBody>
      </p:sp>
      <p:sp>
        <p:nvSpPr>
          <p:cNvPr id="16" name="TextBox 15"/>
          <p:cNvSpPr txBox="1"/>
          <p:nvPr/>
        </p:nvSpPr>
        <p:spPr>
          <a:xfrm>
            <a:off x="2590800" y="996950"/>
            <a:ext cx="6445250" cy="4708525"/>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6</a:t>
            </a:r>
            <a:r>
              <a:rPr lang="en-US" sz="2000" dirty="0">
                <a:solidFill>
                  <a:srgbClr val="333399">
                    <a:lumMod val="40000"/>
                    <a:lumOff val="60000"/>
                  </a:srgbClr>
                </a:solidFill>
              </a:rPr>
              <a:t>In</a:t>
            </a:r>
            <a:r>
              <a:rPr lang="en-US" sz="2000" dirty="0">
                <a:solidFill>
                  <a:srgbClr val="FFFFFF">
                    <a:lumMod val="50000"/>
                  </a:srgbClr>
                </a:solidFill>
              </a:rPr>
              <a:t> </a:t>
            </a:r>
            <a:r>
              <a:rPr lang="en-US" sz="2000" dirty="0">
                <a:solidFill>
                  <a:srgbClr val="333399">
                    <a:lumMod val="40000"/>
                    <a:lumOff val="60000"/>
                  </a:srgbClr>
                </a:solidFill>
              </a:rPr>
              <a:t>response</a:t>
            </a:r>
            <a:r>
              <a:rPr lang="en-US" sz="2000" dirty="0">
                <a:solidFill>
                  <a:srgbClr val="0000FF"/>
                </a:solidFill>
              </a:rPr>
              <a:t> </a:t>
            </a:r>
            <a:r>
              <a:rPr lang="en-US" sz="2000" dirty="0">
                <a:solidFill>
                  <a:srgbClr val="333399">
                    <a:lumMod val="40000"/>
                    <a:lumOff val="60000"/>
                  </a:srgbClr>
                </a:solidFill>
              </a:rPr>
              <a:t>to</a:t>
            </a:r>
            <a:r>
              <a:rPr lang="en-US" sz="2000" dirty="0">
                <a:solidFill>
                  <a:srgbClr val="0000FF"/>
                </a:solidFill>
              </a:rPr>
              <a:t> </a:t>
            </a:r>
            <a:r>
              <a:rPr lang="en-US" sz="2000" dirty="0">
                <a:solidFill>
                  <a:srgbClr val="333399">
                    <a:lumMod val="40000"/>
                    <a:lumOff val="60000"/>
                  </a:srgbClr>
                </a:solidFill>
              </a:rPr>
              <a:t>these</a:t>
            </a:r>
            <a:r>
              <a:rPr lang="en-US" sz="2000" dirty="0">
                <a:solidFill>
                  <a:srgbClr val="0000FF"/>
                </a:solidFill>
              </a:rPr>
              <a:t> </a:t>
            </a:r>
            <a:r>
              <a:rPr lang="en-US" sz="2000" dirty="0">
                <a:solidFill>
                  <a:srgbClr val="333399">
                    <a:lumMod val="40000"/>
                    <a:lumOff val="60000"/>
                  </a:srgbClr>
                </a:solidFill>
              </a:rPr>
              <a:t>weaknesses, the </a:t>
            </a:r>
            <a:r>
              <a:rPr lang="en-US" sz="2000" dirty="0">
                <a:solidFill>
                  <a:srgbClr val="333399">
                    <a:lumMod val="60000"/>
                    <a:lumOff val="40000"/>
                  </a:srgbClr>
                </a:solidFill>
                <a:latin typeface="Arial Black" panose="020B0A04020102020204" pitchFamily="34" charset="0"/>
              </a:rPr>
              <a:t>Frame Relay </a:t>
            </a:r>
            <a:r>
              <a:rPr lang="en-US" sz="2000" dirty="0">
                <a:solidFill>
                  <a:srgbClr val="333399">
                    <a:lumMod val="40000"/>
                    <a:lumOff val="60000"/>
                  </a:srgbClr>
                </a:solidFill>
              </a:rPr>
              <a:t>protocol and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were developed. </a:t>
            </a:r>
            <a:r>
              <a:rPr lang="en-US" sz="2000" b="1" baseline="30000" dirty="0">
                <a:solidFill>
                  <a:srgbClr val="0000FF"/>
                </a:solidFill>
                <a:latin typeface="Arial Black" panose="020B0A04020102020204" pitchFamily="34" charset="0"/>
              </a:rPr>
              <a:t>8</a:t>
            </a:r>
            <a:r>
              <a:rPr lang="en-US" sz="2000" dirty="0">
                <a:solidFill>
                  <a:srgbClr val="000000"/>
                </a:solidFill>
              </a:rPr>
              <a:t>Although the Frame Relay protocol has been shown to be easily deployable in wide-area networks, it remains too slow for many current applications, due to bandwidth problems.</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FFFFFF">
                    <a:lumMod val="50000"/>
                  </a:srgbClr>
                </a:solidFill>
              </a:rPr>
              <a:t>As a</a:t>
            </a:r>
            <a:r>
              <a:rPr lang="en-US" sz="2000" dirty="0">
                <a:solidFill>
                  <a:srgbClr val="000000"/>
                </a:solidFill>
              </a:rPr>
              <a:t> </a:t>
            </a:r>
            <a:r>
              <a:rPr lang="en-US" sz="2000" dirty="0">
                <a:solidFill>
                  <a:srgbClr val="FFFFFF">
                    <a:lumMod val="50000"/>
                  </a:srgbClr>
                </a:solidFill>
              </a:rPr>
              <a:t>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12" name="TextBox 11"/>
          <p:cNvSpPr txBox="1"/>
          <p:nvPr/>
        </p:nvSpPr>
        <p:spPr>
          <a:xfrm>
            <a:off x="2603500" y="996950"/>
            <a:ext cx="6445250" cy="4708525"/>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6</a:t>
            </a:r>
            <a:r>
              <a:rPr lang="en-US" sz="2000" dirty="0">
                <a:solidFill>
                  <a:srgbClr val="333399">
                    <a:lumMod val="40000"/>
                    <a:lumOff val="60000"/>
                  </a:srgbClr>
                </a:solidFill>
              </a:rPr>
              <a:t>In</a:t>
            </a:r>
            <a:r>
              <a:rPr lang="en-US" sz="2000" dirty="0">
                <a:solidFill>
                  <a:srgbClr val="FFFFFF">
                    <a:lumMod val="50000"/>
                  </a:srgbClr>
                </a:solidFill>
              </a:rPr>
              <a:t> </a:t>
            </a:r>
            <a:r>
              <a:rPr lang="en-US" sz="2000" dirty="0">
                <a:solidFill>
                  <a:srgbClr val="333399">
                    <a:lumMod val="40000"/>
                    <a:lumOff val="60000"/>
                  </a:srgbClr>
                </a:solidFill>
              </a:rPr>
              <a:t>response</a:t>
            </a:r>
            <a:r>
              <a:rPr lang="en-US" sz="2000" dirty="0">
                <a:solidFill>
                  <a:srgbClr val="0000FF"/>
                </a:solidFill>
              </a:rPr>
              <a:t> </a:t>
            </a:r>
            <a:r>
              <a:rPr lang="en-US" sz="2000" dirty="0">
                <a:solidFill>
                  <a:srgbClr val="333399">
                    <a:lumMod val="40000"/>
                    <a:lumOff val="60000"/>
                  </a:srgbClr>
                </a:solidFill>
              </a:rPr>
              <a:t>to</a:t>
            </a:r>
            <a:r>
              <a:rPr lang="en-US" sz="2000" dirty="0">
                <a:solidFill>
                  <a:srgbClr val="0000FF"/>
                </a:solidFill>
              </a:rPr>
              <a:t> </a:t>
            </a:r>
            <a:r>
              <a:rPr lang="en-US" sz="2000" dirty="0">
                <a:solidFill>
                  <a:srgbClr val="333399">
                    <a:lumMod val="40000"/>
                    <a:lumOff val="60000"/>
                  </a:srgbClr>
                </a:solidFill>
              </a:rPr>
              <a:t>these</a:t>
            </a:r>
            <a:r>
              <a:rPr lang="en-US" sz="2000" dirty="0">
                <a:solidFill>
                  <a:srgbClr val="0000FF"/>
                </a:solidFill>
              </a:rPr>
              <a:t> </a:t>
            </a:r>
            <a:r>
              <a:rPr lang="en-US" sz="2000" dirty="0">
                <a:solidFill>
                  <a:srgbClr val="333399">
                    <a:lumMod val="40000"/>
                    <a:lumOff val="60000"/>
                  </a:srgbClr>
                </a:solidFill>
              </a:rPr>
              <a:t>weaknesses, the </a:t>
            </a:r>
            <a:r>
              <a:rPr lang="en-US" sz="2000" dirty="0">
                <a:solidFill>
                  <a:srgbClr val="333399">
                    <a:lumMod val="60000"/>
                    <a:lumOff val="40000"/>
                  </a:srgbClr>
                </a:solidFill>
                <a:latin typeface="Arial Black" panose="020B0A04020102020204" pitchFamily="34" charset="0"/>
              </a:rPr>
              <a:t>Frame Relay </a:t>
            </a:r>
            <a:r>
              <a:rPr lang="en-US" sz="2000" dirty="0">
                <a:solidFill>
                  <a:srgbClr val="333399">
                    <a:lumMod val="40000"/>
                    <a:lumOff val="60000"/>
                  </a:srgbClr>
                </a:solidFill>
              </a:rPr>
              <a:t>protocol and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were developed. </a:t>
            </a:r>
            <a:r>
              <a:rPr lang="en-US" sz="2000" b="1" baseline="30000" dirty="0">
                <a:solidFill>
                  <a:srgbClr val="0000FF"/>
                </a:solidFill>
                <a:latin typeface="Arial Black" panose="020B0A04020102020204" pitchFamily="34" charset="0"/>
              </a:rPr>
              <a:t>8</a:t>
            </a:r>
            <a:r>
              <a:rPr lang="en-US" sz="2000" dirty="0">
                <a:solidFill>
                  <a:srgbClr val="C00000"/>
                </a:solidFill>
                <a:latin typeface="Arial Black" panose="020B0A04020102020204" pitchFamily="34" charset="0"/>
              </a:rPr>
              <a:t>Although</a:t>
            </a:r>
            <a:r>
              <a:rPr lang="en-US" sz="2000" dirty="0">
                <a:solidFill>
                  <a:srgbClr val="000000"/>
                </a:solidFill>
              </a:rPr>
              <a:t> </a:t>
            </a:r>
            <a:r>
              <a:rPr lang="en-US" sz="2000" dirty="0">
                <a:solidFill>
                  <a:srgbClr val="0000FF"/>
                </a:solidFill>
              </a:rPr>
              <a:t>the </a:t>
            </a:r>
            <a:r>
              <a:rPr lang="en-US" sz="2000" b="1" dirty="0">
                <a:solidFill>
                  <a:srgbClr val="0000FF"/>
                </a:solidFill>
              </a:rPr>
              <a:t>Frame Relay protocol </a:t>
            </a:r>
            <a:r>
              <a:rPr lang="en-US" sz="2000" dirty="0">
                <a:solidFill>
                  <a:srgbClr val="0000FF"/>
                </a:solidFill>
              </a:rPr>
              <a:t>has been shown to be </a:t>
            </a:r>
            <a:r>
              <a:rPr lang="en-US" sz="2000" u="sng" dirty="0">
                <a:solidFill>
                  <a:srgbClr val="0000FF"/>
                </a:solidFill>
                <a:latin typeface="Arial Black" panose="020B0A04020102020204" pitchFamily="34" charset="0"/>
              </a:rPr>
              <a:t>easily</a:t>
            </a:r>
            <a:r>
              <a:rPr lang="en-US" sz="2000" dirty="0">
                <a:solidFill>
                  <a:srgbClr val="0000FF"/>
                </a:solidFill>
                <a:latin typeface="Arial Black" panose="020B0A04020102020204" pitchFamily="34" charset="0"/>
              </a:rPr>
              <a:t> deployable </a:t>
            </a:r>
            <a:r>
              <a:rPr lang="en-US" sz="2000" dirty="0">
                <a:solidFill>
                  <a:srgbClr val="0000FF"/>
                </a:solidFill>
              </a:rPr>
              <a:t>in wide-area networks</a:t>
            </a:r>
            <a:r>
              <a:rPr lang="en-US" sz="2000" dirty="0">
                <a:solidFill>
                  <a:srgbClr val="C00000"/>
                </a:solidFill>
                <a:latin typeface="Arial Black" panose="020B0A04020102020204" pitchFamily="34" charset="0"/>
              </a:rPr>
              <a:t>, </a:t>
            </a:r>
            <a:r>
              <a:rPr lang="en-US" sz="2000" dirty="0">
                <a:solidFill>
                  <a:srgbClr val="C00000"/>
                </a:solidFill>
              </a:rPr>
              <a:t>it remains </a:t>
            </a:r>
            <a:r>
              <a:rPr lang="en-US" sz="2000" dirty="0">
                <a:solidFill>
                  <a:srgbClr val="C00000"/>
                </a:solidFill>
                <a:latin typeface="Arial Black" panose="020B0A04020102020204" pitchFamily="34" charset="0"/>
              </a:rPr>
              <a:t>too slow </a:t>
            </a:r>
            <a:r>
              <a:rPr lang="en-US" sz="2000" dirty="0">
                <a:solidFill>
                  <a:srgbClr val="C00000"/>
                </a:solidFill>
              </a:rPr>
              <a:t>for many current applications, due to bandwidth </a:t>
            </a:r>
            <a:r>
              <a:rPr lang="en-US" sz="2000" dirty="0">
                <a:solidFill>
                  <a:srgbClr val="C00000"/>
                </a:solidFill>
                <a:latin typeface="Arial Black" panose="020B0A04020102020204" pitchFamily="34" charset="0"/>
              </a:rPr>
              <a:t>problems</a:t>
            </a:r>
            <a:r>
              <a:rPr lang="en-US" sz="2000" dirty="0">
                <a:solidFill>
                  <a:srgbClr val="000000"/>
                </a:solidFill>
              </a:rPr>
              <a:t>.</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FFFFFF">
                    <a:lumMod val="50000"/>
                  </a:srgbClr>
                </a:solidFill>
              </a:rPr>
              <a:t>As a</a:t>
            </a:r>
            <a:r>
              <a:rPr lang="en-US" sz="2000" dirty="0">
                <a:solidFill>
                  <a:srgbClr val="000000"/>
                </a:solidFill>
              </a:rPr>
              <a:t> </a:t>
            </a:r>
            <a:r>
              <a:rPr lang="en-US" sz="2000" dirty="0">
                <a:solidFill>
                  <a:srgbClr val="FFFFFF">
                    <a:lumMod val="50000"/>
                  </a:srgbClr>
                </a:solidFill>
              </a:rPr>
              <a:t>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14" name="AutoShape 4"/>
          <p:cNvSpPr>
            <a:spLocks/>
          </p:cNvSpPr>
          <p:nvPr/>
        </p:nvSpPr>
        <p:spPr bwMode="auto">
          <a:xfrm>
            <a:off x="427038" y="2060575"/>
            <a:ext cx="2011362" cy="1077913"/>
          </a:xfrm>
          <a:prstGeom prst="borderCallout1">
            <a:avLst>
              <a:gd name="adj1" fmla="val 9810"/>
              <a:gd name="adj2" fmla="val 104231"/>
              <a:gd name="adj3" fmla="val 8898"/>
              <a:gd name="adj4" fmla="val 111847"/>
            </a:avLst>
          </a:prstGeom>
          <a:solidFill>
            <a:schemeClr val="accent2"/>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1-</a:t>
            </a:r>
            <a:r>
              <a:rPr lang="fi-FI" altLang="en-US" sz="2400" b="1" smtClean="0">
                <a:solidFill>
                  <a:srgbClr val="FFFFFF"/>
                </a:solidFill>
              </a:rPr>
              <a:t>C</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Previous Research</a:t>
            </a:r>
          </a:p>
        </p:txBody>
      </p:sp>
      <p:sp>
        <p:nvSpPr>
          <p:cNvPr id="18" name="AutoShape 12"/>
          <p:cNvSpPr>
            <a:spLocks/>
          </p:cNvSpPr>
          <p:nvPr/>
        </p:nvSpPr>
        <p:spPr bwMode="auto">
          <a:xfrm>
            <a:off x="219075" y="2782888"/>
            <a:ext cx="2009775" cy="1138237"/>
          </a:xfrm>
          <a:prstGeom prst="borderCallout1">
            <a:avLst>
              <a:gd name="adj1" fmla="val -5704"/>
              <a:gd name="adj2" fmla="val 98759"/>
              <a:gd name="adj3" fmla="val -21986"/>
              <a:gd name="adj4" fmla="val 128593"/>
            </a:avLst>
          </a:prstGeom>
          <a:solidFill>
            <a:srgbClr val="99000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2-</a:t>
            </a:r>
            <a:r>
              <a:rPr lang="fi-FI" altLang="en-US" sz="2400" b="1" smtClean="0">
                <a:solidFill>
                  <a:srgbClr val="FFFFFF"/>
                </a:solidFill>
              </a:rPr>
              <a:t>B</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fi-FI" altLang="en-US" sz="2400" noProof="1" smtClean="0">
                <a:solidFill>
                  <a:srgbClr val="FFFFFF"/>
                </a:solidFill>
              </a:rPr>
              <a:t> </a:t>
            </a:r>
            <a:r>
              <a:rPr lang="en-US" altLang="en-US" sz="2000" smtClean="0">
                <a:solidFill>
                  <a:srgbClr val="FFFFFF"/>
                </a:solidFill>
              </a:rPr>
              <a:t>Identifying a problem</a:t>
            </a:r>
            <a:endParaRPr lang="en-US" altLang="en-US" sz="2000" smtClean="0">
              <a:solidFill>
                <a:srgbClr val="000000"/>
              </a:solidFill>
            </a:endParaRPr>
          </a:p>
        </p:txBody>
      </p:sp>
    </p:spTree>
    <p:extLst>
      <p:ext uri="{BB962C8B-B14F-4D97-AF65-F5344CB8AC3E}">
        <p14:creationId xmlns:p14="http://schemas.microsoft.com/office/powerpoint/2010/main" val="4136721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600" fill="hold"/>
                                        <p:tgtEl>
                                          <p:spTgt spid="14"/>
                                        </p:tgtEl>
                                        <p:attrNameLst>
                                          <p:attrName>ppt_x</p:attrName>
                                        </p:attrNameLst>
                                      </p:cBhvr>
                                      <p:tavLst>
                                        <p:tav tm="0">
                                          <p:val>
                                            <p:strVal val="#ppt_x"/>
                                          </p:val>
                                        </p:tav>
                                        <p:tav tm="100000">
                                          <p:val>
                                            <p:strVal val="#ppt_x"/>
                                          </p:val>
                                        </p:tav>
                                      </p:tavLst>
                                    </p:anim>
                                    <p:anim calcmode="lin" valueType="num">
                                      <p:cBhvr additive="base">
                                        <p:cTn id="13" dur="600" fill="hold"/>
                                        <p:tgtEl>
                                          <p:spTgt spid="1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600"/>
                            </p:stCondLst>
                            <p:childTnLst>
                              <p:par>
                                <p:cTn id="15" presetID="3" presetClass="entr" presetSubtype="1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6336704" cy="461665"/>
          </a:xfrm>
          <a:prstGeom prst="rect">
            <a:avLst/>
          </a:prstGeom>
          <a:noFill/>
        </p:spPr>
        <p:txBody>
          <a:bodyPr wrap="square" rtlCol="0">
            <a:spAutoFit/>
          </a:bodyPr>
          <a:lstStyle/>
          <a:p>
            <a:r>
              <a:rPr lang="en-US" sz="2400" b="1" dirty="0"/>
              <a:t>STATEMENT OF MASTER’S THESIS </a:t>
            </a:r>
            <a:r>
              <a:rPr lang="en-US" sz="2400" b="1" dirty="0" smtClean="0"/>
              <a:t>ASSESSMENT</a:t>
            </a:r>
            <a:endParaRPr lang="en-US" sz="1600" b="1" dirty="0" smtClean="0"/>
          </a:p>
        </p:txBody>
      </p:sp>
      <p:sp>
        <p:nvSpPr>
          <p:cNvPr id="3" name="TextBox 2"/>
          <p:cNvSpPr txBox="1"/>
          <p:nvPr/>
        </p:nvSpPr>
        <p:spPr>
          <a:xfrm>
            <a:off x="611560" y="870194"/>
            <a:ext cx="8137321" cy="584775"/>
          </a:xfrm>
          <a:prstGeom prst="rect">
            <a:avLst/>
          </a:prstGeom>
          <a:noFill/>
        </p:spPr>
        <p:txBody>
          <a:bodyPr wrap="square" rtlCol="0">
            <a:spAutoFit/>
          </a:bodyPr>
          <a:lstStyle/>
          <a:p>
            <a:r>
              <a:rPr lang="en-US" sz="1600" b="1" dirty="0" smtClean="0">
                <a:hlinkClick r:id="rId3"/>
              </a:rPr>
              <a:t>https</a:t>
            </a:r>
            <a:r>
              <a:rPr lang="en-US" sz="1600" b="1" dirty="0">
                <a:hlinkClick r:id="rId3"/>
              </a:rPr>
              <a:t>://</a:t>
            </a:r>
            <a:r>
              <a:rPr lang="en-US" sz="1600" b="1" dirty="0" smtClean="0">
                <a:hlinkClick r:id="rId3"/>
              </a:rPr>
              <a:t>into.aalto.fi/display/enmasterelec/New+guideline+for+master%27s+thesis+evaluation+effective+as+of+1+August+2012</a:t>
            </a:r>
            <a:endParaRPr lang="en-US" sz="1600" b="1" dirty="0" smtClean="0"/>
          </a:p>
        </p:txBody>
      </p:sp>
      <p:pic>
        <p:nvPicPr>
          <p:cNvPr id="4" name="Picture 3"/>
          <p:cNvPicPr>
            <a:picLocks noChangeAspect="1"/>
          </p:cNvPicPr>
          <p:nvPr/>
        </p:nvPicPr>
        <p:blipFill>
          <a:blip r:embed="rId4"/>
          <a:stretch>
            <a:fillRect/>
          </a:stretch>
        </p:blipFill>
        <p:spPr>
          <a:xfrm>
            <a:off x="413631" y="1556792"/>
            <a:ext cx="8730369" cy="4585121"/>
          </a:xfrm>
          <a:prstGeom prst="rect">
            <a:avLst/>
          </a:prstGeom>
        </p:spPr>
      </p:pic>
      <p:sp>
        <p:nvSpPr>
          <p:cNvPr id="5" name="Oval 4"/>
          <p:cNvSpPr/>
          <p:nvPr/>
        </p:nvSpPr>
        <p:spPr>
          <a:xfrm>
            <a:off x="107504" y="4797152"/>
            <a:ext cx="4212260" cy="86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224040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11" name="AutoShape 4"/>
          <p:cNvSpPr>
            <a:spLocks/>
          </p:cNvSpPr>
          <p:nvPr/>
        </p:nvSpPr>
        <p:spPr bwMode="auto">
          <a:xfrm>
            <a:off x="254000" y="1341438"/>
            <a:ext cx="2009775" cy="1076325"/>
          </a:xfrm>
          <a:prstGeom prst="borderCallout1">
            <a:avLst>
              <a:gd name="adj1" fmla="val 9810"/>
              <a:gd name="adj2" fmla="val 104231"/>
              <a:gd name="adj3" fmla="val -15858"/>
              <a:gd name="adj4" fmla="val 221155"/>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B</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Topic Generalization</a:t>
            </a:r>
          </a:p>
        </p:txBody>
      </p:sp>
      <p:sp>
        <p:nvSpPr>
          <p:cNvPr id="12" name="TextBox 11"/>
          <p:cNvSpPr txBox="1"/>
          <p:nvPr/>
        </p:nvSpPr>
        <p:spPr>
          <a:xfrm>
            <a:off x="2581275" y="996950"/>
            <a:ext cx="6445250" cy="4708525"/>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6</a:t>
            </a:r>
            <a:r>
              <a:rPr lang="en-US" sz="2000" dirty="0">
                <a:solidFill>
                  <a:srgbClr val="333399">
                    <a:lumMod val="40000"/>
                    <a:lumOff val="60000"/>
                  </a:srgbClr>
                </a:solidFill>
              </a:rPr>
              <a:t>In</a:t>
            </a:r>
            <a:r>
              <a:rPr lang="en-US" sz="2000" dirty="0">
                <a:solidFill>
                  <a:srgbClr val="FFFFFF">
                    <a:lumMod val="50000"/>
                  </a:srgbClr>
                </a:solidFill>
              </a:rPr>
              <a:t> </a:t>
            </a:r>
            <a:r>
              <a:rPr lang="en-US" sz="2000" dirty="0">
                <a:solidFill>
                  <a:srgbClr val="333399">
                    <a:lumMod val="40000"/>
                    <a:lumOff val="60000"/>
                  </a:srgbClr>
                </a:solidFill>
              </a:rPr>
              <a:t>response</a:t>
            </a:r>
            <a:r>
              <a:rPr lang="en-US" sz="2000" dirty="0">
                <a:solidFill>
                  <a:srgbClr val="0000FF"/>
                </a:solidFill>
              </a:rPr>
              <a:t> </a:t>
            </a:r>
            <a:r>
              <a:rPr lang="en-US" sz="2000" dirty="0">
                <a:solidFill>
                  <a:srgbClr val="333399">
                    <a:lumMod val="40000"/>
                    <a:lumOff val="60000"/>
                  </a:srgbClr>
                </a:solidFill>
              </a:rPr>
              <a:t>to</a:t>
            </a:r>
            <a:r>
              <a:rPr lang="en-US" sz="2000" dirty="0">
                <a:solidFill>
                  <a:srgbClr val="0000FF"/>
                </a:solidFill>
              </a:rPr>
              <a:t> </a:t>
            </a:r>
            <a:r>
              <a:rPr lang="en-US" sz="2000" dirty="0">
                <a:solidFill>
                  <a:srgbClr val="333399">
                    <a:lumMod val="40000"/>
                    <a:lumOff val="60000"/>
                  </a:srgbClr>
                </a:solidFill>
              </a:rPr>
              <a:t>these</a:t>
            </a:r>
            <a:r>
              <a:rPr lang="en-US" sz="2000" dirty="0">
                <a:solidFill>
                  <a:srgbClr val="0000FF"/>
                </a:solidFill>
              </a:rPr>
              <a:t> </a:t>
            </a:r>
            <a:r>
              <a:rPr lang="en-US" sz="2000" dirty="0">
                <a:solidFill>
                  <a:srgbClr val="333399">
                    <a:lumMod val="40000"/>
                    <a:lumOff val="60000"/>
                  </a:srgbClr>
                </a:solidFill>
              </a:rPr>
              <a:t>weaknesses, the </a:t>
            </a:r>
            <a:r>
              <a:rPr lang="en-US" sz="2000" dirty="0">
                <a:solidFill>
                  <a:srgbClr val="333399">
                    <a:lumMod val="60000"/>
                    <a:lumOff val="40000"/>
                  </a:srgbClr>
                </a:solidFill>
                <a:latin typeface="Arial Black" panose="020B0A04020102020204" pitchFamily="34" charset="0"/>
              </a:rPr>
              <a:t>Frame Relay </a:t>
            </a:r>
            <a:r>
              <a:rPr lang="en-US" sz="2000" dirty="0">
                <a:solidFill>
                  <a:srgbClr val="333399">
                    <a:lumMod val="40000"/>
                    <a:lumOff val="60000"/>
                  </a:srgbClr>
                </a:solidFill>
              </a:rPr>
              <a:t>protocol and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were developed. </a:t>
            </a:r>
            <a:r>
              <a:rPr lang="en-US" sz="2000" b="1" baseline="30000" dirty="0">
                <a:solidFill>
                  <a:srgbClr val="0000FF"/>
                </a:solidFill>
                <a:latin typeface="Arial Black" panose="020B0A04020102020204" pitchFamily="34" charset="0"/>
              </a:rPr>
              <a:t>8</a:t>
            </a:r>
            <a:r>
              <a:rPr lang="en-US" sz="2000" dirty="0">
                <a:solidFill>
                  <a:srgbClr val="E8A390"/>
                </a:solidFill>
                <a:latin typeface="Arial Black" panose="020B0A04020102020204" pitchFamily="34" charset="0"/>
              </a:rPr>
              <a:t>Although</a:t>
            </a:r>
            <a:r>
              <a:rPr lang="en-US" sz="2000" dirty="0">
                <a:solidFill>
                  <a:srgbClr val="000000"/>
                </a:solidFill>
              </a:rPr>
              <a:t> </a:t>
            </a:r>
            <a:r>
              <a:rPr lang="en-US" sz="2000" dirty="0">
                <a:solidFill>
                  <a:srgbClr val="333399">
                    <a:lumMod val="40000"/>
                    <a:lumOff val="60000"/>
                  </a:srgbClr>
                </a:solidFill>
              </a:rPr>
              <a:t>the </a:t>
            </a:r>
            <a:r>
              <a:rPr lang="en-US" sz="2000" dirty="0">
                <a:solidFill>
                  <a:srgbClr val="333399">
                    <a:lumMod val="60000"/>
                    <a:lumOff val="40000"/>
                  </a:srgbClr>
                </a:solidFill>
                <a:latin typeface="Arial Black" panose="020B0A04020102020204" pitchFamily="34" charset="0"/>
              </a:rPr>
              <a:t>Frame Relay protocol </a:t>
            </a:r>
            <a:r>
              <a:rPr lang="en-US" sz="2000" dirty="0">
                <a:solidFill>
                  <a:srgbClr val="333399">
                    <a:lumMod val="40000"/>
                    <a:lumOff val="60000"/>
                  </a:srgbClr>
                </a:solidFill>
              </a:rPr>
              <a:t>has been shown to be </a:t>
            </a:r>
            <a:r>
              <a:rPr lang="en-US" sz="2000" u="sng" dirty="0">
                <a:solidFill>
                  <a:srgbClr val="333399">
                    <a:lumMod val="60000"/>
                    <a:lumOff val="40000"/>
                  </a:srgbClr>
                </a:solidFill>
                <a:latin typeface="Arial Black" panose="020B0A04020102020204" pitchFamily="34" charset="0"/>
              </a:rPr>
              <a:t>easily</a:t>
            </a:r>
            <a:r>
              <a:rPr lang="en-US" sz="2000" dirty="0">
                <a:solidFill>
                  <a:srgbClr val="333399">
                    <a:lumMod val="60000"/>
                    <a:lumOff val="40000"/>
                  </a:srgbClr>
                </a:solidFill>
                <a:latin typeface="Arial Black" panose="020B0A04020102020204" pitchFamily="34" charset="0"/>
              </a:rPr>
              <a:t> deployable </a:t>
            </a:r>
            <a:r>
              <a:rPr lang="en-US" sz="2000" dirty="0">
                <a:solidFill>
                  <a:srgbClr val="333399">
                    <a:lumMod val="40000"/>
                    <a:lumOff val="60000"/>
                  </a:srgbClr>
                </a:solidFill>
              </a:rPr>
              <a:t>in wide-area networks</a:t>
            </a:r>
            <a:r>
              <a:rPr lang="en-US" sz="2000" dirty="0">
                <a:solidFill>
                  <a:srgbClr val="E8A390"/>
                </a:solidFill>
                <a:latin typeface="Arial Black" panose="020B0A04020102020204" pitchFamily="34" charset="0"/>
              </a:rPr>
              <a:t>,</a:t>
            </a:r>
            <a:r>
              <a:rPr lang="en-US" sz="2000" dirty="0">
                <a:solidFill>
                  <a:srgbClr val="C00000"/>
                </a:solidFill>
                <a:latin typeface="Arial Black" panose="020B0A04020102020204" pitchFamily="34" charset="0"/>
              </a:rPr>
              <a:t> </a:t>
            </a:r>
            <a:r>
              <a:rPr lang="en-US" sz="2000" dirty="0">
                <a:solidFill>
                  <a:srgbClr val="E8A390"/>
                </a:solidFill>
              </a:rPr>
              <a:t>it remains </a:t>
            </a:r>
            <a:r>
              <a:rPr lang="en-US" sz="2000" dirty="0">
                <a:solidFill>
                  <a:srgbClr val="E8A390"/>
                </a:solidFill>
                <a:latin typeface="Arial Black" panose="020B0A04020102020204" pitchFamily="34" charset="0"/>
              </a:rPr>
              <a:t>too slow </a:t>
            </a:r>
            <a:r>
              <a:rPr lang="en-US" sz="2000" dirty="0">
                <a:solidFill>
                  <a:srgbClr val="E8A390"/>
                </a:solidFill>
              </a:rPr>
              <a:t>for many current applications, due to bandwidth</a:t>
            </a:r>
            <a:r>
              <a:rPr lang="en-US" sz="2000" dirty="0">
                <a:solidFill>
                  <a:srgbClr val="C00000"/>
                </a:solidFill>
              </a:rPr>
              <a:t> </a:t>
            </a:r>
            <a:r>
              <a:rPr lang="en-US" sz="2000" dirty="0">
                <a:solidFill>
                  <a:srgbClr val="E8A390"/>
                </a:solidFill>
                <a:latin typeface="Arial Black" panose="020B0A04020102020204" pitchFamily="34" charset="0"/>
              </a:rPr>
              <a:t>problems</a:t>
            </a:r>
            <a:r>
              <a:rPr lang="en-US" sz="2000" dirty="0">
                <a:solidFill>
                  <a:srgbClr val="000000"/>
                </a:solidFill>
              </a:rPr>
              <a:t>.</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000000"/>
                </a:solidFill>
              </a:rPr>
              <a:t>As</a:t>
            </a:r>
            <a:r>
              <a:rPr lang="en-US" sz="2000" dirty="0">
                <a:solidFill>
                  <a:srgbClr val="FFFFFF">
                    <a:lumMod val="50000"/>
                  </a:srgbClr>
                </a:solidFill>
              </a:rPr>
              <a:t> </a:t>
            </a:r>
            <a:r>
              <a:rPr lang="en-US" sz="2000" dirty="0">
                <a:solidFill>
                  <a:srgbClr val="000000"/>
                </a:solidFill>
              </a:rPr>
              <a:t>a 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14" name="AutoShape 4"/>
          <p:cNvSpPr>
            <a:spLocks/>
          </p:cNvSpPr>
          <p:nvPr/>
        </p:nvSpPr>
        <p:spPr bwMode="auto">
          <a:xfrm>
            <a:off x="427038" y="2060575"/>
            <a:ext cx="2011362" cy="1077913"/>
          </a:xfrm>
          <a:prstGeom prst="borderCallout1">
            <a:avLst>
              <a:gd name="adj1" fmla="val 9810"/>
              <a:gd name="adj2" fmla="val 104231"/>
              <a:gd name="adj3" fmla="val 8900"/>
              <a:gd name="adj4" fmla="val 111849"/>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C</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Previous Research</a:t>
            </a:r>
          </a:p>
        </p:txBody>
      </p:sp>
      <p:sp>
        <p:nvSpPr>
          <p:cNvPr id="82951" name="AutoShape 12"/>
          <p:cNvSpPr>
            <a:spLocks/>
          </p:cNvSpPr>
          <p:nvPr/>
        </p:nvSpPr>
        <p:spPr bwMode="auto">
          <a:xfrm>
            <a:off x="219075" y="2782888"/>
            <a:ext cx="2009775" cy="1138237"/>
          </a:xfrm>
          <a:prstGeom prst="borderCallout1">
            <a:avLst>
              <a:gd name="adj1" fmla="val 4338"/>
              <a:gd name="adj2" fmla="val 98759"/>
              <a:gd name="adj3" fmla="val -9713"/>
              <a:gd name="adj4" fmla="val 122278"/>
            </a:avLst>
          </a:prstGeom>
          <a:solidFill>
            <a:srgbClr val="FF505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C00000"/>
                </a:solidFill>
              </a:rPr>
              <a:t>Move 2-</a:t>
            </a:r>
            <a:r>
              <a:rPr lang="fi-FI" altLang="en-US" sz="2400" b="1" smtClean="0">
                <a:solidFill>
                  <a:srgbClr val="C00000"/>
                </a:solidFill>
              </a:rPr>
              <a:t>B</a:t>
            </a:r>
            <a:r>
              <a:rPr lang="fi-FI" altLang="en-US" sz="2400" b="1" noProof="1" smtClean="0">
                <a:solidFill>
                  <a:srgbClr val="C00000"/>
                </a:solidFill>
              </a:rPr>
              <a:t>:</a:t>
            </a:r>
            <a:r>
              <a:rPr lang="fi-FI" altLang="en-US" sz="2400" noProof="1" smtClean="0">
                <a:solidFill>
                  <a:srgbClr val="C00000"/>
                </a:solidFill>
              </a:rPr>
              <a:t> </a:t>
            </a:r>
            <a:br>
              <a:rPr lang="fi-FI" altLang="en-US" sz="2400" noProof="1" smtClean="0">
                <a:solidFill>
                  <a:srgbClr val="C00000"/>
                </a:solidFill>
              </a:rPr>
            </a:br>
            <a:r>
              <a:rPr lang="fi-FI" altLang="en-US" sz="2400" noProof="1" smtClean="0">
                <a:solidFill>
                  <a:srgbClr val="C00000"/>
                </a:solidFill>
              </a:rPr>
              <a:t> </a:t>
            </a:r>
            <a:r>
              <a:rPr lang="en-US" altLang="en-US" sz="2000" smtClean="0">
                <a:solidFill>
                  <a:srgbClr val="C00000"/>
                </a:solidFill>
              </a:rPr>
              <a:t>Identifying a problem</a:t>
            </a:r>
          </a:p>
        </p:txBody>
      </p:sp>
      <p:sp>
        <p:nvSpPr>
          <p:cNvPr id="9" name="AutoShape 4"/>
          <p:cNvSpPr>
            <a:spLocks/>
          </p:cNvSpPr>
          <p:nvPr/>
        </p:nvSpPr>
        <p:spPr bwMode="auto">
          <a:xfrm>
            <a:off x="254000" y="3381375"/>
            <a:ext cx="2009775" cy="1077913"/>
          </a:xfrm>
          <a:prstGeom prst="borderCallout1">
            <a:avLst>
              <a:gd name="adj1" fmla="val 9810"/>
              <a:gd name="adj2" fmla="val 104231"/>
              <a:gd name="adj3" fmla="val -14681"/>
              <a:gd name="adj4" fmla="val 116903"/>
            </a:avLst>
          </a:prstGeom>
          <a:solidFill>
            <a:schemeClr val="accent2"/>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1-</a:t>
            </a:r>
            <a:r>
              <a:rPr lang="fi-FI" altLang="en-US" sz="2400" b="1" smtClean="0">
                <a:solidFill>
                  <a:srgbClr val="FFFFFF"/>
                </a:solidFill>
              </a:rPr>
              <a:t>B</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Topic Generalization</a:t>
            </a:r>
          </a:p>
        </p:txBody>
      </p:sp>
      <p:sp>
        <p:nvSpPr>
          <p:cNvPr id="10" name="TextBox 9"/>
          <p:cNvSpPr txBox="1"/>
          <p:nvPr/>
        </p:nvSpPr>
        <p:spPr>
          <a:xfrm>
            <a:off x="2568575" y="1060450"/>
            <a:ext cx="6445250" cy="4708525"/>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6</a:t>
            </a:r>
            <a:r>
              <a:rPr lang="en-US" sz="2000" dirty="0">
                <a:solidFill>
                  <a:srgbClr val="333399">
                    <a:lumMod val="40000"/>
                    <a:lumOff val="60000"/>
                  </a:srgbClr>
                </a:solidFill>
              </a:rPr>
              <a:t>In</a:t>
            </a:r>
            <a:r>
              <a:rPr lang="en-US" sz="2000" dirty="0">
                <a:solidFill>
                  <a:srgbClr val="FFFFFF">
                    <a:lumMod val="50000"/>
                  </a:srgbClr>
                </a:solidFill>
              </a:rPr>
              <a:t> </a:t>
            </a:r>
            <a:r>
              <a:rPr lang="en-US" sz="2000" dirty="0">
                <a:solidFill>
                  <a:srgbClr val="333399">
                    <a:lumMod val="40000"/>
                    <a:lumOff val="60000"/>
                  </a:srgbClr>
                </a:solidFill>
              </a:rPr>
              <a:t>response</a:t>
            </a:r>
            <a:r>
              <a:rPr lang="en-US" sz="2000" dirty="0">
                <a:solidFill>
                  <a:srgbClr val="0000FF"/>
                </a:solidFill>
              </a:rPr>
              <a:t> </a:t>
            </a:r>
            <a:r>
              <a:rPr lang="en-US" sz="2000" dirty="0">
                <a:solidFill>
                  <a:srgbClr val="333399">
                    <a:lumMod val="40000"/>
                    <a:lumOff val="60000"/>
                  </a:srgbClr>
                </a:solidFill>
              </a:rPr>
              <a:t>to</a:t>
            </a:r>
            <a:r>
              <a:rPr lang="en-US" sz="2000" dirty="0">
                <a:solidFill>
                  <a:srgbClr val="0000FF"/>
                </a:solidFill>
              </a:rPr>
              <a:t> </a:t>
            </a:r>
            <a:r>
              <a:rPr lang="en-US" sz="2000" dirty="0">
                <a:solidFill>
                  <a:srgbClr val="333399">
                    <a:lumMod val="40000"/>
                    <a:lumOff val="60000"/>
                  </a:srgbClr>
                </a:solidFill>
              </a:rPr>
              <a:t>these</a:t>
            </a:r>
            <a:r>
              <a:rPr lang="en-US" sz="2000" dirty="0">
                <a:solidFill>
                  <a:srgbClr val="0000FF"/>
                </a:solidFill>
              </a:rPr>
              <a:t> </a:t>
            </a:r>
            <a:r>
              <a:rPr lang="en-US" sz="2000" dirty="0">
                <a:solidFill>
                  <a:srgbClr val="333399">
                    <a:lumMod val="40000"/>
                    <a:lumOff val="60000"/>
                  </a:srgbClr>
                </a:solidFill>
              </a:rPr>
              <a:t>weaknesses, the </a:t>
            </a:r>
            <a:r>
              <a:rPr lang="en-US" sz="2000" dirty="0">
                <a:solidFill>
                  <a:srgbClr val="333399">
                    <a:lumMod val="60000"/>
                    <a:lumOff val="40000"/>
                  </a:srgbClr>
                </a:solidFill>
                <a:latin typeface="Arial Black" panose="020B0A04020102020204" pitchFamily="34" charset="0"/>
              </a:rPr>
              <a:t>Frame Relay </a:t>
            </a:r>
            <a:r>
              <a:rPr lang="en-US" sz="2000" dirty="0">
                <a:solidFill>
                  <a:srgbClr val="333399">
                    <a:lumMod val="40000"/>
                    <a:lumOff val="60000"/>
                  </a:srgbClr>
                </a:solidFill>
              </a:rPr>
              <a:t>protocol and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were developed. </a:t>
            </a:r>
            <a:r>
              <a:rPr lang="en-US" sz="2000" b="1" baseline="30000" dirty="0">
                <a:solidFill>
                  <a:srgbClr val="0000FF"/>
                </a:solidFill>
                <a:latin typeface="Arial Black" panose="020B0A04020102020204" pitchFamily="34" charset="0"/>
              </a:rPr>
              <a:t>8</a:t>
            </a:r>
            <a:r>
              <a:rPr lang="en-US" sz="2000" dirty="0">
                <a:solidFill>
                  <a:srgbClr val="E8A390"/>
                </a:solidFill>
                <a:latin typeface="Arial Black" panose="020B0A04020102020204" pitchFamily="34" charset="0"/>
              </a:rPr>
              <a:t>Although</a:t>
            </a:r>
            <a:r>
              <a:rPr lang="en-US" sz="2000" dirty="0">
                <a:solidFill>
                  <a:srgbClr val="000000"/>
                </a:solidFill>
              </a:rPr>
              <a:t> </a:t>
            </a:r>
            <a:r>
              <a:rPr lang="en-US" sz="2000" dirty="0">
                <a:solidFill>
                  <a:srgbClr val="0000FF"/>
                </a:solidFill>
              </a:rPr>
              <a:t>the </a:t>
            </a:r>
            <a:r>
              <a:rPr lang="en-US" sz="2000" dirty="0">
                <a:solidFill>
                  <a:srgbClr val="333399">
                    <a:lumMod val="60000"/>
                    <a:lumOff val="40000"/>
                  </a:srgbClr>
                </a:solidFill>
                <a:latin typeface="Arial Black" panose="020B0A04020102020204" pitchFamily="34" charset="0"/>
              </a:rPr>
              <a:t>Frame Relay protocol </a:t>
            </a:r>
            <a:r>
              <a:rPr lang="en-US" sz="2000" dirty="0">
                <a:solidFill>
                  <a:srgbClr val="333399">
                    <a:lumMod val="40000"/>
                    <a:lumOff val="60000"/>
                  </a:srgbClr>
                </a:solidFill>
              </a:rPr>
              <a:t>has been shown to be </a:t>
            </a:r>
            <a:r>
              <a:rPr lang="en-US" sz="2000" u="sng" dirty="0">
                <a:solidFill>
                  <a:srgbClr val="333399">
                    <a:lumMod val="60000"/>
                    <a:lumOff val="40000"/>
                  </a:srgbClr>
                </a:solidFill>
                <a:latin typeface="Arial Black" panose="020B0A04020102020204" pitchFamily="34" charset="0"/>
              </a:rPr>
              <a:t>easily</a:t>
            </a:r>
            <a:r>
              <a:rPr lang="en-US" sz="2000" dirty="0">
                <a:solidFill>
                  <a:srgbClr val="0000FF"/>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deployable</a:t>
            </a:r>
            <a:r>
              <a:rPr lang="en-US" sz="2000" dirty="0">
                <a:solidFill>
                  <a:srgbClr val="0000FF"/>
                </a:solidFill>
                <a:latin typeface="Arial Black" panose="020B0A04020102020204" pitchFamily="34" charset="0"/>
              </a:rPr>
              <a:t> </a:t>
            </a:r>
            <a:r>
              <a:rPr lang="en-US" sz="2000" dirty="0">
                <a:solidFill>
                  <a:srgbClr val="333399">
                    <a:lumMod val="40000"/>
                    <a:lumOff val="60000"/>
                  </a:srgbClr>
                </a:solidFill>
              </a:rPr>
              <a:t>in wide-area networks</a:t>
            </a:r>
            <a:r>
              <a:rPr lang="en-US" sz="2000" dirty="0">
                <a:solidFill>
                  <a:srgbClr val="E8A390"/>
                </a:solidFill>
                <a:latin typeface="Arial Black" panose="020B0A04020102020204" pitchFamily="34" charset="0"/>
              </a:rPr>
              <a:t>,</a:t>
            </a:r>
            <a:r>
              <a:rPr lang="en-US" sz="2000" dirty="0">
                <a:solidFill>
                  <a:srgbClr val="C00000"/>
                </a:solidFill>
                <a:latin typeface="Arial Black" panose="020B0A04020102020204" pitchFamily="34" charset="0"/>
              </a:rPr>
              <a:t> </a:t>
            </a:r>
            <a:r>
              <a:rPr lang="en-US" sz="2000" dirty="0">
                <a:solidFill>
                  <a:srgbClr val="E8A390"/>
                </a:solidFill>
              </a:rPr>
              <a:t>it remains </a:t>
            </a:r>
            <a:r>
              <a:rPr lang="en-US" sz="2000" dirty="0">
                <a:solidFill>
                  <a:srgbClr val="E8A390"/>
                </a:solidFill>
                <a:latin typeface="Arial Black" panose="020B0A04020102020204" pitchFamily="34" charset="0"/>
              </a:rPr>
              <a:t>too slow </a:t>
            </a:r>
            <a:r>
              <a:rPr lang="en-US" sz="2000" dirty="0">
                <a:solidFill>
                  <a:srgbClr val="E8A390"/>
                </a:solidFill>
              </a:rPr>
              <a:t>for many current applications, due to bandwidth </a:t>
            </a:r>
            <a:r>
              <a:rPr lang="en-US" sz="2000" dirty="0">
                <a:solidFill>
                  <a:srgbClr val="E8A390"/>
                </a:solidFill>
                <a:latin typeface="Arial Black" panose="020B0A04020102020204" pitchFamily="34" charset="0"/>
              </a:rPr>
              <a:t>problems</a:t>
            </a:r>
            <a:r>
              <a:rPr lang="en-US" sz="2000" dirty="0">
                <a:solidFill>
                  <a:srgbClr val="000000"/>
                </a:solidFill>
              </a:rPr>
              <a:t>.</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0000FF"/>
                </a:solidFill>
              </a:rPr>
              <a:t>As a result, both </a:t>
            </a:r>
            <a:r>
              <a:rPr lang="en-US" sz="2000" dirty="0">
                <a:solidFill>
                  <a:srgbClr val="0000FF"/>
                </a:solidFill>
                <a:latin typeface="Arial Black" panose="020B0A04020102020204" pitchFamily="34" charset="0"/>
              </a:rPr>
              <a:t>FDDI</a:t>
            </a:r>
            <a:r>
              <a:rPr lang="en-US" sz="2000" dirty="0">
                <a:solidFill>
                  <a:srgbClr val="0000FF"/>
                </a:solidFill>
              </a:rPr>
              <a:t> and the </a:t>
            </a:r>
            <a:r>
              <a:rPr lang="en-US" sz="2000" dirty="0">
                <a:solidFill>
                  <a:srgbClr val="0000FF"/>
                </a:solidFill>
                <a:latin typeface="Arial Black" panose="020B0A04020102020204" pitchFamily="34" charset="0"/>
              </a:rPr>
              <a:t>Ethernet</a:t>
            </a:r>
            <a:r>
              <a:rPr lang="en-US" sz="2000" dirty="0">
                <a:solidFill>
                  <a:srgbClr val="0000FF"/>
                </a:solidFill>
              </a:rPr>
              <a:t> have continued to be </a:t>
            </a:r>
            <a:r>
              <a:rPr lang="en-US" sz="2000" u="sng" dirty="0">
                <a:solidFill>
                  <a:srgbClr val="0000FF"/>
                </a:solidFill>
                <a:latin typeface="Arial Black" panose="020B0A04020102020204" pitchFamily="34" charset="0"/>
              </a:rPr>
              <a:t>widely</a:t>
            </a:r>
            <a:r>
              <a:rPr lang="en-US" sz="2000" dirty="0">
                <a:solidFill>
                  <a:srgbClr val="0000FF"/>
                </a:solidFill>
              </a:rPr>
              <a:t> deployed because of their </a:t>
            </a:r>
            <a:r>
              <a:rPr lang="en-US" sz="2000" u="sng" dirty="0">
                <a:solidFill>
                  <a:srgbClr val="0000FF"/>
                </a:solidFill>
                <a:latin typeface="Arial Black" panose="020B0A04020102020204" pitchFamily="34" charset="0"/>
              </a:rPr>
              <a:t>high</a:t>
            </a:r>
            <a:r>
              <a:rPr lang="en-US" sz="2000" dirty="0">
                <a:solidFill>
                  <a:srgbClr val="0000FF"/>
                </a:solidFill>
              </a:rPr>
              <a:t>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Tree>
    <p:extLst>
      <p:ext uri="{BB962C8B-B14F-4D97-AF65-F5344CB8AC3E}">
        <p14:creationId xmlns:p14="http://schemas.microsoft.com/office/powerpoint/2010/main" val="279635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11" name="AutoShape 4"/>
          <p:cNvSpPr>
            <a:spLocks/>
          </p:cNvSpPr>
          <p:nvPr/>
        </p:nvSpPr>
        <p:spPr bwMode="auto">
          <a:xfrm>
            <a:off x="254000" y="1341438"/>
            <a:ext cx="2009775" cy="1076325"/>
          </a:xfrm>
          <a:prstGeom prst="borderCallout1">
            <a:avLst>
              <a:gd name="adj1" fmla="val 9810"/>
              <a:gd name="adj2" fmla="val 104231"/>
              <a:gd name="adj3" fmla="val -15858"/>
              <a:gd name="adj4" fmla="val 221155"/>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B</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Topic Generalization</a:t>
            </a:r>
          </a:p>
        </p:txBody>
      </p:sp>
      <p:sp>
        <p:nvSpPr>
          <p:cNvPr id="12" name="TextBox 11"/>
          <p:cNvSpPr txBox="1"/>
          <p:nvPr/>
        </p:nvSpPr>
        <p:spPr>
          <a:xfrm>
            <a:off x="2581275" y="996950"/>
            <a:ext cx="6445250" cy="4708525"/>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C00000"/>
                </a:solidFill>
                <a:latin typeface="Arial Black" panose="020B0A04020102020204" pitchFamily="34" charset="0"/>
              </a:rPr>
              <a:t>6</a:t>
            </a:r>
            <a:r>
              <a:rPr lang="en-US" sz="2000" dirty="0">
                <a:solidFill>
                  <a:srgbClr val="333399">
                    <a:lumMod val="40000"/>
                    <a:lumOff val="60000"/>
                  </a:srgbClr>
                </a:solidFill>
              </a:rPr>
              <a:t>In</a:t>
            </a:r>
            <a:r>
              <a:rPr lang="en-US" sz="2000" dirty="0">
                <a:solidFill>
                  <a:srgbClr val="FFFFFF">
                    <a:lumMod val="50000"/>
                  </a:srgbClr>
                </a:solidFill>
              </a:rPr>
              <a:t> </a:t>
            </a:r>
            <a:r>
              <a:rPr lang="en-US" sz="2000" dirty="0">
                <a:solidFill>
                  <a:srgbClr val="333399">
                    <a:lumMod val="40000"/>
                    <a:lumOff val="60000"/>
                  </a:srgbClr>
                </a:solidFill>
              </a:rPr>
              <a:t>response</a:t>
            </a:r>
            <a:r>
              <a:rPr lang="en-US" sz="2000" dirty="0">
                <a:solidFill>
                  <a:srgbClr val="0000FF"/>
                </a:solidFill>
              </a:rPr>
              <a:t> </a:t>
            </a:r>
            <a:r>
              <a:rPr lang="en-US" sz="2000" dirty="0">
                <a:solidFill>
                  <a:srgbClr val="333399">
                    <a:lumMod val="40000"/>
                    <a:lumOff val="60000"/>
                  </a:srgbClr>
                </a:solidFill>
              </a:rPr>
              <a:t>to</a:t>
            </a:r>
            <a:r>
              <a:rPr lang="en-US" sz="2000" dirty="0">
                <a:solidFill>
                  <a:srgbClr val="0000FF"/>
                </a:solidFill>
              </a:rPr>
              <a:t> </a:t>
            </a:r>
            <a:r>
              <a:rPr lang="en-US" sz="2000" dirty="0">
                <a:solidFill>
                  <a:srgbClr val="333399">
                    <a:lumMod val="40000"/>
                    <a:lumOff val="60000"/>
                  </a:srgbClr>
                </a:solidFill>
              </a:rPr>
              <a:t>these</a:t>
            </a:r>
            <a:r>
              <a:rPr lang="en-US" sz="2000" dirty="0">
                <a:solidFill>
                  <a:srgbClr val="0000FF"/>
                </a:solidFill>
              </a:rPr>
              <a:t> </a:t>
            </a:r>
            <a:r>
              <a:rPr lang="en-US" sz="2000" dirty="0">
                <a:solidFill>
                  <a:srgbClr val="333399">
                    <a:lumMod val="40000"/>
                    <a:lumOff val="60000"/>
                  </a:srgbClr>
                </a:solidFill>
              </a:rPr>
              <a:t>weaknesses, the </a:t>
            </a:r>
            <a:r>
              <a:rPr lang="en-US" sz="2000" dirty="0">
                <a:solidFill>
                  <a:srgbClr val="333399">
                    <a:lumMod val="60000"/>
                    <a:lumOff val="40000"/>
                  </a:srgbClr>
                </a:solidFill>
                <a:latin typeface="Arial Black" panose="020B0A04020102020204" pitchFamily="34" charset="0"/>
              </a:rPr>
              <a:t>Frame Relay </a:t>
            </a:r>
            <a:r>
              <a:rPr lang="en-US" sz="2000" dirty="0">
                <a:solidFill>
                  <a:srgbClr val="333399">
                    <a:lumMod val="40000"/>
                    <a:lumOff val="60000"/>
                  </a:srgbClr>
                </a:solidFill>
              </a:rPr>
              <a:t>protocol and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were developed. </a:t>
            </a:r>
            <a:r>
              <a:rPr lang="en-US" sz="2000" b="1" baseline="30000" dirty="0">
                <a:solidFill>
                  <a:srgbClr val="0000FF"/>
                </a:solidFill>
                <a:latin typeface="Arial Black" panose="020B0A04020102020204" pitchFamily="34" charset="0"/>
              </a:rPr>
              <a:t>8</a:t>
            </a:r>
            <a:r>
              <a:rPr lang="en-US" sz="2000" dirty="0">
                <a:solidFill>
                  <a:srgbClr val="C00000"/>
                </a:solidFill>
                <a:latin typeface="Arial Black" panose="020B0A04020102020204" pitchFamily="34" charset="0"/>
              </a:rPr>
              <a:t>Although</a:t>
            </a:r>
            <a:r>
              <a:rPr lang="en-US" sz="2000" dirty="0">
                <a:solidFill>
                  <a:srgbClr val="000000"/>
                </a:solidFill>
              </a:rPr>
              <a:t> </a:t>
            </a:r>
            <a:r>
              <a:rPr lang="en-US" sz="2000" dirty="0">
                <a:solidFill>
                  <a:srgbClr val="0000FF"/>
                </a:solidFill>
              </a:rPr>
              <a:t>the </a:t>
            </a:r>
            <a:r>
              <a:rPr lang="en-US" sz="2000" b="1" dirty="0">
                <a:solidFill>
                  <a:srgbClr val="0000FF"/>
                </a:solidFill>
              </a:rPr>
              <a:t>Frame Relay protocol </a:t>
            </a:r>
            <a:r>
              <a:rPr lang="en-US" sz="2000" dirty="0">
                <a:solidFill>
                  <a:srgbClr val="0000FF"/>
                </a:solidFill>
              </a:rPr>
              <a:t>has been shown to be </a:t>
            </a:r>
            <a:r>
              <a:rPr lang="en-US" sz="2000" u="sng" dirty="0">
                <a:solidFill>
                  <a:srgbClr val="0000FF"/>
                </a:solidFill>
                <a:latin typeface="Arial Black" panose="020B0A04020102020204" pitchFamily="34" charset="0"/>
              </a:rPr>
              <a:t>easily</a:t>
            </a:r>
            <a:r>
              <a:rPr lang="en-US" sz="2000" dirty="0">
                <a:solidFill>
                  <a:srgbClr val="0000FF"/>
                </a:solidFill>
                <a:latin typeface="Arial Black" panose="020B0A04020102020204" pitchFamily="34" charset="0"/>
              </a:rPr>
              <a:t> deployable </a:t>
            </a:r>
            <a:r>
              <a:rPr lang="en-US" sz="2000" dirty="0">
                <a:solidFill>
                  <a:srgbClr val="0000FF"/>
                </a:solidFill>
              </a:rPr>
              <a:t>in wide-area networks</a:t>
            </a:r>
            <a:r>
              <a:rPr lang="en-US" sz="2000" dirty="0">
                <a:solidFill>
                  <a:srgbClr val="C00000"/>
                </a:solidFill>
                <a:latin typeface="Arial Black" panose="020B0A04020102020204" pitchFamily="34" charset="0"/>
              </a:rPr>
              <a:t>, </a:t>
            </a:r>
            <a:r>
              <a:rPr lang="en-US" sz="2000" dirty="0">
                <a:solidFill>
                  <a:srgbClr val="C00000"/>
                </a:solidFill>
              </a:rPr>
              <a:t>it remains </a:t>
            </a:r>
            <a:r>
              <a:rPr lang="en-US" sz="2000" dirty="0">
                <a:solidFill>
                  <a:srgbClr val="C00000"/>
                </a:solidFill>
                <a:latin typeface="Arial Black" panose="020B0A04020102020204" pitchFamily="34" charset="0"/>
              </a:rPr>
              <a:t>too slow </a:t>
            </a:r>
            <a:r>
              <a:rPr lang="en-US" sz="2000" dirty="0">
                <a:solidFill>
                  <a:srgbClr val="C00000"/>
                </a:solidFill>
              </a:rPr>
              <a:t>for many current applications, due to bandwidth </a:t>
            </a:r>
            <a:r>
              <a:rPr lang="en-US" sz="2000" dirty="0">
                <a:solidFill>
                  <a:srgbClr val="C00000"/>
                </a:solidFill>
                <a:latin typeface="Arial Black" panose="020B0A04020102020204" pitchFamily="34" charset="0"/>
              </a:rPr>
              <a:t>problems</a:t>
            </a:r>
            <a:r>
              <a:rPr lang="en-US" sz="2000" dirty="0">
                <a:solidFill>
                  <a:srgbClr val="000000"/>
                </a:solidFill>
              </a:rPr>
              <a:t>.</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000000"/>
                </a:solidFill>
              </a:rPr>
              <a:t>As</a:t>
            </a:r>
            <a:r>
              <a:rPr lang="en-US" sz="2000" dirty="0">
                <a:solidFill>
                  <a:srgbClr val="FFFFFF">
                    <a:lumMod val="50000"/>
                  </a:srgbClr>
                </a:solidFill>
              </a:rPr>
              <a:t> </a:t>
            </a:r>
            <a:r>
              <a:rPr lang="en-US" sz="2000" dirty="0">
                <a:solidFill>
                  <a:srgbClr val="000000"/>
                </a:solidFill>
              </a:rPr>
              <a:t>a result, both FDDI and the Ethernet have continued to be widely deployed because of their high communication speeds. </a:t>
            </a:r>
            <a:r>
              <a:rPr lang="en-US" sz="2000" b="1" baseline="30000" dirty="0">
                <a:solidFill>
                  <a:srgbClr val="0000FF"/>
                </a:solidFill>
                <a:latin typeface="Arial Black" panose="020B0A04020102020204" pitchFamily="34" charset="0"/>
              </a:rPr>
              <a:t>10</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since FDDI relies on optical fiber cables, it remains prohibitively expensive and difficult to install.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14" name="AutoShape 4"/>
          <p:cNvSpPr>
            <a:spLocks/>
          </p:cNvSpPr>
          <p:nvPr/>
        </p:nvSpPr>
        <p:spPr bwMode="auto">
          <a:xfrm>
            <a:off x="427038" y="2060575"/>
            <a:ext cx="2011362" cy="1077913"/>
          </a:xfrm>
          <a:prstGeom prst="borderCallout1">
            <a:avLst>
              <a:gd name="adj1" fmla="val 9810"/>
              <a:gd name="adj2" fmla="val 104231"/>
              <a:gd name="adj3" fmla="val 8900"/>
              <a:gd name="adj4" fmla="val 111849"/>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C</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Previous Research</a:t>
            </a:r>
          </a:p>
        </p:txBody>
      </p:sp>
      <p:sp>
        <p:nvSpPr>
          <p:cNvPr id="83975" name="AutoShape 12"/>
          <p:cNvSpPr>
            <a:spLocks/>
          </p:cNvSpPr>
          <p:nvPr/>
        </p:nvSpPr>
        <p:spPr bwMode="auto">
          <a:xfrm>
            <a:off x="219075" y="2782888"/>
            <a:ext cx="2009775" cy="1138237"/>
          </a:xfrm>
          <a:prstGeom prst="borderCallout1">
            <a:avLst>
              <a:gd name="adj1" fmla="val 4338"/>
              <a:gd name="adj2" fmla="val 98759"/>
              <a:gd name="adj3" fmla="val -9713"/>
              <a:gd name="adj4" fmla="val 122278"/>
            </a:avLst>
          </a:prstGeom>
          <a:solidFill>
            <a:srgbClr val="FF505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C00000"/>
                </a:solidFill>
              </a:rPr>
              <a:t>Move 2-</a:t>
            </a:r>
            <a:r>
              <a:rPr lang="fi-FI" altLang="en-US" sz="2400" b="1" smtClean="0">
                <a:solidFill>
                  <a:srgbClr val="C00000"/>
                </a:solidFill>
              </a:rPr>
              <a:t>B</a:t>
            </a:r>
            <a:r>
              <a:rPr lang="fi-FI" altLang="en-US" sz="2400" b="1" noProof="1" smtClean="0">
                <a:solidFill>
                  <a:srgbClr val="C00000"/>
                </a:solidFill>
              </a:rPr>
              <a:t>:</a:t>
            </a:r>
            <a:r>
              <a:rPr lang="fi-FI" altLang="en-US" sz="2400" noProof="1" smtClean="0">
                <a:solidFill>
                  <a:srgbClr val="C00000"/>
                </a:solidFill>
              </a:rPr>
              <a:t> </a:t>
            </a:r>
            <a:br>
              <a:rPr lang="fi-FI" altLang="en-US" sz="2400" noProof="1" smtClean="0">
                <a:solidFill>
                  <a:srgbClr val="C00000"/>
                </a:solidFill>
              </a:rPr>
            </a:br>
            <a:r>
              <a:rPr lang="fi-FI" altLang="en-US" sz="2400" noProof="1" smtClean="0">
                <a:solidFill>
                  <a:srgbClr val="C00000"/>
                </a:solidFill>
              </a:rPr>
              <a:t> </a:t>
            </a:r>
            <a:r>
              <a:rPr lang="en-US" altLang="en-US" sz="2000" smtClean="0">
                <a:solidFill>
                  <a:srgbClr val="C00000"/>
                </a:solidFill>
              </a:rPr>
              <a:t>Counter-claiming</a:t>
            </a:r>
          </a:p>
        </p:txBody>
      </p:sp>
      <p:sp>
        <p:nvSpPr>
          <p:cNvPr id="9" name="AutoShape 4"/>
          <p:cNvSpPr>
            <a:spLocks/>
          </p:cNvSpPr>
          <p:nvPr/>
        </p:nvSpPr>
        <p:spPr bwMode="auto">
          <a:xfrm>
            <a:off x="254000" y="3381375"/>
            <a:ext cx="2009775" cy="1077913"/>
          </a:xfrm>
          <a:prstGeom prst="borderCallout1">
            <a:avLst>
              <a:gd name="adj1" fmla="val 9810"/>
              <a:gd name="adj2" fmla="val 104231"/>
              <a:gd name="adj3" fmla="val -14679"/>
              <a:gd name="adj4" fmla="val 116903"/>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B</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Topic Generalization</a:t>
            </a:r>
          </a:p>
        </p:txBody>
      </p:sp>
      <p:sp>
        <p:nvSpPr>
          <p:cNvPr id="10" name="TextBox 9"/>
          <p:cNvSpPr txBox="1"/>
          <p:nvPr/>
        </p:nvSpPr>
        <p:spPr>
          <a:xfrm>
            <a:off x="2543175" y="984250"/>
            <a:ext cx="6445250" cy="4708525"/>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0000FF"/>
                </a:solidFill>
                <a:latin typeface="Arial Black" panose="020B0A04020102020204" pitchFamily="34" charset="0"/>
              </a:rPr>
              <a:t>6</a:t>
            </a:r>
            <a:r>
              <a:rPr lang="en-US" sz="2000" dirty="0">
                <a:solidFill>
                  <a:srgbClr val="333399">
                    <a:lumMod val="40000"/>
                    <a:lumOff val="60000"/>
                  </a:srgbClr>
                </a:solidFill>
              </a:rPr>
              <a:t>In</a:t>
            </a:r>
            <a:r>
              <a:rPr lang="en-US" sz="2000" dirty="0">
                <a:solidFill>
                  <a:srgbClr val="FFFFFF">
                    <a:lumMod val="50000"/>
                  </a:srgbClr>
                </a:solidFill>
              </a:rPr>
              <a:t> </a:t>
            </a:r>
            <a:r>
              <a:rPr lang="en-US" sz="2000" dirty="0">
                <a:solidFill>
                  <a:srgbClr val="333399">
                    <a:lumMod val="40000"/>
                    <a:lumOff val="60000"/>
                  </a:srgbClr>
                </a:solidFill>
              </a:rPr>
              <a:t>response</a:t>
            </a:r>
            <a:r>
              <a:rPr lang="en-US" sz="2000" dirty="0">
                <a:solidFill>
                  <a:srgbClr val="0000FF"/>
                </a:solidFill>
              </a:rPr>
              <a:t> </a:t>
            </a:r>
            <a:r>
              <a:rPr lang="en-US" sz="2000" dirty="0">
                <a:solidFill>
                  <a:srgbClr val="333399">
                    <a:lumMod val="40000"/>
                    <a:lumOff val="60000"/>
                  </a:srgbClr>
                </a:solidFill>
              </a:rPr>
              <a:t>to</a:t>
            </a:r>
            <a:r>
              <a:rPr lang="en-US" sz="2000" dirty="0">
                <a:solidFill>
                  <a:srgbClr val="0000FF"/>
                </a:solidFill>
              </a:rPr>
              <a:t> </a:t>
            </a:r>
            <a:r>
              <a:rPr lang="en-US" sz="2000" dirty="0">
                <a:solidFill>
                  <a:srgbClr val="333399">
                    <a:lumMod val="40000"/>
                    <a:lumOff val="60000"/>
                  </a:srgbClr>
                </a:solidFill>
              </a:rPr>
              <a:t>these</a:t>
            </a:r>
            <a:r>
              <a:rPr lang="en-US" sz="2000" dirty="0">
                <a:solidFill>
                  <a:srgbClr val="0000FF"/>
                </a:solidFill>
              </a:rPr>
              <a:t> </a:t>
            </a:r>
            <a:r>
              <a:rPr lang="en-US" sz="2000" dirty="0">
                <a:solidFill>
                  <a:srgbClr val="333399">
                    <a:lumMod val="40000"/>
                    <a:lumOff val="60000"/>
                  </a:srgbClr>
                </a:solidFill>
              </a:rPr>
              <a:t>weaknesses, the </a:t>
            </a:r>
            <a:r>
              <a:rPr lang="en-US" sz="2000" dirty="0">
                <a:solidFill>
                  <a:srgbClr val="333399">
                    <a:lumMod val="60000"/>
                    <a:lumOff val="40000"/>
                  </a:srgbClr>
                </a:solidFill>
                <a:latin typeface="Arial Black" panose="020B0A04020102020204" pitchFamily="34" charset="0"/>
              </a:rPr>
              <a:t>Frame Relay </a:t>
            </a:r>
            <a:r>
              <a:rPr lang="en-US" sz="2000" dirty="0">
                <a:solidFill>
                  <a:srgbClr val="333399">
                    <a:lumMod val="40000"/>
                    <a:lumOff val="60000"/>
                  </a:srgbClr>
                </a:solidFill>
              </a:rPr>
              <a:t>protocol and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were developed. </a:t>
            </a:r>
            <a:r>
              <a:rPr lang="en-US" sz="2000" b="1" baseline="30000" dirty="0">
                <a:solidFill>
                  <a:srgbClr val="0000FF"/>
                </a:solidFill>
                <a:latin typeface="Arial Black" panose="020B0A04020102020204" pitchFamily="34" charset="0"/>
              </a:rPr>
              <a:t>8</a:t>
            </a:r>
            <a:r>
              <a:rPr lang="en-US" sz="2000" dirty="0">
                <a:solidFill>
                  <a:srgbClr val="E8A390"/>
                </a:solidFill>
                <a:latin typeface="Arial Black" panose="020B0A04020102020204" pitchFamily="34" charset="0"/>
              </a:rPr>
              <a:t>Although</a:t>
            </a:r>
            <a:r>
              <a:rPr lang="en-US" sz="2000" dirty="0">
                <a:solidFill>
                  <a:srgbClr val="000000"/>
                </a:solidFill>
              </a:rPr>
              <a:t> </a:t>
            </a:r>
            <a:r>
              <a:rPr lang="en-US" sz="2000" dirty="0">
                <a:solidFill>
                  <a:srgbClr val="333399">
                    <a:lumMod val="40000"/>
                    <a:lumOff val="60000"/>
                  </a:srgbClr>
                </a:solidFill>
              </a:rPr>
              <a:t>the </a:t>
            </a:r>
            <a:r>
              <a:rPr lang="en-US" sz="2000" dirty="0">
                <a:solidFill>
                  <a:srgbClr val="333399">
                    <a:lumMod val="60000"/>
                    <a:lumOff val="40000"/>
                  </a:srgbClr>
                </a:solidFill>
                <a:latin typeface="Arial Black" panose="020B0A04020102020204" pitchFamily="34" charset="0"/>
              </a:rPr>
              <a:t>Frame Relay protocol </a:t>
            </a:r>
            <a:r>
              <a:rPr lang="en-US" sz="2000" dirty="0">
                <a:solidFill>
                  <a:srgbClr val="333399">
                    <a:lumMod val="40000"/>
                    <a:lumOff val="60000"/>
                  </a:srgbClr>
                </a:solidFill>
              </a:rPr>
              <a:t>has been shown to be </a:t>
            </a:r>
            <a:r>
              <a:rPr lang="en-US" sz="2000" u="sng" dirty="0">
                <a:solidFill>
                  <a:srgbClr val="333399">
                    <a:lumMod val="60000"/>
                    <a:lumOff val="40000"/>
                  </a:srgbClr>
                </a:solidFill>
                <a:latin typeface="Arial Black" panose="020B0A04020102020204" pitchFamily="34" charset="0"/>
              </a:rPr>
              <a:t>easily</a:t>
            </a:r>
            <a:r>
              <a:rPr lang="en-US" sz="2000" dirty="0">
                <a:solidFill>
                  <a:srgbClr val="333399">
                    <a:lumMod val="60000"/>
                    <a:lumOff val="40000"/>
                  </a:srgbClr>
                </a:solidFill>
                <a:latin typeface="Arial Black" panose="020B0A04020102020204" pitchFamily="34" charset="0"/>
              </a:rPr>
              <a:t> deployable </a:t>
            </a:r>
            <a:r>
              <a:rPr lang="en-US" sz="2000" dirty="0">
                <a:solidFill>
                  <a:srgbClr val="333399">
                    <a:lumMod val="40000"/>
                    <a:lumOff val="60000"/>
                  </a:srgbClr>
                </a:solidFill>
              </a:rPr>
              <a:t>in wide-area networks</a:t>
            </a:r>
            <a:r>
              <a:rPr lang="en-US" sz="2000" dirty="0">
                <a:solidFill>
                  <a:srgbClr val="E8A390"/>
                </a:solidFill>
                <a:latin typeface="Arial Black" panose="020B0A04020102020204" pitchFamily="34" charset="0"/>
              </a:rPr>
              <a:t>,</a:t>
            </a:r>
            <a:r>
              <a:rPr lang="en-US" sz="2000" dirty="0">
                <a:solidFill>
                  <a:srgbClr val="C00000"/>
                </a:solidFill>
                <a:latin typeface="Arial Black" panose="020B0A04020102020204" pitchFamily="34" charset="0"/>
              </a:rPr>
              <a:t> </a:t>
            </a:r>
            <a:r>
              <a:rPr lang="en-US" sz="2000" dirty="0">
                <a:solidFill>
                  <a:srgbClr val="E8A390"/>
                </a:solidFill>
              </a:rPr>
              <a:t>it remains </a:t>
            </a:r>
            <a:r>
              <a:rPr lang="en-US" sz="2000" dirty="0">
                <a:solidFill>
                  <a:srgbClr val="E8A390"/>
                </a:solidFill>
                <a:latin typeface="Arial Black" panose="020B0A04020102020204" pitchFamily="34" charset="0"/>
              </a:rPr>
              <a:t>too slow </a:t>
            </a:r>
            <a:r>
              <a:rPr lang="en-US" sz="2000" dirty="0">
                <a:solidFill>
                  <a:srgbClr val="E8A390"/>
                </a:solidFill>
              </a:rPr>
              <a:t>for many current applications, due to bandwidth</a:t>
            </a:r>
            <a:r>
              <a:rPr lang="en-US" sz="2000" dirty="0">
                <a:solidFill>
                  <a:srgbClr val="C00000"/>
                </a:solidFill>
              </a:rPr>
              <a:t> </a:t>
            </a:r>
            <a:r>
              <a:rPr lang="en-US" sz="2000" dirty="0">
                <a:solidFill>
                  <a:srgbClr val="E8A390"/>
                </a:solidFill>
                <a:latin typeface="Arial Black" panose="020B0A04020102020204" pitchFamily="34" charset="0"/>
              </a:rPr>
              <a:t>problems</a:t>
            </a:r>
            <a:r>
              <a:rPr lang="en-US" sz="2000" dirty="0">
                <a:solidFill>
                  <a:srgbClr val="000000"/>
                </a:solidFill>
              </a:rPr>
              <a:t>.</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333399">
                    <a:lumMod val="40000"/>
                    <a:lumOff val="60000"/>
                  </a:srgbClr>
                </a:solidFill>
              </a:rPr>
              <a:t>As</a:t>
            </a:r>
            <a:r>
              <a:rPr lang="en-US" sz="2000" dirty="0">
                <a:solidFill>
                  <a:srgbClr val="0000FF"/>
                </a:solidFill>
              </a:rPr>
              <a:t> </a:t>
            </a:r>
            <a:r>
              <a:rPr lang="en-US" sz="2000" dirty="0">
                <a:solidFill>
                  <a:srgbClr val="333399">
                    <a:lumMod val="40000"/>
                    <a:lumOff val="60000"/>
                  </a:srgbClr>
                </a:solidFill>
              </a:rPr>
              <a:t>a result, both </a:t>
            </a:r>
            <a:r>
              <a:rPr lang="en-US" sz="2000" dirty="0">
                <a:solidFill>
                  <a:srgbClr val="333399">
                    <a:lumMod val="60000"/>
                    <a:lumOff val="40000"/>
                  </a:srgbClr>
                </a:solidFill>
                <a:latin typeface="Arial Black" panose="020B0A04020102020204" pitchFamily="34" charset="0"/>
              </a:rPr>
              <a:t>FDDI</a:t>
            </a:r>
            <a:r>
              <a:rPr lang="en-US" sz="2000" dirty="0">
                <a:solidFill>
                  <a:srgbClr val="0000FF"/>
                </a:solidFill>
              </a:rPr>
              <a:t> </a:t>
            </a:r>
            <a:r>
              <a:rPr lang="en-US" sz="2000" dirty="0">
                <a:solidFill>
                  <a:srgbClr val="333399">
                    <a:lumMod val="40000"/>
                    <a:lumOff val="60000"/>
                  </a:srgbClr>
                </a:solidFill>
              </a:rPr>
              <a:t>and the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have continued to be </a:t>
            </a:r>
            <a:r>
              <a:rPr lang="en-US" sz="2000" u="sng" dirty="0">
                <a:solidFill>
                  <a:srgbClr val="333399">
                    <a:lumMod val="60000"/>
                    <a:lumOff val="40000"/>
                  </a:srgbClr>
                </a:solidFill>
                <a:latin typeface="Arial Black" panose="020B0A04020102020204" pitchFamily="34" charset="0"/>
              </a:rPr>
              <a:t>widely</a:t>
            </a:r>
            <a:r>
              <a:rPr lang="en-US" sz="2000" dirty="0">
                <a:solidFill>
                  <a:srgbClr val="0000FF"/>
                </a:solidFill>
              </a:rPr>
              <a:t> </a:t>
            </a:r>
            <a:r>
              <a:rPr lang="en-US" sz="2000" dirty="0">
                <a:solidFill>
                  <a:srgbClr val="333399">
                    <a:lumMod val="40000"/>
                    <a:lumOff val="60000"/>
                  </a:srgbClr>
                </a:solidFill>
              </a:rPr>
              <a:t>deployed</a:t>
            </a:r>
            <a:r>
              <a:rPr lang="en-US" sz="2000" dirty="0">
                <a:solidFill>
                  <a:srgbClr val="0000FF"/>
                </a:solidFill>
              </a:rPr>
              <a:t> </a:t>
            </a:r>
            <a:r>
              <a:rPr lang="en-US" sz="2000" dirty="0">
                <a:solidFill>
                  <a:srgbClr val="333399">
                    <a:lumMod val="40000"/>
                    <a:lumOff val="60000"/>
                  </a:srgbClr>
                </a:solidFill>
              </a:rPr>
              <a:t>because of their </a:t>
            </a:r>
            <a:r>
              <a:rPr lang="en-US" sz="2000" u="sng" dirty="0">
                <a:solidFill>
                  <a:srgbClr val="333399">
                    <a:lumMod val="60000"/>
                    <a:lumOff val="40000"/>
                  </a:srgbClr>
                </a:solidFill>
                <a:latin typeface="Arial Black" panose="020B0A04020102020204" pitchFamily="34" charset="0"/>
              </a:rPr>
              <a:t>high</a:t>
            </a:r>
            <a:r>
              <a:rPr lang="en-US" sz="2000" dirty="0">
                <a:solidFill>
                  <a:srgbClr val="0000FF"/>
                </a:solidFill>
              </a:rPr>
              <a:t> </a:t>
            </a:r>
            <a:r>
              <a:rPr lang="en-US" sz="2000" dirty="0">
                <a:solidFill>
                  <a:srgbClr val="333399">
                    <a:lumMod val="40000"/>
                    <a:lumOff val="60000"/>
                  </a:srgbClr>
                </a:solidFill>
              </a:rPr>
              <a:t>communication speeds. </a:t>
            </a:r>
            <a:r>
              <a:rPr lang="en-US" sz="2000" b="1" baseline="30000" dirty="0">
                <a:solidFill>
                  <a:srgbClr val="0000FF"/>
                </a:solidFill>
                <a:latin typeface="Arial Black" panose="020B0A04020102020204" pitchFamily="34" charset="0"/>
              </a:rPr>
              <a:t>10</a:t>
            </a:r>
            <a:r>
              <a:rPr lang="en-US" sz="2000" dirty="0">
                <a:solidFill>
                  <a:srgbClr val="000000"/>
                </a:solidFill>
              </a:rPr>
              <a:t>However, since FDDI relies on optical fiber cables, it remains prohibitively expensive and difficult to install.</a:t>
            </a:r>
            <a:r>
              <a:rPr lang="en-US" sz="2000" dirty="0">
                <a:solidFill>
                  <a:srgbClr val="FFFFFF">
                    <a:lumMod val="50000"/>
                  </a:srgbClr>
                </a:solidFill>
              </a:rPr>
              <a:t>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15" name="TextBox 14"/>
          <p:cNvSpPr txBox="1"/>
          <p:nvPr/>
        </p:nvSpPr>
        <p:spPr>
          <a:xfrm>
            <a:off x="2555875" y="984250"/>
            <a:ext cx="6445250" cy="5016500"/>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0000FF"/>
                </a:solidFill>
                <a:latin typeface="Arial Black" panose="020B0A04020102020204" pitchFamily="34" charset="0"/>
              </a:rPr>
              <a:t>6</a:t>
            </a:r>
            <a:r>
              <a:rPr lang="en-US" sz="2000" dirty="0">
                <a:solidFill>
                  <a:srgbClr val="333399">
                    <a:lumMod val="40000"/>
                    <a:lumOff val="60000"/>
                  </a:srgbClr>
                </a:solidFill>
              </a:rPr>
              <a:t>In</a:t>
            </a:r>
            <a:r>
              <a:rPr lang="en-US" sz="2000" dirty="0">
                <a:solidFill>
                  <a:srgbClr val="FFFFFF">
                    <a:lumMod val="50000"/>
                  </a:srgbClr>
                </a:solidFill>
              </a:rPr>
              <a:t> </a:t>
            </a:r>
            <a:r>
              <a:rPr lang="en-US" sz="2000" dirty="0">
                <a:solidFill>
                  <a:srgbClr val="333399">
                    <a:lumMod val="40000"/>
                    <a:lumOff val="60000"/>
                  </a:srgbClr>
                </a:solidFill>
              </a:rPr>
              <a:t>response</a:t>
            </a:r>
            <a:r>
              <a:rPr lang="en-US" sz="2000" dirty="0">
                <a:solidFill>
                  <a:srgbClr val="0000FF"/>
                </a:solidFill>
              </a:rPr>
              <a:t> </a:t>
            </a:r>
            <a:r>
              <a:rPr lang="en-US" sz="2000" dirty="0">
                <a:solidFill>
                  <a:srgbClr val="333399">
                    <a:lumMod val="40000"/>
                    <a:lumOff val="60000"/>
                  </a:srgbClr>
                </a:solidFill>
              </a:rPr>
              <a:t>to</a:t>
            </a:r>
            <a:r>
              <a:rPr lang="en-US" sz="2000" dirty="0">
                <a:solidFill>
                  <a:srgbClr val="0000FF"/>
                </a:solidFill>
              </a:rPr>
              <a:t> </a:t>
            </a:r>
            <a:r>
              <a:rPr lang="en-US" sz="2000" dirty="0">
                <a:solidFill>
                  <a:srgbClr val="333399">
                    <a:lumMod val="40000"/>
                    <a:lumOff val="60000"/>
                  </a:srgbClr>
                </a:solidFill>
              </a:rPr>
              <a:t>these</a:t>
            </a:r>
            <a:r>
              <a:rPr lang="en-US" sz="2000" dirty="0">
                <a:solidFill>
                  <a:srgbClr val="0000FF"/>
                </a:solidFill>
              </a:rPr>
              <a:t> </a:t>
            </a:r>
            <a:r>
              <a:rPr lang="en-US" sz="2000" dirty="0">
                <a:solidFill>
                  <a:srgbClr val="333399">
                    <a:lumMod val="40000"/>
                    <a:lumOff val="60000"/>
                  </a:srgbClr>
                </a:solidFill>
              </a:rPr>
              <a:t>weaknesses, the </a:t>
            </a:r>
            <a:r>
              <a:rPr lang="en-US" sz="2000" dirty="0">
                <a:solidFill>
                  <a:srgbClr val="333399">
                    <a:lumMod val="60000"/>
                    <a:lumOff val="40000"/>
                  </a:srgbClr>
                </a:solidFill>
                <a:latin typeface="Arial Black" panose="020B0A04020102020204" pitchFamily="34" charset="0"/>
              </a:rPr>
              <a:t>Frame Relay </a:t>
            </a:r>
            <a:r>
              <a:rPr lang="en-US" sz="2000" dirty="0">
                <a:solidFill>
                  <a:srgbClr val="333399">
                    <a:lumMod val="40000"/>
                    <a:lumOff val="60000"/>
                  </a:srgbClr>
                </a:solidFill>
              </a:rPr>
              <a:t>protocol and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were developed. </a:t>
            </a:r>
            <a:r>
              <a:rPr lang="en-US" sz="2000" b="1" baseline="30000" dirty="0">
                <a:solidFill>
                  <a:srgbClr val="0000FF"/>
                </a:solidFill>
                <a:latin typeface="Arial Black" panose="020B0A04020102020204" pitchFamily="34" charset="0"/>
              </a:rPr>
              <a:t>8</a:t>
            </a:r>
            <a:r>
              <a:rPr lang="en-US" sz="2000" dirty="0">
                <a:solidFill>
                  <a:srgbClr val="E8A390"/>
                </a:solidFill>
                <a:latin typeface="Arial Black" panose="020B0A04020102020204" pitchFamily="34" charset="0"/>
              </a:rPr>
              <a:t>Although</a:t>
            </a:r>
            <a:r>
              <a:rPr lang="en-US" sz="2000" dirty="0">
                <a:solidFill>
                  <a:srgbClr val="000000"/>
                </a:solidFill>
              </a:rPr>
              <a:t> </a:t>
            </a:r>
            <a:r>
              <a:rPr lang="en-US" sz="2000" dirty="0">
                <a:solidFill>
                  <a:srgbClr val="333399">
                    <a:lumMod val="40000"/>
                    <a:lumOff val="60000"/>
                  </a:srgbClr>
                </a:solidFill>
              </a:rPr>
              <a:t>the </a:t>
            </a:r>
            <a:r>
              <a:rPr lang="en-US" sz="2000" dirty="0">
                <a:solidFill>
                  <a:srgbClr val="333399">
                    <a:lumMod val="60000"/>
                    <a:lumOff val="40000"/>
                  </a:srgbClr>
                </a:solidFill>
                <a:latin typeface="Arial Black" panose="020B0A04020102020204" pitchFamily="34" charset="0"/>
              </a:rPr>
              <a:t>Frame Relay protocol </a:t>
            </a:r>
            <a:r>
              <a:rPr lang="en-US" sz="2000" dirty="0">
                <a:solidFill>
                  <a:srgbClr val="333399">
                    <a:lumMod val="40000"/>
                    <a:lumOff val="60000"/>
                  </a:srgbClr>
                </a:solidFill>
              </a:rPr>
              <a:t>has been shown to be </a:t>
            </a:r>
            <a:r>
              <a:rPr lang="en-US" sz="2000" u="sng" dirty="0">
                <a:solidFill>
                  <a:srgbClr val="333399">
                    <a:lumMod val="60000"/>
                    <a:lumOff val="40000"/>
                  </a:srgbClr>
                </a:solidFill>
                <a:latin typeface="Arial Black" panose="020B0A04020102020204" pitchFamily="34" charset="0"/>
              </a:rPr>
              <a:t>easily</a:t>
            </a:r>
            <a:r>
              <a:rPr lang="en-US" sz="2000" dirty="0">
                <a:solidFill>
                  <a:srgbClr val="333399">
                    <a:lumMod val="60000"/>
                    <a:lumOff val="40000"/>
                  </a:srgbClr>
                </a:solidFill>
                <a:latin typeface="Arial Black" panose="020B0A04020102020204" pitchFamily="34" charset="0"/>
              </a:rPr>
              <a:t> deployable </a:t>
            </a:r>
            <a:r>
              <a:rPr lang="en-US" sz="2000" dirty="0">
                <a:solidFill>
                  <a:srgbClr val="333399">
                    <a:lumMod val="40000"/>
                    <a:lumOff val="60000"/>
                  </a:srgbClr>
                </a:solidFill>
              </a:rPr>
              <a:t>in wide-area networks</a:t>
            </a:r>
            <a:r>
              <a:rPr lang="en-US" sz="2000" dirty="0">
                <a:solidFill>
                  <a:srgbClr val="E8A390"/>
                </a:solidFill>
                <a:latin typeface="Arial Black" panose="020B0A04020102020204" pitchFamily="34" charset="0"/>
              </a:rPr>
              <a:t>,</a:t>
            </a:r>
            <a:r>
              <a:rPr lang="en-US" sz="2000" dirty="0">
                <a:solidFill>
                  <a:srgbClr val="C00000"/>
                </a:solidFill>
                <a:latin typeface="Arial Black" panose="020B0A04020102020204" pitchFamily="34" charset="0"/>
              </a:rPr>
              <a:t> </a:t>
            </a:r>
            <a:r>
              <a:rPr lang="en-US" sz="2000" dirty="0">
                <a:solidFill>
                  <a:srgbClr val="E8A390"/>
                </a:solidFill>
              </a:rPr>
              <a:t>it remains </a:t>
            </a:r>
            <a:r>
              <a:rPr lang="en-US" sz="2000" dirty="0">
                <a:solidFill>
                  <a:srgbClr val="E8A390"/>
                </a:solidFill>
                <a:latin typeface="Arial Black" panose="020B0A04020102020204" pitchFamily="34" charset="0"/>
              </a:rPr>
              <a:t>too slow </a:t>
            </a:r>
            <a:r>
              <a:rPr lang="en-US" sz="2000" dirty="0">
                <a:solidFill>
                  <a:srgbClr val="E8A390"/>
                </a:solidFill>
              </a:rPr>
              <a:t>for many current applications, due to bandwidth</a:t>
            </a:r>
            <a:r>
              <a:rPr lang="en-US" sz="2000" dirty="0">
                <a:solidFill>
                  <a:srgbClr val="C00000"/>
                </a:solidFill>
              </a:rPr>
              <a:t> </a:t>
            </a:r>
            <a:r>
              <a:rPr lang="en-US" sz="2000" dirty="0">
                <a:solidFill>
                  <a:srgbClr val="E8A390"/>
                </a:solidFill>
                <a:latin typeface="Arial Black" panose="020B0A04020102020204" pitchFamily="34" charset="0"/>
              </a:rPr>
              <a:t>problems</a:t>
            </a:r>
            <a:r>
              <a:rPr lang="en-US" sz="2000" dirty="0">
                <a:solidFill>
                  <a:srgbClr val="000000"/>
                </a:solidFill>
              </a:rPr>
              <a:t>.</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333399">
                    <a:lumMod val="40000"/>
                    <a:lumOff val="60000"/>
                  </a:srgbClr>
                </a:solidFill>
              </a:rPr>
              <a:t>As</a:t>
            </a:r>
            <a:r>
              <a:rPr lang="en-US" sz="2000" dirty="0">
                <a:solidFill>
                  <a:srgbClr val="0000FF"/>
                </a:solidFill>
              </a:rPr>
              <a:t> </a:t>
            </a:r>
            <a:r>
              <a:rPr lang="en-US" sz="2000" dirty="0">
                <a:solidFill>
                  <a:srgbClr val="333399">
                    <a:lumMod val="40000"/>
                    <a:lumOff val="60000"/>
                  </a:srgbClr>
                </a:solidFill>
              </a:rPr>
              <a:t>a result, both </a:t>
            </a:r>
            <a:r>
              <a:rPr lang="en-US" sz="2000" dirty="0">
                <a:solidFill>
                  <a:srgbClr val="333399">
                    <a:lumMod val="60000"/>
                    <a:lumOff val="40000"/>
                  </a:srgbClr>
                </a:solidFill>
                <a:latin typeface="Arial Black" panose="020B0A04020102020204" pitchFamily="34" charset="0"/>
              </a:rPr>
              <a:t>FDDI</a:t>
            </a:r>
            <a:r>
              <a:rPr lang="en-US" sz="2000" dirty="0">
                <a:solidFill>
                  <a:srgbClr val="0000FF"/>
                </a:solidFill>
              </a:rPr>
              <a:t> </a:t>
            </a:r>
            <a:r>
              <a:rPr lang="en-US" sz="2000" dirty="0">
                <a:solidFill>
                  <a:srgbClr val="333399">
                    <a:lumMod val="40000"/>
                    <a:lumOff val="60000"/>
                  </a:srgbClr>
                </a:solidFill>
              </a:rPr>
              <a:t>and the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have continued to be </a:t>
            </a:r>
            <a:r>
              <a:rPr lang="en-US" sz="2000" u="sng" dirty="0">
                <a:solidFill>
                  <a:srgbClr val="333399">
                    <a:lumMod val="60000"/>
                    <a:lumOff val="40000"/>
                  </a:srgbClr>
                </a:solidFill>
                <a:latin typeface="Arial Black" panose="020B0A04020102020204" pitchFamily="34" charset="0"/>
              </a:rPr>
              <a:t>widely</a:t>
            </a:r>
            <a:r>
              <a:rPr lang="en-US" sz="2000" dirty="0">
                <a:solidFill>
                  <a:srgbClr val="0000FF"/>
                </a:solidFill>
              </a:rPr>
              <a:t> </a:t>
            </a:r>
            <a:r>
              <a:rPr lang="en-US" sz="2000" dirty="0">
                <a:solidFill>
                  <a:srgbClr val="333399">
                    <a:lumMod val="40000"/>
                    <a:lumOff val="60000"/>
                  </a:srgbClr>
                </a:solidFill>
              </a:rPr>
              <a:t>deployed</a:t>
            </a:r>
            <a:r>
              <a:rPr lang="en-US" sz="2000" dirty="0">
                <a:solidFill>
                  <a:srgbClr val="0000FF"/>
                </a:solidFill>
              </a:rPr>
              <a:t> </a:t>
            </a:r>
            <a:r>
              <a:rPr lang="en-US" sz="2000" dirty="0">
                <a:solidFill>
                  <a:srgbClr val="333399">
                    <a:lumMod val="40000"/>
                    <a:lumOff val="60000"/>
                  </a:srgbClr>
                </a:solidFill>
              </a:rPr>
              <a:t>because of their </a:t>
            </a:r>
            <a:r>
              <a:rPr lang="en-US" sz="2000" u="sng" dirty="0">
                <a:solidFill>
                  <a:srgbClr val="333399">
                    <a:lumMod val="60000"/>
                    <a:lumOff val="40000"/>
                  </a:srgbClr>
                </a:solidFill>
                <a:latin typeface="Arial Black" panose="020B0A04020102020204" pitchFamily="34" charset="0"/>
              </a:rPr>
              <a:t>high</a:t>
            </a:r>
            <a:r>
              <a:rPr lang="en-US" sz="2000" dirty="0">
                <a:solidFill>
                  <a:srgbClr val="0000FF"/>
                </a:solidFill>
              </a:rPr>
              <a:t> </a:t>
            </a:r>
            <a:r>
              <a:rPr lang="en-US" sz="2000" dirty="0">
                <a:solidFill>
                  <a:srgbClr val="333399">
                    <a:lumMod val="40000"/>
                    <a:lumOff val="60000"/>
                  </a:srgbClr>
                </a:solidFill>
              </a:rPr>
              <a:t>communication speeds. </a:t>
            </a:r>
            <a:r>
              <a:rPr lang="en-US" sz="2000" b="1" baseline="30000" dirty="0">
                <a:solidFill>
                  <a:srgbClr val="0000FF"/>
                </a:solidFill>
                <a:latin typeface="Arial Black" panose="020B0A04020102020204" pitchFamily="34" charset="0"/>
              </a:rPr>
              <a:t>10</a:t>
            </a:r>
            <a:r>
              <a:rPr lang="en-US" sz="2000" dirty="0">
                <a:solidFill>
                  <a:srgbClr val="C00000"/>
                </a:solidFill>
                <a:latin typeface="Arial Black" panose="020B0A04020102020204" pitchFamily="34" charset="0"/>
              </a:rPr>
              <a:t>However,</a:t>
            </a:r>
            <a:r>
              <a:rPr lang="en-US" sz="2000" dirty="0">
                <a:solidFill>
                  <a:srgbClr val="000000"/>
                </a:solidFill>
              </a:rPr>
              <a:t> since </a:t>
            </a:r>
            <a:r>
              <a:rPr lang="en-US" sz="2000" dirty="0">
                <a:solidFill>
                  <a:srgbClr val="000000"/>
                </a:solidFill>
                <a:latin typeface="Arial Black" panose="020B0A04020102020204" pitchFamily="34" charset="0"/>
              </a:rPr>
              <a:t>FDDI</a:t>
            </a:r>
            <a:r>
              <a:rPr lang="en-US" sz="2000" dirty="0">
                <a:solidFill>
                  <a:srgbClr val="000000"/>
                </a:solidFill>
              </a:rPr>
              <a:t> </a:t>
            </a:r>
            <a:r>
              <a:rPr lang="en-US" sz="2000" dirty="0">
                <a:solidFill>
                  <a:srgbClr val="C00000"/>
                </a:solidFill>
                <a:latin typeface="Arial Black" panose="020B0A04020102020204" pitchFamily="34" charset="0"/>
              </a:rPr>
              <a:t>relies</a:t>
            </a:r>
            <a:r>
              <a:rPr lang="en-US" sz="2000" dirty="0">
                <a:solidFill>
                  <a:srgbClr val="000000"/>
                </a:solidFill>
              </a:rPr>
              <a:t> </a:t>
            </a:r>
            <a:r>
              <a:rPr lang="en-US" sz="2000" dirty="0">
                <a:solidFill>
                  <a:srgbClr val="C00000"/>
                </a:solidFill>
                <a:latin typeface="Arial Black" panose="020B0A04020102020204" pitchFamily="34" charset="0"/>
              </a:rPr>
              <a:t>on</a:t>
            </a:r>
            <a:r>
              <a:rPr lang="en-US" sz="2000" dirty="0">
                <a:solidFill>
                  <a:srgbClr val="000000"/>
                </a:solidFill>
              </a:rPr>
              <a:t> optical fiber cables, it remains </a:t>
            </a:r>
            <a:r>
              <a:rPr lang="en-US" sz="2000" u="sng" dirty="0">
                <a:solidFill>
                  <a:srgbClr val="C00000"/>
                </a:solidFill>
                <a:latin typeface="Arial Black" panose="020B0A04020102020204" pitchFamily="34" charset="0"/>
              </a:rPr>
              <a:t>prohibitively</a:t>
            </a:r>
            <a:r>
              <a:rPr lang="en-US" sz="2000" dirty="0">
                <a:solidFill>
                  <a:srgbClr val="C00000"/>
                </a:solidFill>
                <a:latin typeface="Arial Black" panose="020B0A04020102020204" pitchFamily="34" charset="0"/>
              </a:rPr>
              <a:t> expensive </a:t>
            </a:r>
            <a:r>
              <a:rPr lang="en-US" sz="2000" dirty="0">
                <a:solidFill>
                  <a:srgbClr val="000000"/>
                </a:solidFill>
              </a:rPr>
              <a:t>and </a:t>
            </a:r>
            <a:r>
              <a:rPr lang="en-US" sz="2000" u="sng" dirty="0">
                <a:solidFill>
                  <a:srgbClr val="C00000"/>
                </a:solidFill>
                <a:latin typeface="Arial Black" panose="020B0A04020102020204" pitchFamily="34" charset="0"/>
              </a:rPr>
              <a:t>difficult</a:t>
            </a:r>
            <a:r>
              <a:rPr lang="en-US" sz="2000" dirty="0">
                <a:solidFill>
                  <a:srgbClr val="000000"/>
                </a:solidFill>
              </a:rPr>
              <a:t> to install.</a:t>
            </a:r>
            <a:r>
              <a:rPr lang="en-US" sz="2000" dirty="0">
                <a:solidFill>
                  <a:srgbClr val="FFFFFF">
                    <a:lumMod val="50000"/>
                  </a:srgbClr>
                </a:solidFill>
              </a:rPr>
              <a:t> </a:t>
            </a:r>
            <a:r>
              <a:rPr lang="en-US" sz="2000" b="1" baseline="30000" dirty="0">
                <a:solidFill>
                  <a:srgbClr val="0000FF"/>
                </a:solidFill>
                <a:latin typeface="Arial Black" panose="020B0A04020102020204" pitchFamily="34" charset="0"/>
              </a:rPr>
              <a:t>11</a:t>
            </a:r>
            <a:r>
              <a:rPr lang="en-US" sz="2000" dirty="0">
                <a:solidFill>
                  <a:srgbClr val="FFFFFF">
                    <a:lumMod val="50000"/>
                  </a:srgbClr>
                </a:solidFill>
              </a:rPr>
              <a:t>Thus,</a:t>
            </a:r>
            <a:r>
              <a:rPr lang="en-US" sz="2000" dirty="0">
                <a:solidFill>
                  <a:srgbClr val="000000"/>
                </a:solidFill>
              </a:rPr>
              <a:t> </a:t>
            </a:r>
            <a:r>
              <a:rPr lang="en-US" sz="2000" dirty="0">
                <a:solidFill>
                  <a:srgbClr val="FFFFFF">
                    <a:lumMod val="50000"/>
                  </a:srgbClr>
                </a:solidFill>
              </a:rPr>
              <a:t>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16" name="AutoShape 12"/>
          <p:cNvSpPr>
            <a:spLocks/>
          </p:cNvSpPr>
          <p:nvPr/>
        </p:nvSpPr>
        <p:spPr bwMode="auto">
          <a:xfrm>
            <a:off x="269875" y="4567238"/>
            <a:ext cx="2009775" cy="1138237"/>
          </a:xfrm>
          <a:prstGeom prst="borderCallout1">
            <a:avLst>
              <a:gd name="adj1" fmla="val -5704"/>
              <a:gd name="adj2" fmla="val 98759"/>
              <a:gd name="adj3" fmla="val -45417"/>
              <a:gd name="adj4" fmla="val 119750"/>
            </a:avLst>
          </a:prstGeom>
          <a:solidFill>
            <a:srgbClr val="99000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2-</a:t>
            </a:r>
            <a:r>
              <a:rPr lang="fi-FI" altLang="en-US" sz="2400" b="1" smtClean="0">
                <a:solidFill>
                  <a:srgbClr val="FFFFFF"/>
                </a:solidFill>
              </a:rPr>
              <a:t>B</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fi-FI" altLang="en-US" sz="2400" noProof="1" smtClean="0">
                <a:solidFill>
                  <a:srgbClr val="FFFFFF"/>
                </a:solidFill>
              </a:rPr>
              <a:t> </a:t>
            </a:r>
            <a:r>
              <a:rPr lang="en-US" altLang="en-US" sz="2000" smtClean="0">
                <a:solidFill>
                  <a:srgbClr val="FFFFFF"/>
                </a:solidFill>
              </a:rPr>
              <a:t>Identifying a problem</a:t>
            </a:r>
            <a:endParaRPr lang="en-US" altLang="en-US" sz="2000" smtClean="0">
              <a:solidFill>
                <a:srgbClr val="000000"/>
              </a:solidFill>
            </a:endParaRPr>
          </a:p>
        </p:txBody>
      </p:sp>
    </p:spTree>
    <p:extLst>
      <p:ext uri="{BB962C8B-B14F-4D97-AF65-F5344CB8AC3E}">
        <p14:creationId xmlns:p14="http://schemas.microsoft.com/office/powerpoint/2010/main" val="467999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11" name="AutoShape 4"/>
          <p:cNvSpPr>
            <a:spLocks/>
          </p:cNvSpPr>
          <p:nvPr/>
        </p:nvSpPr>
        <p:spPr bwMode="auto">
          <a:xfrm>
            <a:off x="254000" y="1341438"/>
            <a:ext cx="2009775" cy="1076325"/>
          </a:xfrm>
          <a:prstGeom prst="borderCallout1">
            <a:avLst>
              <a:gd name="adj1" fmla="val 9810"/>
              <a:gd name="adj2" fmla="val 104231"/>
              <a:gd name="adj3" fmla="val -15858"/>
              <a:gd name="adj4" fmla="val 221155"/>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B</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Topic Generalization</a:t>
            </a:r>
          </a:p>
        </p:txBody>
      </p:sp>
      <p:sp>
        <p:nvSpPr>
          <p:cNvPr id="14" name="AutoShape 4"/>
          <p:cNvSpPr>
            <a:spLocks/>
          </p:cNvSpPr>
          <p:nvPr/>
        </p:nvSpPr>
        <p:spPr bwMode="auto">
          <a:xfrm>
            <a:off x="427038" y="2060575"/>
            <a:ext cx="2011362" cy="1077913"/>
          </a:xfrm>
          <a:prstGeom prst="borderCallout1">
            <a:avLst>
              <a:gd name="adj1" fmla="val 9810"/>
              <a:gd name="adj2" fmla="val 104231"/>
              <a:gd name="adj3" fmla="val 8900"/>
              <a:gd name="adj4" fmla="val 111849"/>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C</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Previous Research</a:t>
            </a:r>
          </a:p>
        </p:txBody>
      </p:sp>
      <p:sp>
        <p:nvSpPr>
          <p:cNvPr id="84998" name="AutoShape 12"/>
          <p:cNvSpPr>
            <a:spLocks/>
          </p:cNvSpPr>
          <p:nvPr/>
        </p:nvSpPr>
        <p:spPr bwMode="auto">
          <a:xfrm>
            <a:off x="219075" y="2782888"/>
            <a:ext cx="2009775" cy="1446212"/>
          </a:xfrm>
          <a:prstGeom prst="borderCallout1">
            <a:avLst>
              <a:gd name="adj1" fmla="val 4338"/>
              <a:gd name="adj2" fmla="val 98759"/>
              <a:gd name="adj3" fmla="val -9713"/>
              <a:gd name="adj4" fmla="val 122278"/>
            </a:avLst>
          </a:prstGeom>
          <a:solidFill>
            <a:srgbClr val="FF505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C00000"/>
                </a:solidFill>
              </a:rPr>
              <a:t>Move 2-</a:t>
            </a:r>
            <a:r>
              <a:rPr lang="fi-FI" altLang="en-US" sz="2400" b="1" smtClean="0">
                <a:solidFill>
                  <a:srgbClr val="C00000"/>
                </a:solidFill>
              </a:rPr>
              <a:t>B</a:t>
            </a:r>
            <a:r>
              <a:rPr lang="fi-FI" altLang="en-US" sz="2400" b="1" noProof="1" smtClean="0">
                <a:solidFill>
                  <a:srgbClr val="C00000"/>
                </a:solidFill>
              </a:rPr>
              <a:t>:</a:t>
            </a:r>
            <a:r>
              <a:rPr lang="fi-FI" altLang="en-US" sz="2400" noProof="1" smtClean="0">
                <a:solidFill>
                  <a:srgbClr val="C00000"/>
                </a:solidFill>
              </a:rPr>
              <a:t> </a:t>
            </a:r>
            <a:br>
              <a:rPr lang="fi-FI" altLang="en-US" sz="2400" noProof="1" smtClean="0">
                <a:solidFill>
                  <a:srgbClr val="C00000"/>
                </a:solidFill>
              </a:rPr>
            </a:br>
            <a:r>
              <a:rPr lang="fi-FI" altLang="en-US" sz="2400" noProof="1" smtClean="0">
                <a:solidFill>
                  <a:srgbClr val="C00000"/>
                </a:solidFill>
              </a:rPr>
              <a:t> </a:t>
            </a:r>
            <a:r>
              <a:rPr lang="en-US" altLang="en-US" sz="2000" smtClean="0">
                <a:solidFill>
                  <a:srgbClr val="C00000"/>
                </a:solidFill>
              </a:rPr>
              <a:t>Identifying a </a:t>
            </a:r>
            <a:r>
              <a:rPr lang="en-US" altLang="en-US" sz="2000" smtClean="0">
                <a:solidFill>
                  <a:srgbClr val="FFFFFF"/>
                </a:solidFill>
              </a:rPr>
              <a:t>problem </a:t>
            </a:r>
            <a:r>
              <a:rPr lang="en-US" altLang="en-US" sz="2000" smtClean="0">
                <a:solidFill>
                  <a:srgbClr val="C00000"/>
                </a:solidFill>
              </a:rPr>
              <a:t>claiming</a:t>
            </a:r>
          </a:p>
        </p:txBody>
      </p:sp>
      <p:sp>
        <p:nvSpPr>
          <p:cNvPr id="9" name="AutoShape 4"/>
          <p:cNvSpPr>
            <a:spLocks/>
          </p:cNvSpPr>
          <p:nvPr/>
        </p:nvSpPr>
        <p:spPr bwMode="auto">
          <a:xfrm>
            <a:off x="254000" y="3381375"/>
            <a:ext cx="2009775" cy="1077913"/>
          </a:xfrm>
          <a:prstGeom prst="borderCallout1">
            <a:avLst>
              <a:gd name="adj1" fmla="val 9810"/>
              <a:gd name="adj2" fmla="val 104231"/>
              <a:gd name="adj3" fmla="val -14679"/>
              <a:gd name="adj4" fmla="val 116903"/>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B</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Topic Generalization</a:t>
            </a:r>
          </a:p>
        </p:txBody>
      </p:sp>
      <p:sp>
        <p:nvSpPr>
          <p:cNvPr id="15" name="TextBox 14"/>
          <p:cNvSpPr txBox="1"/>
          <p:nvPr/>
        </p:nvSpPr>
        <p:spPr>
          <a:xfrm>
            <a:off x="2606675" y="984250"/>
            <a:ext cx="6445250" cy="5016500"/>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0000FF"/>
                </a:solidFill>
                <a:latin typeface="Arial Black" panose="020B0A04020102020204" pitchFamily="34" charset="0"/>
              </a:rPr>
              <a:t>6</a:t>
            </a:r>
            <a:r>
              <a:rPr lang="en-US" sz="2000" dirty="0">
                <a:solidFill>
                  <a:srgbClr val="333399">
                    <a:lumMod val="40000"/>
                    <a:lumOff val="60000"/>
                  </a:srgbClr>
                </a:solidFill>
              </a:rPr>
              <a:t>In</a:t>
            </a:r>
            <a:r>
              <a:rPr lang="en-US" sz="2000" dirty="0">
                <a:solidFill>
                  <a:srgbClr val="FFFFFF">
                    <a:lumMod val="50000"/>
                  </a:srgbClr>
                </a:solidFill>
              </a:rPr>
              <a:t> </a:t>
            </a:r>
            <a:r>
              <a:rPr lang="en-US" sz="2000" dirty="0">
                <a:solidFill>
                  <a:srgbClr val="333399">
                    <a:lumMod val="40000"/>
                    <a:lumOff val="60000"/>
                  </a:srgbClr>
                </a:solidFill>
              </a:rPr>
              <a:t>response</a:t>
            </a:r>
            <a:r>
              <a:rPr lang="en-US" sz="2000" dirty="0">
                <a:solidFill>
                  <a:srgbClr val="0000FF"/>
                </a:solidFill>
              </a:rPr>
              <a:t> </a:t>
            </a:r>
            <a:r>
              <a:rPr lang="en-US" sz="2000" dirty="0">
                <a:solidFill>
                  <a:srgbClr val="333399">
                    <a:lumMod val="40000"/>
                    <a:lumOff val="60000"/>
                  </a:srgbClr>
                </a:solidFill>
              </a:rPr>
              <a:t>to</a:t>
            </a:r>
            <a:r>
              <a:rPr lang="en-US" sz="2000" dirty="0">
                <a:solidFill>
                  <a:srgbClr val="0000FF"/>
                </a:solidFill>
              </a:rPr>
              <a:t> </a:t>
            </a:r>
            <a:r>
              <a:rPr lang="en-US" sz="2000" dirty="0">
                <a:solidFill>
                  <a:srgbClr val="333399">
                    <a:lumMod val="40000"/>
                    <a:lumOff val="60000"/>
                  </a:srgbClr>
                </a:solidFill>
              </a:rPr>
              <a:t>these</a:t>
            </a:r>
            <a:r>
              <a:rPr lang="en-US" sz="2000" dirty="0">
                <a:solidFill>
                  <a:srgbClr val="0000FF"/>
                </a:solidFill>
              </a:rPr>
              <a:t> </a:t>
            </a:r>
            <a:r>
              <a:rPr lang="en-US" sz="2000" dirty="0">
                <a:solidFill>
                  <a:srgbClr val="333399">
                    <a:lumMod val="40000"/>
                    <a:lumOff val="60000"/>
                  </a:srgbClr>
                </a:solidFill>
              </a:rPr>
              <a:t>weaknesses, the </a:t>
            </a:r>
            <a:r>
              <a:rPr lang="en-US" sz="2000" dirty="0">
                <a:solidFill>
                  <a:srgbClr val="333399">
                    <a:lumMod val="60000"/>
                    <a:lumOff val="40000"/>
                  </a:srgbClr>
                </a:solidFill>
                <a:latin typeface="Arial Black" panose="020B0A04020102020204" pitchFamily="34" charset="0"/>
              </a:rPr>
              <a:t>Frame Relay </a:t>
            </a:r>
            <a:r>
              <a:rPr lang="en-US" sz="2000" dirty="0">
                <a:solidFill>
                  <a:srgbClr val="333399">
                    <a:lumMod val="40000"/>
                    <a:lumOff val="60000"/>
                  </a:srgbClr>
                </a:solidFill>
              </a:rPr>
              <a:t>protocol and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were developed. </a:t>
            </a:r>
            <a:r>
              <a:rPr lang="en-US" sz="2000" b="1" baseline="30000" dirty="0">
                <a:solidFill>
                  <a:srgbClr val="0000FF"/>
                </a:solidFill>
                <a:latin typeface="Arial Black" panose="020B0A04020102020204" pitchFamily="34" charset="0"/>
              </a:rPr>
              <a:t>8</a:t>
            </a:r>
            <a:r>
              <a:rPr lang="en-US" sz="2000" dirty="0">
                <a:solidFill>
                  <a:srgbClr val="E8A390"/>
                </a:solidFill>
                <a:latin typeface="Arial Black" panose="020B0A04020102020204" pitchFamily="34" charset="0"/>
              </a:rPr>
              <a:t>Although</a:t>
            </a:r>
            <a:r>
              <a:rPr lang="en-US" sz="2000" dirty="0">
                <a:solidFill>
                  <a:srgbClr val="000000"/>
                </a:solidFill>
              </a:rPr>
              <a:t> </a:t>
            </a:r>
            <a:r>
              <a:rPr lang="en-US" sz="2000" dirty="0">
                <a:solidFill>
                  <a:srgbClr val="333399">
                    <a:lumMod val="40000"/>
                    <a:lumOff val="60000"/>
                  </a:srgbClr>
                </a:solidFill>
              </a:rPr>
              <a:t>the </a:t>
            </a:r>
            <a:r>
              <a:rPr lang="en-US" sz="2000" dirty="0">
                <a:solidFill>
                  <a:srgbClr val="333399">
                    <a:lumMod val="60000"/>
                    <a:lumOff val="40000"/>
                  </a:srgbClr>
                </a:solidFill>
                <a:latin typeface="Arial Black" panose="020B0A04020102020204" pitchFamily="34" charset="0"/>
              </a:rPr>
              <a:t>Frame Relay protocol </a:t>
            </a:r>
            <a:r>
              <a:rPr lang="en-US" sz="2000" dirty="0">
                <a:solidFill>
                  <a:srgbClr val="333399">
                    <a:lumMod val="40000"/>
                    <a:lumOff val="60000"/>
                  </a:srgbClr>
                </a:solidFill>
              </a:rPr>
              <a:t>has been shown to be </a:t>
            </a:r>
            <a:r>
              <a:rPr lang="en-US" sz="2000" u="sng" dirty="0">
                <a:solidFill>
                  <a:srgbClr val="333399">
                    <a:lumMod val="60000"/>
                    <a:lumOff val="40000"/>
                  </a:srgbClr>
                </a:solidFill>
                <a:latin typeface="Arial Black" panose="020B0A04020102020204" pitchFamily="34" charset="0"/>
              </a:rPr>
              <a:t>easily</a:t>
            </a:r>
            <a:r>
              <a:rPr lang="en-US" sz="2000" dirty="0">
                <a:solidFill>
                  <a:srgbClr val="333399">
                    <a:lumMod val="60000"/>
                    <a:lumOff val="40000"/>
                  </a:srgbClr>
                </a:solidFill>
                <a:latin typeface="Arial Black" panose="020B0A04020102020204" pitchFamily="34" charset="0"/>
              </a:rPr>
              <a:t> deployable </a:t>
            </a:r>
            <a:r>
              <a:rPr lang="en-US" sz="2000" dirty="0">
                <a:solidFill>
                  <a:srgbClr val="333399">
                    <a:lumMod val="40000"/>
                    <a:lumOff val="60000"/>
                  </a:srgbClr>
                </a:solidFill>
              </a:rPr>
              <a:t>in wide-area networks</a:t>
            </a:r>
            <a:r>
              <a:rPr lang="en-US" sz="2000" dirty="0">
                <a:solidFill>
                  <a:srgbClr val="E8A390"/>
                </a:solidFill>
                <a:latin typeface="Arial Black" panose="020B0A04020102020204" pitchFamily="34" charset="0"/>
              </a:rPr>
              <a:t>,</a:t>
            </a:r>
            <a:r>
              <a:rPr lang="en-US" sz="2000" dirty="0">
                <a:solidFill>
                  <a:srgbClr val="C00000"/>
                </a:solidFill>
                <a:latin typeface="Arial Black" panose="020B0A04020102020204" pitchFamily="34" charset="0"/>
              </a:rPr>
              <a:t> </a:t>
            </a:r>
            <a:r>
              <a:rPr lang="en-US" sz="2000" dirty="0">
                <a:solidFill>
                  <a:srgbClr val="E8A390"/>
                </a:solidFill>
              </a:rPr>
              <a:t>it remains </a:t>
            </a:r>
            <a:r>
              <a:rPr lang="en-US" sz="2000" dirty="0">
                <a:solidFill>
                  <a:srgbClr val="E8A390"/>
                </a:solidFill>
                <a:latin typeface="Arial Black" panose="020B0A04020102020204" pitchFamily="34" charset="0"/>
              </a:rPr>
              <a:t>too slow </a:t>
            </a:r>
            <a:r>
              <a:rPr lang="en-US" sz="2000" dirty="0">
                <a:solidFill>
                  <a:srgbClr val="E8A390"/>
                </a:solidFill>
              </a:rPr>
              <a:t>for many current applications, due to bandwidth</a:t>
            </a:r>
            <a:r>
              <a:rPr lang="en-US" sz="2000" dirty="0">
                <a:solidFill>
                  <a:srgbClr val="C00000"/>
                </a:solidFill>
              </a:rPr>
              <a:t> </a:t>
            </a:r>
            <a:r>
              <a:rPr lang="en-US" sz="2000" dirty="0">
                <a:solidFill>
                  <a:srgbClr val="E8A390"/>
                </a:solidFill>
                <a:latin typeface="Arial Black" panose="020B0A04020102020204" pitchFamily="34" charset="0"/>
              </a:rPr>
              <a:t>problems</a:t>
            </a:r>
            <a:r>
              <a:rPr lang="en-US" sz="2000" dirty="0">
                <a:solidFill>
                  <a:srgbClr val="000000"/>
                </a:solidFill>
              </a:rPr>
              <a:t>.</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333399">
                    <a:lumMod val="40000"/>
                    <a:lumOff val="60000"/>
                  </a:srgbClr>
                </a:solidFill>
              </a:rPr>
              <a:t>As</a:t>
            </a:r>
            <a:r>
              <a:rPr lang="en-US" sz="2000" dirty="0">
                <a:solidFill>
                  <a:srgbClr val="0000FF"/>
                </a:solidFill>
              </a:rPr>
              <a:t> </a:t>
            </a:r>
            <a:r>
              <a:rPr lang="en-US" sz="2000" dirty="0">
                <a:solidFill>
                  <a:srgbClr val="333399">
                    <a:lumMod val="40000"/>
                    <a:lumOff val="60000"/>
                  </a:srgbClr>
                </a:solidFill>
              </a:rPr>
              <a:t>a result, both </a:t>
            </a:r>
            <a:r>
              <a:rPr lang="en-US" sz="2000" dirty="0">
                <a:solidFill>
                  <a:srgbClr val="333399">
                    <a:lumMod val="60000"/>
                    <a:lumOff val="40000"/>
                  </a:srgbClr>
                </a:solidFill>
                <a:latin typeface="Arial Black" panose="020B0A04020102020204" pitchFamily="34" charset="0"/>
              </a:rPr>
              <a:t>FDDI</a:t>
            </a:r>
            <a:r>
              <a:rPr lang="en-US" sz="2000" dirty="0">
                <a:solidFill>
                  <a:srgbClr val="0000FF"/>
                </a:solidFill>
              </a:rPr>
              <a:t> </a:t>
            </a:r>
            <a:r>
              <a:rPr lang="en-US" sz="2000" dirty="0">
                <a:solidFill>
                  <a:srgbClr val="333399">
                    <a:lumMod val="40000"/>
                    <a:lumOff val="60000"/>
                  </a:srgbClr>
                </a:solidFill>
              </a:rPr>
              <a:t>and the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have continued to be </a:t>
            </a:r>
            <a:r>
              <a:rPr lang="en-US" sz="2000" u="sng" dirty="0">
                <a:solidFill>
                  <a:srgbClr val="333399">
                    <a:lumMod val="60000"/>
                    <a:lumOff val="40000"/>
                  </a:srgbClr>
                </a:solidFill>
                <a:latin typeface="Arial Black" panose="020B0A04020102020204" pitchFamily="34" charset="0"/>
              </a:rPr>
              <a:t>widely</a:t>
            </a:r>
            <a:r>
              <a:rPr lang="en-US" sz="2000" dirty="0">
                <a:solidFill>
                  <a:srgbClr val="0000FF"/>
                </a:solidFill>
              </a:rPr>
              <a:t> </a:t>
            </a:r>
            <a:r>
              <a:rPr lang="en-US" sz="2000" dirty="0">
                <a:solidFill>
                  <a:srgbClr val="333399">
                    <a:lumMod val="40000"/>
                    <a:lumOff val="60000"/>
                  </a:srgbClr>
                </a:solidFill>
              </a:rPr>
              <a:t>deployed</a:t>
            </a:r>
            <a:r>
              <a:rPr lang="en-US" sz="2000" dirty="0">
                <a:solidFill>
                  <a:srgbClr val="0000FF"/>
                </a:solidFill>
              </a:rPr>
              <a:t> </a:t>
            </a:r>
            <a:r>
              <a:rPr lang="en-US" sz="2000" dirty="0">
                <a:solidFill>
                  <a:srgbClr val="333399">
                    <a:lumMod val="40000"/>
                    <a:lumOff val="60000"/>
                  </a:srgbClr>
                </a:solidFill>
              </a:rPr>
              <a:t>because of their </a:t>
            </a:r>
            <a:r>
              <a:rPr lang="en-US" sz="2000" u="sng" dirty="0">
                <a:solidFill>
                  <a:srgbClr val="333399">
                    <a:lumMod val="60000"/>
                    <a:lumOff val="40000"/>
                  </a:srgbClr>
                </a:solidFill>
                <a:latin typeface="Arial Black" panose="020B0A04020102020204" pitchFamily="34" charset="0"/>
              </a:rPr>
              <a:t>high</a:t>
            </a:r>
            <a:r>
              <a:rPr lang="en-US" sz="2000" dirty="0">
                <a:solidFill>
                  <a:srgbClr val="0000FF"/>
                </a:solidFill>
              </a:rPr>
              <a:t> </a:t>
            </a:r>
            <a:r>
              <a:rPr lang="en-US" sz="2000" dirty="0">
                <a:solidFill>
                  <a:srgbClr val="333399">
                    <a:lumMod val="40000"/>
                    <a:lumOff val="60000"/>
                  </a:srgbClr>
                </a:solidFill>
              </a:rPr>
              <a:t>communication speeds. </a:t>
            </a:r>
            <a:r>
              <a:rPr lang="en-US" sz="2000" b="1" baseline="30000" dirty="0">
                <a:solidFill>
                  <a:srgbClr val="0000FF"/>
                </a:solidFill>
                <a:latin typeface="Arial Black" panose="020B0A04020102020204" pitchFamily="34" charset="0"/>
              </a:rPr>
              <a:t>10</a:t>
            </a:r>
            <a:r>
              <a:rPr lang="en-US" sz="2000" dirty="0">
                <a:solidFill>
                  <a:srgbClr val="E8A390"/>
                </a:solidFill>
                <a:latin typeface="Arial Black" panose="020B0A04020102020204" pitchFamily="34" charset="0"/>
              </a:rPr>
              <a:t>However,</a:t>
            </a:r>
            <a:r>
              <a:rPr lang="en-US" sz="2000" dirty="0">
                <a:solidFill>
                  <a:srgbClr val="000000"/>
                </a:solidFill>
              </a:rPr>
              <a:t> </a:t>
            </a:r>
            <a:r>
              <a:rPr lang="en-US" sz="2000" dirty="0">
                <a:solidFill>
                  <a:srgbClr val="E8A390"/>
                </a:solidFill>
              </a:rPr>
              <a:t>since</a:t>
            </a:r>
            <a:r>
              <a:rPr lang="en-US" sz="2000" dirty="0">
                <a:solidFill>
                  <a:srgbClr val="000000"/>
                </a:solidFill>
              </a:rPr>
              <a:t> </a:t>
            </a:r>
            <a:r>
              <a:rPr lang="en-US" sz="2000" dirty="0">
                <a:solidFill>
                  <a:srgbClr val="E8A390"/>
                </a:solidFill>
                <a:latin typeface="Arial Black" panose="020B0A04020102020204" pitchFamily="34" charset="0"/>
              </a:rPr>
              <a:t>FDDI</a:t>
            </a:r>
            <a:r>
              <a:rPr lang="en-US" sz="2000" dirty="0">
                <a:solidFill>
                  <a:srgbClr val="000000"/>
                </a:solidFill>
              </a:rPr>
              <a:t> </a:t>
            </a:r>
            <a:r>
              <a:rPr lang="en-US" sz="2000" dirty="0">
                <a:solidFill>
                  <a:srgbClr val="E8A390"/>
                </a:solidFill>
                <a:latin typeface="Arial Black" panose="020B0A04020102020204" pitchFamily="34" charset="0"/>
              </a:rPr>
              <a:t>relies on </a:t>
            </a:r>
            <a:r>
              <a:rPr lang="en-US" sz="2000" dirty="0">
                <a:solidFill>
                  <a:srgbClr val="E8A390"/>
                </a:solidFill>
              </a:rPr>
              <a:t>optical fiber cables, it remains</a:t>
            </a:r>
            <a:r>
              <a:rPr lang="en-US" sz="2000" dirty="0">
                <a:solidFill>
                  <a:srgbClr val="000000"/>
                </a:solidFill>
              </a:rPr>
              <a:t> </a:t>
            </a:r>
            <a:r>
              <a:rPr lang="en-US" sz="2000" u="sng" dirty="0">
                <a:solidFill>
                  <a:srgbClr val="E8A390"/>
                </a:solidFill>
                <a:latin typeface="Arial Black" panose="020B0A04020102020204" pitchFamily="34" charset="0"/>
              </a:rPr>
              <a:t>prohibitively</a:t>
            </a:r>
            <a:r>
              <a:rPr lang="en-US" sz="2000" dirty="0">
                <a:solidFill>
                  <a:srgbClr val="C00000"/>
                </a:solidFill>
                <a:latin typeface="Arial Black" panose="020B0A04020102020204" pitchFamily="34" charset="0"/>
              </a:rPr>
              <a:t> </a:t>
            </a:r>
            <a:r>
              <a:rPr lang="en-US" sz="2000" dirty="0">
                <a:solidFill>
                  <a:srgbClr val="E8A390"/>
                </a:solidFill>
                <a:latin typeface="Arial Black" panose="020B0A04020102020204" pitchFamily="34" charset="0"/>
              </a:rPr>
              <a:t>expensive</a:t>
            </a:r>
            <a:r>
              <a:rPr lang="en-US" sz="2000" dirty="0">
                <a:solidFill>
                  <a:srgbClr val="C00000"/>
                </a:solidFill>
                <a:latin typeface="Arial Black" panose="020B0A04020102020204" pitchFamily="34" charset="0"/>
              </a:rPr>
              <a:t> </a:t>
            </a:r>
            <a:r>
              <a:rPr lang="en-US" sz="2000" dirty="0">
                <a:solidFill>
                  <a:srgbClr val="E8A390"/>
                </a:solidFill>
              </a:rPr>
              <a:t>and</a:t>
            </a:r>
            <a:r>
              <a:rPr lang="en-US" sz="2000" dirty="0">
                <a:solidFill>
                  <a:srgbClr val="000000"/>
                </a:solidFill>
              </a:rPr>
              <a:t> </a:t>
            </a:r>
            <a:r>
              <a:rPr lang="en-US" sz="2000" u="sng" dirty="0">
                <a:solidFill>
                  <a:srgbClr val="E8A390"/>
                </a:solidFill>
                <a:latin typeface="Arial Black" panose="020B0A04020102020204" pitchFamily="34" charset="0"/>
              </a:rPr>
              <a:t>difficult</a:t>
            </a:r>
            <a:r>
              <a:rPr lang="en-US" sz="2000" dirty="0">
                <a:solidFill>
                  <a:srgbClr val="000000"/>
                </a:solidFill>
              </a:rPr>
              <a:t> </a:t>
            </a:r>
            <a:r>
              <a:rPr lang="en-US" sz="2000" dirty="0">
                <a:solidFill>
                  <a:srgbClr val="E8A390"/>
                </a:solidFill>
              </a:rPr>
              <a:t>to install. </a:t>
            </a:r>
            <a:r>
              <a:rPr lang="en-US" sz="2000" b="1" baseline="30000" dirty="0">
                <a:solidFill>
                  <a:srgbClr val="0000FF"/>
                </a:solidFill>
                <a:latin typeface="Arial Black" panose="020B0A04020102020204" pitchFamily="34" charset="0"/>
              </a:rPr>
              <a:t>11</a:t>
            </a:r>
            <a:r>
              <a:rPr lang="en-US" sz="2000" dirty="0">
                <a:solidFill>
                  <a:srgbClr val="000000"/>
                </a:solidFill>
              </a:rPr>
              <a:t>Thus, Ethernet has become the leading choice for transferring data over Local Area Networks (LANs), due to its many advantages, including low cost, easy implementation, flexibility in installations, high speed, and wide compatibility with other standards.</a:t>
            </a:r>
          </a:p>
        </p:txBody>
      </p:sp>
      <p:sp>
        <p:nvSpPr>
          <p:cNvPr id="85001" name="AutoShape 12"/>
          <p:cNvSpPr>
            <a:spLocks/>
          </p:cNvSpPr>
          <p:nvPr/>
        </p:nvSpPr>
        <p:spPr bwMode="auto">
          <a:xfrm>
            <a:off x="454025" y="3889375"/>
            <a:ext cx="2011363" cy="1138238"/>
          </a:xfrm>
          <a:prstGeom prst="borderCallout1">
            <a:avLst>
              <a:gd name="adj1" fmla="val -5704"/>
              <a:gd name="adj2" fmla="val 98759"/>
              <a:gd name="adj3" fmla="val -16407"/>
              <a:gd name="adj4" fmla="val 119116"/>
            </a:avLst>
          </a:prstGeom>
          <a:solidFill>
            <a:srgbClr val="FF505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C00000"/>
                </a:solidFill>
              </a:rPr>
              <a:t>Move 2-</a:t>
            </a:r>
            <a:r>
              <a:rPr lang="fi-FI" altLang="en-US" sz="2400" b="1" smtClean="0">
                <a:solidFill>
                  <a:srgbClr val="C00000"/>
                </a:solidFill>
              </a:rPr>
              <a:t>B</a:t>
            </a:r>
            <a:r>
              <a:rPr lang="fi-FI" altLang="en-US" sz="2400" b="1" noProof="1" smtClean="0">
                <a:solidFill>
                  <a:srgbClr val="C00000"/>
                </a:solidFill>
              </a:rPr>
              <a:t>:</a:t>
            </a:r>
            <a:r>
              <a:rPr lang="fi-FI" altLang="en-US" sz="2400" noProof="1" smtClean="0">
                <a:solidFill>
                  <a:srgbClr val="C00000"/>
                </a:solidFill>
              </a:rPr>
              <a:t> </a:t>
            </a:r>
            <a:br>
              <a:rPr lang="fi-FI" altLang="en-US" sz="2400" noProof="1" smtClean="0">
                <a:solidFill>
                  <a:srgbClr val="C00000"/>
                </a:solidFill>
              </a:rPr>
            </a:br>
            <a:r>
              <a:rPr lang="fi-FI" altLang="en-US" sz="2400" noProof="1" smtClean="0">
                <a:solidFill>
                  <a:srgbClr val="C00000"/>
                </a:solidFill>
              </a:rPr>
              <a:t> </a:t>
            </a:r>
            <a:r>
              <a:rPr lang="en-US" altLang="en-US" sz="2000" smtClean="0">
                <a:solidFill>
                  <a:srgbClr val="C00000"/>
                </a:solidFill>
              </a:rPr>
              <a:t>Identifying a problem</a:t>
            </a:r>
          </a:p>
        </p:txBody>
      </p:sp>
      <p:sp>
        <p:nvSpPr>
          <p:cNvPr id="13" name="TextBox 12"/>
          <p:cNvSpPr txBox="1"/>
          <p:nvPr/>
        </p:nvSpPr>
        <p:spPr>
          <a:xfrm>
            <a:off x="2655888" y="976313"/>
            <a:ext cx="6445250" cy="5016500"/>
          </a:xfrm>
          <a:prstGeom prst="rect">
            <a:avLst/>
          </a:prstGeom>
          <a:solidFill>
            <a:schemeClr val="bg1"/>
          </a:solidFill>
        </p:spPr>
        <p:txBody>
          <a:bodyPr>
            <a:spAutoFit/>
          </a:bodyPr>
          <a:lstStyle/>
          <a:p>
            <a:pPr fontAlgn="base">
              <a:spcBef>
                <a:spcPct val="0"/>
              </a:spcBef>
              <a:spcAft>
                <a:spcPct val="0"/>
              </a:spcAft>
              <a:defRPr/>
            </a:pPr>
            <a:r>
              <a:rPr lang="en-US" sz="2000" b="1" baseline="30000" dirty="0">
                <a:solidFill>
                  <a:srgbClr val="0000FF"/>
                </a:solidFill>
                <a:latin typeface="Arial Black" panose="020B0A04020102020204" pitchFamily="34" charset="0"/>
              </a:rPr>
              <a:t>6</a:t>
            </a:r>
            <a:r>
              <a:rPr lang="en-US" sz="2000" dirty="0">
                <a:solidFill>
                  <a:srgbClr val="333399">
                    <a:lumMod val="40000"/>
                    <a:lumOff val="60000"/>
                  </a:srgbClr>
                </a:solidFill>
              </a:rPr>
              <a:t>In</a:t>
            </a:r>
            <a:r>
              <a:rPr lang="en-US" sz="2000" dirty="0">
                <a:solidFill>
                  <a:srgbClr val="FFFFFF">
                    <a:lumMod val="50000"/>
                  </a:srgbClr>
                </a:solidFill>
              </a:rPr>
              <a:t> </a:t>
            </a:r>
            <a:r>
              <a:rPr lang="en-US" sz="2000" dirty="0">
                <a:solidFill>
                  <a:srgbClr val="333399">
                    <a:lumMod val="40000"/>
                    <a:lumOff val="60000"/>
                  </a:srgbClr>
                </a:solidFill>
              </a:rPr>
              <a:t>response</a:t>
            </a:r>
            <a:r>
              <a:rPr lang="en-US" sz="2000" dirty="0">
                <a:solidFill>
                  <a:srgbClr val="0000FF"/>
                </a:solidFill>
              </a:rPr>
              <a:t> </a:t>
            </a:r>
            <a:r>
              <a:rPr lang="en-US" sz="2000" dirty="0">
                <a:solidFill>
                  <a:srgbClr val="333399">
                    <a:lumMod val="40000"/>
                    <a:lumOff val="60000"/>
                  </a:srgbClr>
                </a:solidFill>
              </a:rPr>
              <a:t>to</a:t>
            </a:r>
            <a:r>
              <a:rPr lang="en-US" sz="2000" dirty="0">
                <a:solidFill>
                  <a:srgbClr val="0000FF"/>
                </a:solidFill>
              </a:rPr>
              <a:t> </a:t>
            </a:r>
            <a:r>
              <a:rPr lang="en-US" sz="2000" dirty="0">
                <a:solidFill>
                  <a:srgbClr val="333399">
                    <a:lumMod val="40000"/>
                    <a:lumOff val="60000"/>
                  </a:srgbClr>
                </a:solidFill>
              </a:rPr>
              <a:t>these</a:t>
            </a:r>
            <a:r>
              <a:rPr lang="en-US" sz="2000" dirty="0">
                <a:solidFill>
                  <a:srgbClr val="0000FF"/>
                </a:solidFill>
              </a:rPr>
              <a:t> </a:t>
            </a:r>
            <a:r>
              <a:rPr lang="en-US" sz="2000" dirty="0">
                <a:solidFill>
                  <a:srgbClr val="333399">
                    <a:lumMod val="40000"/>
                    <a:lumOff val="60000"/>
                  </a:srgbClr>
                </a:solidFill>
              </a:rPr>
              <a:t>weaknesses, the </a:t>
            </a:r>
            <a:r>
              <a:rPr lang="en-US" sz="2000" dirty="0">
                <a:solidFill>
                  <a:srgbClr val="333399">
                    <a:lumMod val="60000"/>
                    <a:lumOff val="40000"/>
                  </a:srgbClr>
                </a:solidFill>
                <a:latin typeface="Arial Black" panose="020B0A04020102020204" pitchFamily="34" charset="0"/>
              </a:rPr>
              <a:t>Frame Relay </a:t>
            </a:r>
            <a:r>
              <a:rPr lang="en-US" sz="2000" dirty="0">
                <a:solidFill>
                  <a:srgbClr val="333399">
                    <a:lumMod val="40000"/>
                    <a:lumOff val="60000"/>
                  </a:srgbClr>
                </a:solidFill>
              </a:rPr>
              <a:t>protocol and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were developed. </a:t>
            </a:r>
            <a:r>
              <a:rPr lang="en-US" sz="2000" b="1" baseline="30000" dirty="0">
                <a:solidFill>
                  <a:srgbClr val="0000FF"/>
                </a:solidFill>
                <a:latin typeface="Arial Black" panose="020B0A04020102020204" pitchFamily="34" charset="0"/>
              </a:rPr>
              <a:t>8</a:t>
            </a:r>
            <a:r>
              <a:rPr lang="en-US" sz="2000" dirty="0">
                <a:solidFill>
                  <a:srgbClr val="E8A390"/>
                </a:solidFill>
                <a:latin typeface="Arial Black" panose="020B0A04020102020204" pitchFamily="34" charset="0"/>
              </a:rPr>
              <a:t>Although</a:t>
            </a:r>
            <a:r>
              <a:rPr lang="en-US" sz="2000" dirty="0">
                <a:solidFill>
                  <a:srgbClr val="000000"/>
                </a:solidFill>
              </a:rPr>
              <a:t> </a:t>
            </a:r>
            <a:r>
              <a:rPr lang="en-US" sz="2000" dirty="0">
                <a:solidFill>
                  <a:srgbClr val="333399">
                    <a:lumMod val="40000"/>
                    <a:lumOff val="60000"/>
                  </a:srgbClr>
                </a:solidFill>
              </a:rPr>
              <a:t>the </a:t>
            </a:r>
            <a:r>
              <a:rPr lang="en-US" sz="2000" dirty="0">
                <a:solidFill>
                  <a:srgbClr val="333399">
                    <a:lumMod val="60000"/>
                    <a:lumOff val="40000"/>
                  </a:srgbClr>
                </a:solidFill>
                <a:latin typeface="Arial Black" panose="020B0A04020102020204" pitchFamily="34" charset="0"/>
              </a:rPr>
              <a:t>Frame Relay protocol </a:t>
            </a:r>
            <a:r>
              <a:rPr lang="en-US" sz="2000" dirty="0">
                <a:solidFill>
                  <a:srgbClr val="333399">
                    <a:lumMod val="40000"/>
                    <a:lumOff val="60000"/>
                  </a:srgbClr>
                </a:solidFill>
              </a:rPr>
              <a:t>has been shown to be </a:t>
            </a:r>
            <a:r>
              <a:rPr lang="en-US" sz="2000" u="sng" dirty="0">
                <a:solidFill>
                  <a:srgbClr val="333399">
                    <a:lumMod val="60000"/>
                    <a:lumOff val="40000"/>
                  </a:srgbClr>
                </a:solidFill>
                <a:latin typeface="Arial Black" panose="020B0A04020102020204" pitchFamily="34" charset="0"/>
              </a:rPr>
              <a:t>easily</a:t>
            </a:r>
            <a:r>
              <a:rPr lang="en-US" sz="2000" dirty="0">
                <a:solidFill>
                  <a:srgbClr val="333399">
                    <a:lumMod val="60000"/>
                    <a:lumOff val="40000"/>
                  </a:srgbClr>
                </a:solidFill>
                <a:latin typeface="Arial Black" panose="020B0A04020102020204" pitchFamily="34" charset="0"/>
              </a:rPr>
              <a:t> deployable </a:t>
            </a:r>
            <a:r>
              <a:rPr lang="en-US" sz="2000" dirty="0">
                <a:solidFill>
                  <a:srgbClr val="333399">
                    <a:lumMod val="40000"/>
                    <a:lumOff val="60000"/>
                  </a:srgbClr>
                </a:solidFill>
              </a:rPr>
              <a:t>in wide-area networks</a:t>
            </a:r>
            <a:r>
              <a:rPr lang="en-US" sz="2000" dirty="0">
                <a:solidFill>
                  <a:srgbClr val="E8A390"/>
                </a:solidFill>
                <a:latin typeface="Arial Black" panose="020B0A04020102020204" pitchFamily="34" charset="0"/>
              </a:rPr>
              <a:t>,</a:t>
            </a:r>
            <a:r>
              <a:rPr lang="en-US" sz="2000" dirty="0">
                <a:solidFill>
                  <a:srgbClr val="C00000"/>
                </a:solidFill>
                <a:latin typeface="Arial Black" panose="020B0A04020102020204" pitchFamily="34" charset="0"/>
              </a:rPr>
              <a:t> </a:t>
            </a:r>
            <a:r>
              <a:rPr lang="en-US" sz="2000" dirty="0">
                <a:solidFill>
                  <a:srgbClr val="E8A390"/>
                </a:solidFill>
              </a:rPr>
              <a:t>it remains </a:t>
            </a:r>
            <a:r>
              <a:rPr lang="en-US" sz="2000" dirty="0">
                <a:solidFill>
                  <a:srgbClr val="E8A390"/>
                </a:solidFill>
                <a:latin typeface="Arial Black" panose="020B0A04020102020204" pitchFamily="34" charset="0"/>
              </a:rPr>
              <a:t>too slow </a:t>
            </a:r>
            <a:r>
              <a:rPr lang="en-US" sz="2000" dirty="0">
                <a:solidFill>
                  <a:srgbClr val="E8A390"/>
                </a:solidFill>
              </a:rPr>
              <a:t>for many current applications, due to bandwidth</a:t>
            </a:r>
            <a:r>
              <a:rPr lang="en-US" sz="2000" dirty="0">
                <a:solidFill>
                  <a:srgbClr val="C00000"/>
                </a:solidFill>
              </a:rPr>
              <a:t> </a:t>
            </a:r>
            <a:r>
              <a:rPr lang="en-US" sz="2000" dirty="0">
                <a:solidFill>
                  <a:srgbClr val="E8A390"/>
                </a:solidFill>
                <a:latin typeface="Arial Black" panose="020B0A04020102020204" pitchFamily="34" charset="0"/>
              </a:rPr>
              <a:t>problems</a:t>
            </a:r>
            <a:r>
              <a:rPr lang="en-US" sz="2000" dirty="0">
                <a:solidFill>
                  <a:srgbClr val="000000"/>
                </a:solidFill>
              </a:rPr>
              <a:t>.</a:t>
            </a:r>
            <a:r>
              <a:rPr lang="en-US" sz="2000" b="1" baseline="30000" dirty="0">
                <a:solidFill>
                  <a:srgbClr val="FFFFFF">
                    <a:lumMod val="50000"/>
                  </a:srgbClr>
                </a:solidFill>
                <a:latin typeface="Arial Black" panose="020B0A04020102020204" pitchFamily="34" charset="0"/>
              </a:rPr>
              <a:t> </a:t>
            </a:r>
            <a:r>
              <a:rPr lang="en-US" sz="2000" b="1" baseline="30000" dirty="0">
                <a:solidFill>
                  <a:srgbClr val="0000FF"/>
                </a:solidFill>
                <a:latin typeface="Arial Black" panose="020B0A04020102020204" pitchFamily="34" charset="0"/>
              </a:rPr>
              <a:t>9</a:t>
            </a:r>
            <a:r>
              <a:rPr lang="en-US" sz="2000" dirty="0">
                <a:solidFill>
                  <a:srgbClr val="333399">
                    <a:lumMod val="40000"/>
                    <a:lumOff val="60000"/>
                  </a:srgbClr>
                </a:solidFill>
              </a:rPr>
              <a:t>As</a:t>
            </a:r>
            <a:r>
              <a:rPr lang="en-US" sz="2000" dirty="0">
                <a:solidFill>
                  <a:srgbClr val="0000FF"/>
                </a:solidFill>
              </a:rPr>
              <a:t> </a:t>
            </a:r>
            <a:r>
              <a:rPr lang="en-US" sz="2000" dirty="0">
                <a:solidFill>
                  <a:srgbClr val="333399">
                    <a:lumMod val="40000"/>
                    <a:lumOff val="60000"/>
                  </a:srgbClr>
                </a:solidFill>
              </a:rPr>
              <a:t>a result, both </a:t>
            </a:r>
            <a:r>
              <a:rPr lang="en-US" sz="2000" dirty="0">
                <a:solidFill>
                  <a:srgbClr val="333399">
                    <a:lumMod val="60000"/>
                    <a:lumOff val="40000"/>
                  </a:srgbClr>
                </a:solidFill>
                <a:latin typeface="Arial Black" panose="020B0A04020102020204" pitchFamily="34" charset="0"/>
              </a:rPr>
              <a:t>FDDI</a:t>
            </a:r>
            <a:r>
              <a:rPr lang="en-US" sz="2000" dirty="0">
                <a:solidFill>
                  <a:srgbClr val="0000FF"/>
                </a:solidFill>
              </a:rPr>
              <a:t> </a:t>
            </a:r>
            <a:r>
              <a:rPr lang="en-US" sz="2000" dirty="0">
                <a:solidFill>
                  <a:srgbClr val="333399">
                    <a:lumMod val="40000"/>
                    <a:lumOff val="60000"/>
                  </a:srgbClr>
                </a:solidFill>
              </a:rPr>
              <a:t>and the </a:t>
            </a:r>
            <a:r>
              <a:rPr lang="en-US" sz="2000" dirty="0">
                <a:solidFill>
                  <a:srgbClr val="333399">
                    <a:lumMod val="60000"/>
                    <a:lumOff val="40000"/>
                  </a:srgbClr>
                </a:solidFill>
                <a:latin typeface="Arial Black" panose="020B0A04020102020204" pitchFamily="34" charset="0"/>
              </a:rPr>
              <a:t>Ethernet</a:t>
            </a:r>
            <a:r>
              <a:rPr lang="en-US" sz="2000" dirty="0">
                <a:solidFill>
                  <a:srgbClr val="0000FF"/>
                </a:solidFill>
              </a:rPr>
              <a:t> </a:t>
            </a:r>
            <a:r>
              <a:rPr lang="en-US" sz="2000" dirty="0">
                <a:solidFill>
                  <a:srgbClr val="333399">
                    <a:lumMod val="40000"/>
                    <a:lumOff val="60000"/>
                  </a:srgbClr>
                </a:solidFill>
              </a:rPr>
              <a:t>have continued to be </a:t>
            </a:r>
            <a:r>
              <a:rPr lang="en-US" sz="2000" u="sng" dirty="0">
                <a:solidFill>
                  <a:srgbClr val="333399">
                    <a:lumMod val="60000"/>
                    <a:lumOff val="40000"/>
                  </a:srgbClr>
                </a:solidFill>
                <a:latin typeface="Arial Black" panose="020B0A04020102020204" pitchFamily="34" charset="0"/>
              </a:rPr>
              <a:t>widely</a:t>
            </a:r>
            <a:r>
              <a:rPr lang="en-US" sz="2000" dirty="0">
                <a:solidFill>
                  <a:srgbClr val="0000FF"/>
                </a:solidFill>
              </a:rPr>
              <a:t> </a:t>
            </a:r>
            <a:r>
              <a:rPr lang="en-US" sz="2000" dirty="0">
                <a:solidFill>
                  <a:srgbClr val="333399">
                    <a:lumMod val="40000"/>
                    <a:lumOff val="60000"/>
                  </a:srgbClr>
                </a:solidFill>
              </a:rPr>
              <a:t>deployed</a:t>
            </a:r>
            <a:r>
              <a:rPr lang="en-US" sz="2000" dirty="0">
                <a:solidFill>
                  <a:srgbClr val="0000FF"/>
                </a:solidFill>
              </a:rPr>
              <a:t> </a:t>
            </a:r>
            <a:r>
              <a:rPr lang="en-US" sz="2000" dirty="0">
                <a:solidFill>
                  <a:srgbClr val="333399">
                    <a:lumMod val="40000"/>
                    <a:lumOff val="60000"/>
                  </a:srgbClr>
                </a:solidFill>
              </a:rPr>
              <a:t>because of their </a:t>
            </a:r>
            <a:r>
              <a:rPr lang="en-US" sz="2000" u="sng" dirty="0">
                <a:solidFill>
                  <a:srgbClr val="333399">
                    <a:lumMod val="60000"/>
                    <a:lumOff val="40000"/>
                  </a:srgbClr>
                </a:solidFill>
                <a:latin typeface="Arial Black" panose="020B0A04020102020204" pitchFamily="34" charset="0"/>
              </a:rPr>
              <a:t>high</a:t>
            </a:r>
            <a:r>
              <a:rPr lang="en-US" sz="2000" dirty="0">
                <a:solidFill>
                  <a:srgbClr val="0000FF"/>
                </a:solidFill>
              </a:rPr>
              <a:t> </a:t>
            </a:r>
            <a:r>
              <a:rPr lang="en-US" sz="2000" dirty="0">
                <a:solidFill>
                  <a:srgbClr val="333399">
                    <a:lumMod val="40000"/>
                    <a:lumOff val="60000"/>
                  </a:srgbClr>
                </a:solidFill>
              </a:rPr>
              <a:t>communication speeds. </a:t>
            </a:r>
            <a:r>
              <a:rPr lang="en-US" sz="2000" b="1" baseline="30000" dirty="0">
                <a:solidFill>
                  <a:srgbClr val="0000FF"/>
                </a:solidFill>
                <a:latin typeface="Arial Black" panose="020B0A04020102020204" pitchFamily="34" charset="0"/>
              </a:rPr>
              <a:t>10</a:t>
            </a:r>
            <a:r>
              <a:rPr lang="en-US" sz="2000" dirty="0">
                <a:solidFill>
                  <a:srgbClr val="E8A390"/>
                </a:solidFill>
                <a:latin typeface="Arial Black" panose="020B0A04020102020204" pitchFamily="34" charset="0"/>
              </a:rPr>
              <a:t>However,</a:t>
            </a:r>
            <a:r>
              <a:rPr lang="en-US" sz="2000" dirty="0">
                <a:solidFill>
                  <a:srgbClr val="000000"/>
                </a:solidFill>
              </a:rPr>
              <a:t> </a:t>
            </a:r>
            <a:r>
              <a:rPr lang="en-US" sz="2000" dirty="0">
                <a:solidFill>
                  <a:srgbClr val="E8A390"/>
                </a:solidFill>
              </a:rPr>
              <a:t>since</a:t>
            </a:r>
            <a:r>
              <a:rPr lang="en-US" sz="2000" dirty="0">
                <a:solidFill>
                  <a:srgbClr val="000000"/>
                </a:solidFill>
              </a:rPr>
              <a:t> </a:t>
            </a:r>
            <a:r>
              <a:rPr lang="en-US" sz="2000" dirty="0">
                <a:solidFill>
                  <a:srgbClr val="E8A390"/>
                </a:solidFill>
                <a:latin typeface="Arial Black" panose="020B0A04020102020204" pitchFamily="34" charset="0"/>
              </a:rPr>
              <a:t>FDDI</a:t>
            </a:r>
            <a:r>
              <a:rPr lang="en-US" sz="2000" dirty="0">
                <a:solidFill>
                  <a:srgbClr val="000000"/>
                </a:solidFill>
              </a:rPr>
              <a:t> </a:t>
            </a:r>
            <a:r>
              <a:rPr lang="en-US" sz="2000" dirty="0">
                <a:solidFill>
                  <a:srgbClr val="E8A390"/>
                </a:solidFill>
                <a:latin typeface="Arial Black" panose="020B0A04020102020204" pitchFamily="34" charset="0"/>
              </a:rPr>
              <a:t>relies on </a:t>
            </a:r>
            <a:r>
              <a:rPr lang="en-US" sz="2000" dirty="0">
                <a:solidFill>
                  <a:srgbClr val="E8A390"/>
                </a:solidFill>
              </a:rPr>
              <a:t>optical fiber cables, it remains</a:t>
            </a:r>
            <a:r>
              <a:rPr lang="en-US" sz="2000" dirty="0">
                <a:solidFill>
                  <a:srgbClr val="000000"/>
                </a:solidFill>
              </a:rPr>
              <a:t> </a:t>
            </a:r>
            <a:r>
              <a:rPr lang="en-US" sz="2000" u="sng" dirty="0">
                <a:solidFill>
                  <a:srgbClr val="E8A390"/>
                </a:solidFill>
                <a:latin typeface="Arial Black" panose="020B0A04020102020204" pitchFamily="34" charset="0"/>
              </a:rPr>
              <a:t>prohibitively</a:t>
            </a:r>
            <a:r>
              <a:rPr lang="en-US" sz="2000" dirty="0">
                <a:solidFill>
                  <a:srgbClr val="C00000"/>
                </a:solidFill>
                <a:latin typeface="Arial Black" panose="020B0A04020102020204" pitchFamily="34" charset="0"/>
              </a:rPr>
              <a:t> </a:t>
            </a:r>
            <a:r>
              <a:rPr lang="en-US" sz="2000" dirty="0">
                <a:solidFill>
                  <a:srgbClr val="E8A390"/>
                </a:solidFill>
                <a:latin typeface="Arial Black" panose="020B0A04020102020204" pitchFamily="34" charset="0"/>
              </a:rPr>
              <a:t>expensive</a:t>
            </a:r>
            <a:r>
              <a:rPr lang="en-US" sz="2000" dirty="0">
                <a:solidFill>
                  <a:srgbClr val="C00000"/>
                </a:solidFill>
                <a:latin typeface="Arial Black" panose="020B0A04020102020204" pitchFamily="34" charset="0"/>
              </a:rPr>
              <a:t> </a:t>
            </a:r>
            <a:r>
              <a:rPr lang="en-US" sz="2000" dirty="0">
                <a:solidFill>
                  <a:srgbClr val="E8A390"/>
                </a:solidFill>
              </a:rPr>
              <a:t>and</a:t>
            </a:r>
            <a:r>
              <a:rPr lang="en-US" sz="2000" dirty="0">
                <a:solidFill>
                  <a:srgbClr val="000000"/>
                </a:solidFill>
              </a:rPr>
              <a:t> </a:t>
            </a:r>
            <a:r>
              <a:rPr lang="en-US" sz="2000" u="sng" dirty="0">
                <a:solidFill>
                  <a:srgbClr val="E8A390"/>
                </a:solidFill>
                <a:latin typeface="Arial Black" panose="020B0A04020102020204" pitchFamily="34" charset="0"/>
              </a:rPr>
              <a:t>difficult</a:t>
            </a:r>
            <a:r>
              <a:rPr lang="en-US" sz="2000" dirty="0">
                <a:solidFill>
                  <a:srgbClr val="000000"/>
                </a:solidFill>
              </a:rPr>
              <a:t> </a:t>
            </a:r>
            <a:r>
              <a:rPr lang="en-US" sz="2000" dirty="0">
                <a:solidFill>
                  <a:srgbClr val="E8A390"/>
                </a:solidFill>
              </a:rPr>
              <a:t>to install. </a:t>
            </a:r>
            <a:r>
              <a:rPr lang="en-US" sz="2000" b="1" baseline="30000" dirty="0">
                <a:solidFill>
                  <a:srgbClr val="0000FF"/>
                </a:solidFill>
                <a:latin typeface="Arial Black" panose="020B0A04020102020204" pitchFamily="34" charset="0"/>
              </a:rPr>
              <a:t>11</a:t>
            </a:r>
            <a:r>
              <a:rPr lang="en-US" sz="2000" dirty="0">
                <a:solidFill>
                  <a:srgbClr val="0000FF"/>
                </a:solidFill>
              </a:rPr>
              <a:t>Thus, </a:t>
            </a:r>
            <a:r>
              <a:rPr lang="en-US" sz="2000" dirty="0">
                <a:solidFill>
                  <a:srgbClr val="0000FF"/>
                </a:solidFill>
                <a:latin typeface="Arial Black" panose="020B0A04020102020204" pitchFamily="34" charset="0"/>
              </a:rPr>
              <a:t>Ethernet</a:t>
            </a:r>
            <a:r>
              <a:rPr lang="en-US" sz="2000" dirty="0">
                <a:solidFill>
                  <a:srgbClr val="0000FF"/>
                </a:solidFill>
              </a:rPr>
              <a:t> </a:t>
            </a:r>
            <a:r>
              <a:rPr lang="en-US" sz="2000" dirty="0">
                <a:solidFill>
                  <a:srgbClr val="0000FF"/>
                </a:solidFill>
                <a:latin typeface="Arial Black" panose="020B0A04020102020204" pitchFamily="34" charset="0"/>
              </a:rPr>
              <a:t>has become </a:t>
            </a:r>
            <a:r>
              <a:rPr lang="en-US" sz="2000" dirty="0">
                <a:solidFill>
                  <a:srgbClr val="0000FF"/>
                </a:solidFill>
              </a:rPr>
              <a:t>the leading choice for transferring data over Local Area Networks (LANs), due to its </a:t>
            </a:r>
            <a:r>
              <a:rPr lang="en-US" sz="2000" dirty="0">
                <a:solidFill>
                  <a:srgbClr val="0000FF"/>
                </a:solidFill>
                <a:latin typeface="Arial Black" panose="020B0A04020102020204" pitchFamily="34" charset="0"/>
              </a:rPr>
              <a:t>many advantages</a:t>
            </a:r>
            <a:r>
              <a:rPr lang="en-US" sz="2000" dirty="0">
                <a:solidFill>
                  <a:srgbClr val="0000FF"/>
                </a:solidFill>
              </a:rPr>
              <a:t>, including </a:t>
            </a:r>
            <a:r>
              <a:rPr lang="en-US" sz="2000" dirty="0">
                <a:solidFill>
                  <a:srgbClr val="0000FF"/>
                </a:solidFill>
                <a:latin typeface="Arial Black" panose="020B0A04020102020204" pitchFamily="34" charset="0"/>
              </a:rPr>
              <a:t>low cost</a:t>
            </a:r>
            <a:r>
              <a:rPr lang="en-US" sz="2000" dirty="0">
                <a:solidFill>
                  <a:srgbClr val="0000FF"/>
                </a:solidFill>
              </a:rPr>
              <a:t>, </a:t>
            </a:r>
            <a:r>
              <a:rPr lang="en-US" sz="2000" dirty="0">
                <a:solidFill>
                  <a:srgbClr val="0000FF"/>
                </a:solidFill>
                <a:latin typeface="Arial Black" panose="020B0A04020102020204" pitchFamily="34" charset="0"/>
              </a:rPr>
              <a:t>easy</a:t>
            </a:r>
            <a:r>
              <a:rPr lang="en-US" sz="2000" dirty="0">
                <a:solidFill>
                  <a:srgbClr val="0000FF"/>
                </a:solidFill>
              </a:rPr>
              <a:t> implementation, </a:t>
            </a:r>
            <a:r>
              <a:rPr lang="en-US" sz="2000" dirty="0">
                <a:solidFill>
                  <a:srgbClr val="0000FF"/>
                </a:solidFill>
                <a:latin typeface="Arial Black" panose="020B0A04020102020204" pitchFamily="34" charset="0"/>
              </a:rPr>
              <a:t>flexibility</a:t>
            </a:r>
            <a:r>
              <a:rPr lang="en-US" sz="2000" dirty="0">
                <a:solidFill>
                  <a:srgbClr val="0000FF"/>
                </a:solidFill>
              </a:rPr>
              <a:t> in installations, </a:t>
            </a:r>
            <a:r>
              <a:rPr lang="en-US" sz="2000" dirty="0">
                <a:solidFill>
                  <a:srgbClr val="0000FF"/>
                </a:solidFill>
                <a:latin typeface="Arial Black" panose="020B0A04020102020204" pitchFamily="34" charset="0"/>
              </a:rPr>
              <a:t>high</a:t>
            </a:r>
            <a:r>
              <a:rPr lang="en-US" sz="2000" dirty="0">
                <a:solidFill>
                  <a:srgbClr val="0000FF"/>
                </a:solidFill>
              </a:rPr>
              <a:t> speed, and </a:t>
            </a:r>
            <a:r>
              <a:rPr lang="en-US" sz="2000" dirty="0">
                <a:solidFill>
                  <a:srgbClr val="0000FF"/>
                </a:solidFill>
                <a:latin typeface="Arial Black" panose="020B0A04020102020204" pitchFamily="34" charset="0"/>
              </a:rPr>
              <a:t>wide</a:t>
            </a:r>
            <a:r>
              <a:rPr lang="en-US" sz="2000" dirty="0">
                <a:solidFill>
                  <a:srgbClr val="0000FF"/>
                </a:solidFill>
              </a:rPr>
              <a:t> compatibility with other standards.</a:t>
            </a:r>
          </a:p>
        </p:txBody>
      </p:sp>
      <p:sp>
        <p:nvSpPr>
          <p:cNvPr id="17" name="AutoShape 4"/>
          <p:cNvSpPr>
            <a:spLocks/>
          </p:cNvSpPr>
          <p:nvPr/>
        </p:nvSpPr>
        <p:spPr bwMode="auto">
          <a:xfrm>
            <a:off x="254000" y="5300663"/>
            <a:ext cx="2009775" cy="1077912"/>
          </a:xfrm>
          <a:prstGeom prst="borderCallout1">
            <a:avLst>
              <a:gd name="adj1" fmla="val 9810"/>
              <a:gd name="adj2" fmla="val 104231"/>
              <a:gd name="adj3" fmla="val -14681"/>
              <a:gd name="adj4" fmla="val 116903"/>
            </a:avLst>
          </a:prstGeom>
          <a:solidFill>
            <a:schemeClr val="accent2"/>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1-</a:t>
            </a:r>
            <a:r>
              <a:rPr lang="fi-FI" altLang="en-US" sz="2400" b="1" smtClean="0">
                <a:solidFill>
                  <a:srgbClr val="FFFFFF"/>
                </a:solidFill>
              </a:rPr>
              <a:t>B</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Topic Generalization</a:t>
            </a:r>
          </a:p>
        </p:txBody>
      </p:sp>
    </p:spTree>
    <p:extLst>
      <p:ext uri="{BB962C8B-B14F-4D97-AF65-F5344CB8AC3E}">
        <p14:creationId xmlns:p14="http://schemas.microsoft.com/office/powerpoint/2010/main" val="2665861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4" name="TextBox 3"/>
          <p:cNvSpPr txBox="1"/>
          <p:nvPr/>
        </p:nvSpPr>
        <p:spPr>
          <a:xfrm>
            <a:off x="2555875" y="990600"/>
            <a:ext cx="6119813" cy="5940425"/>
          </a:xfrm>
          <a:prstGeom prst="rect">
            <a:avLst/>
          </a:prstGeom>
          <a:no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12</a:t>
            </a:r>
            <a:r>
              <a:rPr lang="en-US" sz="2000" dirty="0">
                <a:solidFill>
                  <a:srgbClr val="000000"/>
                </a:solidFill>
              </a:rPr>
              <a:t>Despite these advantages, the Ethernet protocol has suffered from some notable weaknesses, including scalability, delays, packet losses, band width choke points, security and unidirectional link failures. </a:t>
            </a:r>
            <a:r>
              <a:rPr lang="en-US" sz="1900" b="1" baseline="30000" dirty="0">
                <a:solidFill>
                  <a:srgbClr val="0000FF"/>
                </a:solidFill>
                <a:latin typeface="Arial Black" panose="020B0A04020102020204" pitchFamily="34" charset="0"/>
              </a:rPr>
              <a:t>13</a:t>
            </a:r>
            <a:r>
              <a:rPr lang="en-US" sz="2000" dirty="0">
                <a:solidFill>
                  <a:srgbClr val="FFFFFF">
                    <a:lumMod val="50000"/>
                  </a:srgbClr>
                </a:solidFill>
              </a:rPr>
              <a:t>Recently,</a:t>
            </a:r>
            <a:r>
              <a:rPr lang="en-US" sz="2000" dirty="0">
                <a:solidFill>
                  <a:srgbClr val="000000"/>
                </a:solidFill>
              </a:rPr>
              <a:t> </a:t>
            </a:r>
            <a:r>
              <a:rPr lang="en-US" sz="2000" dirty="0">
                <a:solidFill>
                  <a:srgbClr val="FFFFFF">
                    <a:lumMod val="50000"/>
                  </a:srgbClr>
                </a:solidFill>
              </a:rPr>
              <a:t>considerable attention has focused on solving most of these problems [1-5]. </a:t>
            </a:r>
            <a:r>
              <a:rPr lang="en-US" sz="1900" b="1" baseline="30000" dirty="0">
                <a:solidFill>
                  <a:srgbClr val="0000FF"/>
                </a:solidFill>
                <a:latin typeface="Arial Black" panose="020B0A04020102020204" pitchFamily="34" charset="0"/>
              </a:rPr>
              <a:t>14</a:t>
            </a:r>
            <a:r>
              <a:rPr lang="en-US" sz="2000" dirty="0">
                <a:solidFill>
                  <a:srgbClr val="FFFFFF">
                    <a:lumMod val="50000"/>
                  </a:srgbClr>
                </a:solidFill>
              </a:rPr>
              <a:t>These</a:t>
            </a:r>
            <a:r>
              <a:rPr lang="en-US" sz="2000" dirty="0">
                <a:solidFill>
                  <a:srgbClr val="000000"/>
                </a:solidFill>
              </a:rPr>
              <a:t> </a:t>
            </a:r>
            <a:r>
              <a:rPr lang="en-US" sz="2000" dirty="0">
                <a:solidFill>
                  <a:srgbClr val="FFFFFF">
                    <a:lumMod val="50000"/>
                  </a:srgbClr>
                </a:solidFill>
              </a:rPr>
              <a:t>solutions have included TRILL, Shortest Path Bridging (SPB), CISCO and Juniper solutions. </a:t>
            </a:r>
            <a:r>
              <a:rPr lang="en-US" sz="1900" b="1" baseline="30000" dirty="0">
                <a:solidFill>
                  <a:srgbClr val="0000FF"/>
                </a:solidFill>
                <a:latin typeface="Arial Black" panose="020B0A04020102020204" pitchFamily="34" charset="0"/>
              </a:rPr>
              <a:t>15</a:t>
            </a:r>
            <a:r>
              <a:rPr lang="en-US" sz="2000" dirty="0">
                <a:solidFill>
                  <a:srgbClr val="FFFFFF">
                    <a:lumMod val="50000"/>
                  </a:srgbClr>
                </a:solidFill>
              </a:rPr>
              <a:t>More recently, other approaches (e.g., ETHANE, EU ETNA, Open flow) have been proposed to improve the efficiency of Ethernet. </a:t>
            </a:r>
            <a:r>
              <a:rPr lang="en-US" sz="1900" b="1" baseline="30000" dirty="0">
                <a:solidFill>
                  <a:srgbClr val="0000FF"/>
                </a:solidFill>
                <a:latin typeface="Arial Black" panose="020B0A04020102020204" pitchFamily="34" charset="0"/>
              </a:rPr>
              <a:t>16</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despite all these solutions, they have focused mostly on data transmissions within LAN networks (i.e., use either a centralized or distributed data movement approach), and little or no attention has been directed towards their scalability. </a:t>
            </a:r>
            <a:r>
              <a:rPr lang="en-US" sz="1900" b="1" baseline="30000" dirty="0">
                <a:solidFill>
                  <a:srgbClr val="0000FF"/>
                </a:solidFill>
                <a:latin typeface="Arial Black" panose="020B0A04020102020204" pitchFamily="34" charset="0"/>
              </a:rPr>
              <a:t>17</a:t>
            </a:r>
            <a:r>
              <a:rPr lang="en-US" sz="2000" dirty="0">
                <a:solidFill>
                  <a:srgbClr val="FFFFFF">
                    <a:lumMod val="50000"/>
                  </a:srgbClr>
                </a:solidFill>
              </a:rPr>
              <a:t>To address these Ethernet problems, this thesis will examine the feasibility of scaling the </a:t>
            </a:r>
            <a:r>
              <a:rPr lang="en-US" sz="2000" dirty="0" err="1">
                <a:solidFill>
                  <a:srgbClr val="FFFFFF">
                    <a:lumMod val="50000"/>
                  </a:srgbClr>
                </a:solidFill>
              </a:rPr>
              <a:t>centralised</a:t>
            </a:r>
            <a:r>
              <a:rPr lang="en-US" sz="2000" dirty="0">
                <a:solidFill>
                  <a:srgbClr val="FFFFFF">
                    <a:lumMod val="50000"/>
                  </a:srgbClr>
                </a:solidFill>
              </a:rPr>
              <a:t> Ethernet routing approach.</a:t>
            </a:r>
            <a:endParaRPr lang="en-US" sz="2000" dirty="0">
              <a:solidFill>
                <a:srgbClr val="000000"/>
              </a:solidFill>
              <a:latin typeface="Times New Roman" panose="02020603050405020304" pitchFamily="18" charset="0"/>
            </a:endParaRPr>
          </a:p>
        </p:txBody>
      </p:sp>
      <p:sp>
        <p:nvSpPr>
          <p:cNvPr id="6" name="AutoShape 12"/>
          <p:cNvSpPr>
            <a:spLocks/>
          </p:cNvSpPr>
          <p:nvPr/>
        </p:nvSpPr>
        <p:spPr bwMode="auto">
          <a:xfrm>
            <a:off x="282575" y="1341438"/>
            <a:ext cx="2009775" cy="1076325"/>
          </a:xfrm>
          <a:prstGeom prst="borderCallout1">
            <a:avLst>
              <a:gd name="adj1" fmla="val 40042"/>
              <a:gd name="adj2" fmla="val 99389"/>
              <a:gd name="adj3" fmla="val -6366"/>
              <a:gd name="adj4" fmla="val 115324"/>
            </a:avLst>
          </a:prstGeom>
          <a:solidFill>
            <a:srgbClr val="99000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2-</a:t>
            </a:r>
            <a:r>
              <a:rPr lang="fi-FI" altLang="en-US" sz="2400" b="1" smtClean="0">
                <a:solidFill>
                  <a:srgbClr val="FFFFFF"/>
                </a:solidFill>
              </a:rPr>
              <a:t>B</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Identifying a problem</a:t>
            </a:r>
            <a:endParaRPr lang="en-US" altLang="en-US" sz="2000" smtClean="0">
              <a:solidFill>
                <a:srgbClr val="000000"/>
              </a:solidFill>
            </a:endParaRPr>
          </a:p>
        </p:txBody>
      </p:sp>
      <p:sp>
        <p:nvSpPr>
          <p:cNvPr id="8" name="TextBox 7"/>
          <p:cNvSpPr txBox="1"/>
          <p:nvPr/>
        </p:nvSpPr>
        <p:spPr>
          <a:xfrm>
            <a:off x="2543175" y="990600"/>
            <a:ext cx="6119813" cy="5016500"/>
          </a:xfrm>
          <a:prstGeom prst="rect">
            <a:avLst/>
          </a:prstGeom>
          <a:solidFill>
            <a:schemeClr val="bg1"/>
          </a:solid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12</a:t>
            </a:r>
            <a:r>
              <a:rPr lang="en-US" sz="2000" dirty="0">
                <a:solidFill>
                  <a:srgbClr val="C00000"/>
                </a:solidFill>
                <a:latin typeface="Arial Black" panose="020B0A04020102020204" pitchFamily="34" charset="0"/>
              </a:rPr>
              <a:t>Despite</a:t>
            </a:r>
            <a:r>
              <a:rPr lang="en-US" sz="2000" dirty="0">
                <a:solidFill>
                  <a:srgbClr val="000000"/>
                </a:solidFill>
              </a:rPr>
              <a:t> </a:t>
            </a:r>
            <a:r>
              <a:rPr lang="en-US" sz="2000" b="1" dirty="0">
                <a:solidFill>
                  <a:srgbClr val="0000FF"/>
                </a:solidFill>
              </a:rPr>
              <a:t>these advantages</a:t>
            </a:r>
            <a:r>
              <a:rPr lang="en-US" sz="2000" dirty="0">
                <a:solidFill>
                  <a:srgbClr val="C00000"/>
                </a:solidFill>
                <a:latin typeface="Arial Black" panose="020B0A04020102020204" pitchFamily="34" charset="0"/>
              </a:rPr>
              <a:t>,</a:t>
            </a:r>
            <a:r>
              <a:rPr lang="en-US" sz="2000" dirty="0">
                <a:solidFill>
                  <a:srgbClr val="000000"/>
                </a:solidFill>
              </a:rPr>
              <a:t> </a:t>
            </a:r>
            <a:r>
              <a:rPr lang="en-US" sz="2000" dirty="0">
                <a:solidFill>
                  <a:srgbClr val="C00000"/>
                </a:solidFill>
              </a:rPr>
              <a:t>the Ethernet protocol </a:t>
            </a:r>
            <a:r>
              <a:rPr lang="en-US" sz="2000" dirty="0">
                <a:solidFill>
                  <a:srgbClr val="C00000"/>
                </a:solidFill>
                <a:latin typeface="Arial Black" panose="020B0A04020102020204" pitchFamily="34" charset="0"/>
              </a:rPr>
              <a:t>has suffered </a:t>
            </a:r>
            <a:r>
              <a:rPr lang="en-US" sz="2000" dirty="0">
                <a:solidFill>
                  <a:srgbClr val="C00000"/>
                </a:solidFill>
              </a:rPr>
              <a:t>from some notable </a:t>
            </a:r>
            <a:r>
              <a:rPr lang="en-US" sz="2000" dirty="0">
                <a:solidFill>
                  <a:srgbClr val="C00000"/>
                </a:solidFill>
                <a:latin typeface="Arial Black" panose="020B0A04020102020204" pitchFamily="34" charset="0"/>
              </a:rPr>
              <a:t>weaknesses</a:t>
            </a:r>
            <a:r>
              <a:rPr lang="en-US" sz="2000" dirty="0">
                <a:solidFill>
                  <a:srgbClr val="C00000"/>
                </a:solidFill>
              </a:rPr>
              <a:t>, including scalability, </a:t>
            </a:r>
            <a:r>
              <a:rPr lang="en-US" sz="2000" dirty="0">
                <a:solidFill>
                  <a:srgbClr val="C00000"/>
                </a:solidFill>
                <a:latin typeface="Arial Black" panose="020B0A04020102020204" pitchFamily="34" charset="0"/>
              </a:rPr>
              <a:t>delays</a:t>
            </a:r>
            <a:r>
              <a:rPr lang="en-US" sz="2000" dirty="0">
                <a:solidFill>
                  <a:srgbClr val="C00000"/>
                </a:solidFill>
              </a:rPr>
              <a:t>, packet </a:t>
            </a:r>
            <a:r>
              <a:rPr lang="en-US" sz="2000" dirty="0">
                <a:solidFill>
                  <a:srgbClr val="C00000"/>
                </a:solidFill>
                <a:latin typeface="Arial Black" panose="020B0A04020102020204" pitchFamily="34" charset="0"/>
              </a:rPr>
              <a:t>losses</a:t>
            </a:r>
            <a:r>
              <a:rPr lang="en-US" sz="2000" dirty="0">
                <a:solidFill>
                  <a:srgbClr val="C00000"/>
                </a:solidFill>
              </a:rPr>
              <a:t>, band width </a:t>
            </a:r>
            <a:r>
              <a:rPr lang="en-US" sz="2000" dirty="0">
                <a:solidFill>
                  <a:srgbClr val="C00000"/>
                </a:solidFill>
                <a:latin typeface="Arial Black" panose="020B0A04020102020204" pitchFamily="34" charset="0"/>
              </a:rPr>
              <a:t>choke</a:t>
            </a:r>
            <a:r>
              <a:rPr lang="en-US" sz="2000" dirty="0">
                <a:solidFill>
                  <a:srgbClr val="C00000"/>
                </a:solidFill>
              </a:rPr>
              <a:t> points, security and unidirectional link </a:t>
            </a:r>
            <a:r>
              <a:rPr lang="en-US" sz="2000" dirty="0">
                <a:solidFill>
                  <a:srgbClr val="C00000"/>
                </a:solidFill>
                <a:latin typeface="Arial Black" panose="020B0A04020102020204" pitchFamily="34" charset="0"/>
              </a:rPr>
              <a:t>failures</a:t>
            </a:r>
            <a:r>
              <a:rPr lang="en-US" sz="2000" dirty="0">
                <a:solidFill>
                  <a:srgbClr val="C00000"/>
                </a:solidFill>
              </a:rPr>
              <a:t>. </a:t>
            </a:r>
            <a:r>
              <a:rPr lang="en-US" sz="1900" b="1" baseline="30000" dirty="0">
                <a:solidFill>
                  <a:srgbClr val="0000FF"/>
                </a:solidFill>
                <a:latin typeface="Arial Black" panose="020B0A04020102020204" pitchFamily="34" charset="0"/>
              </a:rPr>
              <a:t>13</a:t>
            </a:r>
            <a:r>
              <a:rPr lang="en-US" sz="2000" dirty="0">
                <a:solidFill>
                  <a:srgbClr val="FFFFFF">
                    <a:lumMod val="50000"/>
                  </a:srgbClr>
                </a:solidFill>
              </a:rPr>
              <a:t>Recently,</a:t>
            </a:r>
            <a:r>
              <a:rPr lang="en-US" sz="2000" dirty="0">
                <a:solidFill>
                  <a:srgbClr val="000000"/>
                </a:solidFill>
              </a:rPr>
              <a:t> </a:t>
            </a:r>
            <a:r>
              <a:rPr lang="en-US" sz="2000" dirty="0">
                <a:solidFill>
                  <a:srgbClr val="FFFFFF">
                    <a:lumMod val="50000"/>
                  </a:srgbClr>
                </a:solidFill>
              </a:rPr>
              <a:t>considerable attention has focused on solving most of these problems [1-5]. </a:t>
            </a:r>
            <a:r>
              <a:rPr lang="en-US" sz="1900" b="1" baseline="30000" dirty="0">
                <a:solidFill>
                  <a:srgbClr val="0000FF"/>
                </a:solidFill>
                <a:latin typeface="Arial Black" panose="020B0A04020102020204" pitchFamily="34" charset="0"/>
              </a:rPr>
              <a:t>14</a:t>
            </a:r>
            <a:r>
              <a:rPr lang="en-US" sz="2000" dirty="0">
                <a:solidFill>
                  <a:srgbClr val="FFFFFF">
                    <a:lumMod val="50000"/>
                  </a:srgbClr>
                </a:solidFill>
              </a:rPr>
              <a:t>These</a:t>
            </a:r>
            <a:r>
              <a:rPr lang="en-US" sz="2000" dirty="0">
                <a:solidFill>
                  <a:srgbClr val="000000"/>
                </a:solidFill>
              </a:rPr>
              <a:t> </a:t>
            </a:r>
            <a:r>
              <a:rPr lang="en-US" sz="2000" dirty="0">
                <a:solidFill>
                  <a:srgbClr val="FFFFFF">
                    <a:lumMod val="50000"/>
                  </a:srgbClr>
                </a:solidFill>
              </a:rPr>
              <a:t>solutions have included TRILL, Shortest Path Bridging (SPB), CISCO and Juniper solutions. </a:t>
            </a:r>
            <a:r>
              <a:rPr lang="en-US" sz="1900" b="1" baseline="30000" dirty="0">
                <a:solidFill>
                  <a:srgbClr val="0000FF"/>
                </a:solidFill>
                <a:latin typeface="Arial Black" panose="020B0A04020102020204" pitchFamily="34" charset="0"/>
              </a:rPr>
              <a:t>15</a:t>
            </a:r>
            <a:r>
              <a:rPr lang="en-US" sz="2000" dirty="0">
                <a:solidFill>
                  <a:srgbClr val="FFFFFF">
                    <a:lumMod val="50000"/>
                  </a:srgbClr>
                </a:solidFill>
              </a:rPr>
              <a:t>More recently, other approaches (e.g., ETHANE, EU ETNA, Open flow) have been proposed to improve the efficiency of Ethernet. </a:t>
            </a:r>
            <a:r>
              <a:rPr lang="en-US" sz="1900" b="1" baseline="30000" dirty="0">
                <a:solidFill>
                  <a:srgbClr val="0000FF"/>
                </a:solidFill>
                <a:latin typeface="Arial Black" panose="020B0A04020102020204" pitchFamily="34" charset="0"/>
              </a:rPr>
              <a:t>16</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despite all these solutions, they have focused mostly on data transmissions within LAN networks (i.e., use either a centralized or distributed data movement approach), and little or no attention has been directed towards their scalability. </a:t>
            </a:r>
            <a:endParaRPr lang="en-US"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6666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87044" name="AutoShape 12"/>
          <p:cNvSpPr>
            <a:spLocks/>
          </p:cNvSpPr>
          <p:nvPr/>
        </p:nvSpPr>
        <p:spPr bwMode="auto">
          <a:xfrm>
            <a:off x="282575" y="1341438"/>
            <a:ext cx="2009775" cy="1076325"/>
          </a:xfrm>
          <a:prstGeom prst="borderCallout1">
            <a:avLst>
              <a:gd name="adj1" fmla="val 40042"/>
              <a:gd name="adj2" fmla="val 99389"/>
              <a:gd name="adj3" fmla="val -6366"/>
              <a:gd name="adj4" fmla="val 115324"/>
            </a:avLst>
          </a:prstGeom>
          <a:solidFill>
            <a:srgbClr val="FF505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C00000"/>
                </a:solidFill>
              </a:rPr>
              <a:t>Move 2-</a:t>
            </a:r>
            <a:r>
              <a:rPr lang="fi-FI" altLang="en-US" sz="2400" b="1" smtClean="0">
                <a:solidFill>
                  <a:srgbClr val="C00000"/>
                </a:solidFill>
              </a:rPr>
              <a:t>B</a:t>
            </a:r>
            <a:r>
              <a:rPr lang="fi-FI" altLang="en-US" sz="2400" b="1" noProof="1" smtClean="0">
                <a:solidFill>
                  <a:srgbClr val="C00000"/>
                </a:solidFill>
              </a:rPr>
              <a:t>:</a:t>
            </a:r>
            <a:r>
              <a:rPr lang="fi-FI" altLang="en-US" sz="2400" noProof="1" smtClean="0">
                <a:solidFill>
                  <a:srgbClr val="C00000"/>
                </a:solidFill>
              </a:rPr>
              <a:t> </a:t>
            </a:r>
            <a:br>
              <a:rPr lang="fi-FI" altLang="en-US" sz="2400" noProof="1" smtClean="0">
                <a:solidFill>
                  <a:srgbClr val="C00000"/>
                </a:solidFill>
              </a:rPr>
            </a:br>
            <a:r>
              <a:rPr lang="en-US" altLang="en-US" sz="2000" smtClean="0">
                <a:solidFill>
                  <a:srgbClr val="C00000"/>
                </a:solidFill>
              </a:rPr>
              <a:t>Identifying a problem</a:t>
            </a:r>
          </a:p>
        </p:txBody>
      </p:sp>
      <p:sp>
        <p:nvSpPr>
          <p:cNvPr id="8" name="TextBox 7"/>
          <p:cNvSpPr txBox="1"/>
          <p:nvPr/>
        </p:nvSpPr>
        <p:spPr>
          <a:xfrm>
            <a:off x="2555875" y="1003300"/>
            <a:ext cx="6119813" cy="5940425"/>
          </a:xfrm>
          <a:prstGeom prst="rect">
            <a:avLst/>
          </a:prstGeom>
          <a:solidFill>
            <a:schemeClr val="bg1"/>
          </a:solid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12</a:t>
            </a:r>
            <a:r>
              <a:rPr lang="en-US" sz="2000" dirty="0">
                <a:solidFill>
                  <a:srgbClr val="DB6F51"/>
                </a:solidFill>
                <a:latin typeface="Arial Black" panose="020B0A04020102020204" pitchFamily="34" charset="0"/>
              </a:rPr>
              <a:t>Despite</a:t>
            </a:r>
            <a:r>
              <a:rPr lang="en-US" sz="2000" dirty="0">
                <a:solidFill>
                  <a:srgbClr val="000000"/>
                </a:solidFill>
              </a:rPr>
              <a:t> </a:t>
            </a:r>
            <a:r>
              <a:rPr lang="en-US" sz="2000" dirty="0">
                <a:solidFill>
                  <a:srgbClr val="333399">
                    <a:lumMod val="60000"/>
                    <a:lumOff val="40000"/>
                  </a:srgbClr>
                </a:solidFill>
                <a:latin typeface="Arial Black" panose="020B0A04020102020204" pitchFamily="34" charset="0"/>
              </a:rPr>
              <a:t>these advantages</a:t>
            </a:r>
            <a:r>
              <a:rPr lang="en-US" sz="2000" dirty="0">
                <a:solidFill>
                  <a:srgbClr val="DB6F51"/>
                </a:solidFill>
                <a:latin typeface="Arial Black" panose="020B0A04020102020204" pitchFamily="34" charset="0"/>
              </a:rPr>
              <a:t>,</a:t>
            </a:r>
            <a:r>
              <a:rPr lang="en-US" sz="2000" dirty="0">
                <a:solidFill>
                  <a:srgbClr val="E8A390"/>
                </a:solidFill>
                <a:latin typeface="Arial Black" panose="020B0A04020102020204" pitchFamily="34" charset="0"/>
              </a:rPr>
              <a:t> </a:t>
            </a:r>
            <a:r>
              <a:rPr lang="en-US" sz="2000" dirty="0">
                <a:solidFill>
                  <a:srgbClr val="E8A390"/>
                </a:solidFill>
              </a:rPr>
              <a:t>the Ethernet protocol</a:t>
            </a:r>
            <a:r>
              <a:rPr lang="en-US" sz="2000" dirty="0">
                <a:solidFill>
                  <a:srgbClr val="C00000"/>
                </a:solidFill>
              </a:rPr>
              <a:t> </a:t>
            </a:r>
            <a:r>
              <a:rPr lang="en-US" sz="2000" dirty="0">
                <a:solidFill>
                  <a:srgbClr val="DB6F51"/>
                </a:solidFill>
                <a:latin typeface="Arial Black" panose="020B0A04020102020204" pitchFamily="34" charset="0"/>
              </a:rPr>
              <a:t>has suffered </a:t>
            </a:r>
            <a:r>
              <a:rPr lang="en-US" sz="2000" dirty="0">
                <a:solidFill>
                  <a:srgbClr val="E8A390"/>
                </a:solidFill>
              </a:rPr>
              <a:t>from some notable </a:t>
            </a:r>
            <a:r>
              <a:rPr lang="en-US" sz="2000" dirty="0">
                <a:solidFill>
                  <a:srgbClr val="DB6F51"/>
                </a:solidFill>
                <a:latin typeface="Arial Black" panose="020B0A04020102020204" pitchFamily="34" charset="0"/>
              </a:rPr>
              <a:t>weaknesses</a:t>
            </a:r>
            <a:r>
              <a:rPr lang="en-US" sz="2000" dirty="0">
                <a:solidFill>
                  <a:srgbClr val="E8A390"/>
                </a:solidFill>
              </a:rPr>
              <a:t>, including scalability,</a:t>
            </a:r>
            <a:r>
              <a:rPr lang="en-US" sz="2000" dirty="0">
                <a:solidFill>
                  <a:srgbClr val="C00000"/>
                </a:solidFill>
              </a:rPr>
              <a:t> </a:t>
            </a:r>
            <a:r>
              <a:rPr lang="en-US" sz="2000" dirty="0">
                <a:solidFill>
                  <a:srgbClr val="DB6F51"/>
                </a:solidFill>
                <a:latin typeface="Arial Black" panose="020B0A04020102020204" pitchFamily="34" charset="0"/>
              </a:rPr>
              <a:t>delays</a:t>
            </a:r>
            <a:r>
              <a:rPr lang="en-US" sz="2000" dirty="0">
                <a:solidFill>
                  <a:srgbClr val="C00000"/>
                </a:solidFill>
              </a:rPr>
              <a:t>, </a:t>
            </a:r>
            <a:r>
              <a:rPr lang="en-US" sz="2000" dirty="0">
                <a:solidFill>
                  <a:srgbClr val="E8A390"/>
                </a:solidFill>
              </a:rPr>
              <a:t>packet</a:t>
            </a:r>
            <a:r>
              <a:rPr lang="en-US" sz="2000" dirty="0">
                <a:solidFill>
                  <a:srgbClr val="C00000"/>
                </a:solidFill>
              </a:rPr>
              <a:t> </a:t>
            </a:r>
            <a:r>
              <a:rPr lang="en-US" sz="2000" dirty="0">
                <a:solidFill>
                  <a:srgbClr val="DB6F51"/>
                </a:solidFill>
                <a:latin typeface="Arial Black" panose="020B0A04020102020204" pitchFamily="34" charset="0"/>
              </a:rPr>
              <a:t>losses</a:t>
            </a:r>
            <a:r>
              <a:rPr lang="en-US" sz="2000" dirty="0">
                <a:solidFill>
                  <a:srgbClr val="E8A390"/>
                </a:solidFill>
              </a:rPr>
              <a:t>, band width </a:t>
            </a:r>
            <a:r>
              <a:rPr lang="en-US" sz="2000" dirty="0">
                <a:solidFill>
                  <a:srgbClr val="DB6F51"/>
                </a:solidFill>
                <a:latin typeface="Arial Black" panose="020B0A04020102020204" pitchFamily="34" charset="0"/>
              </a:rPr>
              <a:t>choke</a:t>
            </a:r>
            <a:r>
              <a:rPr lang="en-US" sz="2000" dirty="0">
                <a:solidFill>
                  <a:srgbClr val="C00000"/>
                </a:solidFill>
              </a:rPr>
              <a:t> </a:t>
            </a:r>
            <a:r>
              <a:rPr lang="en-US" sz="2000" dirty="0">
                <a:solidFill>
                  <a:srgbClr val="E8A390"/>
                </a:solidFill>
              </a:rPr>
              <a:t>points, security and unidirectional link </a:t>
            </a:r>
            <a:r>
              <a:rPr lang="en-US" sz="2000" dirty="0">
                <a:solidFill>
                  <a:srgbClr val="DB6F51"/>
                </a:solidFill>
                <a:latin typeface="Arial Black" panose="020B0A04020102020204" pitchFamily="34" charset="0"/>
              </a:rPr>
              <a:t>failures</a:t>
            </a:r>
            <a:r>
              <a:rPr lang="en-US" sz="2000" dirty="0">
                <a:solidFill>
                  <a:srgbClr val="C00000"/>
                </a:solidFill>
              </a:rPr>
              <a:t>. </a:t>
            </a:r>
            <a:r>
              <a:rPr lang="en-US" sz="1900" b="1" baseline="30000" dirty="0">
                <a:solidFill>
                  <a:srgbClr val="0000FF"/>
                </a:solidFill>
                <a:latin typeface="Arial Black" panose="020B0A04020102020204" pitchFamily="34" charset="0"/>
              </a:rPr>
              <a:t>13</a:t>
            </a:r>
            <a:r>
              <a:rPr lang="en-US" sz="2000" dirty="0">
                <a:solidFill>
                  <a:srgbClr val="000000"/>
                </a:solidFill>
              </a:rPr>
              <a:t>Recently, considerable</a:t>
            </a:r>
            <a:r>
              <a:rPr lang="en-US" sz="2000" dirty="0">
                <a:solidFill>
                  <a:srgbClr val="0000FF"/>
                </a:solidFill>
                <a:latin typeface="Arial Black" panose="020B0A04020102020204" pitchFamily="34" charset="0"/>
              </a:rPr>
              <a:t> </a:t>
            </a:r>
            <a:r>
              <a:rPr lang="en-US" sz="2000" dirty="0">
                <a:solidFill>
                  <a:srgbClr val="000000"/>
                </a:solidFill>
              </a:rPr>
              <a:t>attention has focused on solving most of these problems [1-5]. </a:t>
            </a:r>
            <a:r>
              <a:rPr lang="en-US" sz="1900" b="1" baseline="30000" dirty="0">
                <a:solidFill>
                  <a:srgbClr val="0000FF"/>
                </a:solidFill>
                <a:latin typeface="Arial Black" panose="020B0A04020102020204" pitchFamily="34" charset="0"/>
              </a:rPr>
              <a:t>14</a:t>
            </a:r>
            <a:r>
              <a:rPr lang="en-US" sz="2000" dirty="0">
                <a:solidFill>
                  <a:srgbClr val="000000"/>
                </a:solidFill>
              </a:rPr>
              <a:t>These solutions have included TRILL, Shortest Path Bridging (SPB), CISCO and Juniper solutions. </a:t>
            </a:r>
            <a:r>
              <a:rPr lang="en-US" sz="1900" b="1" baseline="30000" dirty="0">
                <a:solidFill>
                  <a:srgbClr val="0000FF"/>
                </a:solidFill>
                <a:latin typeface="Arial Black" panose="020B0A04020102020204" pitchFamily="34" charset="0"/>
              </a:rPr>
              <a:t>15</a:t>
            </a:r>
            <a:r>
              <a:rPr lang="en-US" sz="2000" dirty="0">
                <a:solidFill>
                  <a:srgbClr val="000000"/>
                </a:solidFill>
              </a:rPr>
              <a:t>More</a:t>
            </a:r>
            <a:r>
              <a:rPr lang="en-US" sz="2000" dirty="0">
                <a:solidFill>
                  <a:srgbClr val="FFFFFF">
                    <a:lumMod val="50000"/>
                  </a:srgbClr>
                </a:solidFill>
              </a:rPr>
              <a:t> </a:t>
            </a:r>
            <a:r>
              <a:rPr lang="en-US" sz="2000" dirty="0">
                <a:solidFill>
                  <a:srgbClr val="000000"/>
                </a:solidFill>
              </a:rPr>
              <a:t>recently, other approaches (e.g., ETHANE, EU ETNA, Open flow) have been proposed to improve the efficiency of Ethernet. </a:t>
            </a:r>
            <a:r>
              <a:rPr lang="en-US" sz="1900" b="1" baseline="30000" dirty="0">
                <a:solidFill>
                  <a:srgbClr val="0000FF"/>
                </a:solidFill>
                <a:latin typeface="Arial Black" panose="020B0A04020102020204" pitchFamily="34" charset="0"/>
              </a:rPr>
              <a:t>16</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despite all these solutions, they have focused mostly on data transmissions within LAN networks (i.e., use either a centralized or distributed data movement approach), and little or no attention has been directed towards their scalability. </a:t>
            </a:r>
            <a:r>
              <a:rPr lang="en-US" sz="1900" b="1" baseline="30000" dirty="0">
                <a:solidFill>
                  <a:srgbClr val="0000FF"/>
                </a:solidFill>
                <a:latin typeface="Arial Black" panose="020B0A04020102020204" pitchFamily="34" charset="0"/>
              </a:rPr>
              <a:t>17</a:t>
            </a:r>
            <a:r>
              <a:rPr lang="en-US" sz="2000" dirty="0">
                <a:solidFill>
                  <a:srgbClr val="FFFFFF">
                    <a:lumMod val="50000"/>
                  </a:srgbClr>
                </a:solidFill>
              </a:rPr>
              <a:t>To address these Ethernet problems, this thesis will examine the feasibility of scaling the </a:t>
            </a:r>
            <a:r>
              <a:rPr lang="en-US" sz="2000" dirty="0" err="1">
                <a:solidFill>
                  <a:srgbClr val="FFFFFF">
                    <a:lumMod val="50000"/>
                  </a:srgbClr>
                </a:solidFill>
              </a:rPr>
              <a:t>centralised</a:t>
            </a:r>
            <a:r>
              <a:rPr lang="en-US" sz="2000" dirty="0">
                <a:solidFill>
                  <a:srgbClr val="FFFFFF">
                    <a:lumMod val="50000"/>
                  </a:srgbClr>
                </a:solidFill>
              </a:rPr>
              <a:t> Ethernet routing approach.</a:t>
            </a:r>
            <a:r>
              <a:rPr lang="en-US" sz="2000" dirty="0">
                <a:solidFill>
                  <a:srgbClr val="000000"/>
                </a:solidFill>
              </a:rPr>
              <a:t> </a:t>
            </a:r>
            <a:endParaRPr lang="en-US" sz="2000" dirty="0">
              <a:solidFill>
                <a:srgbClr val="000000"/>
              </a:solidFill>
              <a:latin typeface="Times New Roman" panose="02020603050405020304" pitchFamily="18" charset="0"/>
            </a:endParaRPr>
          </a:p>
        </p:txBody>
      </p:sp>
      <p:sp>
        <p:nvSpPr>
          <p:cNvPr id="7" name="AutoShape 4"/>
          <p:cNvSpPr>
            <a:spLocks/>
          </p:cNvSpPr>
          <p:nvPr/>
        </p:nvSpPr>
        <p:spPr bwMode="auto">
          <a:xfrm>
            <a:off x="282575" y="2997200"/>
            <a:ext cx="2009775" cy="1076325"/>
          </a:xfrm>
          <a:prstGeom prst="borderCallout1">
            <a:avLst>
              <a:gd name="adj1" fmla="val 9810"/>
              <a:gd name="adj2" fmla="val 104231"/>
              <a:gd name="adj3" fmla="val -14681"/>
              <a:gd name="adj4" fmla="val 116903"/>
            </a:avLst>
          </a:prstGeom>
          <a:solidFill>
            <a:schemeClr val="accent2"/>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1-</a:t>
            </a:r>
            <a:r>
              <a:rPr lang="fi-FI" altLang="en-US" sz="2400" b="1" smtClean="0">
                <a:solidFill>
                  <a:srgbClr val="FFFFFF"/>
                </a:solidFill>
              </a:rPr>
              <a:t>C</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Previous Research</a:t>
            </a:r>
          </a:p>
        </p:txBody>
      </p:sp>
      <p:sp>
        <p:nvSpPr>
          <p:cNvPr id="9" name="TextBox 8"/>
          <p:cNvSpPr txBox="1"/>
          <p:nvPr/>
        </p:nvSpPr>
        <p:spPr>
          <a:xfrm>
            <a:off x="2547938" y="1046163"/>
            <a:ext cx="6119812" cy="5940425"/>
          </a:xfrm>
          <a:prstGeom prst="rect">
            <a:avLst/>
          </a:prstGeom>
          <a:solidFill>
            <a:schemeClr val="bg1"/>
          </a:solid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12</a:t>
            </a:r>
            <a:r>
              <a:rPr lang="en-US" sz="2000" dirty="0">
                <a:solidFill>
                  <a:srgbClr val="DB6F51"/>
                </a:solidFill>
                <a:latin typeface="Arial Black" panose="020B0A04020102020204" pitchFamily="34" charset="0"/>
              </a:rPr>
              <a:t>Despite</a:t>
            </a:r>
            <a:r>
              <a:rPr lang="en-US" sz="2000" dirty="0">
                <a:solidFill>
                  <a:srgbClr val="000000"/>
                </a:solidFill>
              </a:rPr>
              <a:t> </a:t>
            </a:r>
            <a:r>
              <a:rPr lang="en-US" sz="2000" dirty="0">
                <a:solidFill>
                  <a:srgbClr val="333399">
                    <a:lumMod val="60000"/>
                    <a:lumOff val="40000"/>
                  </a:srgbClr>
                </a:solidFill>
                <a:latin typeface="Arial Black" panose="020B0A04020102020204" pitchFamily="34" charset="0"/>
              </a:rPr>
              <a:t>these advantages</a:t>
            </a:r>
            <a:r>
              <a:rPr lang="en-US" sz="2000" dirty="0">
                <a:solidFill>
                  <a:srgbClr val="DB6F51"/>
                </a:solidFill>
                <a:latin typeface="Arial Black" panose="020B0A04020102020204" pitchFamily="34" charset="0"/>
              </a:rPr>
              <a:t>,</a:t>
            </a:r>
            <a:r>
              <a:rPr lang="en-US" sz="2000" dirty="0">
                <a:solidFill>
                  <a:srgbClr val="E8A390"/>
                </a:solidFill>
                <a:latin typeface="Arial Black" panose="020B0A04020102020204" pitchFamily="34" charset="0"/>
              </a:rPr>
              <a:t> </a:t>
            </a:r>
            <a:r>
              <a:rPr lang="en-US" sz="2000" dirty="0">
                <a:solidFill>
                  <a:srgbClr val="E8A390"/>
                </a:solidFill>
              </a:rPr>
              <a:t>the Ethernet protocol</a:t>
            </a:r>
            <a:r>
              <a:rPr lang="en-US" sz="2000" dirty="0">
                <a:solidFill>
                  <a:srgbClr val="C00000"/>
                </a:solidFill>
              </a:rPr>
              <a:t> </a:t>
            </a:r>
            <a:r>
              <a:rPr lang="en-US" sz="2000" dirty="0">
                <a:solidFill>
                  <a:srgbClr val="DB6F51"/>
                </a:solidFill>
                <a:latin typeface="Arial Black" panose="020B0A04020102020204" pitchFamily="34" charset="0"/>
              </a:rPr>
              <a:t>has suffered </a:t>
            </a:r>
            <a:r>
              <a:rPr lang="en-US" sz="2000" dirty="0">
                <a:solidFill>
                  <a:srgbClr val="E8A390"/>
                </a:solidFill>
              </a:rPr>
              <a:t>from some notable </a:t>
            </a:r>
            <a:r>
              <a:rPr lang="en-US" sz="2000" dirty="0">
                <a:solidFill>
                  <a:srgbClr val="DB6F51"/>
                </a:solidFill>
                <a:latin typeface="Arial Black" panose="020B0A04020102020204" pitchFamily="34" charset="0"/>
              </a:rPr>
              <a:t>weaknesses</a:t>
            </a:r>
            <a:r>
              <a:rPr lang="en-US" sz="2000" dirty="0">
                <a:solidFill>
                  <a:srgbClr val="E8A390"/>
                </a:solidFill>
              </a:rPr>
              <a:t>, including scalability,</a:t>
            </a:r>
            <a:r>
              <a:rPr lang="en-US" sz="2000" dirty="0">
                <a:solidFill>
                  <a:srgbClr val="C00000"/>
                </a:solidFill>
              </a:rPr>
              <a:t> </a:t>
            </a:r>
            <a:r>
              <a:rPr lang="en-US" sz="2000" dirty="0">
                <a:solidFill>
                  <a:srgbClr val="DB6F51"/>
                </a:solidFill>
                <a:latin typeface="Arial Black" panose="020B0A04020102020204" pitchFamily="34" charset="0"/>
              </a:rPr>
              <a:t>delays</a:t>
            </a:r>
            <a:r>
              <a:rPr lang="en-US" sz="2000" dirty="0">
                <a:solidFill>
                  <a:srgbClr val="C00000"/>
                </a:solidFill>
              </a:rPr>
              <a:t>, </a:t>
            </a:r>
            <a:r>
              <a:rPr lang="en-US" sz="2000" dirty="0">
                <a:solidFill>
                  <a:srgbClr val="E8A390"/>
                </a:solidFill>
              </a:rPr>
              <a:t>packet</a:t>
            </a:r>
            <a:r>
              <a:rPr lang="en-US" sz="2000" dirty="0">
                <a:solidFill>
                  <a:srgbClr val="C00000"/>
                </a:solidFill>
              </a:rPr>
              <a:t> </a:t>
            </a:r>
            <a:r>
              <a:rPr lang="en-US" sz="2000" dirty="0">
                <a:solidFill>
                  <a:srgbClr val="DB6F51"/>
                </a:solidFill>
                <a:latin typeface="Arial Black" panose="020B0A04020102020204" pitchFamily="34" charset="0"/>
              </a:rPr>
              <a:t>losses</a:t>
            </a:r>
            <a:r>
              <a:rPr lang="en-US" sz="2000" dirty="0">
                <a:solidFill>
                  <a:srgbClr val="E8A390"/>
                </a:solidFill>
              </a:rPr>
              <a:t>, band width </a:t>
            </a:r>
            <a:r>
              <a:rPr lang="en-US" sz="2000" dirty="0">
                <a:solidFill>
                  <a:srgbClr val="DB6F51"/>
                </a:solidFill>
                <a:latin typeface="Arial Black" panose="020B0A04020102020204" pitchFamily="34" charset="0"/>
              </a:rPr>
              <a:t>choke</a:t>
            </a:r>
            <a:r>
              <a:rPr lang="en-US" sz="2000" dirty="0">
                <a:solidFill>
                  <a:srgbClr val="C00000"/>
                </a:solidFill>
              </a:rPr>
              <a:t> </a:t>
            </a:r>
            <a:r>
              <a:rPr lang="en-US" sz="2000" dirty="0">
                <a:solidFill>
                  <a:srgbClr val="E8A390"/>
                </a:solidFill>
              </a:rPr>
              <a:t>points, security and unidirectional link </a:t>
            </a:r>
            <a:r>
              <a:rPr lang="en-US" sz="2000" dirty="0">
                <a:solidFill>
                  <a:srgbClr val="DB6F51"/>
                </a:solidFill>
                <a:latin typeface="Arial Black" panose="020B0A04020102020204" pitchFamily="34" charset="0"/>
              </a:rPr>
              <a:t>failures</a:t>
            </a:r>
            <a:r>
              <a:rPr lang="en-US" sz="2000" dirty="0">
                <a:solidFill>
                  <a:srgbClr val="C00000"/>
                </a:solidFill>
              </a:rPr>
              <a:t>. </a:t>
            </a:r>
            <a:r>
              <a:rPr lang="en-US" sz="1900" b="1" baseline="30000" dirty="0">
                <a:solidFill>
                  <a:srgbClr val="C00000"/>
                </a:solidFill>
                <a:latin typeface="Arial Black" panose="020B0A04020102020204" pitchFamily="34" charset="0"/>
              </a:rPr>
              <a:t>13</a:t>
            </a:r>
            <a:r>
              <a:rPr lang="en-US" sz="2000" dirty="0">
                <a:solidFill>
                  <a:srgbClr val="0000FF"/>
                </a:solidFill>
                <a:latin typeface="Arial Black" panose="020B0A04020102020204" pitchFamily="34" charset="0"/>
              </a:rPr>
              <a:t>Recently,</a:t>
            </a:r>
            <a:r>
              <a:rPr lang="en-US" sz="2000" dirty="0">
                <a:solidFill>
                  <a:srgbClr val="000000"/>
                </a:solidFill>
              </a:rPr>
              <a:t> </a:t>
            </a:r>
            <a:r>
              <a:rPr lang="en-US" sz="2000" u="sng" dirty="0">
                <a:solidFill>
                  <a:srgbClr val="0000FF"/>
                </a:solidFill>
                <a:latin typeface="Arial Black" panose="020B0A04020102020204" pitchFamily="34" charset="0"/>
              </a:rPr>
              <a:t>considerable</a:t>
            </a:r>
            <a:r>
              <a:rPr lang="en-US" sz="2000" dirty="0">
                <a:solidFill>
                  <a:srgbClr val="0000FF"/>
                </a:solidFill>
                <a:latin typeface="Arial Black" panose="020B0A04020102020204" pitchFamily="34" charset="0"/>
              </a:rPr>
              <a:t> </a:t>
            </a:r>
            <a:r>
              <a:rPr lang="en-US" sz="2000" dirty="0">
                <a:solidFill>
                  <a:srgbClr val="0000FF"/>
                </a:solidFill>
              </a:rPr>
              <a:t>attention</a:t>
            </a:r>
            <a:r>
              <a:rPr lang="en-US" sz="2000" dirty="0">
                <a:solidFill>
                  <a:srgbClr val="0000FF"/>
                </a:solidFill>
                <a:latin typeface="Arial Black" panose="020B0A04020102020204" pitchFamily="34" charset="0"/>
              </a:rPr>
              <a:t> has focused on </a:t>
            </a:r>
            <a:r>
              <a:rPr lang="en-US" sz="2000" dirty="0">
                <a:solidFill>
                  <a:srgbClr val="0000FF"/>
                </a:solidFill>
              </a:rPr>
              <a:t>solving most of </a:t>
            </a:r>
            <a:r>
              <a:rPr lang="en-US" sz="2000" dirty="0">
                <a:solidFill>
                  <a:srgbClr val="FF0000"/>
                </a:solidFill>
                <a:latin typeface="Arial Black" panose="020B0A04020102020204" pitchFamily="34" charset="0"/>
              </a:rPr>
              <a:t>these problems </a:t>
            </a:r>
            <a:r>
              <a:rPr lang="en-US" sz="2000" dirty="0">
                <a:solidFill>
                  <a:srgbClr val="0000FF"/>
                </a:solidFill>
                <a:latin typeface="Arial Black" panose="020B0A04020102020204" pitchFamily="34" charset="0"/>
              </a:rPr>
              <a:t>[1-5]</a:t>
            </a:r>
            <a:r>
              <a:rPr lang="en-US" sz="2000" dirty="0">
                <a:solidFill>
                  <a:srgbClr val="0000FF"/>
                </a:solidFill>
              </a:rPr>
              <a:t>. </a:t>
            </a:r>
            <a:r>
              <a:rPr lang="en-US" sz="1900" b="1" baseline="30000" dirty="0">
                <a:solidFill>
                  <a:srgbClr val="C00000"/>
                </a:solidFill>
                <a:latin typeface="Arial Black" panose="020B0A04020102020204" pitchFamily="34" charset="0"/>
              </a:rPr>
              <a:t>14</a:t>
            </a:r>
            <a:r>
              <a:rPr lang="en-US" sz="2000" dirty="0">
                <a:solidFill>
                  <a:srgbClr val="0000FF"/>
                </a:solidFill>
                <a:latin typeface="Arial Black" panose="020B0A04020102020204" pitchFamily="34" charset="0"/>
              </a:rPr>
              <a:t>These</a:t>
            </a:r>
            <a:r>
              <a:rPr lang="en-US" sz="2000" dirty="0">
                <a:solidFill>
                  <a:srgbClr val="000000"/>
                </a:solidFill>
              </a:rPr>
              <a:t> </a:t>
            </a:r>
            <a:r>
              <a:rPr lang="en-US" sz="2000" dirty="0">
                <a:solidFill>
                  <a:srgbClr val="0000FF"/>
                </a:solidFill>
                <a:latin typeface="Arial Black" panose="020B0A04020102020204" pitchFamily="34" charset="0"/>
              </a:rPr>
              <a:t>solutions</a:t>
            </a:r>
            <a:r>
              <a:rPr lang="en-US" sz="2000" dirty="0">
                <a:solidFill>
                  <a:srgbClr val="0000FF"/>
                </a:solidFill>
              </a:rPr>
              <a:t> have included TRILL, Shortest Path Bridging (SPB), CISCO and Juniper solutions.</a:t>
            </a:r>
            <a:r>
              <a:rPr lang="en-US" sz="2000" dirty="0">
                <a:solidFill>
                  <a:srgbClr val="FFFFFF">
                    <a:lumMod val="50000"/>
                  </a:srgbClr>
                </a:solidFill>
              </a:rPr>
              <a:t> </a:t>
            </a:r>
            <a:r>
              <a:rPr lang="en-US" sz="1900" b="1" baseline="30000" dirty="0">
                <a:solidFill>
                  <a:srgbClr val="C00000"/>
                </a:solidFill>
                <a:latin typeface="Arial Black" panose="020B0A04020102020204" pitchFamily="34" charset="0"/>
              </a:rPr>
              <a:t>15</a:t>
            </a:r>
            <a:r>
              <a:rPr lang="en-US" sz="2000" dirty="0">
                <a:solidFill>
                  <a:srgbClr val="0000FF"/>
                </a:solidFill>
                <a:latin typeface="Arial Black" panose="020B0A04020102020204" pitchFamily="34" charset="0"/>
              </a:rPr>
              <a:t>More recently,</a:t>
            </a:r>
            <a:r>
              <a:rPr lang="en-US" sz="2000" dirty="0">
                <a:solidFill>
                  <a:srgbClr val="0000FF"/>
                </a:solidFill>
              </a:rPr>
              <a:t> other approaches (e.g., ETHANE, EU ETNA, Open flow) </a:t>
            </a:r>
            <a:r>
              <a:rPr lang="en-US" sz="2000" dirty="0">
                <a:solidFill>
                  <a:srgbClr val="0000FF"/>
                </a:solidFill>
                <a:latin typeface="Arial Black" panose="020B0A04020102020204" pitchFamily="34" charset="0"/>
              </a:rPr>
              <a:t>have been proposed </a:t>
            </a:r>
            <a:r>
              <a:rPr lang="en-US" sz="2000" dirty="0">
                <a:solidFill>
                  <a:srgbClr val="0000FF"/>
                </a:solidFill>
              </a:rPr>
              <a:t>to improve the efficiency of Ethernet. </a:t>
            </a:r>
            <a:r>
              <a:rPr lang="en-US" sz="1900" b="1" baseline="30000" dirty="0">
                <a:solidFill>
                  <a:srgbClr val="0000FF"/>
                </a:solidFill>
                <a:latin typeface="Arial Black" panose="020B0A04020102020204" pitchFamily="34" charset="0"/>
              </a:rPr>
              <a:t>16</a:t>
            </a:r>
            <a:r>
              <a:rPr lang="en-US" sz="2000" dirty="0">
                <a:solidFill>
                  <a:srgbClr val="FFFFFF">
                    <a:lumMod val="50000"/>
                  </a:srgbClr>
                </a:solidFill>
              </a:rPr>
              <a:t>However</a:t>
            </a:r>
            <a:r>
              <a:rPr lang="en-US" sz="2000" dirty="0">
                <a:solidFill>
                  <a:srgbClr val="000000"/>
                </a:solidFill>
              </a:rPr>
              <a:t>, </a:t>
            </a:r>
            <a:r>
              <a:rPr lang="en-US" sz="2000" dirty="0">
                <a:solidFill>
                  <a:srgbClr val="FFFFFF">
                    <a:lumMod val="50000"/>
                  </a:srgbClr>
                </a:solidFill>
              </a:rPr>
              <a:t>despite all these solutions, they have focused mostly on data transmissions within LAN networks (i.e., use either a centralized or distributed data movement approach), and little or no attention has been directed towards their scalability. </a:t>
            </a:r>
          </a:p>
          <a:p>
            <a:pPr fontAlgn="base">
              <a:spcBef>
                <a:spcPct val="0"/>
              </a:spcBef>
              <a:spcAft>
                <a:spcPct val="0"/>
              </a:spcAft>
              <a:defRPr/>
            </a:pPr>
            <a:endParaRPr lang="fi-FI" sz="2000" dirty="0">
              <a:solidFill>
                <a:srgbClr val="FFFFFF">
                  <a:lumMod val="50000"/>
                </a:srgbClr>
              </a:solidFill>
            </a:endParaRPr>
          </a:p>
          <a:p>
            <a:pPr fontAlgn="base">
              <a:spcBef>
                <a:spcPct val="0"/>
              </a:spcBef>
              <a:spcAft>
                <a:spcPct val="0"/>
              </a:spcAft>
              <a:defRPr/>
            </a:pPr>
            <a:endParaRPr lang="en-US"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33612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88068" name="AutoShape 12"/>
          <p:cNvSpPr>
            <a:spLocks/>
          </p:cNvSpPr>
          <p:nvPr/>
        </p:nvSpPr>
        <p:spPr bwMode="auto">
          <a:xfrm>
            <a:off x="282575" y="1341438"/>
            <a:ext cx="2009775" cy="1076325"/>
          </a:xfrm>
          <a:prstGeom prst="borderCallout1">
            <a:avLst>
              <a:gd name="adj1" fmla="val 40042"/>
              <a:gd name="adj2" fmla="val 99389"/>
              <a:gd name="adj3" fmla="val -6366"/>
              <a:gd name="adj4" fmla="val 115324"/>
            </a:avLst>
          </a:prstGeom>
          <a:solidFill>
            <a:srgbClr val="FF505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C00000"/>
                </a:solidFill>
              </a:rPr>
              <a:t>Move 2-</a:t>
            </a:r>
            <a:r>
              <a:rPr lang="fi-FI" altLang="en-US" sz="2400" b="1" smtClean="0">
                <a:solidFill>
                  <a:srgbClr val="C00000"/>
                </a:solidFill>
              </a:rPr>
              <a:t>B</a:t>
            </a:r>
            <a:r>
              <a:rPr lang="fi-FI" altLang="en-US" sz="2400" b="1" noProof="1" smtClean="0">
                <a:solidFill>
                  <a:srgbClr val="C00000"/>
                </a:solidFill>
              </a:rPr>
              <a:t>:</a:t>
            </a:r>
            <a:r>
              <a:rPr lang="fi-FI" altLang="en-US" sz="2400" noProof="1" smtClean="0">
                <a:solidFill>
                  <a:srgbClr val="C00000"/>
                </a:solidFill>
              </a:rPr>
              <a:t> </a:t>
            </a:r>
            <a:br>
              <a:rPr lang="fi-FI" altLang="en-US" sz="2400" noProof="1" smtClean="0">
                <a:solidFill>
                  <a:srgbClr val="C00000"/>
                </a:solidFill>
              </a:rPr>
            </a:br>
            <a:r>
              <a:rPr lang="en-US" altLang="en-US" sz="2000" smtClean="0">
                <a:solidFill>
                  <a:srgbClr val="C00000"/>
                </a:solidFill>
              </a:rPr>
              <a:t>Identifying a problem</a:t>
            </a:r>
          </a:p>
        </p:txBody>
      </p:sp>
      <p:sp>
        <p:nvSpPr>
          <p:cNvPr id="7" name="AutoShape 4"/>
          <p:cNvSpPr>
            <a:spLocks/>
          </p:cNvSpPr>
          <p:nvPr/>
        </p:nvSpPr>
        <p:spPr bwMode="auto">
          <a:xfrm>
            <a:off x="282575" y="2997200"/>
            <a:ext cx="2009775" cy="1076325"/>
          </a:xfrm>
          <a:prstGeom prst="borderCallout1">
            <a:avLst>
              <a:gd name="adj1" fmla="val 9810"/>
              <a:gd name="adj2" fmla="val 104231"/>
              <a:gd name="adj3" fmla="val -14679"/>
              <a:gd name="adj4" fmla="val 116903"/>
            </a:avLst>
          </a:prstGeom>
          <a:solidFill>
            <a:schemeClr val="accent2">
              <a:lumMod val="40000"/>
              <a:lumOff val="60000"/>
            </a:schemeClr>
          </a:solidFill>
          <a:ln w="38100">
            <a:solidFill>
              <a:srgbClr val="0000FF"/>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15000"/>
              </a:spcBef>
              <a:spcAft>
                <a:spcPct val="0"/>
              </a:spcAft>
              <a:buFontTx/>
              <a:buNone/>
              <a:defRPr/>
            </a:pPr>
            <a:r>
              <a:rPr lang="en-US" altLang="en-US" sz="2400" b="1" noProof="1" smtClean="0">
                <a:solidFill>
                  <a:srgbClr val="0000FF"/>
                </a:solidFill>
              </a:rPr>
              <a:t>Move 1-</a:t>
            </a:r>
            <a:r>
              <a:rPr lang="fi-FI" altLang="en-US" sz="2400" b="1" dirty="0" smtClean="0">
                <a:solidFill>
                  <a:srgbClr val="0000FF"/>
                </a:solidFill>
              </a:rPr>
              <a:t>C</a:t>
            </a:r>
            <a:r>
              <a:rPr lang="fi-FI" altLang="en-US" sz="2400" b="1" noProof="1" smtClean="0">
                <a:solidFill>
                  <a:srgbClr val="0000FF"/>
                </a:solidFill>
              </a:rPr>
              <a:t>:</a:t>
            </a:r>
            <a:r>
              <a:rPr lang="fi-FI" altLang="en-US" sz="2400" noProof="1" smtClean="0">
                <a:solidFill>
                  <a:srgbClr val="0000FF"/>
                </a:solidFill>
              </a:rPr>
              <a:t> </a:t>
            </a:r>
            <a:br>
              <a:rPr lang="fi-FI" altLang="en-US" sz="2400" noProof="1" smtClean="0">
                <a:solidFill>
                  <a:srgbClr val="0000FF"/>
                </a:solidFill>
              </a:rPr>
            </a:br>
            <a:r>
              <a:rPr lang="en-US" altLang="en-US" sz="2000" dirty="0" smtClean="0">
                <a:solidFill>
                  <a:srgbClr val="0000FF"/>
                </a:solidFill>
              </a:rPr>
              <a:t>Previous Research</a:t>
            </a:r>
          </a:p>
        </p:txBody>
      </p:sp>
      <p:sp>
        <p:nvSpPr>
          <p:cNvPr id="9" name="TextBox 8"/>
          <p:cNvSpPr txBox="1"/>
          <p:nvPr/>
        </p:nvSpPr>
        <p:spPr>
          <a:xfrm>
            <a:off x="2649538" y="1046163"/>
            <a:ext cx="6119812" cy="7786687"/>
          </a:xfrm>
          <a:prstGeom prst="rect">
            <a:avLst/>
          </a:prstGeom>
          <a:solidFill>
            <a:schemeClr val="bg1"/>
          </a:solid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12</a:t>
            </a:r>
            <a:r>
              <a:rPr lang="en-US" sz="2000" dirty="0">
                <a:solidFill>
                  <a:srgbClr val="DB6F51"/>
                </a:solidFill>
                <a:latin typeface="Arial Black" panose="020B0A04020102020204" pitchFamily="34" charset="0"/>
              </a:rPr>
              <a:t>Despite</a:t>
            </a:r>
            <a:r>
              <a:rPr lang="en-US" sz="2000" dirty="0">
                <a:solidFill>
                  <a:srgbClr val="000000"/>
                </a:solidFill>
              </a:rPr>
              <a:t> </a:t>
            </a:r>
            <a:r>
              <a:rPr lang="en-US" sz="2000" dirty="0">
                <a:solidFill>
                  <a:srgbClr val="333399">
                    <a:lumMod val="60000"/>
                    <a:lumOff val="40000"/>
                  </a:srgbClr>
                </a:solidFill>
                <a:latin typeface="Arial Black" panose="020B0A04020102020204" pitchFamily="34" charset="0"/>
              </a:rPr>
              <a:t>these advantages</a:t>
            </a:r>
            <a:r>
              <a:rPr lang="en-US" sz="2000" dirty="0">
                <a:solidFill>
                  <a:srgbClr val="DB6F51"/>
                </a:solidFill>
                <a:latin typeface="Arial Black" panose="020B0A04020102020204" pitchFamily="34" charset="0"/>
              </a:rPr>
              <a:t>,</a:t>
            </a:r>
            <a:r>
              <a:rPr lang="en-US" sz="2000" dirty="0">
                <a:solidFill>
                  <a:srgbClr val="E8A390"/>
                </a:solidFill>
                <a:latin typeface="Arial Black" panose="020B0A04020102020204" pitchFamily="34" charset="0"/>
              </a:rPr>
              <a:t> </a:t>
            </a:r>
            <a:r>
              <a:rPr lang="en-US" sz="2000" dirty="0">
                <a:solidFill>
                  <a:srgbClr val="E8A390"/>
                </a:solidFill>
              </a:rPr>
              <a:t>the Ethernet protocol</a:t>
            </a:r>
            <a:r>
              <a:rPr lang="en-US" sz="2000" dirty="0">
                <a:solidFill>
                  <a:srgbClr val="C00000"/>
                </a:solidFill>
              </a:rPr>
              <a:t> </a:t>
            </a:r>
            <a:r>
              <a:rPr lang="en-US" sz="2000" dirty="0">
                <a:solidFill>
                  <a:srgbClr val="DB6F51"/>
                </a:solidFill>
                <a:latin typeface="Arial Black" panose="020B0A04020102020204" pitchFamily="34" charset="0"/>
              </a:rPr>
              <a:t>has suffered </a:t>
            </a:r>
            <a:r>
              <a:rPr lang="en-US" sz="2000" dirty="0">
                <a:solidFill>
                  <a:srgbClr val="E8A390"/>
                </a:solidFill>
              </a:rPr>
              <a:t>from some notable </a:t>
            </a:r>
            <a:r>
              <a:rPr lang="en-US" sz="2000" dirty="0">
                <a:solidFill>
                  <a:srgbClr val="DB6F51"/>
                </a:solidFill>
                <a:latin typeface="Arial Black" panose="020B0A04020102020204" pitchFamily="34" charset="0"/>
              </a:rPr>
              <a:t>weaknesses</a:t>
            </a:r>
            <a:r>
              <a:rPr lang="en-US" sz="2000" dirty="0">
                <a:solidFill>
                  <a:srgbClr val="E8A390"/>
                </a:solidFill>
              </a:rPr>
              <a:t>, including scalability,</a:t>
            </a:r>
            <a:r>
              <a:rPr lang="en-US" sz="2000" dirty="0">
                <a:solidFill>
                  <a:srgbClr val="C00000"/>
                </a:solidFill>
              </a:rPr>
              <a:t> </a:t>
            </a:r>
            <a:r>
              <a:rPr lang="en-US" sz="2000" dirty="0">
                <a:solidFill>
                  <a:srgbClr val="DB6F51"/>
                </a:solidFill>
                <a:latin typeface="Arial Black" panose="020B0A04020102020204" pitchFamily="34" charset="0"/>
              </a:rPr>
              <a:t>delays</a:t>
            </a:r>
            <a:r>
              <a:rPr lang="en-US" sz="2000" dirty="0">
                <a:solidFill>
                  <a:srgbClr val="C00000"/>
                </a:solidFill>
              </a:rPr>
              <a:t>, </a:t>
            </a:r>
            <a:r>
              <a:rPr lang="en-US" sz="2000" dirty="0">
                <a:solidFill>
                  <a:srgbClr val="E8A390"/>
                </a:solidFill>
              </a:rPr>
              <a:t>packet</a:t>
            </a:r>
            <a:r>
              <a:rPr lang="en-US" sz="2000" dirty="0">
                <a:solidFill>
                  <a:srgbClr val="C00000"/>
                </a:solidFill>
              </a:rPr>
              <a:t> </a:t>
            </a:r>
            <a:r>
              <a:rPr lang="en-US" sz="2000" dirty="0">
                <a:solidFill>
                  <a:srgbClr val="DB6F51"/>
                </a:solidFill>
                <a:latin typeface="Arial Black" panose="020B0A04020102020204" pitchFamily="34" charset="0"/>
              </a:rPr>
              <a:t>losses</a:t>
            </a:r>
            <a:r>
              <a:rPr lang="en-US" sz="2000" dirty="0">
                <a:solidFill>
                  <a:srgbClr val="E8A390"/>
                </a:solidFill>
              </a:rPr>
              <a:t>, band width </a:t>
            </a:r>
            <a:r>
              <a:rPr lang="en-US" sz="2000" dirty="0">
                <a:solidFill>
                  <a:srgbClr val="DB6F51"/>
                </a:solidFill>
                <a:latin typeface="Arial Black" panose="020B0A04020102020204" pitchFamily="34" charset="0"/>
              </a:rPr>
              <a:t>choke</a:t>
            </a:r>
            <a:r>
              <a:rPr lang="en-US" sz="2000" dirty="0">
                <a:solidFill>
                  <a:srgbClr val="C00000"/>
                </a:solidFill>
              </a:rPr>
              <a:t> </a:t>
            </a:r>
            <a:r>
              <a:rPr lang="en-US" sz="2000" dirty="0">
                <a:solidFill>
                  <a:srgbClr val="E8A390"/>
                </a:solidFill>
              </a:rPr>
              <a:t>points, security and unidirectional link </a:t>
            </a:r>
            <a:r>
              <a:rPr lang="en-US" sz="2000" dirty="0">
                <a:solidFill>
                  <a:srgbClr val="DB6F51"/>
                </a:solidFill>
                <a:latin typeface="Arial Black" panose="020B0A04020102020204" pitchFamily="34" charset="0"/>
              </a:rPr>
              <a:t>failures</a:t>
            </a:r>
            <a:r>
              <a:rPr lang="en-US" sz="2000" dirty="0">
                <a:solidFill>
                  <a:srgbClr val="C00000"/>
                </a:solidFill>
              </a:rPr>
              <a:t>. </a:t>
            </a:r>
            <a:r>
              <a:rPr lang="en-US" sz="1900" b="1" baseline="30000" dirty="0">
                <a:solidFill>
                  <a:srgbClr val="C00000"/>
                </a:solidFill>
                <a:latin typeface="Arial Black" panose="020B0A04020102020204" pitchFamily="34" charset="0"/>
              </a:rPr>
              <a:t>13</a:t>
            </a:r>
            <a:r>
              <a:rPr lang="en-US" sz="2000" dirty="0">
                <a:solidFill>
                  <a:srgbClr val="333399">
                    <a:lumMod val="60000"/>
                    <a:lumOff val="40000"/>
                  </a:srgbClr>
                </a:solidFill>
                <a:latin typeface="Arial Black" panose="020B0A04020102020204" pitchFamily="34" charset="0"/>
              </a:rPr>
              <a:t>Recently, </a:t>
            </a:r>
            <a:r>
              <a:rPr lang="en-US" sz="2000" u="sng" dirty="0">
                <a:solidFill>
                  <a:srgbClr val="333399">
                    <a:lumMod val="60000"/>
                    <a:lumOff val="40000"/>
                  </a:srgbClr>
                </a:solidFill>
                <a:latin typeface="Arial Black" panose="020B0A04020102020204" pitchFamily="34" charset="0"/>
              </a:rPr>
              <a:t>considerable</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40000"/>
                    <a:lumOff val="60000"/>
                  </a:srgbClr>
                </a:solidFill>
              </a:rPr>
              <a:t>attention</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has</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focused</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on</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40000"/>
                    <a:lumOff val="60000"/>
                  </a:srgbClr>
                </a:solidFill>
              </a:rPr>
              <a:t>solving most of </a:t>
            </a:r>
            <a:r>
              <a:rPr lang="en-US" sz="2000" dirty="0">
                <a:solidFill>
                  <a:srgbClr val="DB6F51"/>
                </a:solidFill>
                <a:latin typeface="Arial Black" panose="020B0A04020102020204" pitchFamily="34" charset="0"/>
              </a:rPr>
              <a:t>these problems </a:t>
            </a:r>
            <a:r>
              <a:rPr lang="en-US" sz="2000" dirty="0">
                <a:solidFill>
                  <a:srgbClr val="333399">
                    <a:lumMod val="60000"/>
                    <a:lumOff val="40000"/>
                  </a:srgbClr>
                </a:solidFill>
                <a:latin typeface="Arial Black" panose="020B0A04020102020204" pitchFamily="34" charset="0"/>
              </a:rPr>
              <a:t>[1-5]</a:t>
            </a:r>
            <a:r>
              <a:rPr lang="en-US" sz="2000" dirty="0">
                <a:solidFill>
                  <a:srgbClr val="333399">
                    <a:lumMod val="40000"/>
                    <a:lumOff val="60000"/>
                  </a:srgbClr>
                </a:solidFill>
              </a:rPr>
              <a:t>. </a:t>
            </a:r>
            <a:r>
              <a:rPr lang="en-US" sz="1900" b="1" baseline="30000" dirty="0">
                <a:solidFill>
                  <a:srgbClr val="C00000"/>
                </a:solidFill>
                <a:latin typeface="Arial Black" panose="020B0A04020102020204" pitchFamily="34" charset="0"/>
              </a:rPr>
              <a:t>14</a:t>
            </a:r>
            <a:r>
              <a:rPr lang="en-US" sz="2000" dirty="0">
                <a:solidFill>
                  <a:srgbClr val="333399">
                    <a:lumMod val="60000"/>
                    <a:lumOff val="40000"/>
                  </a:srgbClr>
                </a:solidFill>
                <a:latin typeface="Arial Black" panose="020B0A04020102020204" pitchFamily="34" charset="0"/>
              </a:rPr>
              <a:t>These</a:t>
            </a:r>
            <a:r>
              <a:rPr lang="en-US" sz="2000" dirty="0">
                <a:solidFill>
                  <a:srgbClr val="000000"/>
                </a:solidFill>
              </a:rPr>
              <a:t> </a:t>
            </a:r>
            <a:r>
              <a:rPr lang="en-US" sz="2000" dirty="0">
                <a:solidFill>
                  <a:srgbClr val="333399">
                    <a:lumMod val="60000"/>
                    <a:lumOff val="40000"/>
                  </a:srgbClr>
                </a:solidFill>
                <a:latin typeface="Arial Black" panose="020B0A04020102020204" pitchFamily="34" charset="0"/>
              </a:rPr>
              <a:t>solutions</a:t>
            </a:r>
            <a:r>
              <a:rPr lang="en-US" sz="2000" dirty="0">
                <a:solidFill>
                  <a:srgbClr val="333399">
                    <a:lumMod val="40000"/>
                    <a:lumOff val="60000"/>
                  </a:srgbClr>
                </a:solidFill>
              </a:rPr>
              <a:t> have included TRILL, Shortest Path Bridging (SPB), CISCO and Juniper solutions. </a:t>
            </a:r>
            <a:r>
              <a:rPr lang="en-US" sz="1900" b="1" baseline="30000" dirty="0">
                <a:solidFill>
                  <a:srgbClr val="C00000"/>
                </a:solidFill>
                <a:latin typeface="Arial Black" panose="020B0A04020102020204" pitchFamily="34" charset="0"/>
              </a:rPr>
              <a:t>15</a:t>
            </a:r>
            <a:r>
              <a:rPr lang="en-US" sz="2000" dirty="0">
                <a:solidFill>
                  <a:srgbClr val="333399">
                    <a:lumMod val="60000"/>
                    <a:lumOff val="40000"/>
                  </a:srgbClr>
                </a:solidFill>
                <a:latin typeface="Arial Black" panose="020B0A04020102020204" pitchFamily="34" charset="0"/>
              </a:rPr>
              <a:t>More</a:t>
            </a:r>
            <a:r>
              <a:rPr lang="en-US" sz="2000" dirty="0">
                <a:solidFill>
                  <a:srgbClr val="0000FF"/>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recently,</a:t>
            </a:r>
            <a:r>
              <a:rPr lang="en-US" sz="2000" dirty="0">
                <a:solidFill>
                  <a:srgbClr val="333399">
                    <a:lumMod val="40000"/>
                    <a:lumOff val="60000"/>
                  </a:srgbClr>
                </a:solidFill>
              </a:rPr>
              <a:t> other approaches (e.g., ETHANE, EU ETNA, Open flow) </a:t>
            </a:r>
            <a:r>
              <a:rPr lang="en-US" sz="2000" dirty="0">
                <a:solidFill>
                  <a:srgbClr val="333399">
                    <a:lumMod val="60000"/>
                    <a:lumOff val="40000"/>
                  </a:srgbClr>
                </a:solidFill>
                <a:latin typeface="Arial Black" panose="020B0A04020102020204" pitchFamily="34" charset="0"/>
              </a:rPr>
              <a:t>have been proposed</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40000"/>
                    <a:lumOff val="60000"/>
                  </a:srgbClr>
                </a:solidFill>
              </a:rPr>
              <a:t>to improve the efficiency of Ethernet. </a:t>
            </a:r>
            <a:r>
              <a:rPr lang="en-US" sz="1900" b="1" baseline="30000" dirty="0">
                <a:solidFill>
                  <a:srgbClr val="0000FF"/>
                </a:solidFill>
                <a:latin typeface="Arial Black" panose="020B0A04020102020204" pitchFamily="34" charset="0"/>
              </a:rPr>
              <a:t>16</a:t>
            </a:r>
            <a:r>
              <a:rPr lang="en-US" sz="2000" dirty="0">
                <a:solidFill>
                  <a:srgbClr val="000000"/>
                </a:solidFill>
              </a:rPr>
              <a:t>However, despite</a:t>
            </a:r>
            <a:r>
              <a:rPr lang="en-US" sz="2000" dirty="0">
                <a:solidFill>
                  <a:srgbClr val="FFFFFF">
                    <a:lumMod val="50000"/>
                  </a:srgbClr>
                </a:solidFill>
              </a:rPr>
              <a:t> </a:t>
            </a:r>
            <a:r>
              <a:rPr lang="en-US" sz="2000" dirty="0">
                <a:solidFill>
                  <a:srgbClr val="000000"/>
                </a:solidFill>
              </a:rPr>
              <a:t>all these solutions, they have focused mostly on data transmissions within LAN networks (i.e., use either a centralized or distributed data movement approach), and little or no attention has been directed towards their scalability. </a:t>
            </a:r>
            <a:r>
              <a:rPr lang="en-US" sz="1900" b="1" baseline="30000" dirty="0">
                <a:solidFill>
                  <a:srgbClr val="0000FF"/>
                </a:solidFill>
                <a:latin typeface="Arial Black" panose="020B0A04020102020204" pitchFamily="34" charset="0"/>
              </a:rPr>
              <a:t>17</a:t>
            </a:r>
            <a:r>
              <a:rPr lang="en-US" sz="2000" dirty="0">
                <a:solidFill>
                  <a:srgbClr val="FFFFFF">
                    <a:lumMod val="50000"/>
                  </a:srgbClr>
                </a:solidFill>
              </a:rPr>
              <a:t>To address these Ethernet problems, this thesis will examine the feasibility of scaling the </a:t>
            </a:r>
            <a:r>
              <a:rPr lang="en-US" sz="2000" dirty="0" err="1">
                <a:solidFill>
                  <a:srgbClr val="FFFFFF">
                    <a:lumMod val="50000"/>
                  </a:srgbClr>
                </a:solidFill>
              </a:rPr>
              <a:t>centralised</a:t>
            </a:r>
            <a:r>
              <a:rPr lang="en-US" sz="2000" dirty="0">
                <a:solidFill>
                  <a:srgbClr val="FFFFFF">
                    <a:lumMod val="50000"/>
                  </a:srgbClr>
                </a:solidFill>
              </a:rPr>
              <a:t> Ethernet routing approach.</a:t>
            </a:r>
            <a:r>
              <a:rPr lang="en-US" sz="2000" dirty="0">
                <a:solidFill>
                  <a:srgbClr val="000000"/>
                </a:solidFill>
              </a:rPr>
              <a:t> </a:t>
            </a:r>
            <a:r>
              <a:rPr lang="en-US" sz="1900" b="1" baseline="30000" dirty="0">
                <a:solidFill>
                  <a:srgbClr val="0000FF"/>
                </a:solidFill>
                <a:latin typeface="Arial Black" panose="020B0A04020102020204" pitchFamily="34" charset="0"/>
              </a:rPr>
              <a:t>18</a:t>
            </a:r>
            <a:r>
              <a:rPr lang="en-US" sz="2000" dirty="0">
                <a:solidFill>
                  <a:srgbClr val="FFFFFF">
                    <a:lumMod val="50000"/>
                  </a:srgbClr>
                </a:solidFill>
              </a:rPr>
              <a:t>For this purpose, the thesis developed a centralized routing solution, which was then compared using three parameters (delays, packet loss and convergence times) to the current distributed Ethernet routing approach.</a:t>
            </a:r>
          </a:p>
          <a:p>
            <a:pPr fontAlgn="base">
              <a:spcBef>
                <a:spcPct val="0"/>
              </a:spcBef>
              <a:spcAft>
                <a:spcPct val="0"/>
              </a:spcAft>
              <a:defRPr/>
            </a:pPr>
            <a:endParaRPr lang="en-US" sz="2000" dirty="0">
              <a:solidFill>
                <a:srgbClr val="000000"/>
              </a:solidFill>
              <a:latin typeface="Times New Roman" panose="02020603050405020304" pitchFamily="18" charset="0"/>
            </a:endParaRPr>
          </a:p>
        </p:txBody>
      </p:sp>
      <p:sp>
        <p:nvSpPr>
          <p:cNvPr id="11" name="TextBox 10"/>
          <p:cNvSpPr txBox="1"/>
          <p:nvPr/>
        </p:nvSpPr>
        <p:spPr>
          <a:xfrm>
            <a:off x="2662238" y="1052513"/>
            <a:ext cx="6119812" cy="8093075"/>
          </a:xfrm>
          <a:prstGeom prst="rect">
            <a:avLst/>
          </a:prstGeom>
          <a:solidFill>
            <a:schemeClr val="bg1"/>
          </a:solid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12</a:t>
            </a:r>
            <a:r>
              <a:rPr lang="en-US" sz="2000" dirty="0">
                <a:solidFill>
                  <a:srgbClr val="DB6F51"/>
                </a:solidFill>
                <a:latin typeface="Arial Black" panose="020B0A04020102020204" pitchFamily="34" charset="0"/>
              </a:rPr>
              <a:t>Despite</a:t>
            </a:r>
            <a:r>
              <a:rPr lang="en-US" sz="2000" dirty="0">
                <a:solidFill>
                  <a:srgbClr val="000000"/>
                </a:solidFill>
              </a:rPr>
              <a:t> </a:t>
            </a:r>
            <a:r>
              <a:rPr lang="en-US" sz="2000" dirty="0">
                <a:solidFill>
                  <a:srgbClr val="333399">
                    <a:lumMod val="60000"/>
                    <a:lumOff val="40000"/>
                  </a:srgbClr>
                </a:solidFill>
                <a:latin typeface="Arial Black" panose="020B0A04020102020204" pitchFamily="34" charset="0"/>
              </a:rPr>
              <a:t>these advantages</a:t>
            </a:r>
            <a:r>
              <a:rPr lang="en-US" sz="2000" dirty="0">
                <a:solidFill>
                  <a:srgbClr val="DB6F51"/>
                </a:solidFill>
                <a:latin typeface="Arial Black" panose="020B0A04020102020204" pitchFamily="34" charset="0"/>
              </a:rPr>
              <a:t>,</a:t>
            </a:r>
            <a:r>
              <a:rPr lang="en-US" sz="2000" dirty="0">
                <a:solidFill>
                  <a:srgbClr val="E8A390"/>
                </a:solidFill>
                <a:latin typeface="Arial Black" panose="020B0A04020102020204" pitchFamily="34" charset="0"/>
              </a:rPr>
              <a:t> </a:t>
            </a:r>
            <a:r>
              <a:rPr lang="en-US" sz="2000" dirty="0">
                <a:solidFill>
                  <a:srgbClr val="E8A390"/>
                </a:solidFill>
              </a:rPr>
              <a:t>the Ethernet protocol</a:t>
            </a:r>
            <a:r>
              <a:rPr lang="en-US" sz="2000" dirty="0">
                <a:solidFill>
                  <a:srgbClr val="C00000"/>
                </a:solidFill>
              </a:rPr>
              <a:t> </a:t>
            </a:r>
            <a:r>
              <a:rPr lang="en-US" sz="2000" dirty="0">
                <a:solidFill>
                  <a:srgbClr val="DB6F51"/>
                </a:solidFill>
                <a:latin typeface="Arial Black" panose="020B0A04020102020204" pitchFamily="34" charset="0"/>
              </a:rPr>
              <a:t>has suffered </a:t>
            </a:r>
            <a:r>
              <a:rPr lang="en-US" sz="2000" dirty="0">
                <a:solidFill>
                  <a:srgbClr val="E8A390"/>
                </a:solidFill>
              </a:rPr>
              <a:t>from some notable </a:t>
            </a:r>
            <a:r>
              <a:rPr lang="en-US" sz="2000" dirty="0">
                <a:solidFill>
                  <a:srgbClr val="DB6F51"/>
                </a:solidFill>
                <a:latin typeface="Arial Black" panose="020B0A04020102020204" pitchFamily="34" charset="0"/>
              </a:rPr>
              <a:t>weaknesses</a:t>
            </a:r>
            <a:r>
              <a:rPr lang="en-US" sz="2000" dirty="0">
                <a:solidFill>
                  <a:srgbClr val="E8A390"/>
                </a:solidFill>
              </a:rPr>
              <a:t>, including scalability,</a:t>
            </a:r>
            <a:r>
              <a:rPr lang="en-US" sz="2000" dirty="0">
                <a:solidFill>
                  <a:srgbClr val="C00000"/>
                </a:solidFill>
              </a:rPr>
              <a:t> </a:t>
            </a:r>
            <a:r>
              <a:rPr lang="en-US" sz="2000" dirty="0">
                <a:solidFill>
                  <a:srgbClr val="DB6F51"/>
                </a:solidFill>
                <a:latin typeface="Arial Black" panose="020B0A04020102020204" pitchFamily="34" charset="0"/>
              </a:rPr>
              <a:t>delays</a:t>
            </a:r>
            <a:r>
              <a:rPr lang="en-US" sz="2000" dirty="0">
                <a:solidFill>
                  <a:srgbClr val="C00000"/>
                </a:solidFill>
              </a:rPr>
              <a:t>, </a:t>
            </a:r>
            <a:r>
              <a:rPr lang="en-US" sz="2000" dirty="0">
                <a:solidFill>
                  <a:srgbClr val="E8A390"/>
                </a:solidFill>
              </a:rPr>
              <a:t>packet</a:t>
            </a:r>
            <a:r>
              <a:rPr lang="en-US" sz="2000" dirty="0">
                <a:solidFill>
                  <a:srgbClr val="C00000"/>
                </a:solidFill>
              </a:rPr>
              <a:t> </a:t>
            </a:r>
            <a:r>
              <a:rPr lang="en-US" sz="2000" dirty="0">
                <a:solidFill>
                  <a:srgbClr val="DB6F51"/>
                </a:solidFill>
                <a:latin typeface="Arial Black" panose="020B0A04020102020204" pitchFamily="34" charset="0"/>
              </a:rPr>
              <a:t>losses</a:t>
            </a:r>
            <a:r>
              <a:rPr lang="en-US" sz="2000" dirty="0">
                <a:solidFill>
                  <a:srgbClr val="E8A390"/>
                </a:solidFill>
              </a:rPr>
              <a:t>, band width </a:t>
            </a:r>
            <a:r>
              <a:rPr lang="en-US" sz="2000" dirty="0">
                <a:solidFill>
                  <a:srgbClr val="DB6F51"/>
                </a:solidFill>
                <a:latin typeface="Arial Black" panose="020B0A04020102020204" pitchFamily="34" charset="0"/>
              </a:rPr>
              <a:t>choke</a:t>
            </a:r>
            <a:r>
              <a:rPr lang="en-US" sz="2000" dirty="0">
                <a:solidFill>
                  <a:srgbClr val="C00000"/>
                </a:solidFill>
              </a:rPr>
              <a:t> </a:t>
            </a:r>
            <a:r>
              <a:rPr lang="en-US" sz="2000" dirty="0">
                <a:solidFill>
                  <a:srgbClr val="E8A390"/>
                </a:solidFill>
              </a:rPr>
              <a:t>points, security and unidirectional link </a:t>
            </a:r>
            <a:r>
              <a:rPr lang="en-US" sz="2000" dirty="0">
                <a:solidFill>
                  <a:srgbClr val="DB6F51"/>
                </a:solidFill>
                <a:latin typeface="Arial Black" panose="020B0A04020102020204" pitchFamily="34" charset="0"/>
              </a:rPr>
              <a:t>failures</a:t>
            </a:r>
            <a:r>
              <a:rPr lang="en-US" sz="2000" dirty="0">
                <a:solidFill>
                  <a:srgbClr val="C00000"/>
                </a:solidFill>
              </a:rPr>
              <a:t>. </a:t>
            </a:r>
            <a:r>
              <a:rPr lang="en-US" sz="1900" b="1" baseline="30000" dirty="0">
                <a:solidFill>
                  <a:srgbClr val="C00000"/>
                </a:solidFill>
                <a:latin typeface="Arial Black" panose="020B0A04020102020204" pitchFamily="34" charset="0"/>
              </a:rPr>
              <a:t>13</a:t>
            </a:r>
            <a:r>
              <a:rPr lang="en-US" sz="2000" dirty="0">
                <a:solidFill>
                  <a:srgbClr val="333399">
                    <a:lumMod val="60000"/>
                    <a:lumOff val="40000"/>
                  </a:srgbClr>
                </a:solidFill>
                <a:latin typeface="Arial Black" panose="020B0A04020102020204" pitchFamily="34" charset="0"/>
              </a:rPr>
              <a:t>Recently, </a:t>
            </a:r>
            <a:r>
              <a:rPr lang="en-US" sz="2000" u="sng" dirty="0">
                <a:solidFill>
                  <a:srgbClr val="333399">
                    <a:lumMod val="60000"/>
                    <a:lumOff val="40000"/>
                  </a:srgbClr>
                </a:solidFill>
                <a:latin typeface="Arial Black" panose="020B0A04020102020204" pitchFamily="34" charset="0"/>
              </a:rPr>
              <a:t>considerable</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40000"/>
                    <a:lumOff val="60000"/>
                  </a:srgbClr>
                </a:solidFill>
              </a:rPr>
              <a:t>attention</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has</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focused</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on</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40000"/>
                    <a:lumOff val="60000"/>
                  </a:srgbClr>
                </a:solidFill>
              </a:rPr>
              <a:t>solving most of </a:t>
            </a:r>
            <a:r>
              <a:rPr lang="en-US" sz="2000" dirty="0">
                <a:solidFill>
                  <a:srgbClr val="DB6F51"/>
                </a:solidFill>
                <a:latin typeface="Arial Black" panose="020B0A04020102020204" pitchFamily="34" charset="0"/>
              </a:rPr>
              <a:t>these problems </a:t>
            </a:r>
            <a:r>
              <a:rPr lang="en-US" sz="2000" dirty="0">
                <a:solidFill>
                  <a:srgbClr val="333399">
                    <a:lumMod val="60000"/>
                    <a:lumOff val="40000"/>
                  </a:srgbClr>
                </a:solidFill>
                <a:latin typeface="Arial Black" panose="020B0A04020102020204" pitchFamily="34" charset="0"/>
              </a:rPr>
              <a:t>[1-5]</a:t>
            </a:r>
            <a:r>
              <a:rPr lang="en-US" sz="2000" dirty="0">
                <a:solidFill>
                  <a:srgbClr val="333399">
                    <a:lumMod val="40000"/>
                    <a:lumOff val="60000"/>
                  </a:srgbClr>
                </a:solidFill>
              </a:rPr>
              <a:t>. </a:t>
            </a:r>
            <a:r>
              <a:rPr lang="en-US" sz="1900" b="1" baseline="30000" dirty="0">
                <a:solidFill>
                  <a:srgbClr val="C00000"/>
                </a:solidFill>
                <a:latin typeface="Arial Black" panose="020B0A04020102020204" pitchFamily="34" charset="0"/>
              </a:rPr>
              <a:t>14</a:t>
            </a:r>
            <a:r>
              <a:rPr lang="en-US" sz="2000" dirty="0">
                <a:solidFill>
                  <a:srgbClr val="333399">
                    <a:lumMod val="60000"/>
                    <a:lumOff val="40000"/>
                  </a:srgbClr>
                </a:solidFill>
                <a:latin typeface="Arial Black" panose="020B0A04020102020204" pitchFamily="34" charset="0"/>
              </a:rPr>
              <a:t>These</a:t>
            </a:r>
            <a:r>
              <a:rPr lang="en-US" sz="2000" dirty="0">
                <a:solidFill>
                  <a:srgbClr val="000000"/>
                </a:solidFill>
              </a:rPr>
              <a:t> </a:t>
            </a:r>
            <a:r>
              <a:rPr lang="en-US" sz="2000" dirty="0">
                <a:solidFill>
                  <a:srgbClr val="333399">
                    <a:lumMod val="60000"/>
                    <a:lumOff val="40000"/>
                  </a:srgbClr>
                </a:solidFill>
                <a:latin typeface="Arial Black" panose="020B0A04020102020204" pitchFamily="34" charset="0"/>
              </a:rPr>
              <a:t>solutions</a:t>
            </a:r>
            <a:r>
              <a:rPr lang="en-US" sz="2000" dirty="0">
                <a:solidFill>
                  <a:srgbClr val="333399">
                    <a:lumMod val="40000"/>
                    <a:lumOff val="60000"/>
                  </a:srgbClr>
                </a:solidFill>
              </a:rPr>
              <a:t> have included TRILL, Shortest Path Bridging (SPB), CISCO and Juniper solutions. </a:t>
            </a:r>
            <a:r>
              <a:rPr lang="en-US" sz="1900" b="1" baseline="30000" dirty="0">
                <a:solidFill>
                  <a:srgbClr val="C00000"/>
                </a:solidFill>
                <a:latin typeface="Arial Black" panose="020B0A04020102020204" pitchFamily="34" charset="0"/>
              </a:rPr>
              <a:t>15</a:t>
            </a:r>
            <a:r>
              <a:rPr lang="en-US" sz="2000" dirty="0">
                <a:solidFill>
                  <a:srgbClr val="333399">
                    <a:lumMod val="60000"/>
                    <a:lumOff val="40000"/>
                  </a:srgbClr>
                </a:solidFill>
                <a:latin typeface="Arial Black" panose="020B0A04020102020204" pitchFamily="34" charset="0"/>
              </a:rPr>
              <a:t>More</a:t>
            </a:r>
            <a:r>
              <a:rPr lang="en-US" sz="2000" dirty="0">
                <a:solidFill>
                  <a:srgbClr val="0000FF"/>
                </a:solidFill>
                <a:latin typeface="Arial Black" panose="020B0A04020102020204" pitchFamily="34" charset="0"/>
              </a:rPr>
              <a:t> </a:t>
            </a:r>
            <a:r>
              <a:rPr lang="en-US" sz="2000" dirty="0">
                <a:solidFill>
                  <a:srgbClr val="333399">
                    <a:lumMod val="60000"/>
                    <a:lumOff val="40000"/>
                  </a:srgbClr>
                </a:solidFill>
                <a:latin typeface="Arial Black" panose="020B0A04020102020204" pitchFamily="34" charset="0"/>
              </a:rPr>
              <a:t>recently,</a:t>
            </a:r>
            <a:r>
              <a:rPr lang="en-US" sz="2000" dirty="0">
                <a:solidFill>
                  <a:srgbClr val="333399">
                    <a:lumMod val="40000"/>
                    <a:lumOff val="60000"/>
                  </a:srgbClr>
                </a:solidFill>
              </a:rPr>
              <a:t> other approaches (e.g., ETHANE, EU ETNA, Open flow) </a:t>
            </a:r>
            <a:r>
              <a:rPr lang="en-US" sz="2000" dirty="0">
                <a:solidFill>
                  <a:srgbClr val="333399">
                    <a:lumMod val="60000"/>
                    <a:lumOff val="40000"/>
                  </a:srgbClr>
                </a:solidFill>
                <a:latin typeface="Arial Black" panose="020B0A04020102020204" pitchFamily="34" charset="0"/>
              </a:rPr>
              <a:t>have been proposed</a:t>
            </a:r>
            <a:r>
              <a:rPr lang="en-US" sz="2000" dirty="0">
                <a:solidFill>
                  <a:srgbClr val="333399">
                    <a:lumMod val="40000"/>
                    <a:lumOff val="60000"/>
                  </a:srgbClr>
                </a:solidFill>
                <a:latin typeface="Arial Black" panose="020B0A04020102020204" pitchFamily="34" charset="0"/>
              </a:rPr>
              <a:t> </a:t>
            </a:r>
            <a:r>
              <a:rPr lang="en-US" sz="2000" dirty="0">
                <a:solidFill>
                  <a:srgbClr val="333399">
                    <a:lumMod val="40000"/>
                    <a:lumOff val="60000"/>
                  </a:srgbClr>
                </a:solidFill>
              </a:rPr>
              <a:t>to improve the efficiency of Ethernet. </a:t>
            </a:r>
            <a:r>
              <a:rPr lang="en-US" sz="1900" b="1" baseline="30000" dirty="0">
                <a:solidFill>
                  <a:srgbClr val="0000FF"/>
                </a:solidFill>
                <a:latin typeface="Arial Black" panose="020B0A04020102020204" pitchFamily="34" charset="0"/>
              </a:rPr>
              <a:t>16</a:t>
            </a:r>
            <a:r>
              <a:rPr lang="en-US" sz="2000" dirty="0">
                <a:solidFill>
                  <a:srgbClr val="C00000"/>
                </a:solidFill>
                <a:latin typeface="Arial Black" panose="020B0A04020102020204" pitchFamily="34" charset="0"/>
              </a:rPr>
              <a:t>However,</a:t>
            </a:r>
            <a:r>
              <a:rPr lang="en-US" sz="2000" dirty="0">
                <a:solidFill>
                  <a:srgbClr val="000000"/>
                </a:solidFill>
              </a:rPr>
              <a:t> </a:t>
            </a:r>
            <a:r>
              <a:rPr lang="en-US" sz="2000" dirty="0">
                <a:solidFill>
                  <a:srgbClr val="C00000"/>
                </a:solidFill>
                <a:latin typeface="Arial Black" panose="020B0A04020102020204" pitchFamily="34" charset="0"/>
              </a:rPr>
              <a:t>despite</a:t>
            </a:r>
            <a:r>
              <a:rPr lang="en-US" sz="2000" dirty="0">
                <a:solidFill>
                  <a:srgbClr val="FFFFFF">
                    <a:lumMod val="50000"/>
                  </a:srgbClr>
                </a:solidFill>
              </a:rPr>
              <a:t> </a:t>
            </a:r>
            <a:r>
              <a:rPr lang="en-US" sz="2000" dirty="0">
                <a:solidFill>
                  <a:srgbClr val="C00000"/>
                </a:solidFill>
              </a:rPr>
              <a:t>all these solutions, they have focused mostly on data transmissions within LAN networks (i.e., use either a centralized or distributed data movement approach), and </a:t>
            </a:r>
            <a:r>
              <a:rPr lang="en-US" sz="2000" dirty="0">
                <a:solidFill>
                  <a:srgbClr val="C00000"/>
                </a:solidFill>
                <a:latin typeface="Arial Black" panose="020B0A04020102020204" pitchFamily="34" charset="0"/>
              </a:rPr>
              <a:t>little</a:t>
            </a:r>
            <a:r>
              <a:rPr lang="en-US" sz="2000" dirty="0">
                <a:solidFill>
                  <a:srgbClr val="C00000"/>
                </a:solidFill>
              </a:rPr>
              <a:t> or </a:t>
            </a:r>
            <a:r>
              <a:rPr lang="en-US" sz="2000" dirty="0">
                <a:solidFill>
                  <a:srgbClr val="C00000"/>
                </a:solidFill>
                <a:latin typeface="Arial Black" panose="020B0A04020102020204" pitchFamily="34" charset="0"/>
              </a:rPr>
              <a:t>no attention </a:t>
            </a:r>
            <a:r>
              <a:rPr lang="en-US" sz="2000" dirty="0">
                <a:solidFill>
                  <a:srgbClr val="C00000"/>
                </a:solidFill>
              </a:rPr>
              <a:t>has been directed towards their scalability.</a:t>
            </a:r>
            <a:r>
              <a:rPr lang="en-US" sz="2000" dirty="0">
                <a:solidFill>
                  <a:srgbClr val="000000"/>
                </a:solidFill>
              </a:rPr>
              <a:t> </a:t>
            </a:r>
            <a:r>
              <a:rPr lang="en-US" sz="1900" b="1" baseline="30000" dirty="0">
                <a:solidFill>
                  <a:srgbClr val="0000FF"/>
                </a:solidFill>
                <a:latin typeface="Arial Black" panose="020B0A04020102020204" pitchFamily="34" charset="0"/>
              </a:rPr>
              <a:t>17</a:t>
            </a:r>
            <a:r>
              <a:rPr lang="en-US" sz="2000" dirty="0">
                <a:solidFill>
                  <a:srgbClr val="FFFFFF">
                    <a:lumMod val="50000"/>
                  </a:srgbClr>
                </a:solidFill>
              </a:rPr>
              <a:t>To address these Ethernet problems, this thesis will examine the feasibility of scaling the </a:t>
            </a:r>
            <a:r>
              <a:rPr lang="en-US" sz="2000" dirty="0" err="1">
                <a:solidFill>
                  <a:srgbClr val="FFFFFF">
                    <a:lumMod val="50000"/>
                  </a:srgbClr>
                </a:solidFill>
              </a:rPr>
              <a:t>centralised</a:t>
            </a:r>
            <a:r>
              <a:rPr lang="en-US" sz="2000" dirty="0">
                <a:solidFill>
                  <a:srgbClr val="FFFFFF">
                    <a:lumMod val="50000"/>
                  </a:srgbClr>
                </a:solidFill>
              </a:rPr>
              <a:t> Ethernet routing approach.</a:t>
            </a:r>
            <a:r>
              <a:rPr lang="en-US" sz="2000" dirty="0">
                <a:solidFill>
                  <a:srgbClr val="000000"/>
                </a:solidFill>
              </a:rPr>
              <a:t> </a:t>
            </a:r>
            <a:r>
              <a:rPr lang="en-US" sz="1900" b="1" baseline="30000" dirty="0">
                <a:solidFill>
                  <a:srgbClr val="0000FF"/>
                </a:solidFill>
                <a:latin typeface="Arial Black" panose="020B0A04020102020204" pitchFamily="34" charset="0"/>
              </a:rPr>
              <a:t>18</a:t>
            </a:r>
            <a:r>
              <a:rPr lang="en-US" sz="2000" dirty="0">
                <a:solidFill>
                  <a:srgbClr val="FFFFFF">
                    <a:lumMod val="50000"/>
                  </a:srgbClr>
                </a:solidFill>
              </a:rPr>
              <a:t>For this purpose, the thesis developed a centralized routing solution, which was then compared using three parameters (delays, packet loss and convergence times) to the current distributed Ethernet routing approach.</a:t>
            </a:r>
          </a:p>
          <a:p>
            <a:pPr fontAlgn="base">
              <a:spcBef>
                <a:spcPct val="0"/>
              </a:spcBef>
              <a:spcAft>
                <a:spcPct val="0"/>
              </a:spcAft>
              <a:defRPr/>
            </a:pPr>
            <a:endParaRPr lang="en-US" sz="2000" dirty="0">
              <a:solidFill>
                <a:srgbClr val="000000"/>
              </a:solidFill>
              <a:latin typeface="Times New Roman" panose="02020603050405020304" pitchFamily="18" charset="0"/>
            </a:endParaRPr>
          </a:p>
        </p:txBody>
      </p:sp>
      <p:sp>
        <p:nvSpPr>
          <p:cNvPr id="12" name="AutoShape 12"/>
          <p:cNvSpPr>
            <a:spLocks/>
          </p:cNvSpPr>
          <p:nvPr/>
        </p:nvSpPr>
        <p:spPr bwMode="auto">
          <a:xfrm>
            <a:off x="254000" y="4933950"/>
            <a:ext cx="2009775" cy="1077913"/>
          </a:xfrm>
          <a:prstGeom prst="borderCallout1">
            <a:avLst>
              <a:gd name="adj1" fmla="val 40042"/>
              <a:gd name="adj2" fmla="val 99389"/>
              <a:gd name="adj3" fmla="val 4792"/>
              <a:gd name="adj4" fmla="val 129227"/>
            </a:avLst>
          </a:prstGeom>
          <a:solidFill>
            <a:srgbClr val="99000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2-</a:t>
            </a:r>
            <a:r>
              <a:rPr lang="fi-FI" altLang="en-US" sz="2400" b="1" smtClean="0">
                <a:solidFill>
                  <a:srgbClr val="FFFFFF"/>
                </a:solidFill>
              </a:rPr>
              <a:t>A</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Indicating a Gap</a:t>
            </a:r>
            <a:endParaRPr lang="en-US" altLang="en-US" sz="2000" smtClean="0">
              <a:solidFill>
                <a:srgbClr val="000000"/>
              </a:solidFill>
            </a:endParaRPr>
          </a:p>
        </p:txBody>
      </p:sp>
    </p:spTree>
    <p:extLst>
      <p:ext uri="{BB962C8B-B14F-4D97-AF65-F5344CB8AC3E}">
        <p14:creationId xmlns:p14="http://schemas.microsoft.com/office/powerpoint/2010/main" val="3374696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89092" name="AutoShape 12"/>
          <p:cNvSpPr>
            <a:spLocks/>
          </p:cNvSpPr>
          <p:nvPr/>
        </p:nvSpPr>
        <p:spPr bwMode="auto">
          <a:xfrm>
            <a:off x="282575" y="1341438"/>
            <a:ext cx="2009775" cy="1076325"/>
          </a:xfrm>
          <a:prstGeom prst="borderCallout1">
            <a:avLst>
              <a:gd name="adj1" fmla="val 40042"/>
              <a:gd name="adj2" fmla="val 99389"/>
              <a:gd name="adj3" fmla="val -6366"/>
              <a:gd name="adj4" fmla="val 115324"/>
            </a:avLst>
          </a:prstGeom>
          <a:solidFill>
            <a:srgbClr val="FF5050"/>
          </a:solidFill>
          <a:ln w="38100">
            <a:solidFill>
              <a:srgbClr val="99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C00000"/>
                </a:solidFill>
              </a:rPr>
              <a:t>Move 2-</a:t>
            </a:r>
            <a:r>
              <a:rPr lang="fi-FI" altLang="en-US" sz="2400" b="1" smtClean="0">
                <a:solidFill>
                  <a:srgbClr val="C00000"/>
                </a:solidFill>
              </a:rPr>
              <a:t>A</a:t>
            </a:r>
            <a:r>
              <a:rPr lang="fi-FI" altLang="en-US" sz="2400" b="1" noProof="1" smtClean="0">
                <a:solidFill>
                  <a:srgbClr val="C00000"/>
                </a:solidFill>
              </a:rPr>
              <a:t>:</a:t>
            </a:r>
            <a:r>
              <a:rPr lang="fi-FI" altLang="en-US" sz="2400" noProof="1" smtClean="0">
                <a:solidFill>
                  <a:srgbClr val="C00000"/>
                </a:solidFill>
              </a:rPr>
              <a:t> </a:t>
            </a:r>
            <a:br>
              <a:rPr lang="fi-FI" altLang="en-US" sz="2400" noProof="1" smtClean="0">
                <a:solidFill>
                  <a:srgbClr val="C00000"/>
                </a:solidFill>
              </a:rPr>
            </a:br>
            <a:r>
              <a:rPr lang="en-US" altLang="en-US" sz="2000" smtClean="0">
                <a:solidFill>
                  <a:srgbClr val="C00000"/>
                </a:solidFill>
              </a:rPr>
              <a:t>Indicating a Gap</a:t>
            </a:r>
          </a:p>
        </p:txBody>
      </p:sp>
      <p:sp>
        <p:nvSpPr>
          <p:cNvPr id="11" name="TextBox 10"/>
          <p:cNvSpPr txBox="1"/>
          <p:nvPr/>
        </p:nvSpPr>
        <p:spPr>
          <a:xfrm>
            <a:off x="2555875" y="990600"/>
            <a:ext cx="6119813" cy="4400550"/>
          </a:xfrm>
          <a:prstGeom prst="rect">
            <a:avLst/>
          </a:prstGeom>
          <a:solidFill>
            <a:schemeClr val="bg1"/>
          </a:solid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16</a:t>
            </a:r>
            <a:r>
              <a:rPr lang="en-US" sz="2000" dirty="0">
                <a:solidFill>
                  <a:srgbClr val="DB6F51"/>
                </a:solidFill>
                <a:latin typeface="Arial Black" panose="020B0A04020102020204" pitchFamily="34" charset="0"/>
              </a:rPr>
              <a:t>However, despite </a:t>
            </a:r>
            <a:r>
              <a:rPr lang="en-US" sz="2000" dirty="0">
                <a:solidFill>
                  <a:srgbClr val="E8A390"/>
                </a:solidFill>
              </a:rPr>
              <a:t>all these solutions, they have focused mostly on data transmissions within LAN networks (i.e., use either a centralized or distributed data movement approach), and </a:t>
            </a:r>
            <a:r>
              <a:rPr lang="en-US" sz="2000" dirty="0">
                <a:solidFill>
                  <a:srgbClr val="DB6F51"/>
                </a:solidFill>
                <a:latin typeface="Arial Black" panose="020B0A04020102020204" pitchFamily="34" charset="0"/>
              </a:rPr>
              <a:t>little</a:t>
            </a:r>
            <a:r>
              <a:rPr lang="en-US" sz="2000" dirty="0">
                <a:solidFill>
                  <a:srgbClr val="C00000"/>
                </a:solidFill>
              </a:rPr>
              <a:t> </a:t>
            </a:r>
            <a:r>
              <a:rPr lang="en-US" sz="2000" dirty="0">
                <a:solidFill>
                  <a:srgbClr val="E8A390"/>
                </a:solidFill>
              </a:rPr>
              <a:t>or</a:t>
            </a:r>
            <a:r>
              <a:rPr lang="en-US" sz="2000" dirty="0">
                <a:solidFill>
                  <a:srgbClr val="C00000"/>
                </a:solidFill>
              </a:rPr>
              <a:t> </a:t>
            </a:r>
            <a:r>
              <a:rPr lang="en-US" sz="2000" dirty="0">
                <a:solidFill>
                  <a:srgbClr val="DB6F51"/>
                </a:solidFill>
                <a:latin typeface="Arial Black" panose="020B0A04020102020204" pitchFamily="34" charset="0"/>
              </a:rPr>
              <a:t>no attention </a:t>
            </a:r>
            <a:r>
              <a:rPr lang="en-US" sz="2000" dirty="0">
                <a:solidFill>
                  <a:srgbClr val="E8A390"/>
                </a:solidFill>
              </a:rPr>
              <a:t>has been directed towards their scalability. </a:t>
            </a:r>
            <a:r>
              <a:rPr lang="en-US" sz="1900" b="1" baseline="30000" dirty="0">
                <a:solidFill>
                  <a:srgbClr val="0000FF"/>
                </a:solidFill>
                <a:latin typeface="Arial Black" panose="020B0A04020102020204" pitchFamily="34" charset="0"/>
              </a:rPr>
              <a:t>17</a:t>
            </a:r>
            <a:r>
              <a:rPr lang="en-US" sz="2000" dirty="0">
                <a:solidFill>
                  <a:srgbClr val="000000"/>
                </a:solidFill>
              </a:rPr>
              <a:t>To</a:t>
            </a:r>
            <a:r>
              <a:rPr lang="en-US" sz="2000" dirty="0">
                <a:solidFill>
                  <a:srgbClr val="FFFFFF">
                    <a:lumMod val="50000"/>
                  </a:srgbClr>
                </a:solidFill>
              </a:rPr>
              <a:t> </a:t>
            </a:r>
            <a:r>
              <a:rPr lang="en-US" sz="2000" dirty="0">
                <a:solidFill>
                  <a:srgbClr val="000000"/>
                </a:solidFill>
              </a:rPr>
              <a:t>address these Ethernet problems, this thesis will examine the feasibility of scaling the </a:t>
            </a:r>
            <a:r>
              <a:rPr lang="en-US" sz="2000" dirty="0" err="1">
                <a:solidFill>
                  <a:srgbClr val="000000"/>
                </a:solidFill>
              </a:rPr>
              <a:t>centralised</a:t>
            </a:r>
            <a:r>
              <a:rPr lang="en-US" sz="2000" dirty="0">
                <a:solidFill>
                  <a:srgbClr val="000000"/>
                </a:solidFill>
              </a:rPr>
              <a:t> Ethernet routing approach. </a:t>
            </a:r>
            <a:r>
              <a:rPr lang="en-US" sz="1900" b="1" baseline="30000" dirty="0">
                <a:solidFill>
                  <a:srgbClr val="0000FF"/>
                </a:solidFill>
                <a:latin typeface="Arial Black" panose="020B0A04020102020204" pitchFamily="34" charset="0"/>
              </a:rPr>
              <a:t>18</a:t>
            </a:r>
            <a:r>
              <a:rPr lang="en-US" sz="2000" dirty="0">
                <a:solidFill>
                  <a:srgbClr val="000000"/>
                </a:solidFill>
              </a:rPr>
              <a:t>For</a:t>
            </a:r>
            <a:r>
              <a:rPr lang="en-US" sz="2000" dirty="0">
                <a:solidFill>
                  <a:srgbClr val="FFFFFF">
                    <a:lumMod val="50000"/>
                  </a:srgbClr>
                </a:solidFill>
              </a:rPr>
              <a:t> </a:t>
            </a:r>
            <a:r>
              <a:rPr lang="en-US" sz="2000" dirty="0">
                <a:solidFill>
                  <a:srgbClr val="000000"/>
                </a:solidFill>
              </a:rPr>
              <a:t>this purpose, the thesis developed a centralized routing solution, which was then compared using three parameters (delays, packet loss and convergence times) to the current distributed Ethernet routing approach.</a:t>
            </a:r>
          </a:p>
          <a:p>
            <a:pPr fontAlgn="base">
              <a:spcBef>
                <a:spcPct val="0"/>
              </a:spcBef>
              <a:spcAft>
                <a:spcPct val="0"/>
              </a:spcAft>
              <a:defRPr/>
            </a:pPr>
            <a:endParaRPr lang="en-US" sz="2000" dirty="0">
              <a:solidFill>
                <a:srgbClr val="000000"/>
              </a:solidFill>
              <a:latin typeface="Times New Roman" panose="02020603050405020304" pitchFamily="18" charset="0"/>
            </a:endParaRPr>
          </a:p>
        </p:txBody>
      </p:sp>
      <p:sp>
        <p:nvSpPr>
          <p:cNvPr id="10" name="TextBox 9"/>
          <p:cNvSpPr txBox="1"/>
          <p:nvPr/>
        </p:nvSpPr>
        <p:spPr>
          <a:xfrm>
            <a:off x="2586038" y="1016000"/>
            <a:ext cx="6119812" cy="4708525"/>
          </a:xfrm>
          <a:prstGeom prst="rect">
            <a:avLst/>
          </a:prstGeom>
          <a:solidFill>
            <a:schemeClr val="bg1"/>
          </a:solid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16</a:t>
            </a:r>
            <a:r>
              <a:rPr lang="en-US" sz="2000" dirty="0">
                <a:solidFill>
                  <a:srgbClr val="DB6F51"/>
                </a:solidFill>
                <a:latin typeface="Arial Black" panose="020B0A04020102020204" pitchFamily="34" charset="0"/>
              </a:rPr>
              <a:t>However, despite </a:t>
            </a:r>
            <a:r>
              <a:rPr lang="en-US" sz="2000" dirty="0">
                <a:solidFill>
                  <a:srgbClr val="E8A390"/>
                </a:solidFill>
              </a:rPr>
              <a:t>all these solutions, they have focused mostly on data transmissions within LAN networks (i.e., use either a centralized or distributed data movement approach), and </a:t>
            </a:r>
            <a:r>
              <a:rPr lang="en-US" sz="2000" dirty="0">
                <a:solidFill>
                  <a:srgbClr val="DB6F51"/>
                </a:solidFill>
                <a:latin typeface="Arial Black" panose="020B0A04020102020204" pitchFamily="34" charset="0"/>
              </a:rPr>
              <a:t>little</a:t>
            </a:r>
            <a:r>
              <a:rPr lang="en-US" sz="2000" dirty="0">
                <a:solidFill>
                  <a:srgbClr val="C00000"/>
                </a:solidFill>
              </a:rPr>
              <a:t> </a:t>
            </a:r>
            <a:r>
              <a:rPr lang="en-US" sz="2000" dirty="0">
                <a:solidFill>
                  <a:srgbClr val="E8A390"/>
                </a:solidFill>
              </a:rPr>
              <a:t>or</a:t>
            </a:r>
            <a:r>
              <a:rPr lang="en-US" sz="2000" dirty="0">
                <a:solidFill>
                  <a:srgbClr val="C00000"/>
                </a:solidFill>
              </a:rPr>
              <a:t> </a:t>
            </a:r>
            <a:r>
              <a:rPr lang="en-US" sz="2000" dirty="0">
                <a:solidFill>
                  <a:srgbClr val="DB6F51"/>
                </a:solidFill>
                <a:latin typeface="Arial Black" panose="020B0A04020102020204" pitchFamily="34" charset="0"/>
              </a:rPr>
              <a:t>no attention </a:t>
            </a:r>
            <a:r>
              <a:rPr lang="en-US" sz="2000" dirty="0">
                <a:solidFill>
                  <a:srgbClr val="E8A390"/>
                </a:solidFill>
              </a:rPr>
              <a:t>has been directed towards their scalability. </a:t>
            </a:r>
            <a:r>
              <a:rPr lang="en-US" sz="1900" b="1" baseline="30000" dirty="0">
                <a:solidFill>
                  <a:srgbClr val="0000FF"/>
                </a:solidFill>
                <a:latin typeface="Arial Black" panose="020B0A04020102020204" pitchFamily="34" charset="0"/>
              </a:rPr>
              <a:t>17</a:t>
            </a:r>
            <a:r>
              <a:rPr lang="en-US" sz="2000" dirty="0">
                <a:solidFill>
                  <a:srgbClr val="000000"/>
                </a:solidFill>
                <a:latin typeface="Arial Black" panose="020B0A04020102020204" pitchFamily="34" charset="0"/>
              </a:rPr>
              <a:t>To</a:t>
            </a:r>
            <a:r>
              <a:rPr lang="en-US" sz="2000" dirty="0">
                <a:solidFill>
                  <a:srgbClr val="006600"/>
                </a:solidFill>
                <a:latin typeface="Arial Black" panose="020B0A04020102020204" pitchFamily="34" charset="0"/>
              </a:rPr>
              <a:t> </a:t>
            </a:r>
            <a:r>
              <a:rPr lang="en-US" sz="2000" b="1" dirty="0">
                <a:solidFill>
                  <a:srgbClr val="000000"/>
                </a:solidFill>
                <a:latin typeface="Arial Black" panose="020B0A04020102020204" pitchFamily="34" charset="0"/>
              </a:rPr>
              <a:t>address</a:t>
            </a:r>
            <a:r>
              <a:rPr lang="en-US" sz="2000" dirty="0">
                <a:solidFill>
                  <a:srgbClr val="000000"/>
                </a:solidFill>
              </a:rPr>
              <a:t> </a:t>
            </a:r>
            <a:r>
              <a:rPr lang="en-US" sz="2000" dirty="0">
                <a:solidFill>
                  <a:srgbClr val="C00000"/>
                </a:solidFill>
                <a:latin typeface="Arial Black" panose="020B0A04020102020204" pitchFamily="34" charset="0"/>
              </a:rPr>
              <a:t>these Ethernet problems</a:t>
            </a:r>
            <a:r>
              <a:rPr lang="en-US" sz="2000" b="1" dirty="0">
                <a:solidFill>
                  <a:srgbClr val="000000"/>
                </a:solidFill>
                <a:latin typeface="Arial Black" panose="020B0A04020102020204" pitchFamily="34" charset="0"/>
              </a:rPr>
              <a:t>, </a:t>
            </a:r>
            <a:r>
              <a:rPr lang="en-US" sz="2000" dirty="0">
                <a:solidFill>
                  <a:srgbClr val="006600"/>
                </a:solidFill>
                <a:latin typeface="Arial Black" panose="020B0A04020102020204" pitchFamily="34" charset="0"/>
              </a:rPr>
              <a:t>this thesis </a:t>
            </a:r>
            <a:r>
              <a:rPr lang="en-US" sz="2000" dirty="0">
                <a:solidFill>
                  <a:srgbClr val="000000"/>
                </a:solidFill>
              </a:rPr>
              <a:t>will </a:t>
            </a:r>
            <a:r>
              <a:rPr lang="en-US" sz="2000" dirty="0">
                <a:solidFill>
                  <a:srgbClr val="006600"/>
                </a:solidFill>
                <a:latin typeface="Arial Black" panose="020B0A04020102020204" pitchFamily="34" charset="0"/>
              </a:rPr>
              <a:t>examine</a:t>
            </a:r>
            <a:r>
              <a:rPr lang="en-US" sz="2000" dirty="0">
                <a:solidFill>
                  <a:srgbClr val="000000"/>
                </a:solidFill>
              </a:rPr>
              <a:t> </a:t>
            </a:r>
            <a:r>
              <a:rPr lang="en-US" sz="2000" dirty="0">
                <a:solidFill>
                  <a:srgbClr val="000000"/>
                </a:solidFill>
                <a:latin typeface="Arial Black" panose="020B0A04020102020204" pitchFamily="34" charset="0"/>
              </a:rPr>
              <a:t>the feasibility of </a:t>
            </a:r>
            <a:r>
              <a:rPr lang="en-US" sz="2000" dirty="0">
                <a:solidFill>
                  <a:srgbClr val="000000"/>
                </a:solidFill>
              </a:rPr>
              <a:t>scaling the </a:t>
            </a:r>
            <a:r>
              <a:rPr lang="en-US" sz="2000" dirty="0" err="1">
                <a:solidFill>
                  <a:srgbClr val="000000"/>
                </a:solidFill>
              </a:rPr>
              <a:t>centralised</a:t>
            </a:r>
            <a:r>
              <a:rPr lang="en-US" sz="2000" dirty="0">
                <a:solidFill>
                  <a:srgbClr val="000000"/>
                </a:solidFill>
              </a:rPr>
              <a:t> Ethernet routing approach. </a:t>
            </a:r>
            <a:r>
              <a:rPr lang="en-US" sz="1900" b="1" baseline="30000" dirty="0">
                <a:solidFill>
                  <a:srgbClr val="0000FF"/>
                </a:solidFill>
                <a:latin typeface="Arial Black" panose="020B0A04020102020204" pitchFamily="34" charset="0"/>
              </a:rPr>
              <a:t>18</a:t>
            </a:r>
            <a:r>
              <a:rPr lang="en-US" sz="2000" dirty="0">
                <a:solidFill>
                  <a:srgbClr val="000000"/>
                </a:solidFill>
                <a:latin typeface="Arial Black" panose="020B0A04020102020204" pitchFamily="34" charset="0"/>
              </a:rPr>
              <a:t>For</a:t>
            </a:r>
            <a:r>
              <a:rPr lang="en-US" sz="2000" dirty="0">
                <a:solidFill>
                  <a:srgbClr val="FFFFFF">
                    <a:lumMod val="50000"/>
                  </a:srgbClr>
                </a:solidFill>
              </a:rPr>
              <a:t> </a:t>
            </a:r>
            <a:r>
              <a:rPr lang="en-US" sz="2000" dirty="0">
                <a:solidFill>
                  <a:srgbClr val="000000"/>
                </a:solidFill>
                <a:latin typeface="Arial Black" panose="020B0A04020102020204" pitchFamily="34" charset="0"/>
              </a:rPr>
              <a:t>this</a:t>
            </a:r>
            <a:r>
              <a:rPr lang="en-US" sz="2000" dirty="0">
                <a:solidFill>
                  <a:srgbClr val="000000"/>
                </a:solidFill>
              </a:rPr>
              <a:t> </a:t>
            </a:r>
            <a:r>
              <a:rPr lang="en-US" sz="2000" dirty="0">
                <a:solidFill>
                  <a:srgbClr val="000000"/>
                </a:solidFill>
                <a:latin typeface="Arial Black" panose="020B0A04020102020204" pitchFamily="34" charset="0"/>
              </a:rPr>
              <a:t>purpose</a:t>
            </a:r>
            <a:r>
              <a:rPr lang="en-US" sz="2000" dirty="0">
                <a:solidFill>
                  <a:srgbClr val="000000"/>
                </a:solidFill>
              </a:rPr>
              <a:t>, </a:t>
            </a:r>
            <a:r>
              <a:rPr lang="en-US" sz="2000" dirty="0">
                <a:solidFill>
                  <a:srgbClr val="006600"/>
                </a:solidFill>
                <a:latin typeface="Arial Black" panose="020B0A04020102020204" pitchFamily="34" charset="0"/>
              </a:rPr>
              <a:t>the thesis developed </a:t>
            </a:r>
            <a:r>
              <a:rPr lang="en-US" sz="2000" dirty="0">
                <a:solidFill>
                  <a:srgbClr val="000000"/>
                </a:solidFill>
              </a:rPr>
              <a:t>a centralized routing solution, which </a:t>
            </a:r>
            <a:r>
              <a:rPr lang="en-US" sz="2000" dirty="0">
                <a:solidFill>
                  <a:srgbClr val="006600"/>
                </a:solidFill>
                <a:latin typeface="Arial Black" panose="020B0A04020102020204" pitchFamily="34" charset="0"/>
              </a:rPr>
              <a:t>was</a:t>
            </a:r>
            <a:r>
              <a:rPr lang="en-US" sz="2000" dirty="0">
                <a:solidFill>
                  <a:srgbClr val="000000"/>
                </a:solidFill>
              </a:rPr>
              <a:t> then </a:t>
            </a:r>
            <a:r>
              <a:rPr lang="en-US" sz="2000" dirty="0">
                <a:solidFill>
                  <a:srgbClr val="006600"/>
                </a:solidFill>
                <a:latin typeface="Arial Black" panose="020B0A04020102020204" pitchFamily="34" charset="0"/>
              </a:rPr>
              <a:t>compared</a:t>
            </a:r>
            <a:r>
              <a:rPr lang="en-US" sz="2000" dirty="0">
                <a:solidFill>
                  <a:srgbClr val="000000"/>
                </a:solidFill>
              </a:rPr>
              <a:t> using three parameters (delays, packet loss and convergence times) to the current distributed Ethernet routing approach.</a:t>
            </a:r>
          </a:p>
          <a:p>
            <a:pPr fontAlgn="base">
              <a:spcBef>
                <a:spcPct val="0"/>
              </a:spcBef>
              <a:spcAft>
                <a:spcPct val="0"/>
              </a:spcAft>
              <a:defRPr/>
            </a:pPr>
            <a:endParaRPr lang="en-US" sz="2000" dirty="0">
              <a:solidFill>
                <a:srgbClr val="000000"/>
              </a:solidFill>
              <a:latin typeface="Times New Roman" panose="02020603050405020304" pitchFamily="18" charset="0"/>
            </a:endParaRPr>
          </a:p>
        </p:txBody>
      </p:sp>
      <p:sp>
        <p:nvSpPr>
          <p:cNvPr id="13" name="AutoShape 7"/>
          <p:cNvSpPr>
            <a:spLocks/>
          </p:cNvSpPr>
          <p:nvPr/>
        </p:nvSpPr>
        <p:spPr bwMode="auto">
          <a:xfrm>
            <a:off x="414338" y="3500438"/>
            <a:ext cx="1801812" cy="1077912"/>
          </a:xfrm>
          <a:prstGeom prst="borderCallout1">
            <a:avLst>
              <a:gd name="adj1" fmla="val 13282"/>
              <a:gd name="adj2" fmla="val 103023"/>
              <a:gd name="adj3" fmla="val -21523"/>
              <a:gd name="adj4" fmla="val 120579"/>
            </a:avLst>
          </a:prstGeom>
          <a:solidFill>
            <a:srgbClr val="008000"/>
          </a:solidFill>
          <a:ln w="38100">
            <a:solidFill>
              <a:srgbClr val="0066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3-</a:t>
            </a:r>
            <a:r>
              <a:rPr lang="fi-FI" altLang="en-US" sz="2400" b="1" smtClean="0">
                <a:solidFill>
                  <a:srgbClr val="FFFFFF"/>
                </a:solidFill>
              </a:rPr>
              <a:t>1</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Outlining Purposes</a:t>
            </a:r>
            <a:endParaRPr lang="en-US" altLang="en-US" sz="2000" smtClean="0">
              <a:solidFill>
                <a:srgbClr val="000000"/>
              </a:solidFill>
            </a:endParaRPr>
          </a:p>
        </p:txBody>
      </p:sp>
    </p:spTree>
    <p:extLst>
      <p:ext uri="{BB962C8B-B14F-4D97-AF65-F5344CB8AC3E}">
        <p14:creationId xmlns:p14="http://schemas.microsoft.com/office/powerpoint/2010/main" val="4090993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4" name="TextBox 3"/>
          <p:cNvSpPr txBox="1"/>
          <p:nvPr/>
        </p:nvSpPr>
        <p:spPr>
          <a:xfrm>
            <a:off x="2484438" y="1027113"/>
            <a:ext cx="6408737" cy="7786687"/>
          </a:xfrm>
          <a:prstGeom prst="rect">
            <a:avLst/>
          </a:prstGeom>
          <a:no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19</a:t>
            </a:r>
            <a:r>
              <a:rPr lang="en-US" sz="2000" dirty="0">
                <a:solidFill>
                  <a:srgbClr val="000000"/>
                </a:solidFill>
              </a:rPr>
              <a:t>In this study, we used the Boson network simulator using topologies with 10, 19 and 38 operational nodes. </a:t>
            </a:r>
            <a:r>
              <a:rPr lang="en-US" sz="1900" b="1" baseline="30000" dirty="0">
                <a:solidFill>
                  <a:srgbClr val="0000FF"/>
                </a:solidFill>
                <a:latin typeface="Arial Black" panose="020B0A04020102020204" pitchFamily="34" charset="0"/>
              </a:rPr>
              <a:t>20</a:t>
            </a:r>
            <a:r>
              <a:rPr lang="en-US" sz="2000" dirty="0">
                <a:solidFill>
                  <a:srgbClr val="000000"/>
                </a:solidFill>
              </a:rPr>
              <a:t>These settings were used to compare both the centralized and the distributed Ethernet systems, focusing on three parameters: convergence times, packet loss and delay.</a:t>
            </a:r>
            <a:r>
              <a:rPr lang="en-US" sz="2000" dirty="0">
                <a:solidFill>
                  <a:srgbClr val="006600"/>
                </a:solidFill>
              </a:rPr>
              <a:t> </a:t>
            </a:r>
            <a:r>
              <a:rPr lang="en-US" sz="1900" b="1" baseline="30000" dirty="0">
                <a:solidFill>
                  <a:srgbClr val="0000FF"/>
                </a:solidFill>
                <a:latin typeface="Arial Black" panose="020B0A04020102020204" pitchFamily="34" charset="0"/>
              </a:rPr>
              <a:t>21</a:t>
            </a:r>
            <a:r>
              <a:rPr lang="en-US" sz="2000" dirty="0">
                <a:solidFill>
                  <a:srgbClr val="FFFFFF">
                    <a:lumMod val="50000"/>
                  </a:srgbClr>
                </a:solidFill>
              </a:rPr>
              <a:t>The</a:t>
            </a:r>
            <a:r>
              <a:rPr lang="en-US" sz="2000" dirty="0">
                <a:solidFill>
                  <a:srgbClr val="000000"/>
                </a:solidFill>
              </a:rPr>
              <a:t> </a:t>
            </a:r>
            <a:r>
              <a:rPr lang="en-US" sz="2000" dirty="0">
                <a:solidFill>
                  <a:srgbClr val="FFFFFF">
                    <a:lumMod val="50000"/>
                  </a:srgbClr>
                </a:solidFill>
              </a:rPr>
              <a:t>results</a:t>
            </a:r>
            <a:r>
              <a:rPr lang="en-US" sz="2000" dirty="0">
                <a:solidFill>
                  <a:srgbClr val="000000"/>
                </a:solidFill>
              </a:rPr>
              <a:t> </a:t>
            </a:r>
            <a:r>
              <a:rPr lang="en-US" sz="2000" dirty="0">
                <a:solidFill>
                  <a:srgbClr val="FFFFFF">
                    <a:lumMod val="50000"/>
                  </a:srgbClr>
                </a:solidFill>
              </a:rPr>
              <a:t>show</a:t>
            </a:r>
            <a:r>
              <a:rPr lang="en-US" sz="2000" dirty="0">
                <a:solidFill>
                  <a:srgbClr val="000000"/>
                </a:solidFill>
              </a:rPr>
              <a:t> </a:t>
            </a:r>
            <a:r>
              <a:rPr lang="en-US" sz="2000" dirty="0">
                <a:solidFill>
                  <a:srgbClr val="FFFFFF">
                    <a:lumMod val="50000"/>
                  </a:srgbClr>
                </a:solidFill>
              </a:rPr>
              <a:t>that</a:t>
            </a:r>
            <a:r>
              <a:rPr lang="en-US" sz="2000" dirty="0">
                <a:solidFill>
                  <a:srgbClr val="000000"/>
                </a:solidFill>
              </a:rPr>
              <a:t> </a:t>
            </a:r>
            <a:r>
              <a:rPr lang="en-US" sz="2000" dirty="0">
                <a:solidFill>
                  <a:srgbClr val="FFFFFF">
                    <a:lumMod val="50000"/>
                  </a:srgbClr>
                </a:solidFill>
              </a:rPr>
              <a:t>in</a:t>
            </a:r>
            <a:r>
              <a:rPr lang="en-US" sz="2000" dirty="0">
                <a:solidFill>
                  <a:srgbClr val="000000"/>
                </a:solidFill>
              </a:rPr>
              <a:t> </a:t>
            </a:r>
            <a:r>
              <a:rPr lang="en-US" sz="2000" dirty="0">
                <a:solidFill>
                  <a:srgbClr val="FFFFFF">
                    <a:lumMod val="50000"/>
                  </a:srgbClr>
                </a:solidFill>
              </a:rPr>
              <a:t>terms of these parameters, the proposed centralized routing solution is best used in LANs with fewer nodes, whereas larger networks with more than 19 nodes should use a distributed system.</a:t>
            </a:r>
          </a:p>
          <a:p>
            <a:pPr fontAlgn="base">
              <a:spcBef>
                <a:spcPct val="0"/>
              </a:spcBef>
              <a:spcAft>
                <a:spcPct val="0"/>
              </a:spcAft>
              <a:defRPr/>
            </a:pPr>
            <a:endParaRPr lang="fi-FI" sz="2000" dirty="0">
              <a:solidFill>
                <a:srgbClr val="000000"/>
              </a:solidFill>
            </a:endParaRPr>
          </a:p>
          <a:p>
            <a:pPr fontAlgn="base">
              <a:spcBef>
                <a:spcPct val="0"/>
              </a:spcBef>
              <a:spcAft>
                <a:spcPct val="0"/>
              </a:spcAft>
              <a:defRPr/>
            </a:pPr>
            <a:r>
              <a:rPr lang="en-US" sz="2000" dirty="0">
                <a:solidFill>
                  <a:srgbClr val="FFFFFF">
                    <a:lumMod val="50000"/>
                  </a:srgbClr>
                </a:solidFill>
              </a:rPr>
              <a:t>1.2 Problem statement.</a:t>
            </a:r>
          </a:p>
          <a:p>
            <a:pPr fontAlgn="base">
              <a:spcBef>
                <a:spcPct val="0"/>
              </a:spcBef>
              <a:spcAft>
                <a:spcPct val="0"/>
              </a:spcAft>
              <a:defRPr/>
            </a:pPr>
            <a:r>
              <a:rPr lang="en-US" sz="2000" baseline="30000" dirty="0">
                <a:solidFill>
                  <a:srgbClr val="000000"/>
                </a:solidFill>
              </a:rPr>
              <a:t> </a:t>
            </a:r>
            <a:endParaRPr lang="en-US" sz="2000" dirty="0">
              <a:solidFill>
                <a:srgbClr val="000000"/>
              </a:solidFill>
            </a:endParaRPr>
          </a:p>
          <a:p>
            <a:pPr fontAlgn="base">
              <a:spcBef>
                <a:spcPct val="0"/>
              </a:spcBef>
              <a:spcAft>
                <a:spcPct val="0"/>
              </a:spcAft>
              <a:defRPr/>
            </a:pPr>
            <a:r>
              <a:rPr lang="en-US" sz="1900" b="1" baseline="30000" dirty="0">
                <a:solidFill>
                  <a:srgbClr val="0000FF"/>
                </a:solidFill>
                <a:latin typeface="Arial Black" panose="020B0A04020102020204" pitchFamily="34" charset="0"/>
              </a:rPr>
              <a:t>22</a:t>
            </a:r>
            <a:r>
              <a:rPr lang="en-US" sz="2000" dirty="0">
                <a:solidFill>
                  <a:srgbClr val="FFFFFF">
                    <a:lumMod val="50000"/>
                  </a:srgbClr>
                </a:solidFill>
              </a:rPr>
              <a:t>This</a:t>
            </a:r>
            <a:r>
              <a:rPr lang="en-US" sz="2000" dirty="0">
                <a:solidFill>
                  <a:srgbClr val="000000"/>
                </a:solidFill>
              </a:rPr>
              <a:t> </a:t>
            </a:r>
            <a:r>
              <a:rPr lang="en-US" sz="2000" dirty="0">
                <a:solidFill>
                  <a:srgbClr val="FFFFFF">
                    <a:lumMod val="50000"/>
                  </a:srgbClr>
                </a:solidFill>
              </a:rPr>
              <a:t>thesis</a:t>
            </a:r>
            <a:r>
              <a:rPr lang="en-US" sz="2000" dirty="0">
                <a:solidFill>
                  <a:srgbClr val="000000"/>
                </a:solidFill>
              </a:rPr>
              <a:t> </a:t>
            </a:r>
            <a:r>
              <a:rPr lang="en-US" sz="2000" dirty="0">
                <a:solidFill>
                  <a:srgbClr val="FFFFFF">
                    <a:lumMod val="50000"/>
                  </a:srgbClr>
                </a:solidFill>
              </a:rPr>
              <a:t>looks at centralized Ethernet routing as an alternative to the distributed Ethernet routing with the focus on scalability, convergence times, packet loss and delay.  </a:t>
            </a:r>
            <a:r>
              <a:rPr lang="en-US" sz="1900" b="1" baseline="30000" dirty="0">
                <a:solidFill>
                  <a:srgbClr val="0000FF"/>
                </a:solidFill>
                <a:latin typeface="Arial Black" panose="020B0A04020102020204" pitchFamily="34" charset="0"/>
              </a:rPr>
              <a:t>23</a:t>
            </a:r>
            <a:r>
              <a:rPr lang="en-US" sz="2000" dirty="0">
                <a:solidFill>
                  <a:srgbClr val="FFFFFF">
                    <a:lumMod val="50000"/>
                  </a:srgbClr>
                </a:solidFill>
              </a:rPr>
              <a:t>In other words, the thesis will check to what extent the centralized Ethernet routing can scale and become a solution to Ethernet problems. </a:t>
            </a:r>
            <a:r>
              <a:rPr lang="en-US" sz="1900" b="1" baseline="30000" dirty="0">
                <a:solidFill>
                  <a:srgbClr val="0000FF"/>
                </a:solidFill>
                <a:latin typeface="Arial Black" panose="020B0A04020102020204" pitchFamily="34" charset="0"/>
              </a:rPr>
              <a:t>24</a:t>
            </a:r>
            <a:r>
              <a:rPr lang="en-US" sz="2000" dirty="0">
                <a:solidFill>
                  <a:srgbClr val="FFFFFF">
                    <a:lumMod val="50000"/>
                  </a:srgbClr>
                </a:solidFill>
              </a:rPr>
              <a:t>In an</a:t>
            </a:r>
            <a:r>
              <a:rPr lang="en-US" sz="2000" dirty="0">
                <a:solidFill>
                  <a:srgbClr val="000000"/>
                </a:solidFill>
              </a:rPr>
              <a:t> </a:t>
            </a:r>
            <a:r>
              <a:rPr lang="en-US" sz="2000" dirty="0">
                <a:solidFill>
                  <a:srgbClr val="FFFFFF">
                    <a:lumMod val="50000"/>
                  </a:srgbClr>
                </a:solidFill>
              </a:rPr>
              <a:t>attempt to answer the above question, a comparison between the centralized and distributed Ethernet routing focusing on three parameters (delays, packet loss and convergence times) was looked at.</a:t>
            </a:r>
          </a:p>
          <a:p>
            <a:pPr fontAlgn="base">
              <a:spcBef>
                <a:spcPct val="0"/>
              </a:spcBef>
              <a:spcAft>
                <a:spcPct val="0"/>
              </a:spcAft>
              <a:defRPr/>
            </a:pPr>
            <a:endParaRPr lang="en-US" sz="2000" dirty="0">
              <a:solidFill>
                <a:srgbClr val="000000"/>
              </a:solidFill>
            </a:endParaRPr>
          </a:p>
          <a:p>
            <a:pPr fontAlgn="base">
              <a:spcBef>
                <a:spcPct val="0"/>
              </a:spcBef>
              <a:spcAft>
                <a:spcPct val="0"/>
              </a:spcAft>
              <a:defRPr/>
            </a:pPr>
            <a:endParaRPr lang="en-US" sz="2000" dirty="0">
              <a:solidFill>
                <a:srgbClr val="000000"/>
              </a:solidFill>
            </a:endParaRPr>
          </a:p>
        </p:txBody>
      </p:sp>
      <p:sp>
        <p:nvSpPr>
          <p:cNvPr id="5" name="AutoShape 7"/>
          <p:cNvSpPr>
            <a:spLocks/>
          </p:cNvSpPr>
          <p:nvPr/>
        </p:nvSpPr>
        <p:spPr bwMode="auto">
          <a:xfrm>
            <a:off x="358775" y="1557338"/>
            <a:ext cx="1801813" cy="768350"/>
          </a:xfrm>
          <a:prstGeom prst="borderCallout1">
            <a:avLst>
              <a:gd name="adj1" fmla="val 13282"/>
              <a:gd name="adj2" fmla="val 103023"/>
              <a:gd name="adj3" fmla="val -21523"/>
              <a:gd name="adj4" fmla="val 120579"/>
            </a:avLst>
          </a:prstGeom>
          <a:solidFill>
            <a:srgbClr val="008000"/>
          </a:solidFill>
          <a:ln w="38100">
            <a:solidFill>
              <a:srgbClr val="0066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3-</a:t>
            </a:r>
            <a:r>
              <a:rPr lang="fi-FI" altLang="en-US" sz="2400" b="1" smtClean="0">
                <a:solidFill>
                  <a:srgbClr val="FFFFFF"/>
                </a:solidFill>
              </a:rPr>
              <a:t>3</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Methodology</a:t>
            </a:r>
            <a:endParaRPr lang="en-US" altLang="en-US" sz="2000" smtClean="0">
              <a:solidFill>
                <a:srgbClr val="000000"/>
              </a:solidFill>
            </a:endParaRPr>
          </a:p>
        </p:txBody>
      </p:sp>
      <p:sp>
        <p:nvSpPr>
          <p:cNvPr id="6" name="TextBox 5"/>
          <p:cNvSpPr txBox="1"/>
          <p:nvPr/>
        </p:nvSpPr>
        <p:spPr>
          <a:xfrm>
            <a:off x="2492375" y="1108075"/>
            <a:ext cx="6408738" cy="7786688"/>
          </a:xfrm>
          <a:prstGeom prst="rect">
            <a:avLst/>
          </a:prstGeom>
          <a:solidFill>
            <a:schemeClr val="bg1"/>
          </a:solid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19</a:t>
            </a:r>
            <a:r>
              <a:rPr lang="en-US" sz="2000" dirty="0">
                <a:solidFill>
                  <a:srgbClr val="006600"/>
                </a:solidFill>
              </a:rPr>
              <a:t>In</a:t>
            </a:r>
            <a:r>
              <a:rPr lang="en-US" sz="2000" dirty="0">
                <a:solidFill>
                  <a:srgbClr val="000000"/>
                </a:solidFill>
              </a:rPr>
              <a:t> </a:t>
            </a:r>
            <a:r>
              <a:rPr lang="en-US" sz="2000" dirty="0">
                <a:solidFill>
                  <a:srgbClr val="006600"/>
                </a:solidFill>
                <a:latin typeface="Arial Black" panose="020B0A04020102020204" pitchFamily="34" charset="0"/>
              </a:rPr>
              <a:t>this study</a:t>
            </a:r>
            <a:r>
              <a:rPr lang="en-US" sz="2000" dirty="0">
                <a:solidFill>
                  <a:srgbClr val="006600"/>
                </a:solidFill>
              </a:rPr>
              <a:t>, </a:t>
            </a:r>
            <a:r>
              <a:rPr lang="en-US" sz="2000" dirty="0">
                <a:solidFill>
                  <a:srgbClr val="006600"/>
                </a:solidFill>
                <a:latin typeface="Arial Black" panose="020B0A04020102020204" pitchFamily="34" charset="0"/>
              </a:rPr>
              <a:t>we used </a:t>
            </a:r>
            <a:r>
              <a:rPr lang="en-US" sz="2000" dirty="0">
                <a:solidFill>
                  <a:srgbClr val="006600"/>
                </a:solidFill>
              </a:rPr>
              <a:t>the Boson network simulator using topologies with 10, 19 and 38 operational nodes. </a:t>
            </a:r>
            <a:r>
              <a:rPr lang="en-US" sz="1900" b="1" baseline="30000" dirty="0">
                <a:solidFill>
                  <a:srgbClr val="0000FF"/>
                </a:solidFill>
                <a:latin typeface="Arial Black" panose="020B0A04020102020204" pitchFamily="34" charset="0"/>
              </a:rPr>
              <a:t>20</a:t>
            </a:r>
            <a:r>
              <a:rPr lang="en-US" sz="2000" dirty="0">
                <a:solidFill>
                  <a:srgbClr val="006600"/>
                </a:solidFill>
              </a:rPr>
              <a:t>These</a:t>
            </a:r>
            <a:r>
              <a:rPr lang="en-US" sz="2000" dirty="0">
                <a:solidFill>
                  <a:srgbClr val="000000"/>
                </a:solidFill>
              </a:rPr>
              <a:t> </a:t>
            </a:r>
            <a:r>
              <a:rPr lang="en-US" sz="2000" dirty="0">
                <a:solidFill>
                  <a:srgbClr val="006600"/>
                </a:solidFill>
              </a:rPr>
              <a:t>settings </a:t>
            </a:r>
            <a:r>
              <a:rPr lang="en-US" sz="2000" dirty="0">
                <a:solidFill>
                  <a:srgbClr val="006600"/>
                </a:solidFill>
                <a:latin typeface="Arial Black" panose="020B0A04020102020204" pitchFamily="34" charset="0"/>
              </a:rPr>
              <a:t>were used to compare</a:t>
            </a:r>
            <a:r>
              <a:rPr lang="en-US" sz="2000" dirty="0">
                <a:solidFill>
                  <a:srgbClr val="006600"/>
                </a:solidFill>
              </a:rPr>
              <a:t> both the centralized and the distributed Ethernet systems, </a:t>
            </a:r>
            <a:r>
              <a:rPr lang="en-US" sz="2000" dirty="0">
                <a:solidFill>
                  <a:srgbClr val="006600"/>
                </a:solidFill>
                <a:latin typeface="Arial Black" panose="020B0A04020102020204" pitchFamily="34" charset="0"/>
              </a:rPr>
              <a:t>focusing on </a:t>
            </a:r>
            <a:r>
              <a:rPr lang="en-US" sz="2000" dirty="0">
                <a:solidFill>
                  <a:srgbClr val="006600"/>
                </a:solidFill>
              </a:rPr>
              <a:t>three parameters: convergence times, packet loss and delay. </a:t>
            </a:r>
            <a:r>
              <a:rPr lang="en-US" sz="1900" b="1" baseline="30000" dirty="0">
                <a:solidFill>
                  <a:srgbClr val="0000FF"/>
                </a:solidFill>
                <a:latin typeface="Arial Black" panose="020B0A04020102020204" pitchFamily="34" charset="0"/>
              </a:rPr>
              <a:t>21</a:t>
            </a:r>
            <a:r>
              <a:rPr lang="en-US" sz="2000" dirty="0">
                <a:solidFill>
                  <a:srgbClr val="FFFFFF">
                    <a:lumMod val="50000"/>
                  </a:srgbClr>
                </a:solidFill>
              </a:rPr>
              <a:t>The</a:t>
            </a:r>
            <a:r>
              <a:rPr lang="en-US" sz="2000" dirty="0">
                <a:solidFill>
                  <a:srgbClr val="000000"/>
                </a:solidFill>
              </a:rPr>
              <a:t> </a:t>
            </a:r>
            <a:r>
              <a:rPr lang="en-US" sz="2000" dirty="0">
                <a:solidFill>
                  <a:srgbClr val="FFFFFF">
                    <a:lumMod val="50000"/>
                  </a:srgbClr>
                </a:solidFill>
              </a:rPr>
              <a:t>results</a:t>
            </a:r>
            <a:r>
              <a:rPr lang="en-US" sz="2000" dirty="0">
                <a:solidFill>
                  <a:srgbClr val="000000"/>
                </a:solidFill>
              </a:rPr>
              <a:t> </a:t>
            </a:r>
            <a:r>
              <a:rPr lang="en-US" sz="2000" dirty="0">
                <a:solidFill>
                  <a:srgbClr val="FFFFFF">
                    <a:lumMod val="50000"/>
                  </a:srgbClr>
                </a:solidFill>
              </a:rPr>
              <a:t>show</a:t>
            </a:r>
            <a:r>
              <a:rPr lang="en-US" sz="2000" dirty="0">
                <a:solidFill>
                  <a:srgbClr val="000000"/>
                </a:solidFill>
              </a:rPr>
              <a:t> </a:t>
            </a:r>
            <a:r>
              <a:rPr lang="en-US" sz="2000" dirty="0">
                <a:solidFill>
                  <a:srgbClr val="FFFFFF">
                    <a:lumMod val="50000"/>
                  </a:srgbClr>
                </a:solidFill>
              </a:rPr>
              <a:t>that</a:t>
            </a:r>
            <a:r>
              <a:rPr lang="en-US" sz="2000" dirty="0">
                <a:solidFill>
                  <a:srgbClr val="000000"/>
                </a:solidFill>
              </a:rPr>
              <a:t> </a:t>
            </a:r>
            <a:r>
              <a:rPr lang="en-US" sz="2000" dirty="0">
                <a:solidFill>
                  <a:srgbClr val="FFFFFF">
                    <a:lumMod val="50000"/>
                  </a:srgbClr>
                </a:solidFill>
              </a:rPr>
              <a:t>in</a:t>
            </a:r>
            <a:r>
              <a:rPr lang="en-US" sz="2000" dirty="0">
                <a:solidFill>
                  <a:srgbClr val="000000"/>
                </a:solidFill>
              </a:rPr>
              <a:t> </a:t>
            </a:r>
            <a:r>
              <a:rPr lang="en-US" sz="2000" dirty="0">
                <a:solidFill>
                  <a:srgbClr val="FFFFFF">
                    <a:lumMod val="50000"/>
                  </a:srgbClr>
                </a:solidFill>
              </a:rPr>
              <a:t>terms of these parameters, the proposed centralized routing solution is best used in LANs with fewer nodes, whereas larger networks with more than 19 nodes should use a distributed system.</a:t>
            </a:r>
          </a:p>
          <a:p>
            <a:pPr fontAlgn="base">
              <a:spcBef>
                <a:spcPct val="0"/>
              </a:spcBef>
              <a:spcAft>
                <a:spcPct val="0"/>
              </a:spcAft>
              <a:defRPr/>
            </a:pPr>
            <a:endParaRPr lang="fi-FI" sz="2000" dirty="0">
              <a:solidFill>
                <a:srgbClr val="000000"/>
              </a:solidFill>
            </a:endParaRPr>
          </a:p>
          <a:p>
            <a:pPr fontAlgn="base">
              <a:spcBef>
                <a:spcPct val="0"/>
              </a:spcBef>
              <a:spcAft>
                <a:spcPct val="0"/>
              </a:spcAft>
              <a:defRPr/>
            </a:pPr>
            <a:r>
              <a:rPr lang="en-US" sz="2000" dirty="0">
                <a:solidFill>
                  <a:srgbClr val="FFFFFF">
                    <a:lumMod val="50000"/>
                  </a:srgbClr>
                </a:solidFill>
              </a:rPr>
              <a:t>1.2 Problem statement.</a:t>
            </a:r>
          </a:p>
          <a:p>
            <a:pPr fontAlgn="base">
              <a:spcBef>
                <a:spcPct val="0"/>
              </a:spcBef>
              <a:spcAft>
                <a:spcPct val="0"/>
              </a:spcAft>
              <a:defRPr/>
            </a:pPr>
            <a:r>
              <a:rPr lang="en-US" sz="2000" baseline="30000" dirty="0">
                <a:solidFill>
                  <a:srgbClr val="000000"/>
                </a:solidFill>
              </a:rPr>
              <a:t> </a:t>
            </a:r>
            <a:endParaRPr lang="en-US" sz="2000" dirty="0">
              <a:solidFill>
                <a:srgbClr val="000000"/>
              </a:solidFill>
            </a:endParaRPr>
          </a:p>
          <a:p>
            <a:pPr fontAlgn="base">
              <a:spcBef>
                <a:spcPct val="0"/>
              </a:spcBef>
              <a:spcAft>
                <a:spcPct val="0"/>
              </a:spcAft>
              <a:defRPr/>
            </a:pPr>
            <a:r>
              <a:rPr lang="en-US" sz="1900" b="1" baseline="30000" dirty="0">
                <a:solidFill>
                  <a:srgbClr val="0000FF"/>
                </a:solidFill>
                <a:latin typeface="Arial Black" panose="020B0A04020102020204" pitchFamily="34" charset="0"/>
              </a:rPr>
              <a:t>22</a:t>
            </a:r>
            <a:r>
              <a:rPr lang="en-US" sz="2000" dirty="0">
                <a:solidFill>
                  <a:srgbClr val="FFFFFF">
                    <a:lumMod val="50000"/>
                  </a:srgbClr>
                </a:solidFill>
              </a:rPr>
              <a:t>This</a:t>
            </a:r>
            <a:r>
              <a:rPr lang="en-US" sz="2000" dirty="0">
                <a:solidFill>
                  <a:srgbClr val="000000"/>
                </a:solidFill>
              </a:rPr>
              <a:t> </a:t>
            </a:r>
            <a:r>
              <a:rPr lang="en-US" sz="2000" dirty="0">
                <a:solidFill>
                  <a:srgbClr val="FFFFFF">
                    <a:lumMod val="50000"/>
                  </a:srgbClr>
                </a:solidFill>
              </a:rPr>
              <a:t>thesis</a:t>
            </a:r>
            <a:r>
              <a:rPr lang="en-US" sz="2000" dirty="0">
                <a:solidFill>
                  <a:srgbClr val="000000"/>
                </a:solidFill>
              </a:rPr>
              <a:t> </a:t>
            </a:r>
            <a:r>
              <a:rPr lang="en-US" sz="2000" dirty="0">
                <a:solidFill>
                  <a:srgbClr val="FFFFFF">
                    <a:lumMod val="50000"/>
                  </a:srgbClr>
                </a:solidFill>
              </a:rPr>
              <a:t>looks at centralized Ethernet routing as an alternative to the distributed Ethernet routing with the focus on scalability, convergence times, packet loss and delay.  </a:t>
            </a:r>
            <a:r>
              <a:rPr lang="en-US" sz="1900" b="1" baseline="30000" dirty="0">
                <a:solidFill>
                  <a:srgbClr val="0000FF"/>
                </a:solidFill>
                <a:latin typeface="Arial Black" panose="020B0A04020102020204" pitchFamily="34" charset="0"/>
              </a:rPr>
              <a:t>23</a:t>
            </a:r>
            <a:r>
              <a:rPr lang="en-US" sz="2000" dirty="0">
                <a:solidFill>
                  <a:srgbClr val="FFFFFF">
                    <a:lumMod val="50000"/>
                  </a:srgbClr>
                </a:solidFill>
              </a:rPr>
              <a:t>In other words, the thesis will check to what extent the centralized Ethernet routing can scale and become a solution to Ethernet problems. </a:t>
            </a:r>
            <a:r>
              <a:rPr lang="en-US" sz="1900" b="1" baseline="30000" dirty="0">
                <a:solidFill>
                  <a:srgbClr val="0000FF"/>
                </a:solidFill>
                <a:latin typeface="Arial Black" panose="020B0A04020102020204" pitchFamily="34" charset="0"/>
              </a:rPr>
              <a:t>24</a:t>
            </a:r>
            <a:r>
              <a:rPr lang="en-US" sz="2000" dirty="0">
                <a:solidFill>
                  <a:srgbClr val="FFFFFF">
                    <a:lumMod val="50000"/>
                  </a:srgbClr>
                </a:solidFill>
              </a:rPr>
              <a:t>In an</a:t>
            </a:r>
            <a:r>
              <a:rPr lang="en-US" sz="2000" dirty="0">
                <a:solidFill>
                  <a:srgbClr val="000000"/>
                </a:solidFill>
              </a:rPr>
              <a:t> </a:t>
            </a:r>
            <a:r>
              <a:rPr lang="en-US" sz="2000" dirty="0">
                <a:solidFill>
                  <a:srgbClr val="FFFFFF">
                    <a:lumMod val="50000"/>
                  </a:srgbClr>
                </a:solidFill>
              </a:rPr>
              <a:t>attempt to answer the above question, a comparison between the centralized and distributed Ethernet routing focusing on three parameters (delays, packet loss and convergence times) was looked at.</a:t>
            </a:r>
          </a:p>
          <a:p>
            <a:pPr fontAlgn="base">
              <a:spcBef>
                <a:spcPct val="0"/>
              </a:spcBef>
              <a:spcAft>
                <a:spcPct val="0"/>
              </a:spcAft>
              <a:defRPr/>
            </a:pPr>
            <a:endParaRPr lang="en-US" sz="2000" dirty="0">
              <a:solidFill>
                <a:srgbClr val="000000"/>
              </a:solidFill>
            </a:endParaRPr>
          </a:p>
          <a:p>
            <a:pPr fontAlgn="base">
              <a:spcBef>
                <a:spcPct val="0"/>
              </a:spcBef>
              <a:spcAft>
                <a:spcPct val="0"/>
              </a:spcAft>
              <a:defRPr/>
            </a:pPr>
            <a:endParaRPr lang="en-US" sz="2000" dirty="0">
              <a:solidFill>
                <a:srgbClr val="000000"/>
              </a:solidFill>
            </a:endParaRPr>
          </a:p>
        </p:txBody>
      </p:sp>
    </p:spTree>
    <p:extLst>
      <p:ext uri="{BB962C8B-B14F-4D97-AF65-F5344CB8AC3E}">
        <p14:creationId xmlns:p14="http://schemas.microsoft.com/office/powerpoint/2010/main" val="1124367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4" name="TextBox 3"/>
          <p:cNvSpPr txBox="1"/>
          <p:nvPr/>
        </p:nvSpPr>
        <p:spPr>
          <a:xfrm>
            <a:off x="2484438" y="1027113"/>
            <a:ext cx="6408737" cy="5632450"/>
          </a:xfrm>
          <a:prstGeom prst="rect">
            <a:avLst/>
          </a:prstGeom>
          <a:no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19</a:t>
            </a:r>
            <a:r>
              <a:rPr lang="en-US" sz="2000" dirty="0">
                <a:solidFill>
                  <a:srgbClr val="339933"/>
                </a:solidFill>
                <a:latin typeface="Arial Black" panose="020B0A04020102020204" pitchFamily="34" charset="0"/>
              </a:rPr>
              <a:t>In</a:t>
            </a:r>
            <a:r>
              <a:rPr lang="en-US" sz="2000" dirty="0">
                <a:solidFill>
                  <a:srgbClr val="000000"/>
                </a:solidFill>
              </a:rPr>
              <a:t> </a:t>
            </a:r>
            <a:r>
              <a:rPr lang="en-US" sz="2000" dirty="0">
                <a:solidFill>
                  <a:srgbClr val="339933"/>
                </a:solidFill>
                <a:latin typeface="Arial Black" panose="020B0A04020102020204" pitchFamily="34" charset="0"/>
              </a:rPr>
              <a:t>this study</a:t>
            </a:r>
            <a:r>
              <a:rPr lang="en-US" sz="2000" dirty="0">
                <a:solidFill>
                  <a:srgbClr val="339933"/>
                </a:solidFill>
              </a:rPr>
              <a:t>, </a:t>
            </a:r>
            <a:r>
              <a:rPr lang="en-US" sz="2000" dirty="0">
                <a:solidFill>
                  <a:srgbClr val="339933"/>
                </a:solidFill>
                <a:latin typeface="Arial Black" panose="020B0A04020102020204" pitchFamily="34" charset="0"/>
              </a:rPr>
              <a:t>we used </a:t>
            </a:r>
            <a:r>
              <a:rPr lang="en-US" sz="2000" dirty="0">
                <a:solidFill>
                  <a:srgbClr val="92D050"/>
                </a:solidFill>
                <a:ea typeface="ＭＳ Ｐゴシック" charset="-128"/>
              </a:rPr>
              <a:t>the Boson network simulator using topologies with 10, 19 and 38 operational nodes. </a:t>
            </a:r>
            <a:r>
              <a:rPr lang="en-US" sz="1900" b="1" baseline="30000" dirty="0">
                <a:solidFill>
                  <a:srgbClr val="0000FF"/>
                </a:solidFill>
                <a:latin typeface="Arial Black" panose="020B0A04020102020204" pitchFamily="34" charset="0"/>
              </a:rPr>
              <a:t>20</a:t>
            </a:r>
            <a:r>
              <a:rPr lang="en-US" sz="2000" dirty="0">
                <a:solidFill>
                  <a:srgbClr val="92D050"/>
                </a:solidFill>
                <a:ea typeface="ＭＳ Ｐゴシック" charset="-128"/>
              </a:rPr>
              <a:t>These</a:t>
            </a:r>
            <a:r>
              <a:rPr lang="en-US" sz="2000" dirty="0">
                <a:solidFill>
                  <a:srgbClr val="000000"/>
                </a:solidFill>
              </a:rPr>
              <a:t> </a:t>
            </a:r>
            <a:r>
              <a:rPr lang="en-US" sz="2000" dirty="0">
                <a:solidFill>
                  <a:srgbClr val="92D050"/>
                </a:solidFill>
                <a:ea typeface="ＭＳ Ｐゴシック" charset="-128"/>
              </a:rPr>
              <a:t>settings</a:t>
            </a:r>
            <a:r>
              <a:rPr lang="en-US" sz="2000" dirty="0">
                <a:solidFill>
                  <a:srgbClr val="006600"/>
                </a:solidFill>
              </a:rPr>
              <a:t> </a:t>
            </a:r>
            <a:r>
              <a:rPr lang="en-US" sz="2000" dirty="0">
                <a:solidFill>
                  <a:srgbClr val="339933"/>
                </a:solidFill>
                <a:latin typeface="Arial Black" panose="020B0A04020102020204" pitchFamily="34" charset="0"/>
              </a:rPr>
              <a:t>were used to compare </a:t>
            </a:r>
            <a:r>
              <a:rPr lang="en-US" sz="2000" dirty="0">
                <a:solidFill>
                  <a:srgbClr val="92D050"/>
                </a:solidFill>
                <a:ea typeface="ＭＳ Ｐゴシック" charset="-128"/>
              </a:rPr>
              <a:t>both the centralized and the distributed Ethernet systems, </a:t>
            </a:r>
            <a:r>
              <a:rPr lang="en-US" sz="2000" dirty="0">
                <a:solidFill>
                  <a:srgbClr val="339933"/>
                </a:solidFill>
                <a:latin typeface="Arial Black" panose="020B0A04020102020204" pitchFamily="34" charset="0"/>
              </a:rPr>
              <a:t>focusing</a:t>
            </a:r>
            <a:r>
              <a:rPr lang="en-US" sz="2000" dirty="0">
                <a:solidFill>
                  <a:srgbClr val="006600"/>
                </a:solidFill>
                <a:latin typeface="Arial Black" panose="020B0A04020102020204" pitchFamily="34" charset="0"/>
              </a:rPr>
              <a:t> </a:t>
            </a:r>
            <a:r>
              <a:rPr lang="en-US" sz="2000" dirty="0">
                <a:solidFill>
                  <a:srgbClr val="339933"/>
                </a:solidFill>
                <a:latin typeface="Arial Black" panose="020B0A04020102020204" pitchFamily="34" charset="0"/>
              </a:rPr>
              <a:t>on</a:t>
            </a:r>
            <a:r>
              <a:rPr lang="en-US" sz="2000" dirty="0">
                <a:solidFill>
                  <a:srgbClr val="006600"/>
                </a:solidFill>
                <a:latin typeface="Arial Black" panose="020B0A04020102020204" pitchFamily="34" charset="0"/>
              </a:rPr>
              <a:t> </a:t>
            </a:r>
            <a:r>
              <a:rPr lang="en-US" sz="2000" dirty="0">
                <a:solidFill>
                  <a:srgbClr val="92D050"/>
                </a:solidFill>
                <a:ea typeface="ＭＳ Ｐゴシック" charset="-128"/>
              </a:rPr>
              <a:t>three parameters: convergence times, packet loss and delay. </a:t>
            </a:r>
            <a:r>
              <a:rPr lang="en-US" sz="1900" b="1" baseline="30000" dirty="0">
                <a:solidFill>
                  <a:srgbClr val="0000FF"/>
                </a:solidFill>
                <a:latin typeface="Arial Black" panose="020B0A04020102020204" pitchFamily="34" charset="0"/>
              </a:rPr>
              <a:t>21</a:t>
            </a:r>
            <a:r>
              <a:rPr lang="en-US" sz="2000" dirty="0">
                <a:solidFill>
                  <a:srgbClr val="000000"/>
                </a:solidFill>
              </a:rPr>
              <a:t>The results show that in terms of these parameters, the proposed centralized routing solution is best used in LANs with fewer nodes, whereas larger networks with more than 19 nodes should use a distributed system.</a:t>
            </a:r>
          </a:p>
          <a:p>
            <a:pPr fontAlgn="base">
              <a:spcBef>
                <a:spcPct val="0"/>
              </a:spcBef>
              <a:spcAft>
                <a:spcPct val="0"/>
              </a:spcAft>
              <a:defRPr/>
            </a:pPr>
            <a:endParaRPr lang="fi-FI" sz="2000" dirty="0">
              <a:solidFill>
                <a:srgbClr val="000000"/>
              </a:solidFill>
            </a:endParaRPr>
          </a:p>
          <a:p>
            <a:pPr fontAlgn="base">
              <a:spcBef>
                <a:spcPct val="0"/>
              </a:spcBef>
              <a:spcAft>
                <a:spcPct val="0"/>
              </a:spcAft>
              <a:defRPr/>
            </a:pPr>
            <a:r>
              <a:rPr lang="en-US" sz="2000" dirty="0">
                <a:solidFill>
                  <a:srgbClr val="FFFFFF">
                    <a:lumMod val="50000"/>
                  </a:srgbClr>
                </a:solidFill>
              </a:rPr>
              <a:t>1.2 Problem statement.</a:t>
            </a:r>
          </a:p>
          <a:p>
            <a:pPr fontAlgn="base">
              <a:spcBef>
                <a:spcPct val="0"/>
              </a:spcBef>
              <a:spcAft>
                <a:spcPct val="0"/>
              </a:spcAft>
              <a:defRPr/>
            </a:pPr>
            <a:r>
              <a:rPr lang="en-US" sz="2000" baseline="30000" dirty="0">
                <a:solidFill>
                  <a:srgbClr val="000000"/>
                </a:solidFill>
              </a:rPr>
              <a:t> </a:t>
            </a:r>
            <a:endParaRPr lang="en-US" sz="2000" dirty="0">
              <a:solidFill>
                <a:srgbClr val="000000"/>
              </a:solidFill>
            </a:endParaRPr>
          </a:p>
          <a:p>
            <a:pPr fontAlgn="base">
              <a:spcBef>
                <a:spcPct val="0"/>
              </a:spcBef>
              <a:spcAft>
                <a:spcPct val="0"/>
              </a:spcAft>
              <a:defRPr/>
            </a:pPr>
            <a:r>
              <a:rPr lang="en-US" sz="1900" b="1" baseline="30000" dirty="0">
                <a:solidFill>
                  <a:srgbClr val="0000FF"/>
                </a:solidFill>
                <a:latin typeface="Arial Black" panose="020B0A04020102020204" pitchFamily="34" charset="0"/>
              </a:rPr>
              <a:t>22</a:t>
            </a:r>
            <a:r>
              <a:rPr lang="en-US" sz="2000" dirty="0">
                <a:solidFill>
                  <a:srgbClr val="FFFFFF">
                    <a:lumMod val="50000"/>
                  </a:srgbClr>
                </a:solidFill>
              </a:rPr>
              <a:t>This</a:t>
            </a:r>
            <a:r>
              <a:rPr lang="en-US" sz="2000" dirty="0">
                <a:solidFill>
                  <a:srgbClr val="000000"/>
                </a:solidFill>
              </a:rPr>
              <a:t> </a:t>
            </a:r>
            <a:r>
              <a:rPr lang="en-US" sz="2000" dirty="0">
                <a:solidFill>
                  <a:srgbClr val="FFFFFF">
                    <a:lumMod val="50000"/>
                  </a:srgbClr>
                </a:solidFill>
              </a:rPr>
              <a:t>thesis</a:t>
            </a:r>
            <a:r>
              <a:rPr lang="en-US" sz="2000" dirty="0">
                <a:solidFill>
                  <a:srgbClr val="000000"/>
                </a:solidFill>
              </a:rPr>
              <a:t> </a:t>
            </a:r>
            <a:r>
              <a:rPr lang="en-US" sz="2000" dirty="0">
                <a:solidFill>
                  <a:srgbClr val="FFFFFF">
                    <a:lumMod val="50000"/>
                  </a:srgbClr>
                </a:solidFill>
              </a:rPr>
              <a:t>looks at centralized Ethernet routing as an alternative to the distributed Ethernet routing with the focus on scalability, convergence times, packet loss and delay.  </a:t>
            </a:r>
            <a:r>
              <a:rPr lang="en-US" sz="1900" b="1" baseline="30000" dirty="0">
                <a:solidFill>
                  <a:srgbClr val="0000FF"/>
                </a:solidFill>
                <a:latin typeface="Arial Black" panose="020B0A04020102020204" pitchFamily="34" charset="0"/>
              </a:rPr>
              <a:t>23</a:t>
            </a:r>
            <a:r>
              <a:rPr lang="en-US" sz="2000" dirty="0">
                <a:solidFill>
                  <a:srgbClr val="FFFFFF">
                    <a:lumMod val="50000"/>
                  </a:srgbClr>
                </a:solidFill>
              </a:rPr>
              <a:t>In other words, the thesis will check to what extent the centralized Ethernet routing can scale</a:t>
            </a:r>
            <a:endParaRPr lang="en-US" sz="2000" dirty="0">
              <a:solidFill>
                <a:srgbClr val="000000"/>
              </a:solidFill>
            </a:endParaRPr>
          </a:p>
        </p:txBody>
      </p:sp>
      <p:sp>
        <p:nvSpPr>
          <p:cNvPr id="91141" name="AutoShape 7"/>
          <p:cNvSpPr>
            <a:spLocks/>
          </p:cNvSpPr>
          <p:nvPr/>
        </p:nvSpPr>
        <p:spPr bwMode="auto">
          <a:xfrm>
            <a:off x="358775" y="1557338"/>
            <a:ext cx="1801813" cy="768350"/>
          </a:xfrm>
          <a:prstGeom prst="borderCallout1">
            <a:avLst>
              <a:gd name="adj1" fmla="val 13282"/>
              <a:gd name="adj2" fmla="val 103023"/>
              <a:gd name="adj3" fmla="val -21523"/>
              <a:gd name="adj4" fmla="val 120579"/>
            </a:avLst>
          </a:prstGeom>
          <a:solidFill>
            <a:srgbClr val="00FF00"/>
          </a:solidFill>
          <a:ln w="38100">
            <a:solidFill>
              <a:srgbClr val="0066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006600"/>
                </a:solidFill>
              </a:rPr>
              <a:t>Move 3-</a:t>
            </a:r>
            <a:r>
              <a:rPr lang="fi-FI" altLang="en-US" sz="2400" b="1" smtClean="0">
                <a:solidFill>
                  <a:srgbClr val="006600"/>
                </a:solidFill>
              </a:rPr>
              <a:t>3</a:t>
            </a:r>
            <a:r>
              <a:rPr lang="fi-FI" altLang="en-US" sz="2400" b="1" noProof="1" smtClean="0">
                <a:solidFill>
                  <a:srgbClr val="006600"/>
                </a:solidFill>
              </a:rPr>
              <a:t>:</a:t>
            </a:r>
            <a:r>
              <a:rPr lang="fi-FI" altLang="en-US" sz="2400" noProof="1" smtClean="0">
                <a:solidFill>
                  <a:srgbClr val="006600"/>
                </a:solidFill>
              </a:rPr>
              <a:t> </a:t>
            </a:r>
            <a:br>
              <a:rPr lang="fi-FI" altLang="en-US" sz="2400" noProof="1" smtClean="0">
                <a:solidFill>
                  <a:srgbClr val="006600"/>
                </a:solidFill>
              </a:rPr>
            </a:br>
            <a:r>
              <a:rPr lang="en-US" altLang="en-US" sz="2000" smtClean="0">
                <a:solidFill>
                  <a:srgbClr val="006600"/>
                </a:solidFill>
              </a:rPr>
              <a:t>Methodology</a:t>
            </a:r>
          </a:p>
        </p:txBody>
      </p:sp>
      <p:sp>
        <p:nvSpPr>
          <p:cNvPr id="6" name="TextBox 5"/>
          <p:cNvSpPr txBox="1"/>
          <p:nvPr/>
        </p:nvSpPr>
        <p:spPr>
          <a:xfrm>
            <a:off x="2522538" y="1077913"/>
            <a:ext cx="6408737" cy="5632450"/>
          </a:xfrm>
          <a:prstGeom prst="rect">
            <a:avLst/>
          </a:prstGeom>
          <a:solidFill>
            <a:schemeClr val="bg1"/>
          </a:solidFill>
        </p:spPr>
        <p:txBody>
          <a:bodyPr>
            <a:spAutoFit/>
          </a:bodyPr>
          <a:lstStyle/>
          <a:p>
            <a:pPr fontAlgn="base">
              <a:spcBef>
                <a:spcPct val="0"/>
              </a:spcBef>
              <a:spcAft>
                <a:spcPct val="0"/>
              </a:spcAft>
              <a:defRPr/>
            </a:pPr>
            <a:r>
              <a:rPr lang="en-US" sz="1900" b="1" baseline="30000" dirty="0">
                <a:solidFill>
                  <a:srgbClr val="0000FF"/>
                </a:solidFill>
                <a:latin typeface="Arial Black" panose="020B0A04020102020204" pitchFamily="34" charset="0"/>
              </a:rPr>
              <a:t>19</a:t>
            </a:r>
            <a:r>
              <a:rPr lang="en-US" sz="2000" dirty="0">
                <a:solidFill>
                  <a:srgbClr val="339933"/>
                </a:solidFill>
                <a:latin typeface="Arial Black" panose="020B0A04020102020204" pitchFamily="34" charset="0"/>
              </a:rPr>
              <a:t>In</a:t>
            </a:r>
            <a:r>
              <a:rPr lang="en-US" sz="2000" dirty="0">
                <a:solidFill>
                  <a:srgbClr val="000000"/>
                </a:solidFill>
              </a:rPr>
              <a:t> </a:t>
            </a:r>
            <a:r>
              <a:rPr lang="en-US" sz="2000" dirty="0">
                <a:solidFill>
                  <a:srgbClr val="339933"/>
                </a:solidFill>
                <a:latin typeface="Arial Black" panose="020B0A04020102020204" pitchFamily="34" charset="0"/>
              </a:rPr>
              <a:t>this study</a:t>
            </a:r>
            <a:r>
              <a:rPr lang="en-US" sz="2000" dirty="0">
                <a:solidFill>
                  <a:srgbClr val="339933"/>
                </a:solidFill>
              </a:rPr>
              <a:t>, </a:t>
            </a:r>
            <a:r>
              <a:rPr lang="en-US" sz="2000" dirty="0">
                <a:solidFill>
                  <a:srgbClr val="339933"/>
                </a:solidFill>
                <a:latin typeface="Arial Black" panose="020B0A04020102020204" pitchFamily="34" charset="0"/>
              </a:rPr>
              <a:t>we used </a:t>
            </a:r>
            <a:r>
              <a:rPr lang="en-US" sz="2000" dirty="0">
                <a:solidFill>
                  <a:srgbClr val="92D050"/>
                </a:solidFill>
                <a:ea typeface="ＭＳ Ｐゴシック" charset="-128"/>
              </a:rPr>
              <a:t>the Boson network simulator using topologies with 10, 19 and 38 operational nodes. </a:t>
            </a:r>
            <a:r>
              <a:rPr lang="en-US" sz="1900" b="1" baseline="30000" dirty="0">
                <a:solidFill>
                  <a:srgbClr val="0000FF"/>
                </a:solidFill>
                <a:latin typeface="Arial Black" panose="020B0A04020102020204" pitchFamily="34" charset="0"/>
              </a:rPr>
              <a:t>20</a:t>
            </a:r>
            <a:r>
              <a:rPr lang="en-US" sz="2000" dirty="0">
                <a:solidFill>
                  <a:srgbClr val="92D050"/>
                </a:solidFill>
                <a:ea typeface="ＭＳ Ｐゴシック" charset="-128"/>
              </a:rPr>
              <a:t>These</a:t>
            </a:r>
            <a:r>
              <a:rPr lang="en-US" sz="2000" dirty="0">
                <a:solidFill>
                  <a:srgbClr val="000000"/>
                </a:solidFill>
              </a:rPr>
              <a:t> </a:t>
            </a:r>
            <a:r>
              <a:rPr lang="en-US" sz="2000" dirty="0">
                <a:solidFill>
                  <a:srgbClr val="92D050"/>
                </a:solidFill>
                <a:ea typeface="ＭＳ Ｐゴシック" charset="-128"/>
              </a:rPr>
              <a:t>settings</a:t>
            </a:r>
            <a:r>
              <a:rPr lang="en-US" sz="2000" dirty="0">
                <a:solidFill>
                  <a:srgbClr val="006600"/>
                </a:solidFill>
              </a:rPr>
              <a:t> </a:t>
            </a:r>
            <a:r>
              <a:rPr lang="en-US" sz="2000" dirty="0">
                <a:solidFill>
                  <a:srgbClr val="339933"/>
                </a:solidFill>
                <a:latin typeface="Arial Black" panose="020B0A04020102020204" pitchFamily="34" charset="0"/>
              </a:rPr>
              <a:t>were used to compare </a:t>
            </a:r>
            <a:r>
              <a:rPr lang="en-US" sz="2000" dirty="0">
                <a:solidFill>
                  <a:srgbClr val="92D050"/>
                </a:solidFill>
                <a:ea typeface="ＭＳ Ｐゴシック" charset="-128"/>
              </a:rPr>
              <a:t>both the centralized and the distributed Ethernet systems, </a:t>
            </a:r>
            <a:r>
              <a:rPr lang="en-US" sz="2000" dirty="0">
                <a:solidFill>
                  <a:srgbClr val="339933"/>
                </a:solidFill>
                <a:latin typeface="Arial Black" panose="020B0A04020102020204" pitchFamily="34" charset="0"/>
              </a:rPr>
              <a:t>focusing</a:t>
            </a:r>
            <a:r>
              <a:rPr lang="en-US" sz="2000" dirty="0">
                <a:solidFill>
                  <a:srgbClr val="006600"/>
                </a:solidFill>
                <a:latin typeface="Arial Black" panose="020B0A04020102020204" pitchFamily="34" charset="0"/>
              </a:rPr>
              <a:t> </a:t>
            </a:r>
            <a:r>
              <a:rPr lang="en-US" sz="2000" dirty="0">
                <a:solidFill>
                  <a:srgbClr val="339933"/>
                </a:solidFill>
                <a:latin typeface="Arial Black" panose="020B0A04020102020204" pitchFamily="34" charset="0"/>
              </a:rPr>
              <a:t>on</a:t>
            </a:r>
            <a:r>
              <a:rPr lang="en-US" sz="2000" dirty="0">
                <a:solidFill>
                  <a:srgbClr val="006600"/>
                </a:solidFill>
                <a:latin typeface="Arial Black" panose="020B0A04020102020204" pitchFamily="34" charset="0"/>
              </a:rPr>
              <a:t> </a:t>
            </a:r>
            <a:r>
              <a:rPr lang="en-US" sz="2000" dirty="0">
                <a:solidFill>
                  <a:srgbClr val="92D050"/>
                </a:solidFill>
                <a:ea typeface="ＭＳ Ｐゴシック" charset="-128"/>
              </a:rPr>
              <a:t>three parameters: convergence times, packet loss and delay. </a:t>
            </a:r>
            <a:r>
              <a:rPr lang="en-US" sz="1900" b="1" baseline="30000" dirty="0">
                <a:solidFill>
                  <a:srgbClr val="0000FF"/>
                </a:solidFill>
                <a:latin typeface="Arial Black" panose="020B0A04020102020204" pitchFamily="34" charset="0"/>
              </a:rPr>
              <a:t>21</a:t>
            </a:r>
            <a:r>
              <a:rPr lang="en-US" sz="2000" dirty="0">
                <a:solidFill>
                  <a:srgbClr val="006600"/>
                </a:solidFill>
                <a:latin typeface="Arial Black" panose="020B0A04020102020204" pitchFamily="34" charset="0"/>
              </a:rPr>
              <a:t>The</a:t>
            </a:r>
            <a:r>
              <a:rPr lang="en-US" sz="2000" dirty="0">
                <a:solidFill>
                  <a:srgbClr val="000000"/>
                </a:solidFill>
              </a:rPr>
              <a:t> </a:t>
            </a:r>
            <a:r>
              <a:rPr lang="en-US" sz="2000" dirty="0">
                <a:solidFill>
                  <a:srgbClr val="006600"/>
                </a:solidFill>
                <a:latin typeface="Arial Black" panose="020B0A04020102020204" pitchFamily="34" charset="0"/>
              </a:rPr>
              <a:t>results show that </a:t>
            </a:r>
            <a:r>
              <a:rPr lang="en-US" sz="2000" dirty="0">
                <a:solidFill>
                  <a:srgbClr val="006600"/>
                </a:solidFill>
              </a:rPr>
              <a:t>in terms of these parameters, the proposed centralized routing solution </a:t>
            </a:r>
            <a:r>
              <a:rPr lang="en-US" sz="2000" dirty="0">
                <a:solidFill>
                  <a:srgbClr val="006600"/>
                </a:solidFill>
                <a:latin typeface="Arial Black" panose="020B0A04020102020204" pitchFamily="34" charset="0"/>
              </a:rPr>
              <a:t>is</a:t>
            </a:r>
            <a:r>
              <a:rPr lang="en-US" sz="2000" dirty="0">
                <a:solidFill>
                  <a:srgbClr val="006600"/>
                </a:solidFill>
              </a:rPr>
              <a:t> </a:t>
            </a:r>
            <a:r>
              <a:rPr lang="en-US" sz="2000" dirty="0">
                <a:solidFill>
                  <a:srgbClr val="006600"/>
                </a:solidFill>
                <a:latin typeface="Arial Black" panose="020B0A04020102020204" pitchFamily="34" charset="0"/>
              </a:rPr>
              <a:t>best</a:t>
            </a:r>
            <a:r>
              <a:rPr lang="en-US" sz="2000" dirty="0">
                <a:solidFill>
                  <a:srgbClr val="006600"/>
                </a:solidFill>
              </a:rPr>
              <a:t> </a:t>
            </a:r>
            <a:r>
              <a:rPr lang="en-US" sz="2000" dirty="0">
                <a:solidFill>
                  <a:srgbClr val="006600"/>
                </a:solidFill>
                <a:latin typeface="Arial Black" panose="020B0A04020102020204" pitchFamily="34" charset="0"/>
              </a:rPr>
              <a:t>used in </a:t>
            </a:r>
            <a:r>
              <a:rPr lang="en-US" sz="2000" dirty="0">
                <a:solidFill>
                  <a:srgbClr val="006600"/>
                </a:solidFill>
              </a:rPr>
              <a:t>LANs with fewer nodes, whereas larger networks with more than 19 nodes </a:t>
            </a:r>
            <a:r>
              <a:rPr lang="en-US" sz="2000" dirty="0">
                <a:solidFill>
                  <a:srgbClr val="006600"/>
                </a:solidFill>
                <a:latin typeface="Arial Black" panose="020B0A04020102020204" pitchFamily="34" charset="0"/>
              </a:rPr>
              <a:t>should use </a:t>
            </a:r>
            <a:r>
              <a:rPr lang="en-US" sz="2000" dirty="0">
                <a:solidFill>
                  <a:srgbClr val="006600"/>
                </a:solidFill>
              </a:rPr>
              <a:t>a distributed system.</a:t>
            </a:r>
          </a:p>
          <a:p>
            <a:pPr fontAlgn="base">
              <a:spcBef>
                <a:spcPct val="0"/>
              </a:spcBef>
              <a:spcAft>
                <a:spcPct val="0"/>
              </a:spcAft>
              <a:defRPr/>
            </a:pPr>
            <a:endParaRPr lang="fi-FI" sz="2000" dirty="0">
              <a:solidFill>
                <a:srgbClr val="000000"/>
              </a:solidFill>
            </a:endParaRPr>
          </a:p>
          <a:p>
            <a:pPr fontAlgn="base">
              <a:spcBef>
                <a:spcPct val="0"/>
              </a:spcBef>
              <a:spcAft>
                <a:spcPct val="0"/>
              </a:spcAft>
              <a:defRPr/>
            </a:pPr>
            <a:r>
              <a:rPr lang="en-US" sz="2000" dirty="0">
                <a:solidFill>
                  <a:srgbClr val="FFFFFF">
                    <a:lumMod val="50000"/>
                  </a:srgbClr>
                </a:solidFill>
              </a:rPr>
              <a:t>1.2 Problem statement.</a:t>
            </a:r>
          </a:p>
          <a:p>
            <a:pPr fontAlgn="base">
              <a:spcBef>
                <a:spcPct val="0"/>
              </a:spcBef>
              <a:spcAft>
                <a:spcPct val="0"/>
              </a:spcAft>
              <a:defRPr/>
            </a:pPr>
            <a:r>
              <a:rPr lang="en-US" sz="2000" baseline="30000" dirty="0">
                <a:solidFill>
                  <a:srgbClr val="000000"/>
                </a:solidFill>
              </a:rPr>
              <a:t> </a:t>
            </a:r>
            <a:endParaRPr lang="en-US" sz="2000" dirty="0">
              <a:solidFill>
                <a:srgbClr val="000000"/>
              </a:solidFill>
            </a:endParaRPr>
          </a:p>
          <a:p>
            <a:pPr fontAlgn="base">
              <a:spcBef>
                <a:spcPct val="0"/>
              </a:spcBef>
              <a:spcAft>
                <a:spcPct val="0"/>
              </a:spcAft>
              <a:defRPr/>
            </a:pPr>
            <a:r>
              <a:rPr lang="en-US" sz="1900" b="1" baseline="30000" dirty="0">
                <a:solidFill>
                  <a:srgbClr val="0000FF"/>
                </a:solidFill>
                <a:latin typeface="Arial Black" panose="020B0A04020102020204" pitchFamily="34" charset="0"/>
              </a:rPr>
              <a:t>22</a:t>
            </a:r>
            <a:r>
              <a:rPr lang="en-US" sz="2000" dirty="0">
                <a:solidFill>
                  <a:srgbClr val="FFFFFF">
                    <a:lumMod val="50000"/>
                  </a:srgbClr>
                </a:solidFill>
              </a:rPr>
              <a:t>This</a:t>
            </a:r>
            <a:r>
              <a:rPr lang="en-US" sz="2000" dirty="0">
                <a:solidFill>
                  <a:srgbClr val="000000"/>
                </a:solidFill>
              </a:rPr>
              <a:t> </a:t>
            </a:r>
            <a:r>
              <a:rPr lang="en-US" sz="2000" dirty="0">
                <a:solidFill>
                  <a:srgbClr val="FFFFFF">
                    <a:lumMod val="50000"/>
                  </a:srgbClr>
                </a:solidFill>
              </a:rPr>
              <a:t>thesis</a:t>
            </a:r>
            <a:r>
              <a:rPr lang="en-US" sz="2000" dirty="0">
                <a:solidFill>
                  <a:srgbClr val="000000"/>
                </a:solidFill>
              </a:rPr>
              <a:t> </a:t>
            </a:r>
            <a:r>
              <a:rPr lang="en-US" sz="2000" dirty="0">
                <a:solidFill>
                  <a:srgbClr val="FFFFFF">
                    <a:lumMod val="50000"/>
                  </a:srgbClr>
                </a:solidFill>
              </a:rPr>
              <a:t>looks at centralized Ethernet routing as an alternative to the distributed Ethernet routing with the focus on scalability, convergence times, packet loss and delay.  </a:t>
            </a:r>
            <a:r>
              <a:rPr lang="en-US" sz="1900" b="1" baseline="30000" dirty="0">
                <a:solidFill>
                  <a:srgbClr val="0000FF"/>
                </a:solidFill>
                <a:latin typeface="Arial Black" panose="020B0A04020102020204" pitchFamily="34" charset="0"/>
              </a:rPr>
              <a:t>23</a:t>
            </a:r>
            <a:r>
              <a:rPr lang="en-US" sz="2000" dirty="0">
                <a:solidFill>
                  <a:srgbClr val="FFFFFF">
                    <a:lumMod val="50000"/>
                  </a:srgbClr>
                </a:solidFill>
              </a:rPr>
              <a:t>In other words, the thesis will check to</a:t>
            </a:r>
            <a:endParaRPr lang="en-US" sz="2000" dirty="0">
              <a:solidFill>
                <a:srgbClr val="000000"/>
              </a:solidFill>
            </a:endParaRPr>
          </a:p>
        </p:txBody>
      </p:sp>
      <p:sp>
        <p:nvSpPr>
          <p:cNvPr id="7" name="AutoShape 7"/>
          <p:cNvSpPr>
            <a:spLocks/>
          </p:cNvSpPr>
          <p:nvPr/>
        </p:nvSpPr>
        <p:spPr bwMode="auto">
          <a:xfrm>
            <a:off x="334963" y="3284538"/>
            <a:ext cx="1801812" cy="769937"/>
          </a:xfrm>
          <a:prstGeom prst="borderCallout1">
            <a:avLst>
              <a:gd name="adj1" fmla="val 13282"/>
              <a:gd name="adj2" fmla="val 103023"/>
              <a:gd name="adj3" fmla="val -21523"/>
              <a:gd name="adj4" fmla="val 120579"/>
            </a:avLst>
          </a:prstGeom>
          <a:solidFill>
            <a:srgbClr val="008000"/>
          </a:solidFill>
          <a:ln w="38100">
            <a:solidFill>
              <a:srgbClr val="0066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3-</a:t>
            </a:r>
            <a:r>
              <a:rPr lang="fi-FI" altLang="en-US" sz="2400" b="1" smtClean="0">
                <a:solidFill>
                  <a:srgbClr val="FFFFFF"/>
                </a:solidFill>
              </a:rPr>
              <a:t>4</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Contribution</a:t>
            </a:r>
            <a:endParaRPr lang="en-US" altLang="en-US" sz="2000" smtClean="0">
              <a:solidFill>
                <a:srgbClr val="000000"/>
              </a:solidFill>
            </a:endParaRPr>
          </a:p>
        </p:txBody>
      </p:sp>
    </p:spTree>
    <p:extLst>
      <p:ext uri="{BB962C8B-B14F-4D97-AF65-F5344CB8AC3E}">
        <p14:creationId xmlns:p14="http://schemas.microsoft.com/office/powerpoint/2010/main" val="3495519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258888" y="333375"/>
            <a:ext cx="7885112" cy="587375"/>
          </a:xfrm>
          <a:prstGeom prst="rect">
            <a:avLst/>
          </a:prstGeom>
        </p:spPr>
        <p:txBody>
          <a:bodyPr/>
          <a:lstStyle/>
          <a:p>
            <a:pPr fontAlgn="base">
              <a:spcBef>
                <a:spcPct val="0"/>
              </a:spcBef>
              <a:spcAft>
                <a:spcPct val="0"/>
              </a:spcAft>
              <a:defRPr/>
            </a:pPr>
            <a:r>
              <a:rPr lang="fi-FI" sz="2800" b="1" kern="0" dirty="0">
                <a:solidFill>
                  <a:srgbClr val="CC0000"/>
                </a:solidFill>
              </a:rPr>
              <a:t>Exercise 4-3: </a:t>
            </a:r>
            <a:r>
              <a:rPr lang="en-US" sz="2800" b="1" i="1" dirty="0">
                <a:solidFill>
                  <a:srgbClr val="000000"/>
                </a:solidFill>
                <a:latin typeface="Times New Roman" panose="02020603050405020304" pitchFamily="18" charset="0"/>
              </a:rPr>
              <a:t>Master’s thesis introductions</a:t>
            </a:r>
            <a:endParaRPr lang="en-GB" sz="2800" b="1" kern="0" dirty="0">
              <a:solidFill>
                <a:srgbClr val="CC0000"/>
              </a:solidFill>
              <a:ea typeface="ＭＳ Ｐゴシック" charset="-128"/>
            </a:endParaRPr>
          </a:p>
        </p:txBody>
      </p:sp>
      <p:sp>
        <p:nvSpPr>
          <p:cNvPr id="4" name="TextBox 3"/>
          <p:cNvSpPr txBox="1"/>
          <p:nvPr/>
        </p:nvSpPr>
        <p:spPr>
          <a:xfrm>
            <a:off x="2484438" y="1027113"/>
            <a:ext cx="6408737" cy="4402137"/>
          </a:xfrm>
          <a:prstGeom prst="rect">
            <a:avLst/>
          </a:prstGeom>
          <a:noFill/>
        </p:spPr>
        <p:txBody>
          <a:bodyPr>
            <a:spAutoFit/>
          </a:bodyPr>
          <a:lstStyle/>
          <a:p>
            <a:pPr fontAlgn="base">
              <a:spcBef>
                <a:spcPct val="0"/>
              </a:spcBef>
              <a:spcAft>
                <a:spcPct val="0"/>
              </a:spcAft>
              <a:defRPr/>
            </a:pPr>
            <a:r>
              <a:rPr lang="en-US" sz="2000" b="1" dirty="0">
                <a:solidFill>
                  <a:srgbClr val="000000"/>
                </a:solidFill>
              </a:rPr>
              <a:t>1.2 Problem statement</a:t>
            </a:r>
            <a:r>
              <a:rPr lang="en-US" sz="2000" dirty="0">
                <a:solidFill>
                  <a:srgbClr val="FFFFFF">
                    <a:lumMod val="50000"/>
                  </a:srgbClr>
                </a:solidFill>
              </a:rPr>
              <a:t>.</a:t>
            </a:r>
          </a:p>
          <a:p>
            <a:pPr fontAlgn="base">
              <a:spcBef>
                <a:spcPct val="0"/>
              </a:spcBef>
              <a:spcAft>
                <a:spcPct val="0"/>
              </a:spcAft>
              <a:defRPr/>
            </a:pPr>
            <a:r>
              <a:rPr lang="en-US" sz="2000" baseline="30000" dirty="0">
                <a:solidFill>
                  <a:srgbClr val="000000"/>
                </a:solidFill>
              </a:rPr>
              <a:t> </a:t>
            </a:r>
            <a:endParaRPr lang="en-US" sz="2000" dirty="0">
              <a:solidFill>
                <a:srgbClr val="000000"/>
              </a:solidFill>
            </a:endParaRPr>
          </a:p>
          <a:p>
            <a:pPr fontAlgn="base">
              <a:spcBef>
                <a:spcPct val="0"/>
              </a:spcBef>
              <a:spcAft>
                <a:spcPct val="0"/>
              </a:spcAft>
              <a:defRPr/>
            </a:pPr>
            <a:r>
              <a:rPr lang="en-US" sz="1900" b="1" baseline="30000" dirty="0">
                <a:solidFill>
                  <a:srgbClr val="0000FF"/>
                </a:solidFill>
                <a:latin typeface="Arial Black" panose="020B0A04020102020204" pitchFamily="34" charset="0"/>
              </a:rPr>
              <a:t>22</a:t>
            </a:r>
            <a:r>
              <a:rPr lang="en-US" sz="2000" dirty="0">
                <a:solidFill>
                  <a:srgbClr val="000000"/>
                </a:solidFill>
              </a:rPr>
              <a:t>This thesis looks at centralized Ethernet routing as an alternative to the distributed Ethernet routing with the focus on scalability, convergence times, packet loss and delay.  </a:t>
            </a:r>
            <a:r>
              <a:rPr lang="en-US" sz="1900" b="1" baseline="30000" dirty="0">
                <a:solidFill>
                  <a:srgbClr val="0000FF"/>
                </a:solidFill>
                <a:latin typeface="Arial Black" panose="020B0A04020102020204" pitchFamily="34" charset="0"/>
              </a:rPr>
              <a:t>23</a:t>
            </a:r>
            <a:r>
              <a:rPr lang="en-US" sz="2000" dirty="0">
                <a:solidFill>
                  <a:srgbClr val="000000"/>
                </a:solidFill>
              </a:rPr>
              <a:t>In</a:t>
            </a:r>
            <a:r>
              <a:rPr lang="en-US" sz="2000" dirty="0">
                <a:solidFill>
                  <a:srgbClr val="FFFFFF">
                    <a:lumMod val="50000"/>
                  </a:srgbClr>
                </a:solidFill>
              </a:rPr>
              <a:t> </a:t>
            </a:r>
            <a:r>
              <a:rPr lang="en-US" sz="2000" dirty="0">
                <a:solidFill>
                  <a:srgbClr val="000000"/>
                </a:solidFill>
              </a:rPr>
              <a:t>other words, the thesis will check to what extent the centralized Ethernet routing can scale and become a solution to Ethernet problems. </a:t>
            </a:r>
            <a:r>
              <a:rPr lang="en-US" sz="1900" b="1" baseline="30000" dirty="0">
                <a:solidFill>
                  <a:srgbClr val="0000FF"/>
                </a:solidFill>
                <a:latin typeface="Arial Black" panose="020B0A04020102020204" pitchFamily="34" charset="0"/>
              </a:rPr>
              <a:t>24</a:t>
            </a:r>
            <a:r>
              <a:rPr lang="en-US" sz="2000" dirty="0">
                <a:solidFill>
                  <a:srgbClr val="FFFFFF">
                    <a:lumMod val="50000"/>
                  </a:srgbClr>
                </a:solidFill>
              </a:rPr>
              <a:t>In an</a:t>
            </a:r>
            <a:r>
              <a:rPr lang="en-US" sz="2000" dirty="0">
                <a:solidFill>
                  <a:srgbClr val="000000"/>
                </a:solidFill>
              </a:rPr>
              <a:t> </a:t>
            </a:r>
            <a:r>
              <a:rPr lang="en-US" sz="2000" dirty="0">
                <a:solidFill>
                  <a:srgbClr val="FFFFFF">
                    <a:lumMod val="50000"/>
                  </a:srgbClr>
                </a:solidFill>
              </a:rPr>
              <a:t>attempt to answer the above question, a comparison between the centralized and distributed Ethernet routing focusing on three parameters (delays, packet loss and convergence times) was looked at.</a:t>
            </a:r>
          </a:p>
          <a:p>
            <a:pPr fontAlgn="base">
              <a:spcBef>
                <a:spcPct val="0"/>
              </a:spcBef>
              <a:spcAft>
                <a:spcPct val="0"/>
              </a:spcAft>
              <a:defRPr/>
            </a:pPr>
            <a:endParaRPr lang="en-US" sz="2000" dirty="0">
              <a:solidFill>
                <a:srgbClr val="000000"/>
              </a:solidFill>
            </a:endParaRPr>
          </a:p>
          <a:p>
            <a:pPr fontAlgn="base">
              <a:spcBef>
                <a:spcPct val="0"/>
              </a:spcBef>
              <a:spcAft>
                <a:spcPct val="0"/>
              </a:spcAft>
              <a:defRPr/>
            </a:pPr>
            <a:endParaRPr lang="en-US" sz="2000" dirty="0">
              <a:solidFill>
                <a:srgbClr val="000000"/>
              </a:solidFill>
            </a:endParaRPr>
          </a:p>
        </p:txBody>
      </p:sp>
      <p:sp>
        <p:nvSpPr>
          <p:cNvPr id="8" name="TextBox 7"/>
          <p:cNvSpPr txBox="1"/>
          <p:nvPr/>
        </p:nvSpPr>
        <p:spPr>
          <a:xfrm>
            <a:off x="2484438" y="1027113"/>
            <a:ext cx="6408737" cy="4710112"/>
          </a:xfrm>
          <a:prstGeom prst="rect">
            <a:avLst/>
          </a:prstGeom>
          <a:solidFill>
            <a:schemeClr val="bg1"/>
          </a:solidFill>
        </p:spPr>
        <p:txBody>
          <a:bodyPr>
            <a:spAutoFit/>
          </a:bodyPr>
          <a:lstStyle/>
          <a:p>
            <a:pPr fontAlgn="base">
              <a:spcBef>
                <a:spcPct val="0"/>
              </a:spcBef>
              <a:spcAft>
                <a:spcPct val="0"/>
              </a:spcAft>
              <a:defRPr/>
            </a:pPr>
            <a:r>
              <a:rPr lang="en-US" sz="2000" b="1" dirty="0">
                <a:solidFill>
                  <a:srgbClr val="000000"/>
                </a:solidFill>
              </a:rPr>
              <a:t>1.2 Problem statement</a:t>
            </a:r>
            <a:r>
              <a:rPr lang="en-US" sz="2000" dirty="0">
                <a:solidFill>
                  <a:srgbClr val="FFFFFF">
                    <a:lumMod val="50000"/>
                  </a:srgbClr>
                </a:solidFill>
              </a:rPr>
              <a:t>.</a:t>
            </a:r>
          </a:p>
          <a:p>
            <a:pPr fontAlgn="base">
              <a:spcBef>
                <a:spcPct val="0"/>
              </a:spcBef>
              <a:spcAft>
                <a:spcPct val="0"/>
              </a:spcAft>
              <a:defRPr/>
            </a:pPr>
            <a:r>
              <a:rPr lang="en-US" sz="2000" baseline="30000" dirty="0">
                <a:solidFill>
                  <a:srgbClr val="000000"/>
                </a:solidFill>
              </a:rPr>
              <a:t> </a:t>
            </a:r>
            <a:endParaRPr lang="en-US" sz="2000" dirty="0">
              <a:solidFill>
                <a:srgbClr val="000000"/>
              </a:solidFill>
            </a:endParaRPr>
          </a:p>
          <a:p>
            <a:pPr fontAlgn="base">
              <a:spcBef>
                <a:spcPct val="0"/>
              </a:spcBef>
              <a:spcAft>
                <a:spcPct val="0"/>
              </a:spcAft>
              <a:defRPr/>
            </a:pPr>
            <a:r>
              <a:rPr lang="en-US" sz="1900" b="1" baseline="30000" dirty="0">
                <a:solidFill>
                  <a:srgbClr val="0000FF"/>
                </a:solidFill>
                <a:latin typeface="Arial Black" panose="020B0A04020102020204" pitchFamily="34" charset="0"/>
              </a:rPr>
              <a:t>22</a:t>
            </a:r>
            <a:r>
              <a:rPr lang="en-US" sz="2000" dirty="0">
                <a:solidFill>
                  <a:srgbClr val="000000"/>
                </a:solidFill>
                <a:latin typeface="Arial Black" panose="020B0A04020102020204" pitchFamily="34" charset="0"/>
              </a:rPr>
              <a:t>This</a:t>
            </a:r>
            <a:r>
              <a:rPr lang="en-US" sz="2000" dirty="0">
                <a:solidFill>
                  <a:srgbClr val="000000"/>
                </a:solidFill>
              </a:rPr>
              <a:t> </a:t>
            </a:r>
            <a:r>
              <a:rPr lang="en-US" sz="2000" dirty="0">
                <a:solidFill>
                  <a:srgbClr val="000000"/>
                </a:solidFill>
                <a:latin typeface="Arial Black" panose="020B0A04020102020204" pitchFamily="34" charset="0"/>
              </a:rPr>
              <a:t>thesis</a:t>
            </a:r>
            <a:r>
              <a:rPr lang="en-US" sz="2000" dirty="0">
                <a:solidFill>
                  <a:srgbClr val="000000"/>
                </a:solidFill>
              </a:rPr>
              <a:t> </a:t>
            </a:r>
            <a:r>
              <a:rPr lang="en-US" sz="2000" dirty="0">
                <a:solidFill>
                  <a:srgbClr val="000000"/>
                </a:solidFill>
                <a:latin typeface="Arial Black" panose="020B0A04020102020204" pitchFamily="34" charset="0"/>
              </a:rPr>
              <a:t>looks at </a:t>
            </a:r>
            <a:r>
              <a:rPr lang="en-US" sz="2000" dirty="0">
                <a:solidFill>
                  <a:srgbClr val="000000"/>
                </a:solidFill>
              </a:rPr>
              <a:t>centralized Ethernet routing as an alternative to the distributed Ethernet routing </a:t>
            </a:r>
            <a:r>
              <a:rPr lang="en-US" sz="2000" dirty="0">
                <a:solidFill>
                  <a:srgbClr val="000000"/>
                </a:solidFill>
                <a:latin typeface="Arial Black" panose="020B0A04020102020204" pitchFamily="34" charset="0"/>
              </a:rPr>
              <a:t>with the focus on </a:t>
            </a:r>
            <a:r>
              <a:rPr lang="en-US" sz="2000" dirty="0">
                <a:solidFill>
                  <a:srgbClr val="000000"/>
                </a:solidFill>
              </a:rPr>
              <a:t>scalability, convergence times, packet loss and delay.  </a:t>
            </a:r>
            <a:r>
              <a:rPr lang="en-US" sz="1900" b="1" baseline="30000" dirty="0">
                <a:solidFill>
                  <a:srgbClr val="0000FF"/>
                </a:solidFill>
                <a:latin typeface="Arial Black" panose="020B0A04020102020204" pitchFamily="34" charset="0"/>
              </a:rPr>
              <a:t>23</a:t>
            </a:r>
            <a:r>
              <a:rPr lang="en-US" sz="2000" dirty="0">
                <a:solidFill>
                  <a:srgbClr val="000000"/>
                </a:solidFill>
              </a:rPr>
              <a:t>In</a:t>
            </a:r>
            <a:r>
              <a:rPr lang="en-US" sz="2000" dirty="0">
                <a:solidFill>
                  <a:srgbClr val="FFFFFF">
                    <a:lumMod val="50000"/>
                  </a:srgbClr>
                </a:solidFill>
              </a:rPr>
              <a:t> </a:t>
            </a:r>
            <a:r>
              <a:rPr lang="en-US" sz="2000" dirty="0">
                <a:solidFill>
                  <a:srgbClr val="000000"/>
                </a:solidFill>
              </a:rPr>
              <a:t>other words, </a:t>
            </a:r>
            <a:r>
              <a:rPr lang="en-US" sz="2000" dirty="0">
                <a:solidFill>
                  <a:srgbClr val="000000"/>
                </a:solidFill>
                <a:latin typeface="Arial Black" panose="020B0A04020102020204" pitchFamily="34" charset="0"/>
              </a:rPr>
              <a:t>the thesis will check </a:t>
            </a:r>
            <a:r>
              <a:rPr lang="en-US" sz="2000" dirty="0">
                <a:solidFill>
                  <a:srgbClr val="000000"/>
                </a:solidFill>
              </a:rPr>
              <a:t>to what extent the centralized Ethernet routing can scale and become a solution to Ethernet problems. </a:t>
            </a:r>
            <a:r>
              <a:rPr lang="en-US" sz="1900" b="1" baseline="30000" dirty="0">
                <a:solidFill>
                  <a:srgbClr val="0000FF"/>
                </a:solidFill>
                <a:latin typeface="Arial Black" panose="020B0A04020102020204" pitchFamily="34" charset="0"/>
              </a:rPr>
              <a:t>24</a:t>
            </a:r>
            <a:r>
              <a:rPr lang="en-US" sz="2000" dirty="0">
                <a:solidFill>
                  <a:srgbClr val="FFFFFF">
                    <a:lumMod val="50000"/>
                  </a:srgbClr>
                </a:solidFill>
              </a:rPr>
              <a:t>In an</a:t>
            </a:r>
            <a:r>
              <a:rPr lang="en-US" sz="2000" dirty="0">
                <a:solidFill>
                  <a:srgbClr val="000000"/>
                </a:solidFill>
              </a:rPr>
              <a:t> </a:t>
            </a:r>
            <a:r>
              <a:rPr lang="en-US" sz="2000" dirty="0">
                <a:solidFill>
                  <a:srgbClr val="FFFFFF">
                    <a:lumMod val="50000"/>
                  </a:srgbClr>
                </a:solidFill>
              </a:rPr>
              <a:t>attempt to answer the above question, a comparison between the centralized and distributed Ethernet routing focusing on three parameters (delays, packet loss and convergence times) was looked at.</a:t>
            </a:r>
          </a:p>
          <a:p>
            <a:pPr fontAlgn="base">
              <a:spcBef>
                <a:spcPct val="0"/>
              </a:spcBef>
              <a:spcAft>
                <a:spcPct val="0"/>
              </a:spcAft>
              <a:defRPr/>
            </a:pPr>
            <a:endParaRPr lang="en-US" sz="2000" dirty="0">
              <a:solidFill>
                <a:srgbClr val="000000"/>
              </a:solidFill>
            </a:endParaRPr>
          </a:p>
          <a:p>
            <a:pPr fontAlgn="base">
              <a:spcBef>
                <a:spcPct val="0"/>
              </a:spcBef>
              <a:spcAft>
                <a:spcPct val="0"/>
              </a:spcAft>
              <a:defRPr/>
            </a:pPr>
            <a:endParaRPr lang="en-US" sz="2000" dirty="0">
              <a:solidFill>
                <a:srgbClr val="000000"/>
              </a:solidFill>
            </a:endParaRPr>
          </a:p>
        </p:txBody>
      </p:sp>
      <p:sp>
        <p:nvSpPr>
          <p:cNvPr id="2" name="Cloud Callout 1"/>
          <p:cNvSpPr/>
          <p:nvPr/>
        </p:nvSpPr>
        <p:spPr>
          <a:xfrm>
            <a:off x="2771775" y="4121150"/>
            <a:ext cx="5832475" cy="2736850"/>
          </a:xfrm>
          <a:prstGeom prst="cloudCallout">
            <a:avLst>
              <a:gd name="adj1" fmla="val -33815"/>
              <a:gd name="adj2" fmla="val -7534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fi-FI" sz="2000" dirty="0" err="1">
                <a:solidFill>
                  <a:srgbClr val="000000"/>
                </a:solidFill>
              </a:rPr>
              <a:t>This</a:t>
            </a:r>
            <a:r>
              <a:rPr lang="fi-FI" sz="2000" dirty="0">
                <a:solidFill>
                  <a:srgbClr val="000000"/>
                </a:solidFill>
              </a:rPr>
              <a:t> </a:t>
            </a:r>
            <a:r>
              <a:rPr lang="fi-FI" sz="2000" dirty="0" err="1">
                <a:solidFill>
                  <a:srgbClr val="000000"/>
                </a:solidFill>
              </a:rPr>
              <a:t>section</a:t>
            </a:r>
            <a:r>
              <a:rPr lang="fi-FI" sz="2000" dirty="0">
                <a:solidFill>
                  <a:srgbClr val="000000"/>
                </a:solidFill>
              </a:rPr>
              <a:t> </a:t>
            </a:r>
            <a:r>
              <a:rPr lang="fi-FI" sz="2000" dirty="0" err="1">
                <a:solidFill>
                  <a:srgbClr val="000000"/>
                </a:solidFill>
              </a:rPr>
              <a:t>was</a:t>
            </a:r>
            <a:r>
              <a:rPr lang="fi-FI" sz="2000" dirty="0">
                <a:solidFill>
                  <a:srgbClr val="000000"/>
                </a:solidFill>
              </a:rPr>
              <a:t> </a:t>
            </a:r>
            <a:r>
              <a:rPr lang="fi-FI" sz="2000" b="1" u="sng" dirty="0" err="1">
                <a:solidFill>
                  <a:srgbClr val="C00000"/>
                </a:solidFill>
                <a:latin typeface="Arial Black" panose="020B0A04020102020204" pitchFamily="34" charset="0"/>
              </a:rPr>
              <a:t>not</a:t>
            </a:r>
            <a:r>
              <a:rPr lang="fi-FI" sz="2000" dirty="0">
                <a:solidFill>
                  <a:srgbClr val="C00000"/>
                </a:solidFill>
                <a:latin typeface="Arial Black" panose="020B0A04020102020204" pitchFamily="34" charset="0"/>
              </a:rPr>
              <a:t> </a:t>
            </a:r>
            <a:r>
              <a:rPr lang="fi-FI" sz="2000" b="1" u="sng" dirty="0" err="1">
                <a:solidFill>
                  <a:srgbClr val="C00000"/>
                </a:solidFill>
                <a:latin typeface="Arial Black" panose="020B0A04020102020204" pitchFamily="34" charset="0"/>
              </a:rPr>
              <a:t>necessary</a:t>
            </a:r>
            <a:r>
              <a:rPr lang="fi-FI" sz="2000" dirty="0">
                <a:solidFill>
                  <a:srgbClr val="000000"/>
                </a:solidFill>
              </a:rPr>
              <a:t>, </a:t>
            </a:r>
            <a:r>
              <a:rPr lang="fi-FI" sz="2000" dirty="0" err="1">
                <a:solidFill>
                  <a:srgbClr val="000000"/>
                </a:solidFill>
              </a:rPr>
              <a:t>but</a:t>
            </a:r>
            <a:r>
              <a:rPr lang="fi-FI" sz="2000" dirty="0">
                <a:solidFill>
                  <a:srgbClr val="000000"/>
                </a:solidFill>
              </a:rPr>
              <a:t> </a:t>
            </a:r>
            <a:r>
              <a:rPr lang="fi-FI" sz="2000" dirty="0" err="1">
                <a:solidFill>
                  <a:srgbClr val="000000"/>
                </a:solidFill>
              </a:rPr>
              <a:t>was</a:t>
            </a:r>
            <a:r>
              <a:rPr lang="fi-FI" sz="2000" dirty="0">
                <a:solidFill>
                  <a:srgbClr val="000000"/>
                </a:solidFill>
              </a:rPr>
              <a:t> </a:t>
            </a:r>
            <a:r>
              <a:rPr lang="fi-FI" sz="2000" dirty="0" err="1">
                <a:solidFill>
                  <a:srgbClr val="000000"/>
                </a:solidFill>
              </a:rPr>
              <a:t>included</a:t>
            </a:r>
            <a:r>
              <a:rPr lang="fi-FI" sz="2000" dirty="0">
                <a:solidFill>
                  <a:srgbClr val="000000"/>
                </a:solidFill>
              </a:rPr>
              <a:t> </a:t>
            </a:r>
            <a:r>
              <a:rPr lang="fi-FI" sz="2000" dirty="0" err="1">
                <a:solidFill>
                  <a:srgbClr val="000000"/>
                </a:solidFill>
              </a:rPr>
              <a:t>because</a:t>
            </a:r>
            <a:r>
              <a:rPr lang="fi-FI" sz="2000" dirty="0">
                <a:solidFill>
                  <a:srgbClr val="000000"/>
                </a:solidFill>
              </a:rPr>
              <a:t> of </a:t>
            </a:r>
            <a:r>
              <a:rPr lang="fi-FI" sz="2000" dirty="0" err="1">
                <a:solidFill>
                  <a:srgbClr val="000000"/>
                </a:solidFill>
                <a:latin typeface="Arial Black" panose="020B0A04020102020204" pitchFamily="34" charset="0"/>
              </a:rPr>
              <a:t>department</a:t>
            </a:r>
            <a:r>
              <a:rPr lang="fi-FI" sz="2000" dirty="0">
                <a:solidFill>
                  <a:srgbClr val="000000"/>
                </a:solidFill>
                <a:latin typeface="Arial Black" panose="020B0A04020102020204" pitchFamily="34" charset="0"/>
              </a:rPr>
              <a:t> </a:t>
            </a:r>
            <a:r>
              <a:rPr lang="fi-FI" sz="2000" dirty="0" err="1">
                <a:solidFill>
                  <a:srgbClr val="000000"/>
                </a:solidFill>
                <a:latin typeface="Arial Black" panose="020B0A04020102020204" pitchFamily="34" charset="0"/>
              </a:rPr>
              <a:t>requirements</a:t>
            </a:r>
            <a:r>
              <a:rPr lang="fi-FI" sz="2000" dirty="0">
                <a:solidFill>
                  <a:srgbClr val="000000"/>
                </a:solidFill>
              </a:rPr>
              <a:t>. </a:t>
            </a:r>
            <a:r>
              <a:rPr lang="fi-FI" sz="2000" dirty="0" err="1">
                <a:solidFill>
                  <a:srgbClr val="000000"/>
                </a:solidFill>
              </a:rPr>
              <a:t>Nevertheless</a:t>
            </a:r>
            <a:r>
              <a:rPr lang="fi-FI" sz="2000" dirty="0">
                <a:solidFill>
                  <a:srgbClr val="000000"/>
                </a:solidFill>
              </a:rPr>
              <a:t>, </a:t>
            </a:r>
            <a:r>
              <a:rPr lang="fi-FI" sz="2000" dirty="0" err="1">
                <a:solidFill>
                  <a:srgbClr val="000000"/>
                </a:solidFill>
              </a:rPr>
              <a:t>this</a:t>
            </a:r>
            <a:r>
              <a:rPr lang="fi-FI" sz="2000" dirty="0">
                <a:solidFill>
                  <a:srgbClr val="000000"/>
                </a:solidFill>
              </a:rPr>
              <a:t> is </a:t>
            </a:r>
            <a:r>
              <a:rPr lang="fi-FI" sz="2000" dirty="0" err="1">
                <a:solidFill>
                  <a:srgbClr val="000000"/>
                </a:solidFill>
              </a:rPr>
              <a:t>not</a:t>
            </a:r>
            <a:r>
              <a:rPr lang="fi-FI" sz="2000" dirty="0">
                <a:solidFill>
                  <a:srgbClr val="000000"/>
                </a:solidFill>
              </a:rPr>
              <a:t> a </a:t>
            </a:r>
            <a:r>
              <a:rPr lang="fi-FI" sz="2000" dirty="0" err="1">
                <a:solidFill>
                  <a:srgbClr val="000000"/>
                </a:solidFill>
              </a:rPr>
              <a:t>problem</a:t>
            </a:r>
            <a:r>
              <a:rPr lang="fi-FI" sz="2000" dirty="0">
                <a:solidFill>
                  <a:srgbClr val="000000"/>
                </a:solidFill>
              </a:rPr>
              <a:t> </a:t>
            </a:r>
            <a:r>
              <a:rPr lang="fi-FI" sz="2000" dirty="0" err="1">
                <a:solidFill>
                  <a:srgbClr val="000000"/>
                </a:solidFill>
              </a:rPr>
              <a:t>statement</a:t>
            </a:r>
            <a:r>
              <a:rPr lang="fi-FI" sz="2000" dirty="0">
                <a:solidFill>
                  <a:srgbClr val="000000"/>
                </a:solidFill>
              </a:rPr>
              <a:t>. </a:t>
            </a:r>
            <a:br>
              <a:rPr lang="fi-FI" sz="2000" dirty="0">
                <a:solidFill>
                  <a:srgbClr val="000000"/>
                </a:solidFill>
              </a:rPr>
            </a:br>
            <a:r>
              <a:rPr lang="fi-FI" sz="2000" dirty="0" err="1">
                <a:solidFill>
                  <a:srgbClr val="000000"/>
                </a:solidFill>
                <a:latin typeface="Arial Black" panose="020B0A04020102020204" pitchFamily="34" charset="0"/>
              </a:rPr>
              <a:t>What</a:t>
            </a:r>
            <a:r>
              <a:rPr lang="fi-FI" sz="2000" dirty="0">
                <a:solidFill>
                  <a:srgbClr val="000000"/>
                </a:solidFill>
                <a:latin typeface="Arial Black" panose="020B0A04020102020204" pitchFamily="34" charset="0"/>
              </a:rPr>
              <a:t> is </a:t>
            </a:r>
            <a:r>
              <a:rPr lang="fi-FI" sz="2000" dirty="0" err="1">
                <a:solidFill>
                  <a:srgbClr val="000000"/>
                </a:solidFill>
                <a:latin typeface="Arial Black" panose="020B0A04020102020204" pitchFamily="34" charset="0"/>
              </a:rPr>
              <a:t>it</a:t>
            </a:r>
            <a:r>
              <a:rPr lang="fi-FI" sz="2000" dirty="0">
                <a:solidFill>
                  <a:srgbClr val="000000"/>
                </a:solidFill>
                <a:latin typeface="Arial Black" panose="020B0A04020102020204" pitchFamily="34" charset="0"/>
              </a:rPr>
              <a:t>?</a:t>
            </a:r>
            <a:endParaRPr lang="en-US" sz="2000" dirty="0">
              <a:solidFill>
                <a:srgbClr val="000000"/>
              </a:solidFill>
              <a:latin typeface="Arial Black" panose="020B0A04020102020204" pitchFamily="34" charset="0"/>
            </a:endParaRPr>
          </a:p>
        </p:txBody>
      </p:sp>
      <p:sp>
        <p:nvSpPr>
          <p:cNvPr id="11" name="AutoShape 7"/>
          <p:cNvSpPr>
            <a:spLocks/>
          </p:cNvSpPr>
          <p:nvPr/>
        </p:nvSpPr>
        <p:spPr bwMode="auto">
          <a:xfrm>
            <a:off x="358775" y="2130425"/>
            <a:ext cx="1801813" cy="1076325"/>
          </a:xfrm>
          <a:prstGeom prst="borderCallout1">
            <a:avLst>
              <a:gd name="adj1" fmla="val 13282"/>
              <a:gd name="adj2" fmla="val 103023"/>
              <a:gd name="adj3" fmla="val -21523"/>
              <a:gd name="adj4" fmla="val 120579"/>
            </a:avLst>
          </a:prstGeom>
          <a:solidFill>
            <a:srgbClr val="008000"/>
          </a:solidFill>
          <a:ln w="38100">
            <a:solidFill>
              <a:srgbClr val="0066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15000"/>
              </a:spcBef>
              <a:spcAft>
                <a:spcPct val="0"/>
              </a:spcAft>
              <a:buFontTx/>
              <a:buNone/>
            </a:pPr>
            <a:r>
              <a:rPr lang="fi-FI" altLang="en-US" sz="2400" b="1" noProof="1" smtClean="0">
                <a:solidFill>
                  <a:srgbClr val="FFFFFF"/>
                </a:solidFill>
              </a:rPr>
              <a:t>Move 3-</a:t>
            </a:r>
            <a:r>
              <a:rPr lang="fi-FI" altLang="en-US" sz="2400" b="1" smtClean="0">
                <a:solidFill>
                  <a:srgbClr val="FFFFFF"/>
                </a:solidFill>
              </a:rPr>
              <a:t>1</a:t>
            </a:r>
            <a:r>
              <a:rPr lang="fi-FI" altLang="en-US" sz="2400" b="1" noProof="1" smtClean="0">
                <a:solidFill>
                  <a:srgbClr val="FFFFFF"/>
                </a:solidFill>
              </a:rPr>
              <a:t>:</a:t>
            </a:r>
            <a:r>
              <a:rPr lang="fi-FI" altLang="en-US" sz="2400" noProof="1" smtClean="0">
                <a:solidFill>
                  <a:srgbClr val="FFFFFF"/>
                </a:solidFill>
              </a:rPr>
              <a:t> </a:t>
            </a:r>
            <a:br>
              <a:rPr lang="fi-FI" altLang="en-US" sz="2400" noProof="1" smtClean="0">
                <a:solidFill>
                  <a:srgbClr val="FFFFFF"/>
                </a:solidFill>
              </a:rPr>
            </a:br>
            <a:r>
              <a:rPr lang="en-US" altLang="en-US" sz="2000" smtClean="0">
                <a:solidFill>
                  <a:srgbClr val="FFFFFF"/>
                </a:solidFill>
              </a:rPr>
              <a:t>Outlining Purposes</a:t>
            </a:r>
            <a:endParaRPr lang="en-US" altLang="en-US" sz="2000" smtClean="0">
              <a:solidFill>
                <a:srgbClr val="000000"/>
              </a:solidFill>
            </a:endParaRPr>
          </a:p>
        </p:txBody>
      </p:sp>
    </p:spTree>
    <p:extLst>
      <p:ext uri="{BB962C8B-B14F-4D97-AF65-F5344CB8AC3E}">
        <p14:creationId xmlns:p14="http://schemas.microsoft.com/office/powerpoint/2010/main" val="457170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lto">
  <a:themeElements>
    <a:clrScheme name="aalto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928B81">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928B81">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11158</Words>
  <Application>Microsoft Office PowerPoint</Application>
  <PresentationFormat>On-screen Show (4:3)</PresentationFormat>
  <Paragraphs>1235</Paragraphs>
  <Slides>111</Slides>
  <Notes>19</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111</vt:i4>
      </vt:variant>
    </vt:vector>
  </HeadingPairs>
  <TitlesOfParts>
    <vt:vector size="131" baseType="lpstr">
      <vt:lpstr>MS PGothic</vt:lpstr>
      <vt:lpstr>MS PGothic</vt:lpstr>
      <vt:lpstr>Arial</vt:lpstr>
      <vt:lpstr>Arial Black</vt:lpstr>
      <vt:lpstr>Calibri</vt:lpstr>
      <vt:lpstr>CMBX12</vt:lpstr>
      <vt:lpstr>CMR12</vt:lpstr>
      <vt:lpstr>Courier New</vt:lpstr>
      <vt:lpstr>Georgia</vt:lpstr>
      <vt:lpstr>Helvetica</vt:lpstr>
      <vt:lpstr>Symbol</vt:lpstr>
      <vt:lpstr>Times New Roman</vt:lpstr>
      <vt:lpstr>Wingdings</vt:lpstr>
      <vt:lpstr>Office Theme</vt:lpstr>
      <vt:lpstr>aalto</vt:lpstr>
      <vt:lpstr>Default Design</vt:lpstr>
      <vt:lpstr>2_Default Design</vt:lpstr>
      <vt:lpstr>1_Office Theme</vt:lpstr>
      <vt:lpstr>2_Office Theme</vt:lpstr>
      <vt:lpstr>3_Default Design</vt:lpstr>
      <vt:lpstr>Improving the Master’s Thesis Supervision Process at Aalto University</vt:lpstr>
      <vt:lpstr>Background:</vt:lpstr>
      <vt:lpstr>Background:</vt:lpstr>
      <vt:lpstr>Solution:</vt:lpstr>
      <vt:lpstr>Creating User-Friendly Theses  </vt:lpstr>
      <vt:lpstr>Creating User-Friendly Theses</vt:lpstr>
      <vt:lpstr>PowerPoint Presentation</vt:lpstr>
      <vt:lpstr>1. Definition of research scope and goals</vt:lpstr>
      <vt:lpstr>PowerPoint Presentation</vt:lpstr>
      <vt:lpstr>2. Command of the topic</vt:lpstr>
      <vt:lpstr>PowerPoint Presentation</vt:lpstr>
      <vt:lpstr>3. Methods and conclusions</vt:lpstr>
      <vt:lpstr>PowerPoint Presentation</vt:lpstr>
      <vt:lpstr>4. Contribution to knowledge &amp; thesis structure</vt:lpstr>
      <vt:lpstr>Task 1: Analysis of master’s thesis</vt:lpstr>
      <vt:lpstr>PowerPoint Presentation</vt:lpstr>
      <vt:lpstr>PowerPoint Presentation</vt:lpstr>
      <vt:lpstr>PowerPoint Presentation</vt:lpstr>
      <vt:lpstr>PowerPoint Presentation</vt:lpstr>
      <vt:lpstr>PowerPoint Presentation</vt:lpstr>
      <vt:lpstr>PowerPoint Presentation</vt:lpstr>
      <vt:lpstr>Types of engineering theses?</vt:lpstr>
      <vt:lpstr>Types of engineering theses?</vt:lpstr>
      <vt:lpstr>Types of engineering theses?</vt:lpstr>
      <vt:lpstr>Types of engineering theses?</vt:lpstr>
      <vt:lpstr>Types of engineering theses?</vt:lpstr>
      <vt:lpstr>Types of engineering theses?</vt:lpstr>
      <vt:lpstr>How to structure your thesis?</vt:lpstr>
      <vt:lpstr>Thesis Structure (Computer Science)</vt:lpstr>
      <vt:lpstr>Thesis Structure (Computer Science)</vt:lpstr>
      <vt:lpstr>How to structure your thesis?</vt:lpstr>
      <vt:lpstr>How to keep you supervisor happy?</vt:lpstr>
      <vt:lpstr>The traditional IMRD Pattern</vt:lpstr>
      <vt:lpstr>Chapter 1: Introduction</vt:lpstr>
      <vt:lpstr>PowerPoint Presentation</vt:lpstr>
      <vt:lpstr>PowerPoint Presentation</vt:lpstr>
      <vt:lpstr>Chapter 1: Introduction</vt:lpstr>
      <vt:lpstr>PowerPoint Presentation</vt:lpstr>
      <vt:lpstr>PowerPoint Presentation</vt:lpstr>
      <vt:lpstr>The CARS Model for Journal Paper introductions</vt:lpstr>
      <vt:lpstr>What about master’s thesis introductions?</vt:lpstr>
      <vt:lpstr>What about master’s thesis introductions?</vt:lpstr>
      <vt:lpstr>PowerPoint Presentation</vt:lpstr>
      <vt:lpstr>Chapter 1: Introduction</vt:lpstr>
      <vt:lpstr>PowerPoint Presentation</vt:lpstr>
      <vt:lpstr>Chapter 1: Introduction</vt:lpstr>
      <vt:lpstr>PowerPoint Presentation</vt:lpstr>
      <vt:lpstr>Chapter 1: Introduction</vt:lpstr>
      <vt:lpstr>PowerPoint Presentation</vt:lpstr>
      <vt:lpstr>Chapter 1: Introduction</vt:lpstr>
      <vt:lpstr>PowerPoint Presentation</vt:lpstr>
      <vt:lpstr>How to keep you supervisor happy?</vt:lpstr>
      <vt:lpstr>Chapter 1: Introduction</vt:lpstr>
      <vt:lpstr>PowerPoint Presentation</vt:lpstr>
      <vt:lpstr>Chapter 1: Introduction</vt:lpstr>
      <vt:lpstr>Chapter 1: Introduction</vt:lpstr>
      <vt:lpstr>PowerPoint Presentation</vt:lpstr>
      <vt:lpstr>Chapter 1: Introduction</vt:lpstr>
      <vt:lpstr>How to keep you supervisor happy?</vt:lpstr>
      <vt:lpstr>Chapter 1: Introduction</vt:lpstr>
      <vt:lpstr>Chapter 1: Introduction</vt:lpstr>
      <vt:lpstr>PowerPoint Presentation</vt:lpstr>
      <vt:lpstr>Chapter 1: Introduction</vt:lpstr>
      <vt:lpstr>PowerPoint Presentation</vt:lpstr>
      <vt:lpstr>Chapter 1: Introduction</vt:lpstr>
      <vt:lpstr>PowerPoint Presentation</vt:lpstr>
      <vt:lpstr>Chapter 1: Introduction</vt:lpstr>
      <vt:lpstr>How to keep you supervisor happy?</vt:lpstr>
      <vt:lpstr>Metalanguage: Chapter and section previews</vt:lpstr>
      <vt:lpstr>Metalanguage: Chapter and section previews</vt:lpstr>
      <vt:lpstr>Metalanguage: Chapter and section previews</vt:lpstr>
      <vt:lpstr>Chapter 1: Introduction</vt:lpstr>
      <vt:lpstr>How to keep you supervisor happy?</vt:lpstr>
      <vt:lpstr>Chapter 1: Introduction</vt:lpstr>
      <vt:lpstr>Metalanguage: Topic Sentences (enumeration)</vt:lpstr>
      <vt:lpstr>PowerPoint Presentation</vt:lpstr>
      <vt:lpstr>PowerPoint Presentation</vt:lpstr>
      <vt:lpstr>PowerPoint Presentation</vt:lpstr>
      <vt:lpstr>PowerPoint Presentation</vt:lpstr>
      <vt:lpstr>PowerPoint Presentation</vt:lpstr>
      <vt:lpstr>A more exemplary thesis introduction</vt:lpstr>
      <vt:lpstr>What about master’s thesis introductions?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we find out?</vt:lpstr>
      <vt:lpstr>What did we find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Aalto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User-Friendly Theses</dc:title>
  <dc:creator>Pennington Kenneth</dc:creator>
  <cp:lastModifiedBy>Pennington Kenneth</cp:lastModifiedBy>
  <cp:revision>112</cp:revision>
  <cp:lastPrinted>2014-04-07T02:15:31Z</cp:lastPrinted>
  <dcterms:created xsi:type="dcterms:W3CDTF">2014-04-03T06:35:54Z</dcterms:created>
  <dcterms:modified xsi:type="dcterms:W3CDTF">2014-12-03T14:37:05Z</dcterms:modified>
</cp:coreProperties>
</file>