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26"/>
  </p:notesMasterIdLst>
  <p:handoutMasterIdLst>
    <p:handoutMasterId r:id="rId27"/>
  </p:handoutMasterIdLst>
  <p:sldIdLst>
    <p:sldId id="444" r:id="rId2"/>
    <p:sldId id="420" r:id="rId3"/>
    <p:sldId id="421" r:id="rId4"/>
    <p:sldId id="422" r:id="rId5"/>
    <p:sldId id="441" r:id="rId6"/>
    <p:sldId id="431" r:id="rId7"/>
    <p:sldId id="423" r:id="rId8"/>
    <p:sldId id="432" r:id="rId9"/>
    <p:sldId id="429" r:id="rId10"/>
    <p:sldId id="443" r:id="rId11"/>
    <p:sldId id="430" r:id="rId12"/>
    <p:sldId id="434" r:id="rId13"/>
    <p:sldId id="442" r:id="rId14"/>
    <p:sldId id="436" r:id="rId15"/>
    <p:sldId id="433" r:id="rId16"/>
    <p:sldId id="427" r:id="rId17"/>
    <p:sldId id="426" r:id="rId18"/>
    <p:sldId id="428" r:id="rId19"/>
    <p:sldId id="446" r:id="rId20"/>
    <p:sldId id="447" r:id="rId21"/>
    <p:sldId id="448" r:id="rId22"/>
    <p:sldId id="449" r:id="rId23"/>
    <p:sldId id="450" r:id="rId24"/>
    <p:sldId id="445" r:id="rId25"/>
  </p:sldIdLst>
  <p:sldSz cx="9144000" cy="6858000" type="screen4x3"/>
  <p:notesSz cx="6669088" cy="987266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B64340"/>
    <a:srgbClr val="FF3300"/>
    <a:srgbClr val="D6F8FA"/>
    <a:srgbClr val="0DB92A"/>
    <a:srgbClr val="FFCC00"/>
    <a:srgbClr val="FF3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610" autoAdjust="0"/>
  </p:normalViewPr>
  <p:slideViewPr>
    <p:cSldViewPr>
      <p:cViewPr varScale="1">
        <p:scale>
          <a:sx n="69" d="100"/>
          <a:sy n="69" d="100"/>
        </p:scale>
        <p:origin x="220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30"/>
    </p:cViewPr>
  </p:sorterViewPr>
  <p:notesViewPr>
    <p:cSldViewPr>
      <p:cViewPr varScale="1">
        <p:scale>
          <a:sx n="61" d="100"/>
          <a:sy n="61" d="100"/>
        </p:scale>
        <p:origin x="-2760" y="-90"/>
      </p:cViewPr>
      <p:guideLst>
        <p:guide orient="horz" pos="3110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KK\home\v\vaattova\Documents\JOHANNA%20T&#196;RKEIMM&#196;T\KIELIKESKUS\SEMINAARIT\Kehitt&#228;misp&#228;iv&#228;%2019.8.2015\elomakevastaukset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ATKK\home\v\vaattova\Documents\JOHANNA%20T&#196;RKEIMM&#196;T\KIELIKESKUS\SEMINAARIT\Kehitt&#228;misp&#228;iv&#228;%2019.8.2015\elomakevastauks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 dirty="0"/>
              <a:t>How </a:t>
            </a:r>
            <a:r>
              <a:rPr lang="fi-FI" sz="2400" b="1" dirty="0" err="1"/>
              <a:t>regularly</a:t>
            </a:r>
            <a:r>
              <a:rPr lang="fi-FI" sz="2400" b="1" dirty="0"/>
              <a:t> </a:t>
            </a:r>
            <a:r>
              <a:rPr lang="fi-FI" sz="2400" b="1" dirty="0" err="1"/>
              <a:t>do</a:t>
            </a:r>
            <a:r>
              <a:rPr lang="fi-FI" sz="2400" b="1" dirty="0"/>
              <a:t> </a:t>
            </a:r>
            <a:r>
              <a:rPr lang="fi-FI" sz="2400" b="1" dirty="0" err="1"/>
              <a:t>you</a:t>
            </a:r>
            <a:r>
              <a:rPr lang="fi-FI" sz="2400" b="1" dirty="0"/>
              <a:t> </a:t>
            </a:r>
            <a:r>
              <a:rPr lang="fi-FI" sz="2400" b="1" dirty="0" err="1"/>
              <a:t>collect</a:t>
            </a:r>
            <a:r>
              <a:rPr lang="fi-FI" sz="2400" b="1" dirty="0"/>
              <a:t> feedback </a:t>
            </a:r>
            <a:r>
              <a:rPr lang="fi-FI" sz="2400" b="1" dirty="0" err="1"/>
              <a:t>from</a:t>
            </a:r>
            <a:r>
              <a:rPr lang="fi-FI" sz="2400" b="1" dirty="0"/>
              <a:t> </a:t>
            </a:r>
            <a:r>
              <a:rPr lang="fi-FI" sz="2400" b="1" dirty="0" err="1"/>
              <a:t>students</a:t>
            </a:r>
            <a:r>
              <a:rPr lang="fi-FI" sz="2400" b="1" dirty="0"/>
              <a:t> in </a:t>
            </a:r>
            <a:r>
              <a:rPr lang="fi-FI" sz="2400" b="1" dirty="0" err="1"/>
              <a:t>your</a:t>
            </a:r>
            <a:r>
              <a:rPr lang="fi-FI" sz="2400" b="1" dirty="0"/>
              <a:t> </a:t>
            </a:r>
            <a:r>
              <a:rPr lang="fi-FI" sz="2400" b="1" dirty="0" err="1"/>
              <a:t>courses</a:t>
            </a:r>
            <a:r>
              <a:rPr lang="fi-FI" sz="2400" b="1" dirty="0"/>
              <a:t>? (N=71 </a:t>
            </a:r>
            <a:r>
              <a:rPr lang="fi-FI" sz="2400" b="1" dirty="0" err="1"/>
              <a:t>respodents</a:t>
            </a:r>
            <a:r>
              <a:rPr lang="fi-FI" sz="2400" b="1" dirty="0"/>
              <a:t>)</a:t>
            </a:r>
          </a:p>
        </c:rich>
      </c:tx>
      <c:layout>
        <c:manualLayout>
          <c:xMode val="edge"/>
          <c:yMode val="edge"/>
          <c:x val="9.6367067817476226E-2"/>
          <c:y val="7.5160381601685486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Sheet1!$A$5:$A$9</c:f>
              <c:strCache>
                <c:ptCount val="5"/>
                <c:pt idx="0">
                  <c:v>In every course </c:v>
                </c:pt>
                <c:pt idx="1">
                  <c:v> Almost every course </c:v>
                </c:pt>
                <c:pt idx="2">
                  <c:v>Mostly just in new courses ~ in occasional courses </c:v>
                </c:pt>
                <c:pt idx="3">
                  <c:v>I seldom collect feedback</c:v>
                </c:pt>
                <c:pt idx="4">
                  <c:v>Not relevant (I do not teach)</c:v>
                </c:pt>
              </c:strCache>
            </c:strRef>
          </c:cat>
          <c:val>
            <c:numRef>
              <c:f>Sheet1!$B$5:$B$9</c:f>
              <c:numCache>
                <c:formatCode>General</c:formatCode>
                <c:ptCount val="5"/>
                <c:pt idx="0">
                  <c:v>47</c:v>
                </c:pt>
                <c:pt idx="1">
                  <c:v>8</c:v>
                </c:pt>
                <c:pt idx="2">
                  <c:v>4</c:v>
                </c:pt>
                <c:pt idx="3">
                  <c:v>0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78383552"/>
        <c:axId val="171065304"/>
      </c:barChart>
      <c:catAx>
        <c:axId val="78383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1065304"/>
        <c:crosses val="autoZero"/>
        <c:auto val="1"/>
        <c:lblAlgn val="ctr"/>
        <c:lblOffset val="100"/>
        <c:noMultiLvlLbl val="0"/>
      </c:catAx>
      <c:valAx>
        <c:axId val="171065304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783835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/>
              <a:t>At which stage of the course do you typically collect feedback</a:t>
            </a:r>
            <a:r>
              <a:rPr lang="en-US" sz="2400" b="1" dirty="0" smtClean="0"/>
              <a:t>? (N= 71 resp.)</a:t>
            </a:r>
            <a:endParaRPr lang="en-US" sz="2400" b="1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Sheet1!$A$16:$A$19</c:f>
              <c:strCache>
                <c:ptCount val="4"/>
                <c:pt idx="0">
                  <c:v>At the end of the course </c:v>
                </c:pt>
                <c:pt idx="1">
                  <c:v>At the end and approximately in the middle</c:v>
                </c:pt>
                <c:pt idx="2">
                  <c:v>Several times throughout the course</c:v>
                </c:pt>
                <c:pt idx="3">
                  <c:v>Not relevant</c:v>
                </c:pt>
              </c:strCache>
            </c:strRef>
          </c:cat>
          <c:val>
            <c:numRef>
              <c:f>Sheet1!$B$16:$B$19</c:f>
              <c:numCache>
                <c:formatCode>General</c:formatCode>
                <c:ptCount val="4"/>
                <c:pt idx="0">
                  <c:v>30</c:v>
                </c:pt>
                <c:pt idx="1">
                  <c:v>19</c:v>
                </c:pt>
                <c:pt idx="2">
                  <c:v>10</c:v>
                </c:pt>
                <c:pt idx="3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023184"/>
        <c:axId val="172093472"/>
      </c:barChart>
      <c:catAx>
        <c:axId val="1720231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2093472"/>
        <c:crosses val="autoZero"/>
        <c:auto val="1"/>
        <c:lblAlgn val="ctr"/>
        <c:lblOffset val="100"/>
        <c:noMultiLvlLbl val="0"/>
      </c:catAx>
      <c:valAx>
        <c:axId val="1720934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0231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2400" b="1"/>
              <a:t>In what way do you collect student feedback or find out what the students' experiences of the course are?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Sheet1!$A$28:$A$32</c:f>
              <c:strCache>
                <c:ptCount val="5"/>
                <c:pt idx="0">
                  <c:v>Mostly written paper forms in the classroom </c:v>
                </c:pt>
                <c:pt idx="1">
                  <c:v>Mostly via eform </c:v>
                </c:pt>
                <c:pt idx="2">
                  <c:v>Mostly through oral discussions</c:v>
                </c:pt>
                <c:pt idx="3">
                  <c:v>In several or variable ways</c:v>
                </c:pt>
                <c:pt idx="4">
                  <c:v>Not relevant</c:v>
                </c:pt>
              </c:strCache>
            </c:strRef>
          </c:cat>
          <c:val>
            <c:numRef>
              <c:f>Sheet1!$B$28:$B$32</c:f>
              <c:numCache>
                <c:formatCode>General</c:formatCode>
                <c:ptCount val="5"/>
                <c:pt idx="0">
                  <c:v>26</c:v>
                </c:pt>
                <c:pt idx="1">
                  <c:v>7</c:v>
                </c:pt>
                <c:pt idx="2">
                  <c:v>2</c:v>
                </c:pt>
                <c:pt idx="3">
                  <c:v>24</c:v>
                </c:pt>
                <c:pt idx="4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72120096"/>
        <c:axId val="172120488"/>
      </c:barChart>
      <c:catAx>
        <c:axId val="1721200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72120488"/>
        <c:crosses val="autoZero"/>
        <c:auto val="1"/>
        <c:lblAlgn val="ctr"/>
        <c:lblOffset val="100"/>
        <c:noMultiLvlLbl val="0"/>
      </c:catAx>
      <c:valAx>
        <c:axId val="17212048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721200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889938" cy="493633"/>
          </a:xfrm>
          <a:prstGeom prst="rect">
            <a:avLst/>
          </a:prstGeom>
        </p:spPr>
        <p:txBody>
          <a:bodyPr vert="horz" lIns="91967" tIns="45983" rIns="91967" bIns="4598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7"/>
            <a:ext cx="2889938" cy="493633"/>
          </a:xfrm>
          <a:prstGeom prst="rect">
            <a:avLst/>
          </a:prstGeom>
        </p:spPr>
        <p:txBody>
          <a:bodyPr vert="horz" lIns="91967" tIns="45983" rIns="91967" bIns="45983" rtlCol="0"/>
          <a:lstStyle>
            <a:lvl1pPr algn="r">
              <a:defRPr sz="1200"/>
            </a:lvl1pPr>
          </a:lstStyle>
          <a:p>
            <a:fld id="{543DD091-1D60-4461-BCDE-7F7C2C5B9A81}" type="datetimeFigureOut">
              <a:rPr lang="fi-FI" smtClean="0"/>
              <a:pPr/>
              <a:t>4.9.2015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7323"/>
            <a:ext cx="2889938" cy="493633"/>
          </a:xfrm>
          <a:prstGeom prst="rect">
            <a:avLst/>
          </a:prstGeom>
        </p:spPr>
        <p:txBody>
          <a:bodyPr vert="horz" lIns="91967" tIns="45983" rIns="91967" bIns="4598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377323"/>
            <a:ext cx="2889938" cy="493633"/>
          </a:xfrm>
          <a:prstGeom prst="rect">
            <a:avLst/>
          </a:prstGeom>
        </p:spPr>
        <p:txBody>
          <a:bodyPr vert="horz" lIns="91967" tIns="45983" rIns="91967" bIns="45983" rtlCol="0" anchor="b"/>
          <a:lstStyle>
            <a:lvl1pPr algn="r">
              <a:defRPr sz="1200"/>
            </a:lvl1pPr>
          </a:lstStyle>
          <a:p>
            <a:fld id="{2EC92266-A1A3-4967-930C-3C2D8ED0DF2C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57946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7"/>
            <a:ext cx="2889938" cy="493633"/>
          </a:xfrm>
          <a:prstGeom prst="rect">
            <a:avLst/>
          </a:prstGeom>
        </p:spPr>
        <p:txBody>
          <a:bodyPr vert="horz" lIns="91967" tIns="45983" rIns="91967" bIns="45983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7"/>
            <a:ext cx="2889938" cy="493633"/>
          </a:xfrm>
          <a:prstGeom prst="rect">
            <a:avLst/>
          </a:prstGeom>
        </p:spPr>
        <p:txBody>
          <a:bodyPr vert="horz" lIns="91967" tIns="45983" rIns="91967" bIns="45983" rtlCol="0"/>
          <a:lstStyle>
            <a:lvl1pPr algn="r">
              <a:defRPr sz="1200"/>
            </a:lvl1pPr>
          </a:lstStyle>
          <a:p>
            <a:fld id="{5C3E3FD3-42E4-47EC-BBCE-D61B7A5D8BCB}" type="datetimeFigureOut">
              <a:rPr lang="fi-FI" smtClean="0"/>
              <a:pPr/>
              <a:t>4.9.2015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8363" y="741363"/>
            <a:ext cx="4932362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967" tIns="45983" rIns="91967" bIns="45983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689516"/>
            <a:ext cx="5335270" cy="4442698"/>
          </a:xfrm>
          <a:prstGeom prst="rect">
            <a:avLst/>
          </a:prstGeom>
        </p:spPr>
        <p:txBody>
          <a:bodyPr vert="horz" lIns="91967" tIns="45983" rIns="91967" bIns="45983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23"/>
            <a:ext cx="2889938" cy="493633"/>
          </a:xfrm>
          <a:prstGeom prst="rect">
            <a:avLst/>
          </a:prstGeom>
        </p:spPr>
        <p:txBody>
          <a:bodyPr vert="horz" lIns="91967" tIns="45983" rIns="91967" bIns="45983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377323"/>
            <a:ext cx="2889938" cy="493633"/>
          </a:xfrm>
          <a:prstGeom prst="rect">
            <a:avLst/>
          </a:prstGeom>
        </p:spPr>
        <p:txBody>
          <a:bodyPr vert="horz" lIns="91967" tIns="45983" rIns="91967" bIns="45983" rtlCol="0" anchor="b"/>
          <a:lstStyle>
            <a:lvl1pPr algn="r">
              <a:defRPr sz="1200"/>
            </a:lvl1pPr>
          </a:lstStyle>
          <a:p>
            <a:fld id="{97EE0586-AE8E-4B4C-958C-CCB3BA9B3DAA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157974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0586-AE8E-4B4C-958C-CCB3BA9B3DAA}" type="slidenum">
              <a:rPr lang="fi-FI" smtClean="0"/>
              <a:pPr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142295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0586-AE8E-4B4C-958C-CCB3BA9B3DAA}" type="slidenum">
              <a:rPr lang="fi-FI" smtClean="0"/>
              <a:pPr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09458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0586-AE8E-4B4C-958C-CCB3BA9B3DAA}" type="slidenum">
              <a:rPr lang="fi-FI" smtClean="0"/>
              <a:pPr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26128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0586-AE8E-4B4C-958C-CCB3BA9B3DAA}" type="slidenum">
              <a:rPr lang="fi-FI" smtClean="0"/>
              <a:pPr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85778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EE0586-AE8E-4B4C-958C-CCB3BA9B3DAA}" type="slidenum">
              <a:rPr lang="fi-FI" smtClean="0"/>
              <a:pPr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6789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764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7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389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58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112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99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892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3088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840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467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C3799D-B18C-4C5A-9497-478DBD50EE4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40674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00"/>
            </a:gs>
            <a:gs pos="38000">
              <a:schemeClr val="bg1"/>
            </a:gs>
            <a:gs pos="99000">
              <a:schemeClr val="accent1">
                <a:lumMod val="45000"/>
                <a:lumOff val="55000"/>
              </a:schemeClr>
            </a:gs>
            <a:gs pos="72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Huomenta! </a:t>
            </a:r>
            <a:r>
              <a:rPr lang="fi-FI" dirty="0" err="1" smtClean="0"/>
              <a:t>Good</a:t>
            </a:r>
            <a:r>
              <a:rPr lang="fi-FI" dirty="0" smtClean="0"/>
              <a:t> </a:t>
            </a:r>
            <a:r>
              <a:rPr lang="fi-FI" dirty="0" err="1" smtClean="0"/>
              <a:t>morning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b="1" dirty="0"/>
              <a:t>O</a:t>
            </a:r>
            <a:r>
              <a:rPr lang="fi-FI" sz="3200" b="1" dirty="0" smtClean="0"/>
              <a:t>nhan pöydässäsi </a:t>
            </a:r>
            <a:r>
              <a:rPr lang="fi-FI" sz="3200" b="1" dirty="0" err="1" smtClean="0"/>
              <a:t>kolleegoita</a:t>
            </a:r>
            <a:r>
              <a:rPr lang="fi-FI" sz="3200" b="1" dirty="0" smtClean="0"/>
              <a:t> ainakin 2-3 eri yksiköstä?</a:t>
            </a:r>
          </a:p>
          <a:p>
            <a:pPr marL="0" indent="0">
              <a:buNone/>
            </a:pPr>
            <a:endParaRPr lang="fi-FI" sz="2800" i="1" dirty="0" smtClean="0"/>
          </a:p>
          <a:p>
            <a:pPr marL="0" indent="0">
              <a:buNone/>
            </a:pPr>
            <a:r>
              <a:rPr lang="fi-FI" sz="3200" b="1" dirty="0" smtClean="0"/>
              <a:t>Onhan vähintään yhdellä henkilöllä pöydässänne mobiililaite, jolla pääsee verkkoon?</a:t>
            </a:r>
          </a:p>
          <a:p>
            <a:pPr marL="0" indent="0">
              <a:buNone/>
            </a:pPr>
            <a:endParaRPr lang="fi-FI" i="1" dirty="0"/>
          </a:p>
        </p:txBody>
      </p:sp>
      <p:sp>
        <p:nvSpPr>
          <p:cNvPr id="7" name="Sisällön paikkamerkki 6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3200" i="1" dirty="0" err="1"/>
              <a:t>Please</a:t>
            </a:r>
            <a:r>
              <a:rPr lang="fi-FI" sz="3200" i="1" dirty="0"/>
              <a:t> </a:t>
            </a:r>
            <a:r>
              <a:rPr lang="fi-FI" sz="3200" i="1" dirty="0" err="1"/>
              <a:t>be</a:t>
            </a:r>
            <a:r>
              <a:rPr lang="fi-FI" sz="3200" i="1" dirty="0"/>
              <a:t> </a:t>
            </a:r>
            <a:r>
              <a:rPr lang="fi-FI" sz="3200" i="1" dirty="0" err="1"/>
              <a:t>seated</a:t>
            </a:r>
            <a:r>
              <a:rPr lang="fi-FI" sz="3200" i="1" dirty="0"/>
              <a:t> in ”</a:t>
            </a:r>
            <a:r>
              <a:rPr lang="fi-FI" sz="3200" i="1" dirty="0" err="1"/>
              <a:t>mixed</a:t>
            </a:r>
            <a:r>
              <a:rPr lang="fi-FI" sz="3200" i="1" dirty="0"/>
              <a:t>” </a:t>
            </a:r>
            <a:r>
              <a:rPr lang="fi-FI" sz="3200" i="1" dirty="0" err="1"/>
              <a:t>tables</a:t>
            </a:r>
            <a:r>
              <a:rPr lang="fi-FI" sz="3200" i="1" dirty="0"/>
              <a:t>, </a:t>
            </a:r>
            <a:r>
              <a:rPr lang="fi-FI" sz="3200" i="1" dirty="0" err="1"/>
              <a:t>with</a:t>
            </a:r>
            <a:r>
              <a:rPr lang="fi-FI" sz="3200" i="1" dirty="0"/>
              <a:t> </a:t>
            </a:r>
            <a:r>
              <a:rPr lang="fi-FI" sz="3200" i="1" dirty="0" err="1"/>
              <a:t>colleagues</a:t>
            </a:r>
            <a:r>
              <a:rPr lang="fi-FI" sz="3200" i="1" dirty="0"/>
              <a:t> </a:t>
            </a:r>
            <a:r>
              <a:rPr lang="fi-FI" sz="3200" i="1" dirty="0" err="1"/>
              <a:t>from</a:t>
            </a:r>
            <a:r>
              <a:rPr lang="fi-FI" sz="3200" i="1" dirty="0"/>
              <a:t> at </a:t>
            </a:r>
            <a:r>
              <a:rPr lang="fi-FI" sz="3200" i="1" dirty="0" err="1"/>
              <a:t>least</a:t>
            </a:r>
            <a:r>
              <a:rPr lang="fi-FI" sz="3200" i="1" dirty="0"/>
              <a:t> 2-3 </a:t>
            </a:r>
            <a:r>
              <a:rPr lang="fi-FI" sz="3200" i="1" dirty="0" err="1" smtClean="0"/>
              <a:t>different</a:t>
            </a:r>
            <a:r>
              <a:rPr lang="fi-FI" sz="3200" i="1" dirty="0" smtClean="0"/>
              <a:t> </a:t>
            </a:r>
            <a:r>
              <a:rPr lang="fi-FI" sz="3200" i="1" dirty="0" err="1" smtClean="0"/>
              <a:t>units</a:t>
            </a:r>
            <a:endParaRPr lang="fi-FI" sz="3200" i="1" dirty="0" smtClean="0"/>
          </a:p>
          <a:p>
            <a:pPr marL="0" indent="0">
              <a:buNone/>
            </a:pPr>
            <a:endParaRPr lang="fi-FI" i="1" dirty="0"/>
          </a:p>
          <a:p>
            <a:pPr marL="0" indent="0">
              <a:buNone/>
            </a:pPr>
            <a:r>
              <a:rPr lang="fi-FI" i="1" dirty="0"/>
              <a:t>At </a:t>
            </a:r>
            <a:r>
              <a:rPr lang="fi-FI" i="1" dirty="0" err="1"/>
              <a:t>least</a:t>
            </a:r>
            <a:r>
              <a:rPr lang="fi-FI" i="1" dirty="0"/>
              <a:t> </a:t>
            </a:r>
            <a:r>
              <a:rPr lang="fi-FI" i="1" dirty="0" err="1"/>
              <a:t>one</a:t>
            </a:r>
            <a:r>
              <a:rPr lang="fi-FI" i="1" dirty="0"/>
              <a:t> of </a:t>
            </a:r>
            <a:r>
              <a:rPr lang="fi-FI" i="1" dirty="0" err="1"/>
              <a:t>you</a:t>
            </a:r>
            <a:r>
              <a:rPr lang="fi-FI" i="1" dirty="0"/>
              <a:t> in </a:t>
            </a:r>
            <a:r>
              <a:rPr lang="fi-FI" i="1" dirty="0" err="1"/>
              <a:t>the</a:t>
            </a:r>
            <a:r>
              <a:rPr lang="fi-FI" i="1" dirty="0"/>
              <a:t> </a:t>
            </a:r>
            <a:r>
              <a:rPr lang="fi-FI" i="1" dirty="0" err="1"/>
              <a:t>table</a:t>
            </a:r>
            <a:r>
              <a:rPr lang="fi-FI" i="1" dirty="0"/>
              <a:t> </a:t>
            </a:r>
            <a:r>
              <a:rPr lang="fi-FI" i="1" dirty="0" err="1"/>
              <a:t>has</a:t>
            </a:r>
            <a:r>
              <a:rPr lang="fi-FI" i="1" dirty="0"/>
              <a:t> a </a:t>
            </a:r>
            <a:r>
              <a:rPr lang="fi-FI" i="1" dirty="0" smtClean="0"/>
              <a:t>mobile </a:t>
            </a:r>
            <a:r>
              <a:rPr lang="fi-FI" i="1" dirty="0" err="1" smtClean="0"/>
              <a:t>device</a:t>
            </a:r>
            <a:r>
              <a:rPr lang="fi-FI" i="1" dirty="0" smtClean="0"/>
              <a:t> (</a:t>
            </a:r>
            <a:r>
              <a:rPr lang="fi-FI" i="1" dirty="0" err="1" smtClean="0"/>
              <a:t>access</a:t>
            </a:r>
            <a:r>
              <a:rPr lang="fi-FI" i="1" dirty="0" smtClean="0"/>
              <a:t> to internet)?</a:t>
            </a:r>
            <a:endParaRPr lang="fi-FI" i="1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090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 rot="21372270">
            <a:off x="516641" y="812105"/>
            <a:ext cx="4258816" cy="2188840"/>
          </a:xfrm>
          <a:prstGeom prst="rect">
            <a:avLst/>
          </a:prstGeom>
          <a:solidFill>
            <a:schemeClr val="bg1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tx1"/>
                </a:solidFill>
                <a:latin typeface="Comic Sans MS" panose="030F0702030302020204" pitchFamily="66" charset="0"/>
              </a:rPr>
              <a:t>I try to keep open dialogue about the progression of the course so that changes can be made earlier rather than later if appropriate. </a:t>
            </a:r>
            <a:endParaRPr lang="fi-FI" sz="24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Suorakulmio 2"/>
          <p:cNvSpPr/>
          <p:nvPr/>
        </p:nvSpPr>
        <p:spPr>
          <a:xfrm rot="287278">
            <a:off x="5212443" y="788091"/>
            <a:ext cx="3456806" cy="3046988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i-FI" sz="2400" dirty="0"/>
              <a:t>Pitkin kurssia pyrin pitämään palaute- ja keskustelukanavat auki, niin opiskelijoiden kesken kuin minun kanssani, ja silloin voi loppupalautteen keruun joskus jättää väliin.</a:t>
            </a:r>
          </a:p>
        </p:txBody>
      </p:sp>
      <p:sp>
        <p:nvSpPr>
          <p:cNvPr id="6" name="Otsikko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7" name="Suorakulmio 6"/>
          <p:cNvSpPr/>
          <p:nvPr/>
        </p:nvSpPr>
        <p:spPr>
          <a:xfrm>
            <a:off x="4644008" y="4517059"/>
            <a:ext cx="4146374" cy="1569660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dirty="0"/>
              <a:t>Feedback can be seen in the classroom in many ways, e.g., student participation, attention and interaction.</a:t>
            </a:r>
            <a:endParaRPr lang="fi-FI" sz="2400" dirty="0"/>
          </a:p>
        </p:txBody>
      </p:sp>
      <p:sp>
        <p:nvSpPr>
          <p:cNvPr id="8" name="Suorakulmio 7"/>
          <p:cNvSpPr/>
          <p:nvPr/>
        </p:nvSpPr>
        <p:spPr>
          <a:xfrm>
            <a:off x="827584" y="3778395"/>
            <a:ext cx="3260602" cy="2677656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fi-FI" sz="2400" dirty="0"/>
              <a:t>Koen hyödylliseksi myös käsitellä palautetta opiskelijoiden kanssa; Palaute toimii myös pedagogisena työkaluna.</a:t>
            </a:r>
          </a:p>
        </p:txBody>
      </p:sp>
    </p:spTree>
    <p:extLst>
      <p:ext uri="{BB962C8B-B14F-4D97-AF65-F5344CB8AC3E}">
        <p14:creationId xmlns:p14="http://schemas.microsoft.com/office/powerpoint/2010/main" val="125646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56135243"/>
              </p:ext>
            </p:extLst>
          </p:nvPr>
        </p:nvGraphicFramePr>
        <p:xfrm>
          <a:off x="179512" y="1052736"/>
          <a:ext cx="8784976" cy="5073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794629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2699792" y="4509120"/>
            <a:ext cx="5842992" cy="1972816"/>
          </a:xfrm>
          <a:ln>
            <a:solidFill>
              <a:schemeClr val="accent1">
                <a:shade val="50000"/>
              </a:schemeClr>
            </a:solidFill>
          </a:ln>
        </p:spPr>
        <p:txBody>
          <a:bodyPr/>
          <a:lstStyle/>
          <a:p>
            <a:pPr marL="0" indent="0">
              <a:buNone/>
            </a:pPr>
            <a:r>
              <a:rPr lang="fi-FI" sz="2400" dirty="0" smtClean="0">
                <a:latin typeface="Comic Sans MS" panose="030F0702030302020204" pitchFamily="66" charset="0"/>
              </a:rPr>
              <a:t>Yhtenäistää </a:t>
            </a:r>
            <a:r>
              <a:rPr lang="fi-FI" sz="2400" dirty="0">
                <a:latin typeface="Comic Sans MS" panose="030F0702030302020204" pitchFamily="66" charset="0"/>
              </a:rPr>
              <a:t>palautteenkeruuta voisi olla tavoite, mutta silti pitäisi olla mahdollisuus jokaiselle opettajalle omalla kyselyllä kerätä palautetta, kurssispesifisin kysymyksin.</a:t>
            </a:r>
          </a:p>
          <a:p>
            <a:endParaRPr lang="fi-FI" dirty="0"/>
          </a:p>
        </p:txBody>
      </p:sp>
      <p:sp>
        <p:nvSpPr>
          <p:cNvPr id="5" name="Suorakulmio 4"/>
          <p:cNvSpPr/>
          <p:nvPr/>
        </p:nvSpPr>
        <p:spPr>
          <a:xfrm rot="198703">
            <a:off x="4519812" y="249823"/>
            <a:ext cx="4572000" cy="1938992"/>
          </a:xfrm>
          <a:prstGeom prst="rect">
            <a:avLst/>
          </a:prstGeom>
          <a:ln>
            <a:solidFill>
              <a:schemeClr val="accent1">
                <a:shade val="50000"/>
              </a:schemeClr>
            </a:solidFill>
          </a:ln>
        </p:spPr>
        <p:txBody>
          <a:bodyPr>
            <a:spAutoFit/>
          </a:bodyPr>
          <a:lstStyle/>
          <a:p>
            <a:r>
              <a:rPr lang="fi-FI" sz="2400" dirty="0"/>
              <a:t>Vapaamuotoinen palaute paperilla toimii paremmin kuin täsmällisten kysymysten sarja joka kohdentaa huomion vain kysyttyihin asioihin. </a:t>
            </a:r>
          </a:p>
        </p:txBody>
      </p:sp>
      <p:sp>
        <p:nvSpPr>
          <p:cNvPr id="4" name="Suorakulmio 3"/>
          <p:cNvSpPr/>
          <p:nvPr/>
        </p:nvSpPr>
        <p:spPr>
          <a:xfrm>
            <a:off x="66328" y="2429029"/>
            <a:ext cx="5554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400" dirty="0"/>
              <a:t>Haluaisin ehdottomasti kehittää omia palautekäytäntöjäni. Olen pahasti jämähtänyt samaan vanhaan lomakkeeseen, vaikka muuttelenkin sitä aina kurssin mukaan. </a:t>
            </a:r>
          </a:p>
        </p:txBody>
      </p:sp>
    </p:spTree>
    <p:extLst>
      <p:ext uri="{BB962C8B-B14F-4D97-AF65-F5344CB8AC3E}">
        <p14:creationId xmlns:p14="http://schemas.microsoft.com/office/powerpoint/2010/main" val="25471523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tsikko 3"/>
          <p:cNvSpPr>
            <a:spLocks noGrp="1"/>
          </p:cNvSpPr>
          <p:nvPr>
            <p:ph type="title"/>
          </p:nvPr>
        </p:nvSpPr>
        <p:spPr>
          <a:xfrm>
            <a:off x="213980" y="-3719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fi-FI" sz="2000" dirty="0" smtClean="0"/>
              <a:t>Moilanen, Nikkola &amp; Räihä 2008: Opiskelijapalautteen käyttökelpoisuus yliopisto-opetuksen kehittämisessä. </a:t>
            </a:r>
            <a:r>
              <a:rPr lang="fi-FI" sz="2000" i="1" dirty="0" smtClean="0"/>
              <a:t>Aikuiskasvatus</a:t>
            </a:r>
            <a:r>
              <a:rPr lang="fi-FI" sz="2000" dirty="0" smtClean="0"/>
              <a:t> 1/2008.</a:t>
            </a:r>
            <a:endParaRPr lang="fi-FI" sz="2000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311240" y="1036799"/>
            <a:ext cx="4017540" cy="47525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i="1" dirty="0" smtClean="0"/>
              <a:t>”Opettajia tarvitaan haastamaan opiskelijoiden käsitykset. Tämä pätee myös toisin päin. Opiskelijoita tarvitaan haastamaan opettajien käsitykset.”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sz="3000" b="1" dirty="0" smtClean="0"/>
              <a:t>Mitä opetuksessa tapahtuu?</a:t>
            </a:r>
          </a:p>
          <a:p>
            <a:pPr marL="0" indent="0">
              <a:buNone/>
            </a:pPr>
            <a:r>
              <a:rPr lang="fi-FI" sz="2600" dirty="0" smtClean="0"/>
              <a:t>Palaute:</a:t>
            </a:r>
          </a:p>
          <a:p>
            <a:pPr marL="0" indent="0">
              <a:buNone/>
            </a:pPr>
            <a:r>
              <a:rPr lang="fi-FI" sz="2600" dirty="0" smtClean="0"/>
              <a:t>Opiskelijatyytyväisyydestä? (vs.)</a:t>
            </a:r>
          </a:p>
          <a:p>
            <a:pPr marL="0" indent="0">
              <a:buNone/>
            </a:pPr>
            <a:r>
              <a:rPr lang="fi-FI" sz="2600" dirty="0" smtClean="0"/>
              <a:t>Oppimisesta?</a:t>
            </a:r>
          </a:p>
          <a:p>
            <a:pPr marL="0" indent="0">
              <a:buNone/>
            </a:pPr>
            <a:endParaRPr lang="fi-FI" sz="2600" dirty="0"/>
          </a:p>
        </p:txBody>
      </p:sp>
      <p:sp>
        <p:nvSpPr>
          <p:cNvPr id="5" name="Sisällön paikkamerkki 4"/>
          <p:cNvSpPr>
            <a:spLocks noGrp="1"/>
          </p:cNvSpPr>
          <p:nvPr>
            <p:ph sz="half" idx="2"/>
          </p:nvPr>
        </p:nvSpPr>
        <p:spPr>
          <a:xfrm>
            <a:off x="4644008" y="1050478"/>
            <a:ext cx="4038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i-FI" i="1" dirty="0" smtClean="0"/>
              <a:t>”</a:t>
            </a:r>
            <a:r>
              <a:rPr lang="fi-FI" i="1" dirty="0" err="1" smtClean="0"/>
              <a:t>Teacers</a:t>
            </a:r>
            <a:r>
              <a:rPr lang="fi-FI" i="1" dirty="0" smtClean="0"/>
              <a:t> </a:t>
            </a:r>
            <a:r>
              <a:rPr lang="fi-FI" i="1" dirty="0" err="1" smtClean="0"/>
              <a:t>are</a:t>
            </a:r>
            <a:r>
              <a:rPr lang="fi-FI" i="1" dirty="0" smtClean="0"/>
              <a:t>  </a:t>
            </a:r>
            <a:r>
              <a:rPr lang="fi-FI" i="1" dirty="0" err="1" smtClean="0"/>
              <a:t>needed</a:t>
            </a:r>
            <a:r>
              <a:rPr lang="fi-FI" i="1" dirty="0" smtClean="0"/>
              <a:t> for </a:t>
            </a:r>
            <a:r>
              <a:rPr lang="fi-FI" i="1" dirty="0" err="1" smtClean="0"/>
              <a:t>challenging</a:t>
            </a:r>
            <a:r>
              <a:rPr lang="fi-FI" i="1" dirty="0" smtClean="0"/>
              <a:t> </a:t>
            </a:r>
            <a:r>
              <a:rPr lang="fi-FI" i="1" dirty="0" err="1" smtClean="0"/>
              <a:t>students</a:t>
            </a:r>
            <a:r>
              <a:rPr lang="fi-FI" i="1" dirty="0" smtClean="0"/>
              <a:t>’ </a:t>
            </a:r>
            <a:r>
              <a:rPr lang="fi-FI" i="1" dirty="0" err="1" smtClean="0"/>
              <a:t>perceptions</a:t>
            </a:r>
            <a:r>
              <a:rPr lang="fi-FI" i="1" dirty="0" smtClean="0"/>
              <a:t>. And </a:t>
            </a:r>
            <a:r>
              <a:rPr lang="fi-FI" i="1" dirty="0" err="1" smtClean="0"/>
              <a:t>vice</a:t>
            </a:r>
            <a:r>
              <a:rPr lang="fi-FI" i="1" dirty="0" smtClean="0"/>
              <a:t> </a:t>
            </a:r>
            <a:r>
              <a:rPr lang="fi-FI" i="1" dirty="0" err="1" smtClean="0"/>
              <a:t>versa</a:t>
            </a:r>
            <a:r>
              <a:rPr lang="fi-FI" i="1" dirty="0" smtClean="0"/>
              <a:t>. </a:t>
            </a:r>
            <a:r>
              <a:rPr lang="fi-FI" i="1" dirty="0" err="1" smtClean="0"/>
              <a:t>Students</a:t>
            </a:r>
            <a:r>
              <a:rPr lang="fi-FI" i="1" dirty="0" smtClean="0"/>
              <a:t> </a:t>
            </a:r>
            <a:r>
              <a:rPr lang="fi-FI" i="1" dirty="0" err="1" smtClean="0"/>
              <a:t>are</a:t>
            </a:r>
            <a:r>
              <a:rPr lang="fi-FI" i="1" dirty="0" smtClean="0"/>
              <a:t> </a:t>
            </a:r>
            <a:r>
              <a:rPr lang="fi-FI" i="1" dirty="0" err="1" smtClean="0"/>
              <a:t>needed</a:t>
            </a:r>
            <a:r>
              <a:rPr lang="fi-FI" i="1" dirty="0" smtClean="0"/>
              <a:t> for </a:t>
            </a:r>
            <a:r>
              <a:rPr lang="fi-FI" i="1" dirty="0" err="1" smtClean="0"/>
              <a:t>challenging</a:t>
            </a:r>
            <a:r>
              <a:rPr lang="fi-FI" i="1" dirty="0" smtClean="0"/>
              <a:t> </a:t>
            </a:r>
            <a:r>
              <a:rPr lang="fi-FI" i="1" dirty="0" err="1" smtClean="0"/>
              <a:t>teachers</a:t>
            </a:r>
            <a:r>
              <a:rPr lang="fi-FI" i="1" dirty="0" smtClean="0"/>
              <a:t>’ </a:t>
            </a:r>
            <a:r>
              <a:rPr lang="fi-FI" i="1" dirty="0" err="1" smtClean="0"/>
              <a:t>perceptions</a:t>
            </a:r>
            <a:r>
              <a:rPr lang="fi-FI" i="1" dirty="0" smtClean="0"/>
              <a:t>.”</a:t>
            </a:r>
          </a:p>
          <a:p>
            <a:pPr marL="0" indent="0">
              <a:buNone/>
            </a:pPr>
            <a:r>
              <a:rPr lang="fi-FI" sz="1700" dirty="0" smtClean="0"/>
              <a:t>(</a:t>
            </a:r>
            <a:r>
              <a:rPr lang="fi-FI" sz="1700" dirty="0" err="1" smtClean="0"/>
              <a:t>free</a:t>
            </a:r>
            <a:r>
              <a:rPr lang="fi-FI" sz="1700" dirty="0" smtClean="0"/>
              <a:t> </a:t>
            </a:r>
            <a:r>
              <a:rPr lang="fi-FI" sz="1700" dirty="0" err="1" smtClean="0"/>
              <a:t>translation</a:t>
            </a:r>
            <a:r>
              <a:rPr lang="fi-FI" sz="1700" dirty="0" smtClean="0"/>
              <a:t>)</a:t>
            </a:r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r>
              <a:rPr lang="fi-FI" sz="3000" b="1" dirty="0" err="1" smtClean="0"/>
              <a:t>What</a:t>
            </a:r>
            <a:r>
              <a:rPr lang="fi-FI" sz="3000" b="1" dirty="0" smtClean="0"/>
              <a:t> </a:t>
            </a:r>
            <a:r>
              <a:rPr lang="fi-FI" sz="3000" b="1" dirty="0" err="1" smtClean="0"/>
              <a:t>goes</a:t>
            </a:r>
            <a:r>
              <a:rPr lang="fi-FI" sz="3000" b="1" dirty="0" smtClean="0"/>
              <a:t> on in </a:t>
            </a:r>
            <a:r>
              <a:rPr lang="fi-FI" sz="3000" b="1" dirty="0" err="1" smtClean="0"/>
              <a:t>your</a:t>
            </a:r>
            <a:r>
              <a:rPr lang="fi-FI" sz="3000" b="1" dirty="0" smtClean="0"/>
              <a:t> </a:t>
            </a:r>
            <a:r>
              <a:rPr lang="fi-FI" sz="3000" b="1" dirty="0" err="1" smtClean="0"/>
              <a:t>teaching</a:t>
            </a:r>
            <a:r>
              <a:rPr lang="fi-FI" sz="3000" b="1" dirty="0" smtClean="0"/>
              <a:t>?</a:t>
            </a:r>
          </a:p>
          <a:p>
            <a:pPr marL="0" indent="0">
              <a:buNone/>
            </a:pPr>
            <a:r>
              <a:rPr lang="fi-FI" sz="2600" dirty="0" smtClean="0"/>
              <a:t>Feedback on ”</a:t>
            </a:r>
            <a:r>
              <a:rPr lang="fi-FI" sz="2600" dirty="0" err="1" smtClean="0"/>
              <a:t>liking</a:t>
            </a:r>
            <a:r>
              <a:rPr lang="fi-FI" sz="2600" dirty="0" smtClean="0"/>
              <a:t>” </a:t>
            </a:r>
            <a:r>
              <a:rPr lang="fi-FI" sz="2600" dirty="0" err="1" smtClean="0"/>
              <a:t>the</a:t>
            </a:r>
            <a:r>
              <a:rPr lang="fi-FI" sz="2600" dirty="0" smtClean="0"/>
              <a:t> </a:t>
            </a:r>
            <a:r>
              <a:rPr lang="fi-FI" sz="2600" dirty="0" err="1" smtClean="0"/>
              <a:t>teaching</a:t>
            </a:r>
            <a:r>
              <a:rPr lang="fi-FI" sz="2600" dirty="0" smtClean="0"/>
              <a:t>? </a:t>
            </a:r>
            <a:r>
              <a:rPr lang="fi-FI" sz="2600" dirty="0"/>
              <a:t>L</a:t>
            </a:r>
            <a:r>
              <a:rPr lang="fi-FI" sz="2600" dirty="0" smtClean="0"/>
              <a:t>earning </a:t>
            </a:r>
            <a:r>
              <a:rPr lang="fi-FI" sz="2600" dirty="0" err="1" smtClean="0"/>
              <a:t>from</a:t>
            </a:r>
            <a:r>
              <a:rPr lang="fi-FI" sz="2600" dirty="0" smtClean="0"/>
              <a:t> </a:t>
            </a:r>
            <a:r>
              <a:rPr lang="fi-FI" sz="2600" dirty="0" err="1" smtClean="0"/>
              <a:t>teaching</a:t>
            </a:r>
            <a:r>
              <a:rPr lang="fi-FI" sz="2600" dirty="0" smtClean="0"/>
              <a:t>?</a:t>
            </a:r>
            <a:endParaRPr lang="fi-FI" sz="2600" dirty="0"/>
          </a:p>
        </p:txBody>
      </p:sp>
    </p:spTree>
    <p:extLst>
      <p:ext uri="{BB962C8B-B14F-4D97-AF65-F5344CB8AC3E}">
        <p14:creationId xmlns:p14="http://schemas.microsoft.com/office/powerpoint/2010/main" val="124112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3322712" cy="452596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indent="0">
              <a:buNone/>
            </a:pPr>
            <a:r>
              <a:rPr lang="fi-FI" sz="2800" dirty="0">
                <a:solidFill>
                  <a:schemeClr val="tx1"/>
                </a:solidFill>
                <a:latin typeface="Comic Sans MS" panose="030F0702030302020204" pitchFamily="66" charset="0"/>
              </a:rPr>
              <a:t>Haluaisin kehittää palautekäytänteitä omilla kursseilla näin, että saisin opiskelijoilta enemmän oppimiseen eikä vain kurssilla viihtymiseen liittyviä tietoja.</a:t>
            </a:r>
          </a:p>
        </p:txBody>
      </p:sp>
      <p:pic>
        <p:nvPicPr>
          <p:cNvPr id="3" name="Kuva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813">
            <a:off x="4427984" y="692696"/>
            <a:ext cx="4066208" cy="5758840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372" y="1988840"/>
            <a:ext cx="4444261" cy="1390869"/>
          </a:xfrm>
          <a:prstGeom prst="rect">
            <a:avLst/>
          </a:prstGeom>
          <a:effectLst>
            <a:outerShdw blurRad="1219200" dist="50800" dir="5400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6" name="Kuva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125" y="4448595"/>
            <a:ext cx="4345347" cy="1542233"/>
          </a:xfrm>
          <a:prstGeom prst="rect">
            <a:avLst/>
          </a:prstGeom>
          <a:effectLst>
            <a:outerShdw blurRad="12700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365617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3200" dirty="0" smtClean="0"/>
              <a:t>Ovatko opiskelijat ”leipääntyneet”</a:t>
            </a:r>
            <a:br>
              <a:rPr lang="fi-FI" sz="3200" dirty="0" smtClean="0"/>
            </a:br>
            <a:r>
              <a:rPr lang="fi-FI" sz="3200" dirty="0" smtClean="0"/>
              <a:t> palautteen antamiseen?</a:t>
            </a:r>
            <a:br>
              <a:rPr lang="fi-FI" sz="3200" dirty="0" smtClean="0"/>
            </a:br>
            <a:r>
              <a:rPr lang="fi-FI" sz="2800" i="1" dirty="0" err="1" smtClean="0"/>
              <a:t>Are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the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students</a:t>
            </a:r>
            <a:r>
              <a:rPr lang="fi-FI" sz="2800" i="1" dirty="0" smtClean="0"/>
              <a:t> ”</a:t>
            </a:r>
            <a:r>
              <a:rPr lang="fi-FI" sz="2800" i="1" dirty="0" err="1" smtClean="0"/>
              <a:t>fed</a:t>
            </a:r>
            <a:r>
              <a:rPr lang="fi-FI" sz="2800" i="1" dirty="0" smtClean="0"/>
              <a:t> </a:t>
            </a:r>
            <a:r>
              <a:rPr lang="fi-FI" sz="2800" i="1" dirty="0" err="1" smtClean="0"/>
              <a:t>up</a:t>
            </a:r>
            <a:r>
              <a:rPr lang="fi-FI" sz="2800" i="1" dirty="0" smtClean="0"/>
              <a:t>” </a:t>
            </a:r>
            <a:r>
              <a:rPr lang="fi-FI" sz="2800" i="1" dirty="0" err="1" smtClean="0"/>
              <a:t>with</a:t>
            </a:r>
            <a:r>
              <a:rPr lang="fi-FI" sz="2800" i="1" dirty="0" smtClean="0"/>
              <a:t> feedback </a:t>
            </a:r>
            <a:r>
              <a:rPr lang="fi-FI" sz="2800" i="1" dirty="0" err="1" smtClean="0"/>
              <a:t>requests</a:t>
            </a:r>
            <a:r>
              <a:rPr lang="fi-FI" sz="2800" i="1" dirty="0" smtClean="0"/>
              <a:t>?</a:t>
            </a:r>
            <a:endParaRPr lang="fi-FI" sz="2800" i="1" dirty="0"/>
          </a:p>
        </p:txBody>
      </p:sp>
      <p:sp>
        <p:nvSpPr>
          <p:cNvPr id="6" name="Rectangle 5"/>
          <p:cNvSpPr/>
          <p:nvPr/>
        </p:nvSpPr>
        <p:spPr>
          <a:xfrm>
            <a:off x="251520" y="1782759"/>
            <a:ext cx="2448272" cy="438254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200" dirty="0">
                <a:solidFill>
                  <a:schemeClr val="tx1"/>
                </a:solidFill>
                <a:latin typeface="Comic Sans MS" panose="030F0702030302020204" pitchFamily="66" charset="0"/>
              </a:rPr>
              <a:t>Vaikutelmani on se, että opiskelijat saattavat turtua ainaiseen  palautelomakkeiden täyttämiseen, etenkin jos ne ovat mekaanisen tuntuisia ja vain velvollisuudesta kerättyjä. </a:t>
            </a:r>
          </a:p>
        </p:txBody>
      </p:sp>
      <p:sp>
        <p:nvSpPr>
          <p:cNvPr id="3" name="Suorakulmio 2"/>
          <p:cNvSpPr/>
          <p:nvPr/>
        </p:nvSpPr>
        <p:spPr>
          <a:xfrm>
            <a:off x="2843808" y="1782759"/>
            <a:ext cx="5842992" cy="488660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sz="2000" b="1" dirty="0" smtClean="0"/>
          </a:p>
          <a:p>
            <a:pPr algn="ctr"/>
            <a:endParaRPr lang="fi-FI" sz="2000" b="1" dirty="0"/>
          </a:p>
          <a:p>
            <a:pPr algn="ctr"/>
            <a:endParaRPr lang="fi-FI" sz="2000" b="1" dirty="0" smtClean="0"/>
          </a:p>
          <a:p>
            <a:pPr algn="ctr"/>
            <a:endParaRPr lang="fi-FI" sz="2000" b="1" dirty="0" smtClean="0"/>
          </a:p>
          <a:p>
            <a:pPr algn="ctr"/>
            <a:endParaRPr lang="fi-FI" sz="2000" b="1" dirty="0" smtClean="0"/>
          </a:p>
          <a:p>
            <a:pPr algn="ctr"/>
            <a:endParaRPr lang="fi-FI" sz="2000" b="1" dirty="0" smtClean="0"/>
          </a:p>
          <a:p>
            <a:pPr algn="ctr"/>
            <a:endParaRPr lang="fi-FI" sz="2000" b="1" dirty="0" smtClean="0"/>
          </a:p>
          <a:p>
            <a:pPr algn="ctr"/>
            <a:endParaRPr lang="fi-FI" sz="2000" b="1" dirty="0" smtClean="0"/>
          </a:p>
          <a:p>
            <a:pPr algn="ctr"/>
            <a:endParaRPr lang="fi-FI" sz="2000" b="1" dirty="0" smtClean="0"/>
          </a:p>
          <a:p>
            <a:pPr algn="ctr"/>
            <a:endParaRPr lang="fi-FI" sz="2400" b="1" dirty="0" smtClean="0"/>
          </a:p>
          <a:p>
            <a:pPr algn="ctr"/>
            <a:r>
              <a:rPr lang="fi-FI" sz="2400" b="1" dirty="0" smtClean="0"/>
              <a:t>Kielikeskuksen Opiskelijaneuvoston näkökohtia  (6.5.2015)</a:t>
            </a:r>
          </a:p>
          <a:p>
            <a:pPr algn="ctr"/>
            <a:endParaRPr lang="fi-FI" sz="20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2200" dirty="0" smtClean="0"/>
              <a:t>Palautetta annettaisiin mielellään enemmänkin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2200" dirty="0" smtClean="0"/>
              <a:t>Keskeistä </a:t>
            </a:r>
            <a:r>
              <a:rPr lang="fi-FI" sz="2200" dirty="0"/>
              <a:t>tunne, että palautteella on </a:t>
            </a:r>
            <a:r>
              <a:rPr lang="fi-FI" sz="2200" dirty="0" smtClean="0"/>
              <a:t>vaikutusta (yleinen yliopisto-opiskelijoiden käsitys: kukaan ei lue palautteita)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2200" dirty="0" smtClean="0"/>
              <a:t>Kurssista toiseen sama lomake tuntuu </a:t>
            </a:r>
            <a:r>
              <a:rPr lang="fi-FI" sz="2200" dirty="0" err="1" smtClean="0"/>
              <a:t>turhaltauttavalta</a:t>
            </a:r>
            <a:endParaRPr lang="fi-FI" sz="22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2200" dirty="0" smtClean="0"/>
              <a:t>Kysymysten tulisi kytkeytyä osaamistavoitteisiin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2200" dirty="0" smtClean="0"/>
              <a:t>Formatiivista palauteprosessia arvostetaan</a:t>
            </a:r>
            <a:endParaRPr lang="fi-FI" sz="2200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fi-FI" sz="2200" dirty="0" smtClean="0"/>
              <a:t>Palautteenkeruuväline toisarvoinen, mutta ei saisi jäädä liikaa opiskelijan oman aktiivisuuden varaan</a:t>
            </a:r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 smtClean="0"/>
          </a:p>
          <a:p>
            <a:pPr algn="ctr"/>
            <a:endParaRPr lang="fi-FI" dirty="0"/>
          </a:p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40661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>Palautteen kohteet ja </a:t>
            </a:r>
            <a:r>
              <a:rPr lang="fi-FI" dirty="0" smtClean="0"/>
              <a:t>prosessit</a:t>
            </a:r>
            <a:br>
              <a:rPr lang="fi-FI" dirty="0" smtClean="0"/>
            </a:br>
            <a:r>
              <a:rPr lang="fi-FI" sz="4000" i="1" dirty="0" err="1" smtClean="0"/>
              <a:t>Student</a:t>
            </a:r>
            <a:r>
              <a:rPr lang="fi-FI" sz="4000" i="1" dirty="0" smtClean="0"/>
              <a:t> feedback </a:t>
            </a:r>
            <a:r>
              <a:rPr lang="fi-FI" sz="4000" i="1" dirty="0" err="1" smtClean="0"/>
              <a:t>targets</a:t>
            </a:r>
            <a:r>
              <a:rPr lang="fi-FI" sz="4000" i="1" dirty="0" smtClean="0"/>
              <a:t> and </a:t>
            </a:r>
            <a:r>
              <a:rPr lang="fi-FI" sz="4000" i="1" dirty="0" err="1" smtClean="0"/>
              <a:t>processes</a:t>
            </a:r>
            <a:endParaRPr lang="fi-FI" i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4000" b="1" dirty="0" smtClean="0"/>
              <a:t>WORKSHOP</a:t>
            </a:r>
          </a:p>
          <a:p>
            <a:pPr marL="0" indent="0" algn="ctr">
              <a:buNone/>
            </a:pPr>
            <a:endParaRPr lang="fi-FI" sz="4000" b="1" dirty="0" smtClean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9" y="1600200"/>
            <a:ext cx="9104982" cy="6780306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työpaja</a:t>
            </a:r>
          </a:p>
          <a:p>
            <a:pPr marL="0" indent="0" algn="ctr">
              <a:buNone/>
            </a:pPr>
            <a:endParaRPr lang="fi-FI" sz="4000" b="1" dirty="0"/>
          </a:p>
        </p:txBody>
      </p:sp>
      <p:sp>
        <p:nvSpPr>
          <p:cNvPr id="8" name="Suorakulmio 7"/>
          <p:cNvSpPr/>
          <p:nvPr/>
        </p:nvSpPr>
        <p:spPr>
          <a:xfrm>
            <a:off x="4870611" y="4990353"/>
            <a:ext cx="417920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fi-FI" sz="66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workshop</a:t>
            </a:r>
            <a:endParaRPr lang="fi-FI" sz="66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97349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i-FI" dirty="0"/>
              <a:t/>
            </a:r>
            <a:br>
              <a:rPr lang="fi-FI" dirty="0"/>
            </a:br>
            <a:endParaRPr lang="fi-FI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274638"/>
            <a:ext cx="4038600" cy="639472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b="1" i="1" dirty="0" smtClean="0"/>
              <a:t>1) Mitä </a:t>
            </a:r>
            <a:r>
              <a:rPr lang="fi-FI" b="1" i="1" dirty="0"/>
              <a:t>palautteilla selvitetään – miksi me </a:t>
            </a:r>
            <a:r>
              <a:rPr lang="fi-FI" b="1" i="1" dirty="0" smtClean="0"/>
              <a:t>keräämme </a:t>
            </a:r>
            <a:r>
              <a:rPr lang="fi-FI" b="1" i="1" dirty="0"/>
              <a:t>palautetta? </a:t>
            </a:r>
            <a:endParaRPr lang="fi-FI" b="1" i="1" dirty="0" smtClean="0"/>
          </a:p>
          <a:p>
            <a:pPr marL="457200" lvl="1" indent="0">
              <a:buNone/>
            </a:pPr>
            <a:r>
              <a:rPr lang="fi-FI" i="1" dirty="0" smtClean="0"/>
              <a:t>Mitä palautteiden </a:t>
            </a:r>
            <a:r>
              <a:rPr lang="fi-FI" i="1" dirty="0"/>
              <a:t>avulla </a:t>
            </a:r>
            <a:r>
              <a:rPr lang="fi-FI" i="1" dirty="0" smtClean="0"/>
              <a:t>halutaan saada selville ja miksi? Missä määrin fokusoidaan oppimiseen, missä määrin opiskelijatyytyväisyyteen</a:t>
            </a:r>
            <a:r>
              <a:rPr lang="fi-FI" i="1" dirty="0"/>
              <a:t>? Mitä tulisi selvittää </a:t>
            </a:r>
            <a:r>
              <a:rPr lang="fi-FI" i="1" dirty="0" smtClean="0"/>
              <a:t>systemaattisesti/koko </a:t>
            </a:r>
            <a:r>
              <a:rPr lang="fi-FI" i="1" dirty="0"/>
              <a:t>Kielikeskuksen tasolla? </a:t>
            </a:r>
            <a:endParaRPr lang="fi-FI" dirty="0"/>
          </a:p>
          <a:p>
            <a:pPr marL="0" indent="0">
              <a:buNone/>
            </a:pPr>
            <a:r>
              <a:rPr lang="fi-FI" i="1" dirty="0" smtClean="0"/>
              <a:t>2) </a:t>
            </a:r>
            <a:r>
              <a:rPr lang="fi-FI" b="1" i="1" dirty="0" smtClean="0"/>
              <a:t>Kun </a:t>
            </a:r>
            <a:r>
              <a:rPr lang="fi-FI" b="1" i="1" dirty="0"/>
              <a:t>kurssipalaute on kerätty, mitä </a:t>
            </a:r>
            <a:r>
              <a:rPr lang="fi-FI" b="1" i="1" dirty="0" smtClean="0"/>
              <a:t>sille </a:t>
            </a:r>
            <a:r>
              <a:rPr lang="fi-FI" b="1" i="1" dirty="0"/>
              <a:t>konkreettisesti </a:t>
            </a:r>
            <a:r>
              <a:rPr lang="fi-FI" b="1" i="1" dirty="0" smtClean="0"/>
              <a:t>tapahtuu? </a:t>
            </a:r>
          </a:p>
          <a:p>
            <a:pPr marL="457200" lvl="1" indent="0">
              <a:buNone/>
            </a:pPr>
            <a:r>
              <a:rPr lang="fi-FI" i="1" dirty="0" smtClean="0"/>
              <a:t>Miten analysoidaan? Kenelle palautteesta kommunikoidaan? </a:t>
            </a:r>
            <a:r>
              <a:rPr lang="fi-FI" i="1" dirty="0"/>
              <a:t>M</a:t>
            </a:r>
            <a:r>
              <a:rPr lang="fi-FI" i="1" dirty="0" smtClean="0"/>
              <a:t>iten</a:t>
            </a:r>
            <a:r>
              <a:rPr lang="fi-FI" i="1" dirty="0"/>
              <a:t>?</a:t>
            </a:r>
            <a:endParaRPr lang="fi-FI" dirty="0"/>
          </a:p>
          <a:p>
            <a:pPr marL="0" indent="0">
              <a:buNone/>
            </a:pPr>
            <a:r>
              <a:rPr lang="fi-FI" b="1" i="1" dirty="0" smtClean="0"/>
              <a:t>3) Millainen </a:t>
            </a:r>
            <a:r>
              <a:rPr lang="fi-FI" b="1" i="1" dirty="0"/>
              <a:t>olisi ihanteellinen </a:t>
            </a:r>
            <a:r>
              <a:rPr lang="fi-FI" b="1" i="1" dirty="0" smtClean="0"/>
              <a:t>palautekulttuuri?</a:t>
            </a:r>
          </a:p>
          <a:p>
            <a:pPr marL="0" indent="0">
              <a:buNone/>
            </a:pPr>
            <a:r>
              <a:rPr lang="fi-FI" sz="2400" i="1" dirty="0"/>
              <a:t>M</a:t>
            </a:r>
            <a:r>
              <a:rPr lang="fi-FI" sz="2400" i="1" dirty="0" smtClean="0"/>
              <a:t>itä </a:t>
            </a:r>
            <a:r>
              <a:rPr lang="fi-FI" sz="2400" i="1" dirty="0"/>
              <a:t>kehitettävää </a:t>
            </a:r>
            <a:r>
              <a:rPr lang="fi-FI" sz="2400" i="1" dirty="0" smtClean="0"/>
              <a:t>näkisitte</a:t>
            </a:r>
            <a:endParaRPr lang="fi-FI" sz="2400" i="1" dirty="0"/>
          </a:p>
          <a:p>
            <a:pPr marL="0" indent="0">
              <a:buNone/>
            </a:pPr>
            <a:r>
              <a:rPr lang="fi-FI" sz="2400" i="1" dirty="0" smtClean="0"/>
              <a:t>Kielikeskuksen palautejärjestelmässä  tällä hetkellä?</a:t>
            </a:r>
            <a:endParaRPr lang="fi-FI" sz="2400" dirty="0"/>
          </a:p>
          <a:p>
            <a:endParaRPr lang="fi-FI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648200" y="274638"/>
            <a:ext cx="4038600" cy="6250706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rabicParenR"/>
            </a:pPr>
            <a:r>
              <a:rPr lang="fi-FI" b="1" i="1" dirty="0" err="1" smtClean="0"/>
              <a:t>What</a:t>
            </a:r>
            <a:r>
              <a:rPr lang="fi-FI" b="1" i="1" dirty="0" smtClean="0"/>
              <a:t> </a:t>
            </a:r>
            <a:r>
              <a:rPr lang="fi-FI" b="1" i="1" dirty="0" err="1" smtClean="0"/>
              <a:t>do</a:t>
            </a:r>
            <a:r>
              <a:rPr lang="fi-FI" b="1" i="1" dirty="0" smtClean="0"/>
              <a:t> </a:t>
            </a:r>
            <a:r>
              <a:rPr lang="fi-FI" b="1" i="1" dirty="0" err="1" smtClean="0"/>
              <a:t>we</a:t>
            </a:r>
            <a:r>
              <a:rPr lang="fi-FI" b="1" i="1" dirty="0" smtClean="0"/>
              <a:t> </a:t>
            </a:r>
            <a:r>
              <a:rPr lang="fi-FI" b="1" i="1" dirty="0" err="1" smtClean="0"/>
              <a:t>aim</a:t>
            </a:r>
            <a:r>
              <a:rPr lang="fi-FI" b="1" i="1" dirty="0" smtClean="0"/>
              <a:t> at, for </a:t>
            </a:r>
            <a:r>
              <a:rPr lang="fi-FI" b="1" i="1" dirty="0" err="1" smtClean="0"/>
              <a:t>what</a:t>
            </a:r>
            <a:r>
              <a:rPr lang="fi-FI" b="1" i="1" dirty="0" smtClean="0"/>
              <a:t> </a:t>
            </a:r>
            <a:r>
              <a:rPr lang="fi-FI" b="1" i="1" dirty="0" err="1" smtClean="0"/>
              <a:t>purposes</a:t>
            </a:r>
            <a:r>
              <a:rPr lang="fi-FI" b="1" i="1" dirty="0" smtClean="0"/>
              <a:t> </a:t>
            </a:r>
            <a:r>
              <a:rPr lang="fi-FI" b="1" i="1" dirty="0" err="1" smtClean="0"/>
              <a:t>do</a:t>
            </a:r>
            <a:r>
              <a:rPr lang="fi-FI" b="1" i="1" dirty="0" smtClean="0"/>
              <a:t> </a:t>
            </a:r>
            <a:r>
              <a:rPr lang="fi-FI" b="1" i="1" dirty="0" err="1" smtClean="0"/>
              <a:t>we</a:t>
            </a:r>
            <a:r>
              <a:rPr lang="fi-FI" b="1" i="1" dirty="0" smtClean="0"/>
              <a:t> </a:t>
            </a:r>
            <a:r>
              <a:rPr lang="fi-FI" b="1" i="1" dirty="0" err="1" smtClean="0"/>
              <a:t>collect</a:t>
            </a:r>
            <a:r>
              <a:rPr lang="fi-FI" b="1" i="1" dirty="0" smtClean="0"/>
              <a:t> feedback?</a:t>
            </a:r>
          </a:p>
          <a:p>
            <a:pPr marL="0" indent="0">
              <a:buNone/>
            </a:pPr>
            <a:r>
              <a:rPr lang="fi-FI" b="1" i="1" dirty="0"/>
              <a:t>	</a:t>
            </a:r>
            <a:r>
              <a:rPr lang="fi-FI" sz="2400" i="1" dirty="0" err="1" smtClean="0"/>
              <a:t>What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do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we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want</a:t>
            </a:r>
            <a:r>
              <a:rPr lang="fi-FI" sz="2400" i="1" dirty="0" smtClean="0"/>
              <a:t> to </a:t>
            </a:r>
            <a:r>
              <a:rPr lang="fi-FI" sz="2400" i="1" dirty="0" err="1" smtClean="0"/>
              <a:t>find</a:t>
            </a:r>
            <a:r>
              <a:rPr lang="fi-FI" sz="2400" i="1" dirty="0" smtClean="0"/>
              <a:t> 	out, and </a:t>
            </a:r>
            <a:r>
              <a:rPr lang="fi-FI" sz="2400" i="1" dirty="0" err="1" smtClean="0"/>
              <a:t>why</a:t>
            </a:r>
            <a:r>
              <a:rPr lang="fi-FI" sz="2400" i="1" dirty="0" smtClean="0"/>
              <a:t>? To </a:t>
            </a:r>
            <a:r>
              <a:rPr lang="fi-FI" sz="2400" i="1" dirty="0" err="1" smtClean="0"/>
              <a:t>what</a:t>
            </a:r>
            <a:r>
              <a:rPr lang="fi-FI" sz="2400" i="1" dirty="0" smtClean="0"/>
              <a:t> 	</a:t>
            </a:r>
            <a:r>
              <a:rPr lang="fi-FI" sz="2400" i="1" dirty="0" err="1" smtClean="0"/>
              <a:t>extent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are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we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focusing</a:t>
            </a:r>
            <a:r>
              <a:rPr lang="fi-FI" sz="2400" i="1" dirty="0" smtClean="0"/>
              <a:t> on 	</a:t>
            </a:r>
            <a:r>
              <a:rPr lang="fi-FI" sz="2400" i="1" dirty="0" err="1" smtClean="0"/>
              <a:t>how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happy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the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students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are</a:t>
            </a:r>
            <a:r>
              <a:rPr lang="fi-FI" sz="2400" i="1" dirty="0" smtClean="0"/>
              <a:t>, 	to </a:t>
            </a:r>
            <a:r>
              <a:rPr lang="fi-FI" sz="2400" i="1" dirty="0" err="1" smtClean="0"/>
              <a:t>what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extent</a:t>
            </a:r>
            <a:r>
              <a:rPr lang="fi-FI" sz="2400" i="1" dirty="0" smtClean="0"/>
              <a:t> on </a:t>
            </a:r>
            <a:r>
              <a:rPr lang="fi-FI" sz="2400" i="1" dirty="0" err="1" smtClean="0"/>
              <a:t>learning</a:t>
            </a:r>
            <a:r>
              <a:rPr lang="fi-FI" sz="2400" i="1" dirty="0" smtClean="0"/>
              <a:t>?</a:t>
            </a:r>
          </a:p>
          <a:p>
            <a:pPr marL="0" indent="0">
              <a:buNone/>
            </a:pPr>
            <a:r>
              <a:rPr lang="fi-FI" sz="2400" i="1" dirty="0" smtClean="0"/>
              <a:t>	</a:t>
            </a:r>
            <a:r>
              <a:rPr lang="fi-FI" sz="2400" i="1" dirty="0" err="1" smtClean="0"/>
              <a:t>Something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that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should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be</a:t>
            </a:r>
            <a:r>
              <a:rPr lang="fi-FI" sz="2400" i="1" dirty="0" smtClean="0"/>
              <a:t> 	</a:t>
            </a:r>
            <a:r>
              <a:rPr lang="fi-FI" sz="2400" i="1" dirty="0" err="1" smtClean="0"/>
              <a:t>systematic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across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the</a:t>
            </a:r>
            <a:r>
              <a:rPr lang="fi-FI" sz="2400" i="1" dirty="0" smtClean="0"/>
              <a:t> LC?</a:t>
            </a:r>
          </a:p>
          <a:p>
            <a:pPr marL="0" indent="0">
              <a:buNone/>
            </a:pPr>
            <a:r>
              <a:rPr lang="fi-FI" b="1" i="1" dirty="0" smtClean="0"/>
              <a:t>2) </a:t>
            </a:r>
            <a:r>
              <a:rPr lang="fi-FI" b="1" i="1" dirty="0" err="1" smtClean="0"/>
              <a:t>What</a:t>
            </a:r>
            <a:r>
              <a:rPr lang="fi-FI" b="1" i="1" dirty="0" smtClean="0"/>
              <a:t> </a:t>
            </a:r>
            <a:r>
              <a:rPr lang="fi-FI" b="1" i="1" dirty="0" err="1" smtClean="0"/>
              <a:t>happens</a:t>
            </a:r>
            <a:r>
              <a:rPr lang="fi-FI" b="1" i="1" dirty="0" smtClean="0"/>
              <a:t> </a:t>
            </a:r>
            <a:r>
              <a:rPr lang="fi-FI" b="1" i="1" dirty="0" err="1" smtClean="0"/>
              <a:t>with</a:t>
            </a:r>
            <a:r>
              <a:rPr lang="fi-FI" b="1" i="1" dirty="0" smtClean="0"/>
              <a:t> </a:t>
            </a:r>
            <a:r>
              <a:rPr lang="fi-FI" b="1" i="1" dirty="0" err="1" smtClean="0"/>
              <a:t>the</a:t>
            </a:r>
            <a:r>
              <a:rPr lang="fi-FI" b="1" i="1" dirty="0" smtClean="0"/>
              <a:t> feedback, </a:t>
            </a:r>
            <a:r>
              <a:rPr lang="fi-FI" b="1" i="1" dirty="0" err="1" smtClean="0"/>
              <a:t>next</a:t>
            </a:r>
            <a:r>
              <a:rPr lang="fi-FI" b="1" i="1" dirty="0" smtClean="0"/>
              <a:t>?</a:t>
            </a:r>
          </a:p>
          <a:p>
            <a:pPr marL="0" indent="0">
              <a:buNone/>
            </a:pPr>
            <a:r>
              <a:rPr lang="fi-FI" b="1" i="1" dirty="0"/>
              <a:t>	</a:t>
            </a:r>
            <a:r>
              <a:rPr lang="fi-FI" sz="2400" i="1" dirty="0" err="1" smtClean="0"/>
              <a:t>Process</a:t>
            </a:r>
            <a:r>
              <a:rPr lang="fi-FI" sz="2400" i="1" dirty="0" smtClean="0"/>
              <a:t> of </a:t>
            </a:r>
            <a:r>
              <a:rPr lang="fi-FI" sz="2400" i="1" dirty="0" err="1" smtClean="0"/>
              <a:t>analysis</a:t>
            </a:r>
            <a:r>
              <a:rPr lang="fi-FI" sz="2400" i="1" dirty="0" smtClean="0"/>
              <a:t>? To </a:t>
            </a:r>
            <a:r>
              <a:rPr lang="fi-FI" sz="2400" i="1" dirty="0" err="1" smtClean="0"/>
              <a:t>who</a:t>
            </a:r>
            <a:r>
              <a:rPr lang="fi-FI" sz="2400" i="1" dirty="0" smtClean="0"/>
              <a:t> 	and </a:t>
            </a:r>
            <a:r>
              <a:rPr lang="fi-FI" sz="2400" i="1" dirty="0" err="1" smtClean="0"/>
              <a:t>how</a:t>
            </a:r>
            <a:r>
              <a:rPr lang="fi-FI" sz="2400" i="1" dirty="0" smtClean="0"/>
              <a:t> feedback is 	</a:t>
            </a:r>
            <a:r>
              <a:rPr lang="fi-FI" sz="2400" i="1" dirty="0" err="1" smtClean="0"/>
              <a:t>communicated</a:t>
            </a:r>
            <a:r>
              <a:rPr lang="fi-FI" sz="2400" i="1" dirty="0" smtClean="0"/>
              <a:t> to?</a:t>
            </a:r>
          </a:p>
          <a:p>
            <a:pPr marL="0" indent="0">
              <a:buNone/>
            </a:pPr>
            <a:r>
              <a:rPr lang="fi-FI" b="1" i="1" dirty="0" smtClean="0"/>
              <a:t>3) How </a:t>
            </a:r>
            <a:r>
              <a:rPr lang="fi-FI" b="1" i="1" dirty="0" err="1" smtClean="0"/>
              <a:t>would</a:t>
            </a:r>
            <a:r>
              <a:rPr lang="fi-FI" b="1" i="1" dirty="0" smtClean="0"/>
              <a:t> </a:t>
            </a:r>
            <a:r>
              <a:rPr lang="fi-FI" b="1" i="1" dirty="0" err="1" smtClean="0"/>
              <a:t>do</a:t>
            </a:r>
            <a:r>
              <a:rPr lang="fi-FI" b="1" i="1" dirty="0" smtClean="0"/>
              <a:t> </a:t>
            </a:r>
            <a:r>
              <a:rPr lang="fi-FI" b="1" i="1" dirty="0" err="1" smtClean="0"/>
              <a:t>describe</a:t>
            </a:r>
            <a:r>
              <a:rPr lang="fi-FI" b="1" i="1" dirty="0" smtClean="0"/>
              <a:t> an </a:t>
            </a:r>
            <a:r>
              <a:rPr lang="fi-FI" b="1" i="1" dirty="0" err="1" smtClean="0"/>
              <a:t>ideal</a:t>
            </a:r>
            <a:r>
              <a:rPr lang="fi-FI" b="1" i="1" dirty="0" smtClean="0"/>
              <a:t> feedback culture?</a:t>
            </a:r>
          </a:p>
          <a:p>
            <a:pPr marL="0" indent="0">
              <a:buNone/>
            </a:pPr>
            <a:r>
              <a:rPr lang="fi-FI" b="1" i="1" dirty="0"/>
              <a:t>	</a:t>
            </a:r>
            <a:r>
              <a:rPr lang="fi-FI" sz="2400" i="1" dirty="0" err="1" smtClean="0"/>
              <a:t>What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challenges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or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critical</a:t>
            </a:r>
            <a:r>
              <a:rPr lang="fi-FI" sz="2400" i="1" dirty="0" smtClean="0"/>
              <a:t> 	</a:t>
            </a:r>
            <a:r>
              <a:rPr lang="fi-FI" sz="2400" i="1" dirty="0" err="1" smtClean="0"/>
              <a:t>points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do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you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see</a:t>
            </a:r>
            <a:r>
              <a:rPr lang="fi-FI" sz="2400" i="1" dirty="0" smtClean="0"/>
              <a:t> at </a:t>
            </a:r>
            <a:r>
              <a:rPr lang="fi-FI" sz="2400" i="1" dirty="0" err="1" smtClean="0"/>
              <a:t>the</a:t>
            </a:r>
            <a:r>
              <a:rPr lang="fi-FI" sz="2400" i="1" dirty="0" smtClean="0"/>
              <a:t> 	</a:t>
            </a:r>
            <a:r>
              <a:rPr lang="fi-FI" sz="2400" i="1" dirty="0" err="1" smtClean="0"/>
              <a:t>moment</a:t>
            </a:r>
            <a:r>
              <a:rPr lang="fi-FI" sz="2400" i="1" dirty="0" smtClean="0"/>
              <a:t> in </a:t>
            </a:r>
            <a:r>
              <a:rPr lang="fi-FI" sz="2400" i="1" dirty="0" err="1" smtClean="0"/>
              <a:t>our</a:t>
            </a:r>
            <a:r>
              <a:rPr lang="fi-FI" sz="2400" i="1" dirty="0" smtClean="0"/>
              <a:t> feedback 	</a:t>
            </a:r>
            <a:r>
              <a:rPr lang="fi-FI" sz="2400" i="1" dirty="0" err="1" smtClean="0"/>
              <a:t>system</a:t>
            </a:r>
            <a:r>
              <a:rPr lang="fi-FI" sz="2400" i="1" dirty="0" smtClean="0"/>
              <a:t> </a:t>
            </a:r>
            <a:r>
              <a:rPr lang="fi-FI" sz="2400" i="1" dirty="0" err="1" smtClean="0"/>
              <a:t>or</a:t>
            </a:r>
            <a:r>
              <a:rPr lang="fi-FI" sz="2400" i="1" dirty="0" smtClean="0"/>
              <a:t> culture?</a:t>
            </a:r>
            <a:endParaRPr lang="fi-FI" sz="2400" i="1" dirty="0"/>
          </a:p>
        </p:txBody>
      </p:sp>
    </p:spTree>
    <p:extLst>
      <p:ext uri="{BB962C8B-B14F-4D97-AF65-F5344CB8AC3E}">
        <p14:creationId xmlns:p14="http://schemas.microsoft.com/office/powerpoint/2010/main" val="16331525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 rot="21286586">
            <a:off x="262504" y="446564"/>
            <a:ext cx="4038600" cy="498663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 algn="ctr">
              <a:buNone/>
            </a:pPr>
            <a:r>
              <a:rPr lang="fi-FI" sz="3500" b="1" dirty="0" smtClean="0"/>
              <a:t>Viekää ryhmänne kootut ajatukset FLINGAAN</a:t>
            </a:r>
          </a:p>
          <a:p>
            <a:pPr marL="0" indent="0" algn="ctr">
              <a:buNone/>
            </a:pPr>
            <a:endParaRPr lang="fi-FI" sz="3500" dirty="0"/>
          </a:p>
          <a:p>
            <a:pPr marL="0" indent="0" algn="ctr">
              <a:buNone/>
            </a:pPr>
            <a:r>
              <a:rPr lang="fi-FI" dirty="0" smtClean="0"/>
              <a:t>(Valitkaa</a:t>
            </a:r>
          </a:p>
          <a:p>
            <a:pPr marL="0" indent="0" algn="ctr">
              <a:buNone/>
            </a:pPr>
            <a:r>
              <a:rPr lang="fi-FI" dirty="0" smtClean="0"/>
              <a:t>Pj. &amp; Siht.)</a:t>
            </a:r>
          </a:p>
          <a:p>
            <a:pPr marL="0" indent="0" algn="ctr">
              <a:buNone/>
            </a:pPr>
            <a:endParaRPr lang="fi-FI" sz="3500" b="1" dirty="0"/>
          </a:p>
          <a:p>
            <a:pPr marL="0" indent="0" algn="ctr">
              <a:buNone/>
            </a:pPr>
            <a:endParaRPr lang="fi-FI" sz="3500" b="1" dirty="0" smtClean="0"/>
          </a:p>
          <a:p>
            <a:pPr marL="0" indent="0" algn="ctr">
              <a:buNone/>
            </a:pPr>
            <a:endParaRPr lang="fi-FI" sz="4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 rot="423009">
            <a:off x="4490733" y="265214"/>
            <a:ext cx="4038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 algn="ctr">
              <a:buNone/>
            </a:pPr>
            <a:r>
              <a:rPr lang="fi-FI" sz="3500" b="1" dirty="0" err="1" smtClean="0"/>
              <a:t>Please</a:t>
            </a:r>
            <a:r>
              <a:rPr lang="fi-FI" sz="3500" b="1" dirty="0" smtClean="0"/>
              <a:t> </a:t>
            </a:r>
            <a:r>
              <a:rPr lang="fi-FI" sz="3500" b="1" dirty="0" err="1" smtClean="0"/>
              <a:t>take</a:t>
            </a:r>
            <a:r>
              <a:rPr lang="fi-FI" sz="3500" b="1" dirty="0" smtClean="0"/>
              <a:t> </a:t>
            </a:r>
            <a:r>
              <a:rPr lang="fi-FI" sz="3500" b="1" dirty="0" err="1" smtClean="0"/>
              <a:t>your</a:t>
            </a:r>
            <a:r>
              <a:rPr lang="fi-FI" sz="3500" b="1" dirty="0" smtClean="0"/>
              <a:t> </a:t>
            </a:r>
            <a:r>
              <a:rPr lang="fi-FI" sz="3500" b="1" dirty="0" err="1" smtClean="0"/>
              <a:t>group</a:t>
            </a:r>
            <a:r>
              <a:rPr lang="fi-FI" sz="3500" b="1" dirty="0" smtClean="0"/>
              <a:t> </a:t>
            </a:r>
            <a:r>
              <a:rPr lang="fi-FI" sz="3500" b="1" dirty="0" err="1" smtClean="0"/>
              <a:t>notes</a:t>
            </a:r>
            <a:r>
              <a:rPr lang="fi-FI" sz="3500" b="1" dirty="0" smtClean="0"/>
              <a:t> to</a:t>
            </a:r>
          </a:p>
          <a:p>
            <a:pPr marL="0" indent="0" algn="ctr">
              <a:buNone/>
            </a:pPr>
            <a:r>
              <a:rPr lang="fi-FI" sz="3500" b="1" dirty="0" smtClean="0"/>
              <a:t>FLINGA</a:t>
            </a:r>
          </a:p>
          <a:p>
            <a:pPr marL="0" indent="0" algn="ctr">
              <a:buNone/>
            </a:pPr>
            <a:endParaRPr lang="fi-FI" sz="3500" b="1" dirty="0" smtClean="0"/>
          </a:p>
          <a:p>
            <a:pPr marL="0" indent="0" algn="ctr">
              <a:buNone/>
            </a:pPr>
            <a:r>
              <a:rPr lang="fi-FI" dirty="0" smtClean="0"/>
              <a:t>(Chair &amp; </a:t>
            </a:r>
            <a:r>
              <a:rPr lang="fi-FI" dirty="0" err="1" smtClean="0"/>
              <a:t>Secretary</a:t>
            </a:r>
            <a:r>
              <a:rPr lang="fi-FI" dirty="0" smtClean="0"/>
              <a:t>)</a:t>
            </a:r>
            <a:endParaRPr lang="fi-FI" dirty="0"/>
          </a:p>
          <a:p>
            <a:pPr marL="0" indent="0" algn="ctr">
              <a:buNone/>
            </a:pPr>
            <a:endParaRPr lang="fi-FI" dirty="0" smtClean="0"/>
          </a:p>
          <a:p>
            <a:pPr marL="0" indent="0" algn="ctr">
              <a:buNone/>
            </a:pPr>
            <a:endParaRPr lang="fi-FI" sz="3500" dirty="0"/>
          </a:p>
          <a:p>
            <a:pPr marL="0" indent="0" algn="ctr">
              <a:buNone/>
            </a:pPr>
            <a:endParaRPr lang="fi-FI" sz="3500" dirty="0" smtClean="0"/>
          </a:p>
          <a:p>
            <a:pPr marL="0" indent="0" algn="ctr">
              <a:buNone/>
            </a:pPr>
            <a:endParaRPr lang="fi-FI" sz="35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755576" y="5504374"/>
            <a:ext cx="53495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3200" dirty="0" smtClean="0">
                <a:solidFill>
                  <a:srgbClr val="7030A0"/>
                </a:solidFill>
              </a:rPr>
              <a:t>https</a:t>
            </a:r>
            <a:r>
              <a:rPr lang="fi-FI" sz="3200" dirty="0">
                <a:solidFill>
                  <a:srgbClr val="7030A0"/>
                </a:solidFill>
              </a:rPr>
              <a:t>://</a:t>
            </a:r>
            <a:r>
              <a:rPr lang="fi-FI" sz="3200" dirty="0" smtClean="0">
                <a:solidFill>
                  <a:srgbClr val="7030A0"/>
                </a:solidFill>
              </a:rPr>
              <a:t>edu.flinga.fi/VEDY</a:t>
            </a:r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8520" y="4916259"/>
            <a:ext cx="2356843" cy="176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429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096" y="-99392"/>
            <a:ext cx="6920248" cy="7171203"/>
          </a:xfrm>
        </p:spPr>
      </p:pic>
    </p:spTree>
    <p:extLst>
      <p:ext uri="{BB962C8B-B14F-4D97-AF65-F5344CB8AC3E}">
        <p14:creationId xmlns:p14="http://schemas.microsoft.com/office/powerpoint/2010/main" val="218477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/>
          <p:cNvSpPr/>
          <p:nvPr/>
        </p:nvSpPr>
        <p:spPr>
          <a:xfrm>
            <a:off x="323528" y="404664"/>
            <a:ext cx="5472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b="1" dirty="0"/>
              <a:t>KIELIKESKUKSEN KEHITTÄMIS- JA </a:t>
            </a:r>
            <a:r>
              <a:rPr lang="fi-FI" b="1" dirty="0" smtClean="0"/>
              <a:t>VIRKISTYSPÄIVÄ</a:t>
            </a:r>
            <a:endParaRPr lang="fi-FI" b="1" dirty="0"/>
          </a:p>
        </p:txBody>
      </p:sp>
      <p:sp>
        <p:nvSpPr>
          <p:cNvPr id="3" name="Suorakulmio 2"/>
          <p:cNvSpPr/>
          <p:nvPr/>
        </p:nvSpPr>
        <p:spPr>
          <a:xfrm>
            <a:off x="4645025" y="1137914"/>
            <a:ext cx="449897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cap="small" dirty="0"/>
              <a:t>LC Development and Recreation </a:t>
            </a:r>
            <a:r>
              <a:rPr lang="en-US" b="1" cap="small" dirty="0" smtClean="0"/>
              <a:t>Day</a:t>
            </a:r>
            <a:endParaRPr lang="en-US" b="1" cap="small" dirty="0"/>
          </a:p>
        </p:txBody>
      </p:sp>
      <p:sp>
        <p:nvSpPr>
          <p:cNvPr id="8" name="Tekstin paikkamerkki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sz="2800" dirty="0" smtClean="0"/>
              <a:t>Ohjelma</a:t>
            </a:r>
            <a:r>
              <a:rPr lang="fi-FI" dirty="0" smtClean="0"/>
              <a:t>			</a:t>
            </a:r>
            <a:endParaRPr lang="fi-FI" dirty="0"/>
          </a:p>
        </p:txBody>
      </p:sp>
      <p:sp>
        <p:nvSpPr>
          <p:cNvPr id="9" name="Sisällön paikkamerkki 8"/>
          <p:cNvSpPr>
            <a:spLocks noGrp="1"/>
          </p:cNvSpPr>
          <p:nvPr>
            <p:ph sz="half" idx="2"/>
          </p:nvPr>
        </p:nvSpPr>
        <p:spPr>
          <a:xfrm>
            <a:off x="323528" y="2174875"/>
            <a:ext cx="4173860" cy="395128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b="1" dirty="0"/>
              <a:t>8.30</a:t>
            </a:r>
            <a:r>
              <a:rPr lang="fi-FI" dirty="0"/>
              <a:t> Aamukahvi (Kielikeskuksen juhlasali)</a:t>
            </a:r>
          </a:p>
          <a:p>
            <a:pPr marL="0" indent="0">
              <a:buNone/>
            </a:pPr>
            <a:r>
              <a:rPr lang="fi-FI" b="1" dirty="0" smtClean="0"/>
              <a:t>9.00-11.15</a:t>
            </a:r>
            <a:r>
              <a:rPr lang="fi-FI" dirty="0" smtClean="0"/>
              <a:t> </a:t>
            </a:r>
            <a:r>
              <a:rPr lang="fi-FI" dirty="0"/>
              <a:t>Yhteistä </a:t>
            </a:r>
            <a:r>
              <a:rPr lang="fi-FI" dirty="0" smtClean="0"/>
              <a:t>työskentelyä: </a:t>
            </a:r>
            <a:r>
              <a:rPr lang="fi-FI" b="1" dirty="0" smtClean="0"/>
              <a:t>Opiskelijapalautekulttuurimme ja -käytänteemme</a:t>
            </a:r>
            <a:endParaRPr lang="fi-FI" b="1" dirty="0"/>
          </a:p>
          <a:p>
            <a:pPr marL="0" indent="0">
              <a:buNone/>
            </a:pPr>
            <a:r>
              <a:rPr lang="fi-FI" b="1" dirty="0"/>
              <a:t>11.15</a:t>
            </a:r>
            <a:r>
              <a:rPr lang="fi-FI" dirty="0"/>
              <a:t> </a:t>
            </a:r>
            <a:r>
              <a:rPr lang="fi-FI" i="1" dirty="0" smtClean="0"/>
              <a:t>Tauko</a:t>
            </a:r>
            <a:r>
              <a:rPr lang="fi-FI" dirty="0"/>
              <a:t> </a:t>
            </a:r>
            <a:r>
              <a:rPr lang="fi-FI" dirty="0" smtClean="0"/>
              <a:t>&gt; siirtyminen </a:t>
            </a:r>
            <a:r>
              <a:rPr lang="fi-FI" dirty="0"/>
              <a:t>siipirataslaivalle (Vispilä), joka odottaa Kauppatorin laidassa</a:t>
            </a:r>
          </a:p>
          <a:p>
            <a:pPr marL="0" indent="0">
              <a:buNone/>
            </a:pPr>
            <a:r>
              <a:rPr lang="fi-FI" b="1" dirty="0"/>
              <a:t>12.00</a:t>
            </a:r>
            <a:r>
              <a:rPr lang="fi-FI" dirty="0"/>
              <a:t> Laiva lähtee </a:t>
            </a:r>
            <a:r>
              <a:rPr lang="fi-FI" dirty="0" smtClean="0"/>
              <a:t>Kauppatorilta; lounasristeily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15.00</a:t>
            </a:r>
            <a:r>
              <a:rPr lang="fi-FI" dirty="0"/>
              <a:t> Paluu Kauppatorille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0" name="Tekstin paikkamerkki 9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  <a:noFill/>
        </p:spPr>
        <p:txBody>
          <a:bodyPr>
            <a:normAutofit/>
          </a:bodyPr>
          <a:lstStyle/>
          <a:p>
            <a:r>
              <a:rPr lang="fi-FI" sz="2800" dirty="0" smtClean="0"/>
              <a:t>Program</a:t>
            </a:r>
            <a:endParaRPr lang="fi-FI" sz="2800" dirty="0"/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498975" cy="3951288"/>
          </a:xfrm>
          <a:noFill/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/>
              <a:t>8.30</a:t>
            </a:r>
            <a:r>
              <a:rPr lang="en-US" dirty="0"/>
              <a:t> Morning coffee (LC Great hall, 3rd </a:t>
            </a:r>
            <a:r>
              <a:rPr lang="en-US" dirty="0" smtClean="0"/>
              <a:t>floor)</a:t>
            </a:r>
          </a:p>
          <a:p>
            <a:pPr marL="0" indent="0">
              <a:buNone/>
            </a:pPr>
            <a:r>
              <a:rPr lang="en-US" b="1" dirty="0" smtClean="0"/>
              <a:t>9.00-11.15</a:t>
            </a:r>
            <a:r>
              <a:rPr lang="en-US" dirty="0" smtClean="0"/>
              <a:t> Workshop on our </a:t>
            </a:r>
            <a:r>
              <a:rPr lang="en-US" b="1" dirty="0" smtClean="0"/>
              <a:t>student feedback culture and practices</a:t>
            </a:r>
          </a:p>
          <a:p>
            <a:pPr marL="0" indent="0">
              <a:buNone/>
            </a:pPr>
            <a:r>
              <a:rPr lang="en-US" b="1" dirty="0" smtClean="0"/>
              <a:t>11.15 </a:t>
            </a:r>
            <a:r>
              <a:rPr lang="en-US" i="1" dirty="0" smtClean="0"/>
              <a:t>Break</a:t>
            </a:r>
            <a:r>
              <a:rPr lang="en-US" dirty="0"/>
              <a:t> </a:t>
            </a:r>
            <a:r>
              <a:rPr lang="en-US" dirty="0" smtClean="0"/>
              <a:t>&gt; moving </a:t>
            </a:r>
            <a:r>
              <a:rPr lang="en-US" dirty="0"/>
              <a:t>to </a:t>
            </a:r>
            <a:r>
              <a:rPr lang="en-US" dirty="0" err="1"/>
              <a:t>Kauppatori</a:t>
            </a:r>
            <a:r>
              <a:rPr lang="en-US" dirty="0"/>
              <a:t> and aboard the </a:t>
            </a:r>
            <a:r>
              <a:rPr lang="en-US" dirty="0" err="1" smtClean="0"/>
              <a:t>Vispilä</a:t>
            </a:r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12.00</a:t>
            </a:r>
            <a:r>
              <a:rPr lang="en-US" dirty="0" smtClean="0"/>
              <a:t> </a:t>
            </a:r>
            <a:r>
              <a:rPr lang="en-US" dirty="0"/>
              <a:t>The boat leaves; lunch will be served during the </a:t>
            </a:r>
            <a:r>
              <a:rPr lang="en-US" dirty="0" smtClean="0"/>
              <a:t>cruise</a:t>
            </a:r>
          </a:p>
          <a:p>
            <a:pPr marL="0" indent="0">
              <a:buNone/>
            </a:pPr>
            <a:r>
              <a:rPr lang="en-US" b="1" dirty="0" smtClean="0"/>
              <a:t>15.00</a:t>
            </a:r>
            <a:r>
              <a:rPr lang="en-US" dirty="0" smtClean="0"/>
              <a:t> </a:t>
            </a:r>
            <a:r>
              <a:rPr lang="en-US" dirty="0"/>
              <a:t>Return to </a:t>
            </a:r>
            <a:r>
              <a:rPr lang="en-US" dirty="0" err="1"/>
              <a:t>Kauppatori</a:t>
            </a:r>
            <a:endParaRPr lang="fi-FI" dirty="0"/>
          </a:p>
        </p:txBody>
      </p:sp>
      <p:sp>
        <p:nvSpPr>
          <p:cNvPr id="12" name="Suorakulmio 11"/>
          <p:cNvSpPr/>
          <p:nvPr/>
        </p:nvSpPr>
        <p:spPr>
          <a:xfrm rot="493034">
            <a:off x="6247840" y="358498"/>
            <a:ext cx="176362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400" b="1" dirty="0"/>
              <a:t>19.8.2015</a:t>
            </a:r>
          </a:p>
        </p:txBody>
      </p:sp>
    </p:spTree>
    <p:extLst>
      <p:ext uri="{BB962C8B-B14F-4D97-AF65-F5344CB8AC3E}">
        <p14:creationId xmlns:p14="http://schemas.microsoft.com/office/powerpoint/2010/main" val="284082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56" y="274638"/>
            <a:ext cx="8422284" cy="6773821"/>
          </a:xfrm>
        </p:spPr>
      </p:pic>
    </p:spTree>
    <p:extLst>
      <p:ext uri="{BB962C8B-B14F-4D97-AF65-F5344CB8AC3E}">
        <p14:creationId xmlns:p14="http://schemas.microsoft.com/office/powerpoint/2010/main" val="3491366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3200" dirty="0" smtClean="0"/>
              <a:t>(Mitä sitten – </a:t>
            </a:r>
            <a:r>
              <a:rPr lang="fi-FI" sz="3200" dirty="0" err="1" smtClean="0"/>
              <a:t>zooms</a:t>
            </a:r>
            <a:r>
              <a:rPr lang="fi-FI" sz="3200" dirty="0" smtClean="0"/>
              <a:t>)</a:t>
            </a:r>
            <a:endParaRPr lang="fi-FI" sz="3200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499" y="1196752"/>
            <a:ext cx="9452150" cy="5256584"/>
          </a:xfrm>
        </p:spPr>
      </p:pic>
    </p:spTree>
    <p:extLst>
      <p:ext uri="{BB962C8B-B14F-4D97-AF65-F5344CB8AC3E}">
        <p14:creationId xmlns:p14="http://schemas.microsoft.com/office/powerpoint/2010/main" val="39461762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3317" y="0"/>
            <a:ext cx="9567317" cy="6652223"/>
          </a:xfrm>
        </p:spPr>
      </p:pic>
    </p:spTree>
    <p:extLst>
      <p:ext uri="{BB962C8B-B14F-4D97-AF65-F5344CB8AC3E}">
        <p14:creationId xmlns:p14="http://schemas.microsoft.com/office/powerpoint/2010/main" val="760027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(palautekulttuuri – </a:t>
            </a:r>
            <a:r>
              <a:rPr lang="fi-FI" dirty="0" err="1" smtClean="0"/>
              <a:t>zooms</a:t>
            </a:r>
            <a:r>
              <a:rPr lang="fi-FI" dirty="0" smtClean="0"/>
              <a:t>)</a:t>
            </a:r>
            <a:endParaRPr lang="fi-FI" dirty="0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7407" y="2348880"/>
            <a:ext cx="9412884" cy="3096343"/>
          </a:xfrm>
        </p:spPr>
      </p:pic>
    </p:spTree>
    <p:extLst>
      <p:ext uri="{BB962C8B-B14F-4D97-AF65-F5344CB8AC3E}">
        <p14:creationId xmlns:p14="http://schemas.microsoft.com/office/powerpoint/2010/main" val="10753912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pic>
        <p:nvPicPr>
          <p:cNvPr id="7" name="Sisällön paikkamerkki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36"/>
            <a:ext cx="9900592" cy="6061727"/>
          </a:xfrm>
        </p:spPr>
      </p:pic>
    </p:spTree>
    <p:extLst>
      <p:ext uri="{BB962C8B-B14F-4D97-AF65-F5344CB8AC3E}">
        <p14:creationId xmlns:p14="http://schemas.microsoft.com/office/powerpoint/2010/main" val="384471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kstin paikkamerkki 10"/>
          <p:cNvSpPr>
            <a:spLocks noGrp="1"/>
          </p:cNvSpPr>
          <p:nvPr>
            <p:ph type="body" idx="1"/>
          </p:nvPr>
        </p:nvSpPr>
        <p:spPr>
          <a:xfrm>
            <a:off x="457200" y="228799"/>
            <a:ext cx="4040188" cy="639762"/>
          </a:xfrm>
        </p:spPr>
        <p:txBody>
          <a:bodyPr/>
          <a:lstStyle/>
          <a:p>
            <a:r>
              <a:rPr lang="fi-FI" dirty="0" smtClean="0"/>
              <a:t>Kehittämispäivän kulku</a:t>
            </a:r>
            <a:endParaRPr lang="fi-FI" dirty="0"/>
          </a:p>
        </p:txBody>
      </p:sp>
      <p:sp>
        <p:nvSpPr>
          <p:cNvPr id="12" name="Sisällön paikkamerkki 11"/>
          <p:cNvSpPr>
            <a:spLocks noGrp="1"/>
          </p:cNvSpPr>
          <p:nvPr>
            <p:ph sz="half" idx="2"/>
          </p:nvPr>
        </p:nvSpPr>
        <p:spPr>
          <a:xfrm>
            <a:off x="457200" y="883841"/>
            <a:ext cx="4330824" cy="542547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2200" b="1" dirty="0" smtClean="0"/>
              <a:t>9.00-9.30 </a:t>
            </a:r>
            <a:r>
              <a:rPr lang="fi-FI" sz="2200" dirty="0"/>
              <a:t>Käynnistys ja </a:t>
            </a:r>
            <a:r>
              <a:rPr lang="fi-FI" sz="2200" dirty="0" smtClean="0"/>
              <a:t>ennakkokyselyn </a:t>
            </a:r>
            <a:r>
              <a:rPr lang="fi-FI" sz="2200" dirty="0"/>
              <a:t>tulokset</a:t>
            </a:r>
          </a:p>
          <a:p>
            <a:pPr marL="0" indent="0">
              <a:buNone/>
            </a:pPr>
            <a:r>
              <a:rPr lang="fi-FI" sz="2200" b="1" smtClean="0"/>
              <a:t>9.30-10.20</a:t>
            </a:r>
            <a:r>
              <a:rPr lang="fi-FI" sz="2200" smtClean="0"/>
              <a:t> </a:t>
            </a:r>
            <a:r>
              <a:rPr lang="fi-FI" sz="2200" dirty="0"/>
              <a:t>Keskustelut </a:t>
            </a:r>
            <a:r>
              <a:rPr lang="fi-FI" sz="2200" dirty="0" smtClean="0"/>
              <a:t>sekaryhmissä</a:t>
            </a:r>
          </a:p>
          <a:p>
            <a:pPr marL="0" indent="0">
              <a:buNone/>
            </a:pPr>
            <a:r>
              <a:rPr lang="fi-FI" sz="2200" dirty="0" smtClean="0"/>
              <a:t>Ryhmät </a:t>
            </a:r>
            <a:r>
              <a:rPr lang="fi-FI" sz="2200" dirty="0"/>
              <a:t>vievät </a:t>
            </a:r>
            <a:r>
              <a:rPr lang="fi-FI" sz="2200" dirty="0" err="1" smtClean="0"/>
              <a:t>Flingaan</a:t>
            </a:r>
            <a:r>
              <a:rPr lang="fi-FI" sz="2200" dirty="0" smtClean="0"/>
              <a:t> </a:t>
            </a:r>
            <a:r>
              <a:rPr lang="fi-FI" sz="2200" dirty="0"/>
              <a:t>kommenttinsa / koonnit keskusteluista.</a:t>
            </a:r>
          </a:p>
          <a:p>
            <a:pPr marL="0" indent="0">
              <a:buNone/>
            </a:pPr>
            <a:r>
              <a:rPr lang="fi-FI" sz="2200" b="1" dirty="0" smtClean="0"/>
              <a:t>10.20 </a:t>
            </a:r>
            <a:r>
              <a:rPr lang="fi-FI" sz="2200" b="1" dirty="0"/>
              <a:t>-</a:t>
            </a:r>
            <a:r>
              <a:rPr lang="fi-FI" sz="2200" b="1" dirty="0" smtClean="0"/>
              <a:t>10.50 </a:t>
            </a:r>
            <a:r>
              <a:rPr lang="fi-FI" sz="2200" dirty="0"/>
              <a:t>Ryhmäkeskustelujen </a:t>
            </a:r>
            <a:r>
              <a:rPr lang="fi-FI" sz="2200" dirty="0" smtClean="0"/>
              <a:t>purku; keskustelua</a:t>
            </a:r>
          </a:p>
          <a:p>
            <a:pPr marL="0" indent="0">
              <a:buNone/>
            </a:pPr>
            <a:r>
              <a:rPr lang="fi-FI" sz="2200" b="1" dirty="0" smtClean="0"/>
              <a:t>10.50 </a:t>
            </a:r>
            <a:r>
              <a:rPr lang="fi-FI" sz="2200" b="1" dirty="0"/>
              <a:t>-</a:t>
            </a:r>
            <a:r>
              <a:rPr lang="fi-FI" sz="2200" b="1" dirty="0" smtClean="0"/>
              <a:t>11.00</a:t>
            </a:r>
            <a:r>
              <a:rPr lang="fi-FI" sz="2200" dirty="0" smtClean="0"/>
              <a:t> </a:t>
            </a:r>
            <a:r>
              <a:rPr lang="fi-FI" sz="2200" dirty="0"/>
              <a:t>Kohtaa satunnainen </a:t>
            </a:r>
            <a:r>
              <a:rPr lang="fi-FI" sz="2200" dirty="0" err="1"/>
              <a:t>kolleega</a:t>
            </a:r>
            <a:r>
              <a:rPr lang="fi-FI" sz="2200" dirty="0" smtClean="0"/>
              <a:t>: millaisia muutosajatuksia omaan toimintaasi? </a:t>
            </a:r>
            <a:endParaRPr lang="fi-FI" sz="22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fi-FI" sz="2200" b="1" dirty="0" smtClean="0"/>
              <a:t> 11.00-11.15 </a:t>
            </a:r>
            <a:r>
              <a:rPr lang="fi-FI" sz="2200" dirty="0" smtClean="0"/>
              <a:t>Jatkosuunnitelmat </a:t>
            </a:r>
            <a:r>
              <a:rPr lang="fi-FI" sz="2200" dirty="0"/>
              <a:t>(paluu pöytäryhmiin; </a:t>
            </a:r>
            <a:r>
              <a:rPr lang="fi-FI" sz="2200" dirty="0" smtClean="0"/>
              <a:t>miten jatketaan 17.9</a:t>
            </a:r>
            <a:r>
              <a:rPr lang="fi-FI" sz="2200" dirty="0"/>
              <a:t>. </a:t>
            </a:r>
            <a:r>
              <a:rPr lang="fi-FI" sz="2200" dirty="0" err="1" smtClean="0"/>
              <a:t>HILCissä</a:t>
            </a:r>
            <a:r>
              <a:rPr lang="fi-FI" sz="2200" dirty="0" smtClean="0"/>
              <a:t> </a:t>
            </a:r>
            <a:r>
              <a:rPr lang="fi-FI" sz="2200" dirty="0" smtClean="0">
                <a:sym typeface="Wingdings" panose="05000000000000000000" pitchFamily="2" charset="2"/>
              </a:rPr>
              <a:t> </a:t>
            </a:r>
            <a:r>
              <a:rPr lang="fi-FI" sz="2200" dirty="0" err="1" smtClean="0">
                <a:sym typeface="Wingdings" panose="05000000000000000000" pitchFamily="2" charset="2"/>
              </a:rPr>
              <a:t>Flinga</a:t>
            </a:r>
            <a:r>
              <a:rPr lang="fi-FI" sz="2200" dirty="0" smtClean="0"/>
              <a:t>)</a:t>
            </a:r>
          </a:p>
          <a:p>
            <a:pPr marL="0" indent="0">
              <a:buNone/>
            </a:pPr>
            <a:r>
              <a:rPr lang="fi-FI" sz="2200" b="1" dirty="0" smtClean="0"/>
              <a:t>11.15</a:t>
            </a:r>
            <a:r>
              <a:rPr lang="fi-FI" sz="2200" dirty="0" smtClean="0"/>
              <a:t> </a:t>
            </a:r>
            <a:r>
              <a:rPr lang="fi-FI" sz="2200" dirty="0"/>
              <a:t>S</a:t>
            </a:r>
            <a:r>
              <a:rPr lang="fi-FI" sz="2200" dirty="0" smtClean="0"/>
              <a:t>eminaarin päätös</a:t>
            </a:r>
            <a:endParaRPr lang="fi-FI" sz="2200" dirty="0"/>
          </a:p>
        </p:txBody>
      </p:sp>
      <p:sp>
        <p:nvSpPr>
          <p:cNvPr id="13" name="Tekstin paikkamerkki 12"/>
          <p:cNvSpPr>
            <a:spLocks noGrp="1"/>
          </p:cNvSpPr>
          <p:nvPr>
            <p:ph type="body" sz="quarter" idx="3"/>
          </p:nvPr>
        </p:nvSpPr>
        <p:spPr>
          <a:xfrm>
            <a:off x="4647678" y="244079"/>
            <a:ext cx="4041775" cy="639762"/>
          </a:xfrm>
        </p:spPr>
        <p:txBody>
          <a:bodyPr/>
          <a:lstStyle/>
          <a:p>
            <a:r>
              <a:rPr lang="fi-FI" dirty="0" err="1" smtClean="0"/>
              <a:t>Development</a:t>
            </a:r>
            <a:r>
              <a:rPr lang="fi-FI" dirty="0" smtClean="0"/>
              <a:t> Day </a:t>
            </a:r>
            <a:r>
              <a:rPr lang="fi-FI" dirty="0" err="1" smtClean="0"/>
              <a:t>part</a:t>
            </a:r>
            <a:endParaRPr lang="fi-FI" dirty="0"/>
          </a:p>
        </p:txBody>
      </p:sp>
      <p:sp>
        <p:nvSpPr>
          <p:cNvPr id="14" name="Sisällön paikkamerkki 13"/>
          <p:cNvSpPr>
            <a:spLocks noGrp="1"/>
          </p:cNvSpPr>
          <p:nvPr>
            <p:ph sz="quarter" idx="4"/>
          </p:nvPr>
        </p:nvSpPr>
        <p:spPr>
          <a:xfrm>
            <a:off x="4645024" y="1268760"/>
            <a:ext cx="4175447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b="1" dirty="0" smtClean="0"/>
              <a:t>9.00-9.30 </a:t>
            </a:r>
            <a:r>
              <a:rPr lang="fi-FI" dirty="0" err="1" smtClean="0"/>
              <a:t>Opening</a:t>
            </a:r>
            <a:r>
              <a:rPr lang="fi-FI" dirty="0"/>
              <a:t> </a:t>
            </a:r>
            <a:r>
              <a:rPr lang="fi-FI" dirty="0" smtClean="0"/>
              <a:t>and </a:t>
            </a:r>
            <a:r>
              <a:rPr lang="fi-FI" dirty="0" err="1" smtClean="0"/>
              <a:t>eform</a:t>
            </a:r>
            <a:r>
              <a:rPr lang="fi-FI" dirty="0" smtClean="0"/>
              <a:t> </a:t>
            </a:r>
            <a:r>
              <a:rPr lang="fi-FI" dirty="0" err="1" smtClean="0"/>
              <a:t>enquiry</a:t>
            </a:r>
            <a:r>
              <a:rPr lang="fi-FI" dirty="0" smtClean="0"/>
              <a:t> </a:t>
            </a:r>
            <a:r>
              <a:rPr lang="fi-FI" dirty="0" err="1" smtClean="0"/>
              <a:t>results</a:t>
            </a:r>
            <a:endParaRPr lang="fi-FI" dirty="0"/>
          </a:p>
          <a:p>
            <a:pPr marL="0" indent="0">
              <a:buNone/>
            </a:pPr>
            <a:r>
              <a:rPr lang="fi-FI" b="1" dirty="0" smtClean="0"/>
              <a:t>9.30-10.20</a:t>
            </a:r>
            <a:r>
              <a:rPr lang="fi-FI" dirty="0" smtClean="0"/>
              <a:t> Group </a:t>
            </a:r>
            <a:r>
              <a:rPr lang="fi-FI" dirty="0" err="1" smtClean="0"/>
              <a:t>discussions</a:t>
            </a:r>
            <a:endParaRPr lang="fi-FI" dirty="0"/>
          </a:p>
          <a:p>
            <a:pPr marL="0" indent="0">
              <a:buNone/>
            </a:pPr>
            <a:r>
              <a:rPr lang="fi-FI" dirty="0" err="1" smtClean="0"/>
              <a:t>Each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</a:t>
            </a:r>
            <a:r>
              <a:rPr lang="fi-FI" dirty="0" err="1" smtClean="0"/>
              <a:t>take</a:t>
            </a:r>
            <a:r>
              <a:rPr lang="fi-FI" dirty="0" smtClean="0"/>
              <a:t> </a:t>
            </a:r>
            <a:r>
              <a:rPr lang="fi-FI" dirty="0" err="1" smtClean="0"/>
              <a:t>their</a:t>
            </a:r>
            <a:r>
              <a:rPr lang="fi-FI" dirty="0" smtClean="0"/>
              <a:t> </a:t>
            </a:r>
            <a:r>
              <a:rPr lang="fi-FI" dirty="0" err="1" smtClean="0"/>
              <a:t>discussion</a:t>
            </a:r>
            <a:r>
              <a:rPr lang="fi-FI" dirty="0" smtClean="0"/>
              <a:t> </a:t>
            </a:r>
            <a:r>
              <a:rPr lang="fi-FI" dirty="0" err="1" smtClean="0"/>
              <a:t>notes</a:t>
            </a:r>
            <a:r>
              <a:rPr lang="fi-FI" dirty="0" smtClean="0"/>
              <a:t> to </a:t>
            </a:r>
            <a:r>
              <a:rPr lang="fi-FI" dirty="0" err="1" smtClean="0"/>
              <a:t>Flinga</a:t>
            </a:r>
            <a:r>
              <a:rPr lang="fi-FI" dirty="0" smtClean="0"/>
              <a:t>.</a:t>
            </a:r>
            <a:endParaRPr lang="fi-FI" dirty="0"/>
          </a:p>
          <a:p>
            <a:pPr marL="0" indent="0">
              <a:buNone/>
            </a:pPr>
            <a:r>
              <a:rPr lang="fi-FI" b="1" dirty="0" smtClean="0"/>
              <a:t>10.20-10.50 </a:t>
            </a:r>
            <a:r>
              <a:rPr lang="fi-FI" dirty="0" err="1" smtClean="0"/>
              <a:t>Sharing</a:t>
            </a:r>
            <a:r>
              <a:rPr lang="fi-FI" dirty="0" smtClean="0"/>
              <a:t> </a:t>
            </a:r>
            <a:r>
              <a:rPr lang="fi-FI" dirty="0" err="1" smtClean="0"/>
              <a:t>group</a:t>
            </a:r>
            <a:r>
              <a:rPr lang="fi-FI" dirty="0" smtClean="0"/>
              <a:t> </a:t>
            </a:r>
            <a:r>
              <a:rPr lang="fi-FI" dirty="0" err="1" smtClean="0"/>
              <a:t>notes</a:t>
            </a:r>
            <a:r>
              <a:rPr lang="fi-FI" dirty="0" smtClean="0"/>
              <a:t>; General </a:t>
            </a:r>
            <a:r>
              <a:rPr lang="fi-FI" dirty="0" err="1" smtClean="0"/>
              <a:t>discussion</a:t>
            </a:r>
            <a:endParaRPr lang="fi-FI" dirty="0" smtClean="0"/>
          </a:p>
          <a:p>
            <a:pPr marL="0" indent="0">
              <a:buNone/>
            </a:pPr>
            <a:r>
              <a:rPr lang="fi-FI" b="1" dirty="0" smtClean="0"/>
              <a:t>10.50-11.00</a:t>
            </a:r>
            <a:r>
              <a:rPr lang="fi-FI" dirty="0" smtClean="0"/>
              <a:t> ”</a:t>
            </a:r>
            <a:r>
              <a:rPr lang="fi-FI" dirty="0" err="1" smtClean="0"/>
              <a:t>Speed</a:t>
            </a:r>
            <a:r>
              <a:rPr lang="fi-FI" dirty="0" smtClean="0"/>
              <a:t> </a:t>
            </a:r>
            <a:r>
              <a:rPr lang="fi-FI" dirty="0" err="1" smtClean="0"/>
              <a:t>dating</a:t>
            </a:r>
            <a:r>
              <a:rPr lang="fi-FI" dirty="0" smtClean="0"/>
              <a:t>” </a:t>
            </a:r>
            <a:r>
              <a:rPr lang="fi-FI" dirty="0" err="1" smtClean="0"/>
              <a:t>occasional</a:t>
            </a:r>
            <a:r>
              <a:rPr lang="fi-FI" dirty="0" smtClean="0"/>
              <a:t> </a:t>
            </a:r>
            <a:r>
              <a:rPr lang="fi-FI" dirty="0" err="1" smtClean="0"/>
              <a:t>colleague</a:t>
            </a:r>
            <a:r>
              <a:rPr lang="fi-FI" dirty="0" smtClean="0"/>
              <a:t>: </a:t>
            </a:r>
            <a:r>
              <a:rPr lang="fi-FI" dirty="0" err="1" smtClean="0"/>
              <a:t>what</a:t>
            </a:r>
            <a:r>
              <a:rPr lang="fi-FI" dirty="0" smtClean="0"/>
              <a:t> </a:t>
            </a:r>
            <a:r>
              <a:rPr lang="fi-FI" dirty="0" err="1" smtClean="0"/>
              <a:t>will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yourself</a:t>
            </a:r>
            <a:r>
              <a:rPr lang="fi-FI" dirty="0" smtClean="0"/>
              <a:t>?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 </a:t>
            </a:r>
            <a:r>
              <a:rPr lang="fi-FI" b="1" dirty="0" smtClean="0"/>
              <a:t>11.00-11.15 </a:t>
            </a:r>
            <a:r>
              <a:rPr lang="fi-FI" dirty="0" err="1" smtClean="0"/>
              <a:t>Ideas</a:t>
            </a:r>
            <a:r>
              <a:rPr lang="fi-FI" dirty="0" smtClean="0"/>
              <a:t> for  </a:t>
            </a:r>
            <a:r>
              <a:rPr lang="fi-FI" dirty="0" err="1" smtClean="0"/>
              <a:t>the</a:t>
            </a:r>
            <a:r>
              <a:rPr lang="fi-FI" dirty="0" smtClean="0"/>
              <a:t> HILC </a:t>
            </a:r>
            <a:r>
              <a:rPr lang="fi-FI" dirty="0" err="1" smtClean="0"/>
              <a:t>seminar</a:t>
            </a:r>
            <a:r>
              <a:rPr lang="fi-FI" dirty="0" smtClean="0"/>
              <a:t> </a:t>
            </a:r>
            <a:r>
              <a:rPr lang="fi-FI" dirty="0" err="1" smtClean="0"/>
              <a:t>Sept</a:t>
            </a:r>
            <a:r>
              <a:rPr lang="fi-FI" dirty="0" smtClean="0"/>
              <a:t> 17th (</a:t>
            </a:r>
            <a:r>
              <a:rPr lang="fi-FI" dirty="0" err="1" smtClean="0"/>
              <a:t>back</a:t>
            </a:r>
            <a:r>
              <a:rPr lang="fi-FI" dirty="0" smtClean="0"/>
              <a:t> in </a:t>
            </a:r>
            <a:r>
              <a:rPr lang="fi-FI" dirty="0" err="1" smtClean="0"/>
              <a:t>group</a:t>
            </a:r>
            <a:r>
              <a:rPr lang="fi-FI" dirty="0" smtClean="0"/>
              <a:t> </a:t>
            </a:r>
            <a:r>
              <a:rPr lang="fi-FI" dirty="0" err="1" smtClean="0"/>
              <a:t>tables</a:t>
            </a:r>
            <a:r>
              <a:rPr lang="fi-FI" dirty="0" smtClean="0"/>
              <a:t>) </a:t>
            </a:r>
            <a:r>
              <a:rPr lang="fi-FI" dirty="0" smtClean="0">
                <a:sym typeface="Wingdings" panose="05000000000000000000" pitchFamily="2" charset="2"/>
              </a:rPr>
              <a:t> </a:t>
            </a:r>
            <a:r>
              <a:rPr lang="fi-FI" dirty="0" err="1" smtClean="0">
                <a:sym typeface="Wingdings" panose="05000000000000000000" pitchFamily="2" charset="2"/>
              </a:rPr>
              <a:t>Flinga</a:t>
            </a:r>
            <a:endParaRPr lang="fi-FI" dirty="0"/>
          </a:p>
          <a:p>
            <a:pPr marL="0" indent="0">
              <a:buNone/>
            </a:pPr>
            <a:r>
              <a:rPr lang="fi-FI" b="1" dirty="0"/>
              <a:t>11.15</a:t>
            </a:r>
            <a:r>
              <a:rPr lang="fi-FI" dirty="0"/>
              <a:t> </a:t>
            </a:r>
            <a:r>
              <a:rPr lang="fi-FI" dirty="0" err="1" smtClean="0"/>
              <a:t>Closing</a:t>
            </a:r>
            <a:r>
              <a:rPr lang="fi-FI" dirty="0" smtClean="0"/>
              <a:t> of </a:t>
            </a:r>
            <a:r>
              <a:rPr lang="fi-FI" dirty="0" err="1" smtClean="0"/>
              <a:t>the</a:t>
            </a:r>
            <a:r>
              <a:rPr lang="fi-FI" dirty="0" smtClean="0"/>
              <a:t> </a:t>
            </a:r>
            <a:r>
              <a:rPr lang="fi-FI" dirty="0" err="1" smtClean="0"/>
              <a:t>seminar</a:t>
            </a: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12063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sz="2200" dirty="0" smtClean="0"/>
              <a:t>Focus on </a:t>
            </a:r>
            <a:r>
              <a:rPr lang="fi-FI" sz="2200" dirty="0" err="1" smtClean="0"/>
              <a:t>student</a:t>
            </a:r>
            <a:r>
              <a:rPr lang="fi-FI" sz="2200" dirty="0" smtClean="0"/>
              <a:t> feedback </a:t>
            </a:r>
            <a:r>
              <a:rPr lang="fi-FI" dirty="0" smtClean="0"/>
              <a:t/>
            </a:r>
            <a:br>
              <a:rPr lang="fi-FI" dirty="0" smtClean="0"/>
            </a:br>
            <a:r>
              <a:rPr lang="fi-FI" dirty="0" err="1"/>
              <a:t>W</a:t>
            </a:r>
            <a:r>
              <a:rPr lang="fi-FI" dirty="0" err="1" smtClean="0"/>
              <a:t>hy</a:t>
            </a:r>
            <a:r>
              <a:rPr lang="fi-FI" dirty="0" smtClean="0"/>
              <a:t>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now</a:t>
            </a:r>
            <a:r>
              <a:rPr lang="fi-FI" dirty="0" smtClean="0"/>
              <a:t>?</a:t>
            </a:r>
            <a:endParaRPr lang="fi-FI" dirty="0"/>
          </a:p>
        </p:txBody>
      </p:sp>
      <p:sp>
        <p:nvSpPr>
          <p:cNvPr id="8" name="Sisällön paikkamerkki 7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dirty="0" smtClean="0"/>
              <a:t>Opetussuunnitelmatyö (KOPS) 2016-2017 &amp; 2017-2018</a:t>
            </a:r>
          </a:p>
          <a:p>
            <a:pPr lvl="1"/>
            <a:r>
              <a:rPr lang="fi-FI" dirty="0" smtClean="0"/>
              <a:t>KK pedagogiset periaatteet: ”hyödyntää opiskelijapalautetta opetuksen suunnittelussa”</a:t>
            </a:r>
          </a:p>
          <a:p>
            <a:pPr lvl="1"/>
            <a:r>
              <a:rPr lang="fi-FI" dirty="0" smtClean="0"/>
              <a:t>Palautteen käyttö </a:t>
            </a:r>
            <a:r>
              <a:rPr lang="fi-FI" smtClean="0"/>
              <a:t>muutosten tekemiseen</a:t>
            </a:r>
            <a:endParaRPr lang="fi-FI" dirty="0"/>
          </a:p>
          <a:p>
            <a:r>
              <a:rPr lang="fi-FI" dirty="0" smtClean="0"/>
              <a:t>HY:  opiskelijapalautejärjestelmät tehokkaammiksi</a:t>
            </a:r>
          </a:p>
          <a:p>
            <a:pPr lvl="1"/>
            <a:r>
              <a:rPr lang="fi-FI" dirty="0" smtClean="0"/>
              <a:t>Kokonaiskuva HY:n opiskelijapalautteesta – palaute toiminnan indikaattorina</a:t>
            </a:r>
          </a:p>
          <a:p>
            <a:r>
              <a:rPr lang="fi-FI" dirty="0" smtClean="0"/>
              <a:t>”Opiskelija keskiöön” – HY strategiavalmistelu 2017-2020</a:t>
            </a:r>
          </a:p>
        </p:txBody>
      </p:sp>
    </p:spTree>
    <p:extLst>
      <p:ext uri="{BB962C8B-B14F-4D97-AF65-F5344CB8AC3E}">
        <p14:creationId xmlns:p14="http://schemas.microsoft.com/office/powerpoint/2010/main" val="309093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pic>
        <p:nvPicPr>
          <p:cNvPr id="4" name="Sisällön paikkamerkki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21191177">
            <a:off x="777941" y="503850"/>
            <a:ext cx="4200711" cy="5656959"/>
          </a:xfrm>
          <a:prstGeom prst="rect">
            <a:avLst/>
          </a:prstGeom>
        </p:spPr>
      </p:pic>
      <p:pic>
        <p:nvPicPr>
          <p:cNvPr id="5" name="Kuva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0112" y="315174"/>
            <a:ext cx="3479614" cy="5346074"/>
          </a:xfrm>
          <a:prstGeom prst="rect">
            <a:avLst/>
          </a:prstGeom>
        </p:spPr>
      </p:pic>
      <p:sp>
        <p:nvSpPr>
          <p:cNvPr id="6" name="Ellipsi 5"/>
          <p:cNvSpPr/>
          <p:nvPr/>
        </p:nvSpPr>
        <p:spPr>
          <a:xfrm>
            <a:off x="5824995" y="4725144"/>
            <a:ext cx="3234731" cy="936104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121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140968"/>
            <a:ext cx="2314575" cy="6762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446576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fi-FI" sz="3600" b="1" dirty="0"/>
          </a:p>
          <a:p>
            <a:pPr marL="0" indent="0">
              <a:buNone/>
            </a:pPr>
            <a:r>
              <a:rPr lang="fi-FI" sz="3600" b="1" dirty="0" smtClean="0"/>
              <a:t>Teidän vastauksenne</a:t>
            </a:r>
            <a:endParaRPr lang="fi-FI" sz="3600" b="1" dirty="0"/>
          </a:p>
          <a:p>
            <a:pPr marL="0" indent="0">
              <a:buNone/>
            </a:pPr>
            <a:endParaRPr lang="fi-FI" dirty="0" smtClean="0"/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 smtClean="0"/>
              <a:t>					</a:t>
            </a:r>
            <a:r>
              <a:rPr lang="fi-FI" b="1" dirty="0" err="1" smtClean="0"/>
              <a:t>Your</a:t>
            </a:r>
            <a:r>
              <a:rPr lang="fi-FI" b="1" dirty="0" smtClean="0"/>
              <a:t> </a:t>
            </a:r>
            <a:r>
              <a:rPr lang="fi-FI" b="1" dirty="0" err="1" smtClean="0"/>
              <a:t>responses</a:t>
            </a:r>
            <a:endParaRPr lang="fi-FI" b="1" dirty="0"/>
          </a:p>
        </p:txBody>
      </p:sp>
    </p:spTree>
    <p:extLst>
      <p:ext uri="{BB962C8B-B14F-4D97-AF65-F5344CB8AC3E}">
        <p14:creationId xmlns:p14="http://schemas.microsoft.com/office/powerpoint/2010/main" val="1216262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75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96128396"/>
              </p:ext>
            </p:extLst>
          </p:nvPr>
        </p:nvGraphicFramePr>
        <p:xfrm>
          <a:off x="323528" y="908720"/>
          <a:ext cx="8363272" cy="50691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5572721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fi-FI" sz="1200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 rot="285878">
            <a:off x="2475168" y="481812"/>
            <a:ext cx="6153643" cy="5231538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27444">
            <a:off x="919505" y="2252880"/>
            <a:ext cx="1427242" cy="28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861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9617132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68112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6289</TotalTime>
  <Words>840</Words>
  <Application>Microsoft Office PowerPoint</Application>
  <PresentationFormat>Näytössä katseltava diaesitys (4:3)</PresentationFormat>
  <Paragraphs>150</Paragraphs>
  <Slides>24</Slides>
  <Notes>5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24</vt:i4>
      </vt:variant>
    </vt:vector>
  </HeadingPairs>
  <TitlesOfParts>
    <vt:vector size="29" baseType="lpstr">
      <vt:lpstr>Arial</vt:lpstr>
      <vt:lpstr>Calibri</vt:lpstr>
      <vt:lpstr>Comic Sans MS</vt:lpstr>
      <vt:lpstr>Wingdings</vt:lpstr>
      <vt:lpstr>Office Theme</vt:lpstr>
      <vt:lpstr>Huomenta! Good morning!</vt:lpstr>
      <vt:lpstr>PowerPoint-esitys</vt:lpstr>
      <vt:lpstr>PowerPoint-esitys</vt:lpstr>
      <vt:lpstr>Focus on student feedback  Why this now?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  <vt:lpstr>Moilanen, Nikkola &amp; Räihä 2008: Opiskelijapalautteen käyttökelpoisuus yliopisto-opetuksen kehittämisessä. Aikuiskasvatus 1/2008.</vt:lpstr>
      <vt:lpstr>PowerPoint-esitys</vt:lpstr>
      <vt:lpstr>Ovatko opiskelijat ”leipääntyneet”  palautteen antamiseen? Are the students ”fed up” with feedback requests?</vt:lpstr>
      <vt:lpstr>Palautteen kohteet ja prosessit Student feedback targets and processes</vt:lpstr>
      <vt:lpstr> </vt:lpstr>
      <vt:lpstr>PowerPoint-esitys</vt:lpstr>
      <vt:lpstr>PowerPoint-esitys</vt:lpstr>
      <vt:lpstr>PowerPoint-esitys</vt:lpstr>
      <vt:lpstr>(Mitä sitten – zooms)</vt:lpstr>
      <vt:lpstr>PowerPoint-esitys</vt:lpstr>
      <vt:lpstr>(palautekulttuuri – zooms)</vt:lpstr>
      <vt:lpstr>PowerPoint-esitys</vt:lpstr>
    </vt:vector>
  </TitlesOfParts>
  <Company>University of Helsinki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Ryhmän toimimisen edellytykset</dc:title>
  <dc:creator>mvesalai</dc:creator>
  <cp:lastModifiedBy>Vaattovaara, S Johanna</cp:lastModifiedBy>
  <cp:revision>471</cp:revision>
  <cp:lastPrinted>2015-08-19T04:51:19Z</cp:lastPrinted>
  <dcterms:created xsi:type="dcterms:W3CDTF">2006-09-06T11:44:35Z</dcterms:created>
  <dcterms:modified xsi:type="dcterms:W3CDTF">2015-09-04T14:02:37Z</dcterms:modified>
</cp:coreProperties>
</file>