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78" r:id="rId3"/>
    <p:sldId id="287" r:id="rId4"/>
    <p:sldId id="288" r:id="rId5"/>
    <p:sldId id="289" r:id="rId6"/>
    <p:sldId id="283" r:id="rId7"/>
    <p:sldId id="265" r:id="rId8"/>
    <p:sldId id="290" r:id="rId9"/>
    <p:sldId id="291" r:id="rId1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helsinki.fi\group\h985\hulib_yhteinen\Tilastot\Avainlukuja\vuosikertomus%20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Downloads of e-journals and e-books 2011-</a:t>
            </a:r>
            <a:endParaRPr lang="en-US" sz="1200" dirty="0"/>
          </a:p>
        </c:rich>
      </c:tx>
      <c:layout>
        <c:manualLayout>
          <c:xMode val="edge"/>
          <c:yMode val="edge"/>
          <c:x val="0.10732110361806893"/>
          <c:y val="2.7777716279857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8372703412073488E-2"/>
          <c:y val="0.2462037037037037"/>
          <c:w val="0.8966272965879265"/>
          <c:h val="0.5358639545056868"/>
        </c:manualLayout>
      </c:layout>
      <c:lineChart>
        <c:grouping val="standard"/>
        <c:varyColors val="0"/>
        <c:ser>
          <c:idx val="0"/>
          <c:order val="0"/>
          <c:tx>
            <c:strRef>
              <c:f>Sheet1!$K$28</c:f>
              <c:strCache>
                <c:ptCount val="1"/>
                <c:pt idx="0">
                  <c:v>e-lehdet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444444444444444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666666666666718E-2"/>
                  <c:y val="-2.777777777777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5555555555555558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333333333333332E-3"/>
                  <c:y val="-4.166666666666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444444444444543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Sheet1!$L$27:$P$27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Sheet1!$L$28:$P$28</c:f>
              <c:numCache>
                <c:formatCode>General</c:formatCode>
                <c:ptCount val="5"/>
                <c:pt idx="0">
                  <c:v>2.16</c:v>
                </c:pt>
                <c:pt idx="1">
                  <c:v>2.41</c:v>
                </c:pt>
                <c:pt idx="2">
                  <c:v>2.4500000000000002</c:v>
                </c:pt>
                <c:pt idx="3">
                  <c:v>2.79</c:v>
                </c:pt>
                <c:pt idx="4">
                  <c:v>3.16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Sheet1!$K$29</c:f>
              <c:strCache>
                <c:ptCount val="1"/>
                <c:pt idx="0">
                  <c:v>e-kirjat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000000000000001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925337632079971E-17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222222222222221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666666666666664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88888888888899E-2"/>
                  <c:y val="-1.3888888888888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Sheet1!$L$29:$P$29</c:f>
              <c:numCache>
                <c:formatCode>General</c:formatCode>
                <c:ptCount val="5"/>
                <c:pt idx="0">
                  <c:v>0.32</c:v>
                </c:pt>
                <c:pt idx="1">
                  <c:v>0.52</c:v>
                </c:pt>
                <c:pt idx="2">
                  <c:v>0.67</c:v>
                </c:pt>
                <c:pt idx="3">
                  <c:v>1.95</c:v>
                </c:pt>
                <c:pt idx="4">
                  <c:v>2.63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068408"/>
        <c:axId val="192068792"/>
      </c:lineChart>
      <c:catAx>
        <c:axId val="19206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2068792"/>
        <c:crossesAt val="0"/>
        <c:auto val="1"/>
        <c:lblAlgn val="ctr"/>
        <c:lblOffset val="100"/>
        <c:noMultiLvlLbl val="0"/>
      </c:catAx>
      <c:valAx>
        <c:axId val="192068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206840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75398-D7F7-4AA3-8226-CEB7615B875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70946-96B2-43BC-B186-B96AFCC4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5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53C33-A533-46C8-A746-174B33C523E8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9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9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59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02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6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14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82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24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21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17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8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9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88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14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293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5724-97BC-4BD1-A4CC-983250FA469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Osasto / Henkilön nimi / Esityksen nimi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59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rgbClr val="A3AF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HELSINGIN YLIOPISTON KIRJASTO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A6DB3D3-A72C-4B36-8B75-213E1383F39E}" type="datetime1">
              <a:rPr lang="fi-FI" smtClean="0">
                <a:solidFill>
                  <a:srgbClr val="1F497D"/>
                </a:solidFill>
              </a:rPr>
              <a:pPr/>
              <a:t>19.9.2016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smtClean="0">
                <a:solidFill>
                  <a:srgbClr val="1F497D"/>
                </a:solidFill>
              </a:rPr>
              <a:t>Osasto / Henkilön nimi / Esityksen nimi</a:t>
            </a:r>
            <a:endParaRPr lang="en-GB">
              <a:solidFill>
                <a:srgbClr val="1F497D"/>
              </a:solidFill>
            </a:endParaRP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1F497D"/>
                </a:solidFill>
              </a:rPr>
              <a:pPr/>
              <a:t>‹#›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rgbClr val="1F497D"/>
                </a:solidFill>
              </a:rPr>
              <a:t>www.helsinki.fi/yliopisto</a:t>
            </a:r>
            <a:endParaRPr lang="en-GB" sz="900">
              <a:solidFill>
                <a:srgbClr val="1F497D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2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9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9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5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0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9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627F-36AE-40AD-A513-E412E15BAF8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5AF03-7BEB-4108-A292-696F8E17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2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E280-6260-4636-9C96-1942A9F081A6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10EC-88E8-4A24-96F1-F11D1F4C3EC4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sinki.fi/collegium/events/monografia/monografia.pdf" TargetMode="Externa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lit.fi/fi/kirjastokonsortio-aleksandria-suomalainen-tiedekirjallisuus-avoimeksi-verkkoon#.V9-VYnr8v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992244" cy="2807693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Books &amp; libraries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8063608" cy="1872208"/>
          </a:xfrm>
        </p:spPr>
        <p:txBody>
          <a:bodyPr>
            <a:normAutofit/>
          </a:bodyPr>
          <a:lstStyle/>
          <a:p>
            <a:r>
              <a:rPr lang="en-GB" b="0" dirty="0" err="1" smtClean="0">
                <a:solidFill>
                  <a:schemeClr val="bg1"/>
                </a:solidFill>
              </a:rPr>
              <a:t>Kimmo.Tuominen‘at</a:t>
            </a:r>
            <a:r>
              <a:rPr lang="en-GB" b="0" dirty="0" smtClean="0">
                <a:solidFill>
                  <a:schemeClr val="bg1"/>
                </a:solidFill>
              </a:rPr>
              <a:t> ‘helsinki.fi</a:t>
            </a:r>
          </a:p>
          <a:p>
            <a:r>
              <a:rPr lang="en-GB" b="0" dirty="0" smtClean="0">
                <a:solidFill>
                  <a:schemeClr val="bg1"/>
                </a:solidFill>
              </a:rPr>
              <a:t>University Librarian</a:t>
            </a:r>
          </a:p>
          <a:p>
            <a:r>
              <a:rPr lang="en-GB" b="0" dirty="0" smtClean="0">
                <a:solidFill>
                  <a:schemeClr val="bg1"/>
                </a:solidFill>
              </a:rPr>
              <a:t>Helsinki University Library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6DB3D3-A72C-4B36-8B75-213E1383F39E}" type="datetime1">
              <a:rPr lang="fi-FI" smtClean="0">
                <a:solidFill>
                  <a:srgbClr val="1F497D"/>
                </a:solidFill>
              </a:rPr>
              <a:pPr/>
              <a:t>19.9.2016</a:t>
            </a:fld>
            <a:endParaRPr lang="en-GB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1F497D"/>
                </a:solidFill>
              </a:rPr>
              <a:t>Helsingin yliopiston kirjasto</a:t>
            </a:r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1F497D"/>
                </a:solidFill>
              </a:rPr>
              <a:pPr/>
              <a:t>1</a:t>
            </a:fld>
            <a:endParaRPr lang="en-GB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research monographs?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en-US" sz="2000" dirty="0"/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30810"/>
              </p:ext>
            </p:extLst>
          </p:nvPr>
        </p:nvGraphicFramePr>
        <p:xfrm>
          <a:off x="683568" y="1397000"/>
          <a:ext cx="777686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899"/>
                <a:gridCol w="2449678"/>
                <a:gridCol w="2592287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Research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Monographs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Text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books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General </a:t>
                      </a:r>
                      <a:r>
                        <a:rPr lang="fi-FI" dirty="0" err="1" smtClean="0"/>
                        <a:t>non</a:t>
                      </a:r>
                      <a:r>
                        <a:rPr lang="fi-FI" dirty="0" smtClean="0"/>
                        <a:t>-fiction </a:t>
                      </a:r>
                      <a:r>
                        <a:rPr lang="fi-FI" dirty="0" err="1" smtClean="0"/>
                        <a:t>books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book-length scholarly study of a focused and unified theme, topic, or issue</a:t>
                      </a:r>
                      <a:endParaRPr lang="fi-FI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general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overview</a:t>
                      </a:r>
                      <a:r>
                        <a:rPr lang="fi-FI" baseline="0" dirty="0" smtClean="0"/>
                        <a:t> of a </a:t>
                      </a:r>
                      <a:r>
                        <a:rPr lang="fi-FI" baseline="0" dirty="0" err="1" smtClean="0"/>
                        <a:t>specific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scholarly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approach</a:t>
                      </a:r>
                      <a:r>
                        <a:rPr lang="fi-FI" baseline="0" dirty="0" smtClean="0"/>
                        <a:t> / </a:t>
                      </a:r>
                      <a:r>
                        <a:rPr lang="fi-FI" baseline="0" dirty="0" err="1" smtClean="0"/>
                        <a:t>area</a:t>
                      </a:r>
                      <a:r>
                        <a:rPr lang="fi-FI" baseline="0" dirty="0" smtClean="0"/>
                        <a:t>/ </a:t>
                      </a:r>
                      <a:r>
                        <a:rPr lang="fi-FI" baseline="0" dirty="0" err="1" smtClean="0"/>
                        <a:t>methodology</a:t>
                      </a:r>
                      <a:r>
                        <a:rPr lang="fi-FI" baseline="0" dirty="0" smtClean="0"/>
                        <a:t>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broader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concept</a:t>
                      </a:r>
                      <a:r>
                        <a:rPr lang="fi-FI" dirty="0" smtClean="0"/>
                        <a:t> </a:t>
                      </a:r>
                      <a:r>
                        <a:rPr lang="fi-FI" baseline="0" dirty="0" smtClean="0"/>
                        <a:t>(</a:t>
                      </a:r>
                      <a:r>
                        <a:rPr lang="fi-FI" baseline="0" dirty="0" err="1" smtClean="0"/>
                        <a:t>authors</a:t>
                      </a:r>
                      <a:r>
                        <a:rPr lang="fi-FI" baseline="0" dirty="0" smtClean="0"/>
                        <a:t> of </a:t>
                      </a:r>
                      <a:r>
                        <a:rPr lang="fi-FI" baseline="0" dirty="0" err="1" smtClean="0"/>
                        <a:t>non</a:t>
                      </a:r>
                      <a:r>
                        <a:rPr lang="fi-FI" baseline="0" dirty="0" smtClean="0"/>
                        <a:t>-fiction </a:t>
                      </a:r>
                      <a:r>
                        <a:rPr lang="fi-FI" baseline="0" dirty="0" err="1" smtClean="0"/>
                        <a:t>try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convey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true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r>
                        <a:rPr lang="fi-FI" baseline="0" dirty="0" smtClean="0"/>
                        <a:t>)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narrative / argumentative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err="1" smtClean="0"/>
                        <a:t>chapter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structure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the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book</a:t>
                      </a:r>
                      <a:r>
                        <a:rPr lang="fi-FI" baseline="0" dirty="0" smtClean="0"/>
                        <a:t> is </a:t>
                      </a:r>
                      <a:r>
                        <a:rPr lang="fi-FI" baseline="0" dirty="0" err="1" smtClean="0"/>
                        <a:t>more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than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the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content</a:t>
                      </a:r>
                      <a:r>
                        <a:rPr lang="fi-FI" baseline="0" dirty="0" smtClean="0"/>
                        <a:t> of </a:t>
                      </a:r>
                      <a:r>
                        <a:rPr lang="fi-FI" baseline="0" dirty="0" err="1" smtClean="0"/>
                        <a:t>its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chapters</a:t>
                      </a:r>
                      <a:r>
                        <a:rPr lang="fi-FI" baseline="0" dirty="0" smtClean="0"/>
                        <a:t>) &amp; </a:t>
                      </a:r>
                      <a:r>
                        <a:rPr lang="fi-FI" baseline="0" dirty="0" err="1" smtClean="0"/>
                        <a:t>original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knowledge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claims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narrative </a:t>
                      </a:r>
                      <a:r>
                        <a:rPr lang="fi-FI" dirty="0" err="1" smtClean="0"/>
                        <a:t>chapter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structure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presents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existing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knowledge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does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not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make</a:t>
                      </a:r>
                      <a:r>
                        <a:rPr lang="fi-FI" baseline="0" dirty="0" smtClean="0"/>
                        <a:t> </a:t>
                      </a:r>
                      <a:br>
                        <a:rPr lang="fi-FI" baseline="0" dirty="0" smtClean="0"/>
                      </a:br>
                      <a:r>
                        <a:rPr lang="fi-FI" baseline="0" dirty="0" err="1" smtClean="0"/>
                        <a:t>own</a:t>
                      </a:r>
                      <a:r>
                        <a:rPr lang="fi-FI" baseline="0" dirty="0" smtClean="0"/>
                        <a:t> / </a:t>
                      </a:r>
                      <a:r>
                        <a:rPr lang="fi-FI" baseline="0" dirty="0" err="1" smtClean="0"/>
                        <a:t>original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knowledge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claims</a:t>
                      </a:r>
                      <a:r>
                        <a:rPr lang="fi-FI" baseline="0" dirty="0" smtClean="0"/>
                        <a:t>)</a:t>
                      </a:r>
                      <a:r>
                        <a:rPr lang="fi-FI" dirty="0" smtClean="0"/>
                        <a:t>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many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kinds</a:t>
                      </a:r>
                      <a:r>
                        <a:rPr lang="fi-FI" baseline="0" dirty="0" smtClean="0"/>
                        <a:t> of </a:t>
                      </a:r>
                      <a:r>
                        <a:rPr lang="fi-FI" baseline="0" dirty="0" err="1" smtClean="0"/>
                        <a:t>structures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genres</a:t>
                      </a:r>
                      <a:r>
                        <a:rPr lang="fi-FI" baseline="0" dirty="0" smtClean="0"/>
                        <a:t> (</a:t>
                      </a:r>
                      <a:r>
                        <a:rPr lang="fi-FI" baseline="0" dirty="0" err="1" smtClean="0"/>
                        <a:t>e.g</a:t>
                      </a:r>
                      <a:r>
                        <a:rPr lang="fi-FI" baseline="0" dirty="0" smtClean="0"/>
                        <a:t>. </a:t>
                      </a:r>
                      <a:r>
                        <a:rPr lang="fi-FI" baseline="0" dirty="0" err="1" smtClean="0"/>
                        <a:t>memoirs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biographies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popular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history</a:t>
                      </a:r>
                      <a:r>
                        <a:rPr lang="fi-FI" baseline="0" dirty="0" smtClean="0"/>
                        <a:t>/science/</a:t>
                      </a:r>
                    </a:p>
                    <a:p>
                      <a:r>
                        <a:rPr lang="fi-FI" baseline="0" dirty="0" err="1" smtClean="0"/>
                        <a:t>technology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literary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criticism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reference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publications</a:t>
                      </a:r>
                      <a:r>
                        <a:rPr lang="fi-FI" baseline="0" dirty="0" smtClean="0"/>
                        <a:t>, …)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intended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primarily</a:t>
                      </a:r>
                      <a:r>
                        <a:rPr lang="fi-FI" dirty="0" smtClean="0"/>
                        <a:t>)</a:t>
                      </a:r>
                      <a:r>
                        <a:rPr lang="fi-FI" baseline="0" dirty="0" smtClean="0"/>
                        <a:t> for </a:t>
                      </a:r>
                      <a:r>
                        <a:rPr lang="fi-FI" baseline="0" dirty="0" err="1" smtClean="0"/>
                        <a:t>scholarly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audiences</a:t>
                      </a:r>
                      <a:r>
                        <a:rPr lang="fi-FI" baseline="0" dirty="0" smtClean="0"/>
                        <a:t> / </a:t>
                      </a:r>
                      <a:r>
                        <a:rPr lang="fi-FI" baseline="0" dirty="0" err="1" smtClean="0"/>
                        <a:t>author’s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peers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intended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primarily</a:t>
                      </a:r>
                      <a:r>
                        <a:rPr lang="fi-FI" dirty="0" smtClean="0"/>
                        <a:t>) for </a:t>
                      </a:r>
                      <a:r>
                        <a:rPr lang="fi-FI" dirty="0" err="1" smtClean="0"/>
                        <a:t>students</a:t>
                      </a:r>
                      <a:r>
                        <a:rPr lang="fi-FI" dirty="0" smtClean="0"/>
                        <a:t> &amp; </a:t>
                      </a:r>
                      <a:r>
                        <a:rPr lang="fi-FI" dirty="0" err="1" smtClean="0"/>
                        <a:t>study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purposes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intended</a:t>
                      </a:r>
                      <a:r>
                        <a:rPr lang="fi-FI" dirty="0" smtClean="0"/>
                        <a:t> for </a:t>
                      </a:r>
                      <a:r>
                        <a:rPr lang="fi-FI" dirty="0" err="1" smtClean="0"/>
                        <a:t>broader</a:t>
                      </a:r>
                      <a:r>
                        <a:rPr lang="fi-FI" dirty="0" smtClean="0"/>
                        <a:t> / </a:t>
                      </a:r>
                      <a:r>
                        <a:rPr lang="fi-FI" dirty="0" err="1" smtClean="0"/>
                        <a:t>various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audiences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251520" y="6453336"/>
            <a:ext cx="843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Cf. </a:t>
            </a:r>
            <a:r>
              <a:rPr lang="fi-FI" dirty="0" smtClean="0">
                <a:hlinkClick r:id="rId2"/>
              </a:rPr>
              <a:t>Kivistö &amp; Pihlström (2015)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4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5213176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 smtClean="0"/>
              <a:t>Nothing</a:t>
            </a:r>
            <a:r>
              <a:rPr lang="fi-FI" dirty="0" smtClean="0"/>
              <a:t> is </a:t>
            </a:r>
            <a:r>
              <a:rPr lang="fi-FI" dirty="0" err="1" smtClean="0"/>
              <a:t>carved</a:t>
            </a:r>
            <a:r>
              <a:rPr lang="fi-FI" dirty="0" smtClean="0"/>
              <a:t> into </a:t>
            </a:r>
            <a:r>
              <a:rPr lang="fi-FI" dirty="0" err="1" smtClean="0"/>
              <a:t>stone</a:t>
            </a:r>
            <a:r>
              <a:rPr lang="fi-FI" dirty="0" smtClean="0"/>
              <a:t> and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is </a:t>
            </a:r>
            <a:r>
              <a:rPr lang="fi-FI" dirty="0" err="1" smtClean="0"/>
              <a:t>solid</a:t>
            </a:r>
            <a:r>
              <a:rPr lang="fi-FI" dirty="0" smtClean="0"/>
              <a:t> </a:t>
            </a:r>
            <a:r>
              <a:rPr lang="fi-FI" dirty="0" err="1" smtClean="0"/>
              <a:t>melts</a:t>
            </a:r>
            <a:r>
              <a:rPr lang="fi-FI" dirty="0" smtClean="0"/>
              <a:t> into air</a:t>
            </a:r>
          </a:p>
          <a:p>
            <a:r>
              <a:rPr lang="fi-FI" dirty="0" err="1" smtClean="0"/>
              <a:t>Document</a:t>
            </a:r>
            <a:r>
              <a:rPr lang="fi-FI" dirty="0" smtClean="0"/>
              <a:t> </a:t>
            </a:r>
            <a:r>
              <a:rPr lang="fi-FI" dirty="0" err="1" smtClean="0"/>
              <a:t>genres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blurring</a:t>
            </a:r>
            <a:endParaRPr lang="fi-FI" dirty="0" smtClean="0"/>
          </a:p>
          <a:p>
            <a:pPr lvl="1"/>
            <a:r>
              <a:rPr lang="fi-FI" dirty="0" err="1" smtClean="0"/>
              <a:t>Reference</a:t>
            </a:r>
            <a:r>
              <a:rPr lang="fi-FI" dirty="0" smtClean="0"/>
              <a:t> </a:t>
            </a:r>
            <a:r>
              <a:rPr lang="fi-FI" dirty="0" err="1" smtClean="0"/>
              <a:t>books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monographs</a:t>
            </a:r>
            <a:r>
              <a:rPr lang="fi-FI" dirty="0" smtClean="0"/>
              <a:t>,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(</a:t>
            </a:r>
            <a:r>
              <a:rPr lang="fi-FI" dirty="0" err="1" smtClean="0"/>
              <a:t>textual</a:t>
            </a:r>
            <a:r>
              <a:rPr lang="fi-FI" dirty="0" smtClean="0"/>
              <a:t>) </a:t>
            </a:r>
            <a:r>
              <a:rPr lang="fi-FI" dirty="0" err="1" smtClean="0"/>
              <a:t>databases</a:t>
            </a:r>
            <a:endParaRPr lang="fi-FI" dirty="0" smtClean="0"/>
          </a:p>
          <a:p>
            <a:pPr lvl="1"/>
            <a:r>
              <a:rPr lang="fi-FI" dirty="0" err="1" smtClean="0"/>
              <a:t>Textbooks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becoming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digital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environments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Booklets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a </a:t>
            </a:r>
            <a:r>
              <a:rPr lang="fi-FI" dirty="0" err="1" smtClean="0"/>
              <a:t>new</a:t>
            </a:r>
            <a:r>
              <a:rPr lang="fi-FI" dirty="0" smtClean="0"/>
              <a:t> genre </a:t>
            </a:r>
            <a:r>
              <a:rPr lang="fi-FI" dirty="0" err="1" smtClean="0"/>
              <a:t>somewhere</a:t>
            </a:r>
            <a:r>
              <a:rPr lang="fi-FI" dirty="0" smtClean="0"/>
              <a:t> in-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journal</a:t>
            </a:r>
            <a:r>
              <a:rPr lang="fi-FI" dirty="0" smtClean="0"/>
              <a:t> </a:t>
            </a:r>
            <a:r>
              <a:rPr lang="fi-FI" dirty="0" err="1" smtClean="0"/>
              <a:t>articles</a:t>
            </a:r>
            <a:r>
              <a:rPr lang="fi-FI" dirty="0" smtClean="0"/>
              <a:t> and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monographs</a:t>
            </a:r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 of </a:t>
            </a:r>
            <a:r>
              <a:rPr lang="fi-FI" dirty="0" err="1" smtClean="0"/>
              <a:t>publishers</a:t>
            </a:r>
            <a:r>
              <a:rPr lang="fi-FI" dirty="0" smtClean="0"/>
              <a:t>, </a:t>
            </a:r>
            <a:r>
              <a:rPr lang="fi-FI" dirty="0" err="1" smtClean="0"/>
              <a:t>libraries</a:t>
            </a:r>
            <a:r>
              <a:rPr lang="fi-FI" dirty="0" smtClean="0"/>
              <a:t> and </a:t>
            </a:r>
            <a:r>
              <a:rPr lang="fi-FI" dirty="0" err="1" smtClean="0"/>
              <a:t>users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changing</a:t>
            </a:r>
            <a:endParaRPr lang="fi-FI" dirty="0" smtClean="0"/>
          </a:p>
          <a:p>
            <a:r>
              <a:rPr lang="fi-FI" dirty="0" smtClean="0"/>
              <a:t>How long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see</a:t>
            </a:r>
            <a:r>
              <a:rPr lang="fi-FI" dirty="0" smtClean="0"/>
              <a:t> </a:t>
            </a:r>
            <a:r>
              <a:rPr lang="fi-FI" dirty="0" err="1" smtClean="0"/>
              <a:t>books</a:t>
            </a:r>
            <a:r>
              <a:rPr lang="fi-FI" dirty="0" smtClean="0"/>
              <a:t> as </a:t>
            </a:r>
            <a:r>
              <a:rPr lang="fi-FI" dirty="0" err="1" smtClean="0"/>
              <a:t>objects</a:t>
            </a:r>
            <a:r>
              <a:rPr lang="fi-FI" dirty="0" smtClean="0"/>
              <a:t> (</a:t>
            </a:r>
            <a:r>
              <a:rPr lang="fi-FI" dirty="0" err="1" smtClean="0"/>
              <a:t>copies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files</a:t>
            </a:r>
            <a:r>
              <a:rPr lang="fi-FI" dirty="0" smtClean="0"/>
              <a:t>), </a:t>
            </a:r>
            <a:r>
              <a:rPr lang="fi-FI" dirty="0" err="1" smtClean="0"/>
              <a:t>not</a:t>
            </a:r>
            <a:r>
              <a:rPr lang="fi-FI" dirty="0" smtClean="0"/>
              <a:t> as </a:t>
            </a:r>
            <a:r>
              <a:rPr lang="fi-FI" dirty="0" err="1" smtClean="0"/>
              <a:t>learning</a:t>
            </a:r>
            <a:r>
              <a:rPr lang="fi-FI" dirty="0" smtClean="0"/>
              <a:t> and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environments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happens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20 </a:t>
            </a:r>
            <a:r>
              <a:rPr lang="fi-FI" dirty="0" err="1" smtClean="0"/>
              <a:t>years</a:t>
            </a:r>
            <a:r>
              <a:rPr lang="fi-FI" dirty="0" smtClean="0"/>
              <a:t>? 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D</a:t>
            </a:r>
            <a:r>
              <a:rPr lang="fi-FI" dirty="0" smtClean="0"/>
              <a:t>igital </a:t>
            </a:r>
            <a:r>
              <a:rPr lang="fi-FI" dirty="0" err="1" smtClean="0"/>
              <a:t>environment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</a:t>
            </a:r>
            <a:r>
              <a:rPr lang="fi-FI" dirty="0" err="1" smtClean="0"/>
              <a:t>things</a:t>
            </a:r>
            <a:r>
              <a:rPr lang="fi-FI" dirty="0" smtClean="0"/>
              <a:t> </a:t>
            </a:r>
            <a:r>
              <a:rPr lang="fi-FI" dirty="0" err="1" smtClean="0"/>
              <a:t>possible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13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85000" lnSpcReduction="10000"/>
          </a:bodyPr>
          <a:lstStyle/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most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to </a:t>
            </a:r>
          </a:p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still</a:t>
            </a:r>
            <a:r>
              <a:rPr lang="fi-FI" dirty="0" smtClean="0"/>
              <a:t> </a:t>
            </a:r>
            <a:r>
              <a:rPr lang="fi-FI" dirty="0" err="1" smtClean="0"/>
              <a:t>buying</a:t>
            </a:r>
            <a:r>
              <a:rPr lang="fi-FI" dirty="0" smtClean="0"/>
              <a:t> </a:t>
            </a:r>
            <a:r>
              <a:rPr lang="fi-FI" dirty="0" err="1" smtClean="0"/>
              <a:t>separate</a:t>
            </a:r>
            <a:r>
              <a:rPr lang="fi-FI" dirty="0" smtClean="0"/>
              <a:t> (e-)</a:t>
            </a:r>
            <a:r>
              <a:rPr lang="fi-FI" dirty="0" err="1" smtClean="0"/>
              <a:t>monographs</a:t>
            </a:r>
            <a:r>
              <a:rPr lang="fi-FI" dirty="0" smtClean="0"/>
              <a:t> &amp; </a:t>
            </a:r>
            <a:r>
              <a:rPr lang="fi-FI" dirty="0" err="1" smtClean="0"/>
              <a:t>subscribe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journals</a:t>
            </a:r>
            <a:r>
              <a:rPr lang="fi-FI" dirty="0" smtClean="0"/>
              <a:t>. </a:t>
            </a:r>
            <a:r>
              <a:rPr lang="fi-FI" dirty="0" err="1" smtClean="0"/>
              <a:t>However</a:t>
            </a:r>
            <a:r>
              <a:rPr lang="fi-FI" dirty="0" smtClean="0"/>
              <a:t>,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subscribe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document</a:t>
            </a:r>
            <a:r>
              <a:rPr lang="fi-FI" dirty="0" smtClean="0"/>
              <a:t> </a:t>
            </a:r>
            <a:r>
              <a:rPr lang="fi-FI" dirty="0" err="1" smtClean="0"/>
              <a:t>bundles</a:t>
            </a:r>
            <a:r>
              <a:rPr lang="fi-FI" dirty="0" smtClean="0"/>
              <a:t> (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toll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r>
              <a:rPr lang="fi-FI" dirty="0" err="1" smtClean="0"/>
              <a:t>journals</a:t>
            </a:r>
            <a:r>
              <a:rPr lang="fi-FI" dirty="0" smtClean="0"/>
              <a:t> and e-</a:t>
            </a:r>
            <a:r>
              <a:rPr lang="fi-FI" dirty="0" err="1" smtClean="0"/>
              <a:t>book</a:t>
            </a:r>
            <a:r>
              <a:rPr lang="fi-FI" dirty="0" smtClean="0"/>
              <a:t> </a:t>
            </a:r>
            <a:r>
              <a:rPr lang="fi-FI" dirty="0" err="1" smtClean="0"/>
              <a:t>bundles</a:t>
            </a:r>
            <a:r>
              <a:rPr lang="fi-FI" dirty="0" smtClean="0"/>
              <a:t> &amp;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kinds</a:t>
            </a:r>
            <a:r>
              <a:rPr lang="fi-FI" dirty="0" smtClean="0"/>
              <a:t> of </a:t>
            </a:r>
            <a:r>
              <a:rPr lang="fi-FI" dirty="0" err="1" smtClean="0"/>
              <a:t>databases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Most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acquisition</a:t>
            </a:r>
            <a:r>
              <a:rPr lang="fi-FI" dirty="0" smtClean="0"/>
              <a:t> money </a:t>
            </a:r>
            <a:r>
              <a:rPr lang="fi-FI" dirty="0" err="1" smtClean="0"/>
              <a:t>goes</a:t>
            </a:r>
            <a:r>
              <a:rPr lang="fi-FI" dirty="0" smtClean="0"/>
              <a:t> to </a:t>
            </a:r>
            <a:r>
              <a:rPr lang="fi-FI" dirty="0" err="1" smtClean="0"/>
              <a:t>toll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r>
              <a:rPr lang="fi-FI" dirty="0" err="1" smtClean="0"/>
              <a:t>journals</a:t>
            </a:r>
            <a:r>
              <a:rPr lang="fi-FI" dirty="0" smtClean="0"/>
              <a:t> &amp; </a:t>
            </a:r>
            <a:r>
              <a:rPr lang="fi-FI" dirty="0" err="1" smtClean="0"/>
              <a:t>journal</a:t>
            </a:r>
            <a:r>
              <a:rPr lang="fi-FI" dirty="0" smtClean="0"/>
              <a:t> </a:t>
            </a:r>
            <a:r>
              <a:rPr lang="fi-FI" dirty="0" err="1" smtClean="0"/>
              <a:t>bundles</a:t>
            </a:r>
            <a:r>
              <a:rPr lang="fi-FI" dirty="0" smtClean="0"/>
              <a:t> (</a:t>
            </a:r>
            <a:r>
              <a:rPr lang="fi-FI" dirty="0" err="1" smtClean="0"/>
              <a:t>Elsevier’s</a:t>
            </a:r>
            <a:r>
              <a:rPr lang="fi-FI" dirty="0" smtClean="0"/>
              <a:t> </a:t>
            </a:r>
            <a:r>
              <a:rPr lang="fi-FI" dirty="0" err="1" smtClean="0"/>
              <a:t>Freedom</a:t>
            </a:r>
            <a:r>
              <a:rPr lang="fi-FI" dirty="0" smtClean="0"/>
              <a:t> </a:t>
            </a:r>
            <a:r>
              <a:rPr lang="fi-FI" dirty="0" err="1" smtClean="0"/>
              <a:t>Collection</a:t>
            </a:r>
            <a:r>
              <a:rPr lang="fi-FI" dirty="0" smtClean="0"/>
              <a:t>, etc.)</a:t>
            </a:r>
          </a:p>
          <a:p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libraries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operating in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document</a:t>
            </a:r>
            <a:r>
              <a:rPr lang="fi-FI" dirty="0" smtClean="0"/>
              <a:t> </a:t>
            </a:r>
            <a:r>
              <a:rPr lang="fi-FI" dirty="0" err="1" smtClean="0"/>
              <a:t>universes</a:t>
            </a:r>
            <a:r>
              <a:rPr lang="fi-FI" dirty="0" smtClean="0"/>
              <a:t> </a:t>
            </a:r>
            <a:r>
              <a:rPr lang="fi-FI" dirty="0"/>
              <a:t>(</a:t>
            </a:r>
            <a:r>
              <a:rPr lang="fi-FI" dirty="0" err="1" smtClean="0"/>
              <a:t>digital</a:t>
            </a:r>
            <a:r>
              <a:rPr lang="fi-FI" dirty="0" smtClean="0"/>
              <a:t> and </a:t>
            </a:r>
            <a:r>
              <a:rPr lang="fi-FI" dirty="0" err="1" smtClean="0"/>
              <a:t>printed</a:t>
            </a:r>
            <a:r>
              <a:rPr lang="fi-FI" dirty="0" smtClean="0"/>
              <a:t>) and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foreseeable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endParaRPr lang="fi-FI" dirty="0" smtClean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situation</a:t>
            </a:r>
            <a:r>
              <a:rPr lang="fi-FI" dirty="0" smtClean="0"/>
              <a:t> of </a:t>
            </a:r>
            <a:r>
              <a:rPr lang="fi-FI" dirty="0" err="1"/>
              <a:t>u</a:t>
            </a:r>
            <a:r>
              <a:rPr lang="fi-FI" dirty="0" err="1" smtClean="0"/>
              <a:t>niversity</a:t>
            </a:r>
            <a:r>
              <a:rPr lang="fi-FI" dirty="0" smtClean="0"/>
              <a:t> </a:t>
            </a:r>
            <a:r>
              <a:rPr lang="fi-FI" dirty="0" err="1" smtClean="0"/>
              <a:t>libraries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04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2370" y="274638"/>
            <a:ext cx="8504430" cy="1143000"/>
          </a:xfrm>
        </p:spPr>
        <p:txBody>
          <a:bodyPr>
            <a:normAutofit/>
          </a:bodyPr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usage</a:t>
            </a:r>
            <a:r>
              <a:rPr lang="fi-FI" dirty="0" smtClean="0"/>
              <a:t> of e-</a:t>
            </a:r>
            <a:r>
              <a:rPr lang="fi-FI" dirty="0" err="1" smtClean="0"/>
              <a:t>books</a:t>
            </a:r>
            <a:r>
              <a:rPr lang="fi-FI" dirty="0" smtClean="0"/>
              <a:t> @ </a:t>
            </a:r>
            <a:r>
              <a:rPr lang="fi-FI" dirty="0" err="1" smtClean="0"/>
              <a:t>HuLib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246538"/>
              </p:ext>
            </p:extLst>
          </p:nvPr>
        </p:nvGraphicFramePr>
        <p:xfrm>
          <a:off x="760529" y="1628800"/>
          <a:ext cx="7348112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9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How to </a:t>
            </a:r>
            <a:r>
              <a:rPr lang="fi-FI" sz="2800" dirty="0" err="1" smtClean="0"/>
              <a:t>access</a:t>
            </a:r>
            <a:r>
              <a:rPr lang="fi-FI" sz="2800" dirty="0" smtClean="0"/>
              <a:t> </a:t>
            </a:r>
            <a:r>
              <a:rPr lang="fi-FI" sz="2800" dirty="0" err="1" smtClean="0"/>
              <a:t>eBooks</a:t>
            </a:r>
            <a:r>
              <a:rPr lang="fi-FI" sz="2800" dirty="0" smtClean="0"/>
              <a:t> - </a:t>
            </a:r>
            <a:br>
              <a:rPr lang="fi-FI" sz="2800" dirty="0" smtClean="0"/>
            </a:br>
            <a:r>
              <a:rPr lang="fi-FI" sz="2800" dirty="0" err="1" smtClean="0"/>
              <a:t>patrons</a:t>
            </a:r>
            <a:r>
              <a:rPr lang="fi-FI" sz="2800" dirty="0" smtClean="0"/>
              <a:t> </a:t>
            </a:r>
            <a:r>
              <a:rPr lang="fi-FI" sz="2800" dirty="0" err="1" smtClean="0"/>
              <a:t>can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fi-FI" sz="2400" dirty="0" err="1" smtClean="0"/>
              <a:t>Search</a:t>
            </a:r>
            <a:r>
              <a:rPr lang="fi-FI" sz="2400" dirty="0" smtClean="0"/>
              <a:t> Helka  - </a:t>
            </a:r>
            <a:r>
              <a:rPr lang="fi-FI" sz="2400" dirty="0" err="1" smtClean="0"/>
              <a:t>eBooks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catalogued</a:t>
            </a:r>
            <a:r>
              <a:rPr lang="fi-FI" sz="2400" dirty="0" smtClean="0"/>
              <a:t> in </a:t>
            </a:r>
            <a:r>
              <a:rPr lang="fi-FI" sz="2400" b="1" dirty="0" smtClean="0"/>
              <a:t>Helka</a:t>
            </a:r>
            <a:r>
              <a:rPr lang="fi-FI" sz="24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fi-FI" sz="2400" dirty="0" err="1" smtClean="0"/>
              <a:t>Use</a:t>
            </a:r>
            <a:r>
              <a:rPr lang="fi-FI" sz="2400" dirty="0" smtClean="0"/>
              <a:t> the </a:t>
            </a:r>
            <a:r>
              <a:rPr lang="fi-FI" sz="2400" dirty="0" err="1" smtClean="0"/>
              <a:t>search</a:t>
            </a:r>
            <a:r>
              <a:rPr lang="fi-FI" sz="2400" dirty="0" smtClean="0"/>
              <a:t> box on </a:t>
            </a:r>
            <a:r>
              <a:rPr lang="fi-FI" sz="2400" dirty="0" err="1" smtClean="0"/>
              <a:t>library</a:t>
            </a:r>
            <a:r>
              <a:rPr lang="fi-FI" sz="2400" dirty="0" smtClean="0"/>
              <a:t> </a:t>
            </a:r>
            <a:r>
              <a:rPr lang="fi-FI" sz="2400" dirty="0" err="1" smtClean="0"/>
              <a:t>website</a:t>
            </a:r>
            <a:r>
              <a:rPr lang="fi-FI" sz="2400" dirty="0" smtClean="0"/>
              <a:t> and </a:t>
            </a:r>
            <a:r>
              <a:rPr lang="fi-FI" sz="2400" dirty="0" err="1" smtClean="0"/>
              <a:t>limit</a:t>
            </a:r>
            <a:r>
              <a:rPr lang="fi-FI" sz="2400" dirty="0" smtClean="0"/>
              <a:t> </a:t>
            </a:r>
            <a:r>
              <a:rPr lang="fi-FI" sz="2400" dirty="0" err="1" smtClean="0"/>
              <a:t>searches</a:t>
            </a:r>
            <a:r>
              <a:rPr lang="fi-FI" sz="2400" dirty="0" smtClean="0"/>
              <a:t> to </a:t>
            </a:r>
            <a:r>
              <a:rPr lang="fi-FI" sz="2400" dirty="0" err="1" smtClean="0"/>
              <a:t>online</a:t>
            </a:r>
            <a:r>
              <a:rPr lang="fi-FI" sz="2400" dirty="0" smtClean="0"/>
              <a:t> </a:t>
            </a:r>
            <a:r>
              <a:rPr lang="fi-FI" sz="2400" dirty="0" err="1" smtClean="0"/>
              <a:t>resources</a:t>
            </a:r>
            <a:r>
              <a:rPr lang="fi-FI" sz="2400" dirty="0" smtClean="0"/>
              <a:t> </a:t>
            </a:r>
            <a:r>
              <a:rPr lang="fi-FI" sz="2400" dirty="0" err="1" smtClean="0"/>
              <a:t>only</a:t>
            </a:r>
            <a:r>
              <a:rPr lang="fi-FI" sz="2400" dirty="0" smtClean="0"/>
              <a:t> </a:t>
            </a:r>
            <a:r>
              <a:rPr lang="fi-FI" sz="2400" dirty="0" err="1" smtClean="0"/>
              <a:t>by</a:t>
            </a:r>
            <a:r>
              <a:rPr lang="fi-FI" sz="2400" dirty="0" smtClean="0"/>
              <a:t> </a:t>
            </a:r>
            <a:r>
              <a:rPr lang="fi-FI" sz="2400" dirty="0" err="1" smtClean="0"/>
              <a:t>ticking</a:t>
            </a:r>
            <a:r>
              <a:rPr lang="fi-FI" sz="2400" dirty="0" smtClean="0"/>
              <a:t> the </a:t>
            </a:r>
            <a:r>
              <a:rPr lang="fi-FI" sz="2400" dirty="0" err="1" smtClean="0"/>
              <a:t>check</a:t>
            </a:r>
            <a:r>
              <a:rPr lang="fi-FI" sz="2400" dirty="0" smtClean="0"/>
              <a:t> box (</a:t>
            </a:r>
            <a:r>
              <a:rPr lang="fi-FI" sz="2400" dirty="0" err="1" smtClean="0"/>
              <a:t>see</a:t>
            </a:r>
            <a:r>
              <a:rPr lang="fi-FI" sz="2400" dirty="0" smtClean="0"/>
              <a:t> </a:t>
            </a:r>
            <a:r>
              <a:rPr lang="fi-FI" sz="2400" dirty="0" err="1" smtClean="0"/>
              <a:t>slide</a:t>
            </a:r>
            <a:r>
              <a:rPr lang="fi-FI" sz="2400" dirty="0" smtClean="0"/>
              <a:t>)</a:t>
            </a:r>
          </a:p>
          <a:p>
            <a:pPr marL="457200" indent="-457200">
              <a:buFont typeface="+mj-lt"/>
              <a:buAutoNum type="alphaUcPeriod"/>
            </a:pPr>
            <a:r>
              <a:rPr lang="fi-FI" sz="2400" dirty="0" err="1" smtClean="0"/>
              <a:t>Browse</a:t>
            </a:r>
            <a:r>
              <a:rPr lang="fi-FI" sz="2400" dirty="0" smtClean="0"/>
              <a:t> </a:t>
            </a:r>
            <a:r>
              <a:rPr lang="fi-FI" sz="2400" dirty="0" err="1" smtClean="0"/>
              <a:t>ebooks</a:t>
            </a:r>
            <a:r>
              <a:rPr lang="fi-FI" sz="2400" dirty="0" smtClean="0"/>
              <a:t> in new </a:t>
            </a:r>
            <a:r>
              <a:rPr lang="fi-FI" sz="2400" dirty="0" err="1" smtClean="0"/>
              <a:t>more</a:t>
            </a:r>
            <a:r>
              <a:rPr lang="fi-FI" sz="2400" dirty="0" smtClean="0"/>
              <a:t> </a:t>
            </a:r>
            <a:r>
              <a:rPr lang="fi-FI" sz="2400" dirty="0" err="1" smtClean="0"/>
              <a:t>visual</a:t>
            </a:r>
            <a:r>
              <a:rPr lang="fi-FI" sz="2400" dirty="0" smtClean="0"/>
              <a:t> </a:t>
            </a:r>
            <a:r>
              <a:rPr lang="fi-FI" sz="2400" dirty="0" err="1" smtClean="0"/>
              <a:t>way</a:t>
            </a:r>
            <a:r>
              <a:rPr lang="fi-FI" sz="2400" dirty="0" smtClean="0"/>
              <a:t> in</a:t>
            </a:r>
          </a:p>
          <a:p>
            <a:pPr marL="0" indent="0" algn="ctr">
              <a:buNone/>
            </a:pPr>
            <a:r>
              <a:rPr lang="fi-FI" sz="2400" b="1" dirty="0" err="1" smtClean="0">
                <a:effectLst/>
              </a:rPr>
              <a:t>BookNavigator</a:t>
            </a:r>
            <a:r>
              <a:rPr lang="fi-FI" sz="2400" dirty="0"/>
              <a:t> </a:t>
            </a:r>
            <a:endParaRPr lang="fi-FI" sz="2400" dirty="0" smtClean="0"/>
          </a:p>
          <a:p>
            <a:pPr marL="0" indent="0" algn="ctr">
              <a:buNone/>
            </a:pPr>
            <a:r>
              <a:rPr lang="fi-FI" sz="2400" dirty="0" smtClean="0"/>
              <a:t>http://www.terkko.helsinki.fi/booknavigator/</a:t>
            </a:r>
            <a:endParaRPr lang="fi-FI" sz="2400" dirty="0"/>
          </a:p>
          <a:p>
            <a:pPr marL="0" indent="0">
              <a:buNone/>
            </a:pPr>
            <a:r>
              <a:rPr lang="fi-FI" sz="2400" dirty="0" smtClean="0"/>
              <a:t>D. </a:t>
            </a:r>
            <a:r>
              <a:rPr lang="fi-FI" sz="2400" dirty="0"/>
              <a:t>B</a:t>
            </a:r>
            <a:r>
              <a:rPr lang="fi-FI" sz="2400" dirty="0" smtClean="0"/>
              <a:t>y </a:t>
            </a:r>
            <a:r>
              <a:rPr lang="fi-FI" sz="2400" dirty="0" err="1" smtClean="0"/>
              <a:t>using</a:t>
            </a:r>
            <a:r>
              <a:rPr lang="fi-FI" sz="2400" dirty="0" smtClean="0"/>
              <a:t> </a:t>
            </a:r>
            <a:r>
              <a:rPr lang="fi-FI" sz="2400" dirty="0" err="1" smtClean="0"/>
              <a:t>categories</a:t>
            </a:r>
            <a:r>
              <a:rPr lang="fi-FI" sz="2400" dirty="0" smtClean="0"/>
              <a:t> to </a:t>
            </a:r>
            <a:r>
              <a:rPr lang="fi-FI" sz="2400" dirty="0" err="1" smtClean="0"/>
              <a:t>see</a:t>
            </a:r>
            <a:r>
              <a:rPr lang="fi-FI" sz="2400" dirty="0" smtClean="0"/>
              <a:t> the </a:t>
            </a:r>
            <a:r>
              <a:rPr lang="fi-FI" sz="2400" dirty="0" err="1" smtClean="0"/>
              <a:t>latest</a:t>
            </a:r>
            <a:r>
              <a:rPr lang="fi-FI" sz="2400" dirty="0" smtClean="0"/>
              <a:t> / </a:t>
            </a:r>
            <a:r>
              <a:rPr lang="fi-FI" sz="2400" dirty="0" err="1" smtClean="0"/>
              <a:t>recent</a:t>
            </a:r>
            <a:r>
              <a:rPr lang="fi-FI" sz="2400" dirty="0" smtClean="0"/>
              <a:t> </a:t>
            </a:r>
            <a:r>
              <a:rPr lang="fi-FI" sz="2400" dirty="0" err="1" smtClean="0"/>
              <a:t>acquisitions</a:t>
            </a:r>
            <a:r>
              <a:rPr lang="fi-FI" sz="2400" dirty="0" smtClean="0"/>
              <a:t> </a:t>
            </a:r>
          </a:p>
          <a:p>
            <a:pPr marL="0" indent="0">
              <a:buNone/>
            </a:pPr>
            <a:r>
              <a:rPr lang="fi-FI" sz="2400" dirty="0" smtClean="0">
                <a:effectLst/>
              </a:rPr>
              <a:t>E. By </a:t>
            </a:r>
            <a:r>
              <a:rPr lang="fi-FI" sz="2400" dirty="0" err="1" smtClean="0">
                <a:effectLst/>
              </a:rPr>
              <a:t>using</a:t>
            </a:r>
            <a:r>
              <a:rPr lang="fi-FI" sz="2400" dirty="0" smtClean="0">
                <a:effectLst/>
              </a:rPr>
              <a:t> </a:t>
            </a:r>
            <a:r>
              <a:rPr lang="fi-FI" sz="2400" dirty="0" err="1" smtClean="0">
                <a:effectLst/>
              </a:rPr>
              <a:t>tags</a:t>
            </a:r>
            <a:r>
              <a:rPr lang="fi-FI" sz="2400" dirty="0" smtClean="0">
                <a:effectLst/>
              </a:rPr>
              <a:t>  - </a:t>
            </a:r>
            <a:r>
              <a:rPr lang="fi-FI" sz="2400" dirty="0" err="1" smtClean="0">
                <a:effectLst/>
              </a:rPr>
              <a:t>word</a:t>
            </a:r>
            <a:r>
              <a:rPr lang="fi-FI" sz="2400" dirty="0" smtClean="0">
                <a:effectLst/>
              </a:rPr>
              <a:t> </a:t>
            </a:r>
            <a:r>
              <a:rPr lang="fi-FI" sz="2400" dirty="0" err="1" smtClean="0">
                <a:effectLst/>
              </a:rPr>
              <a:t>clouds</a:t>
            </a:r>
            <a:r>
              <a:rPr lang="fi-FI" sz="2400" dirty="0" smtClean="0">
                <a:effectLst/>
              </a:rPr>
              <a:t> - </a:t>
            </a:r>
            <a:r>
              <a:rPr lang="fi-FI" sz="2400" dirty="0" err="1" smtClean="0">
                <a:effectLst/>
              </a:rPr>
              <a:t>lead</a:t>
            </a:r>
            <a:r>
              <a:rPr lang="fi-FI" sz="2400" dirty="0" smtClean="0">
                <a:effectLst/>
              </a:rPr>
              <a:t> to </a:t>
            </a:r>
            <a:r>
              <a:rPr lang="fi-FI" sz="2400" dirty="0" err="1" smtClean="0">
                <a:effectLst/>
              </a:rPr>
              <a:t>similar</a:t>
            </a:r>
            <a:r>
              <a:rPr lang="fi-FI" sz="2400" dirty="0" smtClean="0">
                <a:effectLst/>
              </a:rPr>
              <a:t> </a:t>
            </a:r>
            <a:r>
              <a:rPr lang="fi-FI" sz="2400" dirty="0" err="1" smtClean="0">
                <a:effectLst/>
              </a:rPr>
              <a:t>or</a:t>
            </a:r>
            <a:r>
              <a:rPr lang="fi-FI" sz="2400" dirty="0" smtClean="0">
                <a:effectLst/>
              </a:rPr>
              <a:t> </a:t>
            </a:r>
            <a:r>
              <a:rPr lang="fi-FI" sz="2400" dirty="0" err="1" smtClean="0">
                <a:effectLst/>
              </a:rPr>
              <a:t>related</a:t>
            </a:r>
            <a:r>
              <a:rPr lang="fi-FI" sz="2400" dirty="0" smtClean="0">
                <a:effectLst/>
              </a:rPr>
              <a:t> </a:t>
            </a:r>
            <a:r>
              <a:rPr lang="fi-FI" sz="2400" dirty="0" err="1" smtClean="0">
                <a:effectLst/>
              </a:rPr>
              <a:t>titles</a:t>
            </a:r>
            <a:endParaRPr lang="fi-FI" sz="2400" dirty="0" smtClean="0">
              <a:effectLst/>
            </a:endParaRPr>
          </a:p>
          <a:p>
            <a:pPr marL="0" indent="0">
              <a:buNone/>
            </a:pPr>
            <a:r>
              <a:rPr lang="fi-FI" sz="2400" dirty="0" smtClean="0"/>
              <a:t>F.  </a:t>
            </a:r>
            <a:r>
              <a:rPr lang="fi-FI" sz="2400" dirty="0" err="1" smtClean="0"/>
              <a:t>Search</a:t>
            </a:r>
            <a:r>
              <a:rPr lang="fi-FI" sz="2400" dirty="0" smtClean="0"/>
              <a:t> for a </a:t>
            </a:r>
            <a:r>
              <a:rPr lang="fi-FI" sz="2400" dirty="0" err="1" smtClean="0"/>
              <a:t>certain</a:t>
            </a:r>
            <a:r>
              <a:rPr lang="fi-FI" sz="2400" dirty="0" smtClean="0"/>
              <a:t> </a:t>
            </a:r>
            <a:r>
              <a:rPr lang="fi-FI" sz="2400" dirty="0" err="1" smtClean="0"/>
              <a:t>title</a:t>
            </a:r>
            <a:r>
              <a:rPr lang="fi-FI" sz="2400" dirty="0" smtClean="0"/>
              <a:t> and </a:t>
            </a:r>
            <a:r>
              <a:rPr lang="fi-FI" sz="2400" dirty="0" err="1" smtClean="0"/>
              <a:t>click</a:t>
            </a:r>
            <a:r>
              <a:rPr lang="fi-FI" sz="2400" dirty="0" smtClean="0"/>
              <a:t> </a:t>
            </a:r>
            <a:r>
              <a:rPr lang="fi-FI" sz="2400" dirty="0" err="1" smtClean="0"/>
              <a:t>subject</a:t>
            </a:r>
            <a:r>
              <a:rPr lang="fi-FI" sz="2400" dirty="0" smtClean="0"/>
              <a:t> </a:t>
            </a:r>
            <a:r>
              <a:rPr lang="fi-FI" sz="2400" dirty="0" err="1" smtClean="0"/>
              <a:t>terms</a:t>
            </a:r>
            <a:r>
              <a:rPr lang="fi-FI" sz="2400" dirty="0" smtClean="0"/>
              <a:t> / </a:t>
            </a:r>
            <a:r>
              <a:rPr lang="fi-FI" sz="2400" dirty="0" err="1" smtClean="0"/>
              <a:t>keywords</a:t>
            </a:r>
            <a:r>
              <a:rPr lang="fi-FI" sz="2400" dirty="0" smtClean="0"/>
              <a:t> to </a:t>
            </a:r>
            <a:r>
              <a:rPr lang="fi-FI" sz="2400" dirty="0" err="1" smtClean="0"/>
              <a:t>display</a:t>
            </a:r>
            <a:r>
              <a:rPr lang="fi-FI" sz="2400" dirty="0" smtClean="0"/>
              <a:t> </a:t>
            </a:r>
            <a:r>
              <a:rPr lang="fi-FI" sz="2400" dirty="0" err="1" smtClean="0"/>
              <a:t>related</a:t>
            </a:r>
            <a:r>
              <a:rPr lang="fi-FI" sz="2400" dirty="0" smtClean="0"/>
              <a:t> </a:t>
            </a:r>
            <a:r>
              <a:rPr lang="fi-FI" sz="2400" dirty="0" err="1" smtClean="0"/>
              <a:t>content</a:t>
            </a:r>
            <a:r>
              <a:rPr lang="fi-FI" sz="2400" dirty="0" smtClean="0"/>
              <a:t> ( #rituaalit)</a:t>
            </a:r>
          </a:p>
          <a:p>
            <a:pPr marL="0" indent="0">
              <a:buNone/>
            </a:pPr>
            <a:r>
              <a:rPr lang="fi-FI" sz="2400" dirty="0" smtClean="0">
                <a:effectLst/>
              </a:rPr>
              <a:t/>
            </a:r>
            <a:br>
              <a:rPr lang="fi-FI" sz="2400" dirty="0" smtClean="0">
                <a:effectLst/>
              </a:rPr>
            </a:br>
            <a:endParaRPr lang="en-US" sz="2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544" y="-1921429"/>
            <a:ext cx="12844800" cy="80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0" y="1600200"/>
            <a:ext cx="9180512" cy="5789240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err="1"/>
              <a:t>Our</a:t>
            </a:r>
            <a:r>
              <a:rPr lang="fi-FI" dirty="0"/>
              <a:t> dilemma: </a:t>
            </a:r>
            <a:r>
              <a:rPr lang="fi-FI" dirty="0" err="1"/>
              <a:t>funding</a:t>
            </a:r>
            <a:r>
              <a:rPr lang="fi-FI" dirty="0"/>
              <a:t> </a:t>
            </a:r>
            <a:r>
              <a:rPr lang="fi-FI" dirty="0" err="1"/>
              <a:t>cuts</a:t>
            </a:r>
            <a:r>
              <a:rPr lang="fi-FI" dirty="0"/>
              <a:t> &amp; </a:t>
            </a:r>
            <a:r>
              <a:rPr lang="fi-FI" dirty="0" err="1"/>
              <a:t>rising</a:t>
            </a:r>
            <a:r>
              <a:rPr lang="fi-FI" dirty="0"/>
              <a:t> </a:t>
            </a:r>
            <a:r>
              <a:rPr lang="fi-FI" dirty="0" err="1" smtClean="0"/>
              <a:t>subscription</a:t>
            </a:r>
            <a:r>
              <a:rPr lang="fi-FI" dirty="0" smtClean="0"/>
              <a:t> </a:t>
            </a:r>
            <a:r>
              <a:rPr lang="fi-FI" dirty="0" err="1"/>
              <a:t>prices</a:t>
            </a:r>
            <a:r>
              <a:rPr lang="fi-FI" dirty="0"/>
              <a:t> (5-7 % </a:t>
            </a:r>
            <a:r>
              <a:rPr lang="fi-FI" dirty="0" err="1"/>
              <a:t>yearly</a:t>
            </a:r>
            <a:r>
              <a:rPr lang="fi-FI" dirty="0"/>
              <a:t>)</a:t>
            </a:r>
          </a:p>
          <a:p>
            <a:pPr lvl="1"/>
            <a:r>
              <a:rPr lang="fi-FI" dirty="0" err="1"/>
              <a:t>global</a:t>
            </a:r>
            <a:r>
              <a:rPr lang="fi-FI" dirty="0"/>
              <a:t> </a:t>
            </a:r>
            <a:r>
              <a:rPr lang="fi-FI" dirty="0" err="1"/>
              <a:t>scientific</a:t>
            </a:r>
            <a:r>
              <a:rPr lang="fi-FI" dirty="0"/>
              <a:t> </a:t>
            </a:r>
            <a:r>
              <a:rPr lang="fi-FI" dirty="0" smtClean="0"/>
              <a:t>publishing is a </a:t>
            </a:r>
            <a:r>
              <a:rPr lang="fi-FI" dirty="0" err="1" smtClean="0"/>
              <a:t>lucrative</a:t>
            </a:r>
            <a:r>
              <a:rPr lang="fi-FI" dirty="0" smtClean="0"/>
              <a:t> business</a:t>
            </a:r>
            <a:endParaRPr lang="fi-FI" dirty="0"/>
          </a:p>
          <a:p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libraries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active</a:t>
            </a:r>
            <a:r>
              <a:rPr lang="fi-FI" dirty="0" smtClean="0"/>
              <a:t> in </a:t>
            </a:r>
            <a:r>
              <a:rPr lang="fi-FI" dirty="0" err="1" smtClean="0"/>
              <a:t>promoting</a:t>
            </a:r>
            <a:r>
              <a:rPr lang="fi-FI" dirty="0" smtClean="0"/>
              <a:t> OA for a long </a:t>
            </a:r>
            <a:r>
              <a:rPr lang="fi-FI" dirty="0" err="1" smtClean="0"/>
              <a:t>time</a:t>
            </a:r>
            <a:endParaRPr lang="fi-FI" dirty="0" smtClean="0"/>
          </a:p>
          <a:p>
            <a:pPr lvl="1"/>
            <a:r>
              <a:rPr lang="fi-FI" dirty="0" err="1" smtClean="0"/>
              <a:t>scholarly</a:t>
            </a:r>
            <a:r>
              <a:rPr lang="fi-FI" dirty="0" smtClean="0"/>
              <a:t> </a:t>
            </a:r>
            <a:r>
              <a:rPr lang="fi-FI" dirty="0" err="1" smtClean="0"/>
              <a:t>community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active</a:t>
            </a:r>
            <a:r>
              <a:rPr lang="fi-FI" dirty="0" smtClean="0"/>
              <a:t> </a:t>
            </a:r>
            <a:r>
              <a:rPr lang="fi-FI" dirty="0" err="1" smtClean="0"/>
              <a:t>role</a:t>
            </a:r>
            <a:r>
              <a:rPr lang="fi-FI" dirty="0" smtClean="0"/>
              <a:t> in </a:t>
            </a:r>
            <a:r>
              <a:rPr lang="fi-FI" dirty="0" err="1" smtClean="0"/>
              <a:t>scientific</a:t>
            </a:r>
            <a:r>
              <a:rPr lang="fi-FI" dirty="0" smtClean="0"/>
              <a:t> publishing</a:t>
            </a:r>
          </a:p>
          <a:p>
            <a:pPr lvl="1"/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libraries</a:t>
            </a:r>
            <a:r>
              <a:rPr lang="fi-FI" dirty="0" smtClean="0"/>
              <a:t> and Open Access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18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Would</a:t>
            </a:r>
            <a:r>
              <a:rPr lang="fi-FI" dirty="0" smtClean="0"/>
              <a:t> it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possible</a:t>
            </a:r>
            <a:r>
              <a:rPr lang="fi-FI" dirty="0" smtClean="0"/>
              <a:t> to </a:t>
            </a:r>
            <a:r>
              <a:rPr lang="fi-FI" dirty="0" err="1" smtClean="0"/>
              <a:t>flip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70000" lnSpcReduction="20000"/>
          </a:bodyPr>
          <a:lstStyle/>
          <a:p>
            <a:endParaRPr lang="fi-FI" dirty="0" smtClean="0"/>
          </a:p>
          <a:p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move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subscriptions</a:t>
            </a:r>
            <a:r>
              <a:rPr lang="fi-FI" dirty="0" smtClean="0"/>
              <a:t> to </a:t>
            </a:r>
            <a:r>
              <a:rPr lang="fi-FI" dirty="0" err="1" smtClean="0"/>
              <a:t>Article</a:t>
            </a:r>
            <a:r>
              <a:rPr lang="fi-FI" dirty="0" smtClean="0"/>
              <a:t> Processing </a:t>
            </a:r>
            <a:r>
              <a:rPr lang="fi-FI" dirty="0" err="1" smtClean="0"/>
              <a:t>Charges</a:t>
            </a:r>
            <a:r>
              <a:rPr lang="fi-FI" dirty="0" smtClean="0"/>
              <a:t> and </a:t>
            </a:r>
            <a:r>
              <a:rPr lang="fi-FI" dirty="0" err="1" smtClean="0"/>
              <a:t>Book</a:t>
            </a:r>
            <a:r>
              <a:rPr lang="fi-FI" dirty="0" smtClean="0"/>
              <a:t> Processing </a:t>
            </a:r>
            <a:r>
              <a:rPr lang="fi-FI" dirty="0" err="1" smtClean="0"/>
              <a:t>Charges</a:t>
            </a:r>
            <a:r>
              <a:rPr lang="fi-FI" dirty="0" smtClean="0"/>
              <a:t>?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pay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bills</a:t>
            </a:r>
            <a:r>
              <a:rPr lang="fi-FI" dirty="0" smtClean="0"/>
              <a:t>?</a:t>
            </a:r>
          </a:p>
          <a:p>
            <a:r>
              <a:rPr lang="fi-FI" dirty="0" smtClean="0"/>
              <a:t>One </a:t>
            </a:r>
            <a:r>
              <a:rPr lang="fi-FI" dirty="0" err="1"/>
              <a:t>might</a:t>
            </a:r>
            <a:r>
              <a:rPr lang="fi-FI" dirty="0"/>
              <a:t> </a:t>
            </a:r>
            <a:r>
              <a:rPr lang="fi-FI" dirty="0" err="1"/>
              <a:t>consider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scientific</a:t>
            </a:r>
            <a:r>
              <a:rPr lang="fi-FI" dirty="0"/>
              <a:t> </a:t>
            </a:r>
            <a:r>
              <a:rPr lang="fi-FI" dirty="0" err="1"/>
              <a:t>publishers</a:t>
            </a:r>
            <a:r>
              <a:rPr lang="fi-FI" dirty="0"/>
              <a:t> &amp; </a:t>
            </a:r>
            <a:r>
              <a:rPr lang="fi-FI" dirty="0" err="1"/>
              <a:t>university</a:t>
            </a:r>
            <a:r>
              <a:rPr lang="fi-FI" dirty="0"/>
              <a:t> </a:t>
            </a:r>
            <a:r>
              <a:rPr lang="fi-FI" dirty="0" err="1"/>
              <a:t>libraries</a:t>
            </a:r>
            <a:r>
              <a:rPr lang="fi-FI" dirty="0"/>
              <a:t> as </a:t>
            </a:r>
            <a:r>
              <a:rPr lang="fi-FI" dirty="0" err="1" smtClean="0"/>
              <a:t>traditional</a:t>
            </a:r>
            <a:r>
              <a:rPr lang="fi-FI" dirty="0" smtClean="0"/>
              <a:t> and </a:t>
            </a:r>
            <a:r>
              <a:rPr lang="fi-FI" dirty="0" err="1" smtClean="0"/>
              <a:t>conservative</a:t>
            </a:r>
            <a:r>
              <a:rPr lang="fi-FI" dirty="0" smtClean="0"/>
              <a:t> </a:t>
            </a:r>
            <a:r>
              <a:rPr lang="fi-FI" dirty="0" err="1"/>
              <a:t>actors</a:t>
            </a:r>
            <a:endParaRPr lang="fi-FI" dirty="0"/>
          </a:p>
          <a:p>
            <a:r>
              <a:rPr lang="fi-FI" dirty="0" err="1"/>
              <a:t>Nowadays</a:t>
            </a:r>
            <a:r>
              <a:rPr lang="fi-FI" dirty="0"/>
              <a:t> </a:t>
            </a:r>
            <a:r>
              <a:rPr lang="fi-FI" dirty="0" err="1"/>
              <a:t>some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exiting</a:t>
            </a:r>
            <a:r>
              <a:rPr lang="fi-FI" dirty="0"/>
              <a:t> ”</a:t>
            </a:r>
            <a:r>
              <a:rPr lang="fi-FI" dirty="0" err="1"/>
              <a:t>flip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” </a:t>
            </a:r>
            <a:r>
              <a:rPr lang="fi-FI" dirty="0" err="1"/>
              <a:t>innovations</a:t>
            </a:r>
            <a:r>
              <a:rPr lang="fi-FI" dirty="0"/>
              <a:t> </a:t>
            </a:r>
            <a:r>
              <a:rPr lang="fi-FI" dirty="0" err="1"/>
              <a:t>come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sciences</a:t>
            </a:r>
            <a:r>
              <a:rPr lang="fi-FI" dirty="0"/>
              <a:t> &amp; </a:t>
            </a:r>
            <a:r>
              <a:rPr lang="fi-FI" dirty="0" err="1"/>
              <a:t>university</a:t>
            </a:r>
            <a:r>
              <a:rPr lang="fi-FI" dirty="0"/>
              <a:t> </a:t>
            </a:r>
            <a:r>
              <a:rPr lang="fi-FI" dirty="0" err="1"/>
              <a:t>libraries</a:t>
            </a:r>
            <a:r>
              <a:rPr lang="fi-FI" dirty="0"/>
              <a:t>  (</a:t>
            </a:r>
            <a:r>
              <a:rPr lang="fi-FI" dirty="0" err="1"/>
              <a:t>e.g</a:t>
            </a:r>
            <a:r>
              <a:rPr lang="fi-FI" dirty="0"/>
              <a:t>., </a:t>
            </a:r>
            <a:r>
              <a:rPr lang="fi-FI" dirty="0" smtClean="0"/>
              <a:t>Knowledge </a:t>
            </a:r>
            <a:r>
              <a:rPr lang="fi-FI" dirty="0" err="1" smtClean="0"/>
              <a:t>Unlatched</a:t>
            </a:r>
            <a:r>
              <a:rPr lang="fi-FI" dirty="0" smtClean="0"/>
              <a:t>, </a:t>
            </a:r>
            <a:r>
              <a:rPr lang="fi-FI" dirty="0" smtClean="0">
                <a:hlinkClick r:id="rId2"/>
              </a:rPr>
              <a:t>Aleksandria </a:t>
            </a:r>
            <a:r>
              <a:rPr lang="fi-FI" dirty="0">
                <a:hlinkClick r:id="rId2"/>
              </a:rPr>
              <a:t>Library </a:t>
            </a:r>
            <a:r>
              <a:rPr lang="fi-FI" dirty="0" err="1">
                <a:hlinkClick r:id="rId2"/>
              </a:rPr>
              <a:t>Concortium</a:t>
            </a:r>
            <a:r>
              <a:rPr lang="fi-FI" dirty="0"/>
              <a:t>, Stockholm UP</a:t>
            </a:r>
            <a:r>
              <a:rPr lang="fi-FI" dirty="0" smtClean="0"/>
              <a:t>, UCL Press, </a:t>
            </a:r>
            <a:r>
              <a:rPr lang="fi-FI" dirty="0"/>
              <a:t>…)</a:t>
            </a:r>
          </a:p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libraries</a:t>
            </a:r>
            <a:r>
              <a:rPr lang="fi-FI" dirty="0"/>
              <a:t>, </a:t>
            </a:r>
            <a:r>
              <a:rPr lang="fi-FI" dirty="0" err="1"/>
              <a:t>publishers</a:t>
            </a:r>
            <a:r>
              <a:rPr lang="fi-FI" dirty="0"/>
              <a:t> and </a:t>
            </a: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funders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co-operate</a:t>
            </a:r>
            <a:r>
              <a:rPr lang="fi-FI" dirty="0"/>
              <a:t> </a:t>
            </a:r>
            <a:r>
              <a:rPr lang="fi-FI" dirty="0" err="1"/>
              <a:t>nationally</a:t>
            </a:r>
            <a:r>
              <a:rPr lang="fi-FI" dirty="0"/>
              <a:t> and </a:t>
            </a:r>
            <a:r>
              <a:rPr lang="fi-FI" dirty="0" err="1"/>
              <a:t>internationally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kinds</a:t>
            </a:r>
            <a:r>
              <a:rPr lang="fi-FI" dirty="0"/>
              <a:t> of ”</a:t>
            </a:r>
            <a:r>
              <a:rPr lang="fi-FI" dirty="0" err="1"/>
              <a:t>flip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” business </a:t>
            </a:r>
            <a:r>
              <a:rPr lang="fi-FI" dirty="0" err="1"/>
              <a:t>models</a:t>
            </a:r>
            <a:r>
              <a:rPr lang="fi-FI" dirty="0"/>
              <a:t> and </a:t>
            </a:r>
            <a:r>
              <a:rPr lang="fi-FI" dirty="0" err="1" smtClean="0"/>
              <a:t>practices</a:t>
            </a:r>
            <a:endParaRPr lang="fi-FI" dirty="0"/>
          </a:p>
          <a:p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libraries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book</a:t>
            </a:r>
            <a:r>
              <a:rPr lang="fi-FI" dirty="0" smtClean="0"/>
              <a:t>-publishing to </a:t>
            </a:r>
            <a:r>
              <a:rPr lang="fi-FI" dirty="0" err="1" smtClean="0"/>
              <a:t>flourish</a:t>
            </a:r>
            <a:r>
              <a:rPr lang="fi-FI" dirty="0" smtClean="0"/>
              <a:t> (</a:t>
            </a:r>
            <a:r>
              <a:rPr lang="fi-FI" dirty="0" err="1" smtClean="0"/>
              <a:t>also</a:t>
            </a:r>
            <a:r>
              <a:rPr lang="fi-FI" dirty="0" smtClean="0"/>
              <a:t>) in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Swedish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27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617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Office-teema</vt:lpstr>
      <vt:lpstr>Books &amp; libraries</vt:lpstr>
      <vt:lpstr>What are research monographs?</vt:lpstr>
      <vt:lpstr>Digital environment makes new things possible</vt:lpstr>
      <vt:lpstr>Current situation of university libraries</vt:lpstr>
      <vt:lpstr>The usage of e-books @ HuLib</vt:lpstr>
      <vt:lpstr>How to access eBooks -  patrons can</vt:lpstr>
      <vt:lpstr>University libraries and Open Access</vt:lpstr>
      <vt:lpstr>Would it be possible to flip over?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Tutkijakollegiumin näyttely monografia seminaari Kimmon esityksen taustoja</dc:title>
  <dc:creator>mrkuusel</dc:creator>
  <cp:lastModifiedBy>Paavolainen, Maija P</cp:lastModifiedBy>
  <cp:revision>129</cp:revision>
  <cp:lastPrinted>2016-08-15T11:53:49Z</cp:lastPrinted>
  <dcterms:created xsi:type="dcterms:W3CDTF">2015-02-25T07:56:57Z</dcterms:created>
  <dcterms:modified xsi:type="dcterms:W3CDTF">2016-09-19T10:58:01Z</dcterms:modified>
</cp:coreProperties>
</file>