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5" r:id="rId6"/>
    <p:sldId id="267" r:id="rId7"/>
    <p:sldId id="260" r:id="rId8"/>
    <p:sldId id="262" r:id="rId9"/>
    <p:sldId id="263" r:id="rId10"/>
    <p:sldId id="259" r:id="rId11"/>
    <p:sldId id="266" r:id="rId12"/>
    <p:sldId id="268" r:id="rId13"/>
    <p:sldId id="25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03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58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67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1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9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52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71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66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90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0844-FF9E-4D98-8702-0F96637541D2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2C51-E648-463B-8323-FA70BE1E23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65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q-5IXGKoNe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lpais.com/diario/2010/01/31/domingo/1264913553_850215.html" TargetMode="External"/><Relationship Id="rId3" Type="http://schemas.openxmlformats.org/officeDocument/2006/relationships/hyperlink" Target="http://www.bbc.com/news/world-europe-11181982" TargetMode="External"/><Relationship Id="rId7" Type="http://schemas.openxmlformats.org/officeDocument/2006/relationships/hyperlink" Target="https://elpais.com/diario/2004/11/05/cine/1099609204_850215.html" TargetMode="External"/><Relationship Id="rId12" Type="http://schemas.openxmlformats.org/officeDocument/2006/relationships/hyperlink" Target="https://www.eaj-pnv.eus/esp/" TargetMode="External"/><Relationship Id="rId2" Type="http://schemas.openxmlformats.org/officeDocument/2006/relationships/hyperlink" Target="http://www.bbc.com/news/world-europe-111835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paissemanal.elpais.com/documentos/impuesto-extorsion-eta/" TargetMode="External"/><Relationship Id="rId11" Type="http://schemas.openxmlformats.org/officeDocument/2006/relationships/hyperlink" Target="https://www.theguardian.com/world/2017/apr/08/it-has-been-done-eta-hands-over-weapons-in-france" TargetMode="External"/><Relationship Id="rId5" Type="http://schemas.openxmlformats.org/officeDocument/2006/relationships/hyperlink" Target="http://www.elmundo.es/espana/2016/06/25/576d7f1b22601d59658b45a3.html" TargetMode="External"/><Relationship Id="rId10" Type="http://schemas.openxmlformats.org/officeDocument/2006/relationships/hyperlink" Target="http://www.abc.es/especiales/eta/index.asp" TargetMode="External"/><Relationship Id="rId4" Type="http://schemas.openxmlformats.org/officeDocument/2006/relationships/hyperlink" Target="http://www.elmundo.es/eta/historia/" TargetMode="External"/><Relationship Id="rId9" Type="http://schemas.openxmlformats.org/officeDocument/2006/relationships/hyperlink" Target="http://fundacionvt.org/victimas-de-et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undacionvt.org/victimas-de-e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ETA</a:t>
            </a:r>
            <a:endParaRPr lang="es-E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Euskadi</a:t>
            </a:r>
            <a:r>
              <a:rPr lang="fi-FI" dirty="0" smtClean="0"/>
              <a:t> </a:t>
            </a:r>
            <a:r>
              <a:rPr lang="fi-FI" dirty="0" err="1" smtClean="0"/>
              <a:t>ta</a:t>
            </a:r>
            <a:r>
              <a:rPr lang="fi-FI" dirty="0" smtClean="0"/>
              <a:t> </a:t>
            </a:r>
            <a:r>
              <a:rPr lang="fi-FI" dirty="0" err="1" smtClean="0"/>
              <a:t>Askatasuna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16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Mikel</a:t>
            </a:r>
            <a:r>
              <a:rPr lang="fi-FI" dirty="0" smtClean="0"/>
              <a:t> </a:t>
            </a:r>
            <a:r>
              <a:rPr lang="fi-FI" dirty="0" err="1" smtClean="0"/>
              <a:t>Lejarza</a:t>
            </a:r>
            <a:r>
              <a:rPr lang="fi-FI" dirty="0" smtClean="0"/>
              <a:t> </a:t>
            </a:r>
            <a:r>
              <a:rPr lang="fi-FI" dirty="0" err="1" smtClean="0"/>
              <a:t>Eguía</a:t>
            </a:r>
            <a:r>
              <a:rPr lang="fi-FI" dirty="0" smtClean="0"/>
              <a:t>, </a:t>
            </a:r>
            <a:r>
              <a:rPr lang="fi-FI" dirty="0" err="1" smtClean="0"/>
              <a:t>El</a:t>
            </a:r>
            <a:r>
              <a:rPr lang="fi-FI" dirty="0" smtClean="0"/>
              <a:t> </a:t>
            </a:r>
            <a:r>
              <a:rPr lang="fi-FI" dirty="0" err="1" smtClean="0"/>
              <a:t>Lobo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www.youtube.com/watch?v=q-5IXGKoNek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369" y="2667581"/>
            <a:ext cx="5209056" cy="32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Alto </a:t>
            </a:r>
            <a:r>
              <a:rPr lang="fi-FI" dirty="0" err="1" smtClean="0"/>
              <a:t>el</a:t>
            </a:r>
            <a:r>
              <a:rPr lang="fi-FI" dirty="0" smtClean="0"/>
              <a:t> </a:t>
            </a:r>
            <a:r>
              <a:rPr lang="fi-FI" dirty="0" err="1" smtClean="0"/>
              <a:t>fuego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Han</a:t>
            </a:r>
            <a:r>
              <a:rPr lang="fi-FI" dirty="0" smtClean="0"/>
              <a:t> </a:t>
            </a:r>
            <a:r>
              <a:rPr lang="fi-FI" dirty="0" err="1" smtClean="0"/>
              <a:t>declarado</a:t>
            </a:r>
            <a:r>
              <a:rPr lang="fi-FI" dirty="0" smtClean="0"/>
              <a:t> </a:t>
            </a:r>
            <a:r>
              <a:rPr lang="fi-FI" dirty="0" err="1" smtClean="0"/>
              <a:t>treguas</a:t>
            </a:r>
            <a:r>
              <a:rPr lang="fi-FI" dirty="0" smtClean="0"/>
              <a:t> </a:t>
            </a:r>
            <a:r>
              <a:rPr lang="fi-FI" dirty="0" err="1" smtClean="0"/>
              <a:t>varias</a:t>
            </a:r>
            <a:r>
              <a:rPr lang="fi-FI" dirty="0" smtClean="0"/>
              <a:t> </a:t>
            </a:r>
            <a:r>
              <a:rPr lang="fi-FI" dirty="0" err="1" smtClean="0"/>
              <a:t>veces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las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roto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Cese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definitivo</a:t>
            </a:r>
            <a:r>
              <a:rPr lang="fi-FI" dirty="0" smtClean="0">
                <a:sym typeface="Wingdings" panose="05000000000000000000" pitchFamily="2" charset="2"/>
              </a:rPr>
              <a:t> en </a:t>
            </a:r>
            <a:r>
              <a:rPr lang="fi-FI" dirty="0" err="1" smtClean="0">
                <a:sym typeface="Wingdings" panose="05000000000000000000" pitchFamily="2" charset="2"/>
              </a:rPr>
              <a:t>octubre</a:t>
            </a:r>
            <a:r>
              <a:rPr lang="fi-FI" dirty="0" smtClean="0">
                <a:sym typeface="Wingdings" panose="05000000000000000000" pitchFamily="2" charset="2"/>
              </a:rPr>
              <a:t> 2011</a:t>
            </a:r>
          </a:p>
          <a:p>
            <a:r>
              <a:rPr lang="fi-FI" dirty="0" err="1" smtClean="0">
                <a:sym typeface="Wingdings" panose="05000000000000000000" pitchFamily="2" charset="2"/>
              </a:rPr>
              <a:t>Desarmamiento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completo</a:t>
            </a:r>
            <a:r>
              <a:rPr lang="fi-FI" dirty="0" smtClean="0">
                <a:sym typeface="Wingdings" panose="05000000000000000000" pitchFamily="2" charset="2"/>
              </a:rPr>
              <a:t> en </a:t>
            </a:r>
            <a:r>
              <a:rPr lang="fi-FI" dirty="0" err="1" smtClean="0">
                <a:sym typeface="Wingdings" panose="05000000000000000000" pitchFamily="2" charset="2"/>
              </a:rPr>
              <a:t>abril</a:t>
            </a:r>
            <a:r>
              <a:rPr lang="fi-FI" dirty="0" smtClean="0">
                <a:sym typeface="Wingdings" panose="05000000000000000000" pitchFamily="2" charset="2"/>
              </a:rPr>
              <a:t> 2017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4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dirty="0" smtClean="0"/>
              <a:t>”</a:t>
            </a:r>
            <a:r>
              <a:rPr lang="en-US" dirty="0"/>
              <a:t> one man's terrorist is another man's freedom </a:t>
            </a:r>
            <a:r>
              <a:rPr lang="en-US" dirty="0" smtClean="0"/>
              <a:t>fighter”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16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Fuentes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85000" lnSpcReduction="20000"/>
          </a:bodyPr>
          <a:lstStyle/>
          <a:p>
            <a:r>
              <a:rPr lang="fi-FI" sz="2000" dirty="0" smtClean="0">
                <a:hlinkClick r:id="rId2"/>
              </a:rPr>
              <a:t>http</a:t>
            </a:r>
            <a:r>
              <a:rPr lang="fi-FI" sz="2000" dirty="0">
                <a:hlinkClick r:id="rId2"/>
              </a:rPr>
              <a:t>://</a:t>
            </a:r>
            <a:r>
              <a:rPr lang="fi-FI" sz="2000" dirty="0" smtClean="0">
                <a:hlinkClick r:id="rId2"/>
              </a:rPr>
              <a:t>www.bbc.com/news/world-europe-11183574</a:t>
            </a:r>
            <a:r>
              <a:rPr lang="fi-FI" sz="2000" dirty="0" smtClean="0"/>
              <a:t> </a:t>
            </a:r>
            <a:r>
              <a:rPr lang="fi-FI" sz="2000" dirty="0" err="1" smtClean="0"/>
              <a:t>What</a:t>
            </a:r>
            <a:r>
              <a:rPr lang="fi-FI" sz="2000" dirty="0" smtClean="0"/>
              <a:t> is Eta?. BBC.</a:t>
            </a:r>
            <a:endParaRPr lang="fi-FI" sz="2000" dirty="0" smtClean="0"/>
          </a:p>
          <a:p>
            <a:r>
              <a:rPr lang="fi-FI" sz="2000" dirty="0">
                <a:hlinkClick r:id="rId3"/>
              </a:rPr>
              <a:t>http://www.bbc.com/news/world-europe-11181982</a:t>
            </a:r>
            <a:r>
              <a:rPr lang="fi-FI" sz="2000" dirty="0"/>
              <a:t> </a:t>
            </a:r>
            <a:r>
              <a:rPr lang="fi-FI" sz="2000" dirty="0" err="1"/>
              <a:t>Timeline</a:t>
            </a:r>
            <a:r>
              <a:rPr lang="fi-FI" sz="2000" dirty="0"/>
              <a:t>: Eta </a:t>
            </a:r>
            <a:r>
              <a:rPr lang="fi-FI" sz="2000" dirty="0" err="1"/>
              <a:t>campaign</a:t>
            </a:r>
            <a:r>
              <a:rPr lang="fi-FI" sz="2000" dirty="0"/>
              <a:t>. BBC.</a:t>
            </a:r>
          </a:p>
          <a:p>
            <a:r>
              <a:rPr lang="fi-FI" sz="2000" dirty="0" smtClean="0">
                <a:hlinkClick r:id="rId4"/>
              </a:rPr>
              <a:t>http</a:t>
            </a:r>
            <a:r>
              <a:rPr lang="fi-FI" sz="2000" dirty="0">
                <a:hlinkClick r:id="rId4"/>
              </a:rPr>
              <a:t>://www.elmundo.es/eta/historia</a:t>
            </a:r>
            <a:r>
              <a:rPr lang="fi-FI" sz="2000" dirty="0" smtClean="0">
                <a:hlinkClick r:id="rId4"/>
              </a:rPr>
              <a:t>/</a:t>
            </a:r>
            <a:r>
              <a:rPr lang="fi-FI" sz="2000" dirty="0" smtClean="0"/>
              <a:t> ETA – La </a:t>
            </a:r>
            <a:r>
              <a:rPr lang="fi-FI" sz="2000" dirty="0" err="1" smtClean="0"/>
              <a:t>dictatura</a:t>
            </a:r>
            <a:r>
              <a:rPr lang="fi-FI" sz="2000" dirty="0" smtClean="0"/>
              <a:t> del </a:t>
            </a:r>
            <a:r>
              <a:rPr lang="fi-FI" sz="2000" dirty="0" err="1" smtClean="0"/>
              <a:t>terror</a:t>
            </a:r>
            <a:r>
              <a:rPr lang="fi-FI" sz="2000" dirty="0" smtClean="0"/>
              <a:t>. </a:t>
            </a:r>
            <a:r>
              <a:rPr lang="fi-FI" sz="2000" dirty="0" err="1" smtClean="0"/>
              <a:t>El</a:t>
            </a:r>
            <a:r>
              <a:rPr lang="fi-FI" sz="2000" dirty="0" smtClean="0"/>
              <a:t> </a:t>
            </a:r>
            <a:r>
              <a:rPr lang="fi-FI" sz="2000" dirty="0" err="1" smtClean="0"/>
              <a:t>Mundo</a:t>
            </a:r>
            <a:r>
              <a:rPr lang="fi-FI" sz="2000" dirty="0" smtClean="0"/>
              <a:t>.</a:t>
            </a:r>
            <a:endParaRPr lang="fi-FI" sz="2000" dirty="0" smtClean="0"/>
          </a:p>
          <a:p>
            <a:r>
              <a:rPr lang="fi-FI" sz="2000" dirty="0">
                <a:hlinkClick r:id="rId5"/>
              </a:rPr>
              <a:t>http://www.elmundo.es/espana/2016/06/25/576d7f1b22601d59658b45a3.html</a:t>
            </a:r>
            <a:r>
              <a:rPr lang="fi-FI" sz="2000" dirty="0"/>
              <a:t> Fernando </a:t>
            </a:r>
            <a:r>
              <a:rPr lang="fi-FI" sz="2000" dirty="0" err="1"/>
              <a:t>Lázaro</a:t>
            </a:r>
            <a:r>
              <a:rPr lang="fi-FI" sz="2000" dirty="0"/>
              <a:t>. </a:t>
            </a:r>
            <a:r>
              <a:rPr lang="es-ES" sz="2000" dirty="0"/>
              <a:t>'Lobo' sale por primera vez a la luz pública. El Mundo.</a:t>
            </a:r>
            <a:endParaRPr lang="fi-FI" sz="2000" dirty="0"/>
          </a:p>
          <a:p>
            <a:r>
              <a:rPr lang="fi-FI" sz="2000" dirty="0" smtClean="0">
                <a:hlinkClick r:id="rId6"/>
              </a:rPr>
              <a:t>http</a:t>
            </a:r>
            <a:r>
              <a:rPr lang="fi-FI" sz="2000" dirty="0">
                <a:hlinkClick r:id="rId6"/>
              </a:rPr>
              <a:t>://elpaissemanal.elpais.com/documentos/impuesto-extorsion-eta</a:t>
            </a:r>
            <a:r>
              <a:rPr lang="fi-FI" sz="2000" dirty="0" smtClean="0">
                <a:hlinkClick r:id="rId6"/>
              </a:rPr>
              <a:t>/</a:t>
            </a:r>
            <a:r>
              <a:rPr lang="fi-FI" sz="2000" dirty="0" smtClean="0"/>
              <a:t> </a:t>
            </a:r>
            <a:r>
              <a:rPr lang="fi-FI" sz="2000" dirty="0" err="1" smtClean="0"/>
              <a:t>Álvaro</a:t>
            </a:r>
            <a:r>
              <a:rPr lang="fi-FI" sz="2000" dirty="0" smtClean="0"/>
              <a:t> </a:t>
            </a:r>
            <a:r>
              <a:rPr lang="fi-FI" sz="2000" dirty="0" err="1" smtClean="0"/>
              <a:t>Corcuerca</a:t>
            </a:r>
            <a:r>
              <a:rPr lang="fi-FI" sz="2000" dirty="0" smtClean="0"/>
              <a:t>. </a:t>
            </a:r>
            <a:r>
              <a:rPr lang="es-ES" sz="2000" dirty="0"/>
              <a:t>El final del ‘impuesto’ del terror de </a:t>
            </a:r>
            <a:r>
              <a:rPr lang="es-ES" sz="2000" dirty="0" smtClean="0"/>
              <a:t>ETA. El País Semanal.</a:t>
            </a:r>
            <a:endParaRPr lang="fi-FI" sz="2000" dirty="0" smtClean="0"/>
          </a:p>
          <a:p>
            <a:r>
              <a:rPr lang="fi-FI" sz="2000" dirty="0">
                <a:hlinkClick r:id="rId7"/>
              </a:rPr>
              <a:t>https://elpais.com/diario/2004/11/05/cine/1099609204_850215.html</a:t>
            </a:r>
            <a:r>
              <a:rPr lang="fi-FI" sz="2000" dirty="0"/>
              <a:t> </a:t>
            </a:r>
            <a:r>
              <a:rPr lang="fi-FI" sz="2000" dirty="0" err="1"/>
              <a:t>Jesús</a:t>
            </a:r>
            <a:r>
              <a:rPr lang="fi-FI" sz="2000" dirty="0"/>
              <a:t> </a:t>
            </a:r>
            <a:r>
              <a:rPr lang="fi-FI" sz="2000" dirty="0" err="1"/>
              <a:t>Duva</a:t>
            </a:r>
            <a:r>
              <a:rPr lang="fi-FI" sz="2000" dirty="0"/>
              <a:t>. </a:t>
            </a:r>
            <a:r>
              <a:rPr lang="es-ES" sz="2000" dirty="0"/>
              <a:t>Entre la traición y la heroicidad. El País.</a:t>
            </a:r>
            <a:endParaRPr lang="fi-FI" sz="2000" dirty="0"/>
          </a:p>
          <a:p>
            <a:r>
              <a:rPr lang="fi-FI" sz="2000" dirty="0">
                <a:hlinkClick r:id="rId8"/>
              </a:rPr>
              <a:t>https://elpais.com/diario/2010/01/31/domingo/1264913553_850215.html</a:t>
            </a:r>
            <a:r>
              <a:rPr lang="fi-FI" sz="2000" dirty="0"/>
              <a:t> </a:t>
            </a:r>
            <a:r>
              <a:rPr lang="fi-FI" sz="2000" dirty="0" err="1"/>
              <a:t>Jesús</a:t>
            </a:r>
            <a:r>
              <a:rPr lang="fi-FI" sz="2000" dirty="0"/>
              <a:t> </a:t>
            </a:r>
            <a:r>
              <a:rPr lang="fi-FI" sz="2000" dirty="0" err="1"/>
              <a:t>Duva</a:t>
            </a:r>
            <a:r>
              <a:rPr lang="fi-FI" sz="2000" dirty="0"/>
              <a:t>. </a:t>
            </a:r>
            <a:r>
              <a:rPr lang="es-ES" sz="2000" dirty="0"/>
              <a:t>La primera víctima de ETA. El País.</a:t>
            </a:r>
            <a:endParaRPr lang="fi-FI" sz="2000" dirty="0"/>
          </a:p>
          <a:p>
            <a:r>
              <a:rPr lang="fi-FI" sz="2000" dirty="0" smtClean="0">
                <a:hlinkClick r:id="rId9"/>
              </a:rPr>
              <a:t>http</a:t>
            </a:r>
            <a:r>
              <a:rPr lang="fi-FI" sz="2000" dirty="0">
                <a:hlinkClick r:id="rId9"/>
              </a:rPr>
              <a:t>://fundacionvt.org/victimas-de-eta</a:t>
            </a:r>
            <a:r>
              <a:rPr lang="fi-FI" sz="2000" dirty="0" smtClean="0">
                <a:hlinkClick r:id="rId9"/>
              </a:rPr>
              <a:t>/</a:t>
            </a:r>
            <a:r>
              <a:rPr lang="fi-FI" sz="2000" dirty="0" smtClean="0"/>
              <a:t> </a:t>
            </a:r>
            <a:r>
              <a:rPr lang="fi-FI" sz="2000" dirty="0" err="1" smtClean="0"/>
              <a:t>Víctimas</a:t>
            </a:r>
            <a:r>
              <a:rPr lang="fi-FI" sz="2000" dirty="0" smtClean="0"/>
              <a:t> de ETA. La </a:t>
            </a:r>
            <a:r>
              <a:rPr lang="fi-FI" sz="2000" dirty="0" err="1" smtClean="0"/>
              <a:t>Fundación</a:t>
            </a:r>
            <a:r>
              <a:rPr lang="fi-FI" sz="2000" dirty="0" smtClean="0"/>
              <a:t> </a:t>
            </a:r>
            <a:r>
              <a:rPr lang="fi-FI" sz="2000" dirty="0" err="1" smtClean="0"/>
              <a:t>Víctimas</a:t>
            </a:r>
            <a:r>
              <a:rPr lang="fi-FI" sz="2000" dirty="0" smtClean="0"/>
              <a:t> del </a:t>
            </a:r>
            <a:r>
              <a:rPr lang="fi-FI" sz="2000" dirty="0" err="1" smtClean="0"/>
              <a:t>Terrorismo</a:t>
            </a:r>
            <a:r>
              <a:rPr lang="fi-FI" sz="2000" dirty="0" smtClean="0"/>
              <a:t>.</a:t>
            </a:r>
            <a:endParaRPr lang="fi-FI" sz="2000" dirty="0" smtClean="0"/>
          </a:p>
          <a:p>
            <a:r>
              <a:rPr lang="fi-FI" sz="2000" dirty="0" smtClean="0">
                <a:hlinkClick r:id="rId10"/>
              </a:rPr>
              <a:t>http://</a:t>
            </a:r>
            <a:r>
              <a:rPr lang="fi-FI" sz="2000" dirty="0" smtClean="0">
                <a:hlinkClick r:id="rId10"/>
              </a:rPr>
              <a:t>www.abc.es/especiales/eta/index.asp</a:t>
            </a:r>
            <a:r>
              <a:rPr lang="fi-FI" sz="2000" dirty="0" smtClean="0"/>
              <a:t> ETA, </a:t>
            </a:r>
            <a:r>
              <a:rPr lang="fi-FI" sz="2000" dirty="0" err="1" smtClean="0"/>
              <a:t>medio</a:t>
            </a:r>
            <a:r>
              <a:rPr lang="fi-FI" sz="2000" dirty="0" smtClean="0"/>
              <a:t> </a:t>
            </a:r>
            <a:r>
              <a:rPr lang="fi-FI" sz="2000" dirty="0" err="1" smtClean="0"/>
              <a:t>siglo</a:t>
            </a:r>
            <a:r>
              <a:rPr lang="fi-FI" sz="2000" dirty="0" smtClean="0"/>
              <a:t> de </a:t>
            </a:r>
            <a:r>
              <a:rPr lang="fi-FI" sz="2000" dirty="0" err="1" smtClean="0"/>
              <a:t>terror</a:t>
            </a:r>
            <a:r>
              <a:rPr lang="fi-FI" sz="2000" dirty="0" smtClean="0"/>
              <a:t>. ABC.</a:t>
            </a:r>
            <a:endParaRPr lang="fi-FI" sz="2000" dirty="0" smtClean="0"/>
          </a:p>
          <a:p>
            <a:r>
              <a:rPr lang="fi-FI" sz="2000" dirty="0" smtClean="0">
                <a:hlinkClick r:id="rId11"/>
              </a:rPr>
              <a:t>https</a:t>
            </a:r>
            <a:r>
              <a:rPr lang="fi-FI" sz="2000" dirty="0">
                <a:hlinkClick r:id="rId11"/>
              </a:rPr>
              <a:t>://</a:t>
            </a:r>
            <a:r>
              <a:rPr lang="fi-FI" sz="2000" dirty="0" smtClean="0">
                <a:hlinkClick r:id="rId11"/>
              </a:rPr>
              <a:t>www.theguardian.com/world/2017/apr/08/it-has-been-done-eta-hands-over-weapons-in-france</a:t>
            </a:r>
            <a:r>
              <a:rPr lang="fi-FI" sz="2000" dirty="0" smtClean="0"/>
              <a:t> </a:t>
            </a:r>
            <a:r>
              <a:rPr lang="en-US" sz="2000" dirty="0"/>
              <a:t>'It has been done': Eta hands over weapons in </a:t>
            </a:r>
            <a:r>
              <a:rPr lang="en-US" sz="2000" dirty="0" smtClean="0"/>
              <a:t>France. The Guardian.</a:t>
            </a:r>
            <a:endParaRPr lang="fi-FI" sz="2000" dirty="0" smtClean="0"/>
          </a:p>
          <a:p>
            <a:r>
              <a:rPr lang="fi-FI" sz="2000" dirty="0" smtClean="0">
                <a:hlinkClick r:id="rId12"/>
              </a:rPr>
              <a:t>https</a:t>
            </a:r>
            <a:r>
              <a:rPr lang="fi-FI" sz="2000" dirty="0">
                <a:hlinkClick r:id="rId12"/>
              </a:rPr>
              <a:t>://www.eaj-pnv.eus/esp</a:t>
            </a:r>
            <a:r>
              <a:rPr lang="fi-FI" sz="2000" dirty="0" smtClean="0">
                <a:hlinkClick r:id="rId12"/>
              </a:rPr>
              <a:t>/</a:t>
            </a:r>
            <a:r>
              <a:rPr lang="fi-FI" sz="2000" dirty="0" smtClean="0"/>
              <a:t>  </a:t>
            </a:r>
            <a:r>
              <a:rPr lang="fi-FI" sz="2000" dirty="0" err="1"/>
              <a:t>Euzko</a:t>
            </a:r>
            <a:r>
              <a:rPr lang="fi-FI" sz="2000" dirty="0"/>
              <a:t> </a:t>
            </a:r>
            <a:r>
              <a:rPr lang="fi-FI" sz="2000" dirty="0" err="1"/>
              <a:t>Alderdi</a:t>
            </a:r>
            <a:r>
              <a:rPr lang="fi-FI" sz="2000" dirty="0"/>
              <a:t> </a:t>
            </a:r>
            <a:r>
              <a:rPr lang="fi-FI" sz="2000" dirty="0" err="1" smtClean="0"/>
              <a:t>Jeltzalea</a:t>
            </a:r>
            <a:r>
              <a:rPr lang="fi-FI" sz="2000" dirty="0" smtClean="0"/>
              <a:t> – </a:t>
            </a:r>
            <a:r>
              <a:rPr lang="fi-FI" sz="2000" dirty="0" err="1" smtClean="0"/>
              <a:t>Partido</a:t>
            </a:r>
            <a:r>
              <a:rPr lang="fi-FI" sz="2000" dirty="0" smtClean="0"/>
              <a:t> </a:t>
            </a:r>
            <a:r>
              <a:rPr lang="fi-FI" sz="2000" dirty="0" err="1"/>
              <a:t>Nacionalista</a:t>
            </a:r>
            <a:r>
              <a:rPr lang="fi-FI" sz="2000" dirty="0"/>
              <a:t> </a:t>
            </a:r>
            <a:r>
              <a:rPr lang="fi-FI" sz="2000" dirty="0" smtClean="0"/>
              <a:t>Vasco.</a:t>
            </a:r>
            <a:endParaRPr lang="fi-FI" sz="2000" dirty="0" smtClean="0"/>
          </a:p>
          <a:p>
            <a:r>
              <a:rPr lang="fi-FI" sz="2000" dirty="0" smtClean="0"/>
              <a:t>Watson</a:t>
            </a:r>
            <a:r>
              <a:rPr lang="fi-FI" sz="2000" dirty="0" smtClean="0"/>
              <a:t>, Cameron J.. </a:t>
            </a:r>
            <a:r>
              <a:rPr lang="fi-FI" sz="2000" dirty="0" err="1" smtClean="0"/>
              <a:t>Basque</a:t>
            </a:r>
            <a:r>
              <a:rPr lang="fi-FI" sz="2000" dirty="0" smtClean="0"/>
              <a:t> </a:t>
            </a:r>
            <a:r>
              <a:rPr lang="fi-FI" sz="2000" dirty="0" err="1" smtClean="0"/>
              <a:t>Nationalism</a:t>
            </a:r>
            <a:r>
              <a:rPr lang="fi-FI" sz="2000" dirty="0" smtClean="0"/>
              <a:t> and </a:t>
            </a:r>
            <a:r>
              <a:rPr lang="fi-FI" sz="2000" dirty="0" err="1" smtClean="0"/>
              <a:t>Political</a:t>
            </a:r>
            <a:r>
              <a:rPr lang="fi-FI" sz="2000" dirty="0" smtClean="0"/>
              <a:t> </a:t>
            </a:r>
            <a:r>
              <a:rPr lang="fi-FI" sz="2000" dirty="0" err="1" smtClean="0"/>
              <a:t>Violence</a:t>
            </a:r>
            <a:r>
              <a:rPr lang="fi-FI" sz="2000" dirty="0" smtClean="0"/>
              <a:t>: </a:t>
            </a:r>
            <a:r>
              <a:rPr lang="fi-FI" sz="2000" dirty="0" err="1" smtClean="0"/>
              <a:t>The</a:t>
            </a:r>
            <a:r>
              <a:rPr lang="fi-FI" sz="2000" dirty="0" smtClean="0"/>
              <a:t> </a:t>
            </a:r>
            <a:r>
              <a:rPr lang="fi-FI" sz="2000" dirty="0" err="1" smtClean="0"/>
              <a:t>Ideological</a:t>
            </a:r>
            <a:r>
              <a:rPr lang="fi-FI" sz="2000" dirty="0" smtClean="0"/>
              <a:t> and </a:t>
            </a:r>
            <a:r>
              <a:rPr lang="fi-FI" sz="2000" dirty="0" err="1" smtClean="0"/>
              <a:t>Intellectual</a:t>
            </a:r>
            <a:r>
              <a:rPr lang="fi-FI" sz="2000" dirty="0" smtClean="0"/>
              <a:t> </a:t>
            </a:r>
            <a:r>
              <a:rPr lang="fi-FI" sz="2000" dirty="0" err="1" smtClean="0"/>
              <a:t>Origins</a:t>
            </a:r>
            <a:r>
              <a:rPr lang="fi-FI" sz="2000" dirty="0" smtClean="0"/>
              <a:t> of ETA. 2007.</a:t>
            </a:r>
          </a:p>
        </p:txBody>
      </p:sp>
    </p:spTree>
    <p:extLst>
      <p:ext uri="{BB962C8B-B14F-4D97-AF65-F5344CB8AC3E}">
        <p14:creationId xmlns:p14="http://schemas.microsoft.com/office/powerpoint/2010/main" val="23611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Contenidos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Euskal</a:t>
            </a:r>
            <a:r>
              <a:rPr lang="fi-FI" dirty="0" smtClean="0"/>
              <a:t> </a:t>
            </a:r>
            <a:r>
              <a:rPr lang="fi-FI" dirty="0" err="1" smtClean="0"/>
              <a:t>Herria</a:t>
            </a:r>
            <a:endParaRPr lang="fi-FI" dirty="0" smtClean="0"/>
          </a:p>
          <a:p>
            <a:r>
              <a:rPr lang="fi-FI" dirty="0" err="1" smtClean="0"/>
              <a:t>Padre</a:t>
            </a:r>
            <a:r>
              <a:rPr lang="fi-FI" dirty="0" smtClean="0"/>
              <a:t> </a:t>
            </a:r>
            <a:r>
              <a:rPr lang="es-ES_tradnl" dirty="0" smtClean="0"/>
              <a:t>ideológico</a:t>
            </a:r>
            <a:r>
              <a:rPr lang="fi-FI" dirty="0" smtClean="0"/>
              <a:t> Arana</a:t>
            </a:r>
          </a:p>
          <a:p>
            <a:r>
              <a:rPr lang="fi-FI" dirty="0" err="1" smtClean="0"/>
              <a:t>Nacionalismo</a:t>
            </a:r>
            <a:r>
              <a:rPr lang="fi-FI" dirty="0" smtClean="0"/>
              <a:t> </a:t>
            </a:r>
            <a:r>
              <a:rPr lang="fi-FI" dirty="0" err="1" smtClean="0"/>
              <a:t>vasco</a:t>
            </a:r>
            <a:r>
              <a:rPr lang="fi-FI" dirty="0" smtClean="0"/>
              <a:t> </a:t>
            </a:r>
            <a:r>
              <a:rPr lang="fi-FI" dirty="0" err="1" smtClean="0"/>
              <a:t>antes</a:t>
            </a:r>
            <a:r>
              <a:rPr lang="fi-FI" dirty="0" smtClean="0"/>
              <a:t> de 1959</a:t>
            </a:r>
          </a:p>
          <a:p>
            <a:r>
              <a:rPr lang="fi-FI" dirty="0" smtClean="0"/>
              <a:t>ETA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28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/>
          <p:cNvSpPr>
            <a:spLocks noGrp="1"/>
          </p:cNvSpPr>
          <p:nvPr>
            <p:ph type="body" idx="1"/>
          </p:nvPr>
        </p:nvSpPr>
        <p:spPr>
          <a:xfrm>
            <a:off x="850005" y="3168201"/>
            <a:ext cx="1249251" cy="1210615"/>
          </a:xfrm>
        </p:spPr>
        <p:txBody>
          <a:bodyPr>
            <a:normAutofit fontScale="92500" lnSpcReduction="20000"/>
          </a:bodyPr>
          <a:lstStyle/>
          <a:p>
            <a:r>
              <a:rPr lang="fi-FI" sz="1800" b="0" dirty="0" err="1" smtClean="0"/>
              <a:t>Hegoaldea</a:t>
            </a:r>
            <a:endParaRPr lang="fi-FI" sz="1800" b="0" dirty="0" smtClean="0"/>
          </a:p>
          <a:p>
            <a:r>
              <a:rPr lang="fi-FI" sz="1800" b="0" dirty="0" smtClean="0"/>
              <a:t>(Vizcaya, </a:t>
            </a:r>
            <a:r>
              <a:rPr lang="fi-FI" sz="1800" b="0" dirty="0" err="1" smtClean="0"/>
              <a:t>Guipúzcoa</a:t>
            </a:r>
            <a:r>
              <a:rPr lang="fi-FI" sz="1800" b="0" dirty="0" smtClean="0"/>
              <a:t>, </a:t>
            </a:r>
            <a:r>
              <a:rPr lang="fi-FI" sz="1800" b="0" dirty="0" err="1" smtClean="0"/>
              <a:t>Álava</a:t>
            </a:r>
            <a:r>
              <a:rPr lang="fi-FI" sz="1800" b="0" dirty="0" smtClean="0"/>
              <a:t>; Navarra)</a:t>
            </a:r>
            <a:endParaRPr lang="fi-FI" sz="1800" b="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2" y="775188"/>
            <a:ext cx="4963341" cy="5046063"/>
          </a:xfrm>
        </p:spPr>
      </p:pic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>
          <a:xfrm>
            <a:off x="10058400" y="4501637"/>
            <a:ext cx="125010" cy="109000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4"/>
          </p:nvPr>
        </p:nvSpPr>
        <p:spPr>
          <a:xfrm>
            <a:off x="8203842" y="1681164"/>
            <a:ext cx="3151546" cy="4508499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err="1" smtClean="0"/>
              <a:t>Iparraldea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(</a:t>
            </a:r>
            <a:r>
              <a:rPr lang="fi-FI" sz="1800" dirty="0" err="1" smtClean="0"/>
              <a:t>Labort</a:t>
            </a:r>
            <a:r>
              <a:rPr lang="fi-FI" sz="1800" dirty="0" smtClean="0"/>
              <a:t>, </a:t>
            </a:r>
            <a:r>
              <a:rPr lang="fi-FI" sz="1800" dirty="0" err="1" smtClean="0"/>
              <a:t>Baja</a:t>
            </a:r>
            <a:r>
              <a:rPr lang="fi-FI" sz="1800" dirty="0" smtClean="0"/>
              <a:t> Navarra, Sola)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83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Sabino</a:t>
            </a:r>
            <a:r>
              <a:rPr lang="fi-FI" dirty="0" smtClean="0"/>
              <a:t> </a:t>
            </a:r>
            <a:r>
              <a:rPr lang="fi-FI" dirty="0" err="1" smtClean="0"/>
              <a:t>Policarpo</a:t>
            </a:r>
            <a:r>
              <a:rPr lang="fi-FI" dirty="0" smtClean="0"/>
              <a:t> de Arana y </a:t>
            </a:r>
            <a:r>
              <a:rPr lang="fi-FI" dirty="0" err="1" smtClean="0"/>
              <a:t>Goiri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299" y="365125"/>
            <a:ext cx="2437021" cy="1364732"/>
          </a:xfrm>
        </p:spPr>
      </p:pic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1072167" y="1825625"/>
            <a:ext cx="7621072" cy="4351338"/>
          </a:xfrm>
        </p:spPr>
        <p:txBody>
          <a:bodyPr/>
          <a:lstStyle/>
          <a:p>
            <a:r>
              <a:rPr lang="fi-FI" dirty="0" smtClean="0"/>
              <a:t>26 de </a:t>
            </a:r>
            <a:r>
              <a:rPr lang="fi-FI" dirty="0" err="1" smtClean="0"/>
              <a:t>enero</a:t>
            </a:r>
            <a:r>
              <a:rPr lang="fi-FI" dirty="0" smtClean="0"/>
              <a:t> de 1865 – 25 de </a:t>
            </a:r>
            <a:r>
              <a:rPr lang="fi-FI" dirty="0" err="1" smtClean="0"/>
              <a:t>noviembre</a:t>
            </a:r>
            <a:r>
              <a:rPr lang="fi-FI" dirty="0" smtClean="0"/>
              <a:t> de 1903</a:t>
            </a:r>
          </a:p>
          <a:p>
            <a:r>
              <a:rPr lang="fi-FI" dirty="0" smtClean="0"/>
              <a:t>’</a:t>
            </a:r>
            <a:r>
              <a:rPr lang="fi-FI" dirty="0" err="1" smtClean="0"/>
              <a:t>Bizcaya</a:t>
            </a:r>
            <a:r>
              <a:rPr lang="fi-FI" dirty="0" smtClean="0"/>
              <a:t> </a:t>
            </a:r>
            <a:r>
              <a:rPr lang="fi-FI" dirty="0" err="1" smtClean="0"/>
              <a:t>por</a:t>
            </a:r>
            <a:r>
              <a:rPr lang="fi-FI" dirty="0" smtClean="0"/>
              <a:t> su </a:t>
            </a:r>
            <a:r>
              <a:rPr lang="fi-FI" dirty="0" err="1" smtClean="0"/>
              <a:t>Independencia</a:t>
            </a:r>
            <a:r>
              <a:rPr lang="fi-FI" dirty="0" smtClean="0"/>
              <a:t>’, 1893</a:t>
            </a:r>
          </a:p>
          <a:p>
            <a:r>
              <a:rPr lang="fi-FI" dirty="0" smtClean="0"/>
              <a:t>1894: </a:t>
            </a:r>
            <a:r>
              <a:rPr lang="fi-FI" dirty="0" err="1" smtClean="0"/>
              <a:t>Euskeldun</a:t>
            </a:r>
            <a:r>
              <a:rPr lang="fi-FI" dirty="0" smtClean="0"/>
              <a:t> </a:t>
            </a:r>
            <a:r>
              <a:rPr lang="fi-FI" dirty="0" err="1" smtClean="0"/>
              <a:t>Batzokija</a:t>
            </a:r>
            <a:r>
              <a:rPr lang="fi-FI" dirty="0" smtClean="0"/>
              <a:t>, la </a:t>
            </a:r>
            <a:r>
              <a:rPr lang="fi-FI" dirty="0" err="1" smtClean="0"/>
              <a:t>ikurriña</a:t>
            </a:r>
            <a:endParaRPr lang="fi-FI" dirty="0" smtClean="0"/>
          </a:p>
          <a:p>
            <a:r>
              <a:rPr lang="fi-FI" dirty="0" err="1" smtClean="0"/>
              <a:t>Varias</a:t>
            </a:r>
            <a:r>
              <a:rPr lang="fi-FI" dirty="0" smtClean="0"/>
              <a:t> </a:t>
            </a:r>
            <a:r>
              <a:rPr lang="fi-FI" dirty="0" err="1" smtClean="0"/>
              <a:t>veces</a:t>
            </a:r>
            <a:r>
              <a:rPr lang="fi-FI" dirty="0" smtClean="0"/>
              <a:t> en </a:t>
            </a:r>
            <a:r>
              <a:rPr lang="fi-FI" dirty="0" err="1" smtClean="0"/>
              <a:t>cárcel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05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Partido</a:t>
            </a:r>
            <a:r>
              <a:rPr lang="fi-FI" dirty="0" smtClean="0"/>
              <a:t> </a:t>
            </a:r>
            <a:r>
              <a:rPr lang="fi-FI" dirty="0" err="1" smtClean="0"/>
              <a:t>Nacionalista</a:t>
            </a:r>
            <a:r>
              <a:rPr lang="fi-FI" dirty="0" smtClean="0"/>
              <a:t> Vasco (PNV), Ekin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1895</a:t>
            </a:r>
          </a:p>
          <a:p>
            <a:r>
              <a:rPr lang="fi-FI" dirty="0" err="1" smtClean="0"/>
              <a:t>Divisiones</a:t>
            </a:r>
            <a:r>
              <a:rPr lang="fi-FI" dirty="0" smtClean="0"/>
              <a:t> </a:t>
            </a:r>
            <a:r>
              <a:rPr lang="fi-FI" dirty="0" err="1" smtClean="0"/>
              <a:t>internas</a:t>
            </a:r>
            <a:r>
              <a:rPr lang="fi-FI" dirty="0" smtClean="0"/>
              <a:t>: ¿</a:t>
            </a:r>
            <a:r>
              <a:rPr lang="fi-FI" dirty="0" err="1" smtClean="0"/>
              <a:t>autonomía</a:t>
            </a:r>
            <a:r>
              <a:rPr lang="fi-FI" dirty="0" smtClean="0"/>
              <a:t> o </a:t>
            </a:r>
            <a:r>
              <a:rPr lang="fi-FI" dirty="0" err="1" smtClean="0"/>
              <a:t>independencia</a:t>
            </a:r>
            <a:r>
              <a:rPr lang="fi-FI" dirty="0" smtClean="0"/>
              <a:t>?</a:t>
            </a:r>
          </a:p>
          <a:p>
            <a:r>
              <a:rPr lang="fi-FI" dirty="0" smtClean="0"/>
              <a:t>2ᵃ </a:t>
            </a:r>
            <a:r>
              <a:rPr lang="fi-FI" dirty="0" err="1" smtClean="0"/>
              <a:t>República</a:t>
            </a:r>
            <a:r>
              <a:rPr lang="fi-FI" dirty="0" smtClean="0"/>
              <a:t>: </a:t>
            </a:r>
            <a:r>
              <a:rPr lang="fi-FI" dirty="0" err="1" smtClean="0"/>
              <a:t>estatuto</a:t>
            </a:r>
            <a:r>
              <a:rPr lang="fi-FI" dirty="0" smtClean="0"/>
              <a:t> de </a:t>
            </a:r>
            <a:r>
              <a:rPr lang="fi-FI" dirty="0" err="1" smtClean="0"/>
              <a:t>autonomía</a:t>
            </a:r>
            <a:r>
              <a:rPr lang="fi-FI" dirty="0" smtClean="0"/>
              <a:t> (</a:t>
            </a:r>
            <a:r>
              <a:rPr lang="fi-FI" dirty="0" err="1" smtClean="0"/>
              <a:t>Cataluña</a:t>
            </a:r>
            <a:r>
              <a:rPr lang="fi-FI" dirty="0" smtClean="0"/>
              <a:t>)</a:t>
            </a:r>
          </a:p>
          <a:p>
            <a:r>
              <a:rPr lang="fi-FI" dirty="0" smtClean="0"/>
              <a:t>1936: Navarra, </a:t>
            </a:r>
            <a:r>
              <a:rPr lang="fi-FI" dirty="0" err="1" smtClean="0"/>
              <a:t>Álava</a:t>
            </a:r>
            <a:r>
              <a:rPr lang="fi-FI" dirty="0" smtClean="0"/>
              <a:t> </a:t>
            </a:r>
            <a:r>
              <a:rPr lang="fi-FI" dirty="0" err="1" smtClean="0"/>
              <a:t>apoyan</a:t>
            </a:r>
            <a:r>
              <a:rPr lang="fi-FI" dirty="0" smtClean="0"/>
              <a:t> la </a:t>
            </a:r>
            <a:r>
              <a:rPr lang="fi-FI" dirty="0" err="1" smtClean="0"/>
              <a:t>rebelión</a:t>
            </a:r>
            <a:r>
              <a:rPr lang="fi-FI" dirty="0" smtClean="0"/>
              <a:t>; </a:t>
            </a:r>
            <a:r>
              <a:rPr lang="fi-FI" dirty="0" err="1" smtClean="0"/>
              <a:t>Guipúzkoa</a:t>
            </a:r>
            <a:r>
              <a:rPr lang="fi-FI" dirty="0" smtClean="0"/>
              <a:t>, Vizcaya </a:t>
            </a:r>
            <a:r>
              <a:rPr lang="fi-FI" dirty="0" err="1" smtClean="0"/>
              <a:t>leales</a:t>
            </a:r>
            <a:r>
              <a:rPr lang="fi-FI" dirty="0" smtClean="0"/>
              <a:t> a la </a:t>
            </a:r>
            <a:r>
              <a:rPr lang="fi-FI" dirty="0" err="1" smtClean="0"/>
              <a:t>República</a:t>
            </a:r>
            <a:endParaRPr lang="fi-FI" dirty="0" smtClean="0"/>
          </a:p>
          <a:p>
            <a:r>
              <a:rPr lang="fi-FI" dirty="0" smtClean="0"/>
              <a:t>1951: </a:t>
            </a:r>
            <a:r>
              <a:rPr lang="fi-FI" dirty="0" err="1" smtClean="0"/>
              <a:t>un</a:t>
            </a:r>
            <a:r>
              <a:rPr lang="fi-FI" dirty="0" smtClean="0"/>
              <a:t> </a:t>
            </a:r>
            <a:r>
              <a:rPr lang="fi-FI" dirty="0" err="1" smtClean="0"/>
              <a:t>grupo</a:t>
            </a:r>
            <a:r>
              <a:rPr lang="fi-FI" dirty="0" smtClean="0"/>
              <a:t> de </a:t>
            </a:r>
            <a:r>
              <a:rPr lang="fi-FI" dirty="0" err="1" smtClean="0"/>
              <a:t>estudiantes</a:t>
            </a:r>
            <a:r>
              <a:rPr lang="fi-FI" dirty="0" smtClean="0"/>
              <a:t> </a:t>
            </a:r>
            <a:r>
              <a:rPr lang="fi-FI" dirty="0" err="1" smtClean="0"/>
              <a:t>universitarios</a:t>
            </a:r>
            <a:r>
              <a:rPr lang="fi-FI" dirty="0" smtClean="0">
                <a:sym typeface="Wingdings" panose="05000000000000000000" pitchFamily="2" charset="2"/>
              </a:rPr>
              <a:t> Ekin</a:t>
            </a: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El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uso</a:t>
            </a:r>
            <a:r>
              <a:rPr lang="fi-FI" dirty="0" smtClean="0">
                <a:sym typeface="Wingdings" panose="05000000000000000000" pitchFamily="2" charset="2"/>
              </a:rPr>
              <a:t> del </a:t>
            </a:r>
            <a:r>
              <a:rPr lang="fi-FI" dirty="0" err="1" smtClean="0">
                <a:sym typeface="Wingdings" panose="05000000000000000000" pitchFamily="2" charset="2"/>
              </a:rPr>
              <a:t>euskera</a:t>
            </a:r>
            <a:r>
              <a:rPr lang="fi-FI" dirty="0" smtClean="0">
                <a:sym typeface="Wingdings" panose="05000000000000000000" pitchFamily="2" charset="2"/>
              </a:rPr>
              <a:t>, la </a:t>
            </a:r>
            <a:r>
              <a:rPr lang="fi-FI" dirty="0" err="1" smtClean="0">
                <a:sym typeface="Wingdings" panose="05000000000000000000" pitchFamily="2" charset="2"/>
              </a:rPr>
              <a:t>creación</a:t>
            </a:r>
            <a:r>
              <a:rPr lang="fi-FI" dirty="0" smtClean="0">
                <a:sym typeface="Wingdings" panose="05000000000000000000" pitchFamily="2" charset="2"/>
              </a:rPr>
              <a:t> de </a:t>
            </a:r>
            <a:r>
              <a:rPr lang="fi-FI" dirty="0" err="1" smtClean="0">
                <a:sym typeface="Wingdings" panose="05000000000000000000" pitchFamily="2" charset="2"/>
              </a:rPr>
              <a:t>un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estado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independiente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Hoy</a:t>
            </a:r>
            <a:r>
              <a:rPr lang="fi-FI" dirty="0">
                <a:sym typeface="Wingdings" panose="05000000000000000000" pitchFamily="2" charset="2"/>
              </a:rPr>
              <a:t>: EAJ-PNV </a:t>
            </a:r>
            <a:r>
              <a:rPr lang="fi-FI" dirty="0" smtClean="0">
                <a:sym typeface="Wingdings" panose="05000000000000000000" pitchFamily="2" charset="2"/>
              </a:rPr>
              <a:t>(</a:t>
            </a:r>
            <a:r>
              <a:rPr lang="fi-FI" dirty="0" err="1" smtClean="0">
                <a:sym typeface="Wingdings" panose="05000000000000000000" pitchFamily="2" charset="2"/>
              </a:rPr>
              <a:t>Euzko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Alderdi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Jeltzalea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47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EAJ-PNV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es-ES" dirty="0" smtClean="0"/>
              <a:t>Frente </a:t>
            </a:r>
            <a:r>
              <a:rPr lang="es-ES" dirty="0"/>
              <a:t>a todos los inconvenientes que se le opusieron, (multas, clausuras, censuras y prisión por el delito de opinar) Sabino de Arana sacrificó su vida y hacienda en su afán por despertar la conciencia nacional de los vascos antes de que pudieran desaparecer como pueblo</a:t>
            </a:r>
            <a:r>
              <a:rPr lang="es-ES" dirty="0" smtClean="0"/>
              <a:t>.”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fi-FI" sz="1600" dirty="0"/>
              <a:t>https://www.eaj-pnv.eus/adjuntos/docs_estaticos/historia.pdf</a:t>
            </a:r>
          </a:p>
        </p:txBody>
      </p:sp>
    </p:spTree>
    <p:extLst>
      <p:ext uri="{BB962C8B-B14F-4D97-AF65-F5344CB8AC3E}">
        <p14:creationId xmlns:p14="http://schemas.microsoft.com/office/powerpoint/2010/main" val="18841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Fundación</a:t>
            </a:r>
            <a:r>
              <a:rPr lang="fi-FI" dirty="0" smtClean="0"/>
              <a:t>: 31 de </a:t>
            </a:r>
            <a:r>
              <a:rPr lang="fi-FI" dirty="0" err="1" smtClean="0"/>
              <a:t>julio</a:t>
            </a:r>
            <a:r>
              <a:rPr lang="fi-FI" dirty="0" smtClean="0"/>
              <a:t> de 1959</a:t>
            </a:r>
          </a:p>
          <a:p>
            <a:r>
              <a:rPr lang="fi-FI" dirty="0" smtClean="0"/>
              <a:t>La </a:t>
            </a:r>
            <a:r>
              <a:rPr lang="fi-FI" dirty="0" err="1" smtClean="0"/>
              <a:t>primera</a:t>
            </a:r>
            <a:r>
              <a:rPr lang="fi-FI" dirty="0" smtClean="0"/>
              <a:t> </a:t>
            </a:r>
            <a:r>
              <a:rPr lang="fi-FI" dirty="0" err="1" smtClean="0"/>
              <a:t>víctima</a:t>
            </a:r>
            <a:r>
              <a:rPr lang="fi-FI" dirty="0" smtClean="0"/>
              <a:t> </a:t>
            </a:r>
            <a:r>
              <a:rPr lang="fi-FI" dirty="0" err="1" smtClean="0"/>
              <a:t>mortal</a:t>
            </a:r>
            <a:r>
              <a:rPr lang="fi-FI" dirty="0" smtClean="0"/>
              <a:t>, José </a:t>
            </a:r>
            <a:r>
              <a:rPr lang="fi-FI" dirty="0" err="1" smtClean="0"/>
              <a:t>Pardines</a:t>
            </a:r>
            <a:r>
              <a:rPr lang="fi-FI" dirty="0" smtClean="0"/>
              <a:t> </a:t>
            </a:r>
            <a:r>
              <a:rPr lang="fi-FI" dirty="0" err="1" smtClean="0"/>
              <a:t>Arcay</a:t>
            </a:r>
            <a:r>
              <a:rPr lang="fi-FI" dirty="0" smtClean="0"/>
              <a:t>, 7 de </a:t>
            </a:r>
            <a:r>
              <a:rPr lang="fi-FI" dirty="0" err="1" smtClean="0"/>
              <a:t>junio</a:t>
            </a:r>
            <a:r>
              <a:rPr lang="fi-FI" dirty="0" smtClean="0"/>
              <a:t> de 1968; la </a:t>
            </a:r>
            <a:r>
              <a:rPr lang="fi-FI" dirty="0" err="1" smtClean="0"/>
              <a:t>última</a:t>
            </a:r>
            <a:r>
              <a:rPr lang="fi-FI" dirty="0" smtClean="0"/>
              <a:t>, Jean-</a:t>
            </a:r>
            <a:r>
              <a:rPr lang="fi-FI" dirty="0" err="1" smtClean="0"/>
              <a:t>Serge</a:t>
            </a:r>
            <a:r>
              <a:rPr lang="fi-FI" dirty="0" smtClean="0"/>
              <a:t> </a:t>
            </a:r>
            <a:r>
              <a:rPr lang="fi-FI" dirty="0" err="1" smtClean="0"/>
              <a:t>Nérin</a:t>
            </a:r>
            <a:r>
              <a:rPr lang="fi-FI" dirty="0" smtClean="0"/>
              <a:t>, 16 de </a:t>
            </a:r>
            <a:r>
              <a:rPr lang="fi-FI" dirty="0" err="1" smtClean="0"/>
              <a:t>marzo</a:t>
            </a:r>
            <a:r>
              <a:rPr lang="fi-FI" dirty="0" smtClean="0"/>
              <a:t> de 2010</a:t>
            </a:r>
          </a:p>
          <a:p>
            <a:pPr lvl="1"/>
            <a:r>
              <a:rPr lang="fi-FI" sz="2000" dirty="0" err="1"/>
              <a:t>Begoña</a:t>
            </a:r>
            <a:r>
              <a:rPr lang="fi-FI" sz="2000" dirty="0"/>
              <a:t> </a:t>
            </a:r>
            <a:r>
              <a:rPr lang="fi-FI" sz="2000" dirty="0" err="1"/>
              <a:t>Urroz</a:t>
            </a:r>
            <a:r>
              <a:rPr lang="fi-FI" sz="2000" dirty="0"/>
              <a:t> </a:t>
            </a:r>
            <a:r>
              <a:rPr lang="fi-FI" sz="2000" dirty="0" err="1" smtClean="0"/>
              <a:t>Ibarrola</a:t>
            </a:r>
            <a:r>
              <a:rPr lang="fi-FI" sz="2000" dirty="0" smtClean="0"/>
              <a:t> 6/1960; </a:t>
            </a:r>
            <a:r>
              <a:rPr lang="es-ES" sz="2000" dirty="0"/>
              <a:t>"con estos hechos se ha pretendido dar cumplimiento a las consignas terroristas que elementos extranjeros, en cooperación con separatistas y comunistas españoles, vienen propugnando insistentemente"</a:t>
            </a:r>
            <a:endParaRPr lang="fi-FI" sz="2000" dirty="0" smtClean="0"/>
          </a:p>
          <a:p>
            <a:r>
              <a:rPr lang="fi-FI" dirty="0" smtClean="0"/>
              <a:t>En </a:t>
            </a:r>
            <a:r>
              <a:rPr lang="fi-FI" dirty="0" err="1" smtClean="0"/>
              <a:t>total</a:t>
            </a:r>
            <a:r>
              <a:rPr lang="fi-FI" dirty="0" smtClean="0"/>
              <a:t>, +800 </a:t>
            </a:r>
            <a:r>
              <a:rPr lang="fi-FI" dirty="0" err="1" smtClean="0"/>
              <a:t>víctimas</a:t>
            </a:r>
            <a:r>
              <a:rPr lang="fi-FI" dirty="0"/>
              <a:t> </a:t>
            </a:r>
            <a:r>
              <a:rPr lang="fi-FI" dirty="0" smtClean="0"/>
              <a:t>( </a:t>
            </a:r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://fundacionvt.org/victimas-de-eta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 )</a:t>
            </a:r>
          </a:p>
          <a:p>
            <a:r>
              <a:rPr lang="fi-FI" dirty="0" smtClean="0"/>
              <a:t>1974: ETA </a:t>
            </a:r>
            <a:r>
              <a:rPr lang="fi-FI" dirty="0" err="1" smtClean="0"/>
              <a:t>militar</a:t>
            </a:r>
            <a:r>
              <a:rPr lang="fi-FI" dirty="0" smtClean="0"/>
              <a:t>, ETA </a:t>
            </a:r>
            <a:r>
              <a:rPr lang="fi-FI" dirty="0" err="1" smtClean="0"/>
              <a:t>político-militar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06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Financiación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Atracos</a:t>
            </a:r>
            <a:endParaRPr lang="fi-FI" dirty="0" smtClean="0"/>
          </a:p>
          <a:p>
            <a:r>
              <a:rPr lang="fi-FI" dirty="0" err="1" smtClean="0"/>
              <a:t>Secuestros</a:t>
            </a:r>
            <a:r>
              <a:rPr lang="fi-FI" dirty="0" smtClean="0"/>
              <a:t> (</a:t>
            </a:r>
            <a:r>
              <a:rPr lang="fi-FI" dirty="0" err="1" smtClean="0"/>
              <a:t>cónsul</a:t>
            </a:r>
            <a:r>
              <a:rPr lang="fi-FI" dirty="0" smtClean="0"/>
              <a:t> </a:t>
            </a:r>
            <a:r>
              <a:rPr lang="fi-FI" dirty="0" err="1" smtClean="0"/>
              <a:t>alemán</a:t>
            </a:r>
            <a:r>
              <a:rPr lang="fi-FI" dirty="0" smtClean="0"/>
              <a:t> Eugen </a:t>
            </a:r>
            <a:r>
              <a:rPr lang="fi-FI" dirty="0" err="1" smtClean="0"/>
              <a:t>Beilh</a:t>
            </a:r>
            <a:r>
              <a:rPr lang="fi-FI" dirty="0" smtClean="0"/>
              <a:t>; </a:t>
            </a:r>
            <a:r>
              <a:rPr lang="es-ES" dirty="0"/>
              <a:t>funcionario de prisiones José Antonio Ortega </a:t>
            </a:r>
            <a:r>
              <a:rPr lang="es-ES" dirty="0" smtClean="0"/>
              <a:t>Lara, 532 días)</a:t>
            </a:r>
            <a:endParaRPr lang="fi-FI" dirty="0" smtClean="0"/>
          </a:p>
          <a:p>
            <a:r>
              <a:rPr lang="fi-FI" dirty="0" err="1" smtClean="0"/>
              <a:t>Impuesto</a:t>
            </a:r>
            <a:r>
              <a:rPr lang="fi-FI" dirty="0" smtClean="0"/>
              <a:t> </a:t>
            </a:r>
            <a:r>
              <a:rPr lang="fi-FI" dirty="0" err="1" smtClean="0"/>
              <a:t>revolucionario</a:t>
            </a:r>
            <a:r>
              <a:rPr lang="fi-FI" dirty="0" smtClean="0"/>
              <a:t> (</a:t>
            </a:r>
            <a:r>
              <a:rPr lang="fi-FI" dirty="0" err="1" smtClean="0"/>
              <a:t>extorsión</a:t>
            </a:r>
            <a:r>
              <a:rPr lang="fi-FI" dirty="0" smtClean="0"/>
              <a:t>), </a:t>
            </a:r>
            <a:r>
              <a:rPr lang="fi-FI" dirty="0" err="1" smtClean="0"/>
              <a:t>también</a:t>
            </a:r>
            <a:r>
              <a:rPr lang="fi-FI" dirty="0" smtClean="0"/>
              <a:t> </a:t>
            </a:r>
            <a:r>
              <a:rPr lang="fi-FI" dirty="0" err="1" smtClean="0"/>
              <a:t>durante</a:t>
            </a:r>
            <a:r>
              <a:rPr lang="fi-FI" dirty="0" smtClean="0"/>
              <a:t> </a:t>
            </a:r>
            <a:r>
              <a:rPr lang="fi-FI" dirty="0" err="1" smtClean="0"/>
              <a:t>treguas</a:t>
            </a:r>
            <a:endParaRPr lang="fi-FI" dirty="0" smtClean="0"/>
          </a:p>
          <a:p>
            <a:r>
              <a:rPr lang="fi-FI" dirty="0" err="1" smtClean="0"/>
              <a:t>Blanqueo</a:t>
            </a:r>
            <a:r>
              <a:rPr lang="fi-FI" dirty="0" smtClean="0"/>
              <a:t> de </a:t>
            </a:r>
            <a:r>
              <a:rPr lang="fi-FI" dirty="0" err="1" smtClean="0"/>
              <a:t>dinero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80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0" b="23680"/>
          <a:stretch>
            <a:fillRect/>
          </a:stretch>
        </p:blipFill>
        <p:spPr>
          <a:xfrm>
            <a:off x="3863662" y="-54485"/>
            <a:ext cx="7491726" cy="5915535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2856449" cy="3811588"/>
          </a:xfrm>
        </p:spPr>
        <p:txBody>
          <a:bodyPr>
            <a:normAutofit/>
          </a:bodyPr>
          <a:lstStyle/>
          <a:p>
            <a:r>
              <a:rPr lang="es-ES" sz="1400" dirty="0"/>
              <a:t>¿Vienes para estar con nosotros</a:t>
            </a:r>
            <a:r>
              <a:rPr lang="es-ES" sz="1400" dirty="0" smtClean="0"/>
              <a:t>?</a:t>
            </a:r>
          </a:p>
          <a:p>
            <a:r>
              <a:rPr lang="es-ES" sz="1400" dirty="0"/>
              <a:t>Sí, para traer lo pedido y para </a:t>
            </a:r>
            <a:r>
              <a:rPr lang="es-ES" sz="1400" dirty="0" smtClean="0"/>
              <a:t>hablar</a:t>
            </a:r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r>
              <a:rPr lang="es-ES" sz="1400" dirty="0"/>
              <a:t>Carta de ETA dirigida a la empresa Azkoyen con las instrucciones para el pago de la extorsión en la localidad francesa de </a:t>
            </a:r>
            <a:r>
              <a:rPr lang="es-ES" sz="1400" dirty="0" err="1"/>
              <a:t>Vert</a:t>
            </a:r>
            <a:r>
              <a:rPr lang="es-ES" sz="1400" dirty="0" smtClean="0"/>
              <a:t>.</a:t>
            </a:r>
          </a:p>
          <a:p>
            <a:r>
              <a:rPr lang="fi-FI" sz="1400" dirty="0"/>
              <a:t>http://elpaissemanal.elpais.com/documentos/impuesto-extorsion-eta/</a:t>
            </a:r>
          </a:p>
        </p:txBody>
      </p:sp>
    </p:spTree>
    <p:extLst>
      <p:ext uri="{BB962C8B-B14F-4D97-AF65-F5344CB8AC3E}">
        <p14:creationId xmlns:p14="http://schemas.microsoft.com/office/powerpoint/2010/main" val="25528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581</Words>
  <Application>Microsoft Office PowerPoint</Application>
  <PresentationFormat>Laajakuva</PresentationFormat>
  <Paragraphs>70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Office-teema</vt:lpstr>
      <vt:lpstr>ETA</vt:lpstr>
      <vt:lpstr>Contenidos</vt:lpstr>
      <vt:lpstr>PowerPoint-esitys</vt:lpstr>
      <vt:lpstr>Sabino Policarpo de Arana y Goiri</vt:lpstr>
      <vt:lpstr>Partido Nacionalista Vasco (PNV), Ekin</vt:lpstr>
      <vt:lpstr>EAJ-PNV </vt:lpstr>
      <vt:lpstr>ETA</vt:lpstr>
      <vt:lpstr>Financiación</vt:lpstr>
      <vt:lpstr>PowerPoint-esitys</vt:lpstr>
      <vt:lpstr>Mikel Lejarza Eguía, El Lobo</vt:lpstr>
      <vt:lpstr>Alto el fuego</vt:lpstr>
      <vt:lpstr>PowerPoint-esitys</vt:lpstr>
      <vt:lpstr>Fuentes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</dc:title>
  <dc:creator>Kesäyön Unelma</dc:creator>
  <cp:lastModifiedBy>Kesäyön Unelma</cp:lastModifiedBy>
  <cp:revision>71</cp:revision>
  <dcterms:created xsi:type="dcterms:W3CDTF">2017-11-05T11:02:42Z</dcterms:created>
  <dcterms:modified xsi:type="dcterms:W3CDTF">2017-11-22T21:31:38Z</dcterms:modified>
</cp:coreProperties>
</file>