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5" r:id="rId3"/>
    <p:sldId id="268" r:id="rId4"/>
    <p:sldId id="273" r:id="rId5"/>
    <p:sldId id="274" r:id="rId6"/>
    <p:sldId id="258" r:id="rId7"/>
    <p:sldId id="259" r:id="rId8"/>
    <p:sldId id="270" r:id="rId9"/>
    <p:sldId id="271" r:id="rId10"/>
    <p:sldId id="272" r:id="rId11"/>
    <p:sldId id="275" r:id="rId12"/>
    <p:sldId id="276" r:id="rId13"/>
    <p:sldId id="277" r:id="rId14"/>
    <p:sldId id="260" r:id="rId15"/>
    <p:sldId id="264" r:id="rId16"/>
  </p:sldIdLst>
  <p:sldSz cx="9144000" cy="6858000" type="screen4x3"/>
  <p:notesSz cx="6669088" cy="97758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660"/>
  </p:normalViewPr>
  <p:slideViewPr>
    <p:cSldViewPr showGuides="1">
      <p:cViewPr varScale="1">
        <p:scale>
          <a:sx n="107" d="100"/>
          <a:sy n="107" d="100"/>
        </p:scale>
        <p:origin x="-1098" y="-96"/>
      </p:cViewPr>
      <p:guideLst>
        <p:guide orient="horz" pos="3793"/>
        <p:guide orient="horz" pos="1117"/>
        <p:guide orient="horz" pos="346"/>
        <p:guide orient="horz" pos="2568"/>
        <p:guide orient="horz" pos="4156"/>
        <p:guide orient="horz" pos="3884"/>
        <p:guide orient="horz" pos="1570"/>
        <p:guide pos="204"/>
        <p:guide pos="5556"/>
        <p:guide pos="431"/>
        <p:guide pos="4422"/>
        <p:guide pos="1247"/>
        <p:guide pos="3424"/>
        <p:guide pos="3356"/>
        <p:guide pos="4513"/>
        <p:guide pos="551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-3096" y="-84"/>
      </p:cViewPr>
      <p:guideLst>
        <p:guide orient="horz" pos="3079"/>
        <p:guide pos="2101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sz="80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7E8633-DD50-467C-B21A-E1CECDED6BB2}" type="datetimeFigureOut">
              <a:rPr lang="fi-FI" sz="800" smtClean="0"/>
              <a:pPr/>
              <a:t>10.2.2012</a:t>
            </a:fld>
            <a:endParaRPr lang="en-GB" sz="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85337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sz="8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285337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4410BF-6C8B-4E87-A502-35A1C9E26017}" type="slidenum">
              <a:rPr lang="en-GB" sz="800" smtClean="0"/>
              <a:pPr/>
              <a:t>‹#›</a:t>
            </a:fld>
            <a:endParaRPr lang="en-GB" sz="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8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800"/>
            </a:lvl1pPr>
          </a:lstStyle>
          <a:p>
            <a:fld id="{0B85FA14-6BD0-4B51-94D4-05F5A75E4036}" type="datetimeFigureOut">
              <a:rPr lang="fi-FI" smtClean="0"/>
              <a:pPr/>
              <a:t>10.2.2012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4738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43517"/>
            <a:ext cx="5335270" cy="4399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5337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285337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/>
            </a:lvl1pPr>
          </a:lstStyle>
          <a:p>
            <a:fld id="{DFD68452-3929-4FD8-B15C-CAEB56E3F3D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68452-3929-4FD8-B15C-CAEB56E3F3DE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68452-3929-4FD8-B15C-CAEB56E3F3DE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68452-3929-4FD8-B15C-CAEB56E3F3DE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68452-3929-4FD8-B15C-CAEB56E3F3DE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2349499"/>
            <a:ext cx="7775576" cy="1871663"/>
          </a:xfrm>
        </p:spPr>
        <p:txBody>
          <a:bodyPr anchor="t" anchorCtr="0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4292600"/>
            <a:ext cx="7775576" cy="1350978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" name="Freeform 14"/>
          <p:cNvSpPr>
            <a:spLocks noEditPoints="1"/>
          </p:cNvSpPr>
          <p:nvPr userDrawn="1"/>
        </p:nvSpPr>
        <p:spPr bwMode="auto">
          <a:xfrm>
            <a:off x="107951" y="115888"/>
            <a:ext cx="2161402" cy="2027228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itchFamily="34" charset="0"/>
            </a:endParaRPr>
          </a:p>
        </p:txBody>
      </p:sp>
      <p:sp>
        <p:nvSpPr>
          <p:cNvPr id="45" name="Date Placeholder 3"/>
          <p:cNvSpPr>
            <a:spLocks noGrp="1"/>
          </p:cNvSpPr>
          <p:nvPr>
            <p:ph type="dt" sz="half" idx="2"/>
          </p:nvPr>
        </p:nvSpPr>
        <p:spPr>
          <a:xfrm>
            <a:off x="7500958" y="6165850"/>
            <a:ext cx="887392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D7444612-5EE8-4A95-9DF8-388F37C93D14}" type="datetime1">
              <a:rPr lang="fi-FI" smtClean="0"/>
              <a:t>10.2.2012</a:t>
            </a:fld>
            <a:endParaRPr lang="en-GB"/>
          </a:p>
        </p:txBody>
      </p:sp>
      <p:sp>
        <p:nvSpPr>
          <p:cNvPr id="4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9614" y="6165850"/>
            <a:ext cx="2592385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fi-FI" smtClean="0"/>
              <a:t>Outi  Hakola                                           Ainedidaktiikan symposiumi 2012, Helsinki</a:t>
            </a:r>
            <a:endParaRPr lang="en-GB"/>
          </a:p>
        </p:txBody>
      </p:sp>
      <p:sp>
        <p:nvSpPr>
          <p:cNvPr id="4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351" y="6165851"/>
            <a:ext cx="431800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2" name="TextBox 51"/>
          <p:cNvSpPr txBox="1"/>
          <p:nvPr userDrawn="1"/>
        </p:nvSpPr>
        <p:spPr>
          <a:xfrm>
            <a:off x="6011862" y="6165850"/>
            <a:ext cx="1489095" cy="4318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 smtClean="0">
                <a:solidFill>
                  <a:schemeClr val="tx2"/>
                </a:solidFill>
              </a:rPr>
              <a:t>www.helsinki.fi/yliopisto</a:t>
            </a:r>
            <a:endParaRPr lang="en-GB" sz="900">
              <a:solidFill>
                <a:schemeClr val="tx2"/>
              </a:solidFill>
            </a:endParaRPr>
          </a:p>
        </p:txBody>
      </p:sp>
      <p:pic>
        <p:nvPicPr>
          <p:cNvPr id="13" name="Picture 12" descr="FSE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95" y="6203674"/>
            <a:ext cx="1454813" cy="373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3" y="2349499"/>
            <a:ext cx="7775574" cy="1871663"/>
          </a:xfrm>
        </p:spPr>
        <p:txBody>
          <a:bodyPr anchor="t" anchorCtr="0">
            <a:no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1" y="4292600"/>
            <a:ext cx="7775578" cy="1368425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18" name="Freeform 14"/>
          <p:cNvSpPr>
            <a:spLocks noEditPoints="1"/>
          </p:cNvSpPr>
          <p:nvPr userDrawn="1"/>
        </p:nvSpPr>
        <p:spPr bwMode="auto">
          <a:xfrm>
            <a:off x="107951" y="115888"/>
            <a:ext cx="2161402" cy="2027228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itchFamily="34" charset="0"/>
            </a:endParaRP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2"/>
          </p:nvPr>
        </p:nvSpPr>
        <p:spPr>
          <a:xfrm>
            <a:off x="7500958" y="6165850"/>
            <a:ext cx="887392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C222467F-7EAA-4848-B838-B7E1B1CB45B9}" type="datetime1">
              <a:rPr lang="fi-FI" smtClean="0"/>
              <a:t>10.2.2012</a:t>
            </a:fld>
            <a:endParaRPr lang="en-GB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9615" y="6165850"/>
            <a:ext cx="2592386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fi-FI" smtClean="0"/>
              <a:t>Outi  Hakola                                           Ainedidaktiikan symposiumi 2012, Helsinki</a:t>
            </a:r>
            <a:endParaRPr lang="en-GB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351" y="6165851"/>
            <a:ext cx="431800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0" name="TextBox 29"/>
          <p:cNvSpPr txBox="1"/>
          <p:nvPr userDrawn="1"/>
        </p:nvSpPr>
        <p:spPr>
          <a:xfrm>
            <a:off x="6011862" y="6165850"/>
            <a:ext cx="1489095" cy="4318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 smtClean="0">
                <a:solidFill>
                  <a:schemeClr val="tx2"/>
                </a:solidFill>
              </a:rPr>
              <a:t>www.helsinki.fi/yliopisto</a:t>
            </a:r>
            <a:endParaRPr lang="en-GB" sz="900">
              <a:solidFill>
                <a:schemeClr val="tx2"/>
              </a:solidFill>
            </a:endParaRPr>
          </a:p>
        </p:txBody>
      </p:sp>
      <p:pic>
        <p:nvPicPr>
          <p:cNvPr id="13" name="Picture 12" descr="FSE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95" y="6203674"/>
            <a:ext cx="1454813" cy="373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FDFB-31A9-4740-961C-FDBD57333554}" type="datetime1">
              <a:rPr lang="fi-FI" smtClean="0"/>
              <a:t>10.2.2012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Outi  Hakola                                           Ainedidaktiikan symposiumi 2012, Helsinki</a:t>
            </a:r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989138"/>
            <a:ext cx="3348038" cy="4032250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2113" y="1989138"/>
            <a:ext cx="3348036" cy="4032250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80BF-773C-4410-9F51-5F39203A3876}" type="datetime1">
              <a:rPr lang="fi-FI" smtClean="0"/>
              <a:t>10.2.2012</a:t>
            </a:fld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Outi  Hakola                                           Ainedidaktiikan symposiumi 2012, Helsinki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F2C2C-B320-45D9-A2D0-2FAFB6FBA770}" type="datetime1">
              <a:rPr lang="fi-FI" smtClean="0"/>
              <a:t>10.2.2012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Outi  Hakola                                           Ainedidaktiikan symposiumi 2012, Helsinki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612" y="1989138"/>
            <a:ext cx="6840538" cy="51116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8686-5F74-4475-94C3-F49FE7CFF82B}" type="datetime1">
              <a:rPr lang="fi-FI" smtClean="0"/>
              <a:t>10.2.2012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Outi  Hakola                                           Ainedidaktiikan symposiumi 2012, Helsinki</a:t>
            </a:r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979613" y="2492375"/>
            <a:ext cx="6840537" cy="3529013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1/2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D8D0-8C4B-4E23-BA48-EE75CA136E4F}" type="datetime1">
              <a:rPr lang="fi-FI" smtClean="0"/>
              <a:t>10.2.2012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Outi  Hakola                                           Ainedidaktiikan symposiumi 2012, Helsinki</a:t>
            </a:r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989136"/>
            <a:ext cx="3348038" cy="4032251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5472113" y="1989138"/>
            <a:ext cx="3348037" cy="403225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mall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03AC4-F7C9-4F70-B740-F7A4E4776090}" type="datetime1">
              <a:rPr lang="fi-FI" smtClean="0"/>
              <a:t>10.2.2012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Outi  Hakola                                           Ainedidaktiikan symposiumi 2012, Helsinki</a:t>
            </a:r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1979612" y="4221162"/>
            <a:ext cx="6840537" cy="1800225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1979613" y="1989138"/>
            <a:ext cx="1584325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8"/>
          </p:nvPr>
        </p:nvSpPr>
        <p:spPr>
          <a:xfrm>
            <a:off x="3708400" y="1989138"/>
            <a:ext cx="1584325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9"/>
          </p:nvPr>
        </p:nvSpPr>
        <p:spPr>
          <a:xfrm>
            <a:off x="5435600" y="1989138"/>
            <a:ext cx="1584325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20"/>
          </p:nvPr>
        </p:nvSpPr>
        <p:spPr>
          <a:xfrm>
            <a:off x="7164388" y="1989138"/>
            <a:ext cx="1584325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21"/>
          </p:nvPr>
        </p:nvSpPr>
        <p:spPr>
          <a:xfrm>
            <a:off x="1979613" y="2492375"/>
            <a:ext cx="1584325" cy="1584325"/>
          </a:xfrm>
        </p:spPr>
        <p:txBody>
          <a:bodyPr/>
          <a:lstStyle/>
          <a:p>
            <a:endParaRPr lang="en-GB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22"/>
          </p:nvPr>
        </p:nvSpPr>
        <p:spPr>
          <a:xfrm>
            <a:off x="3708400" y="2492375"/>
            <a:ext cx="1584325" cy="1584325"/>
          </a:xfrm>
        </p:spPr>
        <p:txBody>
          <a:bodyPr/>
          <a:lstStyle/>
          <a:p>
            <a:endParaRPr lang="en-GB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23"/>
          </p:nvPr>
        </p:nvSpPr>
        <p:spPr>
          <a:xfrm>
            <a:off x="5435600" y="2492375"/>
            <a:ext cx="1584325" cy="1584325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24"/>
          </p:nvPr>
        </p:nvSpPr>
        <p:spPr>
          <a:xfrm>
            <a:off x="7164388" y="2492375"/>
            <a:ext cx="1584325" cy="158432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7AFF9-918D-42AF-AF1A-5E34492E39A7}" type="datetime1">
              <a:rPr lang="fi-FI" smtClean="0"/>
              <a:t>10.2.2012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Outi  Hakola                                           Ainedidaktiikan symposiumi 2012, Helsinki</a:t>
            </a:r>
            <a:endParaRPr lang="en-GB"/>
          </a:p>
        </p:txBody>
      </p:sp>
      <p:sp>
        <p:nvSpPr>
          <p:cNvPr id="8" name="Freeform 14"/>
          <p:cNvSpPr>
            <a:spLocks noEditPoints="1"/>
          </p:cNvSpPr>
          <p:nvPr userDrawn="1"/>
        </p:nvSpPr>
        <p:spPr bwMode="auto">
          <a:xfrm>
            <a:off x="107950" y="115888"/>
            <a:ext cx="1782228" cy="1671592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itchFamily="34" charset="0"/>
            </a:endParaRPr>
          </a:p>
        </p:txBody>
      </p:sp>
      <p:pic>
        <p:nvPicPr>
          <p:cNvPr id="10" name="Picture 9" descr="FSE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95" y="6203674"/>
            <a:ext cx="1454813" cy="37399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79612" y="549275"/>
            <a:ext cx="6840538" cy="115093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79612" y="1989139"/>
            <a:ext cx="6840538" cy="40322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500958" y="6165850"/>
            <a:ext cx="887392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F076CD96-E269-4587-8D5E-946B5E539506}" type="datetime1">
              <a:rPr lang="fi-FI" smtClean="0"/>
              <a:t>10.2.2012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9615" y="6165850"/>
            <a:ext cx="2592386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fi-FI" smtClean="0"/>
              <a:t>Outi  Hakola                                           Ainedidaktiikan symposiumi 2012, Helsinki</a:t>
            </a: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351" y="6165851"/>
            <a:ext cx="431800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reeform 14"/>
          <p:cNvSpPr>
            <a:spLocks noEditPoints="1"/>
          </p:cNvSpPr>
          <p:nvPr userDrawn="1"/>
        </p:nvSpPr>
        <p:spPr bwMode="auto">
          <a:xfrm>
            <a:off x="107950" y="115888"/>
            <a:ext cx="1782228" cy="1671592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6011862" y="6165850"/>
            <a:ext cx="1489095" cy="4318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 smtClean="0">
                <a:solidFill>
                  <a:schemeClr val="tx2"/>
                </a:solidFill>
              </a:rPr>
              <a:t>www.helsinki.fi/yliopisto</a:t>
            </a:r>
            <a:endParaRPr lang="en-GB" sz="900">
              <a:solidFill>
                <a:schemeClr val="tx2"/>
              </a:solidFill>
            </a:endParaRPr>
          </a:p>
        </p:txBody>
      </p:sp>
      <p:sp>
        <p:nvSpPr>
          <p:cNvPr id="21" name="Line 16"/>
          <p:cNvSpPr>
            <a:spLocks noChangeShapeType="1"/>
          </p:cNvSpPr>
          <p:nvPr userDrawn="1"/>
        </p:nvSpPr>
        <p:spPr bwMode="auto">
          <a:xfrm flipV="1">
            <a:off x="1979614" y="1773238"/>
            <a:ext cx="6840536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GB"/>
          </a:p>
        </p:txBody>
      </p:sp>
      <p:pic>
        <p:nvPicPr>
          <p:cNvPr id="17" name="Picture 16" descr="FSE_RGB.pn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323595" y="6203674"/>
            <a:ext cx="1454813" cy="3739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52" r:id="rId4"/>
    <p:sldLayoutId id="2147483654" r:id="rId5"/>
    <p:sldLayoutId id="2147483660" r:id="rId6"/>
    <p:sldLayoutId id="2147483661" r:id="rId7"/>
    <p:sldLayoutId id="2147483662" r:id="rId8"/>
    <p:sldLayoutId id="2147483655" r:id="rId9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spcBef>
          <a:spcPts val="0"/>
        </a:spcBef>
        <a:spcAft>
          <a:spcPts val="800"/>
        </a:spcAft>
        <a:buClr>
          <a:schemeClr val="accent1"/>
        </a:buClr>
        <a:buSzPct val="100000"/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4638" algn="l" defTabSz="914400" rtl="0" eaLnBrk="1" latinLnBrk="0" hangingPunct="1">
        <a:spcBef>
          <a:spcPts val="0"/>
        </a:spcBef>
        <a:spcAft>
          <a:spcPts val="800"/>
        </a:spcAft>
        <a:buClr>
          <a:schemeClr val="accent1"/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3275" indent="-265113" algn="l" defTabSz="914400" rtl="0" eaLnBrk="1" latinLnBrk="0" hangingPunct="1">
        <a:spcBef>
          <a:spcPts val="0"/>
        </a:spcBef>
        <a:spcAft>
          <a:spcPts val="800"/>
        </a:spcAft>
        <a:buClrTx/>
        <a:buFont typeface="Arial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273050" algn="l" defTabSz="914400" rtl="0" eaLnBrk="1" latinLnBrk="0" hangingPunct="1">
        <a:spcBef>
          <a:spcPts val="0"/>
        </a:spcBef>
        <a:spcAft>
          <a:spcPts val="800"/>
        </a:spcAft>
        <a:buClrTx/>
        <a:buFont typeface="Arial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438" indent="-265113" algn="l" defTabSz="914400" rtl="0" eaLnBrk="1" latinLnBrk="0" hangingPunct="1">
        <a:spcBef>
          <a:spcPts val="0"/>
        </a:spcBef>
        <a:spcAft>
          <a:spcPts val="800"/>
        </a:spcAft>
        <a:buClrTx/>
        <a:buFont typeface="Arial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jpeg"/><Relationship Id="rId7" Type="http://schemas.openxmlformats.org/officeDocument/2006/relationships/image" Target="../media/image14.png"/><Relationship Id="rId2" Type="http://schemas.openxmlformats.org/officeDocument/2006/relationships/hyperlink" Target="http://blogs.helsinki.fi/luksus-projekti/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960948"/>
            <a:ext cx="7775576" cy="1871663"/>
          </a:xfrm>
        </p:spPr>
        <p:txBody>
          <a:bodyPr>
            <a:normAutofit fontScale="90000"/>
          </a:bodyPr>
          <a:lstStyle/>
          <a:p>
            <a:r>
              <a:rPr lang="fi-FI" sz="3100" dirty="0" smtClean="0">
                <a:latin typeface="Calibri" pitchFamily="34" charset="0"/>
              </a:rPr>
              <a:t>Vieraiden kielten opettajien käsityksiä suullisen kielitaidon opettamisesta ja arvioinnista lukiossa</a:t>
            </a:r>
            <a:r>
              <a:rPr lang="fi-FI" dirty="0" smtClean="0"/>
              <a:t/>
            </a:r>
            <a:br>
              <a:rPr lang="fi-FI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C70C258-5C99-4E56-96B8-E493912B3AE8}" type="datetime1">
              <a:rPr lang="fi-FI" smtClean="0"/>
              <a:t>10.2.2012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5716" y="5949280"/>
            <a:ext cx="2592385" cy="756084"/>
          </a:xfrm>
        </p:spPr>
        <p:txBody>
          <a:bodyPr/>
          <a:lstStyle/>
          <a:p>
            <a:r>
              <a:rPr lang="fi-FI" b="1" smtClean="0"/>
              <a:t>Outi  Hakola                                           Ainedidaktiikan symposiumi 2012, Helsinki</a:t>
            </a:r>
            <a:endParaRPr lang="fi-FI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712" y="2420888"/>
            <a:ext cx="6840538" cy="4032250"/>
          </a:xfrm>
        </p:spPr>
        <p:txBody>
          <a:bodyPr>
            <a:normAutofit/>
          </a:bodyPr>
          <a:lstStyle/>
          <a:p>
            <a:r>
              <a:rPr lang="fi-FI" sz="1400" b="1" i="1" dirty="0" smtClean="0">
                <a:solidFill>
                  <a:srgbClr val="00B050"/>
                </a:solidFill>
                <a:latin typeface="Calibri" pitchFamily="34" charset="0"/>
              </a:rPr>
              <a:t>”</a:t>
            </a:r>
            <a:r>
              <a:rPr lang="fi-FI" sz="1400" b="1" dirty="0" smtClean="0">
                <a:solidFill>
                  <a:srgbClr val="00B050"/>
                </a:solidFill>
                <a:latin typeface="Calibri" pitchFamily="34" charset="0"/>
              </a:rPr>
              <a:t>Työelämässä</a:t>
            </a:r>
            <a:r>
              <a:rPr lang="fi-FI" sz="1400" b="1" i="1" dirty="0" smtClean="0">
                <a:solidFill>
                  <a:srgbClr val="00B050"/>
                </a:solidFill>
                <a:latin typeface="Calibri" pitchFamily="34" charset="0"/>
              </a:rPr>
              <a:t> tarvitaan juuri suullisia taitoja + ymmärtämistä”</a:t>
            </a:r>
          </a:p>
          <a:p>
            <a:r>
              <a:rPr lang="fi-FI" sz="1400" b="1" i="1" dirty="0" smtClean="0">
                <a:solidFill>
                  <a:srgbClr val="00B050"/>
                </a:solidFill>
                <a:latin typeface="Calibri" pitchFamily="34" charset="0"/>
              </a:rPr>
              <a:t> ”työelämän vaatimukset</a:t>
            </a:r>
            <a:r>
              <a:rPr lang="fi-FI" sz="1400" b="1" dirty="0" smtClean="0">
                <a:solidFill>
                  <a:srgbClr val="00B050"/>
                </a:solidFill>
                <a:latin typeface="Calibri" pitchFamily="34" charset="0"/>
              </a:rPr>
              <a:t>, jatko-opinnot</a:t>
            </a:r>
            <a:r>
              <a:rPr lang="fi-FI" sz="1400" b="1" i="1" dirty="0" smtClean="0">
                <a:solidFill>
                  <a:srgbClr val="00B050"/>
                </a:solidFill>
                <a:latin typeface="Calibri" pitchFamily="34" charset="0"/>
              </a:rPr>
              <a:t>”</a:t>
            </a:r>
          </a:p>
          <a:p>
            <a:r>
              <a:rPr lang="fi-FI" sz="1400" b="1" i="1" dirty="0" smtClean="0">
                <a:solidFill>
                  <a:srgbClr val="00B050"/>
                </a:solidFill>
                <a:latin typeface="Calibri" pitchFamily="34" charset="0"/>
              </a:rPr>
              <a:t>”Puhe on kaikista </a:t>
            </a:r>
            <a:r>
              <a:rPr lang="fi-FI" sz="1400" b="1" dirty="0" smtClean="0">
                <a:solidFill>
                  <a:srgbClr val="00B050"/>
                </a:solidFill>
                <a:latin typeface="Calibri" pitchFamily="34" charset="0"/>
              </a:rPr>
              <a:t>tärkein kielen taito </a:t>
            </a:r>
            <a:r>
              <a:rPr lang="fi-FI" sz="1400" b="1" i="1" dirty="0" smtClean="0">
                <a:solidFill>
                  <a:srgbClr val="00B050"/>
                </a:solidFill>
                <a:latin typeface="Calibri" pitchFamily="34" charset="0"/>
              </a:rPr>
              <a:t>ja ilman muuta puhekurssin pitäisi olla pakollinen”</a:t>
            </a:r>
            <a:endParaRPr lang="fi-FI" sz="1400" b="1" i="1" dirty="0" smtClean="0">
              <a:solidFill>
                <a:srgbClr val="00B050"/>
              </a:solidFill>
              <a:latin typeface="Calibri" pitchFamily="34" charset="0"/>
            </a:endParaRPr>
          </a:p>
          <a:p>
            <a:r>
              <a:rPr lang="fi-FI" sz="1400" b="1" i="1" dirty="0" smtClean="0">
                <a:solidFill>
                  <a:srgbClr val="00B050"/>
                </a:solidFill>
                <a:latin typeface="Calibri" pitchFamily="34" charset="0"/>
              </a:rPr>
              <a:t>”Suullisella kurssilla voi keskittyä suulliseen </a:t>
            </a:r>
            <a:r>
              <a:rPr lang="fi-FI" sz="1400" b="1" i="1" dirty="0" err="1" smtClean="0">
                <a:solidFill>
                  <a:srgbClr val="00B050"/>
                </a:solidFill>
                <a:latin typeface="Calibri" pitchFamily="34" charset="0"/>
              </a:rPr>
              <a:t>ilmaiussun</a:t>
            </a:r>
            <a:r>
              <a:rPr lang="fi-FI" sz="1400" b="1" i="1" dirty="0" smtClean="0">
                <a:solidFill>
                  <a:srgbClr val="00B050"/>
                </a:solidFill>
                <a:latin typeface="Calibri" pitchFamily="34" charset="0"/>
              </a:rPr>
              <a:t>. Heikotkin osaavat ilmaista itseään suullisesti enemmän kuin kirjallisesti.”</a:t>
            </a:r>
          </a:p>
          <a:p>
            <a:endParaRPr lang="fi-FI" sz="1400" b="1" i="1" dirty="0" smtClean="0">
              <a:solidFill>
                <a:srgbClr val="00B050"/>
              </a:solidFill>
              <a:latin typeface="Calibri" pitchFamily="34" charset="0"/>
            </a:endParaRPr>
          </a:p>
          <a:p>
            <a:r>
              <a:rPr lang="fi-FI" sz="1400" b="1" i="1" dirty="0" smtClean="0">
                <a:solidFill>
                  <a:srgbClr val="FF0000"/>
                </a:solidFill>
                <a:latin typeface="Calibri" pitchFamily="34" charset="0"/>
              </a:rPr>
              <a:t>”Suullista kielitaitoa harjoitetaan eri kursseilla muutenkin niin paljon, ettei erillistä kurssia välttämättä tarvitse - haitaksi se ei ole, mutta </a:t>
            </a:r>
            <a:r>
              <a:rPr lang="fi-FI" sz="1400" b="1" dirty="0" smtClean="0">
                <a:solidFill>
                  <a:srgbClr val="FF0000"/>
                </a:solidFill>
                <a:latin typeface="Calibri" pitchFamily="34" charset="0"/>
              </a:rPr>
              <a:t>pienen koulun resurssit </a:t>
            </a:r>
            <a:r>
              <a:rPr lang="fi-FI" sz="1400" b="1" i="1" dirty="0" smtClean="0">
                <a:solidFill>
                  <a:srgbClr val="FF0000"/>
                </a:solidFill>
                <a:latin typeface="Calibri" pitchFamily="34" charset="0"/>
              </a:rPr>
              <a:t>eivät siihen välttämättä riitä.”</a:t>
            </a:r>
          </a:p>
          <a:p>
            <a:r>
              <a:rPr lang="fi-FI" sz="1400" b="1" i="1" dirty="0" smtClean="0">
                <a:solidFill>
                  <a:srgbClr val="FF0000"/>
                </a:solidFill>
                <a:latin typeface="Calibri" pitchFamily="34" charset="0"/>
              </a:rPr>
              <a:t>”"pakko" ei edistä oppimista, vaan täytyy olla halu &amp; motivaatio”</a:t>
            </a:r>
          </a:p>
          <a:p>
            <a:r>
              <a:rPr lang="fi-FI" sz="1400" b="1" i="1" dirty="0" smtClean="0">
                <a:solidFill>
                  <a:srgbClr val="FF0000"/>
                </a:solidFill>
                <a:latin typeface="Calibri" pitchFamily="34" charset="0"/>
              </a:rPr>
              <a:t>”Suullisen kielitaidon opetus ja harjoittelu </a:t>
            </a:r>
            <a:r>
              <a:rPr lang="fi-FI" sz="1400" b="1" dirty="0" smtClean="0">
                <a:solidFill>
                  <a:srgbClr val="FF0000"/>
                </a:solidFill>
                <a:latin typeface="Calibri" pitchFamily="34" charset="0"/>
              </a:rPr>
              <a:t>kuuluu jokaiseen lukiokurssiin</a:t>
            </a:r>
            <a:r>
              <a:rPr lang="fi-FI" sz="1400" b="1" i="1" dirty="0" smtClean="0">
                <a:solidFill>
                  <a:srgbClr val="FF0000"/>
                </a:solidFill>
                <a:latin typeface="Calibri" pitchFamily="34" charset="0"/>
              </a:rPr>
              <a:t>. Se on osa opetusta ja opiskelua koko ajan</a:t>
            </a:r>
            <a:r>
              <a:rPr lang="fi-FI" sz="1400" b="1" i="1" dirty="0" smtClean="0">
                <a:solidFill>
                  <a:srgbClr val="FF0000"/>
                </a:solidFill>
                <a:latin typeface="Calibri" pitchFamily="34" charset="0"/>
              </a:rPr>
              <a:t>. Se </a:t>
            </a:r>
            <a:r>
              <a:rPr lang="fi-FI" sz="1400" b="1" i="1" dirty="0" smtClean="0">
                <a:solidFill>
                  <a:srgbClr val="FF0000"/>
                </a:solidFill>
                <a:latin typeface="Calibri" pitchFamily="34" charset="0"/>
              </a:rPr>
              <a:t>ei ole jonkin yhden kurssin asia </a:t>
            </a:r>
            <a:r>
              <a:rPr lang="fi-FI" sz="1400" b="1" dirty="0" smtClean="0">
                <a:solidFill>
                  <a:srgbClr val="FF0000"/>
                </a:solidFill>
                <a:latin typeface="Calibri" pitchFamily="34" charset="0"/>
              </a:rPr>
              <a:t>eikä sitä yhdellä kurssilla opetella</a:t>
            </a:r>
            <a:r>
              <a:rPr lang="fi-FI" sz="1400" b="1" i="1" dirty="0" smtClean="0">
                <a:solidFill>
                  <a:srgbClr val="FF0000"/>
                </a:solidFill>
                <a:latin typeface="Calibri" pitchFamily="34" charset="0"/>
              </a:rPr>
              <a:t>. Korostamalla sitä nimenomaan yhdessä kurssissa tekee asetelmasta hullunkurisen.”</a:t>
            </a:r>
          </a:p>
          <a:p>
            <a:endParaRPr lang="fi-FI" sz="1400" i="1" dirty="0" smtClean="0"/>
          </a:p>
          <a:p>
            <a:endParaRPr lang="fi-FI" sz="1400" i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7168C-70FD-4BEA-9FF0-0C915E4618A4}" type="datetime1">
              <a:rPr lang="fi-FI" smtClean="0"/>
              <a:t>10.2.2012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Outi  Hakola                                           Ainedidaktiikan symposiumi 2012, Helsinki</a:t>
            </a:r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943708" y="188640"/>
            <a:ext cx="6840538" cy="1150938"/>
          </a:xfrm>
        </p:spPr>
        <p:txBody>
          <a:bodyPr>
            <a:normAutofit fontScale="90000"/>
          </a:bodyPr>
          <a:lstStyle/>
          <a:p>
            <a:r>
              <a:rPr lang="fi-FI" sz="2800" dirty="0" smtClean="0">
                <a:latin typeface="Calibri" pitchFamily="34" charset="0"/>
              </a:rPr>
              <a:t>        Miksi on tärkeä ja / tai tulisi olla pakollinen </a:t>
            </a:r>
            <a:br>
              <a:rPr lang="fi-FI" sz="2800" dirty="0" smtClean="0">
                <a:latin typeface="Calibri" pitchFamily="34" charset="0"/>
              </a:rPr>
            </a:br>
            <a:r>
              <a:rPr lang="fi-FI" sz="2800" dirty="0" smtClean="0">
                <a:latin typeface="Calibri" pitchFamily="34" charset="0"/>
              </a:rPr>
              <a:t>                                       / </a:t>
            </a:r>
            <a:r>
              <a:rPr lang="fi-FI" sz="2800" dirty="0" smtClean="0">
                <a:latin typeface="Calibri" pitchFamily="34" charset="0"/>
              </a:rPr>
              <a:t>miksi </a:t>
            </a:r>
            <a:r>
              <a:rPr lang="fi-FI" sz="2800" dirty="0" smtClean="0">
                <a:latin typeface="Calibri" pitchFamily="34" charset="0"/>
              </a:rPr>
              <a:t>ei ?</a:t>
            </a:r>
            <a:r>
              <a:rPr lang="fi-FI" sz="2800" dirty="0" smtClean="0">
                <a:latin typeface="Calibri" pitchFamily="34" charset="0"/>
              </a:rPr>
              <a:t/>
            </a:r>
            <a:br>
              <a:rPr lang="fi-FI" sz="2800" dirty="0" smtClean="0">
                <a:latin typeface="Calibri" pitchFamily="34" charset="0"/>
              </a:rPr>
            </a:br>
            <a:r>
              <a:rPr lang="fi-FI" sz="2800" dirty="0" smtClean="0">
                <a:latin typeface="Calibri" pitchFamily="34" charset="0"/>
              </a:rPr>
              <a:t/>
            </a:r>
            <a:br>
              <a:rPr lang="fi-FI" sz="2800" dirty="0" smtClean="0">
                <a:latin typeface="Calibri" pitchFamily="34" charset="0"/>
              </a:rPr>
            </a:br>
            <a:r>
              <a:rPr lang="fi-FI" sz="1800" dirty="0" smtClean="0">
                <a:latin typeface="Calibri" pitchFamily="34" charset="0"/>
              </a:rPr>
              <a:t>(</a:t>
            </a:r>
            <a:r>
              <a:rPr lang="fi-FI" sz="1600" dirty="0" smtClean="0">
                <a:latin typeface="Calibri" pitchFamily="34" charset="0"/>
              </a:rPr>
              <a:t>Toimintataso sekä 1. ja 2. ajattelutaso Kansasen mukaan: </a:t>
            </a:r>
            <a:r>
              <a:rPr lang="fi-FI" sz="1600" dirty="0" smtClean="0">
                <a:latin typeface="Calibri" pitchFamily="34" charset="0"/>
              </a:rPr>
              <a:t>näkemys </a:t>
            </a:r>
            <a:r>
              <a:rPr lang="fi-FI" sz="1600" dirty="0" smtClean="0">
                <a:latin typeface="Calibri" pitchFamily="34" charset="0"/>
              </a:rPr>
              <a:t>oppiaineen tehtävästä yhteiskunnassa ja oppilaiden elämässä, käsitys oppiaineen opetussuunnitelmasta koko koulun opetussuunnitelman </a:t>
            </a:r>
            <a:r>
              <a:rPr lang="fi-FI" sz="1600" dirty="0" smtClean="0">
                <a:latin typeface="Calibri" pitchFamily="34" charset="0"/>
              </a:rPr>
              <a:t>osana, </a:t>
            </a:r>
            <a:r>
              <a:rPr lang="fi-FI" sz="1600" dirty="0" smtClean="0">
                <a:latin typeface="Calibri" pitchFamily="34" charset="0"/>
              </a:rPr>
              <a:t>opetussuunnitelman suunnassa tapahtuvat oppisisällön priorisointiin liittyvät </a:t>
            </a:r>
            <a:r>
              <a:rPr lang="fi-FI" sz="1600" dirty="0" smtClean="0">
                <a:latin typeface="Calibri" pitchFamily="34" charset="0"/>
              </a:rPr>
              <a:t>tilannekohtaiset  </a:t>
            </a:r>
            <a:r>
              <a:rPr lang="fi-FI" sz="1600" dirty="0" smtClean="0">
                <a:latin typeface="Calibri" pitchFamily="34" charset="0"/>
              </a:rPr>
              <a:t>ratkaisut)</a:t>
            </a:r>
            <a:endParaRPr lang="fi-FI" sz="16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FDFB-31A9-4740-961C-FDBD57333554}" type="datetime1">
              <a:rPr lang="fi-FI" smtClean="0"/>
              <a:t>10.2.2012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Outi  Hakola                                           Ainedidaktiikan symposiumi 2012, Helsinki</a:t>
            </a:r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2400" dirty="0" smtClean="0">
                <a:latin typeface="Calibri" pitchFamily="34" charset="0"/>
              </a:rPr>
              <a:t>Tulisiko suullisen kokeen olla mielestäsi OSA ao. kielen YLIOPPILASKOETTA? </a:t>
            </a:r>
            <a:r>
              <a:rPr lang="fi-FI" sz="2400" dirty="0" smtClean="0">
                <a:solidFill>
                  <a:srgbClr val="FF0000"/>
                </a:solidFill>
                <a:latin typeface="Calibri" pitchFamily="34" charset="0"/>
              </a:rPr>
              <a:t>-&gt; </a:t>
            </a:r>
            <a:r>
              <a:rPr lang="fi-FI" sz="2200" dirty="0" smtClean="0">
                <a:solidFill>
                  <a:srgbClr val="FF0000"/>
                </a:solidFill>
                <a:latin typeface="Calibri" pitchFamily="34" charset="0"/>
              </a:rPr>
              <a:t>A-englanti</a:t>
            </a:r>
            <a:r>
              <a:rPr lang="fi-FI" sz="1600" dirty="0" smtClean="0">
                <a:solidFill>
                  <a:srgbClr val="FF0000"/>
                </a:solidFill>
                <a:latin typeface="Calibri" pitchFamily="34" charset="0"/>
              </a:rPr>
              <a:t/>
            </a:r>
            <a:br>
              <a:rPr lang="fi-FI" sz="1600" dirty="0" smtClean="0">
                <a:solidFill>
                  <a:srgbClr val="FF0000"/>
                </a:solidFill>
                <a:latin typeface="Calibri" pitchFamily="34" charset="0"/>
              </a:rPr>
            </a:br>
            <a:r>
              <a:rPr lang="fi-FI" sz="1600" dirty="0" smtClean="0">
                <a:latin typeface="Calibri" pitchFamily="34" charset="0"/>
              </a:rPr>
              <a:t>(Kansasen </a:t>
            </a:r>
            <a:r>
              <a:rPr lang="fi-FI" sz="1600" dirty="0" smtClean="0">
                <a:latin typeface="Calibri" pitchFamily="34" charset="0"/>
              </a:rPr>
              <a:t>mukaan </a:t>
            </a:r>
            <a:r>
              <a:rPr lang="fi-FI" sz="1600" dirty="0" smtClean="0">
                <a:latin typeface="Calibri" pitchFamily="34" charset="0"/>
              </a:rPr>
              <a:t>2.ajattelutaso</a:t>
            </a:r>
            <a:r>
              <a:rPr lang="fi-FI" sz="1600" dirty="0" smtClean="0">
                <a:latin typeface="Calibri" pitchFamily="34" charset="0"/>
              </a:rPr>
              <a:t>:                                                                                                           </a:t>
            </a:r>
            <a:r>
              <a:rPr lang="fi-FI" sz="1600" dirty="0" smtClean="0">
                <a:latin typeface="Calibri" pitchFamily="34" charset="0"/>
              </a:rPr>
              <a:t>”näkemys oppiaineen tehtävästä yhteiskunnassa ja oppilaiden elämässä”)</a:t>
            </a:r>
            <a:endParaRPr lang="fi-FI" sz="1600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880828"/>
            <a:ext cx="4914162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655676" y="3861048"/>
            <a:ext cx="648072" cy="252028"/>
          </a:xfrm>
          <a:prstGeom prst="rect">
            <a:avLst/>
          </a:prstGeom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ei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11860" y="4437112"/>
            <a:ext cx="648072" cy="252028"/>
          </a:xfrm>
          <a:prstGeom prst="rect">
            <a:avLst/>
          </a:prstGeom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kyllä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24128" y="2924944"/>
            <a:ext cx="2808312" cy="738664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marL="342900" indent="-342900"/>
            <a:r>
              <a:rPr lang="fi-FI" sz="1400" b="1" dirty="0" smtClean="0">
                <a:solidFill>
                  <a:schemeClr val="accent5"/>
                </a:solidFill>
                <a:latin typeface="Calibri" pitchFamily="34" charset="0"/>
              </a:rPr>
              <a:t>Ei 53% </a:t>
            </a:r>
            <a:endParaRPr lang="fi-FI" sz="1400" b="1" dirty="0" smtClean="0">
              <a:solidFill>
                <a:schemeClr val="accent5"/>
              </a:solidFill>
              <a:latin typeface="Calibri" pitchFamily="34" charset="0"/>
            </a:endParaRPr>
          </a:p>
          <a:p>
            <a:pPr marL="342900" indent="-342900"/>
            <a:r>
              <a:rPr lang="fi-FI" sz="1400" b="1" dirty="0" smtClean="0">
                <a:solidFill>
                  <a:srgbClr val="00B050"/>
                </a:solidFill>
                <a:latin typeface="Calibri" pitchFamily="34" charset="0"/>
              </a:rPr>
              <a:t>Kyllä</a:t>
            </a:r>
            <a:r>
              <a:rPr lang="fi-FI" sz="1400" b="1" dirty="0" smtClean="0">
                <a:solidFill>
                  <a:srgbClr val="00B050"/>
                </a:solidFill>
                <a:latin typeface="Calibri" pitchFamily="34" charset="0"/>
              </a:rPr>
              <a:t> 46%</a:t>
            </a:r>
          </a:p>
          <a:p>
            <a:pPr marL="342900" indent="-342900"/>
            <a:r>
              <a:rPr lang="fi-FI" sz="1400" b="1" dirty="0" smtClean="0">
                <a:latin typeface="Calibri" pitchFamily="34" charset="0"/>
              </a:rPr>
              <a:t>                                                      N=219</a:t>
            </a:r>
            <a:endParaRPr lang="fi-FI" sz="1400" b="1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FDFB-31A9-4740-961C-FDBD57333554}" type="datetime1">
              <a:rPr lang="fi-FI" smtClean="0"/>
              <a:t>10.2.2012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Outi  Hakola                                           Ainedidaktiikan symposiumi 2012, Helsinki</a:t>
            </a:r>
            <a:endParaRPr lang="en-GB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880828"/>
            <a:ext cx="4878158" cy="4284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2400" dirty="0" smtClean="0">
                <a:latin typeface="Calibri" pitchFamily="34" charset="0"/>
              </a:rPr>
              <a:t>Tulisiko suullisen kokeen olla mielestäsi OSA ao. kielen YLIOPPILASKOETTA? </a:t>
            </a:r>
            <a:r>
              <a:rPr lang="fi-FI" sz="2400" dirty="0" smtClean="0">
                <a:solidFill>
                  <a:srgbClr val="FF0000"/>
                </a:solidFill>
                <a:latin typeface="Calibri" pitchFamily="34" charset="0"/>
              </a:rPr>
              <a:t>-&gt; B1-ruotsi /-suomi</a:t>
            </a:r>
            <a:br>
              <a:rPr lang="fi-FI" sz="2400" dirty="0" smtClean="0">
                <a:solidFill>
                  <a:srgbClr val="FF0000"/>
                </a:solidFill>
                <a:latin typeface="Calibri" pitchFamily="34" charset="0"/>
              </a:rPr>
            </a:br>
            <a:r>
              <a:rPr lang="fi-FI" sz="2400" dirty="0" smtClean="0">
                <a:latin typeface="Calibri" pitchFamily="34" charset="0"/>
              </a:rPr>
              <a:t> </a:t>
            </a:r>
            <a:r>
              <a:rPr lang="fi-FI" sz="1600" dirty="0" smtClean="0">
                <a:latin typeface="Calibri" pitchFamily="34" charset="0"/>
              </a:rPr>
              <a:t>(Kansasen mukaan 2.ajattelutaso:                                                                                                           ”näkemys oppiaineen tehtävästä yhteiskunnassa ja oppilaiden elämässä”)</a:t>
            </a:r>
            <a:endParaRPr lang="fi-FI" sz="16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63688" y="4005064"/>
            <a:ext cx="648072" cy="252028"/>
          </a:xfrm>
          <a:prstGeom prst="rect">
            <a:avLst/>
          </a:prstGeom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ei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83868" y="4005064"/>
            <a:ext cx="648072" cy="252028"/>
          </a:xfrm>
          <a:prstGeom prst="rect">
            <a:avLst/>
          </a:prstGeom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kyllä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24128" y="2924944"/>
            <a:ext cx="2808312" cy="738664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marL="342900" indent="-342900"/>
            <a:r>
              <a:rPr lang="fi-FI" sz="1400" b="1" dirty="0" smtClean="0">
                <a:solidFill>
                  <a:schemeClr val="accent5"/>
                </a:solidFill>
                <a:latin typeface="Calibri" pitchFamily="34" charset="0"/>
              </a:rPr>
              <a:t>Ei 67% </a:t>
            </a:r>
            <a:endParaRPr lang="fi-FI" sz="1400" b="1" dirty="0" smtClean="0">
              <a:solidFill>
                <a:schemeClr val="accent5"/>
              </a:solidFill>
              <a:latin typeface="Calibri" pitchFamily="34" charset="0"/>
            </a:endParaRPr>
          </a:p>
          <a:p>
            <a:pPr marL="342900" indent="-342900"/>
            <a:r>
              <a:rPr lang="fi-FI" sz="1400" b="1" dirty="0" smtClean="0">
                <a:solidFill>
                  <a:srgbClr val="00B050"/>
                </a:solidFill>
                <a:latin typeface="Calibri" pitchFamily="34" charset="0"/>
              </a:rPr>
              <a:t>Kyllä</a:t>
            </a:r>
            <a:r>
              <a:rPr lang="fi-FI" sz="1400" b="1" dirty="0" smtClean="0">
                <a:solidFill>
                  <a:srgbClr val="00B050"/>
                </a:solidFill>
                <a:latin typeface="Calibri" pitchFamily="34" charset="0"/>
              </a:rPr>
              <a:t> 32%</a:t>
            </a:r>
          </a:p>
          <a:p>
            <a:pPr marL="342900" indent="-342900"/>
            <a:r>
              <a:rPr lang="fi-FI" sz="1400" b="1" dirty="0" smtClean="0">
                <a:latin typeface="Calibri" pitchFamily="34" charset="0"/>
              </a:rPr>
              <a:t>                                                      N=219</a:t>
            </a:r>
            <a:endParaRPr lang="fi-FI" sz="1400" b="1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1400" b="1" i="1" dirty="0" smtClean="0">
                <a:solidFill>
                  <a:srgbClr val="00B050"/>
                </a:solidFill>
                <a:latin typeface="Calibri" pitchFamily="34" charset="0"/>
              </a:rPr>
              <a:t>”</a:t>
            </a:r>
            <a:r>
              <a:rPr lang="fi-FI" sz="1400" b="1" dirty="0" smtClean="0">
                <a:solidFill>
                  <a:srgbClr val="00B050"/>
                </a:solidFill>
                <a:latin typeface="Calibri" pitchFamily="34" charset="0"/>
              </a:rPr>
              <a:t>Opiskelijat </a:t>
            </a:r>
            <a:r>
              <a:rPr lang="fi-FI" sz="1400" b="1" dirty="0" smtClean="0">
                <a:solidFill>
                  <a:srgbClr val="00B050"/>
                </a:solidFill>
                <a:latin typeface="Calibri" pitchFamily="34" charset="0"/>
              </a:rPr>
              <a:t>valitsivat </a:t>
            </a:r>
            <a:r>
              <a:rPr lang="fi-FI" sz="1400" b="1" i="1" dirty="0" smtClean="0">
                <a:solidFill>
                  <a:srgbClr val="00B050"/>
                </a:solidFill>
                <a:latin typeface="Calibri" pitchFamily="34" charset="0"/>
              </a:rPr>
              <a:t>myös suullisen kielitaidon kurssin, </a:t>
            </a:r>
            <a:r>
              <a:rPr lang="fi-FI" sz="1400" b="1" dirty="0" smtClean="0">
                <a:solidFill>
                  <a:srgbClr val="00B050"/>
                </a:solidFill>
                <a:latin typeface="Calibri" pitchFamily="34" charset="0"/>
              </a:rPr>
              <a:t>jos se olisi osa </a:t>
            </a:r>
            <a:r>
              <a:rPr lang="fi-FI" sz="1400" b="1" dirty="0" err="1" smtClean="0">
                <a:solidFill>
                  <a:srgbClr val="00B050"/>
                </a:solidFill>
                <a:latin typeface="Calibri" pitchFamily="34" charset="0"/>
              </a:rPr>
              <a:t>y.o-koetta</a:t>
            </a:r>
            <a:r>
              <a:rPr lang="fi-FI" sz="1400" b="1" i="1" dirty="0" smtClean="0">
                <a:solidFill>
                  <a:srgbClr val="00B050"/>
                </a:solidFill>
                <a:latin typeface="Calibri" pitchFamily="34" charset="0"/>
              </a:rPr>
              <a:t>. Uudistuksessa mentiin väärässä järjestyksessä</a:t>
            </a:r>
            <a:r>
              <a:rPr lang="fi-FI" sz="1400" b="1" i="1" dirty="0" smtClean="0">
                <a:solidFill>
                  <a:srgbClr val="00B050"/>
                </a:solidFill>
                <a:latin typeface="Calibri" pitchFamily="34" charset="0"/>
              </a:rPr>
              <a:t>.”</a:t>
            </a:r>
          </a:p>
          <a:p>
            <a:r>
              <a:rPr lang="fi-FI" sz="1400" b="1" i="1" dirty="0" smtClean="0">
                <a:solidFill>
                  <a:srgbClr val="00B050"/>
                </a:solidFill>
                <a:latin typeface="Calibri" pitchFamily="34" charset="0"/>
              </a:rPr>
              <a:t>”Pitää </a:t>
            </a:r>
            <a:r>
              <a:rPr lang="fi-FI" sz="1400" b="1" i="1" dirty="0" smtClean="0">
                <a:solidFill>
                  <a:srgbClr val="00B050"/>
                </a:solidFill>
                <a:latin typeface="Calibri" pitchFamily="34" charset="0"/>
              </a:rPr>
              <a:t>mitata myös suullista tuottamista</a:t>
            </a:r>
            <a:r>
              <a:rPr lang="fi-FI" sz="1400" b="1" i="1" dirty="0" smtClean="0">
                <a:solidFill>
                  <a:srgbClr val="00B050"/>
                </a:solidFill>
                <a:latin typeface="Calibri" pitchFamily="34" charset="0"/>
              </a:rPr>
              <a:t>.”</a:t>
            </a:r>
          </a:p>
          <a:p>
            <a:pPr>
              <a:buNone/>
            </a:pPr>
            <a:endParaRPr lang="fi-FI" sz="1400" b="1" i="1" dirty="0" smtClean="0">
              <a:solidFill>
                <a:srgbClr val="00B050"/>
              </a:solidFill>
              <a:latin typeface="Calibri" pitchFamily="34" charset="0"/>
            </a:endParaRPr>
          </a:p>
          <a:p>
            <a:r>
              <a:rPr lang="fi-FI" sz="1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”Miten </a:t>
            </a:r>
            <a:r>
              <a:rPr lang="fi-FI" sz="1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ihmeessä voitaisiin järjestää koe, joka suoritettaisiin ja arvioitaisiin joka koulussa identtisesti? </a:t>
            </a:r>
            <a:r>
              <a:rPr lang="fi-FI" sz="1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Jos YTL tämän järjestää, sitten kaikin mokomin</a:t>
            </a:r>
            <a:r>
              <a:rPr lang="fi-FI" sz="1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.”</a:t>
            </a:r>
          </a:p>
          <a:p>
            <a:r>
              <a:rPr lang="fi-FI" sz="1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”</a:t>
            </a:r>
            <a:r>
              <a:rPr lang="fi-FI" sz="1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A-kielessä </a:t>
            </a:r>
            <a:r>
              <a:rPr lang="fi-FI" sz="1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kyllä</a:t>
            </a:r>
            <a:r>
              <a:rPr lang="fi-FI" sz="1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, koska osa vahvaa kielitaitoa. B-kielessä ei, koska oppimäärä on </a:t>
            </a:r>
            <a:r>
              <a:rPr lang="fi-FI" sz="1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lyhyempi”</a:t>
            </a:r>
          </a:p>
          <a:p>
            <a:pPr>
              <a:buNone/>
            </a:pPr>
            <a:endParaRPr lang="fi-FI" sz="1400" b="1" i="1" dirty="0" smtClean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r>
              <a:rPr lang="fi-FI" sz="1400" b="1" i="1" dirty="0" smtClean="0">
                <a:solidFill>
                  <a:srgbClr val="FF0000"/>
                </a:solidFill>
                <a:latin typeface="Calibri" pitchFamily="34" charset="0"/>
              </a:rPr>
              <a:t>”</a:t>
            </a:r>
            <a:r>
              <a:rPr lang="fi-FI" sz="1400" b="1" dirty="0" smtClean="0">
                <a:solidFill>
                  <a:srgbClr val="FF0000"/>
                </a:solidFill>
                <a:latin typeface="Calibri" pitchFamily="34" charset="0"/>
              </a:rPr>
              <a:t>Miksi </a:t>
            </a:r>
            <a:r>
              <a:rPr lang="fi-FI" sz="1400" b="1" dirty="0" smtClean="0">
                <a:solidFill>
                  <a:srgbClr val="FF0000"/>
                </a:solidFill>
                <a:latin typeface="Calibri" pitchFamily="34" charset="0"/>
              </a:rPr>
              <a:t>aina kaikkea pitää virallisesti testata</a:t>
            </a:r>
            <a:r>
              <a:rPr lang="fi-FI" sz="1400" b="1" i="1" dirty="0" smtClean="0">
                <a:solidFill>
                  <a:srgbClr val="FF0000"/>
                </a:solidFill>
                <a:latin typeface="Calibri" pitchFamily="34" charset="0"/>
              </a:rPr>
              <a:t>? Suullinen kielitaito ja sen harjoittelu pitää olla osa kaikkea muuta osaamista ja opetusta. Sitä se nykyisessä opetuksessa jo </a:t>
            </a:r>
            <a:r>
              <a:rPr lang="fi-FI" sz="1400" b="1" i="1" dirty="0" smtClean="0">
                <a:solidFill>
                  <a:srgbClr val="FF0000"/>
                </a:solidFill>
                <a:latin typeface="Calibri" pitchFamily="34" charset="0"/>
              </a:rPr>
              <a:t>on.”</a:t>
            </a:r>
          </a:p>
          <a:p>
            <a:r>
              <a:rPr lang="fi-FI" sz="1400" b="1" i="1" dirty="0" smtClean="0">
                <a:solidFill>
                  <a:srgbClr val="FF0000"/>
                </a:solidFill>
                <a:latin typeface="Calibri" pitchFamily="34" charset="0"/>
              </a:rPr>
              <a:t>”hankala järjestää, turhan suuret paineet opiskelijoille ja opettajille, kieli olisi aika kaukana luontevasta käyttökielestä. </a:t>
            </a:r>
            <a:r>
              <a:rPr lang="fi-FI" sz="1400" b="1" dirty="0" smtClean="0">
                <a:solidFill>
                  <a:srgbClr val="FF0000"/>
                </a:solidFill>
                <a:latin typeface="Calibri" pitchFamily="34" charset="0"/>
              </a:rPr>
              <a:t>Yo:ssa pääpaino olisi kuitenkin oikeakielisessä puhumisessa</a:t>
            </a:r>
            <a:r>
              <a:rPr lang="fi-FI" sz="1400" b="1" i="1" dirty="0" smtClean="0">
                <a:solidFill>
                  <a:srgbClr val="FF0000"/>
                </a:solidFill>
                <a:latin typeface="Calibri" pitchFamily="34" charset="0"/>
              </a:rPr>
              <a:t>, joten ei ole edes mielekästä eikä tarkoituksenmukaista testata puhumista (jossa viestin välittymisen pitäisi olla keskiössä).”</a:t>
            </a:r>
          </a:p>
          <a:p>
            <a:endParaRPr lang="fi-FI" sz="1600" b="1" i="1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FDFB-31A9-4740-961C-FDBD57333554}" type="datetime1">
              <a:rPr lang="fi-FI" smtClean="0"/>
              <a:t>10.2.2012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Outi  Hakola                                           Ainedidaktiikan symposiumi 2012, Helsinki</a:t>
            </a:r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2400" dirty="0" smtClean="0">
                <a:latin typeface="Calibri" pitchFamily="34" charset="0"/>
              </a:rPr>
              <a:t>Miksi?</a:t>
            </a:r>
            <a:endParaRPr lang="fi-FI" sz="2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49B8D-0801-44A4-AF30-686670C91F74}" type="datetime1">
              <a:rPr lang="fi-FI" smtClean="0"/>
              <a:t>10.2.2012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Outi  Hakola                                           Ainedidaktiikan symposiumi 2012, Helsinki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655676" y="836712"/>
            <a:ext cx="299951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Jokerman" pitchFamily="82" charset="0"/>
              </a:rPr>
              <a:t> </a:t>
            </a:r>
            <a:r>
              <a:rPr lang="en-GB" sz="5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Jokerman" pitchFamily="82" charset="0"/>
              </a:rPr>
              <a:t>Kiitos</a:t>
            </a:r>
            <a:r>
              <a:rPr lang="en-GB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Jokerman" pitchFamily="82" charset="0"/>
              </a:rPr>
              <a:t>! </a:t>
            </a:r>
            <a:endParaRPr lang="fi-FI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Jokerman" pitchFamily="82" charset="0"/>
            </a:endParaRPr>
          </a:p>
        </p:txBody>
      </p:sp>
      <p:sp>
        <p:nvSpPr>
          <p:cNvPr id="7" name="Flowchart: Sequential Access Storage 6"/>
          <p:cNvSpPr/>
          <p:nvPr/>
        </p:nvSpPr>
        <p:spPr>
          <a:xfrm>
            <a:off x="215516" y="2816932"/>
            <a:ext cx="3708412" cy="2592288"/>
          </a:xfrm>
          <a:prstGeom prst="flowChartMagneticTap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400" b="1" dirty="0" smtClean="0">
                <a:solidFill>
                  <a:schemeClr val="tx1"/>
                </a:solidFill>
                <a:latin typeface="Calibri" pitchFamily="34" charset="0"/>
              </a:rPr>
              <a:t>Outi Hakola</a:t>
            </a:r>
          </a:p>
          <a:p>
            <a:pPr algn="ctr"/>
            <a:r>
              <a:rPr lang="fi-FI" sz="1400" b="1" dirty="0" smtClean="0">
                <a:solidFill>
                  <a:schemeClr val="tx1"/>
                </a:solidFill>
                <a:latin typeface="Calibri" pitchFamily="34" charset="0"/>
              </a:rPr>
              <a:t>FM, tohtorikoulutettava</a:t>
            </a:r>
          </a:p>
          <a:p>
            <a:pPr algn="ctr"/>
            <a:endParaRPr lang="fi-FI" sz="14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fi-FI" sz="1400" b="1" dirty="0" smtClean="0">
                <a:solidFill>
                  <a:schemeClr val="tx1"/>
                </a:solidFill>
                <a:latin typeface="Calibri" pitchFamily="34" charset="0"/>
              </a:rPr>
              <a:t>LukSuS-hanke</a:t>
            </a:r>
          </a:p>
          <a:p>
            <a:pPr algn="ctr"/>
            <a:r>
              <a:rPr lang="fi-FI" sz="1400" b="1" dirty="0" smtClean="0">
                <a:solidFill>
                  <a:schemeClr val="tx1"/>
                </a:solidFill>
                <a:latin typeface="Calibri" pitchFamily="34" charset="0"/>
              </a:rPr>
              <a:t>Helsingin yliopisto Opettajankoulutuslaitos</a:t>
            </a:r>
          </a:p>
          <a:p>
            <a:pPr algn="ctr"/>
            <a:endParaRPr lang="fi-FI" sz="14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fi-FI" sz="1400" b="1" dirty="0" err="1" smtClean="0">
                <a:solidFill>
                  <a:schemeClr val="tx1"/>
                </a:solidFill>
                <a:latin typeface="Calibri" pitchFamily="34" charset="0"/>
              </a:rPr>
              <a:t>outi.hakola@helsinki.fi</a:t>
            </a:r>
            <a:endParaRPr lang="fi-FI" sz="14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fi-FI" sz="1400" b="1" dirty="0" smtClean="0">
                <a:solidFill>
                  <a:schemeClr val="tx1"/>
                </a:solidFill>
                <a:latin typeface="Calibri" pitchFamily="34" charset="0"/>
              </a:rPr>
              <a:t>09 191 29662</a:t>
            </a:r>
            <a:endParaRPr lang="fi-FI" sz="14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0"/>
            <a:ext cx="478802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4427984" y="648934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i-FI" sz="1000" dirty="0" smtClean="0"/>
              <a:t> http://saukkorauta.files.wordpress.com/2011/11/2011-11-09.jpg</a:t>
            </a:r>
            <a:endParaRPr lang="fi-FI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548680"/>
            <a:ext cx="6840538" cy="1150938"/>
          </a:xfrm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fi-FI" sz="3600" dirty="0" smtClean="0">
                <a:solidFill>
                  <a:schemeClr val="tx1"/>
                </a:solidFill>
                <a:latin typeface="Calibri" pitchFamily="34" charset="0"/>
              </a:rPr>
              <a:t>LukSuS-hanke </a:t>
            </a:r>
            <a:r>
              <a:rPr lang="fi-FI" sz="36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fi-FI" sz="36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fi-FI" sz="3600" dirty="0" smtClean="0">
                <a:latin typeface="Calibri" pitchFamily="34" charset="0"/>
              </a:rPr>
              <a:t/>
            </a:r>
            <a:br>
              <a:rPr lang="fi-FI" sz="3600" dirty="0" smtClean="0">
                <a:latin typeface="Calibri" pitchFamily="34" charset="0"/>
              </a:rPr>
            </a:br>
            <a:r>
              <a:rPr lang="fi-FI" sz="2000" dirty="0" smtClean="0">
                <a:solidFill>
                  <a:schemeClr val="tx1"/>
                </a:solidFill>
                <a:latin typeface="Calibri" pitchFamily="34" charset="0"/>
              </a:rPr>
              <a:t>(</a:t>
            </a:r>
            <a:r>
              <a:rPr lang="fi-FI" sz="2000" dirty="0" smtClean="0">
                <a:solidFill>
                  <a:schemeClr val="tx1"/>
                </a:solidFill>
                <a:latin typeface="Calibri" pitchFamily="34" charset="0"/>
              </a:rPr>
              <a:t>Lukion Suullisten kurssien </a:t>
            </a:r>
            <a:r>
              <a:rPr lang="fi-FI" sz="2000" dirty="0" smtClean="0">
                <a:latin typeface="Calibri" pitchFamily="34" charset="0"/>
              </a:rPr>
              <a:t>Seuranta: </a:t>
            </a:r>
            <a:r>
              <a:rPr lang="fi-FI" sz="1600" dirty="0" smtClean="0">
                <a:latin typeface="Calibri" pitchFamily="34" charset="0"/>
                <a:hlinkClick r:id="rId2"/>
              </a:rPr>
              <a:t>http://blogs.helsinki.fi/luksus-projekti</a:t>
            </a:r>
            <a:r>
              <a:rPr lang="fi-FI" sz="1600" dirty="0" smtClean="0">
                <a:latin typeface="Calibri" pitchFamily="34" charset="0"/>
                <a:hlinkClick r:id="rId2"/>
              </a:rPr>
              <a:t>/</a:t>
            </a:r>
            <a:r>
              <a:rPr lang="fi-FI" sz="1600" dirty="0" smtClean="0">
                <a:latin typeface="Calibri" pitchFamily="34" charset="0"/>
              </a:rPr>
              <a:t> </a:t>
            </a:r>
            <a:r>
              <a:rPr lang="fi-FI" sz="2000" dirty="0" smtClean="0">
                <a:latin typeface="Calibri" pitchFamily="34" charset="0"/>
              </a:rPr>
              <a:t>)</a:t>
            </a:r>
            <a:endParaRPr lang="fi-FI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AE287-8D42-48EA-89F7-74182E2C3358}" type="datetime1">
              <a:rPr lang="fi-FI" smtClean="0"/>
              <a:t>10.2.2012</a:t>
            </a:fld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87524" y="1304764"/>
            <a:ext cx="8503920" cy="5436604"/>
          </a:xfrm>
          <a:noFill/>
          <a:ln/>
        </p:spPr>
        <p:txBody>
          <a:bodyPr>
            <a:normAutofit/>
          </a:bodyPr>
          <a:lstStyle/>
          <a:p>
            <a:endParaRPr lang="fi-FI" sz="1400" b="1" dirty="0" smtClean="0">
              <a:latin typeface="Calibri" pitchFamily="34" charset="0"/>
            </a:endParaRPr>
          </a:p>
          <a:p>
            <a:endParaRPr lang="fi-FI" sz="2100" b="1" dirty="0" smtClean="0">
              <a:latin typeface="Calibri" pitchFamily="34" charset="0"/>
            </a:endParaRPr>
          </a:p>
          <a:p>
            <a:r>
              <a:rPr lang="fi-FI" sz="1600" dirty="0" smtClean="0">
                <a:latin typeface="Calibri" pitchFamily="34" charset="0"/>
              </a:rPr>
              <a:t>V.2010-2013 tarkoituksena selvittää, raportoida ja tutkia lukiokoulutuksen uusia vieraiden kielten suullisia kursseja: opetussuunnitelmamuutos, kurssien toimeenpano,  loppukoe ja kansallinen </a:t>
            </a:r>
            <a:r>
              <a:rPr lang="fi-FI" sz="1600" dirty="0" smtClean="0">
                <a:latin typeface="Calibri" pitchFamily="34" charset="0"/>
              </a:rPr>
              <a:t>koepankki</a:t>
            </a:r>
          </a:p>
          <a:p>
            <a:r>
              <a:rPr lang="fi-FI" sz="1600" b="1" dirty="0" smtClean="0">
                <a:latin typeface="Calibri" pitchFamily="34" charset="0"/>
              </a:rPr>
              <a:t>Kohderyhminä</a:t>
            </a:r>
            <a:r>
              <a:rPr lang="fi-FI" sz="1600" dirty="0" smtClean="0">
                <a:latin typeface="Calibri" pitchFamily="34" charset="0"/>
              </a:rPr>
              <a:t> </a:t>
            </a:r>
            <a:r>
              <a:rPr lang="fi-FI" sz="1600" dirty="0" smtClean="0">
                <a:latin typeface="Calibri" pitchFamily="34" charset="0"/>
              </a:rPr>
              <a:t>vieraiden kielten opettajat suomenkielisissä ja ruotsinkielisissä lukioissa, ja ne opiskelijat, jotka opiskelevat yhtä tai useampaa A1- ja / tai B-kieltä</a:t>
            </a:r>
          </a:p>
          <a:p>
            <a:r>
              <a:rPr lang="fi-FI" sz="1600" b="1" dirty="0" smtClean="0">
                <a:latin typeface="Calibri" pitchFamily="34" charset="0"/>
              </a:rPr>
              <a:t>Rahoittajana</a:t>
            </a:r>
            <a:r>
              <a:rPr lang="fi-FI" sz="1600" dirty="0" smtClean="0">
                <a:latin typeface="Calibri" pitchFamily="34" charset="0"/>
              </a:rPr>
              <a:t> Opetus- ja kulttuuriministeriö</a:t>
            </a:r>
          </a:p>
          <a:p>
            <a:r>
              <a:rPr lang="fi-FI" sz="1600" b="1" dirty="0" smtClean="0">
                <a:latin typeface="Calibri" pitchFamily="34" charset="0"/>
              </a:rPr>
              <a:t>Yhteistyökumppanit:</a:t>
            </a:r>
            <a:r>
              <a:rPr lang="fi-FI" sz="1600" dirty="0" smtClean="0">
                <a:latin typeface="Calibri" pitchFamily="34" charset="0"/>
              </a:rPr>
              <a:t> </a:t>
            </a:r>
            <a:r>
              <a:rPr lang="fi-FI" sz="1600" dirty="0" smtClean="0">
                <a:latin typeface="Calibri" pitchFamily="34" charset="0"/>
              </a:rPr>
              <a:t>Opetus- ja kulttuuriministeriö, </a:t>
            </a:r>
            <a:r>
              <a:rPr lang="fi-FI" sz="1600" dirty="0" smtClean="0">
                <a:latin typeface="Calibri" pitchFamily="34" charset="0"/>
              </a:rPr>
              <a:t>Opetushallitus, Helsingin yliopiston Koulutus- ja kehittämiskeskus Palmenia, SUKOL ry </a:t>
            </a:r>
            <a:r>
              <a:rPr lang="fi-FI" sz="1600" dirty="0" smtClean="0">
                <a:latin typeface="Calibri" pitchFamily="34" charset="0"/>
              </a:rPr>
              <a:t>ja sen </a:t>
            </a:r>
            <a:r>
              <a:rPr lang="fi-FI" sz="1600" dirty="0" smtClean="0">
                <a:latin typeface="Calibri" pitchFamily="34" charset="0"/>
              </a:rPr>
              <a:t>alueyhdistykset, Helsingin yliopiston </a:t>
            </a:r>
            <a:r>
              <a:rPr lang="fi-FI" sz="1600" dirty="0" err="1" smtClean="0">
                <a:latin typeface="Calibri" pitchFamily="34" charset="0"/>
              </a:rPr>
              <a:t>Opettajankoulutuslaitos:VieKi</a:t>
            </a:r>
            <a:r>
              <a:rPr lang="fi-FI" sz="1600" dirty="0" smtClean="0">
                <a:latin typeface="Calibri" pitchFamily="34" charset="0"/>
              </a:rPr>
              <a:t> </a:t>
            </a:r>
            <a:r>
              <a:rPr lang="fi-FI" sz="1600" dirty="0" smtClean="0">
                <a:latin typeface="Calibri" pitchFamily="34" charset="0"/>
              </a:rPr>
              <a:t>ja Koulutuksen arviointikeskus</a:t>
            </a:r>
            <a:r>
              <a:rPr lang="fi-FI" sz="2100" dirty="0" smtClean="0">
                <a:latin typeface="Calibri" pitchFamily="34" charset="0"/>
              </a:rPr>
              <a:t>)</a:t>
            </a:r>
          </a:p>
          <a:p>
            <a:pPr marL="274320" lvl="1">
              <a:buClr>
                <a:schemeClr val="accent1"/>
              </a:buClr>
              <a:buSzPct val="85000"/>
              <a:buNone/>
            </a:pPr>
            <a:r>
              <a:rPr lang="fi-FI" sz="1600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fi-FI" sz="2900" dirty="0" smtClean="0"/>
              <a:t>					</a:t>
            </a:r>
          </a:p>
          <a:p>
            <a:pPr>
              <a:buNone/>
            </a:pPr>
            <a:endParaRPr lang="fi-FI" sz="2900" b="1" dirty="0" smtClean="0"/>
          </a:p>
          <a:p>
            <a:pPr>
              <a:buNone/>
            </a:pPr>
            <a:endParaRPr lang="fi-FI" sz="2900" b="1" dirty="0" smtClean="0"/>
          </a:p>
          <a:p>
            <a:pPr>
              <a:buNone/>
            </a:pPr>
            <a:endParaRPr lang="fi-FI" sz="2900" b="1" dirty="0" smtClean="0"/>
          </a:p>
          <a:p>
            <a:pPr>
              <a:buNone/>
            </a:pPr>
            <a:endParaRPr lang="fi-FI" sz="2400" dirty="0" smtClean="0"/>
          </a:p>
          <a:p>
            <a:pPr>
              <a:buNone/>
            </a:pPr>
            <a:endParaRPr lang="fi-FI" sz="2400" dirty="0" smtClean="0"/>
          </a:p>
          <a:p>
            <a:endParaRPr lang="fi-FI" sz="2400" dirty="0" smtClean="0"/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endParaRPr lang="en-US" sz="2400" dirty="0" smtClean="0"/>
          </a:p>
          <a:p>
            <a:pPr lvl="1"/>
            <a:endParaRPr lang="en-US" sz="1500" dirty="0"/>
          </a:p>
        </p:txBody>
      </p:sp>
      <p:pic>
        <p:nvPicPr>
          <p:cNvPr id="6" name="Picture 5" descr="Z:\Kuvat\logo_käytti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540" y="4725144"/>
            <a:ext cx="2026568" cy="1296144"/>
          </a:xfrm>
          <a:prstGeom prst="rect">
            <a:avLst/>
          </a:prstGeom>
          <a:noFill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1780" y="4869160"/>
            <a:ext cx="173082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12260" y="4617133"/>
            <a:ext cx="1836204" cy="133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19972" y="5697252"/>
            <a:ext cx="2362200" cy="62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24028" y="5013176"/>
            <a:ext cx="14287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7524" y="6021288"/>
            <a:ext cx="3777996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Outi  Hakola                                           Ainedidaktiikan symposiumi 2012, Helsinki</a:t>
            </a:r>
            <a:endParaRPr lang="en-GB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512676"/>
            <a:ext cx="6840538" cy="1150938"/>
          </a:xfrm>
        </p:spPr>
        <p:txBody>
          <a:bodyPr>
            <a:normAutofit fontScale="90000"/>
          </a:bodyPr>
          <a:lstStyle/>
          <a:p>
            <a:pPr algn="ctr"/>
            <a:r>
              <a:rPr lang="fi-FI" sz="4000" dirty="0" smtClean="0">
                <a:latin typeface="Calibri" pitchFamily="34" charset="0"/>
              </a:rPr>
              <a:t>Opettajien käsitysten tutkimuskenttä</a:t>
            </a:r>
            <a:endParaRPr lang="en-US" sz="4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Oval 3"/>
          <p:cNvSpPr/>
          <p:nvPr/>
        </p:nvSpPr>
        <p:spPr>
          <a:xfrm>
            <a:off x="611560" y="1808820"/>
            <a:ext cx="3264024" cy="270030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5112060" y="1808820"/>
            <a:ext cx="3240360" cy="2664296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>
              <a:buNone/>
            </a:pPr>
            <a:endParaRPr lang="fi-FI" sz="18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67644" y="2168860"/>
            <a:ext cx="197041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i-FI" sz="1400" b="1" dirty="0" smtClean="0"/>
              <a:t>Opettajien </a:t>
            </a:r>
            <a:r>
              <a:rPr lang="fi-FI" sz="1400" b="1" dirty="0" smtClean="0"/>
              <a:t>t</a:t>
            </a:r>
            <a:r>
              <a:rPr lang="fi-FI" sz="1400" b="1" dirty="0" smtClean="0"/>
              <a:t>iedot ja</a:t>
            </a:r>
            <a:endParaRPr lang="fi-FI" sz="1400" b="1" dirty="0" smtClean="0"/>
          </a:p>
          <a:p>
            <a:pPr algn="ctr">
              <a:lnSpc>
                <a:spcPct val="150000"/>
              </a:lnSpc>
            </a:pPr>
            <a:r>
              <a:rPr lang="fi-FI" sz="1400" b="1" dirty="0" smtClean="0"/>
              <a:t>pedagoginen </a:t>
            </a:r>
            <a:r>
              <a:rPr lang="fi-FI" sz="1400" b="1" dirty="0" smtClean="0"/>
              <a:t>ajattelu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27884" y="2492896"/>
            <a:ext cx="1975221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fi-FI" sz="1200" b="1" dirty="0" smtClean="0"/>
              <a:t> </a:t>
            </a:r>
            <a:r>
              <a:rPr lang="fi-FI" sz="1200" b="1" dirty="0" err="1" smtClean="0"/>
              <a:t>Shulman</a:t>
            </a:r>
            <a:r>
              <a:rPr lang="fi-FI" sz="1200" b="1" dirty="0" smtClean="0"/>
              <a:t> 1986, 1987:</a:t>
            </a:r>
          </a:p>
          <a:p>
            <a:pPr algn="ctr"/>
            <a:r>
              <a:rPr lang="fi-FI" sz="1200" b="1" dirty="0" smtClean="0"/>
              <a:t> </a:t>
            </a:r>
            <a:r>
              <a:rPr lang="fi-FI" sz="1200" b="1" dirty="0" err="1" smtClean="0"/>
              <a:t>Pedagogical</a:t>
            </a:r>
            <a:r>
              <a:rPr lang="fi-FI" sz="1200" b="1" dirty="0" smtClean="0"/>
              <a:t> </a:t>
            </a:r>
            <a:r>
              <a:rPr lang="fi-FI" sz="1200" b="1" dirty="0" err="1" smtClean="0"/>
              <a:t>knowledge</a:t>
            </a:r>
            <a:endParaRPr lang="fi-FI" sz="1200" b="1" dirty="0"/>
          </a:p>
        </p:txBody>
      </p:sp>
      <p:sp>
        <p:nvSpPr>
          <p:cNvPr id="31" name="Rectangle 30"/>
          <p:cNvSpPr/>
          <p:nvPr/>
        </p:nvSpPr>
        <p:spPr>
          <a:xfrm>
            <a:off x="5652120" y="2060848"/>
            <a:ext cx="23735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i-FI" b="1" dirty="0" smtClean="0"/>
              <a:t>          </a:t>
            </a:r>
            <a:r>
              <a:rPr lang="fi-FI" sz="1400" b="1" dirty="0" smtClean="0"/>
              <a:t>Käsitykset </a:t>
            </a:r>
          </a:p>
          <a:p>
            <a:pPr>
              <a:lnSpc>
                <a:spcPct val="150000"/>
              </a:lnSpc>
            </a:pPr>
            <a:r>
              <a:rPr lang="fi-FI" sz="1400" b="1" dirty="0" smtClean="0"/>
              <a:t>          opettamisesta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4463988" y="2960948"/>
            <a:ext cx="0" cy="3240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3311860" y="3303181"/>
            <a:ext cx="2664296" cy="3531736"/>
          </a:xfrm>
          <a:prstGeom prst="rect">
            <a:avLst/>
          </a:prstGeom>
          <a:ln w="127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i-FI" sz="1200" dirty="0" smtClean="0">
                <a:latin typeface="Calibri" pitchFamily="34" charset="0"/>
              </a:rPr>
              <a:t>1</a:t>
            </a:r>
            <a:r>
              <a:rPr lang="en-US" sz="1200" dirty="0" smtClean="0">
                <a:latin typeface="Calibri" pitchFamily="34" charset="0"/>
              </a:rPr>
              <a:t>.     Content knowledge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Calibri" pitchFamily="34" charset="0"/>
              </a:rPr>
              <a:t>2.     General pedagogical knowledge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latin typeface="Calibri" pitchFamily="34" charset="0"/>
              </a:rPr>
              <a:t>3.     Curriculum knowledge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latin typeface="Calibri" pitchFamily="34" charset="0"/>
              </a:rPr>
              <a:t>4.     Pedagogical content knowledge</a:t>
            </a:r>
          </a:p>
          <a:p>
            <a:pPr marL="228600" indent="-228600">
              <a:lnSpc>
                <a:spcPct val="150000"/>
              </a:lnSpc>
              <a:buAutoNum type="arabicPeriod" startAt="5"/>
            </a:pPr>
            <a:r>
              <a:rPr lang="en-US" sz="1200" b="1" dirty="0" smtClean="0">
                <a:latin typeface="Calibri" pitchFamily="34" charset="0"/>
              </a:rPr>
              <a:t>  Knowledge of learners</a:t>
            </a:r>
          </a:p>
          <a:p>
            <a:pPr marL="228600" indent="-228600">
              <a:lnSpc>
                <a:spcPct val="150000"/>
              </a:lnSpc>
              <a:buAutoNum type="arabicPeriod" startAt="5"/>
            </a:pPr>
            <a:r>
              <a:rPr lang="en-US" sz="1200" dirty="0" smtClean="0">
                <a:latin typeface="Calibri" pitchFamily="34" charset="0"/>
              </a:rPr>
              <a:t>  Knowledge of contexts</a:t>
            </a:r>
          </a:p>
          <a:p>
            <a:pPr marL="228600" indent="-228600">
              <a:lnSpc>
                <a:spcPct val="150000"/>
              </a:lnSpc>
              <a:buAutoNum type="arabicPeriod" startAt="5"/>
            </a:pPr>
            <a:r>
              <a:rPr lang="en-US" sz="1200" b="1" dirty="0" smtClean="0">
                <a:latin typeface="Calibri" pitchFamily="34" charset="0"/>
              </a:rPr>
              <a:t>  Knowledge of educational </a:t>
            </a:r>
            <a:r>
              <a:rPr lang="en-US" sz="1200" b="1" dirty="0" smtClean="0">
                <a:latin typeface="Calibri" pitchFamily="34" charset="0"/>
              </a:rPr>
              <a:t>ends</a:t>
            </a:r>
          </a:p>
          <a:p>
            <a:pPr marL="228600" indent="-228600">
              <a:lnSpc>
                <a:spcPct val="150000"/>
              </a:lnSpc>
            </a:pPr>
            <a:r>
              <a:rPr lang="en-US" sz="1000" dirty="0" smtClean="0">
                <a:latin typeface="Calibri" pitchFamily="34" charset="0"/>
              </a:rPr>
              <a:t>                                                                                                 </a:t>
            </a:r>
            <a:r>
              <a:rPr lang="en-US" sz="1100" dirty="0" smtClean="0">
                <a:latin typeface="Calibri" pitchFamily="34" charset="0"/>
              </a:rPr>
              <a:t>-&gt; </a:t>
            </a:r>
            <a:r>
              <a:rPr lang="en-US" sz="1100" dirty="0" err="1" smtClean="0">
                <a:latin typeface="Calibri" pitchFamily="34" charset="0"/>
              </a:rPr>
              <a:t>Opettajan</a:t>
            </a:r>
            <a:r>
              <a:rPr lang="en-US" sz="1100" dirty="0" smtClean="0">
                <a:latin typeface="Calibri" pitchFamily="34" charset="0"/>
              </a:rPr>
              <a:t> </a:t>
            </a:r>
            <a:r>
              <a:rPr lang="en-US" sz="1100" dirty="0" err="1" smtClean="0">
                <a:latin typeface="Calibri" pitchFamily="34" charset="0"/>
              </a:rPr>
              <a:t>tehtävänä</a:t>
            </a:r>
            <a:r>
              <a:rPr lang="en-US" sz="1100" dirty="0" smtClean="0">
                <a:latin typeface="Calibri" pitchFamily="34" charset="0"/>
              </a:rPr>
              <a:t> </a:t>
            </a:r>
            <a:r>
              <a:rPr lang="en-US" sz="1100" dirty="0" err="1" smtClean="0">
                <a:latin typeface="Calibri" pitchFamily="34" charset="0"/>
              </a:rPr>
              <a:t>muuntaa</a:t>
            </a:r>
            <a:r>
              <a:rPr lang="en-US" sz="1100" dirty="0" smtClean="0">
                <a:latin typeface="Calibri" pitchFamily="34" charset="0"/>
              </a:rPr>
              <a:t> </a:t>
            </a:r>
            <a:r>
              <a:rPr lang="en-US" sz="1100" dirty="0" err="1" smtClean="0">
                <a:latin typeface="Calibri" pitchFamily="34" charset="0"/>
              </a:rPr>
              <a:t>oppiaineen</a:t>
            </a:r>
            <a:r>
              <a:rPr lang="en-US" sz="1100" dirty="0" smtClean="0">
                <a:latin typeface="Calibri" pitchFamily="34" charset="0"/>
              </a:rPr>
              <a:t> </a:t>
            </a:r>
            <a:r>
              <a:rPr lang="en-US" sz="1100" dirty="0" err="1" smtClean="0">
                <a:latin typeface="Calibri" pitchFamily="34" charset="0"/>
              </a:rPr>
              <a:t>tieto</a:t>
            </a:r>
            <a:r>
              <a:rPr lang="en-US" sz="1100" dirty="0" smtClean="0">
                <a:latin typeface="Calibri" pitchFamily="34" charset="0"/>
              </a:rPr>
              <a:t> (</a:t>
            </a:r>
            <a:r>
              <a:rPr lang="en-US" sz="1100" dirty="0" err="1" smtClean="0">
                <a:latin typeface="Calibri" pitchFamily="34" charset="0"/>
              </a:rPr>
              <a:t>erilaisille</a:t>
            </a:r>
            <a:r>
              <a:rPr lang="en-US" sz="1100" dirty="0" smtClean="0">
                <a:latin typeface="Calibri" pitchFamily="34" charset="0"/>
              </a:rPr>
              <a:t>) </a:t>
            </a:r>
            <a:r>
              <a:rPr lang="en-US" sz="1100" dirty="0" err="1" smtClean="0">
                <a:latin typeface="Calibri" pitchFamily="34" charset="0"/>
              </a:rPr>
              <a:t>opiskelijoille</a:t>
            </a:r>
            <a:r>
              <a:rPr lang="en-US" sz="1100" dirty="0" smtClean="0">
                <a:latin typeface="Calibri" pitchFamily="34" charset="0"/>
              </a:rPr>
              <a:t> </a:t>
            </a:r>
            <a:r>
              <a:rPr lang="en-US" sz="1100" dirty="0" err="1" smtClean="0">
                <a:latin typeface="Calibri" pitchFamily="34" charset="0"/>
              </a:rPr>
              <a:t>mielekkäiksi</a:t>
            </a:r>
            <a:r>
              <a:rPr lang="en-US" sz="1100" dirty="0" smtClean="0">
                <a:latin typeface="Calibri" pitchFamily="34" charset="0"/>
              </a:rPr>
              <a:t> </a:t>
            </a:r>
            <a:r>
              <a:rPr lang="en-US" sz="1100" dirty="0" err="1" smtClean="0">
                <a:latin typeface="Calibri" pitchFamily="34" charset="0"/>
              </a:rPr>
              <a:t>kokonaisuuksiksi</a:t>
            </a:r>
            <a:r>
              <a:rPr lang="en-US" sz="1100" dirty="0" smtClean="0">
                <a:latin typeface="Calibri" pitchFamily="34" charset="0"/>
              </a:rPr>
              <a:t>, </a:t>
            </a:r>
            <a:r>
              <a:rPr lang="en-US" sz="1100" dirty="0" err="1" smtClean="0">
                <a:latin typeface="Calibri" pitchFamily="34" charset="0"/>
              </a:rPr>
              <a:t>opetussuunnitelma</a:t>
            </a:r>
            <a:r>
              <a:rPr lang="en-US" sz="1100" dirty="0" smtClean="0">
                <a:latin typeface="Calibri" pitchFamily="34" charset="0"/>
              </a:rPr>
              <a:t> </a:t>
            </a:r>
            <a:r>
              <a:rPr lang="en-US" sz="1100" dirty="0" err="1" smtClean="0">
                <a:latin typeface="Calibri" pitchFamily="34" charset="0"/>
              </a:rPr>
              <a:t>huomioiden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76456" y="6381328"/>
            <a:ext cx="333400" cy="365125"/>
          </a:xfrm>
        </p:spPr>
        <p:txBody>
          <a:bodyPr/>
          <a:lstStyle/>
          <a:p>
            <a:r>
              <a:rPr lang="fi-FI" dirty="0" smtClean="0"/>
              <a:t>2</a:t>
            </a:r>
            <a:endParaRPr lang="fi-FI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Outi  Hakola                                           Ainedidaktiikan symposiumi 2012, Helsinki</a:t>
            </a:r>
            <a:endParaRPr lang="fi-FI" dirty="0"/>
          </a:p>
        </p:txBody>
      </p:sp>
      <p:sp>
        <p:nvSpPr>
          <p:cNvPr id="47" name="TextBox 46"/>
          <p:cNvSpPr txBox="1"/>
          <p:nvPr/>
        </p:nvSpPr>
        <p:spPr>
          <a:xfrm>
            <a:off x="1331640" y="2996952"/>
            <a:ext cx="1888659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i-FI" sz="1200" b="1" dirty="0" smtClean="0"/>
              <a:t>     Kansanen 1993:</a:t>
            </a:r>
          </a:p>
          <a:p>
            <a:r>
              <a:rPr lang="fi-FI" sz="1200" b="1" dirty="0" smtClean="0"/>
              <a:t>Opettajan pedagogisen</a:t>
            </a:r>
          </a:p>
          <a:p>
            <a:r>
              <a:rPr lang="fi-FI" sz="1200" b="1" dirty="0" smtClean="0"/>
              <a:t>   ajattelun tasomalli</a:t>
            </a:r>
            <a:endParaRPr lang="fi-FI" sz="1200" b="1" dirty="0"/>
          </a:p>
        </p:txBody>
      </p:sp>
      <p:sp>
        <p:nvSpPr>
          <p:cNvPr id="48" name="Rectangle 47"/>
          <p:cNvSpPr/>
          <p:nvPr/>
        </p:nvSpPr>
        <p:spPr>
          <a:xfrm>
            <a:off x="179512" y="4077072"/>
            <a:ext cx="2016224" cy="2492990"/>
          </a:xfrm>
          <a:prstGeom prst="rect">
            <a:avLst/>
          </a:prstGeom>
          <a:ln w="127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200" b="1" dirty="0" smtClean="0">
                <a:latin typeface="Calibri" pitchFamily="34" charset="0"/>
              </a:rPr>
              <a:t> </a:t>
            </a:r>
            <a:r>
              <a:rPr lang="en-US" sz="1200" b="1" dirty="0" smtClean="0">
                <a:latin typeface="Calibri" pitchFamily="34" charset="0"/>
              </a:rPr>
              <a:t>          </a:t>
            </a:r>
            <a:r>
              <a:rPr lang="en-US" sz="1200" b="1" u="sng" dirty="0" err="1" smtClean="0">
                <a:latin typeface="Calibri" pitchFamily="34" charset="0"/>
              </a:rPr>
              <a:t>Toimintataso</a:t>
            </a:r>
            <a:r>
              <a:rPr lang="en-US" sz="1200" b="1" dirty="0" smtClean="0">
                <a:latin typeface="Calibri" pitchFamily="34" charset="0"/>
              </a:rPr>
              <a:t>:</a:t>
            </a:r>
          </a:p>
          <a:p>
            <a:r>
              <a:rPr lang="en-US" sz="1200" dirty="0" smtClean="0">
                <a:latin typeface="Calibri" pitchFamily="34" charset="0"/>
              </a:rPr>
              <a:t>    pre </a:t>
            </a:r>
            <a:r>
              <a:rPr lang="en-US" sz="1200" dirty="0" smtClean="0">
                <a:latin typeface="Calibri" pitchFamily="34" charset="0"/>
              </a:rPr>
              <a:t>-&gt; </a:t>
            </a:r>
            <a:r>
              <a:rPr lang="en-US" sz="1200" i="1" dirty="0" err="1" smtClean="0">
                <a:latin typeface="Calibri" pitchFamily="34" charset="0"/>
              </a:rPr>
              <a:t>interaktio</a:t>
            </a:r>
            <a:r>
              <a:rPr lang="en-US" sz="1200" dirty="0" smtClean="0">
                <a:latin typeface="Calibri" pitchFamily="34" charset="0"/>
              </a:rPr>
              <a:t> -&gt; </a:t>
            </a:r>
            <a:r>
              <a:rPr lang="en-US" sz="1200" dirty="0" smtClean="0">
                <a:latin typeface="Calibri" pitchFamily="34" charset="0"/>
              </a:rPr>
              <a:t>post</a:t>
            </a:r>
          </a:p>
          <a:p>
            <a:r>
              <a:rPr lang="en-US" sz="1200" dirty="0" smtClean="0">
                <a:latin typeface="Calibri" pitchFamily="34" charset="0"/>
              </a:rPr>
              <a:t>   </a:t>
            </a:r>
            <a:endParaRPr lang="en-US" sz="1200" dirty="0" smtClean="0">
              <a:latin typeface="Calibri" pitchFamily="34" charset="0"/>
            </a:endParaRPr>
          </a:p>
          <a:p>
            <a:r>
              <a:rPr lang="en-US" sz="1200" b="1" dirty="0" smtClean="0">
                <a:latin typeface="Calibri" pitchFamily="34" charset="0"/>
              </a:rPr>
              <a:t>         </a:t>
            </a:r>
            <a:r>
              <a:rPr lang="en-US" sz="1200" b="1" u="sng" dirty="0" smtClean="0">
                <a:latin typeface="Calibri" pitchFamily="34" charset="0"/>
              </a:rPr>
              <a:t>1.Ajattelutaso</a:t>
            </a:r>
            <a:r>
              <a:rPr lang="en-US" sz="1200" b="1" dirty="0" smtClean="0">
                <a:latin typeface="Calibri" pitchFamily="34" charset="0"/>
              </a:rPr>
              <a:t>: </a:t>
            </a:r>
            <a:r>
              <a:rPr lang="en-US" sz="1200" b="1" dirty="0" smtClean="0">
                <a:latin typeface="Calibri" pitchFamily="34" charset="0"/>
              </a:rPr>
              <a:t>    </a:t>
            </a:r>
          </a:p>
          <a:p>
            <a:r>
              <a:rPr lang="en-US" sz="1200" dirty="0" smtClean="0">
                <a:latin typeface="Calibri" pitchFamily="34" charset="0"/>
              </a:rPr>
              <a:t> </a:t>
            </a:r>
            <a:r>
              <a:rPr lang="en-US" sz="1200" dirty="0" smtClean="0">
                <a:latin typeface="Calibri" pitchFamily="34" charset="0"/>
              </a:rPr>
              <a:t>         </a:t>
            </a:r>
            <a:r>
              <a:rPr lang="en-US" sz="1200" dirty="0" err="1" smtClean="0">
                <a:latin typeface="Calibri" pitchFamily="34" charset="0"/>
              </a:rPr>
              <a:t>objektiteoriat</a:t>
            </a:r>
            <a:r>
              <a:rPr lang="en-US" sz="1200" dirty="0" smtClean="0">
                <a:latin typeface="Calibri" pitchFamily="34" charset="0"/>
              </a:rPr>
              <a:t>               </a:t>
            </a:r>
          </a:p>
          <a:p>
            <a:r>
              <a:rPr lang="en-US" sz="1200" dirty="0" smtClean="0">
                <a:latin typeface="Calibri" pitchFamily="34" charset="0"/>
              </a:rPr>
              <a:t> </a:t>
            </a:r>
            <a:r>
              <a:rPr lang="en-US" sz="1200" dirty="0" smtClean="0">
                <a:latin typeface="Calibri" pitchFamily="34" charset="0"/>
              </a:rPr>
              <a:t> -&gt; </a:t>
            </a:r>
            <a:r>
              <a:rPr lang="en-US" sz="1200" dirty="0" err="1" smtClean="0">
                <a:latin typeface="Calibri" pitchFamily="34" charset="0"/>
              </a:rPr>
              <a:t>oppiaineen</a:t>
            </a:r>
            <a:r>
              <a:rPr lang="en-US" sz="1200" dirty="0" smtClean="0">
                <a:latin typeface="Calibri" pitchFamily="34" charset="0"/>
              </a:rPr>
              <a:t> </a:t>
            </a:r>
            <a:r>
              <a:rPr lang="en-US" sz="1200" dirty="0" err="1" smtClean="0">
                <a:latin typeface="Calibri" pitchFamily="34" charset="0"/>
              </a:rPr>
              <a:t>didaktisten</a:t>
            </a:r>
            <a:r>
              <a:rPr lang="en-US" sz="1200" dirty="0" smtClean="0">
                <a:latin typeface="Calibri" pitchFamily="34" charset="0"/>
              </a:rPr>
              <a:t> </a:t>
            </a:r>
            <a:r>
              <a:rPr lang="en-US" sz="1200" dirty="0" smtClean="0">
                <a:latin typeface="Calibri" pitchFamily="34" charset="0"/>
              </a:rPr>
              <a:t> </a:t>
            </a:r>
          </a:p>
          <a:p>
            <a:r>
              <a:rPr lang="en-US" sz="1200" dirty="0" smtClean="0">
                <a:latin typeface="Calibri" pitchFamily="34" charset="0"/>
              </a:rPr>
              <a:t> </a:t>
            </a:r>
            <a:r>
              <a:rPr lang="en-US" sz="1200" dirty="0" smtClean="0">
                <a:latin typeface="Calibri" pitchFamily="34" charset="0"/>
              </a:rPr>
              <a:t>     </a:t>
            </a:r>
            <a:r>
              <a:rPr lang="en-US" sz="1200" dirty="0" err="1" smtClean="0">
                <a:latin typeface="Calibri" pitchFamily="34" charset="0"/>
              </a:rPr>
              <a:t>teorioiden</a:t>
            </a:r>
            <a:r>
              <a:rPr lang="en-US" sz="1200" dirty="0" smtClean="0">
                <a:latin typeface="Calibri" pitchFamily="34" charset="0"/>
              </a:rPr>
              <a:t> </a:t>
            </a:r>
            <a:r>
              <a:rPr lang="en-US" sz="1200" dirty="0" err="1" smtClean="0">
                <a:latin typeface="Calibri" pitchFamily="34" charset="0"/>
              </a:rPr>
              <a:t>reflektointi</a:t>
            </a:r>
            <a:endParaRPr lang="en-US" sz="1200" dirty="0" smtClean="0">
              <a:latin typeface="Calibri" pitchFamily="34" charset="0"/>
            </a:endParaRPr>
          </a:p>
          <a:p>
            <a:endParaRPr lang="en-US" sz="1200" dirty="0" smtClean="0">
              <a:latin typeface="Calibri" pitchFamily="34" charset="0"/>
            </a:endParaRPr>
          </a:p>
          <a:p>
            <a:r>
              <a:rPr lang="en-US" sz="1200" b="1" dirty="0" smtClean="0">
                <a:latin typeface="Calibri" pitchFamily="34" charset="0"/>
              </a:rPr>
              <a:t>         </a:t>
            </a:r>
            <a:r>
              <a:rPr lang="en-US" sz="1200" b="1" u="sng" dirty="0" smtClean="0">
                <a:latin typeface="Calibri" pitchFamily="34" charset="0"/>
              </a:rPr>
              <a:t>2.Ajattelutaso</a:t>
            </a:r>
            <a:r>
              <a:rPr lang="en-US" sz="1200" b="1" dirty="0" smtClean="0">
                <a:latin typeface="Calibri" pitchFamily="34" charset="0"/>
              </a:rPr>
              <a:t>: </a:t>
            </a:r>
            <a:r>
              <a:rPr lang="en-US" sz="1200" b="1" dirty="0" smtClean="0">
                <a:latin typeface="Calibri" pitchFamily="34" charset="0"/>
              </a:rPr>
              <a:t>       </a:t>
            </a:r>
          </a:p>
          <a:p>
            <a:r>
              <a:rPr lang="en-US" sz="1200" b="1" dirty="0" smtClean="0">
                <a:latin typeface="Calibri" pitchFamily="34" charset="0"/>
              </a:rPr>
              <a:t> </a:t>
            </a:r>
            <a:r>
              <a:rPr lang="en-US" sz="1200" b="1" dirty="0" smtClean="0">
                <a:latin typeface="Calibri" pitchFamily="34" charset="0"/>
              </a:rPr>
              <a:t>            </a:t>
            </a:r>
            <a:r>
              <a:rPr lang="en-US" sz="1200" dirty="0" err="1" smtClean="0">
                <a:latin typeface="Calibri" pitchFamily="34" charset="0"/>
              </a:rPr>
              <a:t>metateoria</a:t>
            </a:r>
            <a:r>
              <a:rPr lang="en-US" sz="1200" dirty="0" smtClean="0">
                <a:latin typeface="Calibri" pitchFamily="34" charset="0"/>
              </a:rPr>
              <a:t>                                         </a:t>
            </a:r>
          </a:p>
          <a:p>
            <a:r>
              <a:rPr lang="en-US" sz="1200" dirty="0" smtClean="0">
                <a:latin typeface="Calibri" pitchFamily="34" charset="0"/>
              </a:rPr>
              <a:t> </a:t>
            </a:r>
            <a:r>
              <a:rPr lang="en-US" sz="1200" dirty="0" smtClean="0">
                <a:latin typeface="Calibri" pitchFamily="34" charset="0"/>
              </a:rPr>
              <a:t> -&gt; </a:t>
            </a:r>
            <a:r>
              <a:rPr lang="fi-FI" sz="1200" dirty="0" smtClean="0">
                <a:latin typeface="Calibri" pitchFamily="34" charset="0"/>
              </a:rPr>
              <a:t>kriittinen </a:t>
            </a:r>
            <a:r>
              <a:rPr lang="fi-FI" sz="1200" dirty="0" smtClean="0">
                <a:latin typeface="Calibri" pitchFamily="34" charset="0"/>
              </a:rPr>
              <a:t>omien </a:t>
            </a:r>
            <a:r>
              <a:rPr lang="fi-FI" sz="1200" dirty="0" smtClean="0">
                <a:latin typeface="Calibri" pitchFamily="34" charset="0"/>
              </a:rPr>
              <a:t> </a:t>
            </a:r>
          </a:p>
          <a:p>
            <a:r>
              <a:rPr lang="fi-FI" sz="1200" dirty="0" smtClean="0">
                <a:latin typeface="Calibri" pitchFamily="34" charset="0"/>
              </a:rPr>
              <a:t>            päätösten                   </a:t>
            </a:r>
          </a:p>
          <a:p>
            <a:r>
              <a:rPr lang="fi-FI" sz="1200" dirty="0" smtClean="0">
                <a:latin typeface="Calibri" pitchFamily="34" charset="0"/>
              </a:rPr>
              <a:t> </a:t>
            </a:r>
            <a:r>
              <a:rPr lang="fi-FI" sz="1200" dirty="0" smtClean="0">
                <a:latin typeface="Calibri" pitchFamily="34" charset="0"/>
              </a:rPr>
              <a:t>  </a:t>
            </a:r>
            <a:r>
              <a:rPr lang="fi-FI" sz="1200" dirty="0" smtClean="0">
                <a:latin typeface="Calibri" pitchFamily="34" charset="0"/>
              </a:rPr>
              <a:t>arvoperustan arviointi</a:t>
            </a:r>
            <a:endParaRPr lang="en-US" sz="1200" dirty="0" smtClean="0">
              <a:latin typeface="Calibri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120172" y="2960948"/>
            <a:ext cx="1908211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1200" b="1" dirty="0" smtClean="0"/>
              <a:t> </a:t>
            </a:r>
            <a:r>
              <a:rPr lang="fi-FI" sz="1200" b="1" dirty="0" smtClean="0"/>
              <a:t> Thompson </a:t>
            </a:r>
            <a:r>
              <a:rPr lang="fi-FI" sz="1200" b="1" dirty="0" smtClean="0"/>
              <a:t>1992:</a:t>
            </a:r>
          </a:p>
          <a:p>
            <a:pPr algn="ctr"/>
            <a:r>
              <a:rPr lang="fi-FI" sz="1200" b="1" dirty="0" smtClean="0"/>
              <a:t>”</a:t>
            </a:r>
            <a:r>
              <a:rPr lang="fi-FI" sz="1200" b="1" dirty="0" err="1" smtClean="0"/>
              <a:t>Conception</a:t>
            </a:r>
            <a:r>
              <a:rPr lang="fi-FI" sz="1200" b="1" dirty="0" smtClean="0"/>
              <a:t> = </a:t>
            </a:r>
            <a:endParaRPr lang="fi-FI" sz="1200" b="1" dirty="0" smtClean="0"/>
          </a:p>
          <a:p>
            <a:pPr algn="ctr"/>
            <a:r>
              <a:rPr lang="fi-FI" sz="1200" b="1" dirty="0" err="1" smtClean="0"/>
              <a:t>beliefs</a:t>
            </a:r>
            <a:r>
              <a:rPr lang="fi-FI" sz="1200" b="1" dirty="0" smtClean="0"/>
              <a:t>, </a:t>
            </a:r>
            <a:r>
              <a:rPr lang="fi-FI" sz="1200" b="1" dirty="0" err="1" smtClean="0"/>
              <a:t>meanings</a:t>
            </a:r>
            <a:r>
              <a:rPr lang="fi-FI" sz="1200" b="1" dirty="0" smtClean="0"/>
              <a:t>, </a:t>
            </a:r>
            <a:r>
              <a:rPr lang="fi-FI" sz="1200" b="1" dirty="0" err="1" smtClean="0"/>
              <a:t>preferences</a:t>
            </a:r>
            <a:r>
              <a:rPr lang="fi-FI" sz="1200" b="1" dirty="0" smtClean="0"/>
              <a:t>, </a:t>
            </a:r>
            <a:r>
              <a:rPr lang="fi-FI" sz="1200" b="1" dirty="0" err="1" smtClean="0"/>
              <a:t>attitudes</a:t>
            </a:r>
            <a:r>
              <a:rPr lang="fi-FI" sz="1200" b="1" dirty="0" smtClean="0"/>
              <a:t>”</a:t>
            </a:r>
            <a:endParaRPr lang="fi-FI" sz="1200" b="1" dirty="0"/>
          </a:p>
        </p:txBody>
      </p:sp>
      <p:sp>
        <p:nvSpPr>
          <p:cNvPr id="55" name="Rectangle 54"/>
          <p:cNvSpPr/>
          <p:nvPr/>
        </p:nvSpPr>
        <p:spPr>
          <a:xfrm>
            <a:off x="6840252" y="4113076"/>
            <a:ext cx="2088232" cy="2631490"/>
          </a:xfrm>
          <a:prstGeom prst="rect">
            <a:avLst/>
          </a:prstGeom>
          <a:ln w="127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28600" indent="-228600">
              <a:lnSpc>
                <a:spcPct val="150000"/>
              </a:lnSpc>
            </a:pPr>
            <a:r>
              <a:rPr lang="en-US" sz="1100" b="1" dirty="0" smtClean="0"/>
              <a:t>      The </a:t>
            </a:r>
            <a:r>
              <a:rPr lang="en-US" sz="1100" b="1" dirty="0" smtClean="0"/>
              <a:t>d</a:t>
            </a:r>
            <a:r>
              <a:rPr lang="fi-FI" sz="1100" b="1" dirty="0" err="1" smtClean="0"/>
              <a:t>ialectic</a:t>
            </a:r>
            <a:r>
              <a:rPr lang="fi-FI" sz="1100" b="1" dirty="0" smtClean="0"/>
              <a:t> </a:t>
            </a:r>
            <a:r>
              <a:rPr lang="en-GB" sz="1100" b="1" dirty="0" smtClean="0"/>
              <a:t>relationship between </a:t>
            </a:r>
            <a:r>
              <a:rPr lang="en-GB" sz="1100" b="1" dirty="0" smtClean="0"/>
              <a:t>teachers’ beliefs and instructional </a:t>
            </a:r>
            <a:r>
              <a:rPr lang="en-GB" sz="1100" b="1" dirty="0" smtClean="0"/>
              <a:t>practice</a:t>
            </a:r>
          </a:p>
          <a:p>
            <a:pPr marL="228600" indent="-228600">
              <a:lnSpc>
                <a:spcPct val="150000"/>
              </a:lnSpc>
            </a:pPr>
            <a:r>
              <a:rPr lang="en-GB" sz="1100" dirty="0" smtClean="0">
                <a:latin typeface="Calibri" pitchFamily="34" charset="0"/>
              </a:rPr>
              <a:t>   -&gt; </a:t>
            </a:r>
            <a:r>
              <a:rPr lang="en-GB" sz="1100" dirty="0" err="1" smtClean="0">
                <a:latin typeface="Calibri" pitchFamily="34" charset="0"/>
              </a:rPr>
              <a:t>Opettajan</a:t>
            </a:r>
            <a:r>
              <a:rPr lang="en-GB" sz="1100" dirty="0" smtClean="0">
                <a:latin typeface="Calibri" pitchFamily="34" charset="0"/>
              </a:rPr>
              <a:t> </a:t>
            </a:r>
            <a:r>
              <a:rPr lang="en-GB" sz="1100" dirty="0" err="1" smtClean="0">
                <a:latin typeface="Calibri" pitchFamily="34" charset="0"/>
              </a:rPr>
              <a:t>käsitykset</a:t>
            </a:r>
            <a:r>
              <a:rPr lang="en-GB" sz="1100" dirty="0" smtClean="0">
                <a:latin typeface="Calibri" pitchFamily="34" charset="0"/>
              </a:rPr>
              <a:t> </a:t>
            </a:r>
            <a:r>
              <a:rPr lang="en-GB" sz="1100" dirty="0" err="1" smtClean="0">
                <a:latin typeface="Calibri" pitchFamily="34" charset="0"/>
              </a:rPr>
              <a:t>opettamisesta</a:t>
            </a:r>
            <a:r>
              <a:rPr lang="en-GB" sz="1100" dirty="0" smtClean="0">
                <a:latin typeface="Calibri" pitchFamily="34" charset="0"/>
              </a:rPr>
              <a:t> </a:t>
            </a:r>
            <a:r>
              <a:rPr lang="en-GB" sz="1100" dirty="0" err="1" smtClean="0">
                <a:latin typeface="Calibri" pitchFamily="34" charset="0"/>
              </a:rPr>
              <a:t>värittynyt</a:t>
            </a:r>
            <a:r>
              <a:rPr lang="en-GB" sz="1100" dirty="0" smtClean="0">
                <a:latin typeface="Calibri" pitchFamily="34" charset="0"/>
              </a:rPr>
              <a:t> </a:t>
            </a:r>
            <a:r>
              <a:rPr lang="en-GB" sz="1100" dirty="0" err="1" smtClean="0">
                <a:latin typeface="Calibri" pitchFamily="34" charset="0"/>
              </a:rPr>
              <a:t>kokonaisuus</a:t>
            </a:r>
            <a:r>
              <a:rPr lang="en-GB" sz="1100" dirty="0" smtClean="0">
                <a:latin typeface="Calibri" pitchFamily="34" charset="0"/>
              </a:rPr>
              <a:t> </a:t>
            </a:r>
            <a:r>
              <a:rPr lang="en-GB" sz="1100" i="1" dirty="0" err="1" smtClean="0">
                <a:latin typeface="Calibri" pitchFamily="34" charset="0"/>
              </a:rPr>
              <a:t>tietoa</a:t>
            </a:r>
            <a:r>
              <a:rPr lang="en-GB" sz="1100" i="1" dirty="0" smtClean="0">
                <a:latin typeface="Calibri" pitchFamily="34" charset="0"/>
              </a:rPr>
              <a:t> </a:t>
            </a:r>
            <a:r>
              <a:rPr lang="en-GB" sz="1100" i="1" dirty="0" err="1" smtClean="0">
                <a:latin typeface="Calibri" pitchFamily="34" charset="0"/>
              </a:rPr>
              <a:t>oppiaineesta</a:t>
            </a:r>
            <a:r>
              <a:rPr lang="en-GB" sz="1100" dirty="0" smtClean="0">
                <a:latin typeface="Calibri" pitchFamily="34" charset="0"/>
              </a:rPr>
              <a:t>, </a:t>
            </a:r>
            <a:r>
              <a:rPr lang="en-GB" sz="1100" dirty="0" err="1" smtClean="0">
                <a:latin typeface="Calibri" pitchFamily="34" charset="0"/>
              </a:rPr>
              <a:t>uskomuksia</a:t>
            </a:r>
            <a:r>
              <a:rPr lang="en-GB" sz="1100" dirty="0" smtClean="0">
                <a:latin typeface="Calibri" pitchFamily="34" charset="0"/>
              </a:rPr>
              <a:t> </a:t>
            </a:r>
            <a:r>
              <a:rPr lang="en-GB" sz="1100" dirty="0" err="1" smtClean="0">
                <a:latin typeface="Calibri" pitchFamily="34" charset="0"/>
              </a:rPr>
              <a:t>opettamisesta</a:t>
            </a:r>
            <a:r>
              <a:rPr lang="en-GB" sz="1100" dirty="0" smtClean="0">
                <a:latin typeface="Calibri" pitchFamily="34" charset="0"/>
              </a:rPr>
              <a:t> </a:t>
            </a:r>
            <a:r>
              <a:rPr lang="en-GB" sz="1100" dirty="0" err="1" smtClean="0">
                <a:latin typeface="Calibri" pitchFamily="34" charset="0"/>
              </a:rPr>
              <a:t>sekä</a:t>
            </a:r>
            <a:r>
              <a:rPr lang="en-GB" sz="1100" dirty="0" smtClean="0">
                <a:latin typeface="Calibri" pitchFamily="34" charset="0"/>
              </a:rPr>
              <a:t> </a:t>
            </a:r>
            <a:r>
              <a:rPr lang="en-GB" sz="1100" dirty="0" err="1" smtClean="0">
                <a:latin typeface="Calibri" pitchFamily="34" charset="0"/>
              </a:rPr>
              <a:t>niihin</a:t>
            </a:r>
            <a:r>
              <a:rPr lang="en-GB" sz="1100" dirty="0" smtClean="0">
                <a:latin typeface="Calibri" pitchFamily="34" charset="0"/>
              </a:rPr>
              <a:t> </a:t>
            </a:r>
            <a:r>
              <a:rPr lang="en-GB" sz="1100" dirty="0" err="1" smtClean="0">
                <a:latin typeface="Calibri" pitchFamily="34" charset="0"/>
              </a:rPr>
              <a:t>liittyviä</a:t>
            </a:r>
            <a:r>
              <a:rPr lang="en-GB" sz="1100" dirty="0" smtClean="0">
                <a:latin typeface="Calibri" pitchFamily="34" charset="0"/>
              </a:rPr>
              <a:t> </a:t>
            </a:r>
            <a:r>
              <a:rPr lang="en-GB" sz="1100" dirty="0" err="1" smtClean="0">
                <a:latin typeface="Calibri" pitchFamily="34" charset="0"/>
              </a:rPr>
              <a:t>arvoja</a:t>
            </a:r>
            <a:endParaRPr lang="en-GB" sz="1100" dirty="0" smtClean="0">
              <a:latin typeface="Calibri" pitchFamily="34" charset="0"/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7056276" y="3825044"/>
            <a:ext cx="180020" cy="2520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1295636" y="3681028"/>
            <a:ext cx="468052" cy="3960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3239852" y="2852936"/>
            <a:ext cx="288032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5508104" y="2924944"/>
            <a:ext cx="612068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20" idx="3"/>
          </p:cNvCxnSpPr>
          <p:nvPr/>
        </p:nvCxnSpPr>
        <p:spPr>
          <a:xfrm flipH="1" flipV="1">
            <a:off x="5503105" y="2723729"/>
            <a:ext cx="589448" cy="3176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5" name="Date Placeholder 6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E8A4-C8E0-4F1D-ABF7-BEDC8E2EEF3B}" type="datetime1">
              <a:rPr lang="fi-FI" smtClean="0"/>
              <a:t>10.2.2012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1400" dirty="0" smtClean="0">
                <a:latin typeface="Calibri" pitchFamily="34" charset="0"/>
              </a:rPr>
              <a:t>Käsitteenä </a:t>
            </a:r>
            <a:r>
              <a:rPr lang="fi-FI" sz="1400" dirty="0" smtClean="0">
                <a:latin typeface="Calibri" pitchFamily="34" charset="0"/>
              </a:rPr>
              <a:t>monimuotoinen </a:t>
            </a:r>
            <a:r>
              <a:rPr lang="fi-FI" sz="1400" dirty="0" smtClean="0">
                <a:latin typeface="Calibri" pitchFamily="34" charset="0"/>
              </a:rPr>
              <a:t>riippuen </a:t>
            </a:r>
            <a:r>
              <a:rPr lang="fi-FI" sz="1400" dirty="0" smtClean="0">
                <a:latin typeface="Calibri" pitchFamily="34" charset="0"/>
              </a:rPr>
              <a:t>teoreettisesta lähestymistavasta (</a:t>
            </a:r>
            <a:r>
              <a:rPr lang="fi-FI" sz="1400" dirty="0" err="1" smtClean="0">
                <a:latin typeface="Calibri" pitchFamily="34" charset="0"/>
              </a:rPr>
              <a:t>reflektio</a:t>
            </a:r>
            <a:r>
              <a:rPr lang="fi-FI" sz="1400" dirty="0" smtClean="0">
                <a:latin typeface="Calibri" pitchFamily="34" charset="0"/>
              </a:rPr>
              <a:t>, metakognitio, itsearviointi </a:t>
            </a:r>
            <a:r>
              <a:rPr lang="fi-FI" sz="1400" dirty="0" err="1" smtClean="0">
                <a:latin typeface="Calibri" pitchFamily="34" charset="0"/>
              </a:rPr>
              <a:t>jne</a:t>
            </a:r>
            <a:r>
              <a:rPr lang="fi-FI" sz="1400" dirty="0" smtClean="0">
                <a:latin typeface="Calibri" pitchFamily="34" charset="0"/>
              </a:rPr>
              <a:t>). </a:t>
            </a:r>
            <a:r>
              <a:rPr lang="fi-FI" sz="1400" dirty="0" smtClean="0">
                <a:latin typeface="Calibri" pitchFamily="34" charset="0"/>
              </a:rPr>
              <a:t>Pelkistetysti </a:t>
            </a:r>
            <a:r>
              <a:rPr lang="fi-FI" sz="1400" dirty="0" smtClean="0">
                <a:latin typeface="Calibri" pitchFamily="34" charset="0"/>
              </a:rPr>
              <a:t>ilmaistuna </a:t>
            </a:r>
            <a:r>
              <a:rPr lang="fi-FI" sz="1400" dirty="0" smtClean="0">
                <a:latin typeface="Calibri" pitchFamily="34" charset="0"/>
              </a:rPr>
              <a:t>heijastuu kuitenkin  </a:t>
            </a:r>
            <a:r>
              <a:rPr lang="fi-FI" sz="1400" dirty="0" smtClean="0">
                <a:latin typeface="Calibri" pitchFamily="34" charset="0"/>
              </a:rPr>
              <a:t>aina opettajan </a:t>
            </a:r>
            <a:r>
              <a:rPr lang="fi-FI" sz="1400" dirty="0" smtClean="0">
                <a:latin typeface="Calibri" pitchFamily="34" charset="0"/>
              </a:rPr>
              <a:t>eri ratkaisuissa. </a:t>
            </a:r>
          </a:p>
          <a:p>
            <a:endParaRPr lang="fi-FI" sz="1400" dirty="0" smtClean="0">
              <a:latin typeface="Calibri" pitchFamily="34" charset="0"/>
            </a:endParaRPr>
          </a:p>
          <a:p>
            <a:r>
              <a:rPr lang="fi-FI" sz="1400" dirty="0" smtClean="0">
                <a:latin typeface="Calibri" pitchFamily="34" charset="0"/>
              </a:rPr>
              <a:t>Pedagoginen ajattelu ilmenee toisaalta opettajan toiminnan kautta ja toisaalta sen välityksellä, mitä </a:t>
            </a:r>
            <a:r>
              <a:rPr lang="fi-FI" sz="1400" dirty="0" smtClean="0">
                <a:latin typeface="Calibri" pitchFamily="34" charset="0"/>
              </a:rPr>
              <a:t>käsityksiä opettajalla on työstään ja </a:t>
            </a:r>
            <a:r>
              <a:rPr lang="fi-FI" sz="1400" dirty="0" smtClean="0">
                <a:latin typeface="Calibri" pitchFamily="34" charset="0"/>
              </a:rPr>
              <a:t>miten hän perustelee </a:t>
            </a:r>
            <a:r>
              <a:rPr lang="fi-FI" sz="1400" dirty="0" smtClean="0">
                <a:latin typeface="Calibri" pitchFamily="34" charset="0"/>
              </a:rPr>
              <a:t>ratkaisujaan itselleen ja muille. </a:t>
            </a:r>
          </a:p>
          <a:p>
            <a:endParaRPr lang="fi-FI" sz="1400" dirty="0" smtClean="0">
              <a:latin typeface="Calibri" pitchFamily="34" charset="0"/>
            </a:endParaRPr>
          </a:p>
          <a:p>
            <a:r>
              <a:rPr lang="fi-FI" sz="1400" dirty="0" smtClean="0">
                <a:latin typeface="Calibri" pitchFamily="34" charset="0"/>
              </a:rPr>
              <a:t>Pedagoginen </a:t>
            </a:r>
            <a:r>
              <a:rPr lang="fi-FI" sz="1400" dirty="0" smtClean="0">
                <a:latin typeface="Calibri" pitchFamily="34" charset="0"/>
              </a:rPr>
              <a:t>ajattelu kohdistuu opetus-opiskelu-oppimisprosessin kokonaisuuteen tai sen </a:t>
            </a:r>
            <a:r>
              <a:rPr lang="fi-FI" sz="1400" dirty="0" smtClean="0">
                <a:latin typeface="Calibri" pitchFamily="34" charset="0"/>
              </a:rPr>
              <a:t>osatekijöihin</a:t>
            </a:r>
            <a:r>
              <a:rPr lang="fi-FI" sz="1400" dirty="0" smtClean="0">
                <a:latin typeface="Calibri" pitchFamily="34" charset="0"/>
              </a:rPr>
              <a:t> </a:t>
            </a:r>
            <a:r>
              <a:rPr lang="fi-FI" sz="1400" dirty="0" smtClean="0">
                <a:latin typeface="Calibri" pitchFamily="34" charset="0"/>
              </a:rPr>
              <a:t>-&gt; usein tiedostamattomasti  (</a:t>
            </a:r>
            <a:r>
              <a:rPr lang="fi-FI" sz="1400" dirty="0" err="1" smtClean="0">
                <a:latin typeface="Calibri" pitchFamily="34" charset="0"/>
              </a:rPr>
              <a:t>Jyrhämä</a:t>
            </a:r>
            <a:r>
              <a:rPr lang="fi-FI" sz="1400" dirty="0" smtClean="0">
                <a:latin typeface="Calibri" pitchFamily="34" charset="0"/>
              </a:rPr>
              <a:t> 2002)</a:t>
            </a:r>
            <a:endParaRPr lang="fi-FI" sz="1400" dirty="0" smtClean="0">
              <a:latin typeface="Calibri" pitchFamily="34" charset="0"/>
            </a:endParaRPr>
          </a:p>
          <a:p>
            <a:pPr>
              <a:buNone/>
            </a:pPr>
            <a:r>
              <a:rPr lang="fi-FI" sz="1400" dirty="0" smtClean="0">
                <a:latin typeface="Calibri" pitchFamily="34" charset="0"/>
              </a:rPr>
              <a:t>						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7F5FD-B09C-42EC-A0B8-F8D66D65C00F}" type="datetime1">
              <a:rPr lang="fi-FI" smtClean="0"/>
              <a:t>10.2.2012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Outi  Hakola                                           Ainedidaktiikan symposiumi 2012, Helsinki</a:t>
            </a:r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2800" dirty="0" smtClean="0">
                <a:latin typeface="Calibri" pitchFamily="34" charset="0"/>
              </a:rPr>
              <a:t>Opettajan pedagoginen ajattelu</a:t>
            </a:r>
            <a:endParaRPr lang="fi-FI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9532" y="1989138"/>
            <a:ext cx="8460618" cy="4392190"/>
          </a:xfrm>
        </p:spPr>
        <p:txBody>
          <a:bodyPr>
            <a:normAutofit/>
          </a:bodyPr>
          <a:lstStyle/>
          <a:p>
            <a:r>
              <a:rPr lang="fi-FI" sz="1400" b="1" dirty="0" smtClean="0">
                <a:latin typeface="Calibri" pitchFamily="34" charset="0"/>
              </a:rPr>
              <a:t>Kansasen </a:t>
            </a:r>
            <a:r>
              <a:rPr lang="fi-FI" sz="1400" b="1" dirty="0" smtClean="0">
                <a:latin typeface="Calibri" pitchFamily="34" charset="0"/>
              </a:rPr>
              <a:t>(1993) </a:t>
            </a:r>
            <a:r>
              <a:rPr lang="fi-FI" sz="1400" b="1" dirty="0" smtClean="0">
                <a:latin typeface="Calibri" pitchFamily="34" charset="0"/>
              </a:rPr>
              <a:t>opettajan pedagogisen ajattelun </a:t>
            </a:r>
            <a:r>
              <a:rPr lang="fi-FI" sz="1400" b="1" dirty="0" smtClean="0">
                <a:latin typeface="Calibri" pitchFamily="34" charset="0"/>
              </a:rPr>
              <a:t>tasomalli </a:t>
            </a:r>
            <a:r>
              <a:rPr lang="fi-FI" sz="1400" b="1" dirty="0" err="1" smtClean="0">
                <a:latin typeface="Calibri" pitchFamily="34" charset="0"/>
              </a:rPr>
              <a:t>Königin</a:t>
            </a:r>
            <a:r>
              <a:rPr lang="fi-FI" sz="1400" b="1" dirty="0" smtClean="0">
                <a:latin typeface="Calibri" pitchFamily="34" charset="0"/>
              </a:rPr>
              <a:t> </a:t>
            </a:r>
            <a:r>
              <a:rPr lang="fi-FI" sz="1400" b="1" dirty="0" smtClean="0">
                <a:latin typeface="Calibri" pitchFamily="34" charset="0"/>
              </a:rPr>
              <a:t>(</a:t>
            </a:r>
            <a:r>
              <a:rPr lang="fi-FI" sz="1400" b="1" dirty="0" smtClean="0">
                <a:latin typeface="Calibri" pitchFamily="34" charset="0"/>
              </a:rPr>
              <a:t>1975) </a:t>
            </a:r>
            <a:r>
              <a:rPr lang="fi-FI" sz="1400" b="1" dirty="0" smtClean="0">
                <a:latin typeface="Calibri" pitchFamily="34" charset="0"/>
              </a:rPr>
              <a:t>ajatteluun </a:t>
            </a:r>
            <a:r>
              <a:rPr lang="fi-FI" sz="1400" b="1" dirty="0" smtClean="0">
                <a:latin typeface="Calibri" pitchFamily="34" charset="0"/>
              </a:rPr>
              <a:t>perustuen</a:t>
            </a:r>
          </a:p>
          <a:p>
            <a:endParaRPr lang="fi-FI" sz="1400" b="1" dirty="0" smtClean="0">
              <a:latin typeface="Calibri" pitchFamily="34" charset="0"/>
            </a:endParaRPr>
          </a:p>
          <a:p>
            <a:r>
              <a:rPr lang="fi-FI" sz="1400" b="1" dirty="0" smtClean="0">
                <a:latin typeface="Calibri" pitchFamily="34" charset="0"/>
              </a:rPr>
              <a:t>K</a:t>
            </a:r>
            <a:r>
              <a:rPr lang="fi-FI" sz="1400" b="1" dirty="0" smtClean="0">
                <a:latin typeface="Calibri" pitchFamily="34" charset="0"/>
              </a:rPr>
              <a:t>uvaa </a:t>
            </a:r>
            <a:r>
              <a:rPr lang="fi-FI" sz="1400" b="1" dirty="0" smtClean="0">
                <a:latin typeface="Calibri" pitchFamily="34" charset="0"/>
              </a:rPr>
              <a:t>opetustapahtuman toiminnallisia vaiheita, opetuksen teoretisointia ja kasvatuksen metateoreettisia kysymyksiä.</a:t>
            </a:r>
          </a:p>
          <a:p>
            <a:pPr>
              <a:buNone/>
            </a:pPr>
            <a:endParaRPr lang="fi-FI" sz="1400" dirty="0" smtClean="0">
              <a:latin typeface="Calibri" pitchFamily="34" charset="0"/>
            </a:endParaRPr>
          </a:p>
          <a:p>
            <a:r>
              <a:rPr lang="fi-FI" sz="1400" dirty="0" smtClean="0">
                <a:latin typeface="Calibri" pitchFamily="34" charset="0"/>
              </a:rPr>
              <a:t>Itsenäisiin ratkaisuihin perustuva opettajan toiminta edellyttää myös metatasolla tapahtuvaa teoretisointia ja arvopohdintaa.</a:t>
            </a:r>
          </a:p>
          <a:p>
            <a:endParaRPr lang="fi-FI" sz="1400" dirty="0" smtClean="0">
              <a:latin typeface="Calibri" pitchFamily="34" charset="0"/>
            </a:endParaRPr>
          </a:p>
          <a:p>
            <a:pPr lvl="1"/>
            <a:endParaRPr lang="fi-FI" sz="1300" dirty="0">
              <a:latin typeface="Calibri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5545F-5D19-488D-B5B1-9FB869AFCBB9}" type="datetime1">
              <a:rPr lang="fi-FI" smtClean="0"/>
              <a:t>10.2.2012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Outi  Hakola                                           Ainedidaktiikan symposiumi 2012, Helsinki</a:t>
            </a:r>
            <a:endParaRPr lang="en-GB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i-FI" sz="2800" dirty="0" smtClean="0">
                <a:latin typeface="Calibri" pitchFamily="34" charset="0"/>
              </a:rPr>
              <a:t>Opettajan pedagoginen ajattelu: </a:t>
            </a:r>
            <a:br>
              <a:rPr lang="fi-FI" sz="2800" dirty="0" smtClean="0">
                <a:latin typeface="Calibri" pitchFamily="34" charset="0"/>
              </a:rPr>
            </a:br>
            <a:r>
              <a:rPr lang="fi-FI" sz="2800" dirty="0" smtClean="0">
                <a:latin typeface="Calibri" pitchFamily="34" charset="0"/>
              </a:rPr>
              <a:t>Pedagogisen ajattelun tasomalli </a:t>
            </a:r>
            <a:br>
              <a:rPr lang="fi-FI" sz="2800" dirty="0" smtClean="0">
                <a:latin typeface="Calibri" pitchFamily="34" charset="0"/>
              </a:rPr>
            </a:br>
            <a:r>
              <a:rPr lang="fi-FI" sz="2800" dirty="0" smtClean="0">
                <a:latin typeface="Calibri" pitchFamily="34" charset="0"/>
              </a:rPr>
              <a:t>(Kansanen 1993)</a:t>
            </a:r>
            <a:endParaRPr lang="fi-FI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5F5B-74BD-4D1B-AE14-A7FC4B19F54C}" type="datetime1">
              <a:rPr lang="fi-FI" smtClean="0"/>
              <a:t>10.2.2012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Outi  Hakola                                           Ainedidaktiikan symposiumi 2012, Helsinki</a:t>
            </a:r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2400" dirty="0" smtClean="0">
                <a:latin typeface="Calibri" pitchFamily="34" charset="0"/>
              </a:rPr>
              <a:t>Opettajan pedagoginen ajattelu: </a:t>
            </a:r>
            <a:br>
              <a:rPr lang="fi-FI" sz="2400" dirty="0" smtClean="0">
                <a:latin typeface="Calibri" pitchFamily="34" charset="0"/>
              </a:rPr>
            </a:br>
            <a:r>
              <a:rPr lang="fi-FI" sz="2400" dirty="0" smtClean="0">
                <a:latin typeface="Calibri" pitchFamily="34" charset="0"/>
              </a:rPr>
              <a:t>Pedagogisen ajattelun tasomalli </a:t>
            </a:r>
            <a:br>
              <a:rPr lang="fi-FI" sz="2400" dirty="0" smtClean="0">
                <a:latin typeface="Calibri" pitchFamily="34" charset="0"/>
              </a:rPr>
            </a:br>
            <a:r>
              <a:rPr lang="fi-FI" sz="2400" dirty="0" smtClean="0">
                <a:latin typeface="Calibri" pitchFamily="34" charset="0"/>
              </a:rPr>
              <a:t>(Kansanen 1993)</a:t>
            </a:r>
            <a:endParaRPr lang="fi-FI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979712" y="1736812"/>
            <a:ext cx="6840538" cy="4464495"/>
          </a:xfrm>
        </p:spPr>
        <p:txBody>
          <a:bodyPr>
            <a:normAutofit fontScale="92500" lnSpcReduction="20000"/>
          </a:bodyPr>
          <a:lstStyle/>
          <a:p>
            <a:endParaRPr lang="fi-FI" sz="1400" b="1" dirty="0" smtClean="0">
              <a:latin typeface="Calibri" pitchFamily="34" charset="0"/>
            </a:endParaRPr>
          </a:p>
          <a:p>
            <a:pPr lvl="1"/>
            <a:r>
              <a:rPr lang="fi-FI" sz="1300" b="1" dirty="0" smtClean="0">
                <a:latin typeface="Calibri" pitchFamily="34" charset="0"/>
              </a:rPr>
              <a:t>2. Ajattelutaso: </a:t>
            </a:r>
            <a:r>
              <a:rPr lang="fi-FI" sz="1300" b="1" dirty="0" smtClean="0">
                <a:latin typeface="Calibri" pitchFamily="34" charset="0"/>
              </a:rPr>
              <a:t>”Metateoria”</a:t>
            </a:r>
            <a:r>
              <a:rPr lang="fi-FI" sz="1300" dirty="0" smtClean="0">
                <a:latin typeface="Calibri" pitchFamily="34" charset="0"/>
              </a:rPr>
              <a:t>:</a:t>
            </a:r>
          </a:p>
          <a:p>
            <a:pPr lvl="1" algn="just">
              <a:buNone/>
            </a:pPr>
            <a:r>
              <a:rPr lang="fi-FI" sz="1300" dirty="0" smtClean="0">
                <a:latin typeface="Calibri" pitchFamily="34" charset="0"/>
              </a:rPr>
              <a:t>	</a:t>
            </a:r>
            <a:r>
              <a:rPr lang="fi-FI" sz="1300" dirty="0" smtClean="0">
                <a:latin typeface="Calibri" pitchFamily="34" charset="0"/>
              </a:rPr>
              <a:t>* </a:t>
            </a:r>
            <a:r>
              <a:rPr lang="fi-FI" sz="1300" i="1" dirty="0" smtClean="0">
                <a:latin typeface="Calibri" pitchFamily="34" charset="0"/>
              </a:rPr>
              <a:t>Näkemys </a:t>
            </a:r>
            <a:r>
              <a:rPr lang="fi-FI" sz="1300" i="1" dirty="0" smtClean="0">
                <a:latin typeface="Calibri" pitchFamily="34" charset="0"/>
              </a:rPr>
              <a:t>oppiaineen tehtävästä yhteiskunnassa ja oppilaiden </a:t>
            </a:r>
            <a:r>
              <a:rPr lang="fi-FI" sz="1300" i="1" dirty="0" smtClean="0">
                <a:latin typeface="Calibri" pitchFamily="34" charset="0"/>
              </a:rPr>
              <a:t>elämässä</a:t>
            </a:r>
          </a:p>
          <a:p>
            <a:pPr lvl="1" algn="just">
              <a:buNone/>
            </a:pPr>
            <a:r>
              <a:rPr lang="fi-FI" sz="1300" dirty="0" smtClean="0">
                <a:latin typeface="Calibri" pitchFamily="34" charset="0"/>
              </a:rPr>
              <a:t>	</a:t>
            </a:r>
            <a:r>
              <a:rPr lang="fi-FI" sz="1300" dirty="0" smtClean="0">
                <a:latin typeface="Calibri" pitchFamily="34" charset="0"/>
              </a:rPr>
              <a:t>* Kyky </a:t>
            </a:r>
            <a:r>
              <a:rPr lang="fi-FI" sz="1300" dirty="0" smtClean="0">
                <a:latin typeface="Calibri" pitchFamily="34" charset="0"/>
              </a:rPr>
              <a:t>tarkastella kriittisesti oppiaineen didaktiikkaan kytkeytyviä perinteitä </a:t>
            </a:r>
            <a:endParaRPr lang="fi-FI" sz="1300" dirty="0" smtClean="0">
              <a:latin typeface="Calibri" pitchFamily="34" charset="0"/>
            </a:endParaRPr>
          </a:p>
          <a:p>
            <a:pPr lvl="1" algn="just">
              <a:buNone/>
            </a:pPr>
            <a:r>
              <a:rPr lang="fi-FI" sz="1300" dirty="0" smtClean="0">
                <a:latin typeface="Calibri" pitchFamily="34" charset="0"/>
              </a:rPr>
              <a:t> </a:t>
            </a:r>
            <a:r>
              <a:rPr lang="fi-FI" sz="1300" dirty="0" smtClean="0">
                <a:latin typeface="Calibri" pitchFamily="34" charset="0"/>
              </a:rPr>
              <a:t>           ja </a:t>
            </a:r>
            <a:r>
              <a:rPr lang="fi-FI" sz="1300" dirty="0" smtClean="0">
                <a:latin typeface="Calibri" pitchFamily="34" charset="0"/>
              </a:rPr>
              <a:t>sitä kautta </a:t>
            </a:r>
            <a:r>
              <a:rPr lang="fi-FI" sz="1300" dirty="0" smtClean="0">
                <a:latin typeface="Calibri" pitchFamily="34" charset="0"/>
              </a:rPr>
              <a:t>omaa opetustaan</a:t>
            </a:r>
          </a:p>
          <a:p>
            <a:pPr lvl="1" algn="just">
              <a:buNone/>
            </a:pPr>
            <a:r>
              <a:rPr lang="fi-FI" sz="1300" dirty="0" smtClean="0">
                <a:latin typeface="Calibri" pitchFamily="34" charset="0"/>
              </a:rPr>
              <a:t>	</a:t>
            </a:r>
            <a:r>
              <a:rPr lang="fi-FI" sz="1300" dirty="0" smtClean="0">
                <a:latin typeface="Calibri" pitchFamily="34" charset="0"/>
              </a:rPr>
              <a:t>* Tietoisuus </a:t>
            </a:r>
            <a:r>
              <a:rPr lang="fi-FI" sz="1300" dirty="0" smtClean="0">
                <a:latin typeface="Calibri" pitchFamily="34" charset="0"/>
              </a:rPr>
              <a:t>oppiaineen opetuksen historiasta, perinteistä ja </a:t>
            </a:r>
            <a:r>
              <a:rPr lang="fi-FI" sz="1300" dirty="0" smtClean="0">
                <a:latin typeface="Calibri" pitchFamily="34" charset="0"/>
              </a:rPr>
              <a:t>arvomaailmasta</a:t>
            </a:r>
          </a:p>
          <a:p>
            <a:pPr lvl="1" algn="just"/>
            <a:endParaRPr lang="fi-FI" sz="1300" dirty="0" smtClean="0">
              <a:latin typeface="Calibri" pitchFamily="34" charset="0"/>
            </a:endParaRPr>
          </a:p>
          <a:p>
            <a:pPr lvl="1" algn="just"/>
            <a:r>
              <a:rPr lang="fi-FI" sz="1300" b="1" dirty="0" smtClean="0">
                <a:latin typeface="Calibri" pitchFamily="34" charset="0"/>
              </a:rPr>
              <a:t>1. Ajattelutaso: </a:t>
            </a:r>
            <a:r>
              <a:rPr lang="fi-FI" sz="1300" b="1" dirty="0" smtClean="0">
                <a:latin typeface="Calibri" pitchFamily="34" charset="0"/>
              </a:rPr>
              <a:t>”Objektiteoria”</a:t>
            </a:r>
            <a:r>
              <a:rPr lang="fi-FI" sz="1300" dirty="0" smtClean="0">
                <a:latin typeface="Calibri" pitchFamily="34" charset="0"/>
              </a:rPr>
              <a:t>: </a:t>
            </a:r>
          </a:p>
          <a:p>
            <a:pPr lvl="1" algn="just">
              <a:buNone/>
            </a:pPr>
            <a:r>
              <a:rPr lang="fi-FI" sz="1300" dirty="0" smtClean="0">
                <a:latin typeface="Calibri" pitchFamily="34" charset="0"/>
              </a:rPr>
              <a:t>	</a:t>
            </a:r>
            <a:r>
              <a:rPr lang="fi-FI" sz="1300" dirty="0" smtClean="0">
                <a:latin typeface="Calibri" pitchFamily="34" charset="0"/>
              </a:rPr>
              <a:t>* </a:t>
            </a:r>
            <a:r>
              <a:rPr lang="fi-FI" sz="1300" i="1" dirty="0" smtClean="0">
                <a:latin typeface="Calibri" pitchFamily="34" charset="0"/>
              </a:rPr>
              <a:t>Käsitys </a:t>
            </a:r>
            <a:r>
              <a:rPr lang="fi-FI" sz="1300" i="1" dirty="0" smtClean="0">
                <a:latin typeface="Calibri" pitchFamily="34" charset="0"/>
              </a:rPr>
              <a:t>oppiaineen opetussuunnitelmasta koko koulun opetussuunnitelman </a:t>
            </a:r>
            <a:r>
              <a:rPr lang="fi-FI" sz="1300" i="1" dirty="0" smtClean="0">
                <a:latin typeface="Calibri" pitchFamily="34" charset="0"/>
              </a:rPr>
              <a:t>osana</a:t>
            </a:r>
          </a:p>
          <a:p>
            <a:pPr lvl="1" algn="just">
              <a:buNone/>
            </a:pPr>
            <a:r>
              <a:rPr lang="fi-FI" sz="1300" dirty="0" smtClean="0">
                <a:latin typeface="Calibri" pitchFamily="34" charset="0"/>
              </a:rPr>
              <a:t>	</a:t>
            </a:r>
            <a:r>
              <a:rPr lang="fi-FI" sz="1300" dirty="0" smtClean="0">
                <a:latin typeface="Calibri" pitchFamily="34" charset="0"/>
              </a:rPr>
              <a:t>* Käsitys </a:t>
            </a:r>
            <a:r>
              <a:rPr lang="fi-FI" sz="1300" dirty="0" smtClean="0">
                <a:latin typeface="Calibri" pitchFamily="34" charset="0"/>
              </a:rPr>
              <a:t>oppiaineen opetuksen teoreettisista perusteista: tavoitteet, keskeiset käsitteet, </a:t>
            </a:r>
            <a:r>
              <a:rPr lang="fi-FI" sz="1300" dirty="0" smtClean="0">
                <a:latin typeface="Calibri" pitchFamily="34" charset="0"/>
              </a:rPr>
              <a:t>                   </a:t>
            </a:r>
          </a:p>
          <a:p>
            <a:pPr lvl="1" algn="just">
              <a:buNone/>
            </a:pPr>
            <a:r>
              <a:rPr lang="fi-FI" sz="1300" dirty="0" smtClean="0">
                <a:latin typeface="Calibri" pitchFamily="34" charset="0"/>
              </a:rPr>
              <a:t> </a:t>
            </a:r>
            <a:r>
              <a:rPr lang="fi-FI" sz="1300" dirty="0" smtClean="0">
                <a:latin typeface="Calibri" pitchFamily="34" charset="0"/>
              </a:rPr>
              <a:t>           sisällön </a:t>
            </a:r>
            <a:r>
              <a:rPr lang="fi-FI" sz="1300" dirty="0" smtClean="0">
                <a:latin typeface="Calibri" pitchFamily="34" charset="0"/>
              </a:rPr>
              <a:t>rakentuminen </a:t>
            </a:r>
            <a:r>
              <a:rPr lang="fi-FI" sz="1300" dirty="0" smtClean="0">
                <a:latin typeface="Calibri" pitchFamily="34" charset="0"/>
              </a:rPr>
              <a:t>oppimisprosessissa</a:t>
            </a:r>
          </a:p>
          <a:p>
            <a:pPr lvl="1" algn="just"/>
            <a:endParaRPr lang="fi-FI" sz="1300" dirty="0" smtClean="0">
              <a:latin typeface="Calibri" pitchFamily="34" charset="0"/>
            </a:endParaRPr>
          </a:p>
          <a:p>
            <a:pPr lvl="1" algn="just"/>
            <a:r>
              <a:rPr lang="fi-FI" sz="1300" b="1" dirty="0" smtClean="0">
                <a:latin typeface="Calibri" pitchFamily="34" charset="0"/>
              </a:rPr>
              <a:t>Toimintataso</a:t>
            </a:r>
            <a:r>
              <a:rPr lang="fi-FI" sz="1300" dirty="0" smtClean="0">
                <a:latin typeface="Calibri" pitchFamily="34" charset="0"/>
              </a:rPr>
              <a:t>: </a:t>
            </a:r>
            <a:endParaRPr lang="fi-FI" sz="1300" dirty="0" smtClean="0">
              <a:latin typeface="Calibri" pitchFamily="34" charset="0"/>
            </a:endParaRPr>
          </a:p>
          <a:p>
            <a:pPr lvl="1" algn="just">
              <a:buNone/>
            </a:pPr>
            <a:r>
              <a:rPr lang="fi-FI" sz="1300" dirty="0" smtClean="0">
                <a:latin typeface="Calibri" pitchFamily="34" charset="0"/>
              </a:rPr>
              <a:t>	</a:t>
            </a:r>
            <a:r>
              <a:rPr lang="fi-FI" sz="1300" dirty="0" smtClean="0">
                <a:latin typeface="Calibri" pitchFamily="34" charset="0"/>
              </a:rPr>
              <a:t>* </a:t>
            </a:r>
            <a:r>
              <a:rPr lang="fi-FI" sz="1300" i="1" dirty="0" smtClean="0">
                <a:latin typeface="Calibri" pitchFamily="34" charset="0"/>
              </a:rPr>
              <a:t>Perustietojen </a:t>
            </a:r>
            <a:r>
              <a:rPr lang="fi-FI" sz="1300" i="1" dirty="0" smtClean="0">
                <a:latin typeface="Calibri" pitchFamily="34" charset="0"/>
              </a:rPr>
              <a:t>ja -taitojen hallinta ja näkemys käytännön toteutusten mahdollisuuksista </a:t>
            </a:r>
            <a:r>
              <a:rPr lang="fi-FI" sz="1300" i="1" dirty="0" smtClean="0">
                <a:latin typeface="Calibri" pitchFamily="34" charset="0"/>
              </a:rPr>
              <a:t>opetuksessa</a:t>
            </a:r>
          </a:p>
          <a:p>
            <a:pPr lvl="1" algn="just">
              <a:buNone/>
            </a:pPr>
            <a:r>
              <a:rPr lang="fi-FI" sz="1300" i="1" dirty="0" smtClean="0">
                <a:latin typeface="Calibri" pitchFamily="34" charset="0"/>
              </a:rPr>
              <a:t>	</a:t>
            </a:r>
            <a:r>
              <a:rPr lang="fi-FI" sz="1300" i="1" dirty="0" smtClean="0">
                <a:latin typeface="Calibri" pitchFamily="34" charset="0"/>
              </a:rPr>
              <a:t>* Käsitys </a:t>
            </a:r>
            <a:r>
              <a:rPr lang="fi-FI" sz="1300" i="1" dirty="0" smtClean="0">
                <a:latin typeface="Calibri" pitchFamily="34" charset="0"/>
              </a:rPr>
              <a:t>erilaisista tekniikoista, menetelmistä ja malleista, joiden avulla oppiaineen voi opettaa </a:t>
            </a:r>
            <a:endParaRPr lang="fi-FI" sz="1300" i="1" dirty="0" smtClean="0">
              <a:latin typeface="Calibri" pitchFamily="34" charset="0"/>
            </a:endParaRPr>
          </a:p>
          <a:p>
            <a:pPr lvl="1" algn="just">
              <a:buNone/>
            </a:pPr>
            <a:r>
              <a:rPr lang="fi-FI" sz="1300" i="1" dirty="0" smtClean="0">
                <a:latin typeface="Calibri" pitchFamily="34" charset="0"/>
              </a:rPr>
              <a:t> </a:t>
            </a:r>
            <a:r>
              <a:rPr lang="fi-FI" sz="1300" i="1" dirty="0" smtClean="0">
                <a:latin typeface="Calibri" pitchFamily="34" charset="0"/>
              </a:rPr>
              <a:t>           parhaiten</a:t>
            </a:r>
          </a:p>
          <a:p>
            <a:pPr lvl="1" algn="just">
              <a:buNone/>
            </a:pPr>
            <a:r>
              <a:rPr lang="fi-FI" sz="1300" i="1" dirty="0" smtClean="0">
                <a:latin typeface="Calibri" pitchFamily="34" charset="0"/>
              </a:rPr>
              <a:t>	</a:t>
            </a:r>
            <a:r>
              <a:rPr lang="fi-FI" sz="1300" i="1" dirty="0" smtClean="0">
                <a:latin typeface="Calibri" pitchFamily="34" charset="0"/>
              </a:rPr>
              <a:t>* Näkemys </a:t>
            </a:r>
            <a:r>
              <a:rPr lang="fi-FI" sz="1300" i="1" dirty="0" smtClean="0">
                <a:latin typeface="Calibri" pitchFamily="34" charset="0"/>
              </a:rPr>
              <a:t>oppilaiden osaamisen tasosta ja keskeisimmistä ongelmista oppisisällön </a:t>
            </a:r>
            <a:r>
              <a:rPr lang="fi-FI" sz="1300" i="1" dirty="0" smtClean="0">
                <a:latin typeface="Calibri" pitchFamily="34" charset="0"/>
              </a:rPr>
              <a:t>oppimisessa</a:t>
            </a:r>
          </a:p>
          <a:p>
            <a:pPr lvl="1">
              <a:buNone/>
            </a:pPr>
            <a:r>
              <a:rPr lang="fi-FI" sz="1300" dirty="0" smtClean="0">
                <a:latin typeface="Calibri" pitchFamily="34" charset="0"/>
              </a:rPr>
              <a:t>	</a:t>
            </a:r>
            <a:r>
              <a:rPr lang="fi-FI" sz="1300" dirty="0" smtClean="0">
                <a:latin typeface="Calibri" pitchFamily="34" charset="0"/>
              </a:rPr>
              <a:t>* Näkemys </a:t>
            </a:r>
            <a:r>
              <a:rPr lang="fi-FI" sz="1300" dirty="0" smtClean="0">
                <a:latin typeface="Calibri" pitchFamily="34" charset="0"/>
              </a:rPr>
              <a:t>eri ryhmien välisistä eroista ja sen vaikutuksesta oppisisällön opetukseen eri </a:t>
            </a:r>
            <a:r>
              <a:rPr lang="fi-FI" sz="1300" dirty="0" smtClean="0">
                <a:latin typeface="Calibri" pitchFamily="34" charset="0"/>
              </a:rPr>
              <a:t>ryhmille</a:t>
            </a:r>
            <a:endParaRPr lang="fi-FI" sz="1300" dirty="0" smtClean="0">
              <a:latin typeface="Calibri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024844"/>
            <a:ext cx="2016224" cy="392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6EB6-8997-4341-8D0D-66FCF448F390}" type="datetime1">
              <a:rPr lang="fi-FI" smtClean="0"/>
              <a:t>10.2.2012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Outi  Hakola                                           Ainedidaktiikan symposiumi 2012, Helsinki</a:t>
            </a:r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979712" y="296652"/>
            <a:ext cx="6840538" cy="1150938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Calibri" pitchFamily="34" charset="0"/>
              </a:rPr>
              <a:t>Miten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tarpeellisena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pidät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suullisen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kielitaidon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kurssia</a:t>
            </a:r>
            <a:r>
              <a:rPr lang="en-GB" sz="2800" dirty="0" smtClean="0">
                <a:latin typeface="Calibri" pitchFamily="34" charset="0"/>
              </a:rPr>
              <a:t>? </a:t>
            </a:r>
            <a:r>
              <a:rPr lang="en-GB" sz="2800" dirty="0" smtClean="0">
                <a:solidFill>
                  <a:schemeClr val="accent5"/>
                </a:solidFill>
                <a:latin typeface="Calibri" pitchFamily="34" charset="0"/>
              </a:rPr>
              <a:t>-&gt;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smtClean="0">
                <a:solidFill>
                  <a:schemeClr val="accent5"/>
                </a:solidFill>
                <a:latin typeface="Calibri" pitchFamily="34" charset="0"/>
              </a:rPr>
              <a:t>A-</a:t>
            </a:r>
            <a:r>
              <a:rPr lang="en-GB" sz="2800" dirty="0" err="1" smtClean="0">
                <a:solidFill>
                  <a:schemeClr val="accent5"/>
                </a:solidFill>
                <a:latin typeface="Calibri" pitchFamily="34" charset="0"/>
              </a:rPr>
              <a:t>englanti</a:t>
            </a:r>
            <a:r>
              <a:rPr lang="en-GB" sz="2800" dirty="0" smtClean="0">
                <a:solidFill>
                  <a:schemeClr val="accent5"/>
                </a:solidFill>
                <a:latin typeface="Calibri" pitchFamily="34" charset="0"/>
              </a:rPr>
              <a:t/>
            </a:r>
            <a:br>
              <a:rPr lang="en-GB" sz="2800" dirty="0" smtClean="0">
                <a:solidFill>
                  <a:schemeClr val="accent5"/>
                </a:solidFill>
                <a:latin typeface="Calibri" pitchFamily="34" charset="0"/>
              </a:rPr>
            </a:br>
            <a:r>
              <a:rPr lang="en-GB" sz="2800" dirty="0" smtClean="0">
                <a:solidFill>
                  <a:schemeClr val="accent5"/>
                </a:solidFill>
                <a:latin typeface="Calibri" pitchFamily="34" charset="0"/>
              </a:rPr>
              <a:t/>
            </a:r>
            <a:br>
              <a:rPr lang="en-GB" sz="2800" dirty="0" smtClean="0">
                <a:solidFill>
                  <a:schemeClr val="accent5"/>
                </a:solidFill>
                <a:latin typeface="Calibri" pitchFamily="34" charset="0"/>
              </a:rPr>
            </a:br>
            <a:r>
              <a:rPr lang="en-GB" sz="1600" dirty="0" smtClean="0">
                <a:latin typeface="Calibri" pitchFamily="34" charset="0"/>
              </a:rPr>
              <a:t>(</a:t>
            </a:r>
            <a:r>
              <a:rPr lang="en-GB" sz="1600" dirty="0" err="1" smtClean="0">
                <a:latin typeface="Calibri" pitchFamily="34" charset="0"/>
              </a:rPr>
              <a:t>Kansasen</a:t>
            </a:r>
            <a:r>
              <a:rPr lang="en-GB" sz="1600" dirty="0" smtClean="0">
                <a:latin typeface="Calibri" pitchFamily="34" charset="0"/>
              </a:rPr>
              <a:t> </a:t>
            </a:r>
            <a:r>
              <a:rPr lang="en-GB" sz="1600" dirty="0" err="1" smtClean="0">
                <a:latin typeface="Calibri" pitchFamily="34" charset="0"/>
              </a:rPr>
              <a:t>mukaan</a:t>
            </a:r>
            <a:r>
              <a:rPr lang="en-GB" sz="1600" dirty="0" smtClean="0">
                <a:latin typeface="Calibri" pitchFamily="34" charset="0"/>
              </a:rPr>
              <a:t> 2.ajattelutaso: “</a:t>
            </a:r>
            <a:r>
              <a:rPr lang="en-GB" sz="1600" dirty="0" err="1" smtClean="0">
                <a:latin typeface="Calibri" pitchFamily="34" charset="0"/>
              </a:rPr>
              <a:t>näkemys</a:t>
            </a:r>
            <a:r>
              <a:rPr lang="en-GB" sz="1600" dirty="0" smtClean="0">
                <a:latin typeface="Calibri" pitchFamily="34" charset="0"/>
              </a:rPr>
              <a:t> </a:t>
            </a:r>
            <a:r>
              <a:rPr lang="en-GB" sz="1600" dirty="0" err="1" smtClean="0">
                <a:latin typeface="Calibri" pitchFamily="34" charset="0"/>
              </a:rPr>
              <a:t>oppiaineen</a:t>
            </a:r>
            <a:r>
              <a:rPr lang="en-GB" sz="1600" dirty="0" smtClean="0">
                <a:latin typeface="Calibri" pitchFamily="34" charset="0"/>
              </a:rPr>
              <a:t> </a:t>
            </a:r>
            <a:r>
              <a:rPr lang="en-GB" sz="1600" dirty="0" err="1" smtClean="0">
                <a:latin typeface="Calibri" pitchFamily="34" charset="0"/>
              </a:rPr>
              <a:t>tehtävästä</a:t>
            </a:r>
            <a:r>
              <a:rPr lang="en-GB" sz="1600" dirty="0" smtClean="0">
                <a:latin typeface="Calibri" pitchFamily="34" charset="0"/>
              </a:rPr>
              <a:t>”)</a:t>
            </a:r>
            <a:endParaRPr lang="en-GB" sz="1600" dirty="0">
              <a:solidFill>
                <a:schemeClr val="accent5"/>
              </a:solidFill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27684" y="2024844"/>
            <a:ext cx="5112568" cy="4284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904148" y="2960948"/>
            <a:ext cx="2808312" cy="1384995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marL="342900" indent="-342900"/>
            <a:r>
              <a:rPr lang="fi-FI" sz="1400" b="1" dirty="0" smtClean="0">
                <a:solidFill>
                  <a:schemeClr val="accent5"/>
                </a:solidFill>
                <a:latin typeface="Calibri" pitchFamily="34" charset="0"/>
              </a:rPr>
              <a:t>1 = Ei </a:t>
            </a:r>
            <a:r>
              <a:rPr lang="fi-FI" sz="1400" dirty="0" smtClean="0">
                <a:solidFill>
                  <a:schemeClr val="accent5"/>
                </a:solidFill>
                <a:latin typeface="Calibri" pitchFamily="34" charset="0"/>
              </a:rPr>
              <a:t>lainkaan</a:t>
            </a:r>
            <a:r>
              <a:rPr lang="fi-FI" sz="1400" b="1" dirty="0" smtClean="0">
                <a:solidFill>
                  <a:schemeClr val="accent5"/>
                </a:solidFill>
                <a:latin typeface="Calibri" pitchFamily="34" charset="0"/>
              </a:rPr>
              <a:t> tarpeellinen 1% </a:t>
            </a:r>
          </a:p>
          <a:p>
            <a:pPr marL="342900" indent="-342900"/>
            <a:r>
              <a:rPr lang="fi-FI" sz="1400" b="1" dirty="0" smtClean="0">
                <a:solidFill>
                  <a:srgbClr val="00B050"/>
                </a:solidFill>
                <a:latin typeface="Calibri" pitchFamily="34" charset="0"/>
              </a:rPr>
              <a:t>2 -&gt; 3 %</a:t>
            </a:r>
          </a:p>
          <a:p>
            <a:pPr marL="342900" indent="-342900"/>
            <a:r>
              <a:rPr lang="fi-FI" sz="1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3 -&gt; 9%</a:t>
            </a:r>
          </a:p>
          <a:p>
            <a:pPr marL="342900" indent="-342900"/>
            <a:r>
              <a:rPr lang="fi-FI" sz="1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4 -&gt; 20%</a:t>
            </a:r>
          </a:p>
          <a:p>
            <a:pPr marL="342900" indent="-342900"/>
            <a:r>
              <a:rPr lang="fi-FI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</a:rPr>
              <a:t>5 = Erittäin tarpeellinen 65</a:t>
            </a:r>
            <a:r>
              <a:rPr lang="fi-FI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</a:rPr>
              <a:t>%</a:t>
            </a:r>
          </a:p>
          <a:p>
            <a:pPr marL="342900" indent="-342900"/>
            <a:r>
              <a:rPr lang="fi-FI" sz="1400" b="1" dirty="0" smtClean="0">
                <a:latin typeface="Calibri" pitchFamily="34" charset="0"/>
              </a:rPr>
              <a:t>                                                     N= 216</a:t>
            </a:r>
            <a:endParaRPr lang="fi-FI" sz="1400" b="1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840538" cy="1150938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Calibri" pitchFamily="34" charset="0"/>
              </a:rPr>
              <a:t>Miten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tarpeellisena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pidät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suullisen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kielitaidon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kurssia</a:t>
            </a:r>
            <a:r>
              <a:rPr lang="en-GB" sz="2800" dirty="0" smtClean="0">
                <a:latin typeface="Calibri" pitchFamily="34" charset="0"/>
              </a:rPr>
              <a:t>? </a:t>
            </a:r>
            <a:r>
              <a:rPr lang="en-GB" sz="2800" dirty="0" smtClean="0">
                <a:solidFill>
                  <a:schemeClr val="accent5"/>
                </a:solidFill>
                <a:latin typeface="Calibri" pitchFamily="34" charset="0"/>
              </a:rPr>
              <a:t>-&gt; B1-ruotsi /-</a:t>
            </a:r>
            <a:r>
              <a:rPr lang="en-GB" sz="2800" dirty="0" err="1" smtClean="0">
                <a:solidFill>
                  <a:schemeClr val="accent5"/>
                </a:solidFill>
                <a:latin typeface="Calibri" pitchFamily="34" charset="0"/>
              </a:rPr>
              <a:t>suomi</a:t>
            </a:r>
            <a:r>
              <a:rPr lang="en-GB" sz="2800" dirty="0" smtClean="0">
                <a:solidFill>
                  <a:schemeClr val="accent5"/>
                </a:solidFill>
                <a:latin typeface="Calibri" pitchFamily="34" charset="0"/>
              </a:rPr>
              <a:t/>
            </a:r>
            <a:br>
              <a:rPr lang="en-GB" sz="2800" dirty="0" smtClean="0">
                <a:solidFill>
                  <a:schemeClr val="accent5"/>
                </a:solidFill>
                <a:latin typeface="Calibri" pitchFamily="34" charset="0"/>
              </a:rPr>
            </a:br>
            <a:r>
              <a:rPr lang="en-GB" sz="2800" dirty="0" smtClean="0">
                <a:solidFill>
                  <a:schemeClr val="accent5"/>
                </a:solidFill>
                <a:latin typeface="Calibri" pitchFamily="34" charset="0"/>
              </a:rPr>
              <a:t/>
            </a:r>
            <a:br>
              <a:rPr lang="en-GB" sz="2800" dirty="0" smtClean="0">
                <a:solidFill>
                  <a:schemeClr val="accent5"/>
                </a:solidFill>
                <a:latin typeface="Calibri" pitchFamily="34" charset="0"/>
              </a:rPr>
            </a:br>
            <a:r>
              <a:rPr lang="en-GB" sz="1600" dirty="0" smtClean="0">
                <a:latin typeface="Calibri" pitchFamily="34" charset="0"/>
              </a:rPr>
              <a:t>(</a:t>
            </a:r>
            <a:r>
              <a:rPr lang="en-GB" sz="1600" dirty="0" err="1" smtClean="0">
                <a:latin typeface="Calibri" pitchFamily="34" charset="0"/>
              </a:rPr>
              <a:t>Kansasen</a:t>
            </a:r>
            <a:r>
              <a:rPr lang="en-GB" sz="1600" dirty="0" smtClean="0">
                <a:latin typeface="Calibri" pitchFamily="34" charset="0"/>
              </a:rPr>
              <a:t> </a:t>
            </a:r>
            <a:r>
              <a:rPr lang="en-GB" sz="1600" dirty="0" err="1" smtClean="0">
                <a:latin typeface="Calibri" pitchFamily="34" charset="0"/>
              </a:rPr>
              <a:t>mukaan</a:t>
            </a:r>
            <a:r>
              <a:rPr lang="en-GB" sz="1600" dirty="0" smtClean="0">
                <a:latin typeface="Calibri" pitchFamily="34" charset="0"/>
              </a:rPr>
              <a:t> 2.ajattelutaso: “</a:t>
            </a:r>
            <a:r>
              <a:rPr lang="en-GB" sz="1600" dirty="0" err="1" smtClean="0">
                <a:latin typeface="Calibri" pitchFamily="34" charset="0"/>
              </a:rPr>
              <a:t>näkemys</a:t>
            </a:r>
            <a:r>
              <a:rPr lang="en-GB" sz="1600" dirty="0" smtClean="0">
                <a:latin typeface="Calibri" pitchFamily="34" charset="0"/>
              </a:rPr>
              <a:t> </a:t>
            </a:r>
            <a:r>
              <a:rPr lang="en-GB" sz="1600" dirty="0" err="1" smtClean="0">
                <a:latin typeface="Calibri" pitchFamily="34" charset="0"/>
              </a:rPr>
              <a:t>oppiaineen</a:t>
            </a:r>
            <a:r>
              <a:rPr lang="en-GB" sz="1600" dirty="0" smtClean="0">
                <a:latin typeface="Calibri" pitchFamily="34" charset="0"/>
              </a:rPr>
              <a:t> </a:t>
            </a:r>
            <a:r>
              <a:rPr lang="en-GB" sz="1600" dirty="0" err="1" smtClean="0">
                <a:latin typeface="Calibri" pitchFamily="34" charset="0"/>
              </a:rPr>
              <a:t>tehtävästä</a:t>
            </a:r>
            <a:r>
              <a:rPr lang="en-GB" sz="1600" dirty="0" smtClean="0">
                <a:latin typeface="Calibri" pitchFamily="34" charset="0"/>
              </a:rPr>
              <a:t>”)</a:t>
            </a:r>
            <a:endParaRPr lang="en-GB" sz="1600" dirty="0">
              <a:solidFill>
                <a:schemeClr val="accent5"/>
              </a:solidFill>
              <a:latin typeface="Calibri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FB67A-BE70-4E79-9316-D791EFD5E4F4}" type="datetime1">
              <a:rPr lang="fi-FI" smtClean="0"/>
              <a:t>10.2.2012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Outi  Hakola                                           Ainedidaktiikan symposiumi 2012, Helsinki</a:t>
            </a:r>
            <a:endParaRPr lang="en-GB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952836"/>
            <a:ext cx="4723965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724128" y="2924944"/>
            <a:ext cx="2808312" cy="1384995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marL="342900" indent="-342900"/>
            <a:r>
              <a:rPr lang="fi-FI" sz="1400" b="1" dirty="0" smtClean="0">
                <a:solidFill>
                  <a:schemeClr val="accent5"/>
                </a:solidFill>
                <a:latin typeface="Calibri" pitchFamily="34" charset="0"/>
              </a:rPr>
              <a:t>1 = Ei </a:t>
            </a:r>
            <a:r>
              <a:rPr lang="fi-FI" sz="1400" dirty="0" smtClean="0">
                <a:solidFill>
                  <a:schemeClr val="accent5"/>
                </a:solidFill>
                <a:latin typeface="Calibri" pitchFamily="34" charset="0"/>
              </a:rPr>
              <a:t>lainkaan</a:t>
            </a:r>
            <a:r>
              <a:rPr lang="fi-FI" sz="1400" b="1" dirty="0" smtClean="0">
                <a:solidFill>
                  <a:schemeClr val="accent5"/>
                </a:solidFill>
                <a:latin typeface="Calibri" pitchFamily="34" charset="0"/>
              </a:rPr>
              <a:t> tarpeellinen 1% </a:t>
            </a:r>
          </a:p>
          <a:p>
            <a:pPr marL="342900" indent="-342900"/>
            <a:r>
              <a:rPr lang="fi-FI" sz="1400" b="1" dirty="0" smtClean="0">
                <a:solidFill>
                  <a:srgbClr val="00B050"/>
                </a:solidFill>
                <a:latin typeface="Calibri" pitchFamily="34" charset="0"/>
              </a:rPr>
              <a:t>2 -&gt; 3 %</a:t>
            </a:r>
          </a:p>
          <a:p>
            <a:pPr marL="342900" indent="-342900"/>
            <a:r>
              <a:rPr lang="fi-FI" sz="1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3 -&gt; </a:t>
            </a:r>
            <a:r>
              <a:rPr lang="fi-FI" sz="1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10%</a:t>
            </a:r>
            <a:endParaRPr lang="fi-FI" sz="14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pPr marL="342900" indent="-342900"/>
            <a:r>
              <a:rPr lang="fi-FI" sz="1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4 -&gt; </a:t>
            </a:r>
            <a:r>
              <a:rPr lang="fi-FI" sz="1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25%</a:t>
            </a:r>
            <a:endParaRPr lang="fi-FI" sz="1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342900" indent="-342900"/>
            <a:r>
              <a:rPr lang="fi-FI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</a:rPr>
              <a:t>5 = Erittäin tarpeellinen </a:t>
            </a:r>
            <a:r>
              <a:rPr lang="fi-FI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</a:rPr>
              <a:t>59</a:t>
            </a:r>
            <a:r>
              <a:rPr lang="fi-FI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</a:rPr>
              <a:t>%</a:t>
            </a:r>
            <a:r>
              <a:rPr lang="fi-FI" sz="1400" b="1" dirty="0" smtClean="0">
                <a:latin typeface="Calibri" pitchFamily="34" charset="0"/>
              </a:rPr>
              <a:t> </a:t>
            </a:r>
            <a:r>
              <a:rPr lang="fi-FI" sz="1400" b="1" dirty="0" smtClean="0">
                <a:latin typeface="Calibri" pitchFamily="34" charset="0"/>
              </a:rPr>
              <a:t>                         </a:t>
            </a:r>
          </a:p>
          <a:p>
            <a:pPr marL="342900" indent="-342900"/>
            <a:r>
              <a:rPr lang="fi-FI" sz="1400" b="1" dirty="0" smtClean="0">
                <a:latin typeface="Calibri" pitchFamily="34" charset="0"/>
              </a:rPr>
              <a:t> </a:t>
            </a:r>
            <a:r>
              <a:rPr lang="fi-FI" sz="1400" b="1" dirty="0" smtClean="0">
                <a:latin typeface="Calibri" pitchFamily="34" charset="0"/>
              </a:rPr>
              <a:t>                                                    N</a:t>
            </a:r>
            <a:r>
              <a:rPr lang="fi-FI" sz="1400" b="1" dirty="0" smtClean="0">
                <a:latin typeface="Calibri" pitchFamily="34" charset="0"/>
              </a:rPr>
              <a:t>= </a:t>
            </a:r>
            <a:r>
              <a:rPr lang="fi-FI" sz="1400" b="1" dirty="0" smtClean="0">
                <a:latin typeface="Calibri" pitchFamily="34" charset="0"/>
              </a:rPr>
              <a:t>216</a:t>
            </a:r>
            <a:endParaRPr lang="fi-FI" sz="14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F5F69-34CE-4855-BDCC-A61EDAA8A457}" type="datetime1">
              <a:rPr lang="fi-FI" smtClean="0"/>
              <a:t>10.2.2012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Outi  Hakola                                           Ainedidaktiikan symposiumi 2012, Helsinki</a:t>
            </a:r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979712" y="224644"/>
            <a:ext cx="6840538" cy="1150938"/>
          </a:xfrm>
        </p:spPr>
        <p:txBody>
          <a:bodyPr>
            <a:normAutofit fontScale="90000"/>
          </a:bodyPr>
          <a:lstStyle/>
          <a:p>
            <a:r>
              <a:rPr lang="fi-FI" sz="2700" dirty="0" smtClean="0">
                <a:latin typeface="Calibri" pitchFamily="34" charset="0"/>
              </a:rPr>
              <a:t>Tulisiko suullisen kielitaidon </a:t>
            </a:r>
            <a:r>
              <a:rPr lang="fi-FI" sz="2700" dirty="0" smtClean="0">
                <a:latin typeface="Calibri" pitchFamily="34" charset="0"/>
              </a:rPr>
              <a:t>KURSSIN olla </a:t>
            </a:r>
            <a:r>
              <a:rPr lang="fi-FI" sz="2700" dirty="0" smtClean="0">
                <a:latin typeface="Calibri" pitchFamily="34" charset="0"/>
              </a:rPr>
              <a:t>mielestäsi kaikille ao. kielen lukijoille </a:t>
            </a:r>
            <a:r>
              <a:rPr lang="fi-FI" sz="2700" dirty="0" smtClean="0">
                <a:latin typeface="Calibri" pitchFamily="34" charset="0"/>
              </a:rPr>
              <a:t>PAKOLLINEN</a:t>
            </a:r>
            <a:r>
              <a:rPr lang="fi-FI" sz="2700" dirty="0" smtClean="0">
                <a:latin typeface="Calibri" pitchFamily="34" charset="0"/>
              </a:rPr>
              <a:t>?</a:t>
            </a:r>
            <a:r>
              <a:rPr lang="fi-FI" sz="2700" dirty="0" smtClean="0">
                <a:solidFill>
                  <a:schemeClr val="accent5"/>
                </a:solidFill>
                <a:latin typeface="Calibri" pitchFamily="34" charset="0"/>
              </a:rPr>
              <a:t> </a:t>
            </a:r>
            <a:br>
              <a:rPr lang="fi-FI" sz="2700" dirty="0" smtClean="0">
                <a:solidFill>
                  <a:schemeClr val="accent5"/>
                </a:solidFill>
                <a:latin typeface="Calibri" pitchFamily="34" charset="0"/>
              </a:rPr>
            </a:br>
            <a:r>
              <a:rPr lang="fi-FI" sz="2700" dirty="0" smtClean="0">
                <a:solidFill>
                  <a:schemeClr val="accent5"/>
                </a:solidFill>
                <a:latin typeface="Calibri" pitchFamily="34" charset="0"/>
              </a:rPr>
              <a:t>-&gt; </a:t>
            </a:r>
            <a:r>
              <a:rPr lang="fi-FI" sz="2700" dirty="0" smtClean="0">
                <a:solidFill>
                  <a:schemeClr val="accent5"/>
                </a:solidFill>
                <a:latin typeface="Calibri" pitchFamily="34" charset="0"/>
              </a:rPr>
              <a:t>A-englanti </a:t>
            </a:r>
            <a:r>
              <a:rPr lang="fi-FI" sz="2800" dirty="0" smtClean="0">
                <a:solidFill>
                  <a:schemeClr val="accent5"/>
                </a:solidFill>
                <a:latin typeface="Calibri" pitchFamily="34" charset="0"/>
              </a:rPr>
              <a:t/>
            </a:r>
            <a:br>
              <a:rPr lang="fi-FI" sz="2800" dirty="0" smtClean="0">
                <a:solidFill>
                  <a:schemeClr val="accent5"/>
                </a:solidFill>
                <a:latin typeface="Calibri" pitchFamily="34" charset="0"/>
              </a:rPr>
            </a:br>
            <a:r>
              <a:rPr lang="fi-FI" sz="1600" dirty="0" smtClean="0">
                <a:latin typeface="Calibri" pitchFamily="34" charset="0"/>
              </a:rPr>
              <a:t>(Kansasen mukaan 1.ajattelutaso:                                                                                                           ”käsitys </a:t>
            </a:r>
            <a:r>
              <a:rPr lang="fi-FI" sz="1600" dirty="0" smtClean="0">
                <a:latin typeface="Calibri" pitchFamily="34" charset="0"/>
              </a:rPr>
              <a:t>oppiaineen opetussuunnitelmasta koko koulun opetussuunnitelman </a:t>
            </a:r>
            <a:r>
              <a:rPr lang="fi-FI" sz="1600" dirty="0" smtClean="0">
                <a:latin typeface="Calibri" pitchFamily="34" charset="0"/>
              </a:rPr>
              <a:t>osana”)</a:t>
            </a:r>
            <a:endParaRPr lang="fi-FI" sz="1600" dirty="0">
              <a:solidFill>
                <a:schemeClr val="accent5"/>
              </a:solidFill>
              <a:latin typeface="Calibri" pitchFamily="34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80828"/>
            <a:ext cx="5148572" cy="4284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203848" y="4041068"/>
            <a:ext cx="648072" cy="252028"/>
          </a:xfrm>
          <a:prstGeom prst="rect">
            <a:avLst/>
          </a:prstGeom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kyllä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7664" y="3645024"/>
            <a:ext cx="648072" cy="252028"/>
          </a:xfrm>
          <a:prstGeom prst="rect">
            <a:avLst/>
          </a:prstGeom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ei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24128" y="2924944"/>
            <a:ext cx="2808312" cy="738664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marL="342900" indent="-342900"/>
            <a:r>
              <a:rPr lang="fi-FI" sz="1400" b="1" dirty="0" smtClean="0">
                <a:solidFill>
                  <a:schemeClr val="accent5"/>
                </a:solidFill>
                <a:latin typeface="Calibri" pitchFamily="34" charset="0"/>
              </a:rPr>
              <a:t>Ei 40% </a:t>
            </a:r>
          </a:p>
          <a:p>
            <a:pPr marL="342900" indent="-342900"/>
            <a:r>
              <a:rPr lang="fi-FI" sz="1400" b="1" dirty="0" smtClean="0">
                <a:solidFill>
                  <a:srgbClr val="00B050"/>
                </a:solidFill>
                <a:latin typeface="Calibri" pitchFamily="34" charset="0"/>
              </a:rPr>
              <a:t>Kyllä</a:t>
            </a:r>
            <a:r>
              <a:rPr lang="fi-FI" sz="1400" b="1" dirty="0" smtClean="0">
                <a:solidFill>
                  <a:srgbClr val="00B050"/>
                </a:solidFill>
                <a:latin typeface="Calibri" pitchFamily="34" charset="0"/>
              </a:rPr>
              <a:t> 60%</a:t>
            </a:r>
          </a:p>
          <a:p>
            <a:pPr marL="342900" indent="-342900"/>
            <a:r>
              <a:rPr lang="fi-FI" sz="1400" b="1" dirty="0" smtClean="0">
                <a:latin typeface="Calibri" pitchFamily="34" charset="0"/>
              </a:rPr>
              <a:t>                                                     N= 216</a:t>
            </a:r>
            <a:endParaRPr lang="fi-FI" sz="1400" b="1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C3CE-02EE-45A5-B6B7-7F8FB69CA7F7}" type="datetime1">
              <a:rPr lang="fi-FI" smtClean="0"/>
              <a:t>10.2.2012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Outi  Hakola                                           Ainedidaktiikan symposiumi 2012, Helsinki</a:t>
            </a:r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979712" y="224644"/>
            <a:ext cx="6840538" cy="1150938"/>
          </a:xfrm>
        </p:spPr>
        <p:txBody>
          <a:bodyPr>
            <a:noAutofit/>
          </a:bodyPr>
          <a:lstStyle/>
          <a:p>
            <a:r>
              <a:rPr lang="fi-FI" sz="2400" dirty="0" smtClean="0">
                <a:latin typeface="Calibri" pitchFamily="34" charset="0"/>
              </a:rPr>
              <a:t>Tulisiko suullisen kielitaidon </a:t>
            </a:r>
            <a:r>
              <a:rPr lang="fi-FI" sz="2400" dirty="0" smtClean="0">
                <a:latin typeface="Calibri" pitchFamily="34" charset="0"/>
              </a:rPr>
              <a:t>KURSSIN olla </a:t>
            </a:r>
            <a:r>
              <a:rPr lang="fi-FI" sz="2400" dirty="0" smtClean="0">
                <a:latin typeface="Calibri" pitchFamily="34" charset="0"/>
              </a:rPr>
              <a:t>mielestäsi kaikille ao. kielen lukijoille </a:t>
            </a:r>
            <a:r>
              <a:rPr lang="fi-FI" sz="2400" dirty="0" smtClean="0">
                <a:latin typeface="Calibri" pitchFamily="34" charset="0"/>
              </a:rPr>
              <a:t>PAKOLLINEN?</a:t>
            </a:r>
            <a:r>
              <a:rPr lang="fi-FI" sz="2400" dirty="0" smtClean="0">
                <a:solidFill>
                  <a:schemeClr val="accent5"/>
                </a:solidFill>
                <a:latin typeface="Calibri" pitchFamily="34" charset="0"/>
              </a:rPr>
              <a:t> </a:t>
            </a:r>
            <a:br>
              <a:rPr lang="fi-FI" sz="2400" dirty="0" smtClean="0">
                <a:solidFill>
                  <a:schemeClr val="accent5"/>
                </a:solidFill>
                <a:latin typeface="Calibri" pitchFamily="34" charset="0"/>
              </a:rPr>
            </a:br>
            <a:r>
              <a:rPr lang="fi-FI" sz="2400" dirty="0" smtClean="0">
                <a:solidFill>
                  <a:schemeClr val="accent5"/>
                </a:solidFill>
                <a:latin typeface="Calibri" pitchFamily="34" charset="0"/>
              </a:rPr>
              <a:t>-&gt; </a:t>
            </a:r>
            <a:r>
              <a:rPr lang="fi-FI" sz="2400" dirty="0" smtClean="0">
                <a:solidFill>
                  <a:schemeClr val="accent5"/>
                </a:solidFill>
                <a:latin typeface="Calibri" pitchFamily="34" charset="0"/>
              </a:rPr>
              <a:t>B1-ruotsi /-suomi</a:t>
            </a:r>
            <a:r>
              <a:rPr lang="fi-FI" sz="2400" dirty="0" smtClean="0">
                <a:latin typeface="Calibri" pitchFamily="34" charset="0"/>
              </a:rPr>
              <a:t> </a:t>
            </a:r>
            <a:br>
              <a:rPr lang="fi-FI" sz="2400" dirty="0" smtClean="0">
                <a:latin typeface="Calibri" pitchFamily="34" charset="0"/>
              </a:rPr>
            </a:br>
            <a:r>
              <a:rPr lang="fi-FI" sz="1400" dirty="0" smtClean="0">
                <a:latin typeface="Calibri" pitchFamily="34" charset="0"/>
              </a:rPr>
              <a:t>(Kansasen mukaan 1.ajattelutaso:                                                                                                             ”käsitys </a:t>
            </a:r>
            <a:r>
              <a:rPr lang="fi-FI" sz="1400" dirty="0" smtClean="0">
                <a:latin typeface="Calibri" pitchFamily="34" charset="0"/>
              </a:rPr>
              <a:t>oppiaineen opetussuunnitelmasta koko koulun opetussuunnitelman </a:t>
            </a:r>
            <a:r>
              <a:rPr lang="fi-FI" sz="1400" dirty="0" smtClean="0">
                <a:latin typeface="Calibri" pitchFamily="34" charset="0"/>
              </a:rPr>
              <a:t>osana”) </a:t>
            </a:r>
            <a:r>
              <a:rPr lang="fi-FI" sz="2400" dirty="0" smtClean="0">
                <a:solidFill>
                  <a:schemeClr val="accent5"/>
                </a:solidFill>
              </a:rPr>
              <a:t/>
            </a:r>
            <a:br>
              <a:rPr lang="fi-FI" sz="2400" dirty="0" smtClean="0">
                <a:solidFill>
                  <a:schemeClr val="accent5"/>
                </a:solidFill>
              </a:rPr>
            </a:br>
            <a:endParaRPr lang="fi-FI" sz="24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916832"/>
            <a:ext cx="4608512" cy="4284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2195736" y="3933056"/>
            <a:ext cx="648072" cy="252028"/>
          </a:xfrm>
          <a:prstGeom prst="rect">
            <a:avLst/>
          </a:prstGeom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ei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75856" y="4401108"/>
            <a:ext cx="648072" cy="252028"/>
          </a:xfrm>
          <a:prstGeom prst="rect">
            <a:avLst/>
          </a:prstGeom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kyllä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24128" y="2924944"/>
            <a:ext cx="2808312" cy="738664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marL="342900" indent="-342900"/>
            <a:r>
              <a:rPr lang="fi-FI" sz="1400" b="1" dirty="0" smtClean="0">
                <a:solidFill>
                  <a:schemeClr val="accent5"/>
                </a:solidFill>
                <a:latin typeface="Calibri" pitchFamily="34" charset="0"/>
              </a:rPr>
              <a:t>Ei 49% </a:t>
            </a:r>
            <a:endParaRPr lang="fi-FI" sz="1400" b="1" dirty="0" smtClean="0">
              <a:solidFill>
                <a:schemeClr val="accent5"/>
              </a:solidFill>
              <a:latin typeface="Calibri" pitchFamily="34" charset="0"/>
            </a:endParaRPr>
          </a:p>
          <a:p>
            <a:pPr marL="342900" indent="-342900"/>
            <a:r>
              <a:rPr lang="fi-FI" sz="1400" b="1" dirty="0" smtClean="0">
                <a:solidFill>
                  <a:srgbClr val="00B050"/>
                </a:solidFill>
                <a:latin typeface="Calibri" pitchFamily="34" charset="0"/>
              </a:rPr>
              <a:t>Kyllä</a:t>
            </a:r>
            <a:r>
              <a:rPr lang="fi-FI" sz="1400" b="1" dirty="0" smtClean="0">
                <a:solidFill>
                  <a:srgbClr val="00B050"/>
                </a:solidFill>
                <a:latin typeface="Calibri" pitchFamily="34" charset="0"/>
              </a:rPr>
              <a:t> 50%</a:t>
            </a:r>
          </a:p>
          <a:p>
            <a:pPr marL="342900" indent="-342900"/>
            <a:r>
              <a:rPr lang="fi-FI" sz="1400" b="1" dirty="0" smtClean="0">
                <a:latin typeface="Calibri" pitchFamily="34" charset="0"/>
              </a:rPr>
              <a:t>                                                      N=216</a:t>
            </a:r>
            <a:endParaRPr lang="fi-FI" sz="1400" b="1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elsingin Yliopisto">
  <a:themeElements>
    <a:clrScheme name="HY (KTT)">
      <a:dk1>
        <a:sysClr val="windowText" lastClr="000000"/>
      </a:dk1>
      <a:lt1>
        <a:srgbClr val="FFFFFF"/>
      </a:lt1>
      <a:dk2>
        <a:srgbClr val="8C8A87"/>
      </a:dk2>
      <a:lt2>
        <a:srgbClr val="FFFFFF"/>
      </a:lt2>
      <a:accent1>
        <a:srgbClr val="FCD116"/>
      </a:accent1>
      <a:accent2>
        <a:srgbClr val="1E1C77"/>
      </a:accent2>
      <a:accent3>
        <a:srgbClr val="8C8A87"/>
      </a:accent3>
      <a:accent4>
        <a:srgbClr val="256EC7"/>
      </a:accent4>
      <a:accent5>
        <a:srgbClr val="E5053A"/>
      </a:accent5>
      <a:accent6>
        <a:srgbClr val="FCD116"/>
      </a:accent6>
      <a:hlink>
        <a:srgbClr val="FCA311"/>
      </a:hlink>
      <a:folHlink>
        <a:srgbClr val="8C8A87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HY (konserni)">
      <a:dk1>
        <a:sysClr val="windowText" lastClr="000000"/>
      </a:dk1>
      <a:lt1>
        <a:srgbClr val="FFFFFF"/>
      </a:lt1>
      <a:dk2>
        <a:srgbClr val="8C8A87"/>
      </a:dk2>
      <a:lt2>
        <a:srgbClr val="FFFFFF"/>
      </a:lt2>
      <a:accent1>
        <a:srgbClr val="8C8A87"/>
      </a:accent1>
      <a:accent2>
        <a:srgbClr val="1E1C77"/>
      </a:accent2>
      <a:accent3>
        <a:srgbClr val="FCA311"/>
      </a:accent3>
      <a:accent4>
        <a:srgbClr val="256EC7"/>
      </a:accent4>
      <a:accent5>
        <a:srgbClr val="E5053A"/>
      </a:accent5>
      <a:accent6>
        <a:srgbClr val="FCD116"/>
      </a:accent6>
      <a:hlink>
        <a:srgbClr val="FCA311"/>
      </a:hlink>
      <a:folHlink>
        <a:srgbClr val="8C8A87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HY (konserni)">
      <a:dk1>
        <a:sysClr val="windowText" lastClr="000000"/>
      </a:dk1>
      <a:lt1>
        <a:srgbClr val="FFFFFF"/>
      </a:lt1>
      <a:dk2>
        <a:srgbClr val="8C8A87"/>
      </a:dk2>
      <a:lt2>
        <a:srgbClr val="FFFFFF"/>
      </a:lt2>
      <a:accent1>
        <a:srgbClr val="8C8A87"/>
      </a:accent1>
      <a:accent2>
        <a:srgbClr val="1E1C77"/>
      </a:accent2>
      <a:accent3>
        <a:srgbClr val="FCA311"/>
      </a:accent3>
      <a:accent4>
        <a:srgbClr val="256EC7"/>
      </a:accent4>
      <a:accent5>
        <a:srgbClr val="E5053A"/>
      </a:accent5>
      <a:accent6>
        <a:srgbClr val="FCD116"/>
      </a:accent6>
      <a:hlink>
        <a:srgbClr val="FCA311"/>
      </a:hlink>
      <a:folHlink>
        <a:srgbClr val="8C8A87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858</Words>
  <Application>Microsoft Office PowerPoint</Application>
  <PresentationFormat>On-screen Show (4:3)</PresentationFormat>
  <Paragraphs>200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Helsingin Yliopisto</vt:lpstr>
      <vt:lpstr>Vieraiden kielten opettajien käsityksiä suullisen kielitaidon opettamisesta ja arvioinnista lukiossa </vt:lpstr>
      <vt:lpstr>Opettajien käsitysten tutkimuskenttä</vt:lpstr>
      <vt:lpstr>Opettajan pedagoginen ajattelu</vt:lpstr>
      <vt:lpstr>Opettajan pedagoginen ajattelu:  Pedagogisen ajattelun tasomalli  (Kansanen 1993)</vt:lpstr>
      <vt:lpstr>Opettajan pedagoginen ajattelu:  Pedagogisen ajattelun tasomalli  (Kansanen 1993)</vt:lpstr>
      <vt:lpstr>Miten tarpeellisena pidät suullisen kielitaidon kurssia? -&gt; A-englanti  (Kansasen mukaan 2.ajattelutaso: “näkemys oppiaineen tehtävästä”)</vt:lpstr>
      <vt:lpstr>Miten tarpeellisena pidät suullisen kielitaidon kurssia? -&gt; B1-ruotsi /-suomi  (Kansasen mukaan 2.ajattelutaso: “näkemys oppiaineen tehtävästä”)</vt:lpstr>
      <vt:lpstr>Tulisiko suullisen kielitaidon KURSSIN olla mielestäsi kaikille ao. kielen lukijoille PAKOLLINEN?  -&gt; A-englanti  (Kansasen mukaan 1.ajattelutaso:                                                                                                           ”käsitys oppiaineen opetussuunnitelmasta koko koulun opetussuunnitelman osana”)</vt:lpstr>
      <vt:lpstr>Tulisiko suullisen kielitaidon KURSSIN olla mielestäsi kaikille ao. kielen lukijoille PAKOLLINEN?  -&gt; B1-ruotsi /-suomi  (Kansasen mukaan 1.ajattelutaso:                                                                                                             ”käsitys oppiaineen opetussuunnitelmasta koko koulun opetussuunnitelman osana”)  </vt:lpstr>
      <vt:lpstr>        Miksi on tärkeä ja / tai tulisi olla pakollinen                                         / miksi ei ?  (Toimintataso sekä 1. ja 2. ajattelutaso Kansasen mukaan: näkemys oppiaineen tehtävästä yhteiskunnassa ja oppilaiden elämässä, käsitys oppiaineen opetussuunnitelmasta koko koulun opetussuunnitelman osana, opetussuunnitelman suunnassa tapahtuvat oppisisällön priorisointiin liittyvät tilannekohtaiset  ratkaisut)</vt:lpstr>
      <vt:lpstr>Tulisiko suullisen kokeen olla mielestäsi OSA ao. kielen YLIOPPILASKOETTA? -&gt; A-englanti (Kansasen mukaan 2.ajattelutaso:                                                                                                           ”näkemys oppiaineen tehtävästä yhteiskunnassa ja oppilaiden elämässä”)</vt:lpstr>
      <vt:lpstr>Tulisiko suullisen kokeen olla mielestäsi OSA ao. kielen YLIOPPILASKOETTA? -&gt; B1-ruotsi /-suomi  (Kansasen mukaan 2.ajattelutaso:                                                                                                           ”näkemys oppiaineen tehtävästä yhteiskunnassa ja oppilaiden elämässä”)</vt:lpstr>
      <vt:lpstr>Miksi?</vt:lpstr>
      <vt:lpstr>Slide 14</vt:lpstr>
      <vt:lpstr>LukSuS-hanke   (Lukion Suullisten kurssien Seuranta: http://blogs.helsinki.fi/luksus-projekti/ )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lastModifiedBy/>
  <cp:revision>1</cp:revision>
  <dcterms:created xsi:type="dcterms:W3CDTF">2011-10-17T06:10:28Z</dcterms:created>
  <dcterms:modified xsi:type="dcterms:W3CDTF">2012-02-10T11:19:29Z</dcterms:modified>
</cp:coreProperties>
</file>