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4" r:id="rId2"/>
    <p:sldId id="272" r:id="rId3"/>
    <p:sldId id="273" r:id="rId4"/>
    <p:sldId id="274" r:id="rId5"/>
    <p:sldId id="279" r:id="rId6"/>
    <p:sldId id="277" r:id="rId7"/>
    <p:sldId id="281" r:id="rId8"/>
    <p:sldId id="280" r:id="rId9"/>
    <p:sldId id="276" r:id="rId10"/>
    <p:sldId id="278" r:id="rId11"/>
    <p:sldId id="282" r:id="rId12"/>
  </p:sldIdLst>
  <p:sldSz cx="9144000" cy="6858000" type="screen4x3"/>
  <p:notesSz cx="6669088" cy="97758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2" d="100"/>
          <a:sy n="82" d="100"/>
        </p:scale>
        <p:origin x="-1026" y="30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096" y="-84"/>
      </p:cViewPr>
      <p:guideLst>
        <p:guide orient="horz" pos="3079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E8633-DD50-467C-B21A-E1CECDED6BB2}" type="datetimeFigureOut">
              <a:rPr lang="fi-FI" sz="800" smtClean="0"/>
              <a:pPr/>
              <a:t>27.3.2013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848601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B85FA14-6BD0-4B51-94D4-05F5A75E4036}" type="datetimeFigureOut">
              <a:rPr lang="fi-FI" smtClean="0"/>
              <a:pPr/>
              <a:t>27.3.2013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70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A </a:t>
            </a:r>
            <a:r>
              <a:rPr lang="fi-FI" dirty="0" err="1" smtClean="0"/>
              <a:t>lot</a:t>
            </a:r>
            <a:r>
              <a:rPr lang="fi-FI" dirty="0" smtClean="0"/>
              <a:t> of </a:t>
            </a:r>
            <a:r>
              <a:rPr lang="fi-FI" dirty="0" err="1" smtClean="0"/>
              <a:t>fun</a:t>
            </a:r>
            <a:r>
              <a:rPr lang="fi-FI" dirty="0" smtClean="0"/>
              <a:t>!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5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9C75AB72-032C-43CF-A0DA-7DF36966FD0E}" type="datetime1">
              <a:rPr lang="fi-FI" smtClean="0"/>
              <a:t>27.3.2013</a:t>
            </a:fld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 smtClean="0"/>
              <a:t>Käyttäytymistieteellinen tiedekunta / Maria Kela / Virtuaalinen oppikirja S2-opetuksessa</a:t>
            </a:r>
            <a:endParaRPr lang="en-GB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smtClean="0">
                <a:solidFill>
                  <a:schemeClr val="tx2"/>
                </a:solidFill>
              </a:rPr>
              <a:t>www.helsinki.fi/yliopisto</a:t>
            </a:r>
            <a:endParaRPr lang="en-GB" sz="900">
              <a:solidFill>
                <a:schemeClr val="tx2"/>
              </a:solidFill>
            </a:endParaRP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B164555F-AA04-42C0-BC95-5F89B9B12CF4}" type="datetime1">
              <a:rPr lang="fi-FI" smtClean="0"/>
              <a:t>27.3.2013</a:t>
            </a:fld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 smtClean="0"/>
              <a:t>Käyttäytymistieteellinen tiedekunta / Maria Kela / Virtuaalinen oppikirja S2-opetuksessa</a:t>
            </a:r>
            <a:endParaRPr lang="en-GB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smtClean="0">
                <a:solidFill>
                  <a:schemeClr val="tx2"/>
                </a:solidFill>
              </a:rPr>
              <a:t>www.helsinki.fi/yliopisto</a:t>
            </a:r>
            <a:endParaRPr lang="en-GB" sz="900">
              <a:solidFill>
                <a:schemeClr val="tx2"/>
              </a:solidFill>
            </a:endParaRP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758F-71CB-4468-81F2-F5F7EBD4BE0B}" type="datetime1">
              <a:rPr lang="fi-FI" smtClean="0"/>
              <a:t>27.3.2013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Käyttäytymistieteellinen tiedekunta / Maria Kela / Virtuaalinen oppikirja S2-opetuksessa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ECB6-0703-4652-8EA9-3C3CCB68FC85}" type="datetime1">
              <a:rPr lang="fi-FI" smtClean="0"/>
              <a:t>27.3.2013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Käyttäytymistieteellinen tiedekunta / Maria Kela / Virtuaalinen oppikirja S2-opetuksessa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13A0-63FA-4953-8761-BDDE82EFACD6}" type="datetime1">
              <a:rPr lang="fi-FI" smtClean="0"/>
              <a:t>27.3.2013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Käyttäytymistieteellinen tiedekunta / Maria Kela / Virtuaalinen oppikirja S2-opetuksessa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06AE-7B83-4689-8487-3D45B48544B8}" type="datetime1">
              <a:rPr lang="fi-FI" smtClean="0"/>
              <a:t>27.3.2013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Käyttäytymistieteellinen tiedekunta / Maria Kela / Virtuaalinen oppikirja S2-opetuksessa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A47-57BD-430C-B42F-35A3984FA35E}" type="datetime1">
              <a:rPr lang="fi-FI" smtClean="0"/>
              <a:t>27.3.2013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Käyttäytymistieteellinen tiedekunta / Maria Kela / Virtuaalinen oppikirja S2-opetuksessa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68BE-E056-46F4-AEB7-C926BD7BAF78}" type="datetime1">
              <a:rPr lang="fi-FI" smtClean="0"/>
              <a:t>27.3.2013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Käyttäytymistieteellinen tiedekunta / Maria Kela / Virtuaalinen oppikirja S2-opetuksessa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1C8A-4EB7-45D1-999B-483F5DE487C3}" type="datetime1">
              <a:rPr lang="fi-FI" smtClean="0"/>
              <a:t>27.3.2013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Käyttäytymistieteellinen tiedekunta / Maria Kela / Virtuaalinen oppikirja S2-opetuksessa</a:t>
            </a:r>
            <a:endParaRPr lang="en-GB"/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E531F2D8-EABE-4877-A28B-C40DE9C364AF}" type="datetime1">
              <a:rPr lang="fi-FI" smtClean="0"/>
              <a:t>27.3.2013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 smtClean="0"/>
              <a:t>Käyttäytymistieteellinen tiedekunta / Maria Kela / Virtuaalinen oppikirja S2-opetuksessa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smtClean="0">
                <a:solidFill>
                  <a:schemeClr val="tx2"/>
                </a:solidFill>
              </a:rPr>
              <a:t>www.helsinki.fi/yliopisto</a:t>
            </a:r>
            <a:endParaRPr lang="en-GB" sz="900">
              <a:solidFill>
                <a:schemeClr val="tx2"/>
              </a:solidFill>
            </a:endParaRPr>
          </a:p>
        </p:txBody>
      </p:sp>
      <p:sp>
        <p:nvSpPr>
          <p:cNvPr id="21" name="Line 16"/>
          <p:cNvSpPr>
            <a:spLocks noChangeShapeType="1"/>
          </p:cNvSpPr>
          <p:nvPr userDrawn="1"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 </a:t>
            </a:r>
            <a:r>
              <a:rPr lang="fi-FI" dirty="0" err="1" smtClean="0"/>
              <a:t>village</a:t>
            </a:r>
            <a:r>
              <a:rPr lang="fi-FI" dirty="0" smtClean="0"/>
              <a:t> </a:t>
            </a:r>
            <a:r>
              <a:rPr lang="fi-FI" dirty="0" err="1" smtClean="0"/>
              <a:t>method</a:t>
            </a:r>
            <a:r>
              <a:rPr lang="fi-FI" smtClean="0"/>
              <a:t/>
            </a:r>
            <a:br>
              <a:rPr lang="fi-FI" smtClean="0"/>
            </a:br>
            <a:endParaRPr lang="fi-FI" sz="2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13758F-71CB-4468-81F2-F5F7EBD4BE0B}" type="datetime1">
              <a:rPr lang="fi-FI" smtClean="0"/>
              <a:t>27.3.2013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8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 </a:t>
            </a:r>
            <a:r>
              <a:rPr lang="fi-FI" dirty="0" err="1" smtClean="0"/>
              <a:t>coherent</a:t>
            </a:r>
            <a:r>
              <a:rPr lang="fi-FI" dirty="0" smtClean="0"/>
              <a:t> </a:t>
            </a:r>
            <a:r>
              <a:rPr lang="fi-FI" dirty="0" err="1" smtClean="0"/>
              <a:t>appearance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 with </a:t>
            </a:r>
            <a:r>
              <a:rPr lang="fi-FI" dirty="0" err="1" smtClean="0"/>
              <a:t>permission</a:t>
            </a:r>
            <a:r>
              <a:rPr lang="fi-FI" dirty="0" smtClean="0"/>
              <a:t> to </a:t>
            </a:r>
            <a:r>
              <a:rPr lang="fi-FI" dirty="0" err="1" smtClean="0"/>
              <a:t>heterogeneity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Creates</a:t>
            </a:r>
            <a:r>
              <a:rPr lang="fi-FI" dirty="0" smtClean="0"/>
              <a:t> </a:t>
            </a:r>
            <a:r>
              <a:rPr lang="fi-FI" dirty="0" err="1" smtClean="0"/>
              <a:t>group</a:t>
            </a:r>
            <a:r>
              <a:rPr lang="fi-FI" dirty="0" smtClean="0"/>
              <a:t> </a:t>
            </a:r>
            <a:r>
              <a:rPr lang="fi-FI" dirty="0" err="1" smtClean="0"/>
              <a:t>spirit</a:t>
            </a:r>
            <a:r>
              <a:rPr lang="fi-FI" dirty="0" smtClean="0"/>
              <a:t>.</a:t>
            </a:r>
          </a:p>
          <a:p>
            <a:r>
              <a:rPr lang="fi-FI" dirty="0" smtClean="0"/>
              <a:t>Using </a:t>
            </a:r>
            <a:r>
              <a:rPr lang="fi-FI" dirty="0" err="1" smtClean="0"/>
              <a:t>learners</a:t>
            </a:r>
            <a:r>
              <a:rPr lang="fi-FI" dirty="0" smtClean="0"/>
              <a:t>’ products as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  <a:r>
              <a:rPr lang="fi-FI" dirty="0" err="1" smtClean="0"/>
              <a:t>materials</a:t>
            </a:r>
            <a:r>
              <a:rPr lang="fi-FI" dirty="0" smtClean="0"/>
              <a:t> is a </a:t>
            </a:r>
            <a:r>
              <a:rPr lang="fi-FI" dirty="0" err="1" smtClean="0"/>
              <a:t>positive</a:t>
            </a:r>
            <a:r>
              <a:rPr lang="fi-FI" dirty="0" smtClean="0"/>
              <a:t> feedback </a:t>
            </a:r>
            <a:r>
              <a:rPr lang="fi-FI" i="1" dirty="0" smtClean="0"/>
              <a:t>per se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Up</a:t>
            </a:r>
            <a:r>
              <a:rPr lang="fi-FI" dirty="0" smtClean="0"/>
              <a:t> to </a:t>
            </a:r>
            <a:r>
              <a:rPr lang="fi-FI" dirty="0" err="1" smtClean="0"/>
              <a:t>date</a:t>
            </a:r>
            <a:r>
              <a:rPr lang="fi-FI" dirty="0" smtClean="0"/>
              <a:t>, </a:t>
            </a:r>
            <a:r>
              <a:rPr lang="fi-FI" dirty="0" err="1" smtClean="0"/>
              <a:t>never</a:t>
            </a:r>
            <a:r>
              <a:rPr lang="fi-FI" dirty="0" smtClean="0"/>
              <a:t> </a:t>
            </a:r>
            <a:r>
              <a:rPr lang="fi-FI" dirty="0" err="1" smtClean="0"/>
              <a:t>oldfashioned</a:t>
            </a:r>
            <a:r>
              <a:rPr lang="fi-FI" dirty="0" smtClean="0"/>
              <a:t>. </a:t>
            </a:r>
          </a:p>
          <a:p>
            <a:r>
              <a:rPr lang="fi-FI" dirty="0" err="1" smtClean="0"/>
              <a:t>Creativity</a:t>
            </a:r>
            <a:r>
              <a:rPr lang="fi-FI" dirty="0" smtClean="0"/>
              <a:t> </a:t>
            </a:r>
            <a:r>
              <a:rPr lang="fi-FI" dirty="0" err="1" smtClean="0"/>
              <a:t>allowed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0E73-6A30-4EEA-8814-EAAB74690AAA}" type="datetime1">
              <a:rPr lang="fi-FI" smtClean="0"/>
              <a:t>27.3.2013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Mansikkala’s</a:t>
            </a:r>
            <a:r>
              <a:rPr lang="fi-FI" dirty="0" smtClean="0"/>
              <a:t> </a:t>
            </a:r>
            <a:r>
              <a:rPr lang="fi-FI" dirty="0" err="1" smtClean="0"/>
              <a:t>advantages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32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Pretty</a:t>
            </a:r>
            <a:r>
              <a:rPr lang="fi-FI" dirty="0"/>
              <a:t> </a:t>
            </a:r>
            <a:r>
              <a:rPr lang="fi-FI" dirty="0" err="1"/>
              <a:t>worky</a:t>
            </a:r>
            <a:r>
              <a:rPr lang="fi-FI" dirty="0"/>
              <a:t> to the </a:t>
            </a:r>
            <a:r>
              <a:rPr lang="fi-FI" dirty="0" err="1"/>
              <a:t>teacher</a:t>
            </a:r>
            <a:r>
              <a:rPr lang="fi-FI" dirty="0"/>
              <a:t>. </a:t>
            </a:r>
          </a:p>
          <a:p>
            <a:r>
              <a:rPr lang="fi-FI" dirty="0" err="1"/>
              <a:t>Teaching</a:t>
            </a:r>
            <a:r>
              <a:rPr lang="fi-FI" dirty="0"/>
              <a:t> </a:t>
            </a:r>
            <a:r>
              <a:rPr lang="fi-FI" dirty="0" err="1"/>
              <a:t>grammatical</a:t>
            </a:r>
            <a:r>
              <a:rPr lang="fi-FI" dirty="0"/>
              <a:t> </a:t>
            </a:r>
            <a:r>
              <a:rPr lang="fi-FI" dirty="0" err="1"/>
              <a:t>structures</a:t>
            </a:r>
            <a:r>
              <a:rPr lang="fi-FI" dirty="0"/>
              <a:t> </a:t>
            </a:r>
            <a:r>
              <a:rPr lang="fi-FI" dirty="0" smtClean="0"/>
              <a:t>–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whatever</a:t>
            </a:r>
            <a:r>
              <a:rPr lang="fi-FI" dirty="0" smtClean="0"/>
              <a:t> the </a:t>
            </a:r>
            <a:r>
              <a:rPr lang="fi-FI" dirty="0" err="1" smtClean="0"/>
              <a:t>chosen</a:t>
            </a:r>
            <a:r>
              <a:rPr lang="fi-FI" dirty="0" smtClean="0"/>
              <a:t> </a:t>
            </a:r>
            <a:r>
              <a:rPr lang="fi-FI" dirty="0" err="1" smtClean="0"/>
              <a:t>topic</a:t>
            </a:r>
            <a:r>
              <a:rPr lang="fi-FI" dirty="0" smtClean="0"/>
              <a:t> is –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/>
              <a:t>be</a:t>
            </a:r>
            <a:r>
              <a:rPr lang="fi-FI" dirty="0"/>
              <a:t> ”</a:t>
            </a:r>
            <a:r>
              <a:rPr lang="fi-FI" dirty="0" err="1"/>
              <a:t>plotted</a:t>
            </a:r>
            <a:r>
              <a:rPr lang="fi-FI" dirty="0"/>
              <a:t>”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again</a:t>
            </a:r>
            <a:r>
              <a:rPr lang="fi-FI" dirty="0"/>
              <a:t>. </a:t>
            </a:r>
          </a:p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758F-71CB-4468-81F2-F5F7EBD4BE0B}" type="datetime1">
              <a:rPr lang="fi-FI" smtClean="0"/>
              <a:t>27.3.2013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…</a:t>
            </a:r>
            <a:r>
              <a:rPr lang="fi-FI" dirty="0"/>
              <a:t>and </a:t>
            </a:r>
            <a:r>
              <a:rPr lang="fi-FI" dirty="0" err="1"/>
              <a:t>challenges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06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kartta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613" y="2051325"/>
            <a:ext cx="6840537" cy="390787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0118-8FAE-4DD5-89B3-90384348B32C}" type="datetime1">
              <a:rPr lang="fi-FI" smtClean="0"/>
              <a:t>27.3.2013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Case Mansikkala: </a:t>
            </a:r>
            <a:br>
              <a:rPr lang="fi-FI" dirty="0" smtClean="0"/>
            </a:br>
            <a:r>
              <a:rPr lang="fi-FI" i="1" dirty="0" smtClean="0"/>
              <a:t>a </a:t>
            </a:r>
            <a:r>
              <a:rPr lang="fi-FI" i="1" dirty="0" err="1" smtClean="0"/>
              <a:t>village</a:t>
            </a:r>
            <a:r>
              <a:rPr lang="fi-FI" i="1" dirty="0" smtClean="0"/>
              <a:t> </a:t>
            </a:r>
            <a:r>
              <a:rPr lang="fi-FI" i="1" dirty="0" err="1" smtClean="0"/>
              <a:t>method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45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kartt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5716" y="1989138"/>
            <a:ext cx="6732748" cy="403225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EBEE-8693-43DB-85BD-6D60E5435F21}" type="datetime1">
              <a:rPr lang="fi-FI" smtClean="0"/>
              <a:t>27.3.2013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84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kartt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989138"/>
            <a:ext cx="6660741" cy="403225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8F5-4A97-4E45-917F-E845D4D4BFA9}" type="datetime1">
              <a:rPr lang="fi-FI" smtClean="0"/>
              <a:t>27.3.2013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0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758F-71CB-4468-81F2-F5F7EBD4BE0B}" type="datetime1">
              <a:rPr lang="fi-FI" smtClean="0"/>
              <a:t>27.3.2013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074" name="Picture 2" descr="C:\Documents and Settings\marikela\Local Settings\Temporary Internet Files\Content.IE5\B4G3SI3G\MP90042211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785" y="4196838"/>
            <a:ext cx="2224196" cy="208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marikela\Local Settings\Temporary Internet Files\Content.IE5\B4G3SI3G\MP91022082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4326283"/>
            <a:ext cx="253828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marikela\Local Settings\Temporary Internet Files\Content.IE5\B4G3SI3G\MP90042262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48" y="152636"/>
            <a:ext cx="3185883" cy="21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marikela\Local Settings\Temporary Internet Files\Content.IE5\FXVP342V\MP90042285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263" y="2008130"/>
            <a:ext cx="2240868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Documents and Settings\marikela\Local Settings\Temporary Internet Files\Content.IE5\FXVP342V\MP90044314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83" y="2199936"/>
            <a:ext cx="3648041" cy="20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marikela\Local Settings\Temporary Internet Files\Content.IE5\B4G3SI3G\MP90042287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349">
            <a:off x="326034" y="2102489"/>
            <a:ext cx="3284062" cy="22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Documents and Settings\marikela\Local Settings\Temporary Internet Files\Content.IE5\B4G3SI3G\MP90044322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346163"/>
            <a:ext cx="2420314" cy="161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Documents and Settings\marikela\Local Settings\Temporary Internet Files\Content.IE5\3KFGZ05O\MP910220968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21" y="3735569"/>
            <a:ext cx="2895610" cy="30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Documents and Settings\marikela\Local Settings\Temporary Internet Files\Content.IE5\14AO7KJO\MP900442243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6" y="94099"/>
            <a:ext cx="1733988" cy="260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Documents and Settings\marikela\Local Settings\Temporary Internet Files\Content.IE5\B4G3SI3G\MP900443889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3" y="3807051"/>
            <a:ext cx="2006580" cy="30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Documents and Settings\marikela\Local Settings\Temporary Internet Files\Content.IE5\FXVP342V\MP900446466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32" y="152636"/>
            <a:ext cx="1397900" cy="20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7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kartta-mal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613" y="2051325"/>
            <a:ext cx="6840537" cy="390787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2CA4-824B-4FAB-8BF4-F37B229AEC74}" type="datetime1">
              <a:rPr lang="fi-FI" smtClean="0"/>
              <a:t>27.3.2013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Learning culture</a:t>
            </a:r>
            <a:endParaRPr lang="fi-FI" dirty="0"/>
          </a:p>
        </p:txBody>
      </p:sp>
      <p:grpSp>
        <p:nvGrpSpPr>
          <p:cNvPr id="10" name="Group 9"/>
          <p:cNvGrpSpPr/>
          <p:nvPr/>
        </p:nvGrpSpPr>
        <p:grpSpPr>
          <a:xfrm>
            <a:off x="575556" y="2183867"/>
            <a:ext cx="1584176" cy="1144398"/>
            <a:chOff x="1940830" y="3774032"/>
            <a:chExt cx="1584176" cy="1144398"/>
          </a:xfrm>
        </p:grpSpPr>
        <p:sp>
          <p:nvSpPr>
            <p:cNvPr id="11" name="Oval Callout 10"/>
            <p:cNvSpPr/>
            <p:nvPr/>
          </p:nvSpPr>
          <p:spPr>
            <a:xfrm rot="16989633">
              <a:off x="2001256" y="3713606"/>
              <a:ext cx="1144398" cy="126524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20850" y="3846040"/>
              <a:ext cx="14041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err="1" smtClean="0">
                  <a:solidFill>
                    <a:srgbClr val="002060"/>
                  </a:solidFill>
                </a:rPr>
                <a:t>Typical</a:t>
              </a:r>
              <a:r>
                <a:rPr lang="fi-FI" b="1" dirty="0" smtClean="0">
                  <a:solidFill>
                    <a:srgbClr val="002060"/>
                  </a:solidFill>
                </a:rPr>
                <a:t> </a:t>
              </a:r>
              <a:r>
                <a:rPr lang="fi-FI" b="1" dirty="0" err="1" smtClean="0">
                  <a:solidFill>
                    <a:srgbClr val="002060"/>
                  </a:solidFill>
                </a:rPr>
                <a:t>river</a:t>
              </a:r>
              <a:r>
                <a:rPr lang="fi-FI" b="1" dirty="0" smtClean="0">
                  <a:solidFill>
                    <a:srgbClr val="002060"/>
                  </a:solidFill>
                </a:rPr>
                <a:t> </a:t>
              </a:r>
              <a:r>
                <a:rPr lang="fi-FI" b="1" dirty="0" err="1" smtClean="0">
                  <a:solidFill>
                    <a:srgbClr val="002060"/>
                  </a:solidFill>
                </a:rPr>
                <a:t>names</a:t>
              </a:r>
              <a:endParaRPr lang="fi-FI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47764" y="1112969"/>
            <a:ext cx="1584176" cy="1144398"/>
            <a:chOff x="1940830" y="3774032"/>
            <a:chExt cx="1584176" cy="1144398"/>
          </a:xfrm>
        </p:grpSpPr>
        <p:sp>
          <p:nvSpPr>
            <p:cNvPr id="14" name="Oval Callout 13"/>
            <p:cNvSpPr/>
            <p:nvPr/>
          </p:nvSpPr>
          <p:spPr>
            <a:xfrm rot="16989633">
              <a:off x="2001256" y="3713606"/>
              <a:ext cx="1144398" cy="126524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20850" y="3846040"/>
              <a:ext cx="14041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err="1" smtClean="0">
                  <a:solidFill>
                    <a:srgbClr val="002060"/>
                  </a:solidFill>
                </a:rPr>
                <a:t>Typical</a:t>
              </a:r>
              <a:r>
                <a:rPr lang="fi-FI" b="1" dirty="0" smtClean="0">
                  <a:solidFill>
                    <a:srgbClr val="002060"/>
                  </a:solidFill>
                </a:rPr>
                <a:t> </a:t>
              </a:r>
              <a:r>
                <a:rPr lang="fi-FI" b="1" dirty="0" err="1" smtClean="0">
                  <a:solidFill>
                    <a:srgbClr val="002060"/>
                  </a:solidFill>
                </a:rPr>
                <a:t>street</a:t>
              </a:r>
              <a:endParaRPr lang="fi-FI" b="1" dirty="0" smtClean="0">
                <a:solidFill>
                  <a:srgbClr val="002060"/>
                </a:solidFill>
              </a:endParaRPr>
            </a:p>
            <a:p>
              <a:r>
                <a:rPr lang="fi-FI" b="1" dirty="0" err="1" smtClean="0">
                  <a:solidFill>
                    <a:srgbClr val="002060"/>
                  </a:solidFill>
                </a:rPr>
                <a:t>names</a:t>
              </a:r>
              <a:endParaRPr lang="fi-FI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96236" y="2176590"/>
            <a:ext cx="1584176" cy="1144398"/>
            <a:chOff x="1940830" y="3774032"/>
            <a:chExt cx="1584176" cy="1144398"/>
          </a:xfrm>
        </p:grpSpPr>
        <p:sp>
          <p:nvSpPr>
            <p:cNvPr id="17" name="Oval Callout 16"/>
            <p:cNvSpPr/>
            <p:nvPr/>
          </p:nvSpPr>
          <p:spPr>
            <a:xfrm rot="16989633">
              <a:off x="2001256" y="3713606"/>
              <a:ext cx="1144398" cy="126524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20850" y="3846040"/>
              <a:ext cx="14041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err="1" smtClean="0">
                  <a:solidFill>
                    <a:srgbClr val="002060"/>
                  </a:solidFill>
                </a:rPr>
                <a:t>Typical</a:t>
              </a:r>
              <a:r>
                <a:rPr lang="fi-FI" b="1" dirty="0" smtClean="0">
                  <a:solidFill>
                    <a:srgbClr val="002060"/>
                  </a:solidFill>
                </a:rPr>
                <a:t> </a:t>
              </a:r>
              <a:r>
                <a:rPr lang="fi-FI" b="1" dirty="0" err="1" smtClean="0">
                  <a:solidFill>
                    <a:srgbClr val="002060"/>
                  </a:solidFill>
                </a:rPr>
                <a:t>places</a:t>
              </a:r>
              <a:r>
                <a:rPr lang="fi-FI" b="1" dirty="0" smtClean="0">
                  <a:solidFill>
                    <a:srgbClr val="002060"/>
                  </a:solidFill>
                </a:rPr>
                <a:t>:</a:t>
              </a:r>
            </a:p>
            <a:p>
              <a:r>
                <a:rPr lang="fi-FI" b="1" dirty="0" smtClean="0">
                  <a:solidFill>
                    <a:srgbClr val="002060"/>
                  </a:solidFill>
                </a:rPr>
                <a:t>Café</a:t>
              </a:r>
              <a:endParaRPr lang="fi-FI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35696" y="3789040"/>
            <a:ext cx="1584176" cy="1144398"/>
            <a:chOff x="1940830" y="3774032"/>
            <a:chExt cx="1584176" cy="1144398"/>
          </a:xfrm>
        </p:grpSpPr>
        <p:sp>
          <p:nvSpPr>
            <p:cNvPr id="20" name="Oval Callout 19"/>
            <p:cNvSpPr/>
            <p:nvPr/>
          </p:nvSpPr>
          <p:spPr>
            <a:xfrm rot="16989633">
              <a:off x="2001256" y="3713606"/>
              <a:ext cx="1144398" cy="126524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20850" y="3846040"/>
              <a:ext cx="14041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err="1" smtClean="0">
                  <a:solidFill>
                    <a:srgbClr val="002060"/>
                  </a:solidFill>
                </a:rPr>
                <a:t>Typical</a:t>
              </a:r>
              <a:r>
                <a:rPr lang="fi-FI" b="1" dirty="0" smtClean="0">
                  <a:solidFill>
                    <a:srgbClr val="002060"/>
                  </a:solidFill>
                </a:rPr>
                <a:t> </a:t>
              </a:r>
              <a:r>
                <a:rPr lang="fi-FI" b="1" dirty="0" err="1" smtClean="0">
                  <a:solidFill>
                    <a:srgbClr val="002060"/>
                  </a:solidFill>
                </a:rPr>
                <a:t>places</a:t>
              </a:r>
              <a:r>
                <a:rPr lang="fi-FI" b="1" dirty="0" smtClean="0">
                  <a:solidFill>
                    <a:srgbClr val="002060"/>
                  </a:solidFill>
                </a:rPr>
                <a:t>:</a:t>
              </a:r>
            </a:p>
            <a:p>
              <a:r>
                <a:rPr lang="fi-FI" b="1" dirty="0" smtClean="0">
                  <a:solidFill>
                    <a:srgbClr val="002060"/>
                  </a:solidFill>
                </a:rPr>
                <a:t>Cinema </a:t>
              </a:r>
              <a:endParaRPr lang="fi-FI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26677" y="3639980"/>
            <a:ext cx="1584176" cy="1144398"/>
            <a:chOff x="1940830" y="3774032"/>
            <a:chExt cx="1584176" cy="1144398"/>
          </a:xfrm>
        </p:grpSpPr>
        <p:sp>
          <p:nvSpPr>
            <p:cNvPr id="23" name="Oval Callout 22"/>
            <p:cNvSpPr/>
            <p:nvPr/>
          </p:nvSpPr>
          <p:spPr>
            <a:xfrm rot="16989633">
              <a:off x="2001256" y="3713606"/>
              <a:ext cx="1144398" cy="126524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20850" y="3846040"/>
              <a:ext cx="14041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err="1" smtClean="0">
                  <a:solidFill>
                    <a:srgbClr val="002060"/>
                  </a:solidFill>
                </a:rPr>
                <a:t>Typical</a:t>
              </a:r>
              <a:r>
                <a:rPr lang="fi-FI" b="1" dirty="0" smtClean="0">
                  <a:solidFill>
                    <a:srgbClr val="002060"/>
                  </a:solidFill>
                </a:rPr>
                <a:t> </a:t>
              </a:r>
              <a:r>
                <a:rPr lang="fi-FI" b="1" dirty="0" err="1" smtClean="0">
                  <a:solidFill>
                    <a:srgbClr val="002060"/>
                  </a:solidFill>
                </a:rPr>
                <a:t>places</a:t>
              </a:r>
              <a:r>
                <a:rPr lang="fi-FI" b="1" dirty="0" smtClean="0">
                  <a:solidFill>
                    <a:srgbClr val="002060"/>
                  </a:solidFill>
                </a:rPr>
                <a:t>:</a:t>
              </a:r>
            </a:p>
            <a:p>
              <a:r>
                <a:rPr lang="fi-FI" b="1" dirty="0" smtClean="0">
                  <a:solidFill>
                    <a:srgbClr val="002060"/>
                  </a:solidFill>
                </a:rPr>
                <a:t>Post </a:t>
              </a:r>
              <a:r>
                <a:rPr lang="fi-FI" b="1" dirty="0" err="1" smtClean="0">
                  <a:solidFill>
                    <a:srgbClr val="002060"/>
                  </a:solidFill>
                </a:rPr>
                <a:t>office</a:t>
              </a:r>
              <a:endParaRPr lang="fi-FI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06697" y="1628800"/>
            <a:ext cx="1584176" cy="1200329"/>
            <a:chOff x="1940830" y="3751490"/>
            <a:chExt cx="1584176" cy="1200329"/>
          </a:xfrm>
        </p:grpSpPr>
        <p:sp>
          <p:nvSpPr>
            <p:cNvPr id="26" name="Oval Callout 25"/>
            <p:cNvSpPr/>
            <p:nvPr/>
          </p:nvSpPr>
          <p:spPr>
            <a:xfrm rot="16989633">
              <a:off x="2001256" y="3713606"/>
              <a:ext cx="1144398" cy="126524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20850" y="3751490"/>
              <a:ext cx="14041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err="1" smtClean="0">
                  <a:solidFill>
                    <a:srgbClr val="002060"/>
                  </a:solidFill>
                </a:rPr>
                <a:t>Typical</a:t>
              </a:r>
              <a:r>
                <a:rPr lang="fi-FI" b="1" dirty="0" smtClean="0">
                  <a:solidFill>
                    <a:srgbClr val="002060"/>
                  </a:solidFill>
                </a:rPr>
                <a:t> </a:t>
              </a:r>
              <a:r>
                <a:rPr lang="fi-FI" b="1" dirty="0" err="1" smtClean="0">
                  <a:solidFill>
                    <a:srgbClr val="002060"/>
                  </a:solidFill>
                </a:rPr>
                <a:t>places</a:t>
              </a:r>
              <a:r>
                <a:rPr lang="fi-FI" b="1" dirty="0" smtClean="0">
                  <a:solidFill>
                    <a:srgbClr val="002060"/>
                  </a:solidFill>
                </a:rPr>
                <a:t>:</a:t>
              </a:r>
            </a:p>
            <a:p>
              <a:r>
                <a:rPr lang="fi-FI" b="1" dirty="0" err="1" smtClean="0">
                  <a:solidFill>
                    <a:srgbClr val="002060"/>
                  </a:solidFill>
                </a:rPr>
                <a:t>Shopping</a:t>
              </a:r>
              <a:endParaRPr lang="fi-FI" b="1" dirty="0" smtClean="0">
                <a:solidFill>
                  <a:srgbClr val="002060"/>
                </a:solidFill>
              </a:endParaRPr>
            </a:p>
            <a:p>
              <a:r>
                <a:rPr lang="fi-FI" b="1" dirty="0" err="1" smtClean="0">
                  <a:solidFill>
                    <a:srgbClr val="002060"/>
                  </a:solidFill>
                </a:rPr>
                <a:t>mall</a:t>
              </a:r>
              <a:endParaRPr lang="fi-FI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36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kartta-mal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613" y="2051325"/>
            <a:ext cx="6840537" cy="390787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2CA4-824B-4FAB-8BF4-F37B229AEC74}" type="datetime1">
              <a:rPr lang="fi-FI" smtClean="0"/>
              <a:t>27.3.2013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Learning </a:t>
            </a:r>
            <a:r>
              <a:rPr lang="fi-FI" dirty="0" err="1" smtClean="0"/>
              <a:t>phrases</a:t>
            </a:r>
            <a:r>
              <a:rPr lang="fi-FI" dirty="0" smtClean="0"/>
              <a:t> and </a:t>
            </a:r>
            <a:r>
              <a:rPr lang="fi-FI" dirty="0" err="1" smtClean="0"/>
              <a:t>interaction</a:t>
            </a:r>
            <a:endParaRPr lang="fi-FI" dirty="0"/>
          </a:p>
        </p:txBody>
      </p:sp>
      <p:grpSp>
        <p:nvGrpSpPr>
          <p:cNvPr id="5" name="Group 4"/>
          <p:cNvGrpSpPr/>
          <p:nvPr/>
        </p:nvGrpSpPr>
        <p:grpSpPr>
          <a:xfrm>
            <a:off x="2339752" y="4581128"/>
            <a:ext cx="1404156" cy="1144398"/>
            <a:chOff x="1868822" y="3780022"/>
            <a:chExt cx="1404156" cy="1144398"/>
          </a:xfrm>
        </p:grpSpPr>
        <p:sp>
          <p:nvSpPr>
            <p:cNvPr id="8" name="Oval Callout 7"/>
            <p:cNvSpPr/>
            <p:nvPr/>
          </p:nvSpPr>
          <p:spPr>
            <a:xfrm rot="16989633">
              <a:off x="2001256" y="3719596"/>
              <a:ext cx="1144398" cy="126524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68822" y="3976790"/>
              <a:ext cx="1404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err="1" smtClean="0">
                  <a:solidFill>
                    <a:srgbClr val="002060"/>
                  </a:solidFill>
                </a:rPr>
                <a:t>Discussion</a:t>
              </a:r>
              <a:r>
                <a:rPr lang="fi-FI" b="1" dirty="0" smtClean="0">
                  <a:solidFill>
                    <a:srgbClr val="002060"/>
                  </a:solidFill>
                </a:rPr>
                <a:t> in a café</a:t>
              </a:r>
              <a:endParaRPr lang="fi-FI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5576" y="1628800"/>
            <a:ext cx="1404156" cy="1216406"/>
            <a:chOff x="1868822" y="3708014"/>
            <a:chExt cx="1404156" cy="1216406"/>
          </a:xfrm>
        </p:grpSpPr>
        <p:sp>
          <p:nvSpPr>
            <p:cNvPr id="11" name="Oval Callout 10"/>
            <p:cNvSpPr/>
            <p:nvPr/>
          </p:nvSpPr>
          <p:spPr>
            <a:xfrm rot="16989633">
              <a:off x="2001256" y="3719596"/>
              <a:ext cx="1144398" cy="126524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8822" y="3708014"/>
              <a:ext cx="14041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err="1" smtClean="0">
                  <a:solidFill>
                    <a:srgbClr val="002060"/>
                  </a:solidFill>
                </a:rPr>
                <a:t>Describing</a:t>
              </a:r>
              <a:r>
                <a:rPr lang="fi-FI" b="1" dirty="0" smtClean="0">
                  <a:solidFill>
                    <a:srgbClr val="002060"/>
                  </a:solidFill>
                </a:rPr>
                <a:t> </a:t>
              </a:r>
              <a:r>
                <a:rPr lang="fi-FI" b="1" dirty="0" err="1" smtClean="0">
                  <a:solidFill>
                    <a:srgbClr val="002060"/>
                  </a:solidFill>
                </a:rPr>
                <a:t>your</a:t>
              </a:r>
              <a:r>
                <a:rPr lang="fi-FI" b="1" dirty="0" smtClean="0">
                  <a:solidFill>
                    <a:srgbClr val="002060"/>
                  </a:solidFill>
                </a:rPr>
                <a:t> </a:t>
              </a:r>
              <a:r>
                <a:rPr lang="fi-FI" b="1" dirty="0" err="1" smtClean="0">
                  <a:solidFill>
                    <a:srgbClr val="002060"/>
                  </a:solidFill>
                </a:rPr>
                <a:t>problem</a:t>
              </a:r>
              <a:r>
                <a:rPr lang="fi-FI" b="1" dirty="0" smtClean="0">
                  <a:solidFill>
                    <a:srgbClr val="002060"/>
                  </a:solidFill>
                </a:rPr>
                <a:t> in a </a:t>
              </a:r>
              <a:r>
                <a:rPr lang="fi-FI" b="1" dirty="0" err="1" smtClean="0">
                  <a:solidFill>
                    <a:srgbClr val="002060"/>
                  </a:solidFill>
                </a:rPr>
                <a:t>hospital</a:t>
              </a:r>
              <a:endParaRPr lang="fi-FI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51820" y="1340768"/>
            <a:ext cx="1404156" cy="1144398"/>
            <a:chOff x="1940830" y="3780022"/>
            <a:chExt cx="1404156" cy="1144398"/>
          </a:xfrm>
        </p:grpSpPr>
        <p:sp>
          <p:nvSpPr>
            <p:cNvPr id="14" name="Oval Callout 13"/>
            <p:cNvSpPr/>
            <p:nvPr/>
          </p:nvSpPr>
          <p:spPr>
            <a:xfrm rot="16989633">
              <a:off x="2001256" y="3719596"/>
              <a:ext cx="1144398" cy="126524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40830" y="3816026"/>
              <a:ext cx="14041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err="1" smtClean="0">
                  <a:solidFill>
                    <a:srgbClr val="002060"/>
                  </a:solidFill>
                </a:rPr>
                <a:t>Asking</a:t>
              </a:r>
              <a:r>
                <a:rPr lang="fi-FI" b="1" dirty="0" smtClean="0">
                  <a:solidFill>
                    <a:srgbClr val="002060"/>
                  </a:solidFill>
                </a:rPr>
                <a:t> for </a:t>
              </a:r>
              <a:r>
                <a:rPr lang="fi-FI" b="1" dirty="0" err="1" smtClean="0">
                  <a:solidFill>
                    <a:srgbClr val="002060"/>
                  </a:solidFill>
                </a:rPr>
                <a:t>way</a:t>
              </a:r>
              <a:r>
                <a:rPr lang="fi-FI" b="1" dirty="0" smtClean="0">
                  <a:solidFill>
                    <a:srgbClr val="002060"/>
                  </a:solidFill>
                </a:rPr>
                <a:t> in the </a:t>
              </a:r>
              <a:r>
                <a:rPr lang="fi-FI" b="1" dirty="0" err="1" smtClean="0">
                  <a:solidFill>
                    <a:srgbClr val="002060"/>
                  </a:solidFill>
                </a:rPr>
                <a:t>bus</a:t>
              </a:r>
              <a:r>
                <a:rPr lang="fi-FI" b="1" dirty="0" smtClean="0">
                  <a:solidFill>
                    <a:srgbClr val="002060"/>
                  </a:solidFill>
                </a:rPr>
                <a:t> </a:t>
              </a:r>
              <a:r>
                <a:rPr lang="fi-FI" b="1" dirty="0" err="1" smtClean="0">
                  <a:solidFill>
                    <a:srgbClr val="002060"/>
                  </a:solidFill>
                </a:rPr>
                <a:t>station</a:t>
              </a:r>
              <a:endParaRPr lang="fi-FI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30733" y="1454476"/>
            <a:ext cx="1404156" cy="1144398"/>
            <a:chOff x="1940830" y="3780022"/>
            <a:chExt cx="1404156" cy="1144398"/>
          </a:xfrm>
        </p:grpSpPr>
        <p:sp>
          <p:nvSpPr>
            <p:cNvPr id="17" name="Oval Callout 16"/>
            <p:cNvSpPr/>
            <p:nvPr/>
          </p:nvSpPr>
          <p:spPr>
            <a:xfrm rot="16989633">
              <a:off x="2001256" y="3719596"/>
              <a:ext cx="1144398" cy="126524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0090" y="3897344"/>
              <a:ext cx="12348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err="1" smtClean="0">
                  <a:solidFill>
                    <a:srgbClr val="002060"/>
                  </a:solidFill>
                </a:rPr>
                <a:t>Asking</a:t>
              </a:r>
              <a:r>
                <a:rPr lang="fi-FI" b="1" dirty="0" smtClean="0">
                  <a:solidFill>
                    <a:srgbClr val="002060"/>
                  </a:solidFill>
                </a:rPr>
                <a:t> for help in a shop</a:t>
              </a:r>
              <a:endParaRPr lang="fi-FI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72200" y="4777896"/>
            <a:ext cx="1635627" cy="1144398"/>
            <a:chOff x="1818359" y="3780022"/>
            <a:chExt cx="1635627" cy="1144398"/>
          </a:xfrm>
        </p:grpSpPr>
        <p:sp>
          <p:nvSpPr>
            <p:cNvPr id="20" name="Oval Callout 19"/>
            <p:cNvSpPr/>
            <p:nvPr/>
          </p:nvSpPr>
          <p:spPr>
            <a:xfrm rot="16989633">
              <a:off x="2001256" y="3719596"/>
              <a:ext cx="1144398" cy="126524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18359" y="3897344"/>
              <a:ext cx="16356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smtClean="0">
                  <a:solidFill>
                    <a:srgbClr val="002060"/>
                  </a:solidFill>
                </a:rPr>
                <a:t>Reporting an </a:t>
              </a:r>
              <a:r>
                <a:rPr lang="fi-FI" b="1" dirty="0" err="1" smtClean="0">
                  <a:solidFill>
                    <a:srgbClr val="002060"/>
                  </a:solidFill>
                </a:rPr>
                <a:t>accident</a:t>
              </a:r>
              <a:r>
                <a:rPr lang="fi-FI" b="1" dirty="0" smtClean="0">
                  <a:solidFill>
                    <a:srgbClr val="002060"/>
                  </a:solidFill>
                </a:rPr>
                <a:t> to the </a:t>
              </a:r>
              <a:r>
                <a:rPr lang="fi-FI" b="1" dirty="0" err="1" smtClean="0">
                  <a:solidFill>
                    <a:srgbClr val="002060"/>
                  </a:solidFill>
                </a:rPr>
                <a:t>police</a:t>
              </a:r>
              <a:endParaRPr lang="fi-FI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14446" y="3174363"/>
            <a:ext cx="1391108" cy="1144398"/>
            <a:chOff x="1940830" y="3780022"/>
            <a:chExt cx="1391108" cy="1144398"/>
          </a:xfrm>
        </p:grpSpPr>
        <p:sp>
          <p:nvSpPr>
            <p:cNvPr id="23" name="Oval Callout 22"/>
            <p:cNvSpPr/>
            <p:nvPr/>
          </p:nvSpPr>
          <p:spPr>
            <a:xfrm rot="16989633">
              <a:off x="2001256" y="3719596"/>
              <a:ext cx="1144398" cy="126524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82932" y="3897344"/>
              <a:ext cx="13490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err="1" smtClean="0">
                  <a:solidFill>
                    <a:srgbClr val="002060"/>
                  </a:solidFill>
                </a:rPr>
                <a:t>Meeting</a:t>
              </a:r>
              <a:r>
                <a:rPr lang="fi-FI" b="1" dirty="0" smtClean="0">
                  <a:solidFill>
                    <a:srgbClr val="002060"/>
                  </a:solidFill>
                </a:rPr>
                <a:t> </a:t>
              </a:r>
              <a:r>
                <a:rPr lang="fi-FI" b="1" dirty="0" err="1" smtClean="0">
                  <a:solidFill>
                    <a:srgbClr val="002060"/>
                  </a:solidFill>
                </a:rPr>
                <a:t>sbd</a:t>
              </a:r>
              <a:r>
                <a:rPr lang="fi-FI" b="1" dirty="0" smtClean="0">
                  <a:solidFill>
                    <a:srgbClr val="002060"/>
                  </a:solidFill>
                </a:rPr>
                <a:t> in a restaurant</a:t>
              </a:r>
              <a:endParaRPr lang="fi-FI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03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kartta-mal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613" y="2051325"/>
            <a:ext cx="6840537" cy="390787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2CA4-824B-4FAB-8BF4-F37B229AEC74}" type="datetime1">
              <a:rPr lang="fi-FI" smtClean="0"/>
              <a:t>27.3.2013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Learning </a:t>
            </a:r>
            <a:r>
              <a:rPr lang="fi-FI" dirty="0" err="1" smtClean="0"/>
              <a:t>grammar</a:t>
            </a:r>
            <a:r>
              <a:rPr lang="fi-FI" dirty="0" smtClean="0"/>
              <a:t> in </a:t>
            </a:r>
            <a:r>
              <a:rPr lang="fi-FI" dirty="0" err="1" smtClean="0"/>
              <a:t>interaction</a:t>
            </a:r>
            <a:endParaRPr lang="fi-FI" dirty="0"/>
          </a:p>
        </p:txBody>
      </p:sp>
      <p:grpSp>
        <p:nvGrpSpPr>
          <p:cNvPr id="5" name="Group 4"/>
          <p:cNvGrpSpPr/>
          <p:nvPr/>
        </p:nvGrpSpPr>
        <p:grpSpPr>
          <a:xfrm>
            <a:off x="2411760" y="4581128"/>
            <a:ext cx="1512168" cy="1144398"/>
            <a:chOff x="1940830" y="3780022"/>
            <a:chExt cx="1512168" cy="1144398"/>
          </a:xfrm>
        </p:grpSpPr>
        <p:sp>
          <p:nvSpPr>
            <p:cNvPr id="8" name="Oval Callout 7"/>
            <p:cNvSpPr/>
            <p:nvPr/>
          </p:nvSpPr>
          <p:spPr>
            <a:xfrm rot="16989633">
              <a:off x="2001256" y="3719596"/>
              <a:ext cx="1144398" cy="126524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48842" y="3888034"/>
              <a:ext cx="14041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smtClean="0">
                  <a:solidFill>
                    <a:srgbClr val="002060"/>
                  </a:solidFill>
                </a:rPr>
                <a:t>Café: </a:t>
              </a:r>
            </a:p>
            <a:p>
              <a:r>
                <a:rPr lang="fi-FI" b="1" dirty="0" err="1" smtClean="0">
                  <a:solidFill>
                    <a:srgbClr val="C00000"/>
                  </a:solidFill>
                </a:rPr>
                <a:t>basic</a:t>
              </a:r>
              <a:r>
                <a:rPr lang="fi-FI" b="1" dirty="0" smtClean="0">
                  <a:solidFill>
                    <a:srgbClr val="C00000"/>
                  </a:solidFill>
                </a:rPr>
                <a:t> </a:t>
              </a:r>
              <a:r>
                <a:rPr lang="fi-FI" b="1" dirty="0" err="1" smtClean="0">
                  <a:solidFill>
                    <a:srgbClr val="C00000"/>
                  </a:solidFill>
                </a:rPr>
                <a:t>sentences</a:t>
              </a:r>
              <a:endParaRPr lang="fi-FI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5576" y="1628800"/>
            <a:ext cx="1656184" cy="1477328"/>
            <a:chOff x="1868822" y="3708014"/>
            <a:chExt cx="1656184" cy="1477328"/>
          </a:xfrm>
        </p:grpSpPr>
        <p:sp>
          <p:nvSpPr>
            <p:cNvPr id="11" name="Oval Callout 10"/>
            <p:cNvSpPr/>
            <p:nvPr/>
          </p:nvSpPr>
          <p:spPr>
            <a:xfrm rot="16989633">
              <a:off x="2001256" y="3719596"/>
              <a:ext cx="1144398" cy="126524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8822" y="3708014"/>
              <a:ext cx="165618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err="1" smtClean="0">
                  <a:solidFill>
                    <a:srgbClr val="002060"/>
                  </a:solidFill>
                </a:rPr>
                <a:t>Hospital</a:t>
              </a:r>
              <a:r>
                <a:rPr lang="fi-FI" b="1" dirty="0" smtClean="0">
                  <a:solidFill>
                    <a:srgbClr val="002060"/>
                  </a:solidFill>
                </a:rPr>
                <a:t>: </a:t>
              </a:r>
            </a:p>
            <a:p>
              <a:r>
                <a:rPr lang="fi-FI" b="1" dirty="0" err="1">
                  <a:solidFill>
                    <a:srgbClr val="C00000"/>
                  </a:solidFill>
                </a:rPr>
                <a:t>c</a:t>
              </a:r>
              <a:r>
                <a:rPr lang="fi-FI" b="1" dirty="0" err="1" smtClean="0">
                  <a:solidFill>
                    <a:srgbClr val="C00000"/>
                  </a:solidFill>
                </a:rPr>
                <a:t>omplex</a:t>
              </a:r>
              <a:r>
                <a:rPr lang="fi-FI" b="1" dirty="0" smtClean="0">
                  <a:solidFill>
                    <a:srgbClr val="C00000"/>
                  </a:solidFill>
                </a:rPr>
                <a:t> </a:t>
              </a:r>
              <a:r>
                <a:rPr lang="fi-FI" b="1" dirty="0" err="1" smtClean="0">
                  <a:solidFill>
                    <a:srgbClr val="C00000"/>
                  </a:solidFill>
                </a:rPr>
                <a:t>sentences</a:t>
              </a:r>
              <a:r>
                <a:rPr lang="fi-FI" b="1" dirty="0" smtClean="0">
                  <a:solidFill>
                    <a:srgbClr val="C00000"/>
                  </a:solidFill>
                </a:rPr>
                <a:t>, </a:t>
              </a:r>
              <a:r>
                <a:rPr lang="fi-FI" b="1" dirty="0" err="1" smtClean="0">
                  <a:solidFill>
                    <a:srgbClr val="C00000"/>
                  </a:solidFill>
                </a:rPr>
                <a:t>precise</a:t>
              </a:r>
              <a:r>
                <a:rPr lang="fi-FI" b="1" dirty="0" smtClean="0">
                  <a:solidFill>
                    <a:srgbClr val="C00000"/>
                  </a:solidFill>
                </a:rPr>
                <a:t> </a:t>
              </a:r>
              <a:r>
                <a:rPr lang="fi-FI" b="1" dirty="0" err="1" smtClean="0">
                  <a:solidFill>
                    <a:srgbClr val="C00000"/>
                  </a:solidFill>
                </a:rPr>
                <a:t>descriptions</a:t>
              </a:r>
              <a:endParaRPr lang="fi-FI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38157" y="1340768"/>
            <a:ext cx="1517819" cy="1144398"/>
            <a:chOff x="1827167" y="3780022"/>
            <a:chExt cx="1517819" cy="1144398"/>
          </a:xfrm>
        </p:grpSpPr>
        <p:sp>
          <p:nvSpPr>
            <p:cNvPr id="14" name="Oval Callout 13"/>
            <p:cNvSpPr/>
            <p:nvPr/>
          </p:nvSpPr>
          <p:spPr>
            <a:xfrm rot="16989633">
              <a:off x="2001256" y="3719596"/>
              <a:ext cx="1144398" cy="126524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27167" y="3816026"/>
              <a:ext cx="15178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err="1" smtClean="0">
                  <a:solidFill>
                    <a:srgbClr val="002060"/>
                  </a:solidFill>
                </a:rPr>
                <a:t>Station</a:t>
              </a:r>
              <a:r>
                <a:rPr lang="fi-FI" b="1" dirty="0" smtClean="0">
                  <a:solidFill>
                    <a:srgbClr val="002060"/>
                  </a:solidFill>
                </a:rPr>
                <a:t>: </a:t>
              </a:r>
              <a:r>
                <a:rPr lang="fi-FI" b="1" dirty="0" err="1" smtClean="0">
                  <a:solidFill>
                    <a:srgbClr val="C00000"/>
                  </a:solidFill>
                </a:rPr>
                <a:t>directions</a:t>
              </a:r>
              <a:r>
                <a:rPr lang="fi-FI" b="1" dirty="0" smtClean="0">
                  <a:solidFill>
                    <a:srgbClr val="C00000"/>
                  </a:solidFill>
                </a:rPr>
                <a:t>,</a:t>
              </a:r>
            </a:p>
            <a:p>
              <a:r>
                <a:rPr lang="fi-FI" b="1" dirty="0" err="1" smtClean="0">
                  <a:solidFill>
                    <a:srgbClr val="C00000"/>
                  </a:solidFill>
                </a:rPr>
                <a:t>instructions</a:t>
              </a:r>
              <a:endParaRPr lang="fi-FI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30733" y="1454476"/>
            <a:ext cx="1725814" cy="1144398"/>
            <a:chOff x="1940830" y="3780022"/>
            <a:chExt cx="1725814" cy="1144398"/>
          </a:xfrm>
        </p:grpSpPr>
        <p:sp>
          <p:nvSpPr>
            <p:cNvPr id="17" name="Oval Callout 16"/>
            <p:cNvSpPr/>
            <p:nvPr/>
          </p:nvSpPr>
          <p:spPr>
            <a:xfrm rot="16989633">
              <a:off x="2001256" y="3719596"/>
              <a:ext cx="1144398" cy="126524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0089" y="3897344"/>
              <a:ext cx="15565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smtClean="0">
                  <a:solidFill>
                    <a:srgbClr val="002060"/>
                  </a:solidFill>
                </a:rPr>
                <a:t>Shop:</a:t>
              </a:r>
            </a:p>
            <a:p>
              <a:r>
                <a:rPr lang="fi-FI" b="1" dirty="0" err="1">
                  <a:solidFill>
                    <a:srgbClr val="C00000"/>
                  </a:solidFill>
                </a:rPr>
                <a:t>e</a:t>
              </a:r>
              <a:r>
                <a:rPr lang="fi-FI" b="1" dirty="0" err="1" smtClean="0">
                  <a:solidFill>
                    <a:srgbClr val="C00000"/>
                  </a:solidFill>
                </a:rPr>
                <a:t>xpressing</a:t>
              </a:r>
              <a:r>
                <a:rPr lang="fi-FI" b="1" dirty="0" smtClean="0">
                  <a:solidFill>
                    <a:srgbClr val="C00000"/>
                  </a:solidFill>
                </a:rPr>
                <a:t> </a:t>
              </a:r>
              <a:r>
                <a:rPr lang="fi-FI" b="1" dirty="0" err="1" smtClean="0">
                  <a:solidFill>
                    <a:srgbClr val="C00000"/>
                  </a:solidFill>
                </a:rPr>
                <a:t>possession</a:t>
              </a:r>
              <a:endParaRPr lang="fi-FI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94671" y="4777896"/>
            <a:ext cx="1677729" cy="1144398"/>
            <a:chOff x="1940830" y="3780022"/>
            <a:chExt cx="1677729" cy="1144398"/>
          </a:xfrm>
        </p:grpSpPr>
        <p:sp>
          <p:nvSpPr>
            <p:cNvPr id="20" name="Oval Callout 19"/>
            <p:cNvSpPr/>
            <p:nvPr/>
          </p:nvSpPr>
          <p:spPr>
            <a:xfrm rot="16989633">
              <a:off x="2001256" y="3719596"/>
              <a:ext cx="1144398" cy="126524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2932" y="3835282"/>
              <a:ext cx="16356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smtClean="0">
                  <a:solidFill>
                    <a:srgbClr val="002060"/>
                  </a:solidFill>
                </a:rPr>
                <a:t>Police: </a:t>
              </a:r>
              <a:r>
                <a:rPr lang="fi-FI" b="1" dirty="0" err="1" smtClean="0">
                  <a:solidFill>
                    <a:srgbClr val="C00000"/>
                  </a:solidFill>
                </a:rPr>
                <a:t>causal</a:t>
              </a:r>
              <a:r>
                <a:rPr lang="fi-FI" b="1" dirty="0" smtClean="0">
                  <a:solidFill>
                    <a:srgbClr val="C00000"/>
                  </a:solidFill>
                </a:rPr>
                <a:t> </a:t>
              </a:r>
              <a:r>
                <a:rPr lang="fi-FI" b="1" dirty="0" err="1" smtClean="0">
                  <a:solidFill>
                    <a:srgbClr val="C00000"/>
                  </a:solidFill>
                </a:rPr>
                <a:t>expressions</a:t>
              </a:r>
              <a:endParaRPr lang="fi-FI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14446" y="3174363"/>
            <a:ext cx="1545886" cy="1202938"/>
            <a:chOff x="1940830" y="3780022"/>
            <a:chExt cx="1545886" cy="1202938"/>
          </a:xfrm>
        </p:grpSpPr>
        <p:sp>
          <p:nvSpPr>
            <p:cNvPr id="23" name="Oval Callout 22"/>
            <p:cNvSpPr/>
            <p:nvPr/>
          </p:nvSpPr>
          <p:spPr>
            <a:xfrm rot="16989633">
              <a:off x="2001256" y="3719596"/>
              <a:ext cx="1144398" cy="126524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82932" y="3782631"/>
              <a:ext cx="15037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smtClean="0">
                  <a:solidFill>
                    <a:srgbClr val="002060"/>
                  </a:solidFill>
                </a:rPr>
                <a:t>Restaurant:</a:t>
              </a:r>
            </a:p>
            <a:p>
              <a:r>
                <a:rPr lang="fi-FI" b="1" dirty="0" err="1">
                  <a:solidFill>
                    <a:srgbClr val="C00000"/>
                  </a:solidFill>
                </a:rPr>
                <a:t>e</a:t>
              </a:r>
              <a:r>
                <a:rPr lang="fi-FI" b="1" dirty="0" err="1" smtClean="0">
                  <a:solidFill>
                    <a:srgbClr val="C00000"/>
                  </a:solidFill>
                </a:rPr>
                <a:t>motions</a:t>
              </a:r>
              <a:r>
                <a:rPr lang="fi-FI" b="1" dirty="0" smtClean="0">
                  <a:solidFill>
                    <a:srgbClr val="C00000"/>
                  </a:solidFill>
                </a:rPr>
                <a:t>,</a:t>
              </a:r>
            </a:p>
            <a:p>
              <a:r>
                <a:rPr lang="fi-FI" b="1" dirty="0" err="1">
                  <a:solidFill>
                    <a:srgbClr val="C00000"/>
                  </a:solidFill>
                </a:rPr>
                <a:t>e</a:t>
              </a:r>
              <a:r>
                <a:rPr lang="fi-FI" b="1" dirty="0" err="1" smtClean="0">
                  <a:solidFill>
                    <a:srgbClr val="C00000"/>
                  </a:solidFill>
                </a:rPr>
                <a:t>motive</a:t>
              </a:r>
              <a:r>
                <a:rPr lang="fi-FI" b="1" dirty="0" smtClean="0">
                  <a:solidFill>
                    <a:srgbClr val="C00000"/>
                  </a:solidFill>
                </a:rPr>
                <a:t> </a:t>
              </a:r>
              <a:r>
                <a:rPr lang="fi-FI" b="1" dirty="0" err="1" smtClean="0">
                  <a:solidFill>
                    <a:srgbClr val="C00000"/>
                  </a:solidFill>
                </a:rPr>
                <a:t>sentences</a:t>
              </a:r>
              <a:endParaRPr lang="fi-FI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00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8D79-BCF2-49CB-9F61-3E213BA05930}" type="datetime1">
              <a:rPr lang="fi-FI" smtClean="0"/>
              <a:t>27.3.2013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Simulating</a:t>
            </a:r>
            <a:r>
              <a:rPr lang="fi-FI" dirty="0" smtClean="0"/>
              <a:t> </a:t>
            </a:r>
            <a:r>
              <a:rPr lang="fi-FI" dirty="0" err="1" smtClean="0"/>
              <a:t>relationships</a:t>
            </a:r>
            <a:endParaRPr lang="fi-FI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375694" y="1989138"/>
          <a:ext cx="6048375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Acrobat Document" r:id="rId4" imgW="0" imgH="0" progId="AcroExch.Document.7">
                  <p:embed/>
                </p:oleObj>
              </mc:Choice>
              <mc:Fallback>
                <p:oleObj name="Acrobat Document" r:id="rId4" imgW="0" imgH="0" progId="AcroExch.Document.7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694" y="1989138"/>
                        <a:ext cx="6048375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949" y="1484784"/>
            <a:ext cx="8329051" cy="520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55576" y="2672916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rgbClr val="FFC000"/>
                </a:solidFill>
              </a:rPr>
              <a:t>Who</a:t>
            </a:r>
            <a:r>
              <a:rPr lang="fi-FI" dirty="0" smtClean="0">
                <a:solidFill>
                  <a:srgbClr val="FFC000"/>
                </a:solidFill>
              </a:rPr>
              <a:t> </a:t>
            </a:r>
            <a:r>
              <a:rPr lang="fi-FI" dirty="0" err="1" smtClean="0">
                <a:solidFill>
                  <a:srgbClr val="FFC000"/>
                </a:solidFill>
              </a:rPr>
              <a:t>likes</a:t>
            </a:r>
            <a:r>
              <a:rPr lang="fi-FI" dirty="0" smtClean="0">
                <a:solidFill>
                  <a:srgbClr val="FFC000"/>
                </a:solidFill>
              </a:rPr>
              <a:t> </a:t>
            </a:r>
            <a:r>
              <a:rPr lang="fi-FI" dirty="0" err="1" smtClean="0">
                <a:solidFill>
                  <a:srgbClr val="FFC000"/>
                </a:solidFill>
              </a:rPr>
              <a:t>whom</a:t>
            </a:r>
            <a:r>
              <a:rPr lang="fi-FI" dirty="0">
                <a:solidFill>
                  <a:srgbClr val="FFC000"/>
                </a:solidFill>
              </a:rPr>
              <a:t>?</a:t>
            </a:r>
            <a:r>
              <a:rPr lang="fi-FI" dirty="0" smtClean="0">
                <a:solidFill>
                  <a:srgbClr val="FFC000"/>
                </a:solidFill>
              </a:rPr>
              <a:t> </a:t>
            </a:r>
          </a:p>
          <a:p>
            <a:r>
              <a:rPr lang="fi-FI" dirty="0" err="1" smtClean="0">
                <a:solidFill>
                  <a:srgbClr val="FFC000"/>
                </a:solidFill>
              </a:rPr>
              <a:t>Who</a:t>
            </a:r>
            <a:r>
              <a:rPr lang="fi-FI" dirty="0" smtClean="0">
                <a:solidFill>
                  <a:srgbClr val="FFC000"/>
                </a:solidFill>
              </a:rPr>
              <a:t> is </a:t>
            </a:r>
            <a:r>
              <a:rPr lang="fi-FI" dirty="0" err="1" smtClean="0">
                <a:solidFill>
                  <a:srgbClr val="FFC000"/>
                </a:solidFill>
              </a:rPr>
              <a:t>afraid</a:t>
            </a:r>
            <a:r>
              <a:rPr lang="fi-FI" dirty="0" smtClean="0">
                <a:solidFill>
                  <a:srgbClr val="FFC000"/>
                </a:solidFill>
              </a:rPr>
              <a:t> of </a:t>
            </a:r>
            <a:r>
              <a:rPr lang="fi-FI" dirty="0" err="1" smtClean="0">
                <a:solidFill>
                  <a:srgbClr val="FFC000"/>
                </a:solidFill>
              </a:rPr>
              <a:t>somebody</a:t>
            </a:r>
            <a:r>
              <a:rPr lang="fi-FI" dirty="0" smtClean="0">
                <a:solidFill>
                  <a:srgbClr val="FFC000"/>
                </a:solidFill>
              </a:rPr>
              <a:t>? </a:t>
            </a:r>
          </a:p>
          <a:p>
            <a:r>
              <a:rPr lang="fi-FI" dirty="0" err="1" smtClean="0">
                <a:solidFill>
                  <a:srgbClr val="FFC000"/>
                </a:solidFill>
              </a:rPr>
              <a:t>Who</a:t>
            </a:r>
            <a:r>
              <a:rPr lang="fi-FI" dirty="0" smtClean="0">
                <a:solidFill>
                  <a:srgbClr val="FFC000"/>
                </a:solidFill>
              </a:rPr>
              <a:t> is in </a:t>
            </a:r>
            <a:r>
              <a:rPr lang="fi-FI" dirty="0" err="1" smtClean="0">
                <a:solidFill>
                  <a:srgbClr val="FFC000"/>
                </a:solidFill>
              </a:rPr>
              <a:t>love</a:t>
            </a:r>
            <a:r>
              <a:rPr lang="fi-FI" dirty="0" smtClean="0">
                <a:solidFill>
                  <a:srgbClr val="FFC000"/>
                </a:solidFill>
              </a:rPr>
              <a:t> with </a:t>
            </a:r>
            <a:r>
              <a:rPr lang="fi-FI" dirty="0" err="1" smtClean="0">
                <a:solidFill>
                  <a:srgbClr val="FFC000"/>
                </a:solidFill>
              </a:rPr>
              <a:t>somebody</a:t>
            </a:r>
            <a:r>
              <a:rPr lang="fi-FI" dirty="0" smtClean="0">
                <a:solidFill>
                  <a:srgbClr val="FFC000"/>
                </a:solidFill>
              </a:rPr>
              <a:t>? </a:t>
            </a:r>
          </a:p>
          <a:p>
            <a:r>
              <a:rPr lang="fi-FI" dirty="0" err="1" smtClean="0">
                <a:solidFill>
                  <a:srgbClr val="FFC000"/>
                </a:solidFill>
              </a:rPr>
              <a:t>Who</a:t>
            </a:r>
            <a:r>
              <a:rPr lang="fi-FI" dirty="0" smtClean="0">
                <a:solidFill>
                  <a:srgbClr val="FFC000"/>
                </a:solidFill>
              </a:rPr>
              <a:t> </a:t>
            </a:r>
            <a:r>
              <a:rPr lang="fi-FI" dirty="0" err="1" smtClean="0">
                <a:solidFill>
                  <a:srgbClr val="FFC000"/>
                </a:solidFill>
              </a:rPr>
              <a:t>do</a:t>
            </a:r>
            <a:r>
              <a:rPr lang="fi-FI" dirty="0" smtClean="0">
                <a:solidFill>
                  <a:srgbClr val="FFC000"/>
                </a:solidFill>
              </a:rPr>
              <a:t> </a:t>
            </a:r>
            <a:r>
              <a:rPr lang="fi-FI" dirty="0" err="1" smtClean="0">
                <a:solidFill>
                  <a:srgbClr val="FFC000"/>
                </a:solidFill>
              </a:rPr>
              <a:t>have</a:t>
            </a:r>
            <a:r>
              <a:rPr lang="fi-FI" dirty="0" smtClean="0">
                <a:solidFill>
                  <a:srgbClr val="FFC000"/>
                </a:solidFill>
              </a:rPr>
              <a:t> a </a:t>
            </a:r>
            <a:r>
              <a:rPr lang="fi-FI" dirty="0" err="1" smtClean="0">
                <a:solidFill>
                  <a:srgbClr val="FFC000"/>
                </a:solidFill>
              </a:rPr>
              <a:t>relationship</a:t>
            </a:r>
            <a:r>
              <a:rPr lang="fi-FI" dirty="0" smtClean="0">
                <a:solidFill>
                  <a:srgbClr val="FFC000"/>
                </a:solidFill>
              </a:rPr>
              <a:t>? </a:t>
            </a:r>
          </a:p>
          <a:p>
            <a:r>
              <a:rPr lang="fi-FI" dirty="0" err="1" smtClean="0">
                <a:solidFill>
                  <a:srgbClr val="FFC000"/>
                </a:solidFill>
              </a:rPr>
              <a:t>Who</a:t>
            </a:r>
            <a:r>
              <a:rPr lang="fi-FI" dirty="0" smtClean="0">
                <a:solidFill>
                  <a:srgbClr val="FFC000"/>
                </a:solidFill>
              </a:rPr>
              <a:t> is </a:t>
            </a:r>
            <a:r>
              <a:rPr lang="fi-FI" dirty="0" err="1" smtClean="0">
                <a:solidFill>
                  <a:srgbClr val="FFC000"/>
                </a:solidFill>
              </a:rPr>
              <a:t>jealous</a:t>
            </a:r>
            <a:r>
              <a:rPr lang="fi-FI" dirty="0" smtClean="0">
                <a:solidFill>
                  <a:srgbClr val="FFC000"/>
                </a:solidFill>
              </a:rPr>
              <a:t>? </a:t>
            </a:r>
          </a:p>
          <a:p>
            <a:r>
              <a:rPr lang="fi-FI" dirty="0" err="1" smtClean="0">
                <a:solidFill>
                  <a:srgbClr val="FFC000"/>
                </a:solidFill>
              </a:rPr>
              <a:t>Who</a:t>
            </a:r>
            <a:r>
              <a:rPr lang="fi-FI" dirty="0" smtClean="0">
                <a:solidFill>
                  <a:srgbClr val="FFC000"/>
                </a:solidFill>
              </a:rPr>
              <a:t> </a:t>
            </a:r>
            <a:r>
              <a:rPr lang="fi-FI" dirty="0" err="1" smtClean="0">
                <a:solidFill>
                  <a:srgbClr val="FFC000"/>
                </a:solidFill>
              </a:rPr>
              <a:t>admires</a:t>
            </a:r>
            <a:r>
              <a:rPr lang="fi-FI" dirty="0" smtClean="0">
                <a:solidFill>
                  <a:srgbClr val="FFC000"/>
                </a:solidFill>
              </a:rPr>
              <a:t> </a:t>
            </a:r>
            <a:r>
              <a:rPr lang="fi-FI" dirty="0" err="1" smtClean="0">
                <a:solidFill>
                  <a:srgbClr val="FFC000"/>
                </a:solidFill>
              </a:rPr>
              <a:t>whom</a:t>
            </a:r>
            <a:r>
              <a:rPr lang="fi-FI" dirty="0">
                <a:solidFill>
                  <a:srgbClr val="FFC000"/>
                </a:solidFill>
              </a:rPr>
              <a:t>?</a:t>
            </a:r>
            <a:r>
              <a:rPr lang="fi-FI" dirty="0" smtClean="0">
                <a:solidFill>
                  <a:srgbClr val="FFC000"/>
                </a:solidFill>
              </a:rPr>
              <a:t> </a:t>
            </a:r>
          </a:p>
          <a:p>
            <a:r>
              <a:rPr lang="fi-FI" dirty="0" err="1" smtClean="0">
                <a:solidFill>
                  <a:srgbClr val="FFC000"/>
                </a:solidFill>
              </a:rPr>
              <a:t>Who</a:t>
            </a:r>
            <a:r>
              <a:rPr lang="fi-FI" dirty="0" smtClean="0">
                <a:solidFill>
                  <a:srgbClr val="FFC000"/>
                </a:solidFill>
              </a:rPr>
              <a:t> </a:t>
            </a:r>
            <a:r>
              <a:rPr lang="fi-FI" dirty="0" err="1" smtClean="0">
                <a:solidFill>
                  <a:srgbClr val="FFC000"/>
                </a:solidFill>
              </a:rPr>
              <a:t>do</a:t>
            </a:r>
            <a:r>
              <a:rPr lang="fi-FI" dirty="0" smtClean="0">
                <a:solidFill>
                  <a:srgbClr val="FFC000"/>
                </a:solidFill>
              </a:rPr>
              <a:t> help </a:t>
            </a:r>
            <a:r>
              <a:rPr lang="fi-FI" dirty="0" err="1" smtClean="0">
                <a:solidFill>
                  <a:srgbClr val="FFC000"/>
                </a:solidFill>
              </a:rPr>
              <a:t>one</a:t>
            </a:r>
            <a:r>
              <a:rPr lang="fi-FI" dirty="0" smtClean="0">
                <a:solidFill>
                  <a:srgbClr val="FFC000"/>
                </a:solidFill>
              </a:rPr>
              <a:t> </a:t>
            </a:r>
            <a:r>
              <a:rPr lang="fi-FI" dirty="0" err="1" smtClean="0">
                <a:solidFill>
                  <a:srgbClr val="FFC000"/>
                </a:solidFill>
              </a:rPr>
              <a:t>another</a:t>
            </a:r>
            <a:r>
              <a:rPr lang="fi-FI" dirty="0" smtClean="0">
                <a:solidFill>
                  <a:srgbClr val="FFC000"/>
                </a:solidFill>
              </a:rPr>
              <a:t>?</a:t>
            </a:r>
            <a:endParaRPr lang="fi-FI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singin Yliopisto">
  <a:themeElements>
    <a:clrScheme name="HY (K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D116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229</Words>
  <Application>Microsoft Office PowerPoint</Application>
  <PresentationFormat>Näytössä katseltava diaesitys (4:3)</PresentationFormat>
  <Paragraphs>68</Paragraphs>
  <Slides>11</Slides>
  <Notes>1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3" baseType="lpstr">
      <vt:lpstr>Helsingin Yliopisto</vt:lpstr>
      <vt:lpstr>Acrobat Document</vt:lpstr>
      <vt:lpstr>A village method </vt:lpstr>
      <vt:lpstr>Case Mansikkala:  a village method</vt:lpstr>
      <vt:lpstr>PowerPoint-esitys</vt:lpstr>
      <vt:lpstr>PowerPoint-esitys</vt:lpstr>
      <vt:lpstr>PowerPoint-esitys</vt:lpstr>
      <vt:lpstr>Learning culture</vt:lpstr>
      <vt:lpstr>Learning phrases and interaction</vt:lpstr>
      <vt:lpstr>Learning grammar in interaction</vt:lpstr>
      <vt:lpstr>Simulating relationships</vt:lpstr>
      <vt:lpstr>Mansikkala’s advantages</vt:lpstr>
      <vt:lpstr>…and challenges</vt:lpstr>
    </vt:vector>
  </TitlesOfParts>
  <Manager>Taivas</Manager>
  <Company>grow.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Helsingin Yliopisto</dc:title>
  <dc:subject>Käyttäytymis-tieteellinen tiedekunta</dc:subject>
  <dc:creator>mika kontio / grow.</dc:creator>
  <cp:lastModifiedBy>Armi</cp:lastModifiedBy>
  <cp:revision>94</cp:revision>
  <cp:lastPrinted>2013-02-12T13:00:11Z</cp:lastPrinted>
  <dcterms:created xsi:type="dcterms:W3CDTF">2009-11-18T13:00:22Z</dcterms:created>
  <dcterms:modified xsi:type="dcterms:W3CDTF">2013-03-27T09:34:43Z</dcterms:modified>
</cp:coreProperties>
</file>