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66" r:id="rId3"/>
    <p:sldId id="267" r:id="rId4"/>
    <p:sldId id="269" r:id="rId5"/>
    <p:sldId id="270" r:id="rId6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5F1"/>
    <a:srgbClr val="D1E5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35" autoAdjust="0"/>
    <p:restoredTop sz="94434" autoAdjust="0"/>
  </p:normalViewPr>
  <p:slideViewPr>
    <p:cSldViewPr snapToGrid="0" snapToObjects="1">
      <p:cViewPr varScale="1">
        <p:scale>
          <a:sx n="76" d="100"/>
          <a:sy n="76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26" cy="511731"/>
          </a:xfrm>
          <a:prstGeom prst="rect">
            <a:avLst/>
          </a:prstGeom>
        </p:spPr>
        <p:txBody>
          <a:bodyPr vert="horz" lIns="95399" tIns="47700" rIns="95399" bIns="47700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676" y="1"/>
            <a:ext cx="3077126" cy="511731"/>
          </a:xfrm>
          <a:prstGeom prst="rect">
            <a:avLst/>
          </a:prstGeom>
        </p:spPr>
        <p:txBody>
          <a:bodyPr vert="horz" lIns="95399" tIns="47700" rIns="95399" bIns="47700" rtlCol="0"/>
          <a:lstStyle>
            <a:lvl1pPr algn="r">
              <a:defRPr sz="1300"/>
            </a:lvl1pPr>
          </a:lstStyle>
          <a:p>
            <a:fld id="{BAB385E3-0835-4E53-9BE3-FFA2E8511DC8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238"/>
            <a:ext cx="3077126" cy="511731"/>
          </a:xfrm>
          <a:prstGeom prst="rect">
            <a:avLst/>
          </a:prstGeom>
        </p:spPr>
        <p:txBody>
          <a:bodyPr vert="horz" lIns="95399" tIns="47700" rIns="95399" bIns="47700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676" y="9721238"/>
            <a:ext cx="3077126" cy="511731"/>
          </a:xfrm>
          <a:prstGeom prst="rect">
            <a:avLst/>
          </a:prstGeom>
        </p:spPr>
        <p:txBody>
          <a:bodyPr vert="horz" lIns="95399" tIns="47700" rIns="95399" bIns="47700" rtlCol="0" anchor="b"/>
          <a:lstStyle>
            <a:lvl1pPr algn="r">
              <a:defRPr sz="1300"/>
            </a:lvl1pPr>
          </a:lstStyle>
          <a:p>
            <a:fld id="{F751336D-F078-40F2-BB81-292B3AEDB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59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5399" tIns="47700" rIns="95399" bIns="477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5399" tIns="47700" rIns="95399" bIns="47700" rtlCol="0"/>
          <a:lstStyle>
            <a:lvl1pPr algn="r">
              <a:defRPr sz="1300"/>
            </a:lvl1pPr>
          </a:lstStyle>
          <a:p>
            <a:fld id="{4BA3B5D9-9486-4EC5-89B3-4D94BEACC1FE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9" tIns="47700" rIns="95399" bIns="4770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5399" tIns="47700" rIns="95399" bIns="4770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5399" tIns="47700" rIns="95399" bIns="477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5399" tIns="47700" rIns="95399" bIns="47700" rtlCol="0" anchor="b"/>
          <a:lstStyle>
            <a:lvl1pPr algn="r">
              <a:defRPr sz="1300"/>
            </a:lvl1pPr>
          </a:lstStyle>
          <a:p>
            <a:fld id="{372DF5B6-EFA8-409D-AD7A-924F880C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29"/>
            <a:ext cx="7772400" cy="3165021"/>
          </a:xfrm>
        </p:spPr>
        <p:txBody>
          <a:bodyPr anchor="b" anchorCtr="0"/>
          <a:lstStyle>
            <a:lvl1pPr algn="ctr">
              <a:defRPr sz="8500" baseline="0"/>
            </a:lvl1pPr>
          </a:lstStyle>
          <a:p>
            <a:r>
              <a:rPr lang="fi-FI" dirty="0" smtClean="0"/>
              <a:t>CLICK TO ADD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6457"/>
            <a:ext cx="6400800" cy="783771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800" y="1494971"/>
            <a:ext cx="8841600" cy="3407773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8500" cap="all" spc="-500" baseline="0"/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30"/>
            <a:ext cx="7772400" cy="2256970"/>
          </a:xfrm>
        </p:spPr>
        <p:txBody>
          <a:bodyPr anchor="b" anchorCtr="0"/>
          <a:lstStyle>
            <a:lvl1pPr algn="ctr">
              <a:defRPr sz="6800" baseline="0"/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27"/>
            <a:ext cx="7772400" cy="2344059"/>
          </a:xfr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800"/>
              </a:spcBef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0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600200"/>
            <a:ext cx="8562000" cy="3622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4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8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fi-FI" dirty="0" smtClean="0"/>
              <a:t>CLICK TO ADD TEXT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2" name="Ryhmä 1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7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austakuv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5588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99" y="361684"/>
            <a:ext cx="8569257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199" y="1600200"/>
            <a:ext cx="8569257" cy="36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17" y="6554464"/>
            <a:ext cx="966558" cy="14387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F73508DC-A5BA-41E2-8FDE-47D9799DEFD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0775" y="6554464"/>
            <a:ext cx="4352925" cy="143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88" y="6554464"/>
            <a:ext cx="531800" cy="14387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2764C9DE-4D71-4A58-A48A-44AAD841EF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8" cy="13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60" r:id="rId3"/>
    <p:sldLayoutId id="2147483651" r:id="rId4"/>
    <p:sldLayoutId id="2147483658" r:id="rId5"/>
    <p:sldLayoutId id="2147483659" r:id="rId6"/>
    <p:sldLayoutId id="2147483653" r:id="rId7"/>
    <p:sldLayoutId id="2147483655" r:id="rId8"/>
    <p:sldLayoutId id="2147483656" r:id="rId9"/>
  </p:sldLayoutIdLst>
  <p:txStyles>
    <p:titleStyle>
      <a:lvl1pPr algn="l" defTabSz="457200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5400" b="1" kern="1200" cap="all" spc="-300" baseline="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1809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355600" indent="-17462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5365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719138" indent="-1825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900113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lamma.helsinki.fi/en/research-data-management-suppor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6" y="1876208"/>
            <a:ext cx="7716327" cy="310558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0387"/>
            <a:ext cx="7772400" cy="3165021"/>
          </a:xfrm>
        </p:spPr>
        <p:txBody>
          <a:bodyPr/>
          <a:lstStyle/>
          <a:p>
            <a:r>
              <a:rPr lang="fi-FI" sz="5400" dirty="0" err="1" smtClean="0">
                <a:solidFill>
                  <a:schemeClr val="bg1"/>
                </a:solidFill>
              </a:rPr>
              <a:t>datasupport</a:t>
            </a:r>
            <a:r>
              <a:rPr lang="fi-FI" sz="5400" dirty="0" smtClean="0">
                <a:solidFill>
                  <a:schemeClr val="bg1"/>
                </a:solidFill>
              </a:rPr>
              <a:t> </a:t>
            </a:r>
            <a:r>
              <a:rPr lang="fi-FI" sz="5400" dirty="0" err="1" smtClean="0">
                <a:solidFill>
                  <a:schemeClr val="bg1"/>
                </a:solidFill>
              </a:rPr>
              <a:t>network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53373"/>
            <a:ext cx="6400800" cy="783771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April</a:t>
            </a:r>
            <a:r>
              <a:rPr lang="fi-FI" dirty="0" smtClean="0">
                <a:solidFill>
                  <a:schemeClr val="bg1"/>
                </a:solidFill>
              </a:rPr>
              <a:t> 29, 2016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Pälvi Kaiponen</a:t>
            </a:r>
            <a:br>
              <a:rPr lang="fi-FI" dirty="0" smtClean="0">
                <a:solidFill>
                  <a:schemeClr val="bg1"/>
                </a:solidFill>
              </a:rPr>
            </a:br>
            <a:r>
              <a:rPr lang="fi-FI" dirty="0" smtClean="0">
                <a:solidFill>
                  <a:schemeClr val="bg1"/>
                </a:solidFill>
              </a:rPr>
              <a:t>Mari Elisa Kuusniemi</a:t>
            </a:r>
          </a:p>
          <a:p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91440" y="651063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This work is licensed under a </a:t>
            </a:r>
            <a:r>
              <a:rPr lang="en-US" sz="800" dirty="0" smtClean="0">
                <a:hlinkClick r:id="rId3"/>
              </a:rPr>
              <a:t>Creative Commons </a:t>
            </a:r>
            <a:r>
              <a:rPr lang="en-US" sz="800" dirty="0">
                <a:hlinkClick r:id="rId3"/>
              </a:rPr>
              <a:t>Attribution 4.0 </a:t>
            </a:r>
            <a:r>
              <a:rPr lang="en-US" sz="800" dirty="0" smtClean="0">
                <a:hlinkClick r:id="rId3"/>
              </a:rPr>
              <a:t>International License</a:t>
            </a:r>
            <a:r>
              <a:rPr lang="en-US" sz="800" dirty="0"/>
              <a:t>.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1730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3" y="2100726"/>
            <a:ext cx="1412159" cy="1445342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 err="1" smtClean="0"/>
              <a:t>Collaborative</a:t>
            </a: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 err="1" smtClean="0"/>
              <a:t>Support</a:t>
            </a:r>
            <a:r>
              <a:rPr lang="fi-FI" sz="4800" dirty="0" smtClean="0"/>
              <a:t> </a:t>
            </a:r>
            <a:r>
              <a:rPr lang="fi-FI" sz="4800" dirty="0" err="1" smtClean="0"/>
              <a:t>services</a:t>
            </a:r>
            <a:endParaRPr lang="fi-FI" sz="4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414793" y="1573853"/>
            <a:ext cx="162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latin typeface="+mn-lt"/>
              </a:rPr>
              <a:t>Researcher</a:t>
            </a:r>
            <a:endParaRPr lang="fi-FI" dirty="0">
              <a:latin typeface="+mn-lt"/>
            </a:endParaRPr>
          </a:p>
        </p:txBody>
      </p:sp>
      <p:sp>
        <p:nvSpPr>
          <p:cNvPr id="8" name="Nuoli oikealle 7"/>
          <p:cNvSpPr/>
          <p:nvPr/>
        </p:nvSpPr>
        <p:spPr>
          <a:xfrm>
            <a:off x="1932030" y="2339532"/>
            <a:ext cx="4090840" cy="1406384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fi-FI" sz="2400" dirty="0" smtClean="0">
                <a:solidFill>
                  <a:schemeClr val="accent2">
                    <a:lumMod val="75000"/>
                  </a:schemeClr>
                </a:solidFill>
              </a:rPr>
              <a:t>esearchdata@helsinki.fi</a:t>
            </a:r>
            <a:endParaRPr lang="fi-F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6127952" y="1470037"/>
            <a:ext cx="1954161" cy="5927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6127951" y="2339532"/>
            <a:ext cx="1954161" cy="5412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6127954" y="3149271"/>
            <a:ext cx="1954161" cy="5370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6127955" y="4018371"/>
            <a:ext cx="1954161" cy="5439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/>
        </p:nvSpPr>
        <p:spPr>
          <a:xfrm>
            <a:off x="6127950" y="4777623"/>
            <a:ext cx="1954161" cy="5803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6127950" y="5486243"/>
            <a:ext cx="2145895" cy="10325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Research</a:t>
            </a:r>
            <a:r>
              <a:rPr lang="fi-FI" sz="1400" dirty="0" smtClean="0">
                <a:solidFill>
                  <a:schemeClr val="tx1"/>
                </a:solidFill>
              </a:rPr>
              <a:t> </a:t>
            </a:r>
            <a:r>
              <a:rPr lang="fi-FI" sz="1400" dirty="0" err="1">
                <a:solidFill>
                  <a:schemeClr val="tx1"/>
                </a:solidFill>
              </a:rPr>
              <a:t>A</a:t>
            </a:r>
            <a:r>
              <a:rPr lang="fi-FI" sz="1400" dirty="0" err="1" smtClean="0">
                <a:solidFill>
                  <a:schemeClr val="tx1"/>
                </a:solidFill>
              </a:rPr>
              <a:t>ffairs</a:t>
            </a:r>
            <a:r>
              <a:rPr lang="fi-FI" sz="1400" dirty="0" smtClean="0">
                <a:solidFill>
                  <a:schemeClr val="tx1"/>
                </a:solidFill>
              </a:rPr>
              <a:t> – Central </a:t>
            </a:r>
            <a:r>
              <a:rPr lang="fi-FI" sz="1400" dirty="0" err="1" smtClean="0">
                <a:solidFill>
                  <a:schemeClr val="tx1"/>
                </a:solidFill>
              </a:rPr>
              <a:t>administration</a:t>
            </a:r>
            <a:r>
              <a:rPr lang="fi-FI" sz="1400" dirty="0">
                <a:solidFill>
                  <a:schemeClr val="tx1"/>
                </a:solidFill>
              </a:rPr>
              <a:t>:</a:t>
            </a:r>
            <a:r>
              <a:rPr lang="fi-FI" sz="1400" dirty="0" smtClean="0">
                <a:solidFill>
                  <a:schemeClr val="tx1"/>
                </a:solidFill>
              </a:rPr>
              <a:t> </a:t>
            </a:r>
            <a:r>
              <a:rPr lang="fi-FI" sz="1400" dirty="0" err="1" smtClean="0">
                <a:solidFill>
                  <a:schemeClr val="tx1"/>
                </a:solidFill>
              </a:rPr>
              <a:t>network</a:t>
            </a:r>
            <a:r>
              <a:rPr lang="fi-FI" sz="1400" dirty="0" smtClean="0">
                <a:solidFill>
                  <a:schemeClr val="tx1"/>
                </a:solidFill>
              </a:rPr>
              <a:t> </a:t>
            </a:r>
            <a:r>
              <a:rPr lang="fi-FI" sz="1400" dirty="0" err="1" smtClean="0">
                <a:solidFill>
                  <a:schemeClr val="tx1"/>
                </a:solidFill>
              </a:rPr>
              <a:t>coordination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6127949" y="4787335"/>
            <a:ext cx="2145896" cy="560926"/>
          </a:xfrm>
          <a:prstGeom prst="rect">
            <a:avLst/>
          </a:prstGeom>
          <a:gradFill>
            <a:gsLst>
              <a:gs pos="0">
                <a:srgbClr val="EEC5F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Central </a:t>
            </a:r>
            <a:r>
              <a:rPr lang="fi-FI" sz="1600" dirty="0" err="1" smtClean="0">
                <a:solidFill>
                  <a:schemeClr val="tx1"/>
                </a:solidFill>
              </a:rPr>
              <a:t>Archives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6127955" y="3970917"/>
            <a:ext cx="2145890" cy="56092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Research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Ethics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Commitees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127955" y="3137343"/>
            <a:ext cx="2145897" cy="560926"/>
          </a:xfrm>
          <a:prstGeom prst="rect">
            <a:avLst/>
          </a:prstGeom>
          <a:gradFill>
            <a:gsLst>
              <a:gs pos="0">
                <a:srgbClr val="D1E5D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i-FI" sz="1600" dirty="0" err="1" smtClean="0">
                <a:solidFill>
                  <a:schemeClr val="tx1"/>
                </a:solidFill>
              </a:rPr>
              <a:t>Research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Funding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6127955" y="2343501"/>
            <a:ext cx="2145890" cy="56092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Human Resources and Legal </a:t>
            </a:r>
            <a:r>
              <a:rPr lang="fi-FI" dirty="0" err="1" smtClean="0">
                <a:solidFill>
                  <a:schemeClr val="tx1"/>
                </a:solidFill>
              </a:rPr>
              <a:t>Affairs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6127955" y="1478056"/>
            <a:ext cx="2145890" cy="56092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IT Center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" name="Vuokaavio: Prosessi 26"/>
          <p:cNvSpPr/>
          <p:nvPr/>
        </p:nvSpPr>
        <p:spPr>
          <a:xfrm>
            <a:off x="2037116" y="3713852"/>
            <a:ext cx="2763484" cy="120993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i-FI" dirty="0" err="1" smtClean="0">
                <a:solidFill>
                  <a:schemeClr val="tx1"/>
                </a:solidFill>
              </a:rPr>
              <a:t>University</a:t>
            </a:r>
            <a:r>
              <a:rPr lang="fi-FI" dirty="0" smtClean="0">
                <a:solidFill>
                  <a:schemeClr val="tx1"/>
                </a:solidFill>
              </a:rPr>
              <a:t> Library:</a:t>
            </a:r>
          </a:p>
          <a:p>
            <a:r>
              <a:rPr lang="fi-FI" dirty="0" err="1" smtClean="0">
                <a:solidFill>
                  <a:schemeClr val="tx1"/>
                </a:solidFill>
              </a:rPr>
              <a:t>Linkage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between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university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units</a:t>
            </a:r>
            <a:r>
              <a:rPr lang="fi-FI" dirty="0" smtClean="0">
                <a:solidFill>
                  <a:schemeClr val="tx1"/>
                </a:solidFill>
              </a:rPr>
              <a:t> and </a:t>
            </a:r>
            <a:r>
              <a:rPr lang="fi-FI" dirty="0" err="1" smtClean="0">
                <a:solidFill>
                  <a:schemeClr val="tx1"/>
                </a:solidFill>
              </a:rPr>
              <a:t>services</a:t>
            </a:r>
            <a:r>
              <a:rPr lang="fi-FI" dirty="0" smtClean="0">
                <a:solidFill>
                  <a:schemeClr val="tx1"/>
                </a:solidFill>
              </a:rPr>
              <a:t> = </a:t>
            </a:r>
            <a:r>
              <a:rPr lang="fi-FI" dirty="0" err="1" smtClean="0">
                <a:solidFill>
                  <a:schemeClr val="tx1"/>
                </a:solidFill>
              </a:rPr>
              <a:t>one</a:t>
            </a:r>
            <a:r>
              <a:rPr lang="fi-FI" dirty="0" smtClean="0">
                <a:solidFill>
                  <a:schemeClr val="tx1"/>
                </a:solidFill>
              </a:rPr>
              <a:t>-stop shop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39213" y="6245631"/>
            <a:ext cx="2839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Kuva: http</a:t>
            </a: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://www.e-sciencecity.org/</a:t>
            </a:r>
          </a:p>
        </p:txBody>
      </p:sp>
    </p:spTree>
    <p:extLst>
      <p:ext uri="{BB962C8B-B14F-4D97-AF65-F5344CB8AC3E}">
        <p14:creationId xmlns:p14="http://schemas.microsoft.com/office/powerpoint/2010/main" val="29243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Management Support – Helsinki University Library</a:t>
            </a:r>
            <a:endParaRPr lang="fi-FI" dirty="0"/>
          </a:p>
          <a:p>
            <a:r>
              <a:rPr lang="fi-FI" b="1" dirty="0"/>
              <a:t>Technical </a:t>
            </a:r>
            <a:r>
              <a:rPr lang="fi-FI" b="1" dirty="0" err="1"/>
              <a:t>Support</a:t>
            </a:r>
            <a:r>
              <a:rPr lang="fi-FI" b="1" dirty="0"/>
              <a:t> – IT Center</a:t>
            </a:r>
            <a:endParaRPr lang="fi-FI" dirty="0"/>
          </a:p>
          <a:p>
            <a:r>
              <a:rPr lang="en-US" b="1" dirty="0"/>
              <a:t>Research Integrity – Research Ethics Committees</a:t>
            </a:r>
            <a:endParaRPr lang="fi-FI" dirty="0"/>
          </a:p>
          <a:p>
            <a:r>
              <a:rPr lang="en-US" b="1" dirty="0"/>
              <a:t>Legal Questions – Legal Counseling Services</a:t>
            </a:r>
            <a:endParaRPr lang="fi-FI" dirty="0"/>
          </a:p>
          <a:p>
            <a:r>
              <a:rPr lang="fi-FI" b="1" dirty="0"/>
              <a:t>Data </a:t>
            </a:r>
            <a:r>
              <a:rPr lang="fi-FI" b="1" dirty="0" err="1"/>
              <a:t>Protection</a:t>
            </a:r>
            <a:r>
              <a:rPr lang="fi-FI" b="1" dirty="0"/>
              <a:t> </a:t>
            </a:r>
            <a:r>
              <a:rPr lang="fi-FI" b="1" dirty="0" err="1"/>
              <a:t>Issues</a:t>
            </a:r>
            <a:r>
              <a:rPr lang="fi-FI" b="1" dirty="0"/>
              <a:t> – </a:t>
            </a:r>
            <a:r>
              <a:rPr lang="fi-FI" b="1" dirty="0" err="1"/>
              <a:t>Research</a:t>
            </a:r>
            <a:r>
              <a:rPr lang="fi-FI" b="1" dirty="0"/>
              <a:t> </a:t>
            </a:r>
            <a:r>
              <a:rPr lang="fi-FI" b="1" dirty="0" err="1"/>
              <a:t>Affairs</a:t>
            </a:r>
            <a:endParaRPr lang="fi-FI" dirty="0"/>
          </a:p>
          <a:p>
            <a:r>
              <a:rPr lang="en-US" b="1" dirty="0"/>
              <a:t>Good Information Management Practices – Central Archives</a:t>
            </a:r>
            <a:endParaRPr lang="fi-FI" dirty="0"/>
          </a:p>
          <a:p>
            <a:r>
              <a:rPr lang="en-US" b="1" dirty="0"/>
              <a:t>Research </a:t>
            </a:r>
            <a:r>
              <a:rPr lang="en-US" b="1" dirty="0" smtClean="0"/>
              <a:t>Funding – Research Affairs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More </a:t>
            </a:r>
            <a:r>
              <a:rPr lang="fi-FI" dirty="0" err="1" smtClean="0"/>
              <a:t>information</a:t>
            </a:r>
            <a:r>
              <a:rPr lang="fi-FI" dirty="0" smtClean="0"/>
              <a:t>: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u="sng" dirty="0">
                <a:hlinkClick r:id="rId2"/>
              </a:rPr>
              <a:t>https://</a:t>
            </a:r>
            <a:r>
              <a:rPr lang="fi-FI" u="sng" dirty="0" smtClean="0">
                <a:hlinkClick r:id="rId2"/>
              </a:rPr>
              <a:t>flamma.helsinki.fi/en/research-data-management-support</a:t>
            </a:r>
            <a:endParaRPr lang="fi-FI" u="sng" dirty="0" smtClean="0"/>
          </a:p>
          <a:p>
            <a:pPr marL="0" indent="0">
              <a:buNone/>
            </a:pPr>
            <a:endParaRPr lang="fi-FI" u="sng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 err="1" smtClean="0"/>
              <a:t>Collaborative</a:t>
            </a: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err="1"/>
              <a:t>Support</a:t>
            </a:r>
            <a:r>
              <a:rPr lang="fi-FI" sz="4800" dirty="0"/>
              <a:t> </a:t>
            </a:r>
            <a:r>
              <a:rPr lang="fi-FI" sz="4800" dirty="0" err="1"/>
              <a:t>services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9649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25" t="11619" r="11826"/>
          <a:stretch/>
        </p:blipFill>
        <p:spPr>
          <a:xfrm>
            <a:off x="277199" y="1224713"/>
            <a:ext cx="8569257" cy="5393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006" y="546619"/>
            <a:ext cx="8569257" cy="863029"/>
          </a:xfrm>
        </p:spPr>
        <p:txBody>
          <a:bodyPr/>
          <a:lstStyle/>
          <a:p>
            <a:r>
              <a:rPr lang="en-US" sz="4400" dirty="0" smtClean="0"/>
              <a:t>libraryguides.helsinki.fi/</a:t>
            </a:r>
            <a:r>
              <a:rPr lang="en-US" sz="4400" dirty="0" err="1" smtClean="0"/>
              <a:t>rdm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66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2" t="3689" r="1548" b="1547"/>
          <a:stretch/>
        </p:blipFill>
        <p:spPr>
          <a:xfrm>
            <a:off x="218223" y="1315092"/>
            <a:ext cx="8707555" cy="5291191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95006" y="546619"/>
            <a:ext cx="8569257" cy="86302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5400" b="1" kern="1200" cap="all" spc="-300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4400" dirty="0" smtClean="0"/>
              <a:t>www.dmptuuli.fi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23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__DB21_arial__FI_V____RGB-1">
  <a:themeElements>
    <a:clrScheme name="HY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HY__DB21_arial__FI_V____RGB-1</Template>
  <TotalTime>0</TotalTime>
  <Words>116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Calibri</vt:lpstr>
      <vt:lpstr>HY__DB21_arial__FI_V____RGB-1</vt:lpstr>
      <vt:lpstr>datasupport network </vt:lpstr>
      <vt:lpstr>Collaborative Support services</vt:lpstr>
      <vt:lpstr>Collaborative Support services</vt:lpstr>
      <vt:lpstr>libraryguides.helsinki.fi/rdm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2014-03-19T12:12:52Z</dcterms:created>
  <dcterms:modified xsi:type="dcterms:W3CDTF">2016-04-29T05:38:57Z</dcterms:modified>
</cp:coreProperties>
</file>