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4" r:id="rId2"/>
    <p:sldId id="287" r:id="rId3"/>
    <p:sldId id="288" r:id="rId4"/>
    <p:sldId id="266" r:id="rId5"/>
    <p:sldId id="267" r:id="rId6"/>
    <p:sldId id="328" r:id="rId7"/>
    <p:sldId id="428" r:id="rId8"/>
    <p:sldId id="430" r:id="rId9"/>
    <p:sldId id="421" r:id="rId10"/>
    <p:sldId id="422" r:id="rId11"/>
    <p:sldId id="429" r:id="rId12"/>
    <p:sldId id="432" r:id="rId13"/>
    <p:sldId id="435" r:id="rId14"/>
    <p:sldId id="431" r:id="rId15"/>
    <p:sldId id="433" r:id="rId16"/>
    <p:sldId id="426" r:id="rId17"/>
    <p:sldId id="436" r:id="rId18"/>
    <p:sldId id="437" r:id="rId19"/>
    <p:sldId id="427" r:id="rId20"/>
    <p:sldId id="259"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orient="horz" pos="3884">
          <p15:clr>
            <a:srgbClr val="A4A3A4"/>
          </p15:clr>
        </p15:guide>
        <p15:guide id="5" orient="horz" pos="300">
          <p15:clr>
            <a:srgbClr val="A4A3A4"/>
          </p15:clr>
        </p15:guide>
        <p15:guide id="6" orient="horz" pos="1117">
          <p15:clr>
            <a:srgbClr val="A4A3A4"/>
          </p15:clr>
        </p15:guide>
        <p15:guide id="7" pos="302">
          <p15:clr>
            <a:srgbClr val="A4A3A4"/>
          </p15:clr>
        </p15:guide>
        <p15:guide id="9" pos="7378" userDrawn="1">
          <p15:clr>
            <a:srgbClr val="A4A3A4"/>
          </p15:clr>
        </p15:guide>
        <p15:guide id="10" pos="665">
          <p15:clr>
            <a:srgbClr val="A4A3A4"/>
          </p15:clr>
        </p15:guide>
        <p15:guide id="11"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29A5B"/>
    <a:srgbClr val="0029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23" autoAdjust="0"/>
    <p:restoredTop sz="95603" autoAdjust="0"/>
  </p:normalViewPr>
  <p:slideViewPr>
    <p:cSldViewPr showGuides="1">
      <p:cViewPr>
        <p:scale>
          <a:sx n="98" d="100"/>
          <a:sy n="98" d="100"/>
        </p:scale>
        <p:origin x="144" y="488"/>
      </p:cViewPr>
      <p:guideLst>
        <p:guide orient="horz" pos="2160"/>
        <p:guide orient="horz" pos="3884"/>
        <p:guide orient="horz" pos="300"/>
        <p:guide orient="horz" pos="1117"/>
        <p:guide pos="302"/>
        <p:guide pos="7378"/>
        <p:guide pos="665"/>
        <p:guide pos="3840"/>
      </p:guideLst>
    </p:cSldViewPr>
  </p:slideViewPr>
  <p:notesTextViewPr>
    <p:cViewPr>
      <p:scale>
        <a:sx n="1" d="1"/>
        <a:sy n="1" d="1"/>
      </p:scale>
      <p:origin x="0" y="0"/>
    </p:cViewPr>
  </p:notesTextViewPr>
  <p:notesViewPr>
    <p:cSldViewPr showGuides="1">
      <p:cViewPr varScale="1">
        <p:scale>
          <a:sx n="88" d="100"/>
          <a:sy n="88" d="100"/>
        </p:scale>
        <p:origin x="37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95D90-03D2-4449-AFC6-AB20432FCD29}"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0721180B-D856-4A08-B851-A27404CE7C58}">
      <dgm:prSet/>
      <dgm:spPr/>
      <dgm:t>
        <a:bodyPr/>
        <a:lstStyle/>
        <a:p>
          <a:r>
            <a:rPr lang="en-GB"/>
            <a:t>Yhden suomalaisen tutkijakollegiumin kollegiumtutkijoille suunnattu kysely (n = 30) </a:t>
          </a:r>
          <a:endParaRPr lang="en-US"/>
        </a:p>
      </dgm:t>
    </dgm:pt>
    <dgm:pt modelId="{8D27CB64-01AA-4291-BC08-5176D607ADFB}" type="parTrans" cxnId="{008F4249-960D-4D19-AFFA-BAB959D5AA16}">
      <dgm:prSet/>
      <dgm:spPr/>
      <dgm:t>
        <a:bodyPr/>
        <a:lstStyle/>
        <a:p>
          <a:endParaRPr lang="en-US"/>
        </a:p>
      </dgm:t>
    </dgm:pt>
    <dgm:pt modelId="{B5079E74-4E1D-434C-A534-9C467C6C7245}" type="sibTrans" cxnId="{008F4249-960D-4D19-AFFA-BAB959D5AA16}">
      <dgm:prSet/>
      <dgm:spPr/>
      <dgm:t>
        <a:bodyPr/>
        <a:lstStyle/>
        <a:p>
          <a:endParaRPr lang="en-US"/>
        </a:p>
      </dgm:t>
    </dgm:pt>
    <dgm:pt modelId="{AD690DF1-8123-4AA3-B445-A29DFA5F1401}">
      <dgm:prSet/>
      <dgm:spPr/>
      <dgm:t>
        <a:bodyPr/>
        <a:lstStyle/>
        <a:p>
          <a:r>
            <a:rPr lang="en-GB"/>
            <a:t>Analysoimme aineistoa sisällönanalyysin avulla ja tarkastelemme tieteidenvälisiksi ja tieteenalakohtaisiksi tutkijoiksi itsensä mieltävien näkemyksiä tieteidenvälisyydestä. </a:t>
          </a:r>
          <a:endParaRPr lang="en-US"/>
        </a:p>
      </dgm:t>
    </dgm:pt>
    <dgm:pt modelId="{178BC29B-732D-478A-A6C8-6B80283DDDE3}" type="parTrans" cxnId="{71D505A6-57FC-4256-AB23-C21FB0C56A76}">
      <dgm:prSet/>
      <dgm:spPr/>
      <dgm:t>
        <a:bodyPr/>
        <a:lstStyle/>
        <a:p>
          <a:endParaRPr lang="en-US"/>
        </a:p>
      </dgm:t>
    </dgm:pt>
    <dgm:pt modelId="{5E3338C5-9F51-4976-8A51-EA3BD48FA633}" type="sibTrans" cxnId="{71D505A6-57FC-4256-AB23-C21FB0C56A76}">
      <dgm:prSet/>
      <dgm:spPr/>
      <dgm:t>
        <a:bodyPr/>
        <a:lstStyle/>
        <a:p>
          <a:endParaRPr lang="en-US"/>
        </a:p>
      </dgm:t>
    </dgm:pt>
    <dgm:pt modelId="{2DB8BA32-A1F0-4943-A38B-6BF117EFF7CE}">
      <dgm:prSet/>
      <dgm:spPr/>
      <dgm:t>
        <a:bodyPr/>
        <a:lstStyle/>
        <a:p>
          <a:r>
            <a:rPr lang="en-GB"/>
            <a:t>Kuvaamme miten kollegiumtutkijat omaksuvat tai ovat omaksumatta tieteidenvälisyyttä urasuunnitelmiinsa ja haastamme ajatusta tieteidenvälisistä urista uudenlaisina ’rajattomina’ ja aiempaa joustavampina tutkijanurina.</a:t>
          </a:r>
          <a:endParaRPr lang="en-US"/>
        </a:p>
      </dgm:t>
    </dgm:pt>
    <dgm:pt modelId="{E218916D-8C7B-452C-BD00-A6555191694D}" type="parTrans" cxnId="{5FEB0A48-6343-4F47-B575-62C4461A5B93}">
      <dgm:prSet/>
      <dgm:spPr/>
      <dgm:t>
        <a:bodyPr/>
        <a:lstStyle/>
        <a:p>
          <a:endParaRPr lang="en-US"/>
        </a:p>
      </dgm:t>
    </dgm:pt>
    <dgm:pt modelId="{840F166F-6280-432B-B9F9-FA869A87BFCB}" type="sibTrans" cxnId="{5FEB0A48-6343-4F47-B575-62C4461A5B93}">
      <dgm:prSet/>
      <dgm:spPr/>
      <dgm:t>
        <a:bodyPr/>
        <a:lstStyle/>
        <a:p>
          <a:endParaRPr lang="en-US"/>
        </a:p>
      </dgm:t>
    </dgm:pt>
    <dgm:pt modelId="{E0CE3129-AB6E-4B7F-9899-57D2EA4B72E6}">
      <dgm:prSet/>
      <dgm:spPr/>
      <dgm:t>
        <a:bodyPr/>
        <a:lstStyle/>
        <a:p>
          <a:r>
            <a:rPr lang="en-GB"/>
            <a:t>Keskustelemme siitä, mitä kaikkea tieteenalakohtaisista urista luopuminen saattaa tarkoittaa ja minkälaisia mahdollisuuksia ja riskejä tieteidenvälinen tutkijuus kollegiumtutkijoiden näkökulmasta pitää sisällään. </a:t>
          </a:r>
          <a:endParaRPr lang="en-US"/>
        </a:p>
      </dgm:t>
    </dgm:pt>
    <dgm:pt modelId="{FF71308A-711F-4890-9E4C-11CB199D80E0}" type="parTrans" cxnId="{91325D87-E447-45E0-BE76-5C2F4A9F902B}">
      <dgm:prSet/>
      <dgm:spPr/>
      <dgm:t>
        <a:bodyPr/>
        <a:lstStyle/>
        <a:p>
          <a:endParaRPr lang="en-US"/>
        </a:p>
      </dgm:t>
    </dgm:pt>
    <dgm:pt modelId="{7873A14E-112A-4812-9B42-7E062DEEC704}" type="sibTrans" cxnId="{91325D87-E447-45E0-BE76-5C2F4A9F902B}">
      <dgm:prSet/>
      <dgm:spPr/>
      <dgm:t>
        <a:bodyPr/>
        <a:lstStyle/>
        <a:p>
          <a:endParaRPr lang="en-US"/>
        </a:p>
      </dgm:t>
    </dgm:pt>
    <dgm:pt modelId="{161BDF2B-5F04-DD49-B689-99349A2B2B41}" type="pres">
      <dgm:prSet presAssocID="{24695D90-03D2-4449-AFC6-AB20432FCD29}" presName="linear" presStyleCnt="0">
        <dgm:presLayoutVars>
          <dgm:animLvl val="lvl"/>
          <dgm:resizeHandles val="exact"/>
        </dgm:presLayoutVars>
      </dgm:prSet>
      <dgm:spPr/>
    </dgm:pt>
    <dgm:pt modelId="{ACEE25A6-9688-304B-8B64-FBCEFC86A9AB}" type="pres">
      <dgm:prSet presAssocID="{0721180B-D856-4A08-B851-A27404CE7C58}" presName="parentText" presStyleLbl="node1" presStyleIdx="0" presStyleCnt="4">
        <dgm:presLayoutVars>
          <dgm:chMax val="0"/>
          <dgm:bulletEnabled val="1"/>
        </dgm:presLayoutVars>
      </dgm:prSet>
      <dgm:spPr/>
    </dgm:pt>
    <dgm:pt modelId="{B7D3261F-6594-FD4E-A107-D233C9683379}" type="pres">
      <dgm:prSet presAssocID="{B5079E74-4E1D-434C-A534-9C467C6C7245}" presName="spacer" presStyleCnt="0"/>
      <dgm:spPr/>
    </dgm:pt>
    <dgm:pt modelId="{113390DB-4B38-B64A-A33D-75F3B2FCD21E}" type="pres">
      <dgm:prSet presAssocID="{AD690DF1-8123-4AA3-B445-A29DFA5F1401}" presName="parentText" presStyleLbl="node1" presStyleIdx="1" presStyleCnt="4">
        <dgm:presLayoutVars>
          <dgm:chMax val="0"/>
          <dgm:bulletEnabled val="1"/>
        </dgm:presLayoutVars>
      </dgm:prSet>
      <dgm:spPr/>
    </dgm:pt>
    <dgm:pt modelId="{A901708F-D28E-B941-8909-25AECFA7F939}" type="pres">
      <dgm:prSet presAssocID="{5E3338C5-9F51-4976-8A51-EA3BD48FA633}" presName="spacer" presStyleCnt="0"/>
      <dgm:spPr/>
    </dgm:pt>
    <dgm:pt modelId="{B9A80AA9-F206-B042-9B24-5D6C328269CD}" type="pres">
      <dgm:prSet presAssocID="{2DB8BA32-A1F0-4943-A38B-6BF117EFF7CE}" presName="parentText" presStyleLbl="node1" presStyleIdx="2" presStyleCnt="4">
        <dgm:presLayoutVars>
          <dgm:chMax val="0"/>
          <dgm:bulletEnabled val="1"/>
        </dgm:presLayoutVars>
      </dgm:prSet>
      <dgm:spPr/>
    </dgm:pt>
    <dgm:pt modelId="{48234F6F-B7E7-3A47-9C15-7D3382E5CB4F}" type="pres">
      <dgm:prSet presAssocID="{840F166F-6280-432B-B9F9-FA869A87BFCB}" presName="spacer" presStyleCnt="0"/>
      <dgm:spPr/>
    </dgm:pt>
    <dgm:pt modelId="{01072BD7-33A7-6942-87D6-10C63B573AEE}" type="pres">
      <dgm:prSet presAssocID="{E0CE3129-AB6E-4B7F-9899-57D2EA4B72E6}" presName="parentText" presStyleLbl="node1" presStyleIdx="3" presStyleCnt="4">
        <dgm:presLayoutVars>
          <dgm:chMax val="0"/>
          <dgm:bulletEnabled val="1"/>
        </dgm:presLayoutVars>
      </dgm:prSet>
      <dgm:spPr/>
    </dgm:pt>
  </dgm:ptLst>
  <dgm:cxnLst>
    <dgm:cxn modelId="{38F62511-F8F3-D74F-ADF0-8CD8A125335B}" type="presOf" srcId="{0721180B-D856-4A08-B851-A27404CE7C58}" destId="{ACEE25A6-9688-304B-8B64-FBCEFC86A9AB}" srcOrd="0" destOrd="0" presId="urn:microsoft.com/office/officeart/2005/8/layout/vList2"/>
    <dgm:cxn modelId="{E247AA2C-C142-AE44-A499-F9C365740B1E}" type="presOf" srcId="{24695D90-03D2-4449-AFC6-AB20432FCD29}" destId="{161BDF2B-5F04-DD49-B689-99349A2B2B41}" srcOrd="0" destOrd="0" presId="urn:microsoft.com/office/officeart/2005/8/layout/vList2"/>
    <dgm:cxn modelId="{E681EF39-4E5B-1E48-BF48-DB5B17863F87}" type="presOf" srcId="{AD690DF1-8123-4AA3-B445-A29DFA5F1401}" destId="{113390DB-4B38-B64A-A33D-75F3B2FCD21E}" srcOrd="0" destOrd="0" presId="urn:microsoft.com/office/officeart/2005/8/layout/vList2"/>
    <dgm:cxn modelId="{4FF2123D-D747-0447-BF09-CE986442A1EE}" type="presOf" srcId="{2DB8BA32-A1F0-4943-A38B-6BF117EFF7CE}" destId="{B9A80AA9-F206-B042-9B24-5D6C328269CD}" srcOrd="0" destOrd="0" presId="urn:microsoft.com/office/officeart/2005/8/layout/vList2"/>
    <dgm:cxn modelId="{5FEB0A48-6343-4F47-B575-62C4461A5B93}" srcId="{24695D90-03D2-4449-AFC6-AB20432FCD29}" destId="{2DB8BA32-A1F0-4943-A38B-6BF117EFF7CE}" srcOrd="2" destOrd="0" parTransId="{E218916D-8C7B-452C-BD00-A6555191694D}" sibTransId="{840F166F-6280-432B-B9F9-FA869A87BFCB}"/>
    <dgm:cxn modelId="{008F4249-960D-4D19-AFFA-BAB959D5AA16}" srcId="{24695D90-03D2-4449-AFC6-AB20432FCD29}" destId="{0721180B-D856-4A08-B851-A27404CE7C58}" srcOrd="0" destOrd="0" parTransId="{8D27CB64-01AA-4291-BC08-5176D607ADFB}" sibTransId="{B5079E74-4E1D-434C-A534-9C467C6C7245}"/>
    <dgm:cxn modelId="{8FDC6367-3E5F-9046-A5C7-756A4FFDB517}" type="presOf" srcId="{E0CE3129-AB6E-4B7F-9899-57D2EA4B72E6}" destId="{01072BD7-33A7-6942-87D6-10C63B573AEE}" srcOrd="0" destOrd="0" presId="urn:microsoft.com/office/officeart/2005/8/layout/vList2"/>
    <dgm:cxn modelId="{91325D87-E447-45E0-BE76-5C2F4A9F902B}" srcId="{24695D90-03D2-4449-AFC6-AB20432FCD29}" destId="{E0CE3129-AB6E-4B7F-9899-57D2EA4B72E6}" srcOrd="3" destOrd="0" parTransId="{FF71308A-711F-4890-9E4C-11CB199D80E0}" sibTransId="{7873A14E-112A-4812-9B42-7E062DEEC704}"/>
    <dgm:cxn modelId="{71D505A6-57FC-4256-AB23-C21FB0C56A76}" srcId="{24695D90-03D2-4449-AFC6-AB20432FCD29}" destId="{AD690DF1-8123-4AA3-B445-A29DFA5F1401}" srcOrd="1" destOrd="0" parTransId="{178BC29B-732D-478A-A6C8-6B80283DDDE3}" sibTransId="{5E3338C5-9F51-4976-8A51-EA3BD48FA633}"/>
    <dgm:cxn modelId="{272BD25C-9DE3-1A40-9EB5-78F1A00949DE}" type="presParOf" srcId="{161BDF2B-5F04-DD49-B689-99349A2B2B41}" destId="{ACEE25A6-9688-304B-8B64-FBCEFC86A9AB}" srcOrd="0" destOrd="0" presId="urn:microsoft.com/office/officeart/2005/8/layout/vList2"/>
    <dgm:cxn modelId="{22614EFD-C219-CE47-A589-C0492AC0B10A}" type="presParOf" srcId="{161BDF2B-5F04-DD49-B689-99349A2B2B41}" destId="{B7D3261F-6594-FD4E-A107-D233C9683379}" srcOrd="1" destOrd="0" presId="urn:microsoft.com/office/officeart/2005/8/layout/vList2"/>
    <dgm:cxn modelId="{60E0F3B7-BB82-6C49-97DE-96A5A4ADD9BB}" type="presParOf" srcId="{161BDF2B-5F04-DD49-B689-99349A2B2B41}" destId="{113390DB-4B38-B64A-A33D-75F3B2FCD21E}" srcOrd="2" destOrd="0" presId="urn:microsoft.com/office/officeart/2005/8/layout/vList2"/>
    <dgm:cxn modelId="{9C93C26F-D22B-B547-8EA6-23BAE42EEA8B}" type="presParOf" srcId="{161BDF2B-5F04-DD49-B689-99349A2B2B41}" destId="{A901708F-D28E-B941-8909-25AECFA7F939}" srcOrd="3" destOrd="0" presId="urn:microsoft.com/office/officeart/2005/8/layout/vList2"/>
    <dgm:cxn modelId="{59D0D04D-3024-9641-8389-1A1D6BFDA321}" type="presParOf" srcId="{161BDF2B-5F04-DD49-B689-99349A2B2B41}" destId="{B9A80AA9-F206-B042-9B24-5D6C328269CD}" srcOrd="4" destOrd="0" presId="urn:microsoft.com/office/officeart/2005/8/layout/vList2"/>
    <dgm:cxn modelId="{8651C197-5855-9546-8772-4848D26DFB2B}" type="presParOf" srcId="{161BDF2B-5F04-DD49-B689-99349A2B2B41}" destId="{48234F6F-B7E7-3A47-9C15-7D3382E5CB4F}" srcOrd="5" destOrd="0" presId="urn:microsoft.com/office/officeart/2005/8/layout/vList2"/>
    <dgm:cxn modelId="{6DD49350-DBEC-524D-AE52-C3B348FD7269}" type="presParOf" srcId="{161BDF2B-5F04-DD49-B689-99349A2B2B41}" destId="{01072BD7-33A7-6942-87D6-10C63B573AE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E25A6-9688-304B-8B64-FBCEFC86A9AB}">
      <dsp:nvSpPr>
        <dsp:cNvPr id="0" name=""/>
        <dsp:cNvSpPr/>
      </dsp:nvSpPr>
      <dsp:spPr>
        <a:xfrm>
          <a:off x="0" y="490581"/>
          <a:ext cx="6769348" cy="8204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Yhden suomalaisen tutkijakollegiumin kollegiumtutkijoille suunnattu kysely (n = 30) </a:t>
          </a:r>
          <a:endParaRPr lang="en-US" sz="1500" kern="1200"/>
        </a:p>
      </dsp:txBody>
      <dsp:txXfrm>
        <a:off x="40052" y="530633"/>
        <a:ext cx="6689244" cy="740358"/>
      </dsp:txXfrm>
    </dsp:sp>
    <dsp:sp modelId="{113390DB-4B38-B64A-A33D-75F3B2FCD21E}">
      <dsp:nvSpPr>
        <dsp:cNvPr id="0" name=""/>
        <dsp:cNvSpPr/>
      </dsp:nvSpPr>
      <dsp:spPr>
        <a:xfrm>
          <a:off x="0" y="1354243"/>
          <a:ext cx="6769348" cy="8204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Analysoimme aineistoa sisällönanalyysin avulla ja tarkastelemme tieteidenvälisiksi ja tieteenalakohtaisiksi tutkijoiksi itsensä mieltävien näkemyksiä tieteidenvälisyydestä. </a:t>
          </a:r>
          <a:endParaRPr lang="en-US" sz="1500" kern="1200"/>
        </a:p>
      </dsp:txBody>
      <dsp:txXfrm>
        <a:off x="40052" y="1394295"/>
        <a:ext cx="6689244" cy="740358"/>
      </dsp:txXfrm>
    </dsp:sp>
    <dsp:sp modelId="{B9A80AA9-F206-B042-9B24-5D6C328269CD}">
      <dsp:nvSpPr>
        <dsp:cNvPr id="0" name=""/>
        <dsp:cNvSpPr/>
      </dsp:nvSpPr>
      <dsp:spPr>
        <a:xfrm>
          <a:off x="0" y="2217906"/>
          <a:ext cx="6769348" cy="8204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Kuvaamme miten kollegiumtutkijat omaksuvat tai ovat omaksumatta tieteidenvälisyyttä urasuunnitelmiinsa ja haastamme ajatusta tieteidenvälisistä urista uudenlaisina ’rajattomina’ ja aiempaa joustavampina tutkijanurina.</a:t>
          </a:r>
          <a:endParaRPr lang="en-US" sz="1500" kern="1200"/>
        </a:p>
      </dsp:txBody>
      <dsp:txXfrm>
        <a:off x="40052" y="2257958"/>
        <a:ext cx="6689244" cy="740358"/>
      </dsp:txXfrm>
    </dsp:sp>
    <dsp:sp modelId="{01072BD7-33A7-6942-87D6-10C63B573AEE}">
      <dsp:nvSpPr>
        <dsp:cNvPr id="0" name=""/>
        <dsp:cNvSpPr/>
      </dsp:nvSpPr>
      <dsp:spPr>
        <a:xfrm>
          <a:off x="0" y="3081568"/>
          <a:ext cx="6769348" cy="8204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Keskustelemme siitä, mitä kaikkea tieteenalakohtaisista urista luopuminen saattaa tarkoittaa ja minkälaisia mahdollisuuksia ja riskejä tieteidenvälinen tutkijuus kollegiumtutkijoiden näkökulmasta pitää sisällään. </a:t>
          </a:r>
          <a:endParaRPr lang="en-US" sz="1500" kern="1200"/>
        </a:p>
      </dsp:txBody>
      <dsp:txXfrm>
        <a:off x="40052" y="3121620"/>
        <a:ext cx="6689244" cy="7403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65808B-E55E-495E-AD4D-B469E5CD22EF}" type="datetimeFigureOut">
              <a:rPr lang="fi-FI" sz="800" smtClean="0"/>
              <a:t>14.8.2023</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DAF4E2-CB80-489C-B09B-4F5EEF4552BF}" type="slidenum">
              <a:rPr lang="fi-FI" sz="800" smtClean="0"/>
              <a:t>‹#›</a:t>
            </a:fld>
            <a:endParaRPr lang="fi-FI" sz="800"/>
          </a:p>
        </p:txBody>
      </p:sp>
    </p:spTree>
    <p:extLst>
      <p:ext uri="{BB962C8B-B14F-4D97-AF65-F5344CB8AC3E}">
        <p14:creationId xmlns:p14="http://schemas.microsoft.com/office/powerpoint/2010/main" val="1579175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4BDF7DAC-3845-4961-8DB5-52D3C261C68E}" type="datetimeFigureOut">
              <a:rPr lang="fi-FI" smtClean="0"/>
              <a:pPr/>
              <a:t>14.8.2023</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DA2CDBA3-8E53-4B38-8A28-94E4F9D9260E}" type="slidenum">
              <a:rPr lang="fi-FI" smtClean="0"/>
              <a:pPr/>
              <a:t>‹#›</a:t>
            </a:fld>
            <a:endParaRPr lang="fi-FI"/>
          </a:p>
        </p:txBody>
      </p:sp>
    </p:spTree>
    <p:extLst>
      <p:ext uri="{BB962C8B-B14F-4D97-AF65-F5344CB8AC3E}">
        <p14:creationId xmlns:p14="http://schemas.microsoft.com/office/powerpoint/2010/main" val="60382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24A30BA-0CC1-40AB-AE80-2F533EB15740}" type="slidenum">
              <a:rPr lang="fi-FI" smtClean="0"/>
              <a:t>10</a:t>
            </a:fld>
            <a:endParaRPr lang="fi-FI"/>
          </a:p>
        </p:txBody>
      </p:sp>
    </p:spTree>
    <p:extLst>
      <p:ext uri="{BB962C8B-B14F-4D97-AF65-F5344CB8AC3E}">
        <p14:creationId xmlns:p14="http://schemas.microsoft.com/office/powerpoint/2010/main" val="304197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D24A30BA-0CC1-40AB-AE80-2F533EB15740}" type="slidenum">
              <a:rPr lang="fi-FI" smtClean="0"/>
              <a:t>16</a:t>
            </a:fld>
            <a:endParaRPr lang="fi-FI"/>
          </a:p>
        </p:txBody>
      </p:sp>
    </p:spTree>
    <p:extLst>
      <p:ext uri="{BB962C8B-B14F-4D97-AF65-F5344CB8AC3E}">
        <p14:creationId xmlns:p14="http://schemas.microsoft.com/office/powerpoint/2010/main" val="418940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D24A30BA-0CC1-40AB-AE80-2F533EB15740}" type="slidenum">
              <a:rPr lang="fi-FI" smtClean="0"/>
              <a:t>17</a:t>
            </a:fld>
            <a:endParaRPr lang="fi-FI"/>
          </a:p>
        </p:txBody>
      </p:sp>
    </p:spTree>
    <p:extLst>
      <p:ext uri="{BB962C8B-B14F-4D97-AF65-F5344CB8AC3E}">
        <p14:creationId xmlns:p14="http://schemas.microsoft.com/office/powerpoint/2010/main" val="349390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D24A30BA-0CC1-40AB-AE80-2F533EB15740}" type="slidenum">
              <a:rPr lang="fi-FI" smtClean="0"/>
              <a:t>19</a:t>
            </a:fld>
            <a:endParaRPr lang="fi-FI"/>
          </a:p>
        </p:txBody>
      </p:sp>
    </p:spTree>
    <p:extLst>
      <p:ext uri="{BB962C8B-B14F-4D97-AF65-F5344CB8AC3E}">
        <p14:creationId xmlns:p14="http://schemas.microsoft.com/office/powerpoint/2010/main" val="227703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fi-FI"/>
              <a:t>Muokkaa ots. perustyyl. napsautt.</a:t>
            </a:r>
            <a:endParaRPr lang="fi-FI" dirty="0"/>
          </a:p>
        </p:txBody>
      </p:sp>
      <p:sp>
        <p:nvSpPr>
          <p:cNvPr id="3"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C5261292-A88C-433B-850C-A6774D623F88}" type="datetime1">
              <a:rPr lang="fi-FI" smtClean="0"/>
              <a:t>14.8.2023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1" name="Group 20">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2" name="Rectangle 21"/>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Tree>
    <p:extLst>
      <p:ext uri="{BB962C8B-B14F-4D97-AF65-F5344CB8AC3E}">
        <p14:creationId xmlns:p14="http://schemas.microsoft.com/office/powerpoint/2010/main" val="2784307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9F33B507-09B3-4CDB-8395-4B13D44BE713}" type="datetime1">
              <a:rPr lang="fi-FI" smtClean="0"/>
              <a:t>14.8.2023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fi-FI"/>
              <a:t>Muokkaa ots. perustyyl. napsautt.</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10571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3">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C6DFD09D-A44E-4A9C-BF49-48DAB8A378F3}" type="datetime1">
              <a:rPr lang="fi-FI" smtClean="0"/>
              <a:t>14.8.2023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endParaRPr lang="fi-FI" dirty="0"/>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49460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4">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C1A84952-FAB2-4FB7-9380-F13566A5833E}" type="datetime1">
              <a:rPr lang="fi-FI" smtClean="0"/>
              <a:t>14.8.2023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endParaRPr lang="fi-FI" dirty="0"/>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425425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489629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4896544"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25C89B76-CFAB-4F99-8982-DD0007BC8E7B}" type="datetime1">
              <a:rPr lang="fi-FI" smtClean="0"/>
              <a:t>14.8.2023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2382379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4" y="1773238"/>
            <a:ext cx="460895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4896296"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528048" y="1773238"/>
            <a:ext cx="460826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4896297"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198408E6-B49E-49ED-A468-D1FDC787CCAA}" type="datetime1">
              <a:rPr lang="fi-FI" smtClean="0"/>
              <a:t>14.8.2023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79889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5" y="1773238"/>
            <a:ext cx="1036954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10656886"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7F24AE32-0846-4803-95D1-8E803C8E76FD}" type="datetime1">
              <a:rPr lang="fi-FI" smtClean="0"/>
              <a:t>14.8.2023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3020222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E5BE22AC-7178-451E-9CE7-4D4D3705FDB9}"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3024287"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116722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345362"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0C8F36C8-DC8F-42BC-8E05-A0FDFE5E0A17}"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479427" y="1773238"/>
            <a:ext cx="3024286"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883666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4608513" cy="1080542"/>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4896544"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6003482" y="0"/>
            <a:ext cx="6188518" cy="6669360"/>
          </a:xfrm>
          <a:custGeom>
            <a:avLst/>
            <a:gdLst/>
            <a:ahLst/>
            <a:cxnLst/>
            <a:rect l="l" t="t" r="r" b="b"/>
            <a:pathLst>
              <a:path w="6188518" h="6669360">
                <a:moveTo>
                  <a:pt x="1820710" y="0"/>
                </a:moveTo>
                <a:lnTo>
                  <a:pt x="6188518" y="0"/>
                </a:lnTo>
                <a:lnTo>
                  <a:pt x="6188518" y="6669360"/>
                </a:lnTo>
                <a:lnTo>
                  <a:pt x="0" y="6669360"/>
                </a:lnTo>
                <a:close/>
              </a:path>
            </a:pathLst>
          </a:custGeom>
          <a:solidFill>
            <a:schemeClr val="accent5"/>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CD9EBB44-12F0-4A4E-B183-E1EF1B0DA2F5}"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3002995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6481317" cy="1080542"/>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7731674" y="0"/>
            <a:ext cx="4460326" cy="6669360"/>
          </a:xfrm>
          <a:custGeom>
            <a:avLst/>
            <a:gdLst/>
            <a:ahLst/>
            <a:cxnLst/>
            <a:rect l="l" t="t" r="r" b="b"/>
            <a:pathLst>
              <a:path w="4460326" h="6669360">
                <a:moveTo>
                  <a:pt x="1820710" y="0"/>
                </a:moveTo>
                <a:lnTo>
                  <a:pt x="4460326" y="0"/>
                </a:lnTo>
                <a:lnTo>
                  <a:pt x="4460326" y="6669360"/>
                </a:lnTo>
                <a:lnTo>
                  <a:pt x="0" y="6669360"/>
                </a:lnTo>
                <a:close/>
              </a:path>
            </a:pathLst>
          </a:custGeom>
          <a:solidFill>
            <a:schemeClr val="accent5"/>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a:xfrm>
            <a:off x="911424" y="6381328"/>
            <a:ext cx="798984" cy="216471"/>
          </a:xfrm>
        </p:spPr>
        <p:txBody>
          <a:bodyPr/>
          <a:lstStyle>
            <a:lvl1pPr algn="l">
              <a:defRPr/>
            </a:lvl1pPr>
          </a:lstStyle>
          <a:p>
            <a:fld id="{642B9AE7-62DA-4431-8044-D3A11E33FD71}" type="datetime1">
              <a:rPr lang="fi-FI" smtClean="0"/>
              <a:t>14.8.2023</a:t>
            </a:fld>
            <a:endParaRPr lang="fi-FI" dirty="0"/>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a:xfrm>
            <a:off x="1703512" y="6381328"/>
            <a:ext cx="4392488" cy="216471"/>
          </a:xfrm>
        </p:spPr>
        <p:txBody>
          <a:bodyPr/>
          <a:lstStyle>
            <a:lvl1pPr algn="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a:xfrm>
            <a:off x="479425" y="6381551"/>
            <a:ext cx="431999" cy="215801"/>
          </a:xfrm>
        </p:spPr>
        <p:txBody>
          <a:bodyPr/>
          <a:lstStyle>
            <a:lvl1pPr algn="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2858289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6BF9803D-62A9-459B-B9AF-D1141E7263EB}" type="datetime1">
              <a:rPr lang="fi-FI" smtClean="0"/>
              <a:t>14.8.2023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4" name="Group 13">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7" name="Rectangle 16"/>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8" name="Rectangle 17"/>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accent2"/>
                </a:solidFill>
              </a:defRPr>
            </a:lvl1pPr>
          </a:lstStyle>
          <a:p>
            <a:r>
              <a:rPr lang="fi-FI"/>
              <a:t>Muokkaa ots. perustyyl. napsautt.</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727390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479426" y="1773238"/>
            <a:ext cx="345633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479426" y="2420888"/>
            <a:ext cx="345633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B61F101D-7633-4975-BDA0-352E85AD6A0C}" type="datetime1">
              <a:rPr lang="fi-FI" smtClean="0"/>
              <a:t>14.8.2023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endParaRPr lang="fi-FI" dirty="0"/>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256240" y="1773238"/>
            <a:ext cx="345633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256240" y="2420888"/>
            <a:ext cx="3456335"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427288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Basic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67691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6D7A02BE-8D7D-4E8D-B7A7-90DF1FF5C27A}" type="datetime1">
              <a:rPr lang="fi-FI" smtClean="0"/>
              <a:t>14.8.2023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256588" y="1773237"/>
            <a:ext cx="3455987" cy="4392067"/>
          </a:xfrm>
          <a:solidFill>
            <a:schemeClr val="accent5"/>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2946652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Basic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344767"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51F97659-9704-4485-92EF-475CB82DE777}" type="datetime1">
              <a:rPr lang="fi-FI" smtClean="0"/>
              <a:t>14.8.2023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4392067"/>
          </a:xfrm>
          <a:solidFill>
            <a:schemeClr val="accent5"/>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7933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Basic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A4C2C614-5434-4988-B7CD-802124C881B9}" type="datetime1">
              <a:rPr lang="fi-FI" smtClean="0"/>
              <a:t>14.8.2023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3455987"/>
          </a:xfrm>
          <a:solidFill>
            <a:schemeClr val="accent5"/>
          </a:solidFill>
        </p:spPr>
        <p:txBody>
          <a:bodyPr/>
          <a:lstStyle>
            <a:lvl1pPr marL="0" indent="0">
              <a:buFontTx/>
              <a:buNone/>
              <a:defRPr sz="1200"/>
            </a:lvl1pPr>
          </a:lstStyle>
          <a:p>
            <a:r>
              <a:rPr lang="fi-FI"/>
              <a:t>Lisää kuva napsauttamalla kuvaketta</a:t>
            </a:r>
          </a:p>
        </p:txBody>
      </p:sp>
      <p:sp>
        <p:nvSpPr>
          <p:cNvPr id="10" name="Text Placeholder 7"/>
          <p:cNvSpPr>
            <a:spLocks noGrp="1"/>
          </p:cNvSpPr>
          <p:nvPr>
            <p:ph type="body" sz="quarter" idx="14"/>
          </p:nvPr>
        </p:nvSpPr>
        <p:spPr>
          <a:xfrm>
            <a:off x="479425"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accent5"/>
          </a:solidFill>
        </p:spPr>
        <p:txBody>
          <a:bodyPr/>
          <a:lstStyle>
            <a:lvl1pPr marL="0" indent="0">
              <a:buFontTx/>
              <a:buNone/>
              <a:defRPr sz="1200"/>
            </a:lvl1pPr>
          </a:lstStyle>
          <a:p>
            <a:r>
              <a:rPr lang="fi-FI"/>
              <a:t>Lisää kuva napsauttamalla kuvaketta</a:t>
            </a:r>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256240" y="1773237"/>
            <a:ext cx="3456335" cy="3455987"/>
          </a:xfrm>
          <a:solidFill>
            <a:schemeClr val="accent5"/>
          </a:solidFill>
        </p:spPr>
        <p:txBody>
          <a:bodyPr/>
          <a:lstStyle>
            <a:lvl1pPr marL="0" indent="0">
              <a:buFontTx/>
              <a:buNone/>
              <a:defRPr sz="1200"/>
            </a:lvl1pPr>
          </a:lstStyle>
          <a:p>
            <a:r>
              <a:rPr lang="fi-FI"/>
              <a:t>Lisää kuva napsauttamalla kuvaketta</a:t>
            </a:r>
          </a:p>
        </p:txBody>
      </p:sp>
      <p:sp>
        <p:nvSpPr>
          <p:cNvPr id="14" name="Text Placeholder 7"/>
          <p:cNvSpPr>
            <a:spLocks noGrp="1"/>
          </p:cNvSpPr>
          <p:nvPr>
            <p:ph type="body" sz="quarter" idx="18"/>
          </p:nvPr>
        </p:nvSpPr>
        <p:spPr>
          <a:xfrm>
            <a:off x="8256240"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Tree>
    <p:extLst>
      <p:ext uri="{BB962C8B-B14F-4D97-AF65-F5344CB8AC3E}">
        <p14:creationId xmlns:p14="http://schemas.microsoft.com/office/powerpoint/2010/main" val="1594088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fi-FI"/>
              <a:t>Muokkaa ots. perustyyl. napsautt.</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716AB7A1-68B7-4EF6-8A04-71AAE9D669E5}"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endParaRPr lang="fi-FI" dirty="0"/>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87655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2 ">
    <p:bg>
      <p:bgPr>
        <a:solidFill>
          <a:schemeClr val="accent4"/>
        </a:solidFill>
        <a:effectLst/>
      </p:bgPr>
    </p:bg>
    <p:spTree>
      <p:nvGrpSpPr>
        <p:cNvPr id="1" name=""/>
        <p:cNvGrpSpPr/>
        <p:nvPr/>
      </p:nvGrpSpPr>
      <p:grpSpPr>
        <a:xfrm>
          <a:off x="0" y="0"/>
          <a:ext cx="0" cy="0"/>
          <a:chOff x="0" y="0"/>
          <a:chExt cx="0" cy="0"/>
        </a:xfrm>
      </p:grpSpPr>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p>
            <a:r>
              <a:rPr lang="fi-FI"/>
              <a:t>Muokkaa ots. perustyyl. napsautt.</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1111503F-2261-4F35-B222-74DE359AC7EC}"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4797152"/>
            <a:ext cx="10657135" cy="1368698"/>
          </a:xfrm>
        </p:spPr>
        <p:txBody>
          <a:bodyPr/>
          <a:lstStyle>
            <a:lvl5pPr>
              <a:defRPr/>
            </a:lvl5pPr>
            <a:lvl6pPr>
              <a:defRPr/>
            </a:lvl6pPr>
            <a:lvl7pPr>
              <a:defRPr/>
            </a:lvl7pPr>
            <a:lvl8pPr>
              <a:defRPr/>
            </a:lvl8pPr>
          </a:lstStyle>
          <a:p>
            <a:pPr lvl="0"/>
            <a:r>
              <a:rPr lang="fi-FI"/>
              <a:t>Muokkaa tekstin perustyylejä napsauttamalla</a:t>
            </a:r>
          </a:p>
          <a:p>
            <a:pPr lvl="1"/>
            <a:r>
              <a:rPr lang="fi-FI"/>
              <a:t>toinen taso</a:t>
            </a:r>
          </a:p>
          <a:p>
            <a:pPr lvl="2"/>
            <a:r>
              <a:rPr lang="fi-FI"/>
              <a:t>kolmas taso</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endParaRPr lang="fi-FI" dirty="0"/>
          </a:p>
        </p:txBody>
      </p:sp>
    </p:spTree>
    <p:extLst>
      <p:ext uri="{BB962C8B-B14F-4D97-AF65-F5344CB8AC3E}">
        <p14:creationId xmlns:p14="http://schemas.microsoft.com/office/powerpoint/2010/main" val="308304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fi-FI"/>
              <a:t>Muokkaa ots. perustyyl. napsautt.</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9A31783B-B933-4CBE-8418-8657CBB9E7B4}"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vl6pPr>
              <a:buClr>
                <a:schemeClr val="accent2"/>
              </a:buClr>
              <a:defRPr>
                <a:solidFill>
                  <a:schemeClr val="bg1"/>
                </a:solidFill>
              </a:defRPr>
            </a:lvl6pPr>
            <a:lvl7pPr>
              <a:buClr>
                <a:schemeClr val="accent2"/>
              </a:buClr>
              <a:defRPr>
                <a:solidFill>
                  <a:schemeClr val="bg1"/>
                </a:solidFill>
              </a:defRPr>
            </a:lvl7pPr>
            <a:lvl8pPr>
              <a:buClr>
                <a:schemeClr val="accent2"/>
              </a:buClr>
              <a:defRPr>
                <a:solidFill>
                  <a:schemeClr val="bg1"/>
                </a:solidFill>
              </a:defRPr>
            </a:lvl8pPr>
            <a:lvl9pPr>
              <a:buClr>
                <a:schemeClr val="accent2"/>
              </a:buClr>
              <a:defRPr>
                <a:solidFill>
                  <a:schemeClr val="bg1"/>
                </a:solidFill>
              </a:defRPr>
            </a:lvl9pPr>
          </a:lstStyle>
          <a:p>
            <a:pPr lvl="0"/>
            <a:r>
              <a:rPr lang="fi-FI"/>
              <a:t>Muokkaa tekstin perustyylejä napsauttamalla</a:t>
            </a:r>
          </a:p>
          <a:p>
            <a:pPr lvl="1"/>
            <a:r>
              <a:rPr lang="fi-FI"/>
              <a:t>toinen taso</a:t>
            </a:r>
          </a:p>
          <a:p>
            <a:pPr lvl="2"/>
            <a:r>
              <a:rPr lang="fi-FI"/>
              <a:t>kolmas taso</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endParaRPr lang="fi-FI" dirty="0"/>
          </a:p>
        </p:txBody>
      </p:sp>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776097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4">
    <p:bg>
      <p:bgPr>
        <a:solidFill>
          <a:schemeClr val="accent2"/>
        </a:solidFill>
        <a:effectLst/>
      </p:bgPr>
    </p:bg>
    <p:spTree>
      <p:nvGrpSpPr>
        <p:cNvPr id="1" name=""/>
        <p:cNvGrpSpPr/>
        <p:nvPr/>
      </p:nvGrpSpPr>
      <p:grpSpPr>
        <a:xfrm>
          <a:off x="0" y="0"/>
          <a:ext cx="0" cy="0"/>
          <a:chOff x="0" y="0"/>
          <a:chExt cx="0" cy="0"/>
        </a:xfrm>
      </p:grpSpPr>
      <p:sp>
        <p:nvSpPr>
          <p:cNvPr id="9" name="Picture Placeholder 6">
            <a:extLs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custGeom>
            <a:avLst/>
            <a:gdLst/>
            <a:ahLst/>
            <a:cxnLst/>
            <a:rect l="l" t="t" r="r" b="b"/>
            <a:pathLst>
              <a:path w="12192000" h="6858000">
                <a:moveTo>
                  <a:pt x="0" y="0"/>
                </a:moveTo>
                <a:lnTo>
                  <a:pt x="479376" y="0"/>
                </a:lnTo>
                <a:lnTo>
                  <a:pt x="479376" y="1268760"/>
                </a:lnTo>
                <a:lnTo>
                  <a:pt x="1055344" y="1268760"/>
                </a:lnTo>
                <a:lnTo>
                  <a:pt x="1055344" y="0"/>
                </a:lnTo>
                <a:lnTo>
                  <a:pt x="12192000" y="0"/>
                </a:lnTo>
                <a:lnTo>
                  <a:pt x="12192000" y="6309320"/>
                </a:lnTo>
                <a:lnTo>
                  <a:pt x="12192000" y="6669088"/>
                </a:lnTo>
                <a:lnTo>
                  <a:pt x="12192000"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8" name="Text Placeholder 7"/>
          <p:cNvSpPr>
            <a:spLocks noGrp="1"/>
          </p:cNvSpPr>
          <p:nvPr>
            <p:ph type="body" sz="quarter" idx="13"/>
          </p:nvPr>
        </p:nvSpPr>
        <p:spPr>
          <a:xfrm>
            <a:off x="6096000" y="0"/>
            <a:ext cx="6096000" cy="6858000"/>
          </a:xfrm>
          <a:solidFill>
            <a:schemeClr val="accent2">
              <a:alpha val="70000"/>
            </a:schemeClr>
          </a:solidFill>
        </p:spPr>
        <p:txBody>
          <a:bodyPr lIns="576000" tIns="2422800" rIns="1080000" bIns="10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Title 9"/>
          <p:cNvSpPr>
            <a:spLocks noGrp="1"/>
          </p:cNvSpPr>
          <p:nvPr>
            <p:ph type="title"/>
          </p:nvPr>
        </p:nvSpPr>
        <p:spPr>
          <a:xfrm>
            <a:off x="6672064" y="1051892"/>
            <a:ext cx="4464496" cy="1080964"/>
          </a:xfrm>
        </p:spPr>
        <p:txBody>
          <a:bodyPr/>
          <a:lstStyle>
            <a:lvl1pPr>
              <a:defRPr>
                <a:solidFill>
                  <a:schemeClr val="bg1"/>
                </a:solidFill>
              </a:defRPr>
            </a:lvl1pPr>
          </a:lstStyle>
          <a:p>
            <a:r>
              <a:rPr lang="fi-FI"/>
              <a:t>Muokkaa ots. perustyyl. napsautt.</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37C8202E-A28C-4953-94F8-3586AE54C789}"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2873575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7" name="Picture Placeholder 6">
            <a:extLst>
              <a:ext uri="{C183D7F6-B498-43B3-948B-1728B52AA6E4}">
                <adec:decorative xmlns:adec="http://schemas.microsoft.com/office/drawing/2017/decorative" val="1"/>
              </a:ext>
            </a:extLst>
          </p:cNvPr>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lvl1pPr>
              <a:defRPr>
                <a:solidFill>
                  <a:schemeClr val="bg1"/>
                </a:solidFill>
              </a:defRPr>
            </a:lvl1pPr>
          </a:lstStyle>
          <a:p>
            <a:r>
              <a:rPr lang="fi-FI"/>
              <a:t>Muokkaa ots. perustyyl. napsautt.</a:t>
            </a:r>
            <a:endParaRPr lang="fi-FI" dirty="0"/>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7BD3359A-5795-4167-96A5-D161BF68E3EC}" type="datetime1">
              <a:rPr lang="fi-FI" smtClean="0"/>
              <a:t>14.8.2023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1839844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1CB14A8F-DF90-41DD-97BD-81EFCFFC96DB}" type="datetime1">
              <a:rPr lang="fi-FI" smtClean="0"/>
              <a:t>14.8.2023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accent2"/>
                </a:solidFill>
              </a:defRPr>
            </a:lvl1pPr>
          </a:lstStyle>
          <a:p>
            <a:r>
              <a:rPr lang="fi-FI"/>
              <a:t>Muokkaa ots. perustyyl. napsautt.</a:t>
            </a:r>
            <a:endParaRPr lang="fi-FI" dirty="0"/>
          </a:p>
        </p:txBody>
      </p:sp>
    </p:spTree>
    <p:extLst>
      <p:ext uri="{BB962C8B-B14F-4D97-AF65-F5344CB8AC3E}">
        <p14:creationId xmlns:p14="http://schemas.microsoft.com/office/powerpoint/2010/main" val="3739981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3663C0CF-73D7-4B80-8F97-F63CCCD3CBD2}" type="datetime1">
              <a:rPr lang="fi-FI" smtClean="0"/>
              <a:t>14.8.2023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3" name="Group 22">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4" name="Rectangle 23"/>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6" name="Rectangle 25"/>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7" name="Rectangle 26"/>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fi-FI"/>
              <a:t>Muokkaa ots. perustyyl. napsautt.</a:t>
            </a:r>
            <a:endParaRPr lang="fi-FI" dirty="0"/>
          </a:p>
        </p:txBody>
      </p:sp>
      <p:sp>
        <p:nvSpPr>
          <p:cNvPr id="2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347363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and Picture Nega">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FE68CE31-64BB-4AE9-9A2A-0AC17D9EF5C5}" type="datetime1">
              <a:rPr lang="fi-FI" smtClean="0"/>
              <a:t>14.8.2023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bg1"/>
                </a:solidFill>
              </a:defRPr>
            </a:lvl1pPr>
          </a:lstStyle>
          <a:p>
            <a:r>
              <a:rPr lang="fi-FI"/>
              <a:t>Muokkaa ots. perustyyl. napsautt.</a:t>
            </a:r>
            <a:endParaRPr lang="fi-FI" dirty="0"/>
          </a:p>
        </p:txBody>
      </p:sp>
      <p:sp>
        <p:nvSpPr>
          <p:cNvPr id="9" name="Rectangle 8"/>
          <p:cNvSpPr/>
          <p:nvPr userDrawn="1"/>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1" name="Rectangle 10"/>
            <p:cNvSpPr/>
            <p:nvPr userDrawn="1"/>
          </p:nvSpPr>
          <p:spPr>
            <a:xfrm>
              <a:off x="5372826" y="1844824"/>
              <a:ext cx="1457091" cy="320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2"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04583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p>
            <a:fld id="{237CEFB3-0973-459F-9FCE-637B55090FDB}" type="datetime1">
              <a:rPr lang="fi-FI" smtClean="0"/>
              <a:t>14.8.2023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206310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p>
            <a:fld id="{5BFDE71B-1A93-4BDC-857A-809E17B99A5C}" type="datetime1">
              <a:rPr lang="fi-FI" smtClean="0"/>
              <a:t>14.8.2023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4031071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Logo Blu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72AA90F6-6947-4115-9160-490F0268B5A7}" type="datetime1">
              <a:rPr lang="fi-FI" smtClean="0"/>
              <a:t>14.8.2023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83946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Gray">
    <p:bg>
      <p:bgPr>
        <a:solidFill>
          <a:schemeClr val="accent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8DD7A30D-7A4B-45A7-8AF9-34906FD2C806}" type="datetime1">
              <a:rPr lang="fi-FI" smtClean="0"/>
              <a:t>14.8.2023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37596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ogo Red">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E9200510-A51E-43F1-8543-03F40C16AA21}" type="datetime1">
              <a:rPr lang="fi-FI" smtClean="0"/>
              <a:t>14.8.2023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402184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Logo Gold">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16C3A7FE-8968-44B6-96FD-76B82991A281}" type="datetime1">
              <a:rPr lang="fi-FI" smtClean="0"/>
              <a:t>14.8.2023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tx2"/>
          </a:solidFill>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tx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048782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Kuva ja sisältö - violetti">
    <p:bg>
      <p:bgPr>
        <a:solidFill>
          <a:schemeClr val="accent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hasCustomPrompt="1"/>
          </p:nvPr>
        </p:nvSpPr>
        <p:spPr>
          <a:xfrm>
            <a:off x="0" y="0"/>
            <a:ext cx="5219700" cy="6858000"/>
          </a:xfrm>
        </p:spPr>
        <p:txBody>
          <a:bodyPr/>
          <a:lstStyle>
            <a:lvl1pPr marL="0" indent="0" algn="ctr">
              <a:buNone/>
              <a:defRPr>
                <a:solidFill>
                  <a:schemeClr val="bg1"/>
                </a:solidFill>
              </a:defRPr>
            </a:lvl1pPr>
          </a:lstStyle>
          <a:p>
            <a:r>
              <a:rPr lang="fi-FI" dirty="0"/>
              <a:t>Lisää kuva</a:t>
            </a:r>
          </a:p>
        </p:txBody>
      </p:sp>
      <p:sp>
        <p:nvSpPr>
          <p:cNvPr id="2" name="Otsikko 1">
            <a:extLst>
              <a:ext uri="{FF2B5EF4-FFF2-40B4-BE49-F238E27FC236}">
                <a16:creationId xmlns:a16="http://schemas.microsoft.com/office/drawing/2014/main" id="{436EA9AB-4DAE-44E6-B3E6-A1CD4449B4C5}"/>
              </a:ext>
            </a:extLst>
          </p:cNvPr>
          <p:cNvSpPr>
            <a:spLocks noGrp="1"/>
          </p:cNvSpPr>
          <p:nvPr>
            <p:ph type="title"/>
          </p:nvPr>
        </p:nvSpPr>
        <p:spPr>
          <a:xfrm>
            <a:off x="6007798" y="404038"/>
            <a:ext cx="5017972" cy="1229958"/>
          </a:xfrm>
        </p:spPr>
        <p:txBody>
          <a:bodyPr anchor="b" anchorCtr="0"/>
          <a:lstStyle>
            <a:lvl1pPr>
              <a:defRPr>
                <a:solidFill>
                  <a:schemeClr val="bg1"/>
                </a:solidFill>
              </a:defRPr>
            </a:lvl1pPr>
          </a:lstStyle>
          <a:p>
            <a:endParaRPr lang="fi-FI" dirty="0"/>
          </a:p>
        </p:txBody>
      </p:sp>
      <p:sp>
        <p:nvSpPr>
          <p:cNvPr id="3"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6007796" y="1864243"/>
            <a:ext cx="5017971" cy="421758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xt Placeholder 28"/>
          <p:cNvSpPr>
            <a:spLocks noGrp="1"/>
          </p:cNvSpPr>
          <p:nvPr>
            <p:ph type="body" sz="quarter" idx="19" hasCustomPrompt="1"/>
          </p:nvPr>
        </p:nvSpPr>
        <p:spPr>
          <a:xfrm rot="2700000">
            <a:off x="5024861" y="3215374"/>
            <a:ext cx="427255" cy="427255"/>
          </a:xfrm>
          <a:solidFill>
            <a:schemeClr val="accent2"/>
          </a:solidFill>
        </p:spPr>
        <p:txBody>
          <a:bodyPr>
            <a:noAutofit/>
          </a:bodyPr>
          <a:lstStyle>
            <a:lvl1pPr marL="0" indent="0">
              <a:buNone/>
              <a:defRPr sz="400">
                <a:solidFill>
                  <a:schemeClr val="tx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err="1"/>
              <a:t>Nuoli</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Tree>
    <p:extLst>
      <p:ext uri="{BB962C8B-B14F-4D97-AF65-F5344CB8AC3E}">
        <p14:creationId xmlns:p14="http://schemas.microsoft.com/office/powerpoint/2010/main" val="1099175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isältö ja kuva - vihreä">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6967800" y="0"/>
            <a:ext cx="5219700" cy="6858000"/>
          </a:xfrm>
        </p:spPr>
        <p:txBody>
          <a:bodyPr/>
          <a:lstStyle>
            <a:lvl1pPr marL="0" indent="0" algn="ctr">
              <a:buNone/>
              <a:defRPr>
                <a:solidFill>
                  <a:schemeClr val="bg1"/>
                </a:solidFill>
              </a:defRPr>
            </a:lvl1pPr>
          </a:lstStyle>
          <a:p>
            <a:endParaRPr lang="fi-FI" dirty="0"/>
          </a:p>
        </p:txBody>
      </p:sp>
      <p:sp>
        <p:nvSpPr>
          <p:cNvPr id="5" name="Text Placeholder 28"/>
          <p:cNvSpPr>
            <a:spLocks noGrp="1"/>
          </p:cNvSpPr>
          <p:nvPr>
            <p:ph type="body" sz="quarter" idx="19" hasCustomPrompt="1"/>
          </p:nvPr>
        </p:nvSpPr>
        <p:spPr>
          <a:xfrm rot="2700000">
            <a:off x="6722429" y="3215374"/>
            <a:ext cx="427255" cy="427255"/>
          </a:xfrm>
          <a:solidFill>
            <a:schemeClr val="accent3"/>
          </a:solidFill>
        </p:spPr>
        <p:txBody>
          <a:bodyPr>
            <a:noAutofit/>
          </a:bodyPr>
          <a:lstStyle>
            <a:lvl1pPr marL="0" indent="0">
              <a:buNone/>
              <a:defRPr sz="400">
                <a:solidFill>
                  <a:schemeClr val="tx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err="1"/>
              <a:t>Nuoli</a:t>
            </a:r>
            <a:endParaRPr lang="en-US" dirty="0"/>
          </a:p>
        </p:txBody>
      </p:sp>
      <p:sp>
        <p:nvSpPr>
          <p:cNvPr id="6" name="Otsikko 1">
            <a:extLst>
              <a:ext uri="{FF2B5EF4-FFF2-40B4-BE49-F238E27FC236}">
                <a16:creationId xmlns:a16="http://schemas.microsoft.com/office/drawing/2014/main" id="{436EA9AB-4DAE-44E6-B3E6-A1CD4449B4C5}"/>
              </a:ext>
            </a:extLst>
          </p:cNvPr>
          <p:cNvSpPr>
            <a:spLocks noGrp="1"/>
          </p:cNvSpPr>
          <p:nvPr>
            <p:ph type="title"/>
          </p:nvPr>
        </p:nvSpPr>
        <p:spPr>
          <a:xfrm>
            <a:off x="1078029" y="397575"/>
            <a:ext cx="5017972" cy="1231200"/>
          </a:xfrm>
        </p:spPr>
        <p:txBody>
          <a:bodyPr anchor="b" anchorCtr="0"/>
          <a:lstStyle>
            <a:lvl1pPr>
              <a:defRPr>
                <a:solidFill>
                  <a:schemeClr val="bg1"/>
                </a:solidFill>
              </a:defRPr>
            </a:lvl1pPr>
          </a:lstStyle>
          <a:p>
            <a:endParaRPr lang="fi-FI" dirty="0"/>
          </a:p>
        </p:txBody>
      </p:sp>
      <p:sp>
        <p:nvSpPr>
          <p:cNvPr id="8"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1078027" y="1887088"/>
            <a:ext cx="5017971" cy="4013427"/>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50962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18D1AA79-6849-4E30-893C-7ECA0CD54FA2}" type="datetime1">
              <a:rPr lang="fi-FI" smtClean="0"/>
              <a:t>14.8.2023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tx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6">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8" name="Rectangle 17"/>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5"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tx2"/>
                </a:solidFill>
              </a:defRPr>
            </a:lvl1pPr>
          </a:lstStyle>
          <a:p>
            <a:r>
              <a:rPr lang="fi-FI"/>
              <a:t>Muokkaa ots. perustyyl. napsautt.</a:t>
            </a:r>
            <a:endParaRPr lang="fi-FI" dirty="0"/>
          </a:p>
        </p:txBody>
      </p:sp>
      <p:sp>
        <p:nvSpPr>
          <p:cNvPr id="26"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539552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79425" y="1773239"/>
            <a:ext cx="11229363"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158848C2-6DF9-4CDD-A855-80D53255DF25}"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743476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6491AB9C-BD00-4276-8FC9-6A7477FCE077}" type="datetime1">
              <a:rPr lang="fi-FI" smtClean="0"/>
              <a:t>14.8.2023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1773238"/>
            <a:ext cx="10657135"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14377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accent2"/>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7C35193-1675-4D82-9B31-DB07BBAD9BC0}" type="datetime1">
              <a:rPr lang="fi-FI" smtClean="0"/>
              <a:t>14.8.2023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endParaRPr lang="fi-FI" dirty="0"/>
          </a:p>
        </p:txBody>
      </p:sp>
      <p:sp>
        <p:nvSpPr>
          <p:cNvPr id="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grpSp>
        <p:nvGrpSpPr>
          <p:cNvPr id="19" name="Group 18">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0"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928471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3"/>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B677AADE-73CF-4ACE-8126-F6FC1EC441BE}" type="datetime1">
              <a:rPr lang="fi-FI" smtClean="0"/>
              <a:t>14.8.2023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22" name="Group 21">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3"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endParaRPr lang="fi-FI" dirty="0"/>
          </a:p>
        </p:txBody>
      </p:sp>
      <p:sp>
        <p:nvSpPr>
          <p:cNvPr id="27"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294014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
    <p:bg>
      <p:bgPr>
        <a:solidFill>
          <a:schemeClr val="accent4"/>
        </a:solidFill>
        <a:effectLst/>
      </p:bgPr>
    </p:bg>
    <p:spTree>
      <p:nvGrpSpPr>
        <p:cNvPr id="1" name=""/>
        <p:cNvGrpSpPr/>
        <p:nvPr/>
      </p:nvGrpSpPr>
      <p:grpSpPr>
        <a:xfrm>
          <a:off x="0" y="0"/>
          <a:ext cx="0" cy="0"/>
          <a:chOff x="0" y="0"/>
          <a:chExt cx="0" cy="0"/>
        </a:xfrm>
      </p:grpSpPr>
      <p:sp>
        <p:nvSpPr>
          <p:cNvPr id="12"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A6576038-7A5E-4D9F-9093-52930E93CA15}" type="datetime1">
              <a:rPr lang="fi-FI" smtClean="0"/>
              <a:t>14.8.2023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fi-FI"/>
              <a:t>Muokkaa ots. perustyyl. napsautt.</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690811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4E26E-2C1B-47B8-96CF-EBFB238779B0}"/>
              </a:ext>
            </a:extLst>
          </p:cNvPr>
          <p:cNvSpPr>
            <a:spLocks noGrp="1"/>
          </p:cNvSpPr>
          <p:nvPr>
            <p:ph type="title"/>
          </p:nvPr>
        </p:nvSpPr>
        <p:spPr>
          <a:xfrm>
            <a:off x="1343471" y="476250"/>
            <a:ext cx="10369103" cy="1080542"/>
          </a:xfrm>
          <a:prstGeom prst="rect">
            <a:avLst/>
          </a:prstGeom>
        </p:spPr>
        <p:txBody>
          <a:bodyPr vert="horz" lIns="0" tIns="0" rIns="0" bIns="0" rtlCol="0" anchor="t" anchorCtr="0">
            <a:noAutofit/>
          </a:bodyPr>
          <a:lstStyle/>
          <a:p>
            <a:r>
              <a:rPr lang="fi-FI"/>
              <a:t>Muokkaa ots. perustyyl. napsautt.</a:t>
            </a:r>
            <a:endParaRPr lang="fi-FI" dirty="0"/>
          </a:p>
        </p:txBody>
      </p:sp>
      <p:sp>
        <p:nvSpPr>
          <p:cNvPr id="3" name="Text Placeholder 2">
            <a:extLst>
              <a:ext uri="{FF2B5EF4-FFF2-40B4-BE49-F238E27FC236}">
                <a16:creationId xmlns:a16="http://schemas.microsoft.com/office/drawing/2014/main" id="{DA53D799-2C68-4BBD-80F0-4448AC6E53AA}"/>
              </a:ext>
            </a:extLst>
          </p:cNvPr>
          <p:cNvSpPr>
            <a:spLocks noGrp="1"/>
          </p:cNvSpPr>
          <p:nvPr>
            <p:ph type="body" idx="1"/>
          </p:nvPr>
        </p:nvSpPr>
        <p:spPr>
          <a:xfrm>
            <a:off x="475638" y="1773239"/>
            <a:ext cx="11233150" cy="4392612"/>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F009AB8C-3488-4A3F-940D-B8E97D0147EF}"/>
              </a:ext>
            </a:extLst>
          </p:cNvPr>
          <p:cNvSpPr>
            <a:spLocks noGrp="1"/>
          </p:cNvSpPr>
          <p:nvPr>
            <p:ph type="dt" sz="half" idx="2"/>
          </p:nvPr>
        </p:nvSpPr>
        <p:spPr>
          <a:xfrm>
            <a:off x="10344472" y="6381328"/>
            <a:ext cx="936104"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6F7C8341-D1A8-45AD-AEFD-FF619005005B}" type="datetime1">
              <a:rPr lang="fi-FI" smtClean="0"/>
              <a:t>14.8.2023</a:t>
            </a:fld>
            <a:endParaRPr lang="fi-FI" dirty="0"/>
          </a:p>
        </p:txBody>
      </p:sp>
      <p:sp>
        <p:nvSpPr>
          <p:cNvPr id="5" name="Footer Placeholder 4">
            <a:extLst>
              <a:ext uri="{FF2B5EF4-FFF2-40B4-BE49-F238E27FC236}">
                <a16:creationId xmlns:a16="http://schemas.microsoft.com/office/drawing/2014/main" id="{2A28E9E1-C972-497D-AF9A-7A5F005A27EA}"/>
              </a:ext>
            </a:extLst>
          </p:cNvPr>
          <p:cNvSpPr>
            <a:spLocks noGrp="1"/>
          </p:cNvSpPr>
          <p:nvPr>
            <p:ph type="ftr" sz="quarter" idx="3"/>
          </p:nvPr>
        </p:nvSpPr>
        <p:spPr>
          <a:xfrm>
            <a:off x="6096000" y="6381328"/>
            <a:ext cx="4248472"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3ABD12E0-B73B-476D-AC37-50C99E25F4B7}"/>
              </a:ext>
            </a:extLst>
          </p:cNvPr>
          <p:cNvSpPr>
            <a:spLocks noGrp="1"/>
          </p:cNvSpPr>
          <p:nvPr>
            <p:ph type="sldNum" sz="quarter" idx="4"/>
          </p:nvPr>
        </p:nvSpPr>
        <p:spPr>
          <a:xfrm>
            <a:off x="11280576" y="6381551"/>
            <a:ext cx="431998" cy="21580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9E548902-A2E1-4711-A467-290FB9FE5D63}" type="slidenum">
              <a:rPr lang="fi-FI" smtClean="0"/>
              <a:pPr/>
              <a:t>‹#›</a:t>
            </a:fld>
            <a:endParaRPr lang="fi-FI" dirty="0"/>
          </a:p>
        </p:txBody>
      </p:sp>
      <p:sp>
        <p:nvSpPr>
          <p:cNvPr id="9" name="Rectangle 8">
            <a:extLst>
              <a:ext uri="{C183D7F6-B498-43B3-948B-1728B52AA6E4}">
                <adec:decorative xmlns:adec="http://schemas.microsoft.com/office/drawing/2017/decorative" val="1"/>
              </a:ext>
            </a:extLst>
          </p:cNvPr>
          <p:cNvSpPr/>
          <p:nvPr/>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2" name="Group 21">
            <a:extLst>
              <a:ext uri="{C183D7F6-B498-43B3-948B-1728B52AA6E4}">
                <adec:decorative xmlns:adec="http://schemas.microsoft.com/office/drawing/2017/decorative" val="1"/>
              </a:ext>
            </a:extLst>
          </p:cNvPr>
          <p:cNvGrpSpPr/>
          <p:nvPr/>
        </p:nvGrpSpPr>
        <p:grpSpPr>
          <a:xfrm>
            <a:off x="479376" y="0"/>
            <a:ext cx="575968" cy="1268760"/>
            <a:chOff x="5372826" y="1844824"/>
            <a:chExt cx="1457091" cy="3209730"/>
          </a:xfrm>
        </p:grpSpPr>
        <p:sp>
          <p:nvSpPr>
            <p:cNvPr id="15" name="Rectangle 14"/>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1" name="(c)" hidden="1"/>
          <p:cNvSpPr txBox="1"/>
          <p:nvPr userDrawn="1"/>
        </p:nvSpPr>
        <p:spPr>
          <a:xfrm>
            <a:off x="12017123" y="6877509"/>
            <a:ext cx="171522" cy="30778"/>
          </a:xfrm>
          <a:prstGeom prst="rect">
            <a:avLst/>
          </a:prstGeom>
          <a:noFill/>
        </p:spPr>
        <p:txBody>
          <a:bodyPr wrap="none" lIns="0" tIns="0" rIns="0" bIns="0"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200" dirty="0">
                <a:solidFill>
                  <a:schemeClr val="bg1"/>
                </a:solidFill>
                <a:latin typeface="+mn-lt"/>
              </a:rPr>
              <a:t>©grow. for</a:t>
            </a:r>
            <a:r>
              <a:rPr lang="fi-FI" sz="200" baseline="0" dirty="0">
                <a:solidFill>
                  <a:schemeClr val="bg1"/>
                </a:solidFill>
                <a:latin typeface="+mn-lt"/>
              </a:rPr>
              <a:t> JYU</a:t>
            </a:r>
            <a:endParaRPr lang="en-GB" sz="200" dirty="0" err="1">
              <a:solidFill>
                <a:schemeClr val="bg1"/>
              </a:solidFill>
              <a:latin typeface="+mn-lt"/>
            </a:endParaRPr>
          </a:p>
        </p:txBody>
      </p:sp>
      <p:pic>
        <p:nvPicPr>
          <p:cNvPr id="12" name="(logo)" descr="Z:\GRW (grow)\logot\copyright_grow.png" hidden="1"/>
          <p:cNvPicPr>
            <a:picLocks noChangeAspect="1" noChangeArrowheads="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355" y="-50286"/>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37803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74" r:id="rId6"/>
    <p:sldLayoutId id="2147483663" r:id="rId7"/>
    <p:sldLayoutId id="2147483651" r:id="rId8"/>
    <p:sldLayoutId id="2147483664" r:id="rId9"/>
    <p:sldLayoutId id="2147483667" r:id="rId10"/>
    <p:sldLayoutId id="2147483665" r:id="rId11"/>
    <p:sldLayoutId id="2147483666" r:id="rId12"/>
    <p:sldLayoutId id="2147483652" r:id="rId13"/>
    <p:sldLayoutId id="2147483653" r:id="rId14"/>
    <p:sldLayoutId id="2147483668" r:id="rId15"/>
    <p:sldLayoutId id="2147483670" r:id="rId16"/>
    <p:sldLayoutId id="2147483671" r:id="rId17"/>
    <p:sldLayoutId id="2147483672" r:id="rId18"/>
    <p:sldLayoutId id="2147483673" r:id="rId19"/>
    <p:sldLayoutId id="2147483669" r:id="rId20"/>
    <p:sldLayoutId id="2147483690" r:id="rId21"/>
    <p:sldLayoutId id="2147483691" r:id="rId22"/>
    <p:sldLayoutId id="2147483692" r:id="rId23"/>
    <p:sldLayoutId id="2147483683" r:id="rId24"/>
    <p:sldLayoutId id="2147483682" r:id="rId25"/>
    <p:sldLayoutId id="2147483684" r:id="rId26"/>
    <p:sldLayoutId id="2147483685" r:id="rId27"/>
    <p:sldLayoutId id="2147483679" r:id="rId28"/>
    <p:sldLayoutId id="2147483680" r:id="rId29"/>
    <p:sldLayoutId id="2147483681" r:id="rId30"/>
    <p:sldLayoutId id="2147483654" r:id="rId31"/>
    <p:sldLayoutId id="2147483655" r:id="rId32"/>
    <p:sldLayoutId id="2147483687" r:id="rId33"/>
    <p:sldLayoutId id="2147483689" r:id="rId34"/>
    <p:sldLayoutId id="2147483686" r:id="rId35"/>
    <p:sldLayoutId id="2147483688" r:id="rId36"/>
    <p:sldLayoutId id="2147483693" r:id="rId37"/>
    <p:sldLayoutId id="2147483695" r:id="rId3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200" b="1" kern="1200" spc="-20" baseline="0">
          <a:solidFill>
            <a:schemeClr val="accent2"/>
          </a:solidFill>
          <a:latin typeface="+mj-lt"/>
          <a:ea typeface="+mj-ea"/>
          <a:cs typeface="+mj-cs"/>
        </a:defRPr>
      </a:lvl1pPr>
    </p:titleStyle>
    <p:bodyStyle>
      <a:lvl1pPr marL="26987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1"/>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mailto:Mira.m.kalalahti@jyu.fi" TargetMode="External"/><Relationship Id="rId2" Type="http://schemas.openxmlformats.org/officeDocument/2006/relationships/image" Target="../media/image10.jpe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fi/palapeli-yhteisty%C3%B6-yhdess%C3%A4-yhteys-1020426/" TargetMode="External"/><Relationship Id="rId2" Type="http://schemas.openxmlformats.org/officeDocument/2006/relationships/image" Target="../media/image7.jpg"/><Relationship Id="rId1" Type="http://schemas.openxmlformats.org/officeDocument/2006/relationships/slideLayout" Target="../slideLayouts/slideLayout2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descr="A bridge over a body of water&#10;&#10;Description automatically generated">
            <a:extLst>
              <a:ext uri="{FF2B5EF4-FFF2-40B4-BE49-F238E27FC236}">
                <a16:creationId xmlns:a16="http://schemas.microsoft.com/office/drawing/2014/main" id="{7D99DAD1-90B1-7AC8-2CB8-21D140C6BDA6}"/>
              </a:ext>
            </a:extLst>
          </p:cNvPr>
          <p:cNvPicPr>
            <a:picLocks noChangeAspect="1"/>
          </p:cNvPicPr>
          <p:nvPr/>
        </p:nvPicPr>
        <p:blipFill rotWithShape="1">
          <a:blip r:embed="rId2">
            <a:extLst>
              <a:ext uri="{28A0092B-C50C-407E-A947-70E740481C1C}">
                <a14:useLocalDpi xmlns:a14="http://schemas.microsoft.com/office/drawing/2010/main" val="0"/>
              </a:ext>
            </a:extLst>
          </a:blip>
          <a:srcRect l="19615" r="22707"/>
          <a:stretch/>
        </p:blipFill>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noFill/>
        </p:spPr>
      </p:pic>
      <p:sp>
        <p:nvSpPr>
          <p:cNvPr id="2" name="Date Placeholder 1"/>
          <p:cNvSpPr>
            <a:spLocks noGrp="1"/>
          </p:cNvSpPr>
          <p:nvPr>
            <p:ph type="dt" sz="half" idx="10"/>
          </p:nvPr>
        </p:nvSpPr>
        <p:spPr>
          <a:xfrm>
            <a:off x="10344472" y="6381328"/>
            <a:ext cx="936104" cy="216471"/>
          </a:xfrm>
        </p:spPr>
        <p:txBody>
          <a:bodyPr anchor="ctr">
            <a:normAutofit/>
          </a:bodyPr>
          <a:lstStyle/>
          <a:p>
            <a:pPr>
              <a:spcAft>
                <a:spcPts val="600"/>
              </a:spcAft>
            </a:pPr>
            <a:fld id="{67A1A669-0BF0-48BA-A10C-583E4B2A0499}" type="datetime1">
              <a:rPr lang="fi-FI" smtClean="0"/>
              <a:pPr>
                <a:spcAft>
                  <a:spcPts val="600"/>
                </a:spcAft>
              </a:pPr>
              <a:t>15.8.2023</a:t>
            </a:fld>
            <a:endParaRPr lang="fi-FI"/>
          </a:p>
        </p:txBody>
      </p:sp>
      <p:sp>
        <p:nvSpPr>
          <p:cNvPr id="3" name="Footer Placeholder 2"/>
          <p:cNvSpPr>
            <a:spLocks noGrp="1"/>
          </p:cNvSpPr>
          <p:nvPr>
            <p:ph type="ftr" sz="quarter" idx="11"/>
          </p:nvPr>
        </p:nvSpPr>
        <p:spPr>
          <a:xfrm>
            <a:off x="6096000" y="6381328"/>
            <a:ext cx="4248472" cy="216471"/>
          </a:xfrm>
        </p:spPr>
        <p:txBody>
          <a:bodyPr anchor="ctr">
            <a:normAutofit/>
          </a:bodyPr>
          <a:lstStyle/>
          <a:p>
            <a:pPr>
              <a:spcAft>
                <a:spcPts val="600"/>
              </a:spcAft>
            </a:pPr>
            <a:r>
              <a:rPr lang="fi-FI" dirty="0"/>
              <a:t>JYU </a:t>
            </a:r>
            <a:r>
              <a:rPr lang="fi-FI" dirty="0" err="1"/>
              <a:t>Since</a:t>
            </a:r>
            <a:r>
              <a:rPr lang="fi-FI" dirty="0"/>
              <a:t> 1863.</a:t>
            </a:r>
            <a:endParaRPr lang="fi-FI"/>
          </a:p>
        </p:txBody>
      </p:sp>
      <p:sp>
        <p:nvSpPr>
          <p:cNvPr id="4" name="Slide Number Placeholder 3"/>
          <p:cNvSpPr>
            <a:spLocks noGrp="1"/>
          </p:cNvSpPr>
          <p:nvPr>
            <p:ph type="sldNum" sz="quarter" idx="12"/>
          </p:nvPr>
        </p:nvSpPr>
        <p:spPr>
          <a:xfrm>
            <a:off x="11280576" y="6381551"/>
            <a:ext cx="431998" cy="215801"/>
          </a:xfrm>
        </p:spPr>
        <p:txBody>
          <a:bodyPr anchor="ctr">
            <a:normAutofit/>
          </a:bodyPr>
          <a:lstStyle/>
          <a:p>
            <a:pPr>
              <a:spcAft>
                <a:spcPts val="600"/>
              </a:spcAft>
            </a:pPr>
            <a:fld id="{9E548902-A2E1-4711-A467-290FB9FE5D63}" type="slidenum">
              <a:rPr lang="fi-FI" smtClean="0"/>
              <a:pPr>
                <a:spcAft>
                  <a:spcPts val="600"/>
                </a:spcAft>
              </a:pPr>
              <a:t>1</a:t>
            </a:fld>
            <a:endParaRPr lang="fi-FI"/>
          </a:p>
        </p:txBody>
      </p:sp>
      <p:sp>
        <p:nvSpPr>
          <p:cNvPr id="5" name="Title 4"/>
          <p:cNvSpPr>
            <a:spLocks noGrp="1"/>
          </p:cNvSpPr>
          <p:nvPr>
            <p:ph type="ctrTitle"/>
          </p:nvPr>
        </p:nvSpPr>
        <p:spPr>
          <a:xfrm>
            <a:off x="839787" y="2132856"/>
            <a:ext cx="4319587" cy="2015802"/>
          </a:xfrm>
        </p:spPr>
        <p:txBody>
          <a:bodyPr anchor="t">
            <a:normAutofit fontScale="90000"/>
          </a:bodyPr>
          <a:lstStyle/>
          <a:p>
            <a:r>
              <a:rPr lang="fi-FI" dirty="0"/>
              <a:t>Tieteidenvälinen urakehitys </a:t>
            </a:r>
            <a:r>
              <a:rPr lang="fi-FI" dirty="0" err="1"/>
              <a:t>tutkijakollegiumien</a:t>
            </a:r>
            <a:r>
              <a:rPr lang="fi-FI" dirty="0"/>
              <a:t> kontekstissa </a:t>
            </a:r>
            <a:br>
              <a:rPr lang="fi-FI" dirty="0"/>
            </a:br>
            <a:endParaRPr lang="fi-FI" dirty="0"/>
          </a:p>
        </p:txBody>
      </p:sp>
      <p:sp>
        <p:nvSpPr>
          <p:cNvPr id="6" name="Subtitle 5"/>
          <p:cNvSpPr>
            <a:spLocks noGrp="1"/>
          </p:cNvSpPr>
          <p:nvPr>
            <p:ph type="subTitle" idx="1"/>
          </p:nvPr>
        </p:nvSpPr>
        <p:spPr>
          <a:xfrm>
            <a:off x="839787" y="4436690"/>
            <a:ext cx="4319587" cy="576064"/>
          </a:xfrm>
        </p:spPr>
        <p:txBody>
          <a:bodyPr anchor="t">
            <a:normAutofit fontScale="92500" lnSpcReduction="10000"/>
          </a:bodyPr>
          <a:lstStyle/>
          <a:p>
            <a:r>
              <a:rPr lang="en-US" dirty="0"/>
              <a:t>Mira Kalalahti, </a:t>
            </a:r>
            <a:r>
              <a:rPr lang="en-US" dirty="0" err="1"/>
              <a:t>Reetta</a:t>
            </a:r>
            <a:r>
              <a:rPr lang="en-US" dirty="0"/>
              <a:t> </a:t>
            </a:r>
            <a:r>
              <a:rPr lang="en-US" dirty="0" err="1"/>
              <a:t>Muhonen</a:t>
            </a:r>
            <a:r>
              <a:rPr lang="en-US" dirty="0"/>
              <a:t> ja Tristram Hooley</a:t>
            </a:r>
          </a:p>
        </p:txBody>
      </p:sp>
      <p:pic>
        <p:nvPicPr>
          <p:cNvPr id="8" name="Picture 2">
            <a:extLst>
              <a:ext uri="{FF2B5EF4-FFF2-40B4-BE49-F238E27FC236}">
                <a16:creationId xmlns:a16="http://schemas.microsoft.com/office/drawing/2014/main" id="{7AC62670-5E52-71E5-01F1-3A0FCEB52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476672"/>
            <a:ext cx="2413298" cy="74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345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a:extLst>
              <a:ext uri="{FF2B5EF4-FFF2-40B4-BE49-F238E27FC236}">
                <a16:creationId xmlns:a16="http://schemas.microsoft.com/office/drawing/2014/main" id="{A498CDF3-F465-1F64-3210-F1FBD2349739}"/>
              </a:ext>
            </a:extLst>
          </p:cNvPr>
          <p:cNvSpPr>
            <a:spLocks noGrp="1"/>
          </p:cNvSpPr>
          <p:nvPr>
            <p:ph type="dt" sz="half" idx="10"/>
          </p:nvPr>
        </p:nvSpPr>
        <p:spPr>
          <a:xfrm>
            <a:off x="10344472" y="6381328"/>
            <a:ext cx="936104" cy="216471"/>
          </a:xfrm>
        </p:spPr>
        <p:txBody>
          <a:bodyPr/>
          <a:lstStyle/>
          <a:p>
            <a:pPr>
              <a:spcAft>
                <a:spcPts val="600"/>
              </a:spcAft>
            </a:pPr>
            <a:fld id="{0C8F36C8-DC8F-42BC-8E05-A0FDFE5E0A17}" type="datetime1">
              <a:rPr lang="fi-FI" smtClean="0"/>
              <a:pPr>
                <a:spcAft>
                  <a:spcPts val="600"/>
                </a:spcAft>
              </a:pPr>
              <a:t>15.8.2023</a:t>
            </a:fld>
            <a:endParaRPr lang="fi-FI"/>
          </a:p>
        </p:txBody>
      </p:sp>
      <p:sp>
        <p:nvSpPr>
          <p:cNvPr id="23" name="Footer Placeholder 4">
            <a:extLst>
              <a:ext uri="{FF2B5EF4-FFF2-40B4-BE49-F238E27FC236}">
                <a16:creationId xmlns:a16="http://schemas.microsoft.com/office/drawing/2014/main" id="{10E91EB0-6BE3-B721-AE4C-804760206383}"/>
              </a:ext>
            </a:extLst>
          </p:cNvPr>
          <p:cNvSpPr>
            <a:spLocks noGrp="1"/>
          </p:cNvSpPr>
          <p:nvPr>
            <p:ph type="ftr" sz="quarter" idx="11"/>
          </p:nvPr>
        </p:nvSpPr>
        <p:spPr>
          <a:xfrm>
            <a:off x="6096000" y="6381328"/>
            <a:ext cx="4248472" cy="216471"/>
          </a:xfrm>
        </p:spPr>
        <p:txBody>
          <a:bodyPr/>
          <a:lstStyle/>
          <a:p>
            <a:pPr>
              <a:spcAft>
                <a:spcPts val="600"/>
              </a:spcAft>
            </a:pPr>
            <a:r>
              <a:rPr lang="fi-FI"/>
              <a:t>JYU </a:t>
            </a:r>
            <a:r>
              <a:rPr lang="fi-FI" err="1"/>
              <a:t>Since</a:t>
            </a:r>
            <a:r>
              <a:rPr lang="fi-FI"/>
              <a:t> 1863.</a:t>
            </a:r>
          </a:p>
        </p:txBody>
      </p:sp>
      <p:sp>
        <p:nvSpPr>
          <p:cNvPr id="24" name="Slide Number Placeholder 5">
            <a:extLst>
              <a:ext uri="{FF2B5EF4-FFF2-40B4-BE49-F238E27FC236}">
                <a16:creationId xmlns:a16="http://schemas.microsoft.com/office/drawing/2014/main" id="{6379E427-48D9-B454-BCC6-EA2AADDEC0D4}"/>
              </a:ext>
            </a:extLst>
          </p:cNvPr>
          <p:cNvSpPr>
            <a:spLocks noGrp="1"/>
          </p:cNvSpPr>
          <p:nvPr>
            <p:ph type="sldNum" sz="quarter" idx="12"/>
          </p:nvPr>
        </p:nvSpPr>
        <p:spPr>
          <a:xfrm>
            <a:off x="11280576" y="6381551"/>
            <a:ext cx="431998" cy="215801"/>
          </a:xfrm>
        </p:spPr>
        <p:txBody>
          <a:bodyPr/>
          <a:lstStyle/>
          <a:p>
            <a:pPr>
              <a:spcAft>
                <a:spcPts val="600"/>
              </a:spcAft>
            </a:pPr>
            <a:fld id="{9E548902-A2E1-4711-A467-290FB9FE5D63}" type="slidenum">
              <a:rPr lang="fi-FI" smtClean="0"/>
              <a:pPr>
                <a:spcAft>
                  <a:spcPts val="600"/>
                </a:spcAft>
              </a:pPr>
              <a:t>10</a:t>
            </a:fld>
            <a:endParaRPr lang="fi-FI"/>
          </a:p>
        </p:txBody>
      </p:sp>
      <p:graphicFrame>
        <p:nvGraphicFramePr>
          <p:cNvPr id="6" name="Taulukko 5">
            <a:extLst>
              <a:ext uri="{FF2B5EF4-FFF2-40B4-BE49-F238E27FC236}">
                <a16:creationId xmlns:a16="http://schemas.microsoft.com/office/drawing/2014/main" id="{7BB31B2F-DF03-A36D-5A40-B1558C6D2317}"/>
              </a:ext>
            </a:extLst>
          </p:cNvPr>
          <p:cNvGraphicFramePr>
            <a:graphicFrameLocks noGrp="1"/>
          </p:cNvGraphicFramePr>
          <p:nvPr>
            <p:extLst>
              <p:ext uri="{D42A27DB-BD31-4B8C-83A1-F6EECF244321}">
                <p14:modId xmlns:p14="http://schemas.microsoft.com/office/powerpoint/2010/main" val="682268325"/>
              </p:ext>
            </p:extLst>
          </p:nvPr>
        </p:nvGraphicFramePr>
        <p:xfrm>
          <a:off x="4367213" y="1889150"/>
          <a:ext cx="7345363" cy="4160792"/>
        </p:xfrm>
        <a:graphic>
          <a:graphicData uri="http://schemas.openxmlformats.org/drawingml/2006/table">
            <a:tbl>
              <a:tblPr firstRow="1" firstCol="1" bandRow="1">
                <a:solidFill>
                  <a:schemeClr val="bg1">
                    <a:lumMod val="95000"/>
                  </a:schemeClr>
                </a:solidFill>
                <a:tableStyleId>{7DF18680-E054-41AD-8BC1-D1AEF772440D}</a:tableStyleId>
              </a:tblPr>
              <a:tblGrid>
                <a:gridCol w="2475558">
                  <a:extLst>
                    <a:ext uri="{9D8B030D-6E8A-4147-A177-3AD203B41FA5}">
                      <a16:colId xmlns:a16="http://schemas.microsoft.com/office/drawing/2014/main" val="1420834420"/>
                    </a:ext>
                  </a:extLst>
                </a:gridCol>
                <a:gridCol w="2321776">
                  <a:extLst>
                    <a:ext uri="{9D8B030D-6E8A-4147-A177-3AD203B41FA5}">
                      <a16:colId xmlns:a16="http://schemas.microsoft.com/office/drawing/2014/main" val="180704725"/>
                    </a:ext>
                  </a:extLst>
                </a:gridCol>
                <a:gridCol w="2548029">
                  <a:extLst>
                    <a:ext uri="{9D8B030D-6E8A-4147-A177-3AD203B41FA5}">
                      <a16:colId xmlns:a16="http://schemas.microsoft.com/office/drawing/2014/main" val="1430385222"/>
                    </a:ext>
                  </a:extLst>
                </a:gridCol>
              </a:tblGrid>
              <a:tr h="1130345">
                <a:tc>
                  <a:txBody>
                    <a:bodyPr/>
                    <a:lstStyle/>
                    <a:p>
                      <a:pPr>
                        <a:lnSpc>
                          <a:spcPct val="115000"/>
                        </a:lnSpc>
                        <a:spcAft>
                          <a:spcPts val="1000"/>
                        </a:spcAft>
                      </a:pPr>
                      <a:r>
                        <a:rPr lang="en-GB" sz="1800" b="1" cap="none" spc="0" dirty="0">
                          <a:solidFill>
                            <a:schemeClr val="tx1"/>
                          </a:solidFill>
                          <a:effectLst/>
                        </a:rPr>
                        <a:t>Table 2. Interdisciplinary and career </a:t>
                      </a:r>
                      <a:r>
                        <a:rPr lang="en-US" sz="1800" b="1" cap="none" spc="0" dirty="0">
                          <a:solidFill>
                            <a:schemeClr val="tx1"/>
                          </a:solidFill>
                          <a:effectLst/>
                        </a:rPr>
                        <a:t> </a:t>
                      </a:r>
                      <a:endParaRPr lang="fi-FI" sz="18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lnSpc>
                          <a:spcPct val="115000"/>
                        </a:lnSpc>
                        <a:spcAft>
                          <a:spcPts val="1000"/>
                        </a:spcAft>
                      </a:pPr>
                      <a:r>
                        <a:rPr lang="en-US" sz="1800" b="1" cap="none" spc="0">
                          <a:solidFill>
                            <a:schemeClr val="tx1"/>
                          </a:solidFill>
                          <a:effectLst/>
                        </a:rPr>
                        <a:t>To what extent has interdisciplinarity helped you career?</a:t>
                      </a:r>
                      <a:endParaRPr lang="fi-FI" sz="18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lnSpc>
                          <a:spcPct val="115000"/>
                        </a:lnSpc>
                        <a:spcAft>
                          <a:spcPts val="1000"/>
                        </a:spcAft>
                      </a:pPr>
                      <a:r>
                        <a:rPr lang="en-US" sz="1800" b="1" cap="none" spc="0">
                          <a:solidFill>
                            <a:schemeClr val="tx1"/>
                          </a:solidFill>
                          <a:effectLst/>
                        </a:rPr>
                        <a:t>To what extent has interdisciplinarity hindered you career?</a:t>
                      </a:r>
                      <a:endParaRPr lang="fi-FI" sz="18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2894967717"/>
                  </a:ext>
                </a:extLst>
              </a:tr>
              <a:tr h="432921">
                <a:tc>
                  <a:txBody>
                    <a:bodyPr/>
                    <a:lstStyle/>
                    <a:p>
                      <a:pPr>
                        <a:lnSpc>
                          <a:spcPct val="115000"/>
                        </a:lnSpc>
                        <a:spcAft>
                          <a:spcPts val="1000"/>
                        </a:spcAft>
                      </a:pPr>
                      <a:r>
                        <a:rPr lang="fi-FI" sz="1300" b="1" cap="none" spc="0">
                          <a:solidFill>
                            <a:schemeClr val="tx1"/>
                          </a:solidFill>
                          <a:effectLst/>
                        </a:rPr>
                        <a:t>Not at All</a:t>
                      </a:r>
                      <a:endParaRPr lang="fi-FI"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r">
                        <a:lnSpc>
                          <a:spcPct val="115000"/>
                        </a:lnSpc>
                        <a:spcAft>
                          <a:spcPts val="1000"/>
                        </a:spcAft>
                      </a:pPr>
                      <a:r>
                        <a:rPr lang="fi-FI" sz="1300" cap="none" spc="0">
                          <a:solidFill>
                            <a:schemeClr val="tx1"/>
                          </a:solidFill>
                          <a:effectLst/>
                        </a:rPr>
                        <a:t>1</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r">
                        <a:lnSpc>
                          <a:spcPct val="115000"/>
                        </a:lnSpc>
                        <a:spcAft>
                          <a:spcPts val="1000"/>
                        </a:spcAft>
                      </a:pPr>
                      <a:r>
                        <a:rPr lang="fi-FI" sz="1300" cap="none" spc="0">
                          <a:solidFill>
                            <a:schemeClr val="tx1"/>
                          </a:solidFill>
                          <a:effectLst/>
                        </a:rPr>
                        <a:t>7</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1303766991"/>
                  </a:ext>
                </a:extLst>
              </a:tr>
              <a:tr h="432921">
                <a:tc>
                  <a:txBody>
                    <a:bodyPr/>
                    <a:lstStyle/>
                    <a:p>
                      <a:pPr>
                        <a:lnSpc>
                          <a:spcPct val="115000"/>
                        </a:lnSpc>
                        <a:spcAft>
                          <a:spcPts val="1000"/>
                        </a:spcAft>
                      </a:pPr>
                      <a:r>
                        <a:rPr lang="fi-FI" sz="1300" b="1" cap="none" spc="0">
                          <a:solidFill>
                            <a:schemeClr val="tx1"/>
                          </a:solidFill>
                          <a:effectLst/>
                        </a:rPr>
                        <a:t>Hardly at All</a:t>
                      </a:r>
                      <a:endParaRPr lang="fi-FI"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r">
                        <a:lnSpc>
                          <a:spcPct val="115000"/>
                        </a:lnSpc>
                        <a:spcAft>
                          <a:spcPts val="1000"/>
                        </a:spcAft>
                      </a:pPr>
                      <a:r>
                        <a:rPr lang="fi-FI" sz="1300" cap="none" spc="0">
                          <a:solidFill>
                            <a:schemeClr val="tx1"/>
                          </a:solidFill>
                          <a:effectLst/>
                        </a:rPr>
                        <a:t>6</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r">
                        <a:lnSpc>
                          <a:spcPct val="115000"/>
                        </a:lnSpc>
                        <a:spcAft>
                          <a:spcPts val="1000"/>
                        </a:spcAft>
                      </a:pPr>
                      <a:r>
                        <a:rPr lang="fi-FI" sz="1300" cap="none" spc="0">
                          <a:solidFill>
                            <a:schemeClr val="tx1"/>
                          </a:solidFill>
                          <a:effectLst/>
                        </a:rPr>
                        <a:t>4</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721166923"/>
                  </a:ext>
                </a:extLst>
              </a:tr>
              <a:tr h="432921">
                <a:tc>
                  <a:txBody>
                    <a:bodyPr/>
                    <a:lstStyle/>
                    <a:p>
                      <a:pPr>
                        <a:lnSpc>
                          <a:spcPct val="115000"/>
                        </a:lnSpc>
                        <a:spcAft>
                          <a:spcPts val="1000"/>
                        </a:spcAft>
                      </a:pPr>
                      <a:r>
                        <a:rPr lang="fi-FI" sz="1300" b="1" cap="none" spc="0">
                          <a:solidFill>
                            <a:schemeClr val="tx1"/>
                          </a:solidFill>
                          <a:effectLst/>
                        </a:rPr>
                        <a:t>A little</a:t>
                      </a:r>
                      <a:endParaRPr lang="fi-FI"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r">
                        <a:lnSpc>
                          <a:spcPct val="115000"/>
                        </a:lnSpc>
                        <a:spcAft>
                          <a:spcPts val="1000"/>
                        </a:spcAft>
                      </a:pPr>
                      <a:r>
                        <a:rPr lang="fi-FI" sz="1300" cap="none" spc="0">
                          <a:solidFill>
                            <a:schemeClr val="tx1"/>
                          </a:solidFill>
                          <a:effectLst/>
                        </a:rPr>
                        <a:t>3</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r">
                        <a:lnSpc>
                          <a:spcPct val="115000"/>
                        </a:lnSpc>
                        <a:spcAft>
                          <a:spcPts val="1000"/>
                        </a:spcAft>
                      </a:pPr>
                      <a:r>
                        <a:rPr lang="fi-FI" sz="1300" cap="none" spc="0">
                          <a:solidFill>
                            <a:schemeClr val="tx1"/>
                          </a:solidFill>
                          <a:effectLst/>
                        </a:rPr>
                        <a:t>6</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089289495"/>
                  </a:ext>
                </a:extLst>
              </a:tr>
              <a:tr h="432921">
                <a:tc>
                  <a:txBody>
                    <a:bodyPr/>
                    <a:lstStyle/>
                    <a:p>
                      <a:pPr>
                        <a:lnSpc>
                          <a:spcPct val="115000"/>
                        </a:lnSpc>
                        <a:spcAft>
                          <a:spcPts val="1000"/>
                        </a:spcAft>
                      </a:pPr>
                      <a:r>
                        <a:rPr lang="fi-FI" sz="1300" b="1" cap="none" spc="0">
                          <a:solidFill>
                            <a:schemeClr val="tx1"/>
                          </a:solidFill>
                          <a:effectLst/>
                        </a:rPr>
                        <a:t>To some extent</a:t>
                      </a:r>
                      <a:endParaRPr lang="fi-FI"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r">
                        <a:lnSpc>
                          <a:spcPct val="115000"/>
                        </a:lnSpc>
                        <a:spcAft>
                          <a:spcPts val="1000"/>
                        </a:spcAft>
                      </a:pPr>
                      <a:r>
                        <a:rPr lang="fi-FI" sz="1300" cap="none" spc="0">
                          <a:solidFill>
                            <a:schemeClr val="tx1"/>
                          </a:solidFill>
                          <a:effectLst/>
                        </a:rPr>
                        <a:t>10</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r">
                        <a:lnSpc>
                          <a:spcPct val="115000"/>
                        </a:lnSpc>
                        <a:spcAft>
                          <a:spcPts val="1000"/>
                        </a:spcAft>
                      </a:pPr>
                      <a:r>
                        <a:rPr lang="fi-FI" sz="1300" cap="none" spc="0">
                          <a:solidFill>
                            <a:schemeClr val="tx1"/>
                          </a:solidFill>
                          <a:effectLst/>
                        </a:rPr>
                        <a:t>13</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364377366"/>
                  </a:ext>
                </a:extLst>
              </a:tr>
              <a:tr h="432921">
                <a:tc>
                  <a:txBody>
                    <a:bodyPr/>
                    <a:lstStyle/>
                    <a:p>
                      <a:pPr>
                        <a:lnSpc>
                          <a:spcPct val="115000"/>
                        </a:lnSpc>
                        <a:spcAft>
                          <a:spcPts val="1000"/>
                        </a:spcAft>
                      </a:pPr>
                      <a:r>
                        <a:rPr lang="fi-FI" sz="1300" b="1" cap="none" spc="0">
                          <a:solidFill>
                            <a:schemeClr val="tx1"/>
                          </a:solidFill>
                          <a:effectLst/>
                        </a:rPr>
                        <a:t>Very much</a:t>
                      </a:r>
                      <a:endParaRPr lang="fi-FI"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r">
                        <a:lnSpc>
                          <a:spcPct val="115000"/>
                        </a:lnSpc>
                        <a:spcAft>
                          <a:spcPts val="1000"/>
                        </a:spcAft>
                      </a:pPr>
                      <a:r>
                        <a:rPr lang="fi-FI" sz="1300" cap="none" spc="0">
                          <a:solidFill>
                            <a:schemeClr val="tx1"/>
                          </a:solidFill>
                          <a:effectLst/>
                        </a:rPr>
                        <a:t>6</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r">
                        <a:lnSpc>
                          <a:spcPct val="115000"/>
                        </a:lnSpc>
                        <a:spcAft>
                          <a:spcPts val="1000"/>
                        </a:spcAft>
                      </a:pPr>
                      <a:r>
                        <a:rPr lang="fi-FI" sz="1300" cap="none" spc="0">
                          <a:solidFill>
                            <a:schemeClr val="tx1"/>
                          </a:solidFill>
                          <a:effectLst/>
                        </a:rPr>
                        <a:t>0</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735403678"/>
                  </a:ext>
                </a:extLst>
              </a:tr>
              <a:tr h="432921">
                <a:tc>
                  <a:txBody>
                    <a:bodyPr/>
                    <a:lstStyle/>
                    <a:p>
                      <a:pPr>
                        <a:lnSpc>
                          <a:spcPct val="115000"/>
                        </a:lnSpc>
                        <a:spcAft>
                          <a:spcPts val="1000"/>
                        </a:spcAft>
                      </a:pPr>
                      <a:r>
                        <a:rPr lang="fi-FI" sz="1300" b="1" cap="none" spc="0">
                          <a:solidFill>
                            <a:schemeClr val="tx1"/>
                          </a:solidFill>
                          <a:effectLst/>
                        </a:rPr>
                        <a:t>Absolutely</a:t>
                      </a:r>
                      <a:endParaRPr lang="fi-FI"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r">
                        <a:lnSpc>
                          <a:spcPct val="115000"/>
                        </a:lnSpc>
                        <a:spcAft>
                          <a:spcPts val="1000"/>
                        </a:spcAft>
                      </a:pPr>
                      <a:r>
                        <a:rPr lang="fi-FI" sz="1300" cap="none" spc="0">
                          <a:solidFill>
                            <a:schemeClr val="tx1"/>
                          </a:solidFill>
                          <a:effectLst/>
                        </a:rPr>
                        <a:t>4</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r">
                        <a:lnSpc>
                          <a:spcPct val="115000"/>
                        </a:lnSpc>
                        <a:spcAft>
                          <a:spcPts val="1000"/>
                        </a:spcAft>
                      </a:pPr>
                      <a:r>
                        <a:rPr lang="fi-FI" sz="1300" cap="none" spc="0">
                          <a:solidFill>
                            <a:schemeClr val="tx1"/>
                          </a:solidFill>
                          <a:effectLst/>
                        </a:rPr>
                        <a:t>0</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68251248"/>
                  </a:ext>
                </a:extLst>
              </a:tr>
              <a:tr h="432921">
                <a:tc>
                  <a:txBody>
                    <a:bodyPr/>
                    <a:lstStyle/>
                    <a:p>
                      <a:pPr>
                        <a:lnSpc>
                          <a:spcPct val="115000"/>
                        </a:lnSpc>
                        <a:spcAft>
                          <a:spcPts val="1000"/>
                        </a:spcAft>
                      </a:pPr>
                      <a:r>
                        <a:rPr lang="fi-FI" sz="1300" b="1" cap="none" spc="0">
                          <a:solidFill>
                            <a:schemeClr val="tx1"/>
                          </a:solidFill>
                          <a:effectLst/>
                        </a:rPr>
                        <a:t>Total</a:t>
                      </a:r>
                      <a:endParaRPr lang="fi-FI"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a:lnSpc>
                          <a:spcPct val="115000"/>
                        </a:lnSpc>
                        <a:spcAft>
                          <a:spcPts val="1000"/>
                        </a:spcAft>
                      </a:pPr>
                      <a:r>
                        <a:rPr lang="fi-FI" sz="1300" cap="none" spc="0">
                          <a:solidFill>
                            <a:schemeClr val="tx1"/>
                          </a:solidFill>
                          <a:effectLst/>
                        </a:rPr>
                        <a:t>30</a:t>
                      </a:r>
                      <a:endParaRPr lang="fi-FI" sz="13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a:lnSpc>
                          <a:spcPct val="115000"/>
                        </a:lnSpc>
                        <a:spcAft>
                          <a:spcPts val="1000"/>
                        </a:spcAft>
                      </a:pPr>
                      <a:r>
                        <a:rPr lang="fi-FI" sz="1300" cap="none" spc="0" dirty="0">
                          <a:solidFill>
                            <a:schemeClr val="tx1"/>
                          </a:solidFill>
                          <a:effectLst/>
                        </a:rPr>
                        <a:t>30</a:t>
                      </a:r>
                      <a:endParaRPr lang="fi-FI" sz="13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270" marR="49493" marT="20363" marB="15272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068269245"/>
                  </a:ext>
                </a:extLst>
              </a:tr>
            </a:tbl>
          </a:graphicData>
        </a:graphic>
      </p:graphicFrame>
      <p:pic>
        <p:nvPicPr>
          <p:cNvPr id="2" name="Picture 2" descr="Tampereen korkeakouluyhteisön uusi visuaalinen ilme ...">
            <a:extLst>
              <a:ext uri="{FF2B5EF4-FFF2-40B4-BE49-F238E27FC236}">
                <a16:creationId xmlns:a16="http://schemas.microsoft.com/office/drawing/2014/main" id="{EBE09649-E424-3FD9-F39E-F20B95846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481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368351B-7291-B55E-F434-1F4A3DA34533}"/>
              </a:ext>
            </a:extLst>
          </p:cNvPr>
          <p:cNvPicPr>
            <a:picLocks noGrp="1" noChangeAspect="1"/>
          </p:cNvPicPr>
          <p:nvPr>
            <p:ph type="pic" sz="quarter" idx="13"/>
          </p:nvPr>
        </p:nvPicPr>
        <p:blipFill>
          <a:blip r:embed="rId2"/>
          <a:srcRect l="5939" r="5939"/>
          <a:stretch>
            <a:fillRect/>
          </a:stretch>
        </p:blipFill>
        <p:spPr>
          <a:prstGeom prst="rect">
            <a:avLst/>
          </a:prstGeom>
        </p:spPr>
      </p:pic>
      <p:sp>
        <p:nvSpPr>
          <p:cNvPr id="2" name="Title 1"/>
          <p:cNvSpPr>
            <a:spLocks noGrp="1"/>
          </p:cNvSpPr>
          <p:nvPr>
            <p:ph type="title"/>
          </p:nvPr>
        </p:nvSpPr>
        <p:spPr>
          <a:xfrm>
            <a:off x="1343471" y="476250"/>
            <a:ext cx="5015881" cy="1081512"/>
          </a:xfrm>
        </p:spPr>
        <p:txBody>
          <a:bodyPr/>
          <a:lstStyle/>
          <a:p>
            <a:r>
              <a:rPr lang="fi-FI" dirty="0"/>
              <a:t>Urapääomat </a:t>
            </a:r>
          </a:p>
        </p:txBody>
      </p:sp>
      <p:sp>
        <p:nvSpPr>
          <p:cNvPr id="3" name="Content Placeholder 2"/>
          <p:cNvSpPr>
            <a:spLocks noGrp="1"/>
          </p:cNvSpPr>
          <p:nvPr>
            <p:ph idx="1"/>
          </p:nvPr>
        </p:nvSpPr>
        <p:spPr>
          <a:xfrm>
            <a:off x="1055440" y="1773239"/>
            <a:ext cx="5303912" cy="4392612"/>
          </a:xfrm>
        </p:spPr>
        <p:txBody>
          <a:bodyPr/>
          <a:lstStyle/>
          <a:p>
            <a:r>
              <a:rPr lang="en-GB" dirty="0">
                <a:solidFill>
                  <a:srgbClr val="333333"/>
                </a:solidFill>
                <a:highlight>
                  <a:srgbClr val="FFFFFF"/>
                </a:highlight>
                <a:ea typeface="Times New Roman" panose="02020603050405020304" pitchFamily="18" charset="0"/>
                <a:cs typeface="Times New Roman" panose="02020603050405020304" pitchFamily="18" charset="0"/>
              </a:rPr>
              <a:t>‘K</a:t>
            </a:r>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nowing self (why)’</a:t>
            </a:r>
          </a:p>
          <a:p>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a:t>
            </a:r>
            <a:r>
              <a:rPr lang="en-GB" dirty="0">
                <a:solidFill>
                  <a:srgbClr val="333333"/>
                </a:solidFill>
                <a:highlight>
                  <a:srgbClr val="FFFFFF"/>
                </a:highlight>
                <a:ea typeface="Times New Roman" panose="02020603050405020304" pitchFamily="18" charset="0"/>
                <a:cs typeface="Times New Roman" panose="02020603050405020304" pitchFamily="18" charset="0"/>
              </a:rPr>
              <a:t>K</a:t>
            </a:r>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nowing how’</a:t>
            </a:r>
          </a:p>
          <a:p>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a:t>
            </a:r>
            <a:r>
              <a:rPr lang="en-GB" dirty="0">
                <a:solidFill>
                  <a:srgbClr val="333333"/>
                </a:solidFill>
                <a:highlight>
                  <a:srgbClr val="FFFFFF"/>
                </a:highlight>
                <a:ea typeface="Times New Roman" panose="02020603050405020304" pitchFamily="18" charset="0"/>
                <a:cs typeface="Times New Roman" panose="02020603050405020304" pitchFamily="18" charset="0"/>
              </a:rPr>
              <a:t>K</a:t>
            </a:r>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nowing whom’ </a:t>
            </a:r>
          </a:p>
          <a:p>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(Arthur et al., 1999; </a:t>
            </a:r>
            <a:r>
              <a:rPr lang="en-GB" sz="1800" dirty="0" err="1">
                <a:solidFill>
                  <a:srgbClr val="333333"/>
                </a:solidFill>
                <a:effectLst/>
                <a:highlight>
                  <a:srgbClr val="FFFFFF"/>
                </a:highlight>
                <a:ea typeface="Times New Roman" panose="02020603050405020304" pitchFamily="18" charset="0"/>
                <a:cs typeface="Times New Roman" panose="02020603050405020304" pitchFamily="18" charset="0"/>
              </a:rPr>
              <a:t>Laurinkari</a:t>
            </a:r>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 2017; </a:t>
            </a:r>
            <a:r>
              <a:rPr lang="en-GB" sz="1800" dirty="0" err="1">
                <a:solidFill>
                  <a:srgbClr val="333333"/>
                </a:solidFill>
                <a:effectLst/>
                <a:highlight>
                  <a:srgbClr val="FFFFFF"/>
                </a:highlight>
                <a:ea typeface="Times New Roman" panose="02020603050405020304" pitchFamily="18" charset="0"/>
                <a:cs typeface="Times New Roman" panose="02020603050405020304" pitchFamily="18" charset="0"/>
              </a:rPr>
              <a:t>ks</a:t>
            </a:r>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 </a:t>
            </a:r>
            <a:r>
              <a:rPr lang="en-GB" dirty="0" err="1">
                <a:solidFill>
                  <a:srgbClr val="333333"/>
                </a:solidFill>
                <a:highlight>
                  <a:srgbClr val="FFFFFF"/>
                </a:highlight>
                <a:ea typeface="Times New Roman" panose="02020603050405020304" pitchFamily="18" charset="0"/>
                <a:cs typeface="Times New Roman" panose="02020603050405020304" pitchFamily="18" charset="0"/>
              </a:rPr>
              <a:t>m</a:t>
            </a:r>
            <a:r>
              <a:rPr lang="en-GB" sz="1800" dirty="0" err="1">
                <a:solidFill>
                  <a:srgbClr val="333333"/>
                </a:solidFill>
                <a:effectLst/>
                <a:highlight>
                  <a:srgbClr val="FFFFFF"/>
                </a:highlight>
                <a:ea typeface="Times New Roman" panose="02020603050405020304" pitchFamily="18" charset="0"/>
                <a:cs typeface="Times New Roman" panose="02020603050405020304" pitchFamily="18" charset="0"/>
              </a:rPr>
              <a:t>yös</a:t>
            </a:r>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 Brown, Hooley &amp; </a:t>
            </a:r>
            <a:r>
              <a:rPr lang="en-GB" sz="1800" dirty="0" err="1">
                <a:solidFill>
                  <a:srgbClr val="333333"/>
                </a:solidFill>
                <a:effectLst/>
                <a:highlight>
                  <a:srgbClr val="FFFFFF"/>
                </a:highlight>
                <a:ea typeface="Times New Roman" panose="02020603050405020304" pitchFamily="18" charset="0"/>
                <a:cs typeface="Times New Roman" panose="02020603050405020304" pitchFamily="18" charset="0"/>
              </a:rPr>
              <a:t>Wond</a:t>
            </a:r>
            <a:r>
              <a:rPr lang="en-GB" sz="1800" dirty="0">
                <a:solidFill>
                  <a:srgbClr val="333333"/>
                </a:solidFill>
                <a:effectLst/>
                <a:highlight>
                  <a:srgbClr val="FFFFFF"/>
                </a:highlight>
                <a:ea typeface="Times New Roman" panose="02020603050405020304" pitchFamily="18" charset="0"/>
                <a:cs typeface="Times New Roman" panose="02020603050405020304" pitchFamily="18" charset="0"/>
              </a:rPr>
              <a:t> 2021). </a:t>
            </a:r>
          </a:p>
          <a:p>
            <a:endParaRPr lang="fi-FI" dirty="0">
              <a:highlight>
                <a:srgbClr val="FFFFFF"/>
              </a:highlight>
              <a:sym typeface="Arial" charset="0"/>
            </a:endParaRPr>
          </a:p>
          <a:p>
            <a:endParaRPr lang="fi-FI" dirty="0">
              <a:highlight>
                <a:srgbClr val="FFFFFF"/>
              </a:highlight>
            </a:endParaRPr>
          </a:p>
        </p:txBody>
      </p:sp>
      <p:sp>
        <p:nvSpPr>
          <p:cNvPr id="5" name="Date Placeholder 4"/>
          <p:cNvSpPr>
            <a:spLocks noGrp="1"/>
          </p:cNvSpPr>
          <p:nvPr>
            <p:ph type="dt" sz="half" idx="10"/>
          </p:nvPr>
        </p:nvSpPr>
        <p:spPr/>
        <p:txBody>
          <a:bodyPr/>
          <a:lstStyle/>
          <a:p>
            <a:fld id="{6CEA7FFA-8909-44AA-86BE-DE43006C069F}" type="datetime1">
              <a:rPr lang="fi-FI" smtClean="0"/>
              <a:pPr/>
              <a:t>15.8.2023</a:t>
            </a:fld>
            <a:endParaRPr lang="fi-FI"/>
          </a:p>
        </p:txBody>
      </p:sp>
      <p:sp>
        <p:nvSpPr>
          <p:cNvPr id="6" name="Footer Placeholder 5"/>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p:cNvSpPr>
            <a:spLocks noGrp="1"/>
          </p:cNvSpPr>
          <p:nvPr>
            <p:ph type="sldNum" sz="quarter" idx="12"/>
          </p:nvPr>
        </p:nvSpPr>
        <p:spPr/>
        <p:txBody>
          <a:bodyPr/>
          <a:lstStyle/>
          <a:p>
            <a:fld id="{9E548902-A2E1-4711-A467-290FB9FE5D63}" type="slidenum">
              <a:rPr lang="fi-FI" smtClean="0"/>
              <a:pPr/>
              <a:t>11</a:t>
            </a:fld>
            <a:endParaRPr lang="fi-FI"/>
          </a:p>
        </p:txBody>
      </p:sp>
      <p:pic>
        <p:nvPicPr>
          <p:cNvPr id="8" name="Picture Placeholder 8" descr="Free photo: Crossroads, Confusion, Dilemma - Free Image on ...">
            <a:extLst>
              <a:ext uri="{FF2B5EF4-FFF2-40B4-BE49-F238E27FC236}">
                <a16:creationId xmlns:a16="http://schemas.microsoft.com/office/drawing/2014/main" id="{3A45F135-F63E-B998-7AA8-220CDBE713B0}"/>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a:fillRect/>
          </a:stretch>
        </p:blipFill>
        <p:spPr>
          <a:xfrm>
            <a:off x="6888088" y="-110644"/>
            <a:ext cx="5303912" cy="6968644"/>
          </a:xfrm>
          <a:prstGeom prst="rect">
            <a:avLst/>
          </a:prstGeom>
        </p:spPr>
      </p:pic>
      <p:pic>
        <p:nvPicPr>
          <p:cNvPr id="9" name="Picture 2" descr="Tampereen korkeakouluyhteisön uusi visuaalinen ilme ...">
            <a:extLst>
              <a:ext uri="{FF2B5EF4-FFF2-40B4-BE49-F238E27FC236}">
                <a16:creationId xmlns:a16="http://schemas.microsoft.com/office/drawing/2014/main" id="{FC2EECEA-22B3-0607-A0E1-EE6B589B6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972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B2B49C-87E9-D573-100E-72722FB73151}"/>
              </a:ext>
            </a:extLst>
          </p:cNvPr>
          <p:cNvSpPr>
            <a:spLocks noGrp="1"/>
          </p:cNvSpPr>
          <p:nvPr>
            <p:ph type="title"/>
          </p:nvPr>
        </p:nvSpPr>
        <p:spPr/>
        <p:txBody>
          <a:bodyPr/>
          <a:lstStyle/>
          <a:p>
            <a:r>
              <a:rPr lang="en-GB" dirty="0"/>
              <a:t>‘Knowing self’ (knowing why) </a:t>
            </a:r>
          </a:p>
        </p:txBody>
      </p:sp>
      <p:sp>
        <p:nvSpPr>
          <p:cNvPr id="3" name="Sisällön paikkamerkki 2">
            <a:extLst>
              <a:ext uri="{FF2B5EF4-FFF2-40B4-BE49-F238E27FC236}">
                <a16:creationId xmlns:a16="http://schemas.microsoft.com/office/drawing/2014/main" id="{B717F96D-CEAE-3785-320C-C80E306F9AA8}"/>
              </a:ext>
            </a:extLst>
          </p:cNvPr>
          <p:cNvSpPr>
            <a:spLocks noGrp="1"/>
          </p:cNvSpPr>
          <p:nvPr>
            <p:ph idx="1"/>
          </p:nvPr>
        </p:nvSpPr>
        <p:spPr/>
        <p:txBody>
          <a:bodyPr/>
          <a:lstStyle/>
          <a:p>
            <a:r>
              <a:rPr lang="en-GB" dirty="0" err="1"/>
              <a:t>Tieteidenvälinen</a:t>
            </a:r>
            <a:r>
              <a:rPr lang="en-GB" dirty="0"/>
              <a:t> </a:t>
            </a:r>
            <a:r>
              <a:rPr lang="en-GB" dirty="0" err="1"/>
              <a:t>ura</a:t>
            </a:r>
            <a:r>
              <a:rPr lang="en-GB" dirty="0"/>
              <a:t> </a:t>
            </a:r>
            <a:r>
              <a:rPr lang="en-GB" dirty="0" err="1"/>
              <a:t>avaa</a:t>
            </a:r>
            <a:r>
              <a:rPr lang="en-GB" dirty="0"/>
              <a:t> </a:t>
            </a:r>
            <a:r>
              <a:rPr lang="en-GB" dirty="0" err="1"/>
              <a:t>uusia</a:t>
            </a:r>
            <a:r>
              <a:rPr lang="en-GB" dirty="0"/>
              <a:t> </a:t>
            </a:r>
            <a:r>
              <a:rPr lang="en-GB" dirty="0" err="1"/>
              <a:t>mahdollisuuksia</a:t>
            </a:r>
            <a:r>
              <a:rPr lang="en-GB" dirty="0"/>
              <a:t> </a:t>
            </a:r>
            <a:r>
              <a:rPr lang="en-GB" dirty="0" err="1"/>
              <a:t>ja</a:t>
            </a:r>
            <a:r>
              <a:rPr lang="en-GB" dirty="0"/>
              <a:t> </a:t>
            </a:r>
            <a:r>
              <a:rPr lang="en-GB" dirty="0" err="1"/>
              <a:t>tuottaa</a:t>
            </a:r>
            <a:r>
              <a:rPr lang="en-GB" dirty="0"/>
              <a:t> </a:t>
            </a:r>
            <a:r>
              <a:rPr lang="en-GB" dirty="0" err="1"/>
              <a:t>uutta</a:t>
            </a:r>
            <a:r>
              <a:rPr lang="en-GB" dirty="0"/>
              <a:t> </a:t>
            </a:r>
            <a:r>
              <a:rPr lang="en-GB" dirty="0" err="1"/>
              <a:t>tietoa</a:t>
            </a:r>
            <a:r>
              <a:rPr lang="en-GB" dirty="0"/>
              <a:t>, jota </a:t>
            </a:r>
            <a:r>
              <a:rPr lang="en-GB" dirty="0" err="1"/>
              <a:t>ei</a:t>
            </a:r>
            <a:r>
              <a:rPr lang="en-GB" dirty="0"/>
              <a:t> </a:t>
            </a:r>
            <a:r>
              <a:rPr lang="en-GB" dirty="0" err="1"/>
              <a:t>voisi</a:t>
            </a:r>
            <a:r>
              <a:rPr lang="en-GB" dirty="0"/>
              <a:t> </a:t>
            </a:r>
            <a:r>
              <a:rPr lang="en-GB" dirty="0" err="1"/>
              <a:t>saavuttaa</a:t>
            </a:r>
            <a:r>
              <a:rPr lang="en-GB" dirty="0"/>
              <a:t> </a:t>
            </a:r>
            <a:r>
              <a:rPr lang="en-GB" dirty="0" err="1"/>
              <a:t>yhden</a:t>
            </a:r>
            <a:r>
              <a:rPr lang="en-GB" dirty="0"/>
              <a:t> </a:t>
            </a:r>
            <a:r>
              <a:rPr lang="en-GB" dirty="0" err="1"/>
              <a:t>tieteenalan</a:t>
            </a:r>
            <a:r>
              <a:rPr lang="en-GB" dirty="0"/>
              <a:t> </a:t>
            </a:r>
            <a:r>
              <a:rPr lang="en-GB" dirty="0" err="1"/>
              <a:t>näkökulmasta</a:t>
            </a:r>
            <a:r>
              <a:rPr lang="en-GB" dirty="0"/>
              <a:t> (</a:t>
            </a:r>
            <a:r>
              <a:rPr lang="en-GB" dirty="0" err="1"/>
              <a:t>esim</a:t>
            </a:r>
            <a:r>
              <a:rPr lang="en-GB" dirty="0"/>
              <a:t>. ‘</a:t>
            </a:r>
            <a:r>
              <a:rPr lang="en-GB" dirty="0" err="1"/>
              <a:t>ilkeät</a:t>
            </a:r>
            <a:r>
              <a:rPr lang="en-GB" dirty="0"/>
              <a:t>’ </a:t>
            </a:r>
            <a:r>
              <a:rPr lang="en-GB" dirty="0" err="1"/>
              <a:t>ongelmat</a:t>
            </a:r>
            <a:r>
              <a:rPr lang="en-GB" dirty="0"/>
              <a:t>) </a:t>
            </a:r>
          </a:p>
          <a:p>
            <a:r>
              <a:rPr lang="en-GB" dirty="0" err="1"/>
              <a:t>Muokkautuva</a:t>
            </a:r>
            <a:r>
              <a:rPr lang="en-GB" dirty="0"/>
              <a:t> </a:t>
            </a:r>
            <a:r>
              <a:rPr lang="en-GB" dirty="0" err="1"/>
              <a:t>ja</a:t>
            </a:r>
            <a:r>
              <a:rPr lang="en-GB" dirty="0"/>
              <a:t> </a:t>
            </a:r>
            <a:r>
              <a:rPr lang="en-GB" dirty="0" err="1"/>
              <a:t>erottuva</a:t>
            </a:r>
            <a:r>
              <a:rPr lang="en-GB" dirty="0"/>
              <a:t> </a:t>
            </a:r>
            <a:r>
              <a:rPr lang="en-GB" dirty="0" err="1"/>
              <a:t>ura</a:t>
            </a:r>
            <a:r>
              <a:rPr lang="en-GB" dirty="0"/>
              <a:t> </a:t>
            </a:r>
          </a:p>
          <a:p>
            <a:r>
              <a:rPr lang="en-GB" dirty="0" err="1"/>
              <a:t>Tieteidenvälinen</a:t>
            </a:r>
            <a:r>
              <a:rPr lang="en-GB" dirty="0"/>
              <a:t> </a:t>
            </a:r>
            <a:r>
              <a:rPr lang="en-GB" dirty="0" err="1"/>
              <a:t>tutkijuus</a:t>
            </a:r>
            <a:r>
              <a:rPr lang="en-GB" dirty="0"/>
              <a:t> </a:t>
            </a:r>
            <a:r>
              <a:rPr lang="en-GB" dirty="0" err="1"/>
              <a:t>lupaa</a:t>
            </a:r>
            <a:r>
              <a:rPr lang="en-GB" dirty="0"/>
              <a:t> </a:t>
            </a:r>
            <a:r>
              <a:rPr lang="en-GB" dirty="0" err="1"/>
              <a:t>kaikkein</a:t>
            </a:r>
            <a:r>
              <a:rPr lang="en-GB" dirty="0"/>
              <a:t> </a:t>
            </a:r>
            <a:r>
              <a:rPr lang="en-GB" dirty="0" err="1"/>
              <a:t>arvostetuimpia</a:t>
            </a:r>
            <a:r>
              <a:rPr lang="en-GB" dirty="0"/>
              <a:t> asemia </a:t>
            </a:r>
            <a:r>
              <a:rPr lang="en-GB" dirty="0" err="1"/>
              <a:t>ja</a:t>
            </a:r>
            <a:r>
              <a:rPr lang="en-GB" dirty="0"/>
              <a:t> </a:t>
            </a:r>
            <a:r>
              <a:rPr lang="en-GB" dirty="0" err="1"/>
              <a:t>rahoitusta</a:t>
            </a:r>
            <a:r>
              <a:rPr lang="en-GB" dirty="0"/>
              <a:t>. </a:t>
            </a:r>
          </a:p>
          <a:p>
            <a:r>
              <a:rPr lang="en-GB" dirty="0" err="1"/>
              <a:t>Tieteidenvälisyys</a:t>
            </a:r>
            <a:r>
              <a:rPr lang="en-GB" dirty="0"/>
              <a:t> on </a:t>
            </a:r>
            <a:r>
              <a:rPr lang="en-GB" dirty="0" err="1"/>
              <a:t>kuitenkin</a:t>
            </a:r>
            <a:r>
              <a:rPr lang="en-GB" dirty="0"/>
              <a:t> </a:t>
            </a:r>
            <a:r>
              <a:rPr lang="en-GB" dirty="0" err="1"/>
              <a:t>myös</a:t>
            </a:r>
            <a:r>
              <a:rPr lang="en-GB" dirty="0"/>
              <a:t> ‘</a:t>
            </a:r>
            <a:r>
              <a:rPr lang="en-GB" dirty="0" err="1"/>
              <a:t>turvallisen</a:t>
            </a:r>
            <a:r>
              <a:rPr lang="en-GB" dirty="0"/>
              <a:t>’ </a:t>
            </a:r>
            <a:r>
              <a:rPr lang="en-GB" dirty="0" err="1"/>
              <a:t>tieteenalakohtaisen</a:t>
            </a:r>
            <a:r>
              <a:rPr lang="en-GB" dirty="0"/>
              <a:t> </a:t>
            </a:r>
            <a:r>
              <a:rPr lang="en-GB" dirty="0" err="1"/>
              <a:t>kentän</a:t>
            </a:r>
            <a:r>
              <a:rPr lang="en-GB" dirty="0"/>
              <a:t> </a:t>
            </a:r>
            <a:r>
              <a:rPr lang="en-GB" dirty="0" err="1"/>
              <a:t>ulkopuolelle</a:t>
            </a:r>
            <a:r>
              <a:rPr lang="en-GB" dirty="0"/>
              <a:t> </a:t>
            </a:r>
            <a:r>
              <a:rPr lang="en-GB" dirty="0" err="1"/>
              <a:t>astumista</a:t>
            </a:r>
            <a:r>
              <a:rPr lang="en-GB" dirty="0"/>
              <a:t>. </a:t>
            </a:r>
          </a:p>
          <a:p>
            <a:r>
              <a:rPr lang="en-GB" dirty="0" err="1"/>
              <a:t>Tieteidenvälinen</a:t>
            </a:r>
            <a:r>
              <a:rPr lang="en-GB" dirty="0"/>
              <a:t> </a:t>
            </a:r>
            <a:r>
              <a:rPr lang="en-GB" dirty="0" err="1"/>
              <a:t>tutkijuus</a:t>
            </a:r>
            <a:r>
              <a:rPr lang="en-GB" dirty="0"/>
              <a:t> on </a:t>
            </a:r>
            <a:r>
              <a:rPr lang="en-GB" dirty="0" err="1"/>
              <a:t>vaikea</a:t>
            </a:r>
            <a:r>
              <a:rPr lang="en-GB" dirty="0"/>
              <a:t> </a:t>
            </a:r>
            <a:r>
              <a:rPr lang="en-GB" dirty="0" err="1"/>
              <a:t>saavuttaa</a:t>
            </a:r>
            <a:r>
              <a:rPr lang="en-GB" dirty="0"/>
              <a:t>, </a:t>
            </a:r>
            <a:r>
              <a:rPr lang="en-GB" dirty="0" err="1"/>
              <a:t>eikä</a:t>
            </a:r>
            <a:r>
              <a:rPr lang="en-GB" dirty="0"/>
              <a:t> </a:t>
            </a:r>
            <a:r>
              <a:rPr lang="en-GB" dirty="0" err="1"/>
              <a:t>tieteidenvälistä</a:t>
            </a:r>
            <a:r>
              <a:rPr lang="en-GB" dirty="0"/>
              <a:t> </a:t>
            </a:r>
            <a:r>
              <a:rPr lang="en-GB" dirty="0" err="1"/>
              <a:t>tutkijuutta</a:t>
            </a:r>
            <a:r>
              <a:rPr lang="en-GB" dirty="0"/>
              <a:t> </a:t>
            </a:r>
            <a:r>
              <a:rPr lang="en-GB" dirty="0" err="1"/>
              <a:t>tunnistettua</a:t>
            </a:r>
            <a:r>
              <a:rPr lang="en-GB" dirty="0"/>
              <a:t> </a:t>
            </a:r>
            <a:r>
              <a:rPr lang="en-GB" dirty="0" err="1"/>
              <a:t>aina</a:t>
            </a:r>
            <a:r>
              <a:rPr lang="en-GB" dirty="0"/>
              <a:t> </a:t>
            </a:r>
            <a:r>
              <a:rPr lang="en-GB" dirty="0" err="1"/>
              <a:t>institutionaalisissa</a:t>
            </a:r>
            <a:r>
              <a:rPr lang="en-GB" dirty="0"/>
              <a:t> </a:t>
            </a:r>
            <a:r>
              <a:rPr lang="en-GB" dirty="0" err="1"/>
              <a:t>rakenteissa</a:t>
            </a:r>
            <a:r>
              <a:rPr lang="en-GB" dirty="0"/>
              <a:t> – </a:t>
            </a:r>
            <a:r>
              <a:rPr lang="en-GB" dirty="0" err="1"/>
              <a:t>toisaalta</a:t>
            </a:r>
            <a:r>
              <a:rPr lang="en-GB" dirty="0"/>
              <a:t> </a:t>
            </a:r>
            <a:r>
              <a:rPr lang="en-GB" dirty="0" err="1"/>
              <a:t>onnistuessaan</a:t>
            </a:r>
            <a:r>
              <a:rPr lang="en-GB" dirty="0"/>
              <a:t> </a:t>
            </a:r>
            <a:r>
              <a:rPr lang="en-GB" dirty="0" err="1"/>
              <a:t>palkitsee</a:t>
            </a:r>
            <a:r>
              <a:rPr lang="en-GB" dirty="0"/>
              <a:t> </a:t>
            </a:r>
            <a:r>
              <a:rPr lang="en-GB" dirty="0" err="1"/>
              <a:t>huippu-uralla</a:t>
            </a:r>
            <a:r>
              <a:rPr lang="en-GB" dirty="0"/>
              <a:t> </a:t>
            </a:r>
            <a:r>
              <a:rPr lang="en-GB" dirty="0" err="1"/>
              <a:t>ja</a:t>
            </a:r>
            <a:r>
              <a:rPr lang="en-GB" dirty="0"/>
              <a:t> </a:t>
            </a:r>
            <a:r>
              <a:rPr lang="en-GB" dirty="0" err="1"/>
              <a:t>asiantuntijuudella</a:t>
            </a:r>
            <a:r>
              <a:rPr lang="en-GB" dirty="0"/>
              <a:t>. </a:t>
            </a:r>
          </a:p>
        </p:txBody>
      </p:sp>
      <p:sp>
        <p:nvSpPr>
          <p:cNvPr id="4" name="Päivämäärän paikkamerkki 3">
            <a:extLst>
              <a:ext uri="{FF2B5EF4-FFF2-40B4-BE49-F238E27FC236}">
                <a16:creationId xmlns:a16="http://schemas.microsoft.com/office/drawing/2014/main" id="{9A5720E7-504A-D7F1-BDA1-C5804C8410B3}"/>
              </a:ext>
            </a:extLst>
          </p:cNvPr>
          <p:cNvSpPr>
            <a:spLocks noGrp="1"/>
          </p:cNvSpPr>
          <p:nvPr>
            <p:ph type="dt" sz="half" idx="10"/>
          </p:nvPr>
        </p:nvSpPr>
        <p:spPr/>
        <p:txBody>
          <a:bodyPr/>
          <a:lstStyle/>
          <a:p>
            <a:fld id="{0C8F36C8-DC8F-42BC-8E05-A0FDFE5E0A17}" type="datetime1">
              <a:rPr lang="fi-FI" smtClean="0"/>
              <a:t>15.8.2023</a:t>
            </a:fld>
            <a:endParaRPr lang="fi-FI"/>
          </a:p>
        </p:txBody>
      </p:sp>
      <p:sp>
        <p:nvSpPr>
          <p:cNvPr id="5" name="Alatunnisteen paikkamerkki 4">
            <a:extLst>
              <a:ext uri="{FF2B5EF4-FFF2-40B4-BE49-F238E27FC236}">
                <a16:creationId xmlns:a16="http://schemas.microsoft.com/office/drawing/2014/main" id="{E1E8860A-3F65-DA98-F875-5009D1150275}"/>
              </a:ext>
            </a:extLst>
          </p:cNvPr>
          <p:cNvSpPr>
            <a:spLocks noGrp="1"/>
          </p:cNvSpPr>
          <p:nvPr>
            <p:ph type="ftr" sz="quarter" idx="11"/>
          </p:nvPr>
        </p:nvSpPr>
        <p:spPr/>
        <p:txBody>
          <a:bodyPr/>
          <a:lstStyle/>
          <a:p>
            <a:r>
              <a:rPr lang="fi-FI"/>
              <a:t>JYU Since 1863.</a:t>
            </a:r>
            <a:endParaRPr lang="fi-FI" dirty="0"/>
          </a:p>
        </p:txBody>
      </p:sp>
      <p:sp>
        <p:nvSpPr>
          <p:cNvPr id="6" name="Dian numeron paikkamerkki 5">
            <a:extLst>
              <a:ext uri="{FF2B5EF4-FFF2-40B4-BE49-F238E27FC236}">
                <a16:creationId xmlns:a16="http://schemas.microsoft.com/office/drawing/2014/main" id="{28FD8EB3-8AAC-6BA6-5E3D-127299517DBB}"/>
              </a:ext>
            </a:extLst>
          </p:cNvPr>
          <p:cNvSpPr>
            <a:spLocks noGrp="1"/>
          </p:cNvSpPr>
          <p:nvPr>
            <p:ph type="sldNum" sz="quarter" idx="12"/>
          </p:nvPr>
        </p:nvSpPr>
        <p:spPr/>
        <p:txBody>
          <a:bodyPr/>
          <a:lstStyle/>
          <a:p>
            <a:fld id="{9E548902-A2E1-4711-A467-290FB9FE5D63}" type="slidenum">
              <a:rPr lang="fi-FI" smtClean="0"/>
              <a:t>12</a:t>
            </a:fld>
            <a:endParaRPr lang="fi-FI"/>
          </a:p>
        </p:txBody>
      </p:sp>
      <p:sp>
        <p:nvSpPr>
          <p:cNvPr id="7" name="Tekstin paikkamerkki 6">
            <a:extLst>
              <a:ext uri="{FF2B5EF4-FFF2-40B4-BE49-F238E27FC236}">
                <a16:creationId xmlns:a16="http://schemas.microsoft.com/office/drawing/2014/main" id="{153F92F4-9BF9-589E-4346-698DCA4477FC}"/>
              </a:ext>
            </a:extLst>
          </p:cNvPr>
          <p:cNvSpPr>
            <a:spLocks noGrp="1"/>
          </p:cNvSpPr>
          <p:nvPr>
            <p:ph type="body" sz="quarter" idx="13"/>
          </p:nvPr>
        </p:nvSpPr>
        <p:spPr/>
        <p:txBody>
          <a:bodyPr/>
          <a:lstStyle/>
          <a:p>
            <a:pPr algn="ctr"/>
            <a:r>
              <a:rPr lang="en-GB" sz="1800" dirty="0"/>
              <a:t>Knowing self is about one’s identity, aspirations, motivations and self-discovery</a:t>
            </a:r>
          </a:p>
          <a:p>
            <a:pPr algn="ctr"/>
            <a:endParaRPr lang="en-GB" sz="1800" dirty="0"/>
          </a:p>
          <a:p>
            <a:pPr algn="ctr"/>
            <a:r>
              <a:rPr lang="en-GB" sz="1800" b="0" i="1" dirty="0">
                <a:solidFill>
                  <a:srgbClr val="333333"/>
                </a:solidFill>
                <a:effectLst/>
                <a:latin typeface="Times"/>
                <a:ea typeface="Times New Roman" panose="02020603050405020304" pitchFamily="18" charset="0"/>
                <a:cs typeface="Times New Roman" panose="02020603050405020304" pitchFamily="18" charset="0"/>
              </a:rPr>
              <a:t>Substance-wise, multidisciplinary approach of the field may provide you with capabilities to view your topic more freely from different aspects. </a:t>
            </a:r>
          </a:p>
          <a:p>
            <a:pPr algn="ctr"/>
            <a:endParaRPr lang="en-GB" sz="1800" b="0" i="1" dirty="0"/>
          </a:p>
          <a:p>
            <a:pPr algn="ctr">
              <a:spcAft>
                <a:spcPts val="1800"/>
              </a:spcAft>
            </a:pPr>
            <a:r>
              <a:rPr lang="en-US" sz="1800" b="0" i="1" dirty="0">
                <a:solidFill>
                  <a:srgbClr val="333333"/>
                </a:solidFill>
                <a:effectLst/>
                <a:latin typeface="Times"/>
                <a:ea typeface="Arial" panose="020B0604020202020204" pitchFamily="34" charset="0"/>
                <a:cs typeface="Arial" panose="020B0604020202020204" pitchFamily="34" charset="0"/>
              </a:rPr>
              <a:t>I guess I am not regarded as an expert on any field.</a:t>
            </a:r>
            <a:endParaRPr lang="fi-FI" sz="1800" b="0" i="1" dirty="0">
              <a:effectLst/>
              <a:latin typeface="Times New Roman" panose="02020603050405020304" pitchFamily="18" charset="0"/>
              <a:ea typeface="Times New Roman" panose="02020603050405020304" pitchFamily="18" charset="0"/>
            </a:endParaRPr>
          </a:p>
        </p:txBody>
      </p:sp>
      <p:pic>
        <p:nvPicPr>
          <p:cNvPr id="8" name="Picture 2" descr="Tampereen korkeakouluyhteisön uusi visuaalinen ilme ...">
            <a:extLst>
              <a:ext uri="{FF2B5EF4-FFF2-40B4-BE49-F238E27FC236}">
                <a16:creationId xmlns:a16="http://schemas.microsoft.com/office/drawing/2014/main" id="{A1AF4BF5-7640-BB5E-AA5D-9468B7787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0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368351B-7291-B55E-F434-1F4A3DA34533}"/>
              </a:ext>
            </a:extLst>
          </p:cNvPr>
          <p:cNvPicPr>
            <a:picLocks noGrp="1" noChangeAspect="1"/>
          </p:cNvPicPr>
          <p:nvPr>
            <p:ph type="pic" sz="quarter" idx="13"/>
          </p:nvPr>
        </p:nvPicPr>
        <p:blipFill>
          <a:blip r:embed="rId2"/>
          <a:srcRect l="5939" r="5939"/>
          <a:stretch>
            <a:fillRect/>
          </a:stretch>
        </p:blipFill>
        <p:spPr>
          <a:prstGeom prst="rect">
            <a:avLst/>
          </a:prstGeom>
        </p:spPr>
      </p:pic>
      <p:sp>
        <p:nvSpPr>
          <p:cNvPr id="3" name="Content Placeholder 2"/>
          <p:cNvSpPr>
            <a:spLocks noGrp="1"/>
          </p:cNvSpPr>
          <p:nvPr>
            <p:ph idx="1"/>
          </p:nvPr>
        </p:nvSpPr>
        <p:spPr>
          <a:xfrm>
            <a:off x="1055440" y="1773239"/>
            <a:ext cx="5303912" cy="4392612"/>
          </a:xfrm>
        </p:spPr>
        <p:txBody>
          <a:bodyPr/>
          <a:lstStyle/>
          <a:p>
            <a:pPr marL="0" indent="0" algn="just">
              <a:spcAft>
                <a:spcPts val="1800"/>
              </a:spcAft>
              <a:buNone/>
            </a:pPr>
            <a:r>
              <a:rPr lang="en-US" sz="1800" i="1" dirty="0">
                <a:solidFill>
                  <a:srgbClr val="333333"/>
                </a:solidFill>
                <a:effectLst/>
                <a:latin typeface="Times"/>
                <a:ea typeface="Arial" panose="020B0604020202020204" pitchFamily="34" charset="0"/>
                <a:cs typeface="Arial" panose="020B0604020202020204" pitchFamily="34" charset="0"/>
              </a:rPr>
              <a:t>IAS is the first place where I have had some confidence to trust my multidisciplinary academic background. In other words, I have learnt to live with the fact that my MA, PhD and also Title of Docent are from different fields and it will make my future employment in the university somewhat problematic but nevertheless this background has some value. </a:t>
            </a:r>
            <a:endParaRPr lang="fi-FI" sz="1800" dirty="0">
              <a:effectLst/>
              <a:latin typeface="Times New Roman" panose="02020603050405020304" pitchFamily="18" charset="0"/>
              <a:ea typeface="Times New Roman" panose="02020603050405020304" pitchFamily="18" charset="0"/>
            </a:endParaRPr>
          </a:p>
        </p:txBody>
      </p:sp>
      <p:sp>
        <p:nvSpPr>
          <p:cNvPr id="5" name="Date Placeholder 4"/>
          <p:cNvSpPr>
            <a:spLocks noGrp="1"/>
          </p:cNvSpPr>
          <p:nvPr>
            <p:ph type="dt" sz="half" idx="10"/>
          </p:nvPr>
        </p:nvSpPr>
        <p:spPr/>
        <p:txBody>
          <a:bodyPr/>
          <a:lstStyle/>
          <a:p>
            <a:fld id="{6CEA7FFA-8909-44AA-86BE-DE43006C069F}" type="datetime1">
              <a:rPr lang="fi-FI" smtClean="0"/>
              <a:pPr/>
              <a:t>15.8.2023</a:t>
            </a:fld>
            <a:endParaRPr lang="fi-FI"/>
          </a:p>
        </p:txBody>
      </p:sp>
      <p:sp>
        <p:nvSpPr>
          <p:cNvPr id="6" name="Footer Placeholder 5"/>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p:cNvSpPr>
            <a:spLocks noGrp="1"/>
          </p:cNvSpPr>
          <p:nvPr>
            <p:ph type="sldNum" sz="quarter" idx="12"/>
          </p:nvPr>
        </p:nvSpPr>
        <p:spPr/>
        <p:txBody>
          <a:bodyPr/>
          <a:lstStyle/>
          <a:p>
            <a:fld id="{9E548902-A2E1-4711-A467-290FB9FE5D63}" type="slidenum">
              <a:rPr lang="fi-FI" smtClean="0"/>
              <a:pPr/>
              <a:t>13</a:t>
            </a:fld>
            <a:endParaRPr lang="fi-FI"/>
          </a:p>
        </p:txBody>
      </p:sp>
      <p:pic>
        <p:nvPicPr>
          <p:cNvPr id="8" name="Picture Placeholder 8" descr="Free photo: Crossroads, Confusion, Dilemma - Free Image on ...">
            <a:extLst>
              <a:ext uri="{FF2B5EF4-FFF2-40B4-BE49-F238E27FC236}">
                <a16:creationId xmlns:a16="http://schemas.microsoft.com/office/drawing/2014/main" id="{3A45F135-F63E-B998-7AA8-220CDBE713B0}"/>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a:fillRect/>
          </a:stretch>
        </p:blipFill>
        <p:spPr>
          <a:xfrm>
            <a:off x="6888088" y="-110644"/>
            <a:ext cx="5303912" cy="6968644"/>
          </a:xfrm>
          <a:prstGeom prst="rect">
            <a:avLst/>
          </a:prstGeom>
        </p:spPr>
      </p:pic>
      <p:pic>
        <p:nvPicPr>
          <p:cNvPr id="9" name="Picture 2" descr="Tampereen korkeakouluyhteisön uusi visuaalinen ilme ...">
            <a:extLst>
              <a:ext uri="{FF2B5EF4-FFF2-40B4-BE49-F238E27FC236}">
                <a16:creationId xmlns:a16="http://schemas.microsoft.com/office/drawing/2014/main" id="{A6D9C45E-1AEC-BF1F-E60F-DC01A9AB7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37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B2B49C-87E9-D573-100E-72722FB73151}"/>
              </a:ext>
            </a:extLst>
          </p:cNvPr>
          <p:cNvSpPr>
            <a:spLocks noGrp="1"/>
          </p:cNvSpPr>
          <p:nvPr>
            <p:ph type="title"/>
          </p:nvPr>
        </p:nvSpPr>
        <p:spPr/>
        <p:txBody>
          <a:bodyPr/>
          <a:lstStyle/>
          <a:p>
            <a:r>
              <a:rPr lang="en-GB" dirty="0"/>
              <a:t>‘Knowing how’ </a:t>
            </a:r>
          </a:p>
        </p:txBody>
      </p:sp>
      <p:sp>
        <p:nvSpPr>
          <p:cNvPr id="3" name="Sisällön paikkamerkki 2">
            <a:extLst>
              <a:ext uri="{FF2B5EF4-FFF2-40B4-BE49-F238E27FC236}">
                <a16:creationId xmlns:a16="http://schemas.microsoft.com/office/drawing/2014/main" id="{B717F96D-CEAE-3785-320C-C80E306F9AA8}"/>
              </a:ext>
            </a:extLst>
          </p:cNvPr>
          <p:cNvSpPr>
            <a:spLocks noGrp="1"/>
          </p:cNvSpPr>
          <p:nvPr>
            <p:ph idx="1"/>
          </p:nvPr>
        </p:nvSpPr>
        <p:spPr/>
        <p:txBody>
          <a:bodyPr/>
          <a:lstStyle/>
          <a:p>
            <a:r>
              <a:rPr lang="en-GB" sz="1800" dirty="0" err="1"/>
              <a:t>Kollegium</a:t>
            </a:r>
            <a:r>
              <a:rPr lang="en-GB" sz="1800" dirty="0"/>
              <a:t> </a:t>
            </a:r>
            <a:r>
              <a:rPr lang="en-GB" sz="1800" dirty="0" err="1"/>
              <a:t>tarjoaa</a:t>
            </a:r>
            <a:r>
              <a:rPr lang="en-GB" sz="1800" dirty="0"/>
              <a:t> </a:t>
            </a:r>
            <a:r>
              <a:rPr lang="en-GB" sz="1800" dirty="0" err="1"/>
              <a:t>erityisesti</a:t>
            </a:r>
            <a:r>
              <a:rPr lang="en-GB" sz="1800" dirty="0"/>
              <a:t> </a:t>
            </a:r>
            <a:r>
              <a:rPr lang="en-GB" sz="1800" dirty="0" err="1"/>
              <a:t>tieteidenvälisten</a:t>
            </a:r>
            <a:r>
              <a:rPr lang="en-GB" sz="1800" dirty="0"/>
              <a:t> </a:t>
            </a:r>
            <a:r>
              <a:rPr lang="en-GB" sz="1800" dirty="0" err="1"/>
              <a:t>urien</a:t>
            </a:r>
            <a:r>
              <a:rPr lang="en-GB" sz="1800" dirty="0"/>
              <a:t> </a:t>
            </a:r>
            <a:r>
              <a:rPr lang="en-GB" sz="1800" dirty="0" err="1"/>
              <a:t>tarvitseman</a:t>
            </a:r>
            <a:r>
              <a:rPr lang="en-GB" sz="1800" dirty="0"/>
              <a:t> </a:t>
            </a:r>
            <a:r>
              <a:rPr lang="en-GB" dirty="0" err="1"/>
              <a:t>tilan</a:t>
            </a:r>
            <a:r>
              <a:rPr lang="en-GB" dirty="0"/>
              <a:t>, (</a:t>
            </a:r>
            <a:r>
              <a:rPr lang="en-GB" dirty="0" err="1"/>
              <a:t>vapauden</a:t>
            </a:r>
            <a:r>
              <a:rPr lang="en-GB" dirty="0"/>
              <a:t>, </a:t>
            </a:r>
            <a:r>
              <a:rPr lang="en-GB" dirty="0" err="1"/>
              <a:t>resursseja</a:t>
            </a:r>
            <a:r>
              <a:rPr lang="en-GB" dirty="0"/>
              <a:t>, </a:t>
            </a:r>
            <a:r>
              <a:rPr lang="en-GB" dirty="0" err="1"/>
              <a:t>mahdollisuuden</a:t>
            </a:r>
            <a:r>
              <a:rPr lang="en-GB" dirty="0"/>
              <a:t> </a:t>
            </a:r>
            <a:r>
              <a:rPr lang="en-GB" dirty="0" err="1"/>
              <a:t>ja</a:t>
            </a:r>
            <a:r>
              <a:rPr lang="en-GB" dirty="0"/>
              <a:t> inspiration) </a:t>
            </a:r>
            <a:r>
              <a:rPr lang="en-GB" dirty="0" err="1"/>
              <a:t>katsoa</a:t>
            </a:r>
            <a:r>
              <a:rPr lang="en-GB" dirty="0"/>
              <a:t> </a:t>
            </a:r>
            <a:r>
              <a:rPr lang="en-GB" dirty="0" err="1"/>
              <a:t>omaa</a:t>
            </a:r>
            <a:r>
              <a:rPr lang="en-GB" dirty="0"/>
              <a:t> </a:t>
            </a:r>
            <a:r>
              <a:rPr lang="en-GB" dirty="0" err="1"/>
              <a:t>tutkimustaan</a:t>
            </a:r>
            <a:r>
              <a:rPr lang="en-GB" dirty="0"/>
              <a:t> </a:t>
            </a:r>
            <a:r>
              <a:rPr lang="en-GB" dirty="0" err="1"/>
              <a:t>toisen</a:t>
            </a:r>
            <a:r>
              <a:rPr lang="en-GB" dirty="0"/>
              <a:t> </a:t>
            </a:r>
            <a:r>
              <a:rPr lang="en-GB" dirty="0" err="1"/>
              <a:t>alojen</a:t>
            </a:r>
            <a:r>
              <a:rPr lang="en-GB" dirty="0"/>
              <a:t> </a:t>
            </a:r>
            <a:r>
              <a:rPr lang="en-GB" dirty="0" err="1"/>
              <a:t>ja</a:t>
            </a:r>
            <a:r>
              <a:rPr lang="en-GB" dirty="0"/>
              <a:t> </a:t>
            </a:r>
            <a:r>
              <a:rPr lang="en-GB" dirty="0" err="1"/>
              <a:t>niiden</a:t>
            </a:r>
            <a:r>
              <a:rPr lang="en-GB" dirty="0"/>
              <a:t> </a:t>
            </a:r>
            <a:r>
              <a:rPr lang="en-GB" dirty="0" err="1"/>
              <a:t>metodologioiden</a:t>
            </a:r>
            <a:r>
              <a:rPr lang="en-GB" dirty="0"/>
              <a:t> </a:t>
            </a:r>
            <a:r>
              <a:rPr lang="en-GB" dirty="0" err="1"/>
              <a:t>kautta</a:t>
            </a:r>
            <a:endParaRPr lang="en-GB" sz="1800" dirty="0"/>
          </a:p>
          <a:p>
            <a:r>
              <a:rPr lang="en-GB" sz="1800" dirty="0" err="1"/>
              <a:t>Kollegium</a:t>
            </a:r>
            <a:r>
              <a:rPr lang="en-GB" sz="1800" dirty="0"/>
              <a:t> </a:t>
            </a:r>
            <a:r>
              <a:rPr lang="en-GB" dirty="0" err="1"/>
              <a:t>vaalii</a:t>
            </a:r>
            <a:r>
              <a:rPr lang="en-GB" dirty="0"/>
              <a:t> </a:t>
            </a:r>
            <a:r>
              <a:rPr lang="en-GB" dirty="0" err="1"/>
              <a:t>tieteidenvälisyyttä</a:t>
            </a:r>
            <a:r>
              <a:rPr lang="en-GB" dirty="0"/>
              <a:t> </a:t>
            </a:r>
            <a:r>
              <a:rPr lang="en-GB" dirty="0" err="1"/>
              <a:t>ilman</a:t>
            </a:r>
            <a:r>
              <a:rPr lang="en-GB" dirty="0"/>
              <a:t> </a:t>
            </a:r>
            <a:r>
              <a:rPr lang="en-GB" dirty="0" err="1"/>
              <a:t>tieteenalarajoja</a:t>
            </a:r>
            <a:endParaRPr lang="en-GB" dirty="0"/>
          </a:p>
          <a:p>
            <a:r>
              <a:rPr lang="en-GB" sz="1800" dirty="0" err="1"/>
              <a:t>Tieteidenvälinen</a:t>
            </a:r>
            <a:r>
              <a:rPr lang="en-GB" sz="1800" dirty="0"/>
              <a:t> </a:t>
            </a:r>
            <a:r>
              <a:rPr lang="en-GB" sz="1800" dirty="0" err="1"/>
              <a:t>osaaminen</a:t>
            </a:r>
            <a:r>
              <a:rPr lang="en-GB" sz="1800" dirty="0"/>
              <a:t> </a:t>
            </a:r>
            <a:r>
              <a:rPr lang="en-GB" sz="1800" dirty="0" err="1"/>
              <a:t>kumpuaa</a:t>
            </a:r>
            <a:r>
              <a:rPr lang="en-GB" sz="1800" dirty="0"/>
              <a:t> </a:t>
            </a:r>
            <a:r>
              <a:rPr lang="en-GB" sz="1800" dirty="0" err="1"/>
              <a:t>erilaisista</a:t>
            </a:r>
            <a:r>
              <a:rPr lang="en-GB" sz="1800" dirty="0"/>
              <a:t> </a:t>
            </a:r>
            <a:r>
              <a:rPr lang="en-GB" sz="1800" dirty="0" err="1"/>
              <a:t>näkökulmista</a:t>
            </a:r>
            <a:r>
              <a:rPr lang="en-GB" sz="1800" dirty="0"/>
              <a:t> </a:t>
            </a:r>
            <a:r>
              <a:rPr lang="en-GB" sz="1800" dirty="0" err="1"/>
              <a:t>metodologiseen</a:t>
            </a:r>
            <a:r>
              <a:rPr lang="en-GB" sz="1800" dirty="0"/>
              <a:t> </a:t>
            </a:r>
            <a:r>
              <a:rPr lang="en-GB" sz="1800" dirty="0" err="1"/>
              <a:t>vahvuuteen</a:t>
            </a:r>
            <a:r>
              <a:rPr lang="en-GB" sz="1800" dirty="0"/>
              <a:t>, </a:t>
            </a:r>
            <a:r>
              <a:rPr lang="en-GB" sz="1800" dirty="0" err="1"/>
              <a:t>projektityöhön</a:t>
            </a:r>
            <a:r>
              <a:rPr lang="en-GB" sz="1800" dirty="0"/>
              <a:t>, </a:t>
            </a:r>
            <a:r>
              <a:rPr lang="en-GB" sz="1800" dirty="0" err="1"/>
              <a:t>yhteistyömuotoihin</a:t>
            </a:r>
            <a:r>
              <a:rPr lang="en-GB" sz="1800" dirty="0"/>
              <a:t> </a:t>
            </a:r>
            <a:r>
              <a:rPr lang="en-GB" sz="1800" dirty="0" err="1"/>
              <a:t>ja</a:t>
            </a:r>
            <a:r>
              <a:rPr lang="en-GB" sz="1800" dirty="0"/>
              <a:t> </a:t>
            </a:r>
            <a:r>
              <a:rPr lang="en-GB" sz="1800" dirty="0" err="1"/>
              <a:t>monille</a:t>
            </a:r>
            <a:r>
              <a:rPr lang="en-GB" sz="1800" dirty="0"/>
              <a:t> </a:t>
            </a:r>
            <a:r>
              <a:rPr lang="en-GB" sz="1800" dirty="0" err="1"/>
              <a:t>aloille</a:t>
            </a:r>
            <a:r>
              <a:rPr lang="en-GB" sz="1800" dirty="0"/>
              <a:t> </a:t>
            </a:r>
            <a:r>
              <a:rPr lang="en-GB" sz="1800" dirty="0" err="1"/>
              <a:t>ulottuvaan</a:t>
            </a:r>
            <a:r>
              <a:rPr lang="en-GB" sz="1800" dirty="0"/>
              <a:t> </a:t>
            </a:r>
            <a:r>
              <a:rPr lang="en-GB" sz="1800" dirty="0" err="1"/>
              <a:t>tutkimustoimintaan</a:t>
            </a:r>
            <a:r>
              <a:rPr lang="en-GB" sz="1800" dirty="0"/>
              <a:t>. </a:t>
            </a:r>
          </a:p>
          <a:p>
            <a:r>
              <a:rPr lang="en-GB" dirty="0" err="1"/>
              <a:t>Vaarana</a:t>
            </a:r>
            <a:r>
              <a:rPr lang="en-GB" dirty="0"/>
              <a:t> </a:t>
            </a:r>
            <a:r>
              <a:rPr lang="en-GB" dirty="0" err="1"/>
              <a:t>tieteidenvälisten</a:t>
            </a:r>
            <a:r>
              <a:rPr lang="en-GB" dirty="0"/>
              <a:t> </a:t>
            </a:r>
            <a:r>
              <a:rPr lang="en-GB" dirty="0" err="1"/>
              <a:t>urien</a:t>
            </a:r>
            <a:r>
              <a:rPr lang="en-GB" dirty="0"/>
              <a:t> </a:t>
            </a:r>
            <a:r>
              <a:rPr lang="en-GB" dirty="0" err="1"/>
              <a:t>epäjatkuvuus</a:t>
            </a:r>
            <a:r>
              <a:rPr lang="en-GB" dirty="0"/>
              <a:t>; </a:t>
            </a:r>
            <a:r>
              <a:rPr lang="en-GB" dirty="0" err="1"/>
              <a:t>tieteidenvälisten</a:t>
            </a:r>
            <a:r>
              <a:rPr lang="en-GB" dirty="0"/>
              <a:t> </a:t>
            </a:r>
            <a:r>
              <a:rPr lang="en-GB" dirty="0" err="1"/>
              <a:t>tutkimusten</a:t>
            </a:r>
            <a:r>
              <a:rPr lang="en-GB" dirty="0"/>
              <a:t> </a:t>
            </a:r>
            <a:r>
              <a:rPr lang="en-GB" dirty="0" err="1"/>
              <a:t>ilmiöperustaisuus</a:t>
            </a:r>
            <a:r>
              <a:rPr lang="en-GB" dirty="0"/>
              <a:t> </a:t>
            </a:r>
            <a:r>
              <a:rPr lang="en-GB" dirty="0" err="1"/>
              <a:t>tekee</a:t>
            </a:r>
            <a:r>
              <a:rPr lang="en-GB" dirty="0"/>
              <a:t> </a:t>
            </a:r>
            <a:r>
              <a:rPr lang="en-GB" dirty="0" err="1"/>
              <a:t>niistä</a:t>
            </a:r>
            <a:r>
              <a:rPr lang="en-GB" dirty="0"/>
              <a:t> </a:t>
            </a:r>
            <a:r>
              <a:rPr lang="en-GB" dirty="0" err="1"/>
              <a:t>jopa</a:t>
            </a:r>
            <a:r>
              <a:rPr lang="en-GB" dirty="0"/>
              <a:t> </a:t>
            </a:r>
            <a:r>
              <a:rPr lang="en-GB" dirty="0" err="1"/>
              <a:t>muuta</a:t>
            </a:r>
            <a:r>
              <a:rPr lang="en-GB" dirty="0"/>
              <a:t> </a:t>
            </a:r>
            <a:r>
              <a:rPr lang="en-GB" dirty="0" err="1"/>
              <a:t>tutkimustyötä</a:t>
            </a:r>
            <a:r>
              <a:rPr lang="en-GB" dirty="0"/>
              <a:t> </a:t>
            </a:r>
            <a:r>
              <a:rPr lang="en-GB" dirty="0" err="1"/>
              <a:t>projektimaisempaa</a:t>
            </a:r>
            <a:r>
              <a:rPr lang="en-GB" dirty="0"/>
              <a:t>.</a:t>
            </a:r>
          </a:p>
          <a:p>
            <a:r>
              <a:rPr lang="en-GB" sz="1800" dirty="0" err="1"/>
              <a:t>Näin</a:t>
            </a:r>
            <a:r>
              <a:rPr lang="en-GB" sz="1800" dirty="0"/>
              <a:t> </a:t>
            </a:r>
            <a:r>
              <a:rPr lang="en-GB" sz="1800" dirty="0" err="1"/>
              <a:t>taidoistakin</a:t>
            </a:r>
            <a:r>
              <a:rPr lang="en-GB" sz="1800" dirty="0"/>
              <a:t> </a:t>
            </a:r>
            <a:r>
              <a:rPr lang="en-GB" sz="1800" dirty="0" err="1"/>
              <a:t>tulee</a:t>
            </a:r>
            <a:r>
              <a:rPr lang="en-GB" sz="1800" dirty="0"/>
              <a:t> </a:t>
            </a:r>
            <a:r>
              <a:rPr lang="en-GB" sz="1800" dirty="0" err="1"/>
              <a:t>jatkuvasti</a:t>
            </a:r>
            <a:r>
              <a:rPr lang="en-GB" sz="1800" dirty="0"/>
              <a:t> </a:t>
            </a:r>
            <a:r>
              <a:rPr lang="en-GB" sz="1800" dirty="0" err="1"/>
              <a:t>muuttuvia</a:t>
            </a:r>
            <a:r>
              <a:rPr lang="en-GB" sz="1800" dirty="0"/>
              <a:t> </a:t>
            </a:r>
            <a:r>
              <a:rPr lang="en-GB" sz="1800" dirty="0" err="1"/>
              <a:t>ja</a:t>
            </a:r>
            <a:r>
              <a:rPr lang="en-GB" sz="1800" dirty="0"/>
              <a:t> </a:t>
            </a:r>
            <a:r>
              <a:rPr lang="en-GB" sz="1800" dirty="0" err="1"/>
              <a:t>hajanaisia</a:t>
            </a:r>
            <a:r>
              <a:rPr lang="en-GB" dirty="0"/>
              <a:t>, </a:t>
            </a:r>
            <a:r>
              <a:rPr lang="en-GB" dirty="0" err="1"/>
              <a:t>ja</a:t>
            </a:r>
            <a:r>
              <a:rPr lang="en-GB" dirty="0"/>
              <a:t> </a:t>
            </a:r>
            <a:r>
              <a:rPr lang="en-GB" dirty="0" err="1"/>
              <a:t>tutkimuksesta</a:t>
            </a:r>
            <a:r>
              <a:rPr lang="en-GB" dirty="0"/>
              <a:t> </a:t>
            </a:r>
            <a:r>
              <a:rPr lang="en-GB" dirty="0" err="1"/>
              <a:t>katkonaista</a:t>
            </a:r>
            <a:r>
              <a:rPr lang="en-GB" dirty="0"/>
              <a:t> </a:t>
            </a:r>
            <a:endParaRPr lang="fi-FI" sz="1800" dirty="0"/>
          </a:p>
        </p:txBody>
      </p:sp>
      <p:sp>
        <p:nvSpPr>
          <p:cNvPr id="4" name="Päivämäärän paikkamerkki 3">
            <a:extLst>
              <a:ext uri="{FF2B5EF4-FFF2-40B4-BE49-F238E27FC236}">
                <a16:creationId xmlns:a16="http://schemas.microsoft.com/office/drawing/2014/main" id="{9A5720E7-504A-D7F1-BDA1-C5804C8410B3}"/>
              </a:ext>
            </a:extLst>
          </p:cNvPr>
          <p:cNvSpPr>
            <a:spLocks noGrp="1"/>
          </p:cNvSpPr>
          <p:nvPr>
            <p:ph type="dt" sz="half" idx="10"/>
          </p:nvPr>
        </p:nvSpPr>
        <p:spPr/>
        <p:txBody>
          <a:bodyPr/>
          <a:lstStyle/>
          <a:p>
            <a:fld id="{0C8F36C8-DC8F-42BC-8E05-A0FDFE5E0A17}" type="datetime1">
              <a:rPr lang="fi-FI" smtClean="0"/>
              <a:t>15.8.2023</a:t>
            </a:fld>
            <a:endParaRPr lang="fi-FI"/>
          </a:p>
        </p:txBody>
      </p:sp>
      <p:sp>
        <p:nvSpPr>
          <p:cNvPr id="5" name="Alatunnisteen paikkamerkki 4">
            <a:extLst>
              <a:ext uri="{FF2B5EF4-FFF2-40B4-BE49-F238E27FC236}">
                <a16:creationId xmlns:a16="http://schemas.microsoft.com/office/drawing/2014/main" id="{E1E8860A-3F65-DA98-F875-5009D1150275}"/>
              </a:ext>
            </a:extLst>
          </p:cNvPr>
          <p:cNvSpPr>
            <a:spLocks noGrp="1"/>
          </p:cNvSpPr>
          <p:nvPr>
            <p:ph type="ftr" sz="quarter" idx="11"/>
          </p:nvPr>
        </p:nvSpPr>
        <p:spPr/>
        <p:txBody>
          <a:bodyPr/>
          <a:lstStyle/>
          <a:p>
            <a:r>
              <a:rPr lang="fi-FI"/>
              <a:t>JYU Since 1863.</a:t>
            </a:r>
            <a:endParaRPr lang="fi-FI" dirty="0"/>
          </a:p>
        </p:txBody>
      </p:sp>
      <p:sp>
        <p:nvSpPr>
          <p:cNvPr id="6" name="Dian numeron paikkamerkki 5">
            <a:extLst>
              <a:ext uri="{FF2B5EF4-FFF2-40B4-BE49-F238E27FC236}">
                <a16:creationId xmlns:a16="http://schemas.microsoft.com/office/drawing/2014/main" id="{28FD8EB3-8AAC-6BA6-5E3D-127299517DBB}"/>
              </a:ext>
            </a:extLst>
          </p:cNvPr>
          <p:cNvSpPr>
            <a:spLocks noGrp="1"/>
          </p:cNvSpPr>
          <p:nvPr>
            <p:ph type="sldNum" sz="quarter" idx="12"/>
          </p:nvPr>
        </p:nvSpPr>
        <p:spPr/>
        <p:txBody>
          <a:bodyPr/>
          <a:lstStyle/>
          <a:p>
            <a:fld id="{9E548902-A2E1-4711-A467-290FB9FE5D63}" type="slidenum">
              <a:rPr lang="fi-FI" smtClean="0"/>
              <a:t>14</a:t>
            </a:fld>
            <a:endParaRPr lang="fi-FI"/>
          </a:p>
        </p:txBody>
      </p:sp>
      <p:sp>
        <p:nvSpPr>
          <p:cNvPr id="7" name="Tekstin paikkamerkki 6">
            <a:extLst>
              <a:ext uri="{FF2B5EF4-FFF2-40B4-BE49-F238E27FC236}">
                <a16:creationId xmlns:a16="http://schemas.microsoft.com/office/drawing/2014/main" id="{153F92F4-9BF9-589E-4346-698DCA4477FC}"/>
              </a:ext>
            </a:extLst>
          </p:cNvPr>
          <p:cNvSpPr>
            <a:spLocks noGrp="1"/>
          </p:cNvSpPr>
          <p:nvPr>
            <p:ph type="body" sz="quarter" idx="13"/>
          </p:nvPr>
        </p:nvSpPr>
        <p:spPr/>
        <p:txBody>
          <a:bodyPr/>
          <a:lstStyle/>
          <a:p>
            <a:pPr algn="ctr"/>
            <a:r>
              <a:rPr lang="en-GB" sz="1800" dirty="0">
                <a:effectLst/>
                <a:ea typeface="Calibri" panose="020F0502020204030204" pitchFamily="34" charset="0"/>
                <a:cs typeface="Times New Roman" panose="02020603050405020304" pitchFamily="18" charset="0"/>
              </a:rPr>
              <a:t>Skills, competence and expertise that are needed for career</a:t>
            </a:r>
            <a:r>
              <a:rPr lang="fi-FI" sz="1400" dirty="0">
                <a:effectLst/>
              </a:rPr>
              <a:t> </a:t>
            </a:r>
          </a:p>
          <a:p>
            <a:pPr algn="ctr">
              <a:lnSpc>
                <a:spcPct val="115000"/>
              </a:lnSpc>
              <a:spcAft>
                <a:spcPts val="1000"/>
              </a:spcAft>
            </a:pPr>
            <a:r>
              <a:rPr lang="en-US" sz="1800" b="0" i="1" dirty="0">
                <a:solidFill>
                  <a:schemeClr val="tx1"/>
                </a:solidFill>
                <a:effectLst/>
                <a:latin typeface="Times"/>
                <a:ea typeface="Arial" panose="020B0604020202020204" pitchFamily="34" charset="0"/>
                <a:cs typeface="Arial" panose="020B0604020202020204" pitchFamily="34" charset="0"/>
              </a:rPr>
              <a:t>As a researcher, you are employable to various projects. The problem is, however, that project work is often short-term and it is exhausting to jump from one project/field to another. In the last 5 years, I have collected 5 different datasets, and only one of these is my 'own'</a:t>
            </a:r>
            <a:endParaRPr lang="fi-FI"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descr="Tampereen korkeakouluyhteisön uusi visuaalinen ilme ...">
            <a:extLst>
              <a:ext uri="{FF2B5EF4-FFF2-40B4-BE49-F238E27FC236}">
                <a16:creationId xmlns:a16="http://schemas.microsoft.com/office/drawing/2014/main" id="{1CD257C1-6C1C-3F46-E7D8-201A1D9F6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099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B2B49C-87E9-D573-100E-72722FB73151}"/>
              </a:ext>
            </a:extLst>
          </p:cNvPr>
          <p:cNvSpPr>
            <a:spLocks noGrp="1"/>
          </p:cNvSpPr>
          <p:nvPr>
            <p:ph type="title"/>
          </p:nvPr>
        </p:nvSpPr>
        <p:spPr/>
        <p:txBody>
          <a:bodyPr/>
          <a:lstStyle/>
          <a:p>
            <a:r>
              <a:rPr lang="en-GB" dirty="0"/>
              <a:t>‘Knowing whom’ </a:t>
            </a:r>
          </a:p>
        </p:txBody>
      </p:sp>
      <p:sp>
        <p:nvSpPr>
          <p:cNvPr id="3" name="Sisällön paikkamerkki 2">
            <a:extLst>
              <a:ext uri="{FF2B5EF4-FFF2-40B4-BE49-F238E27FC236}">
                <a16:creationId xmlns:a16="http://schemas.microsoft.com/office/drawing/2014/main" id="{B717F96D-CEAE-3785-320C-C80E306F9AA8}"/>
              </a:ext>
            </a:extLst>
          </p:cNvPr>
          <p:cNvSpPr>
            <a:spLocks noGrp="1"/>
          </p:cNvSpPr>
          <p:nvPr>
            <p:ph idx="1"/>
          </p:nvPr>
        </p:nvSpPr>
        <p:spPr>
          <a:xfrm>
            <a:off x="5807967" y="1777105"/>
            <a:ext cx="5688607" cy="4392612"/>
          </a:xfrm>
        </p:spPr>
        <p:txBody>
          <a:bodyPr/>
          <a:lstStyle/>
          <a:p>
            <a:r>
              <a:rPr lang="fi-FI" dirty="0"/>
              <a:t>Tieteidenväliset urat muuntuvat helposti erilaisiin työympäristöihin ja rakenteisiin. </a:t>
            </a:r>
          </a:p>
          <a:p>
            <a:r>
              <a:rPr lang="fi-FI" dirty="0"/>
              <a:t>Tieteidenvälisyys aukeaa helposti yhteistyölle, mikä avaa uusia rahoitusinstrumentteja ja työmahdollisuuksia </a:t>
            </a:r>
          </a:p>
          <a:p>
            <a:r>
              <a:rPr lang="en-US" dirty="0" err="1"/>
              <a:t>Tieteidenvälisellä</a:t>
            </a:r>
            <a:r>
              <a:rPr lang="en-US" dirty="0"/>
              <a:t> </a:t>
            </a:r>
            <a:r>
              <a:rPr lang="en-US" dirty="0" err="1"/>
              <a:t>uralla</a:t>
            </a:r>
            <a:r>
              <a:rPr lang="en-US" dirty="0"/>
              <a:t> on </a:t>
            </a:r>
            <a:r>
              <a:rPr lang="en-US" dirty="0" err="1"/>
              <a:t>kuitenkin</a:t>
            </a:r>
            <a:r>
              <a:rPr lang="en-US" dirty="0"/>
              <a:t> </a:t>
            </a:r>
            <a:r>
              <a:rPr lang="en-US" dirty="0" err="1"/>
              <a:t>riskinä</a:t>
            </a:r>
            <a:r>
              <a:rPr lang="en-US" dirty="0"/>
              <a:t> </a:t>
            </a:r>
            <a:r>
              <a:rPr lang="en-US" dirty="0" err="1"/>
              <a:t>päätyä</a:t>
            </a:r>
            <a:r>
              <a:rPr lang="en-US" dirty="0"/>
              <a:t> </a:t>
            </a:r>
            <a:r>
              <a:rPr lang="en-US" dirty="0" err="1"/>
              <a:t>tieteenalakohtaisten</a:t>
            </a:r>
            <a:r>
              <a:rPr lang="en-US" dirty="0"/>
              <a:t> </a:t>
            </a:r>
            <a:r>
              <a:rPr lang="en-US" dirty="0" err="1"/>
              <a:t>työmahdollisuuksien</a:t>
            </a:r>
            <a:r>
              <a:rPr lang="en-US" dirty="0"/>
              <a:t> </a:t>
            </a:r>
            <a:r>
              <a:rPr lang="en-US" dirty="0" err="1"/>
              <a:t>ulkopuolelle</a:t>
            </a:r>
            <a:r>
              <a:rPr lang="en-US" dirty="0"/>
              <a:t> </a:t>
            </a:r>
          </a:p>
          <a:p>
            <a:endParaRPr lang="en-US" dirty="0"/>
          </a:p>
          <a:p>
            <a:endParaRPr lang="fi-FI" dirty="0"/>
          </a:p>
          <a:p>
            <a:endParaRPr lang="en-GB" dirty="0"/>
          </a:p>
        </p:txBody>
      </p:sp>
      <p:sp>
        <p:nvSpPr>
          <p:cNvPr id="4" name="Päivämäärän paikkamerkki 3">
            <a:extLst>
              <a:ext uri="{FF2B5EF4-FFF2-40B4-BE49-F238E27FC236}">
                <a16:creationId xmlns:a16="http://schemas.microsoft.com/office/drawing/2014/main" id="{9A5720E7-504A-D7F1-BDA1-C5804C8410B3}"/>
              </a:ext>
            </a:extLst>
          </p:cNvPr>
          <p:cNvSpPr>
            <a:spLocks noGrp="1"/>
          </p:cNvSpPr>
          <p:nvPr>
            <p:ph type="dt" sz="half" idx="10"/>
          </p:nvPr>
        </p:nvSpPr>
        <p:spPr/>
        <p:txBody>
          <a:bodyPr/>
          <a:lstStyle/>
          <a:p>
            <a:fld id="{0C8F36C8-DC8F-42BC-8E05-A0FDFE5E0A17}" type="datetime1">
              <a:rPr lang="fi-FI" smtClean="0"/>
              <a:t>15.8.2023</a:t>
            </a:fld>
            <a:endParaRPr lang="fi-FI"/>
          </a:p>
        </p:txBody>
      </p:sp>
      <p:sp>
        <p:nvSpPr>
          <p:cNvPr id="5" name="Alatunnisteen paikkamerkki 4">
            <a:extLst>
              <a:ext uri="{FF2B5EF4-FFF2-40B4-BE49-F238E27FC236}">
                <a16:creationId xmlns:a16="http://schemas.microsoft.com/office/drawing/2014/main" id="{E1E8860A-3F65-DA98-F875-5009D1150275}"/>
              </a:ext>
            </a:extLst>
          </p:cNvPr>
          <p:cNvSpPr>
            <a:spLocks noGrp="1"/>
          </p:cNvSpPr>
          <p:nvPr>
            <p:ph type="ftr" sz="quarter" idx="11"/>
          </p:nvPr>
        </p:nvSpPr>
        <p:spPr/>
        <p:txBody>
          <a:bodyPr/>
          <a:lstStyle/>
          <a:p>
            <a:r>
              <a:rPr lang="fi-FI"/>
              <a:t>JYU Since 1863.</a:t>
            </a:r>
            <a:endParaRPr lang="fi-FI" dirty="0"/>
          </a:p>
        </p:txBody>
      </p:sp>
      <p:sp>
        <p:nvSpPr>
          <p:cNvPr id="6" name="Dian numeron paikkamerkki 5">
            <a:extLst>
              <a:ext uri="{FF2B5EF4-FFF2-40B4-BE49-F238E27FC236}">
                <a16:creationId xmlns:a16="http://schemas.microsoft.com/office/drawing/2014/main" id="{28FD8EB3-8AAC-6BA6-5E3D-127299517DBB}"/>
              </a:ext>
            </a:extLst>
          </p:cNvPr>
          <p:cNvSpPr>
            <a:spLocks noGrp="1"/>
          </p:cNvSpPr>
          <p:nvPr>
            <p:ph type="sldNum" sz="quarter" idx="12"/>
          </p:nvPr>
        </p:nvSpPr>
        <p:spPr/>
        <p:txBody>
          <a:bodyPr/>
          <a:lstStyle/>
          <a:p>
            <a:fld id="{9E548902-A2E1-4711-A467-290FB9FE5D63}" type="slidenum">
              <a:rPr lang="fi-FI" smtClean="0"/>
              <a:t>15</a:t>
            </a:fld>
            <a:endParaRPr lang="fi-FI"/>
          </a:p>
        </p:txBody>
      </p:sp>
      <p:sp>
        <p:nvSpPr>
          <p:cNvPr id="7" name="Tekstin paikkamerkki 6">
            <a:extLst>
              <a:ext uri="{FF2B5EF4-FFF2-40B4-BE49-F238E27FC236}">
                <a16:creationId xmlns:a16="http://schemas.microsoft.com/office/drawing/2014/main" id="{153F92F4-9BF9-589E-4346-698DCA4477FC}"/>
              </a:ext>
            </a:extLst>
          </p:cNvPr>
          <p:cNvSpPr>
            <a:spLocks noGrp="1"/>
          </p:cNvSpPr>
          <p:nvPr>
            <p:ph type="body" sz="quarter" idx="13"/>
          </p:nvPr>
        </p:nvSpPr>
        <p:spPr>
          <a:xfrm>
            <a:off x="479426" y="1773238"/>
            <a:ext cx="4608461" cy="4392612"/>
          </a:xfrm>
        </p:spPr>
        <p:txBody>
          <a:bodyPr/>
          <a:lstStyle/>
          <a:p>
            <a:pPr algn="ctr"/>
            <a:r>
              <a:rPr lang="en-GB" sz="1800" dirty="0">
                <a:effectLst/>
                <a:ea typeface="Calibri" panose="020F0502020204030204" pitchFamily="34" charset="0"/>
                <a:cs typeface="Times New Roman" panose="02020603050405020304" pitchFamily="18" charset="0"/>
              </a:rPr>
              <a:t>Professional and social networks; a variety of capitals needed for careers in a specific infrastructure </a:t>
            </a:r>
            <a:endParaRPr lang="en-GB" sz="1800" dirty="0">
              <a:ea typeface="Calibri" panose="020F0502020204030204" pitchFamily="34" charset="0"/>
              <a:cs typeface="Times New Roman" panose="02020603050405020304" pitchFamily="18" charset="0"/>
            </a:endParaRPr>
          </a:p>
          <a:p>
            <a:pPr algn="ctr"/>
            <a:r>
              <a:rPr lang="en-GB"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network may be quite scattered and the researcher might not be strongly positioned in any field. </a:t>
            </a:r>
          </a:p>
          <a:p>
            <a:pPr algn="ctr"/>
            <a:r>
              <a:rPr lang="en-GB"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sometimes feel a bit queasy when someone asks what my 'actual' field of study is and I have noticed that I try to guess what they would like it to be so that I would be accepted. </a:t>
            </a:r>
          </a:p>
          <a:p>
            <a:pPr algn="ctr"/>
            <a:endParaRPr lang="en-GB" sz="1800" b="0"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GB" sz="1800" dirty="0"/>
          </a:p>
        </p:txBody>
      </p:sp>
      <p:pic>
        <p:nvPicPr>
          <p:cNvPr id="8" name="Picture 2" descr="Tampereen korkeakouluyhteisön uusi visuaalinen ilme ...">
            <a:extLst>
              <a:ext uri="{FF2B5EF4-FFF2-40B4-BE49-F238E27FC236}">
                <a16:creationId xmlns:a16="http://schemas.microsoft.com/office/drawing/2014/main" id="{DE3FCD0F-C231-4E20-C7B1-2C991E789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672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856DEEFF-B525-AE7C-8528-63390B0F519C}"/>
              </a:ext>
            </a:extLst>
          </p:cNvPr>
          <p:cNvPicPr>
            <a:picLocks noChangeAspect="1"/>
          </p:cNvPicPr>
          <p:nvPr/>
        </p:nvPicPr>
        <p:blipFill>
          <a:blip r:embed="rId3"/>
          <a:stretch>
            <a:fillRect/>
          </a:stretch>
        </p:blipFill>
        <p:spPr>
          <a:xfrm>
            <a:off x="6986850" y="31562"/>
            <a:ext cx="5181600" cy="6826438"/>
          </a:xfrm>
          <a:prstGeom prst="rect">
            <a:avLst/>
          </a:prstGeom>
        </p:spPr>
      </p:pic>
      <p:sp>
        <p:nvSpPr>
          <p:cNvPr id="8" name="Kuvan paikkamerkki 7">
            <a:extLst>
              <a:ext uri="{FF2B5EF4-FFF2-40B4-BE49-F238E27FC236}">
                <a16:creationId xmlns:a16="http://schemas.microsoft.com/office/drawing/2014/main" id="{56B6DFBD-022B-A971-B25C-AEC4D4095324}"/>
              </a:ext>
            </a:extLst>
          </p:cNvPr>
          <p:cNvSpPr>
            <a:spLocks noGrp="1"/>
          </p:cNvSpPr>
          <p:nvPr>
            <p:ph type="pic" sz="quarter" idx="20"/>
          </p:nvPr>
        </p:nvSpPr>
        <p:spPr>
          <a:xfrm>
            <a:off x="6967800" y="-31562"/>
            <a:ext cx="5219700" cy="6858000"/>
          </a:xfrm>
        </p:spPr>
      </p:sp>
      <p:sp>
        <p:nvSpPr>
          <p:cNvPr id="7" name="Tekstin paikkamerkki 6">
            <a:extLst>
              <a:ext uri="{FF2B5EF4-FFF2-40B4-BE49-F238E27FC236}">
                <a16:creationId xmlns:a16="http://schemas.microsoft.com/office/drawing/2014/main" id="{4E17ECF1-6B1D-B128-9F2C-11BE8B75F0B7}"/>
              </a:ext>
            </a:extLst>
          </p:cNvPr>
          <p:cNvSpPr>
            <a:spLocks noGrp="1"/>
          </p:cNvSpPr>
          <p:nvPr>
            <p:ph type="body" sz="quarter" idx="19"/>
          </p:nvPr>
        </p:nvSpPr>
        <p:spPr/>
        <p:txBody>
          <a:bodyPr/>
          <a:lstStyle/>
          <a:p>
            <a:endParaRPr lang="fi-FI"/>
          </a:p>
        </p:txBody>
      </p:sp>
      <p:sp>
        <p:nvSpPr>
          <p:cNvPr id="3" name="Sisällön paikkamerkki 2">
            <a:extLst>
              <a:ext uri="{FF2B5EF4-FFF2-40B4-BE49-F238E27FC236}">
                <a16:creationId xmlns:a16="http://schemas.microsoft.com/office/drawing/2014/main" id="{00894034-DAE1-0971-EEB1-7A21E34AF96D}"/>
              </a:ext>
            </a:extLst>
          </p:cNvPr>
          <p:cNvSpPr>
            <a:spLocks noGrp="1"/>
          </p:cNvSpPr>
          <p:nvPr>
            <p:ph sz="half" idx="1"/>
          </p:nvPr>
        </p:nvSpPr>
        <p:spPr>
          <a:xfrm>
            <a:off x="284933" y="1340768"/>
            <a:ext cx="6306394" cy="5256584"/>
          </a:xfrm>
        </p:spPr>
        <p:txBody>
          <a:bodyPr/>
          <a:lstStyle/>
          <a:p>
            <a:r>
              <a:rPr lang="en-GB" sz="1800" dirty="0" err="1"/>
              <a:t>Tieteidenvälinen</a:t>
            </a:r>
            <a:r>
              <a:rPr lang="en-GB" sz="1800" dirty="0"/>
              <a:t> </a:t>
            </a:r>
            <a:r>
              <a:rPr lang="en-GB" dirty="0" err="1"/>
              <a:t>pääoma</a:t>
            </a:r>
            <a:r>
              <a:rPr lang="en-GB" dirty="0"/>
              <a:t> (</a:t>
            </a:r>
            <a:r>
              <a:rPr lang="en-GB" dirty="0" err="1"/>
              <a:t>kommunikatiivinen</a:t>
            </a:r>
            <a:r>
              <a:rPr lang="en-GB" dirty="0"/>
              <a:t>, </a:t>
            </a:r>
            <a:r>
              <a:rPr lang="en-GB" dirty="0" err="1"/>
              <a:t>metodologinen</a:t>
            </a:r>
            <a:r>
              <a:rPr lang="en-GB" dirty="0"/>
              <a:t>, </a:t>
            </a:r>
            <a:r>
              <a:rPr lang="en-GB" dirty="0" err="1"/>
              <a:t>teoreettinen</a:t>
            </a:r>
            <a:r>
              <a:rPr lang="en-GB" dirty="0"/>
              <a:t> </a:t>
            </a:r>
            <a:r>
              <a:rPr lang="en-GB" dirty="0" err="1"/>
              <a:t>ja</a:t>
            </a:r>
            <a:r>
              <a:rPr lang="en-GB" dirty="0"/>
              <a:t> </a:t>
            </a:r>
            <a:r>
              <a:rPr lang="en-GB" dirty="0" err="1"/>
              <a:t>yhteistyöhön</a:t>
            </a:r>
            <a:r>
              <a:rPr lang="en-GB" dirty="0"/>
              <a:t> </a:t>
            </a:r>
            <a:r>
              <a:rPr lang="en-GB" dirty="0" err="1"/>
              <a:t>johtava</a:t>
            </a:r>
            <a:r>
              <a:rPr lang="en-GB" dirty="0"/>
              <a:t>) on </a:t>
            </a:r>
            <a:r>
              <a:rPr lang="en-GB" dirty="0" err="1"/>
              <a:t>käyttökelpoista</a:t>
            </a:r>
            <a:r>
              <a:rPr lang="en-GB" dirty="0"/>
              <a:t> </a:t>
            </a:r>
            <a:r>
              <a:rPr lang="en-GB" sz="1800" dirty="0" err="1"/>
              <a:t>akateemisella</a:t>
            </a:r>
            <a:r>
              <a:rPr lang="en-GB" sz="1800" dirty="0"/>
              <a:t> </a:t>
            </a:r>
            <a:r>
              <a:rPr lang="en-GB" sz="1800" dirty="0" err="1"/>
              <a:t>uralla</a:t>
            </a:r>
            <a:r>
              <a:rPr lang="en-GB" sz="1800" dirty="0"/>
              <a:t> </a:t>
            </a:r>
            <a:r>
              <a:rPr lang="en-GB" sz="1800" dirty="0" err="1"/>
              <a:t>ja</a:t>
            </a:r>
            <a:r>
              <a:rPr lang="en-GB" sz="1800" dirty="0"/>
              <a:t> </a:t>
            </a:r>
            <a:r>
              <a:rPr lang="en-GB" sz="1800" dirty="0" err="1"/>
              <a:t>sen</a:t>
            </a:r>
            <a:r>
              <a:rPr lang="en-GB" sz="1800" dirty="0"/>
              <a:t> </a:t>
            </a:r>
            <a:r>
              <a:rPr lang="en-GB" sz="1800" dirty="0" err="1"/>
              <a:t>avulla</a:t>
            </a:r>
            <a:r>
              <a:rPr lang="en-GB" sz="1800" dirty="0"/>
              <a:t> </a:t>
            </a:r>
            <a:r>
              <a:rPr lang="en-GB" sz="1800" dirty="0" err="1"/>
              <a:t>voidaan</a:t>
            </a:r>
            <a:r>
              <a:rPr lang="en-GB" sz="1800" dirty="0"/>
              <a:t> </a:t>
            </a:r>
            <a:r>
              <a:rPr lang="en-GB" sz="1800" dirty="0" err="1"/>
              <a:t>saavuttaa</a:t>
            </a:r>
            <a:r>
              <a:rPr lang="en-GB" dirty="0"/>
              <a:t> </a:t>
            </a:r>
            <a:r>
              <a:rPr lang="en-GB" dirty="0" err="1"/>
              <a:t>huippututkijan</a:t>
            </a:r>
            <a:r>
              <a:rPr lang="en-GB" dirty="0"/>
              <a:t> </a:t>
            </a:r>
            <a:r>
              <a:rPr lang="en-GB" dirty="0" err="1"/>
              <a:t>ura</a:t>
            </a:r>
            <a:r>
              <a:rPr lang="en-GB" dirty="0"/>
              <a:t>.</a:t>
            </a:r>
          </a:p>
          <a:p>
            <a:r>
              <a:rPr lang="en-GB" dirty="0" err="1"/>
              <a:t>Tieteidenvälisen</a:t>
            </a:r>
            <a:r>
              <a:rPr lang="en-GB" dirty="0"/>
              <a:t> </a:t>
            </a:r>
            <a:r>
              <a:rPr lang="en-GB" dirty="0" err="1"/>
              <a:t>pääoman</a:t>
            </a:r>
            <a:r>
              <a:rPr lang="en-GB" dirty="0"/>
              <a:t> </a:t>
            </a:r>
            <a:r>
              <a:rPr lang="en-GB" dirty="0" err="1"/>
              <a:t>saavuttamisessa</a:t>
            </a:r>
            <a:r>
              <a:rPr lang="en-GB" dirty="0"/>
              <a:t> on </a:t>
            </a:r>
            <a:r>
              <a:rPr lang="en-GB" dirty="0" err="1"/>
              <a:t>kuitenkin</a:t>
            </a:r>
            <a:r>
              <a:rPr lang="en-GB" dirty="0"/>
              <a:t> </a:t>
            </a:r>
            <a:r>
              <a:rPr lang="en-GB" dirty="0" err="1"/>
              <a:t>riskinä</a:t>
            </a:r>
            <a:r>
              <a:rPr lang="en-GB" dirty="0"/>
              <a:t> </a:t>
            </a:r>
            <a:r>
              <a:rPr lang="en-GB" dirty="0" err="1"/>
              <a:t>jäädä</a:t>
            </a:r>
            <a:r>
              <a:rPr lang="en-GB" dirty="0"/>
              <a:t> ‘</a:t>
            </a:r>
            <a:r>
              <a:rPr lang="en-GB" dirty="0" err="1"/>
              <a:t>perinteisten</a:t>
            </a:r>
            <a:r>
              <a:rPr lang="en-GB" dirty="0"/>
              <a:t>’ </a:t>
            </a:r>
            <a:r>
              <a:rPr lang="en-GB" dirty="0" err="1"/>
              <a:t>urapolkujen</a:t>
            </a:r>
            <a:r>
              <a:rPr lang="en-GB" dirty="0"/>
              <a:t> </a:t>
            </a:r>
            <a:r>
              <a:rPr lang="en-GB" dirty="0" err="1"/>
              <a:t>ulkopuolelle</a:t>
            </a:r>
            <a:r>
              <a:rPr lang="en-GB" dirty="0"/>
              <a:t>. </a:t>
            </a:r>
            <a:r>
              <a:rPr lang="en-GB" dirty="0" err="1"/>
              <a:t>Vaikka</a:t>
            </a:r>
            <a:r>
              <a:rPr lang="en-GB" dirty="0"/>
              <a:t> </a:t>
            </a:r>
            <a:r>
              <a:rPr lang="en-GB" dirty="0" err="1"/>
              <a:t>tieteidenväliset</a:t>
            </a:r>
            <a:r>
              <a:rPr lang="en-GB" dirty="0"/>
              <a:t> </a:t>
            </a:r>
            <a:r>
              <a:rPr lang="en-GB" dirty="0" err="1"/>
              <a:t>verkostot</a:t>
            </a:r>
            <a:r>
              <a:rPr lang="en-GB" dirty="0"/>
              <a:t> </a:t>
            </a:r>
            <a:r>
              <a:rPr lang="en-GB" dirty="0" err="1"/>
              <a:t>ovat</a:t>
            </a:r>
            <a:r>
              <a:rPr lang="en-GB" dirty="0"/>
              <a:t> </a:t>
            </a:r>
            <a:r>
              <a:rPr lang="en-GB" dirty="0" err="1"/>
              <a:t>joustavia</a:t>
            </a:r>
            <a:r>
              <a:rPr lang="en-GB" dirty="0"/>
              <a:t> </a:t>
            </a:r>
            <a:r>
              <a:rPr lang="en-GB" dirty="0" err="1"/>
              <a:t>ja</a:t>
            </a:r>
            <a:r>
              <a:rPr lang="en-GB" dirty="0"/>
              <a:t> </a:t>
            </a:r>
            <a:r>
              <a:rPr lang="en-GB" dirty="0" err="1"/>
              <a:t>taipuisia</a:t>
            </a:r>
            <a:r>
              <a:rPr lang="en-GB" dirty="0"/>
              <a:t>, </a:t>
            </a:r>
            <a:r>
              <a:rPr lang="en-GB" dirty="0" err="1"/>
              <a:t>tutkimurasta</a:t>
            </a:r>
            <a:r>
              <a:rPr lang="en-GB" dirty="0"/>
              <a:t> </a:t>
            </a:r>
            <a:r>
              <a:rPr lang="en-GB" dirty="0" err="1"/>
              <a:t>saattaa</a:t>
            </a:r>
            <a:r>
              <a:rPr lang="en-GB" dirty="0"/>
              <a:t> </a:t>
            </a:r>
            <a:r>
              <a:rPr lang="en-GB" dirty="0" err="1"/>
              <a:t>tulla</a:t>
            </a:r>
            <a:r>
              <a:rPr lang="en-GB" dirty="0"/>
              <a:t> </a:t>
            </a:r>
            <a:r>
              <a:rPr lang="en-GB" dirty="0" err="1"/>
              <a:t>tutkimuskohtaisten</a:t>
            </a:r>
            <a:r>
              <a:rPr lang="en-GB" dirty="0"/>
              <a:t> </a:t>
            </a:r>
            <a:r>
              <a:rPr lang="en-GB" dirty="0" err="1"/>
              <a:t>projektien</a:t>
            </a:r>
            <a:r>
              <a:rPr lang="en-GB" dirty="0"/>
              <a:t> </a:t>
            </a:r>
            <a:r>
              <a:rPr lang="en-GB" dirty="0" err="1"/>
              <a:t>sarja</a:t>
            </a:r>
            <a:r>
              <a:rPr lang="en-GB" dirty="0"/>
              <a:t>.</a:t>
            </a:r>
          </a:p>
          <a:p>
            <a:r>
              <a:rPr lang="en-GB" sz="1800" dirty="0" err="1"/>
              <a:t>Tutkija</a:t>
            </a:r>
            <a:r>
              <a:rPr lang="en-GB" sz="1800" dirty="0"/>
              <a:t> </a:t>
            </a:r>
            <a:r>
              <a:rPr lang="en-GB" dirty="0" err="1"/>
              <a:t>saattaa</a:t>
            </a:r>
            <a:r>
              <a:rPr lang="en-GB" dirty="0"/>
              <a:t> </a:t>
            </a:r>
            <a:r>
              <a:rPr lang="en-GB" dirty="0" err="1"/>
              <a:t>jäädä</a:t>
            </a:r>
            <a:r>
              <a:rPr lang="en-GB" dirty="0"/>
              <a:t> </a:t>
            </a:r>
            <a:r>
              <a:rPr lang="en-GB" dirty="0" err="1"/>
              <a:t>myös</a:t>
            </a:r>
            <a:r>
              <a:rPr lang="en-GB" dirty="0"/>
              <a:t> </a:t>
            </a:r>
            <a:r>
              <a:rPr lang="en-GB" dirty="0" err="1"/>
              <a:t>tiedeyhteisöjen</a:t>
            </a:r>
            <a:r>
              <a:rPr lang="en-GB" dirty="0"/>
              <a:t> </a:t>
            </a:r>
            <a:r>
              <a:rPr lang="en-GB" dirty="0" err="1"/>
              <a:t>ja</a:t>
            </a:r>
            <a:r>
              <a:rPr lang="en-GB" dirty="0"/>
              <a:t> </a:t>
            </a:r>
            <a:r>
              <a:rPr lang="en-GB" dirty="0" err="1"/>
              <a:t>verkostojen</a:t>
            </a:r>
            <a:r>
              <a:rPr lang="en-GB" dirty="0"/>
              <a:t> </a:t>
            </a:r>
            <a:r>
              <a:rPr lang="en-GB" dirty="0" err="1"/>
              <a:t>ulkopuolelle</a:t>
            </a:r>
            <a:r>
              <a:rPr lang="en-GB" dirty="0"/>
              <a:t>. </a:t>
            </a:r>
          </a:p>
          <a:p>
            <a:r>
              <a:rPr lang="en-GB" dirty="0" err="1"/>
              <a:t>Rakenteellisia</a:t>
            </a:r>
            <a:r>
              <a:rPr lang="en-GB" dirty="0"/>
              <a:t> </a:t>
            </a:r>
            <a:r>
              <a:rPr lang="en-GB" dirty="0" err="1"/>
              <a:t>rajoja</a:t>
            </a:r>
            <a:r>
              <a:rPr lang="en-GB" dirty="0"/>
              <a:t> (</a:t>
            </a:r>
            <a:r>
              <a:rPr lang="en-GB" dirty="0" err="1"/>
              <a:t>profiilin</a:t>
            </a:r>
            <a:r>
              <a:rPr lang="en-GB" dirty="0"/>
              <a:t> </a:t>
            </a:r>
            <a:r>
              <a:rPr lang="en-GB" dirty="0" err="1"/>
              <a:t>löytäminen</a:t>
            </a:r>
            <a:r>
              <a:rPr lang="en-GB" dirty="0"/>
              <a:t>, </a:t>
            </a:r>
            <a:r>
              <a:rPr lang="en-GB" dirty="0" err="1"/>
              <a:t>tieteidenvälisten</a:t>
            </a:r>
            <a:r>
              <a:rPr lang="en-GB" dirty="0"/>
              <a:t> </a:t>
            </a:r>
            <a:r>
              <a:rPr lang="en-GB" dirty="0" err="1"/>
              <a:t>julkaisujen</a:t>
            </a:r>
            <a:r>
              <a:rPr lang="en-GB" dirty="0"/>
              <a:t> </a:t>
            </a:r>
            <a:r>
              <a:rPr lang="en-GB" dirty="0" err="1"/>
              <a:t>arvostus</a:t>
            </a:r>
            <a:r>
              <a:rPr lang="en-GB" dirty="0"/>
              <a:t>, </a:t>
            </a:r>
            <a:r>
              <a:rPr lang="en-GB" dirty="0" err="1"/>
              <a:t>yhteensopimattomuus</a:t>
            </a:r>
            <a:r>
              <a:rPr lang="en-GB" dirty="0"/>
              <a:t> </a:t>
            </a:r>
            <a:r>
              <a:rPr lang="en-GB" dirty="0" err="1"/>
              <a:t>tieteenalaperusteisissa</a:t>
            </a:r>
            <a:r>
              <a:rPr lang="en-GB" dirty="0"/>
              <a:t> </a:t>
            </a:r>
            <a:r>
              <a:rPr lang="en-GB" dirty="0" err="1"/>
              <a:t>tehtävänkuvien</a:t>
            </a:r>
            <a:r>
              <a:rPr lang="en-GB" dirty="0"/>
              <a:t> </a:t>
            </a:r>
            <a:r>
              <a:rPr lang="en-GB" dirty="0" err="1"/>
              <a:t>ja</a:t>
            </a:r>
            <a:r>
              <a:rPr lang="en-GB" dirty="0"/>
              <a:t> </a:t>
            </a:r>
            <a:r>
              <a:rPr lang="en-GB" dirty="0" err="1"/>
              <a:t>arviointipaneelien</a:t>
            </a:r>
            <a:r>
              <a:rPr lang="en-GB" dirty="0"/>
              <a:t> </a:t>
            </a:r>
            <a:r>
              <a:rPr lang="en-GB" dirty="0" err="1"/>
              <a:t>kanssa</a:t>
            </a:r>
            <a:r>
              <a:rPr lang="en-GB" dirty="0"/>
              <a:t>, </a:t>
            </a:r>
            <a:r>
              <a:rPr lang="en-GB" dirty="0" err="1"/>
              <a:t>uskottavuuden</a:t>
            </a:r>
            <a:r>
              <a:rPr lang="en-GB" dirty="0"/>
              <a:t> </a:t>
            </a:r>
            <a:r>
              <a:rPr lang="en-GB" dirty="0" err="1"/>
              <a:t>hakeminen</a:t>
            </a:r>
            <a:r>
              <a:rPr lang="en-GB" dirty="0"/>
              <a:t>, </a:t>
            </a:r>
            <a:r>
              <a:rPr lang="en-GB" dirty="0" err="1"/>
              <a:t>ulkopuolisuus</a:t>
            </a:r>
            <a:r>
              <a:rPr lang="en-GB" dirty="0"/>
              <a:t>, </a:t>
            </a:r>
            <a:r>
              <a:rPr lang="en-GB" dirty="0" err="1"/>
              <a:t>epävarmuus</a:t>
            </a:r>
            <a:r>
              <a:rPr lang="en-GB" dirty="0"/>
              <a:t>)</a:t>
            </a:r>
            <a:endParaRPr lang="fi-FI" sz="1800" dirty="0"/>
          </a:p>
        </p:txBody>
      </p:sp>
      <p:pic>
        <p:nvPicPr>
          <p:cNvPr id="2" name="Picture 2" descr="Tampereen korkeakouluyhteisön uusi visuaalinen ilme ...">
            <a:extLst>
              <a:ext uri="{FF2B5EF4-FFF2-40B4-BE49-F238E27FC236}">
                <a16:creationId xmlns:a16="http://schemas.microsoft.com/office/drawing/2014/main" id="{89A5DDF6-9B4E-BA78-6258-6463C4761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49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856DEEFF-B525-AE7C-8528-63390B0F519C}"/>
              </a:ext>
            </a:extLst>
          </p:cNvPr>
          <p:cNvPicPr>
            <a:picLocks noChangeAspect="1"/>
          </p:cNvPicPr>
          <p:nvPr/>
        </p:nvPicPr>
        <p:blipFill>
          <a:blip r:embed="rId3"/>
          <a:stretch>
            <a:fillRect/>
          </a:stretch>
        </p:blipFill>
        <p:spPr>
          <a:xfrm>
            <a:off x="6986850" y="31562"/>
            <a:ext cx="5181600" cy="6826438"/>
          </a:xfrm>
          <a:prstGeom prst="rect">
            <a:avLst/>
          </a:prstGeom>
        </p:spPr>
      </p:pic>
      <p:sp>
        <p:nvSpPr>
          <p:cNvPr id="8" name="Kuvan paikkamerkki 7">
            <a:extLst>
              <a:ext uri="{FF2B5EF4-FFF2-40B4-BE49-F238E27FC236}">
                <a16:creationId xmlns:a16="http://schemas.microsoft.com/office/drawing/2014/main" id="{56B6DFBD-022B-A971-B25C-AEC4D4095324}"/>
              </a:ext>
            </a:extLst>
          </p:cNvPr>
          <p:cNvSpPr>
            <a:spLocks noGrp="1"/>
          </p:cNvSpPr>
          <p:nvPr>
            <p:ph type="pic" sz="quarter" idx="20"/>
          </p:nvPr>
        </p:nvSpPr>
        <p:spPr>
          <a:xfrm>
            <a:off x="6967800" y="-31562"/>
            <a:ext cx="5219700" cy="6858000"/>
          </a:xfrm>
        </p:spPr>
      </p:sp>
      <p:sp>
        <p:nvSpPr>
          <p:cNvPr id="7" name="Tekstin paikkamerkki 6">
            <a:extLst>
              <a:ext uri="{FF2B5EF4-FFF2-40B4-BE49-F238E27FC236}">
                <a16:creationId xmlns:a16="http://schemas.microsoft.com/office/drawing/2014/main" id="{4E17ECF1-6B1D-B128-9F2C-11BE8B75F0B7}"/>
              </a:ext>
            </a:extLst>
          </p:cNvPr>
          <p:cNvSpPr>
            <a:spLocks noGrp="1"/>
          </p:cNvSpPr>
          <p:nvPr>
            <p:ph type="body" sz="quarter" idx="19"/>
          </p:nvPr>
        </p:nvSpPr>
        <p:spPr/>
        <p:txBody>
          <a:bodyPr/>
          <a:lstStyle/>
          <a:p>
            <a:endParaRPr lang="fi-FI"/>
          </a:p>
        </p:txBody>
      </p:sp>
      <p:sp>
        <p:nvSpPr>
          <p:cNvPr id="3" name="Sisällön paikkamerkki 2">
            <a:extLst>
              <a:ext uri="{FF2B5EF4-FFF2-40B4-BE49-F238E27FC236}">
                <a16:creationId xmlns:a16="http://schemas.microsoft.com/office/drawing/2014/main" id="{00894034-DAE1-0971-EEB1-7A21E34AF96D}"/>
              </a:ext>
            </a:extLst>
          </p:cNvPr>
          <p:cNvSpPr>
            <a:spLocks noGrp="1"/>
          </p:cNvSpPr>
          <p:nvPr>
            <p:ph sz="half" idx="1"/>
          </p:nvPr>
        </p:nvSpPr>
        <p:spPr>
          <a:xfrm>
            <a:off x="243720" y="1700808"/>
            <a:ext cx="6306394" cy="5750390"/>
          </a:xfrm>
        </p:spPr>
        <p:txBody>
          <a:bodyPr/>
          <a:lstStyle/>
          <a:p>
            <a:r>
              <a:rPr lang="fi-FI" sz="1800" dirty="0"/>
              <a:t>Tieteenalakohtainen uraskripti vaikuttaa olevan turvallisempi ja hallitsevampi odotusarvo tutkijoiden, yhteisöjen ja organisaatioiden näkökulmasta. </a:t>
            </a:r>
          </a:p>
          <a:p>
            <a:r>
              <a:rPr lang="fi-FI" dirty="0"/>
              <a:t>Tieteidenvälinen ura näyttäytyi poisvalintana tästä hallitsevasta skriptistä ja sille oli varattu ’omat’ yhteisönsä (esim. IAS). </a:t>
            </a:r>
          </a:p>
          <a:p>
            <a:r>
              <a:rPr lang="fi-FI" sz="1800" dirty="0"/>
              <a:t>Tiedollisesti tieteidenvälinen skripti lupasi uutuutta ja luovuutta, jota tarvittiin huippututkijanpaikkoihin. </a:t>
            </a:r>
          </a:p>
          <a:p>
            <a:r>
              <a:rPr lang="fi-FI" dirty="0"/>
              <a:t>Tieteellinen yhteisö ja erityisesti organisatorinen urakäsitys perustui tieteenalakohtaiselle urapääomalle,  joten tieteidenvälinen pääoma oli eräänlainen yksilöllisesti valittu riski. </a:t>
            </a:r>
          </a:p>
        </p:txBody>
      </p:sp>
      <p:pic>
        <p:nvPicPr>
          <p:cNvPr id="2" name="Picture 2" descr="Tampereen korkeakouluyhteisön uusi visuaalinen ilme ...">
            <a:extLst>
              <a:ext uri="{FF2B5EF4-FFF2-40B4-BE49-F238E27FC236}">
                <a16:creationId xmlns:a16="http://schemas.microsoft.com/office/drawing/2014/main" id="{2CC75839-F41C-FF61-A6CD-B8CAFC144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53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368351B-7291-B55E-F434-1F4A3DA34533}"/>
              </a:ext>
            </a:extLst>
          </p:cNvPr>
          <p:cNvPicPr>
            <a:picLocks noGrp="1" noChangeAspect="1"/>
          </p:cNvPicPr>
          <p:nvPr>
            <p:ph type="pic" sz="quarter" idx="13"/>
          </p:nvPr>
        </p:nvPicPr>
        <p:blipFill>
          <a:blip r:embed="rId2"/>
          <a:srcRect l="5939" r="5939"/>
          <a:stretch>
            <a:fillRect/>
          </a:stretch>
        </p:blipFill>
        <p:spPr>
          <a:prstGeom prst="rect">
            <a:avLst/>
          </a:prstGeom>
        </p:spPr>
      </p:pic>
      <p:sp>
        <p:nvSpPr>
          <p:cNvPr id="3" name="Content Placeholder 2"/>
          <p:cNvSpPr>
            <a:spLocks noGrp="1"/>
          </p:cNvSpPr>
          <p:nvPr>
            <p:ph idx="1"/>
          </p:nvPr>
        </p:nvSpPr>
        <p:spPr>
          <a:xfrm>
            <a:off x="479425" y="1773239"/>
            <a:ext cx="5879927" cy="4392612"/>
          </a:xfrm>
        </p:spPr>
        <p:txBody>
          <a:bodyPr/>
          <a:lstStyle/>
          <a:p>
            <a:pPr marL="0" indent="0" algn="just">
              <a:lnSpc>
                <a:spcPct val="115000"/>
              </a:lnSpc>
              <a:spcAft>
                <a:spcPts val="1000"/>
              </a:spcAft>
              <a:buNone/>
            </a:pPr>
            <a:r>
              <a:rPr lang="en-US" sz="1800" i="1" dirty="0">
                <a:solidFill>
                  <a:srgbClr val="333333"/>
                </a:solidFill>
                <a:effectLst/>
                <a:latin typeface="Times"/>
                <a:ea typeface="Arial" panose="020B0604020202020204" pitchFamily="34" charset="0"/>
                <a:cs typeface="Arial" panose="020B0604020202020204" pitchFamily="34" charset="0"/>
              </a:rPr>
              <a:t>Since I work in [studies], which is an interdisciplinary field by itself, I have not felt that my approach would have been a problem here. Things may be different in more strictly policed disciplinary environments.</a:t>
            </a:r>
          </a:p>
          <a:p>
            <a:pPr marL="0" indent="0" algn="just">
              <a:lnSpc>
                <a:spcPct val="115000"/>
              </a:lnSpc>
              <a:spcAft>
                <a:spcPts val="1000"/>
              </a:spcAft>
              <a:buNone/>
            </a:pPr>
            <a:r>
              <a:rPr lang="en-US" sz="1800" i="1" dirty="0">
                <a:solidFill>
                  <a:srgbClr val="333333"/>
                </a:solidFill>
                <a:effectLst/>
                <a:latin typeface="Times"/>
                <a:ea typeface="Arial" panose="020B0604020202020204" pitchFamily="34" charset="0"/>
                <a:cs typeface="Arial" panose="020B0604020202020204" pitchFamily="34" charset="0"/>
              </a:rPr>
              <a:t>II guess the biggest problem is that as a researcher you belong to everywhere but also nowhere. To my experience, when academics want to use power, they often do it through boundary work or by reinforcing a hierarchical </a:t>
            </a:r>
            <a:r>
              <a:rPr lang="en-US" sz="1800" i="1" dirty="0" err="1">
                <a:solidFill>
                  <a:srgbClr val="333333"/>
                </a:solidFill>
                <a:effectLst/>
                <a:latin typeface="Times"/>
                <a:ea typeface="Arial" panose="020B0604020202020204" pitchFamily="34" charset="0"/>
                <a:cs typeface="Arial" panose="020B0604020202020204" pitchFamily="34" charset="0"/>
              </a:rPr>
              <a:t>demarkation</a:t>
            </a:r>
            <a:r>
              <a:rPr lang="en-US" sz="1800" i="1" dirty="0">
                <a:solidFill>
                  <a:srgbClr val="333333"/>
                </a:solidFill>
                <a:effectLst/>
                <a:latin typeface="Times"/>
                <a:ea typeface="Arial" panose="020B0604020202020204" pitchFamily="34" charset="0"/>
                <a:cs typeface="Arial" panose="020B0604020202020204" pitchFamily="34" charset="0"/>
              </a:rPr>
              <a:t> of 'soft' and 'hard' sciences or 'good' or 'bad' research.</a:t>
            </a:r>
          </a:p>
          <a:p>
            <a:pPr marL="0" indent="0" algn="just">
              <a:lnSpc>
                <a:spcPct val="115000"/>
              </a:lnSpc>
              <a:spcAft>
                <a:spcPts val="1000"/>
              </a:spcAft>
              <a:buNone/>
            </a:pPr>
            <a:r>
              <a:rPr lang="en-US" sz="1800" i="1" dirty="0">
                <a:solidFill>
                  <a:srgbClr val="333333"/>
                </a:solidFill>
                <a:effectLst/>
                <a:latin typeface="Times"/>
                <a:ea typeface="Arial" panose="020B0604020202020204" pitchFamily="34" charset="0"/>
                <a:cs typeface="Arial" panose="020B0604020202020204" pitchFamily="34" charset="0"/>
              </a:rPr>
              <a:t>In most universities, it is still much talk and less action. Starting from students, these institutions are still very much silos, and value stocking to your own area. </a:t>
            </a:r>
            <a:endParaRPr lang="en-US" i="1" dirty="0">
              <a:solidFill>
                <a:srgbClr val="333333"/>
              </a:solidFill>
              <a:latin typeface="Times"/>
              <a:ea typeface="Calibri" panose="020F0502020204030204" pitchFamily="34" charset="0"/>
              <a:cs typeface="Arial" panose="020B0604020202020204" pitchFamily="34" charset="0"/>
            </a:endParaRPr>
          </a:p>
          <a:p>
            <a:pPr marL="0" indent="0" algn="just">
              <a:lnSpc>
                <a:spcPct val="115000"/>
              </a:lnSpc>
              <a:spcAft>
                <a:spcPts val="10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p:cNvSpPr>
            <a:spLocks noGrp="1"/>
          </p:cNvSpPr>
          <p:nvPr>
            <p:ph type="dt" sz="half" idx="10"/>
          </p:nvPr>
        </p:nvSpPr>
        <p:spPr/>
        <p:txBody>
          <a:bodyPr/>
          <a:lstStyle/>
          <a:p>
            <a:fld id="{6CEA7FFA-8909-44AA-86BE-DE43006C069F}" type="datetime1">
              <a:rPr lang="fi-FI" smtClean="0"/>
              <a:pPr/>
              <a:t>15.8.2023</a:t>
            </a:fld>
            <a:endParaRPr lang="fi-FI"/>
          </a:p>
        </p:txBody>
      </p:sp>
      <p:sp>
        <p:nvSpPr>
          <p:cNvPr id="6" name="Footer Placeholder 5"/>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p:cNvSpPr>
            <a:spLocks noGrp="1"/>
          </p:cNvSpPr>
          <p:nvPr>
            <p:ph type="sldNum" sz="quarter" idx="12"/>
          </p:nvPr>
        </p:nvSpPr>
        <p:spPr/>
        <p:txBody>
          <a:bodyPr/>
          <a:lstStyle/>
          <a:p>
            <a:fld id="{9E548902-A2E1-4711-A467-290FB9FE5D63}" type="slidenum">
              <a:rPr lang="fi-FI" smtClean="0"/>
              <a:pPr/>
              <a:t>18</a:t>
            </a:fld>
            <a:endParaRPr lang="fi-FI"/>
          </a:p>
        </p:txBody>
      </p:sp>
      <p:pic>
        <p:nvPicPr>
          <p:cNvPr id="8" name="Picture Placeholder 8" descr="Free photo: Crossroads, Confusion, Dilemma - Free Image on ...">
            <a:extLst>
              <a:ext uri="{FF2B5EF4-FFF2-40B4-BE49-F238E27FC236}">
                <a16:creationId xmlns:a16="http://schemas.microsoft.com/office/drawing/2014/main" id="{3A45F135-F63E-B998-7AA8-220CDBE713B0}"/>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a:fillRect/>
          </a:stretch>
        </p:blipFill>
        <p:spPr>
          <a:xfrm>
            <a:off x="6888088" y="-110644"/>
            <a:ext cx="5303912" cy="6968644"/>
          </a:xfrm>
          <a:prstGeom prst="rect">
            <a:avLst/>
          </a:prstGeom>
        </p:spPr>
      </p:pic>
      <p:pic>
        <p:nvPicPr>
          <p:cNvPr id="2" name="Picture 2" descr="Tampereen korkeakouluyhteisön uusi visuaalinen ilme ...">
            <a:extLst>
              <a:ext uri="{FF2B5EF4-FFF2-40B4-BE49-F238E27FC236}">
                <a16:creationId xmlns:a16="http://schemas.microsoft.com/office/drawing/2014/main" id="{635B019F-BB90-C61C-C9D6-52F533331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203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0894034-DAE1-0971-EEB1-7A21E34AF96D}"/>
              </a:ext>
            </a:extLst>
          </p:cNvPr>
          <p:cNvSpPr>
            <a:spLocks noGrp="1"/>
          </p:cNvSpPr>
          <p:nvPr>
            <p:ph sz="half" idx="1"/>
          </p:nvPr>
        </p:nvSpPr>
        <p:spPr>
          <a:xfrm>
            <a:off x="327546" y="1700808"/>
            <a:ext cx="9656885" cy="4199708"/>
          </a:xfrm>
        </p:spPr>
        <p:txBody>
          <a:bodyPr/>
          <a:lstStyle/>
          <a:p>
            <a:r>
              <a:rPr lang="fi-FI" sz="1400" dirty="0"/>
              <a:t>Lähteet </a:t>
            </a:r>
          </a:p>
          <a:p>
            <a:r>
              <a:rPr lang="fi-FI" sz="1400" dirty="0"/>
              <a:t>Arthur M.B. &amp; </a:t>
            </a:r>
            <a:r>
              <a:rPr lang="fi-FI" sz="1400" dirty="0" err="1"/>
              <a:t>Rousseau</a:t>
            </a:r>
            <a:r>
              <a:rPr lang="fi-FI" sz="1400" dirty="0"/>
              <a:t> D.M. (</a:t>
            </a:r>
            <a:r>
              <a:rPr lang="fi-FI" sz="1400" dirty="0" err="1"/>
              <a:t>Eds</a:t>
            </a:r>
            <a:r>
              <a:rPr lang="fi-FI" sz="1400" dirty="0"/>
              <a:t>) (1996). </a:t>
            </a:r>
            <a:r>
              <a:rPr lang="fi-FI" sz="1400" dirty="0" err="1"/>
              <a:t>The</a:t>
            </a:r>
            <a:r>
              <a:rPr lang="fi-FI" sz="1400" dirty="0"/>
              <a:t> </a:t>
            </a:r>
            <a:r>
              <a:rPr lang="fi-FI" sz="1400" dirty="0" err="1"/>
              <a:t>boundaryless</a:t>
            </a:r>
            <a:r>
              <a:rPr lang="fi-FI" sz="1400" dirty="0"/>
              <a:t> </a:t>
            </a:r>
            <a:r>
              <a:rPr lang="fi-FI" sz="1400" dirty="0" err="1"/>
              <a:t>career</a:t>
            </a:r>
            <a:r>
              <a:rPr lang="fi-FI" sz="1400" dirty="0"/>
              <a:t>: A </a:t>
            </a:r>
            <a:r>
              <a:rPr lang="fi-FI" sz="1400" dirty="0" err="1"/>
              <a:t>new</a:t>
            </a:r>
            <a:r>
              <a:rPr lang="fi-FI" sz="1400" dirty="0"/>
              <a:t> </a:t>
            </a:r>
            <a:r>
              <a:rPr lang="fi-FI" sz="1400" dirty="0" err="1"/>
              <a:t>employment</a:t>
            </a:r>
            <a:r>
              <a:rPr lang="fi-FI" sz="1400" dirty="0"/>
              <a:t> </a:t>
            </a:r>
            <a:r>
              <a:rPr lang="fi-FI" sz="1400" dirty="0" err="1"/>
              <a:t>principle</a:t>
            </a:r>
            <a:r>
              <a:rPr lang="fi-FI" sz="1400" dirty="0"/>
              <a:t> for a </a:t>
            </a:r>
            <a:r>
              <a:rPr lang="fi-FI" sz="1400" dirty="0" err="1"/>
              <a:t>new</a:t>
            </a:r>
            <a:r>
              <a:rPr lang="fi-FI" sz="1400" dirty="0"/>
              <a:t> </a:t>
            </a:r>
            <a:r>
              <a:rPr lang="fi-FI" sz="1400" dirty="0" err="1"/>
              <a:t>organizational</a:t>
            </a:r>
            <a:r>
              <a:rPr lang="fi-FI" sz="1400" dirty="0"/>
              <a:t> </a:t>
            </a:r>
            <a:r>
              <a:rPr lang="fi-FI" sz="1400" dirty="0" err="1"/>
              <a:t>era</a:t>
            </a:r>
            <a:r>
              <a:rPr lang="fi-FI" sz="1400" dirty="0"/>
              <a:t>. Oxford </a:t>
            </a:r>
            <a:r>
              <a:rPr lang="fi-FI" sz="1400" dirty="0" err="1"/>
              <a:t>University</a:t>
            </a:r>
            <a:r>
              <a:rPr lang="fi-FI" sz="1400" dirty="0"/>
              <a:t> Press.</a:t>
            </a:r>
          </a:p>
          <a:p>
            <a:r>
              <a:rPr lang="fi-FI" sz="1400" dirty="0"/>
              <a:t>Brown, C., </a:t>
            </a:r>
            <a:r>
              <a:rPr lang="fi-FI" sz="1400" dirty="0" err="1"/>
              <a:t>Hooley</a:t>
            </a:r>
            <a:r>
              <a:rPr lang="fi-FI" sz="1400" dirty="0"/>
              <a:t>, T. &amp; </a:t>
            </a:r>
            <a:r>
              <a:rPr lang="fi-FI" sz="1400" dirty="0" err="1"/>
              <a:t>Wond</a:t>
            </a:r>
            <a:r>
              <a:rPr lang="fi-FI" sz="1400" dirty="0"/>
              <a:t>, T. 2021. Personal </a:t>
            </a:r>
            <a:r>
              <a:rPr lang="fi-FI" sz="1400" dirty="0" err="1"/>
              <a:t>agency</a:t>
            </a:r>
            <a:r>
              <a:rPr lang="fi-FI" sz="1400" dirty="0"/>
              <a:t> and </a:t>
            </a:r>
            <a:r>
              <a:rPr lang="fi-FI" sz="1400" dirty="0" err="1"/>
              <a:t>organisational</a:t>
            </a:r>
            <a:r>
              <a:rPr lang="fi-FI" sz="1400" dirty="0"/>
              <a:t> </a:t>
            </a:r>
            <a:r>
              <a:rPr lang="fi-FI" sz="1400" dirty="0" err="1"/>
              <a:t>attachment</a:t>
            </a:r>
            <a:r>
              <a:rPr lang="fi-FI" sz="1400" dirty="0"/>
              <a:t>: A </a:t>
            </a:r>
            <a:r>
              <a:rPr lang="fi-FI" sz="1400" dirty="0" err="1"/>
              <a:t>career</a:t>
            </a:r>
            <a:r>
              <a:rPr lang="fi-FI" sz="1400" dirty="0"/>
              <a:t> capital </a:t>
            </a:r>
            <a:r>
              <a:rPr lang="fi-FI" sz="1400" dirty="0" err="1"/>
              <a:t>perspective</a:t>
            </a:r>
            <a:r>
              <a:rPr lang="fi-FI" sz="1400" dirty="0"/>
              <a:t>. British Journal of </a:t>
            </a:r>
            <a:r>
              <a:rPr lang="fi-FI" sz="1400" dirty="0" err="1"/>
              <a:t>Guidance</a:t>
            </a:r>
            <a:r>
              <a:rPr lang="fi-FI" sz="1400" dirty="0"/>
              <a:t> &amp; </a:t>
            </a:r>
            <a:r>
              <a:rPr lang="fi-FI" sz="1400" dirty="0" err="1"/>
              <a:t>Counselling</a:t>
            </a:r>
            <a:r>
              <a:rPr lang="fi-FI" sz="1400" dirty="0"/>
              <a:t>. DOI: 10.1080/03069885.2021.1937940</a:t>
            </a:r>
          </a:p>
          <a:p>
            <a:r>
              <a:rPr lang="fi-FI" sz="1400" dirty="0"/>
              <a:t>Huutoniemi, K. (2010). </a:t>
            </a:r>
            <a:r>
              <a:rPr lang="fi-FI" sz="1400" dirty="0" err="1"/>
              <a:t>Evaluating</a:t>
            </a:r>
            <a:r>
              <a:rPr lang="fi-FI" sz="1400" dirty="0"/>
              <a:t> </a:t>
            </a:r>
            <a:r>
              <a:rPr lang="fi-FI" sz="1400" dirty="0" err="1"/>
              <a:t>interdisciplinary</a:t>
            </a:r>
            <a:r>
              <a:rPr lang="fi-FI" sz="1400" dirty="0"/>
              <a:t> </a:t>
            </a:r>
            <a:r>
              <a:rPr lang="fi-FI" sz="1400" dirty="0" err="1"/>
              <a:t>research</a:t>
            </a:r>
            <a:r>
              <a:rPr lang="fi-FI" sz="1400" dirty="0"/>
              <a:t>. Teoksessa: R. </a:t>
            </a:r>
            <a:r>
              <a:rPr lang="fi-FI" sz="1400" dirty="0" err="1"/>
              <a:t>Frodeman</a:t>
            </a:r>
            <a:r>
              <a:rPr lang="fi-FI" sz="1400" dirty="0"/>
              <a:t>, J. T. Klein &amp; C. </a:t>
            </a:r>
            <a:r>
              <a:rPr lang="fi-FI" sz="1400" dirty="0" err="1"/>
              <a:t>Mitcham</a:t>
            </a:r>
            <a:r>
              <a:rPr lang="fi-FI" sz="1400" dirty="0"/>
              <a:t> (toim.) </a:t>
            </a:r>
            <a:r>
              <a:rPr lang="fi-FI" sz="1400" dirty="0" err="1"/>
              <a:t>The</a:t>
            </a:r>
            <a:r>
              <a:rPr lang="fi-FI" sz="1400" dirty="0"/>
              <a:t> Oxford </a:t>
            </a:r>
            <a:r>
              <a:rPr lang="fi-FI" sz="1400" dirty="0" err="1"/>
              <a:t>Handbook</a:t>
            </a:r>
            <a:r>
              <a:rPr lang="fi-FI" sz="1400" dirty="0"/>
              <a:t> of </a:t>
            </a:r>
            <a:r>
              <a:rPr lang="fi-FI" sz="1400" dirty="0" err="1"/>
              <a:t>Interdisciplinarity</a:t>
            </a:r>
            <a:r>
              <a:rPr lang="fi-FI" sz="1400" dirty="0"/>
              <a:t>. Oxford </a:t>
            </a:r>
            <a:r>
              <a:rPr lang="fi-FI" sz="1400" dirty="0" err="1"/>
              <a:t>University</a:t>
            </a:r>
            <a:r>
              <a:rPr lang="fi-FI" sz="1400" dirty="0"/>
              <a:t> Press, s. 309–320</a:t>
            </a:r>
          </a:p>
          <a:p>
            <a:r>
              <a:rPr lang="fi-FI" sz="1400" dirty="0" err="1"/>
              <a:t>Laudel</a:t>
            </a:r>
            <a:r>
              <a:rPr lang="fi-FI" sz="1400" dirty="0"/>
              <a:t>, G., </a:t>
            </a:r>
            <a:r>
              <a:rPr lang="fi-FI" sz="1400" dirty="0" err="1"/>
              <a:t>Bielick</a:t>
            </a:r>
            <a:r>
              <a:rPr lang="fi-FI" sz="1400" dirty="0"/>
              <a:t>, J., &amp; </a:t>
            </a:r>
            <a:r>
              <a:rPr lang="fi-FI" sz="1400" dirty="0" err="1"/>
              <a:t>Gläser</a:t>
            </a:r>
            <a:r>
              <a:rPr lang="fi-FI" sz="1400" dirty="0"/>
              <a:t>, J. (2019). ‘</a:t>
            </a:r>
            <a:r>
              <a:rPr lang="fi-FI" sz="1400" dirty="0" err="1"/>
              <a:t>Ultimately</a:t>
            </a:r>
            <a:r>
              <a:rPr lang="fi-FI" sz="1400" dirty="0"/>
              <a:t> </a:t>
            </a:r>
            <a:r>
              <a:rPr lang="fi-FI" sz="1400" dirty="0" err="1"/>
              <a:t>the</a:t>
            </a:r>
            <a:r>
              <a:rPr lang="fi-FI" sz="1400" dirty="0"/>
              <a:t> </a:t>
            </a:r>
            <a:r>
              <a:rPr lang="fi-FI" sz="1400" dirty="0" err="1"/>
              <a:t>question</a:t>
            </a:r>
            <a:r>
              <a:rPr lang="fi-FI" sz="1400" dirty="0"/>
              <a:t> </a:t>
            </a:r>
            <a:r>
              <a:rPr lang="fi-FI" sz="1400" dirty="0" err="1"/>
              <a:t>always</a:t>
            </a:r>
            <a:r>
              <a:rPr lang="fi-FI" sz="1400" dirty="0"/>
              <a:t> is: “</a:t>
            </a:r>
            <a:r>
              <a:rPr lang="fi-FI" sz="1400" dirty="0" err="1"/>
              <a:t>What</a:t>
            </a:r>
            <a:r>
              <a:rPr lang="fi-FI" sz="1400" dirty="0"/>
              <a:t> </a:t>
            </a:r>
            <a:r>
              <a:rPr lang="fi-FI" sz="1400" dirty="0" err="1"/>
              <a:t>do</a:t>
            </a:r>
            <a:r>
              <a:rPr lang="fi-FI" sz="1400" dirty="0"/>
              <a:t> I </a:t>
            </a:r>
            <a:r>
              <a:rPr lang="fi-FI" sz="1400" dirty="0" err="1"/>
              <a:t>have</a:t>
            </a:r>
            <a:r>
              <a:rPr lang="fi-FI" sz="1400" dirty="0"/>
              <a:t> to </a:t>
            </a:r>
            <a:r>
              <a:rPr lang="fi-FI" sz="1400" dirty="0" err="1"/>
              <a:t>do</a:t>
            </a:r>
            <a:r>
              <a:rPr lang="fi-FI" sz="1400" dirty="0"/>
              <a:t> to </a:t>
            </a:r>
            <a:r>
              <a:rPr lang="fi-FI" sz="1400" dirty="0" err="1"/>
              <a:t>do</a:t>
            </a:r>
            <a:r>
              <a:rPr lang="fi-FI" sz="1400" dirty="0"/>
              <a:t> it </a:t>
            </a:r>
            <a:r>
              <a:rPr lang="fi-FI" sz="1400" dirty="0" err="1"/>
              <a:t>right</a:t>
            </a:r>
            <a:r>
              <a:rPr lang="fi-FI" sz="1400" dirty="0"/>
              <a:t>?”’ Scripts as </a:t>
            </a:r>
            <a:r>
              <a:rPr lang="fi-FI" sz="1400" dirty="0" err="1"/>
              <a:t>explanatory</a:t>
            </a:r>
            <a:r>
              <a:rPr lang="fi-FI" sz="1400" dirty="0"/>
              <a:t> </a:t>
            </a:r>
            <a:r>
              <a:rPr lang="fi-FI" sz="1400" dirty="0" err="1"/>
              <a:t>factors</a:t>
            </a:r>
            <a:r>
              <a:rPr lang="fi-FI" sz="1400" dirty="0"/>
              <a:t> of </a:t>
            </a:r>
            <a:r>
              <a:rPr lang="fi-FI" sz="1400" dirty="0" err="1"/>
              <a:t>career</a:t>
            </a:r>
            <a:r>
              <a:rPr lang="fi-FI" sz="1400" dirty="0"/>
              <a:t> </a:t>
            </a:r>
            <a:r>
              <a:rPr lang="fi-FI" sz="1400" dirty="0" err="1"/>
              <a:t>decisions</a:t>
            </a:r>
            <a:r>
              <a:rPr lang="fi-FI" sz="1400" dirty="0"/>
              <a:t>. Human </a:t>
            </a:r>
            <a:r>
              <a:rPr lang="fi-FI" sz="1400" dirty="0" err="1"/>
              <a:t>Relations</a:t>
            </a:r>
            <a:r>
              <a:rPr lang="fi-FI" sz="1400" dirty="0"/>
              <a:t>, 72(5), 932–961. </a:t>
            </a:r>
            <a:r>
              <a:rPr lang="fi-FI" sz="1400" dirty="0" err="1"/>
              <a:t>https</a:t>
            </a:r>
            <a:r>
              <a:rPr lang="fi-FI" sz="1400" dirty="0"/>
              <a:t>://</a:t>
            </a:r>
            <a:r>
              <a:rPr lang="fi-FI" sz="1400" dirty="0" err="1"/>
              <a:t>doi.org</a:t>
            </a:r>
            <a:r>
              <a:rPr lang="fi-FI" sz="1400" dirty="0"/>
              <a:t>/10.1177/0018726718786550</a:t>
            </a:r>
          </a:p>
          <a:p>
            <a:r>
              <a:rPr lang="fi-FI" sz="1400" dirty="0" err="1"/>
              <a:t>Launinkari</a:t>
            </a:r>
            <a:r>
              <a:rPr lang="fi-FI" sz="1400" dirty="0"/>
              <a:t>, M. 2017. http://</a:t>
            </a:r>
            <a:r>
              <a:rPr lang="fi-FI" sz="1400" dirty="0" err="1"/>
              <a:t>www.launikari.eu</a:t>
            </a:r>
            <a:r>
              <a:rPr lang="fi-FI" sz="1400" dirty="0"/>
              <a:t>/</a:t>
            </a:r>
            <a:r>
              <a:rPr lang="fi-FI" sz="1400" dirty="0" err="1"/>
              <a:t>blog</a:t>
            </a:r>
            <a:r>
              <a:rPr lang="fi-FI" sz="1400" dirty="0"/>
              <a:t>/a-</a:t>
            </a:r>
            <a:r>
              <a:rPr lang="fi-FI" sz="1400" dirty="0" err="1"/>
              <a:t>lifetime</a:t>
            </a:r>
            <a:r>
              <a:rPr lang="fi-FI" sz="1400" dirty="0"/>
              <a:t>-</a:t>
            </a:r>
            <a:r>
              <a:rPr lang="fi-FI" sz="1400" dirty="0" err="1"/>
              <a:t>quest</a:t>
            </a:r>
            <a:r>
              <a:rPr lang="fi-FI" sz="1400" dirty="0"/>
              <a:t>-</a:t>
            </a:r>
            <a:r>
              <a:rPr lang="fi-FI" sz="1400" dirty="0" err="1"/>
              <a:t>developing</a:t>
            </a:r>
            <a:r>
              <a:rPr lang="fi-FI" sz="1400" dirty="0"/>
              <a:t>-</a:t>
            </a:r>
            <a:r>
              <a:rPr lang="fi-FI" sz="1400" dirty="0" err="1"/>
              <a:t>career</a:t>
            </a:r>
            <a:r>
              <a:rPr lang="fi-FI" sz="1400" dirty="0"/>
              <a:t>-capital/</a:t>
            </a:r>
          </a:p>
          <a:p>
            <a:r>
              <a:rPr lang="fi-FI" sz="1400" dirty="0" err="1"/>
              <a:t>Mayrhofer</a:t>
            </a:r>
            <a:r>
              <a:rPr lang="fi-FI" sz="1400" dirty="0"/>
              <a:t>, W., </a:t>
            </a:r>
            <a:r>
              <a:rPr lang="fi-FI" sz="1400" dirty="0" err="1"/>
              <a:t>Iellatchitch</a:t>
            </a:r>
            <a:r>
              <a:rPr lang="fi-FI" sz="1400" dirty="0"/>
              <a:t>, A., Meyer, M., </a:t>
            </a:r>
            <a:r>
              <a:rPr lang="fi-FI" sz="1400" dirty="0" err="1"/>
              <a:t>Steyrer</a:t>
            </a:r>
            <a:r>
              <a:rPr lang="fi-FI" sz="1400" dirty="0"/>
              <a:t>, J., </a:t>
            </a:r>
            <a:r>
              <a:rPr lang="fi-FI" sz="1400" dirty="0" err="1"/>
              <a:t>Schiffinger</a:t>
            </a:r>
            <a:r>
              <a:rPr lang="fi-FI" sz="1400" dirty="0"/>
              <a:t>, M. &amp; </a:t>
            </a:r>
            <a:r>
              <a:rPr lang="fi-FI" sz="1400" dirty="0" err="1"/>
              <a:t>Strunk</a:t>
            </a:r>
            <a:r>
              <a:rPr lang="fi-FI" sz="1400" dirty="0"/>
              <a:t>, G. 2004. </a:t>
            </a:r>
            <a:r>
              <a:rPr lang="fi-FI" sz="1400" dirty="0" err="1"/>
              <a:t>Going</a:t>
            </a:r>
            <a:r>
              <a:rPr lang="fi-FI" sz="1400" dirty="0"/>
              <a:t> </a:t>
            </a:r>
            <a:r>
              <a:rPr lang="fi-FI" sz="1400" dirty="0" err="1"/>
              <a:t>beyond</a:t>
            </a:r>
            <a:r>
              <a:rPr lang="fi-FI" sz="1400" dirty="0"/>
              <a:t> </a:t>
            </a:r>
            <a:r>
              <a:rPr lang="fi-FI" sz="1400" dirty="0" err="1"/>
              <a:t>the</a:t>
            </a:r>
            <a:r>
              <a:rPr lang="fi-FI" sz="1400" dirty="0"/>
              <a:t> </a:t>
            </a:r>
            <a:r>
              <a:rPr lang="fi-FI" sz="1400" dirty="0" err="1"/>
              <a:t>individual</a:t>
            </a:r>
            <a:r>
              <a:rPr lang="fi-FI" sz="1400" dirty="0"/>
              <a:t>. Some </a:t>
            </a:r>
            <a:r>
              <a:rPr lang="fi-FI" sz="1400" dirty="0" err="1"/>
              <a:t>potential</a:t>
            </a:r>
            <a:r>
              <a:rPr lang="fi-FI" sz="1400" dirty="0"/>
              <a:t> </a:t>
            </a:r>
            <a:r>
              <a:rPr lang="fi-FI" sz="1400" dirty="0" err="1"/>
              <a:t>contributions</a:t>
            </a:r>
            <a:r>
              <a:rPr lang="fi-FI" sz="1400" dirty="0"/>
              <a:t> </a:t>
            </a:r>
            <a:r>
              <a:rPr lang="fi-FI" sz="1400" dirty="0" err="1"/>
              <a:t>from</a:t>
            </a:r>
            <a:r>
              <a:rPr lang="fi-FI" sz="1400" dirty="0"/>
              <a:t> a </a:t>
            </a:r>
            <a:r>
              <a:rPr lang="fi-FI" sz="1400" dirty="0" err="1"/>
              <a:t>career</a:t>
            </a:r>
            <a:r>
              <a:rPr lang="fi-FI" sz="1400" dirty="0"/>
              <a:t> </a:t>
            </a:r>
            <a:r>
              <a:rPr lang="fi-FI" sz="1400" dirty="0" err="1"/>
              <a:t>field</a:t>
            </a:r>
            <a:r>
              <a:rPr lang="fi-FI" sz="1400" dirty="0"/>
              <a:t> and habitus </a:t>
            </a:r>
            <a:r>
              <a:rPr lang="fi-FI" sz="1400" dirty="0" err="1"/>
              <a:t>perspective</a:t>
            </a:r>
            <a:r>
              <a:rPr lang="fi-FI" sz="1400" dirty="0"/>
              <a:t> for </a:t>
            </a:r>
            <a:r>
              <a:rPr lang="fi-FI" sz="1400" dirty="0" err="1"/>
              <a:t>global</a:t>
            </a:r>
            <a:r>
              <a:rPr lang="fi-FI" sz="1400" dirty="0"/>
              <a:t> </a:t>
            </a:r>
            <a:r>
              <a:rPr lang="fi-FI" sz="1400" dirty="0" err="1"/>
              <a:t>career</a:t>
            </a:r>
            <a:r>
              <a:rPr lang="fi-FI" sz="1400" dirty="0"/>
              <a:t> </a:t>
            </a:r>
            <a:r>
              <a:rPr lang="fi-FI" sz="1400" dirty="0" err="1"/>
              <a:t>research</a:t>
            </a:r>
            <a:r>
              <a:rPr lang="fi-FI" sz="1400" dirty="0"/>
              <a:t> and </a:t>
            </a:r>
            <a:r>
              <a:rPr lang="fi-FI" sz="1400" dirty="0" err="1"/>
              <a:t>practice</a:t>
            </a:r>
            <a:r>
              <a:rPr lang="fi-FI" sz="1400" dirty="0"/>
              <a:t>. Journal of Management </a:t>
            </a:r>
            <a:r>
              <a:rPr lang="fi-FI" sz="1400" dirty="0" err="1"/>
              <a:t>Development</a:t>
            </a:r>
            <a:r>
              <a:rPr lang="fi-FI" sz="1400" dirty="0"/>
              <a:t>, 23(9), 870-884.</a:t>
            </a:r>
          </a:p>
          <a:p>
            <a:r>
              <a:rPr lang="fi-FI" sz="1400" dirty="0"/>
              <a:t>Ylijoki, O. H. (2022). </a:t>
            </a:r>
            <a:r>
              <a:rPr lang="fi-FI" sz="1400" dirty="0" err="1"/>
              <a:t>Invisible</a:t>
            </a:r>
            <a:r>
              <a:rPr lang="fi-FI" sz="1400" dirty="0"/>
              <a:t> </a:t>
            </a:r>
            <a:r>
              <a:rPr lang="fi-FI" sz="1400" dirty="0" err="1"/>
              <a:t>hierarchies</a:t>
            </a:r>
            <a:r>
              <a:rPr lang="fi-FI" sz="1400" dirty="0"/>
              <a:t> in </a:t>
            </a:r>
            <a:r>
              <a:rPr lang="fi-FI" sz="1400" dirty="0" err="1"/>
              <a:t>academic</a:t>
            </a:r>
            <a:r>
              <a:rPr lang="fi-FI" sz="1400" dirty="0"/>
              <a:t> </a:t>
            </a:r>
            <a:r>
              <a:rPr lang="fi-FI" sz="1400" dirty="0" err="1"/>
              <a:t>work</a:t>
            </a:r>
            <a:r>
              <a:rPr lang="fi-FI" sz="1400" dirty="0"/>
              <a:t> and </a:t>
            </a:r>
            <a:r>
              <a:rPr lang="fi-FI" sz="1400" dirty="0" err="1"/>
              <a:t>career-building</a:t>
            </a:r>
            <a:r>
              <a:rPr lang="fi-FI" sz="1400" dirty="0"/>
              <a:t> in an </a:t>
            </a:r>
            <a:r>
              <a:rPr lang="fi-FI" sz="1400" dirty="0" err="1"/>
              <a:t>interdisciplinary</a:t>
            </a:r>
            <a:r>
              <a:rPr lang="fi-FI" sz="1400" dirty="0"/>
              <a:t> </a:t>
            </a:r>
            <a:r>
              <a:rPr lang="fi-FI" sz="1400" dirty="0" err="1"/>
              <a:t>landscape</a:t>
            </a:r>
            <a:r>
              <a:rPr lang="fi-FI" sz="1400" dirty="0"/>
              <a:t>. European Journal of </a:t>
            </a:r>
            <a:r>
              <a:rPr lang="fi-FI" sz="1400" dirty="0" err="1"/>
              <a:t>Higher</a:t>
            </a:r>
            <a:r>
              <a:rPr lang="fi-FI" sz="1400" dirty="0"/>
              <a:t> </a:t>
            </a:r>
            <a:r>
              <a:rPr lang="fi-FI" sz="1400" dirty="0" err="1"/>
              <a:t>Education</a:t>
            </a:r>
            <a:r>
              <a:rPr lang="fi-FI" sz="1400" dirty="0"/>
              <a:t>, 1–17. </a:t>
            </a:r>
            <a:r>
              <a:rPr lang="fi-FI" sz="1400" dirty="0" err="1"/>
              <a:t>https</a:t>
            </a:r>
            <a:r>
              <a:rPr lang="fi-FI" sz="1400" dirty="0"/>
              <a:t>://</a:t>
            </a:r>
            <a:r>
              <a:rPr lang="fi-FI" sz="1400" dirty="0" err="1"/>
              <a:t>doi.org</a:t>
            </a:r>
            <a:r>
              <a:rPr lang="fi-FI" sz="1400" dirty="0"/>
              <a:t>/10.1080/21568235.2022.2049335. Luettu 10.10.2022.</a:t>
            </a:r>
          </a:p>
        </p:txBody>
      </p:sp>
      <p:pic>
        <p:nvPicPr>
          <p:cNvPr id="2" name="Picture 2" descr="Tampereen korkeakouluyhteisön uusi visuaalinen ilme ...">
            <a:extLst>
              <a:ext uri="{FF2B5EF4-FFF2-40B4-BE49-F238E27FC236}">
                <a16:creationId xmlns:a16="http://schemas.microsoft.com/office/drawing/2014/main" id="{7C776B6A-FE5E-C719-463F-F1CE9FC62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2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3276B262-8AC9-D314-34F9-7A5BAC5F244D}"/>
              </a:ext>
            </a:extLst>
          </p:cNvPr>
          <p:cNvSpPr>
            <a:spLocks noGrp="1"/>
          </p:cNvSpPr>
          <p:nvPr>
            <p:ph sz="half" idx="2"/>
          </p:nvPr>
        </p:nvSpPr>
        <p:spPr>
          <a:xfrm>
            <a:off x="1082676" y="2096577"/>
            <a:ext cx="4896296" cy="3744963"/>
          </a:xfrm>
        </p:spPr>
        <p:txBody>
          <a:bodyPr/>
          <a:lstStyle/>
          <a:p>
            <a:r>
              <a:rPr lang="fi-FI" sz="1600" dirty="0">
                <a:cs typeface="Arial" panose="020B0604020202020204" pitchFamily="34" charset="0"/>
              </a:rPr>
              <a:t>Pyrkimyksenä hahmottaa tieteidenvälisyyden roolia tiedepolitiikassa ja akatemiassa </a:t>
            </a:r>
          </a:p>
          <a:p>
            <a:r>
              <a:rPr lang="fi-FI" sz="1600" dirty="0">
                <a:cs typeface="Arial" panose="020B0604020202020204" pitchFamily="34" charset="0"/>
              </a:rPr>
              <a:t>Kohteena </a:t>
            </a:r>
            <a:r>
              <a:rPr lang="fi-FI" sz="1600" dirty="0" err="1">
                <a:cs typeface="Arial" panose="020B0604020202020204" pitchFamily="34" charset="0"/>
              </a:rPr>
              <a:t>tutkijakollegiumit</a:t>
            </a:r>
            <a:r>
              <a:rPr lang="fi-FI" sz="1600" dirty="0">
                <a:cs typeface="Arial" panose="020B0604020202020204" pitchFamily="34" charset="0"/>
              </a:rPr>
              <a:t>  (</a:t>
            </a:r>
            <a:r>
              <a:rPr lang="fi-FI" sz="1600" b="0" i="1" u="none" strike="noStrike" dirty="0" err="1">
                <a:effectLst/>
                <a:cs typeface="Arial" panose="020B0604020202020204" pitchFamily="34" charset="0"/>
              </a:rPr>
              <a:t>Institutes</a:t>
            </a:r>
            <a:r>
              <a:rPr lang="fi-FI" sz="1600" b="0" i="1" u="none" strike="noStrike" dirty="0">
                <a:effectLst/>
                <a:cs typeface="Arial" panose="020B0604020202020204" pitchFamily="34" charset="0"/>
              </a:rPr>
              <a:t> for Advanced </a:t>
            </a:r>
            <a:r>
              <a:rPr lang="fi-FI" sz="1600" b="0" i="1" u="none" strike="noStrike" dirty="0" err="1">
                <a:effectLst/>
                <a:cs typeface="Arial" panose="020B0604020202020204" pitchFamily="34" charset="0"/>
              </a:rPr>
              <a:t>Studies</a:t>
            </a:r>
            <a:r>
              <a:rPr lang="fi-FI" sz="1600" b="0" i="1" u="none" strike="noStrike" dirty="0">
                <a:effectLst/>
                <a:cs typeface="Arial" panose="020B0604020202020204" pitchFamily="34" charset="0"/>
              </a:rPr>
              <a:t>, IAS</a:t>
            </a:r>
            <a:r>
              <a:rPr lang="fi-FI" sz="1600" b="0" i="0" u="none" strike="noStrike" dirty="0">
                <a:effectLst/>
                <a:cs typeface="Arial" panose="020B0604020202020204" pitchFamily="34" charset="0"/>
              </a:rPr>
              <a:t>) ja tieteidenvälisyys tiedepolitiikan ideaalina </a:t>
            </a:r>
          </a:p>
          <a:p>
            <a:r>
              <a:rPr lang="fi-FI" sz="1600" dirty="0">
                <a:cs typeface="Arial" panose="020B0604020202020204" pitchFamily="34" charset="0"/>
              </a:rPr>
              <a:t>Tieteidenvälisyyteen kohdistuu mahdollisia kognitiivisia, episteemisiä, kulttuurisia ja organisatorisia haasteita </a:t>
            </a:r>
          </a:p>
          <a:p>
            <a:pPr lvl="1"/>
            <a:r>
              <a:rPr lang="fi-FI" sz="1600" dirty="0">
                <a:cs typeface="Arial" panose="020B0604020202020204" pitchFamily="34" charset="0"/>
              </a:rPr>
              <a:t>(Huutoniemi 2010; Ylijoki 2022)</a:t>
            </a:r>
          </a:p>
          <a:p>
            <a:r>
              <a:rPr lang="fi-FI" sz="1600" dirty="0">
                <a:cs typeface="Arial" panose="020B0604020202020204" pitchFamily="34" charset="0"/>
              </a:rPr>
              <a:t>Tieteidenvälisyys ‘sepittämisenä’ (</a:t>
            </a:r>
            <a:r>
              <a:rPr lang="fi-FI" sz="1600" dirty="0" err="1">
                <a:cs typeface="Arial" panose="020B0604020202020204" pitchFamily="34" charset="0"/>
              </a:rPr>
              <a:t>fabrication</a:t>
            </a:r>
            <a:r>
              <a:rPr lang="fi-FI" sz="1600" dirty="0">
                <a:cs typeface="Arial" panose="020B0604020202020204" pitchFamily="34" charset="0"/>
              </a:rPr>
              <a:t>); jäävätkö ideaalit ‘paperille’ vai siirtyvätkö toimintamallit käytäntöön</a:t>
            </a:r>
          </a:p>
        </p:txBody>
      </p:sp>
      <p:pic>
        <p:nvPicPr>
          <p:cNvPr id="7" name="Kuvan paikkamerkki 6">
            <a:extLst>
              <a:ext uri="{FF2B5EF4-FFF2-40B4-BE49-F238E27FC236}">
                <a16:creationId xmlns:a16="http://schemas.microsoft.com/office/drawing/2014/main" id="{9C4170B8-D082-B0F6-E52F-AE3FCB8D1DAB}"/>
              </a:ext>
            </a:extLst>
          </p:cNvPr>
          <p:cNvPicPr>
            <a:picLocks noGrp="1" noChangeAspect="1"/>
          </p:cNvPicPr>
          <p:nvPr>
            <p:ph sz="quarter" idx="4"/>
          </p:nvPr>
        </p:nvPicPr>
        <p:blipFill rotWithShape="1">
          <a:blip r:embed="rId2"/>
          <a:srcRect l="4230" r="-3" b="-3"/>
          <a:stretch/>
        </p:blipFill>
        <p:spPr>
          <a:xfrm>
            <a:off x="6212101" y="2096578"/>
            <a:ext cx="4896297" cy="3744963"/>
          </a:xfrm>
          <a:prstGeom prst="rect">
            <a:avLst/>
          </a:prstGeom>
          <a:noFill/>
        </p:spPr>
      </p:pic>
      <p:sp>
        <p:nvSpPr>
          <p:cNvPr id="4" name="Date Placeholder 3"/>
          <p:cNvSpPr>
            <a:spLocks noGrp="1"/>
          </p:cNvSpPr>
          <p:nvPr>
            <p:ph type="dt" sz="half" idx="10"/>
          </p:nvPr>
        </p:nvSpPr>
        <p:spPr>
          <a:xfrm>
            <a:off x="10344472" y="6381328"/>
            <a:ext cx="936104" cy="216471"/>
          </a:xfrm>
        </p:spPr>
        <p:txBody>
          <a:bodyPr anchor="ctr">
            <a:normAutofit/>
          </a:bodyPr>
          <a:lstStyle/>
          <a:p>
            <a:pPr>
              <a:spcAft>
                <a:spcPts val="600"/>
              </a:spcAft>
            </a:pPr>
            <a:fld id="{558FD6D5-59A4-4DD3-8A1E-42DC787B08D9}" type="datetime1">
              <a:rPr lang="fi-FI" smtClean="0"/>
              <a:pPr>
                <a:spcAft>
                  <a:spcPts val="600"/>
                </a:spcAft>
              </a:pPr>
              <a:t>14.8.2023</a:t>
            </a:fld>
            <a:endParaRPr lang="fi-FI"/>
          </a:p>
        </p:txBody>
      </p:sp>
      <p:sp>
        <p:nvSpPr>
          <p:cNvPr id="5" name="Footer Placeholder 4"/>
          <p:cNvSpPr>
            <a:spLocks noGrp="1"/>
          </p:cNvSpPr>
          <p:nvPr>
            <p:ph type="ftr" sz="quarter" idx="11"/>
          </p:nvPr>
        </p:nvSpPr>
        <p:spPr>
          <a:xfrm>
            <a:off x="6096000" y="6381328"/>
            <a:ext cx="4248472" cy="216471"/>
          </a:xfrm>
        </p:spPr>
        <p:txBody>
          <a:bodyPr anchor="ctr">
            <a:normAutofit/>
          </a:bodyPr>
          <a:lstStyle/>
          <a:p>
            <a:pPr>
              <a:spcAft>
                <a:spcPts val="600"/>
              </a:spcAft>
            </a:pPr>
            <a:r>
              <a:rPr lang="fi-FI" dirty="0"/>
              <a:t>JYU </a:t>
            </a:r>
            <a:r>
              <a:rPr lang="fi-FI" dirty="0" err="1"/>
              <a:t>Since</a:t>
            </a:r>
            <a:r>
              <a:rPr lang="fi-FI" dirty="0"/>
              <a:t> 1863.</a:t>
            </a:r>
            <a:endParaRPr lang="fi-FI"/>
          </a:p>
        </p:txBody>
      </p:sp>
      <p:sp>
        <p:nvSpPr>
          <p:cNvPr id="6" name="Slide Number Placeholder 5"/>
          <p:cNvSpPr>
            <a:spLocks noGrp="1"/>
          </p:cNvSpPr>
          <p:nvPr>
            <p:ph type="sldNum" sz="quarter" idx="12"/>
          </p:nvPr>
        </p:nvSpPr>
        <p:spPr>
          <a:xfrm>
            <a:off x="11280576" y="6381551"/>
            <a:ext cx="431998" cy="215801"/>
          </a:xfrm>
        </p:spPr>
        <p:txBody>
          <a:bodyPr anchor="ctr">
            <a:normAutofit/>
          </a:bodyPr>
          <a:lstStyle/>
          <a:p>
            <a:pPr>
              <a:spcAft>
                <a:spcPts val="600"/>
              </a:spcAft>
            </a:pPr>
            <a:fld id="{9E548902-A2E1-4711-A467-290FB9FE5D63}" type="slidenum">
              <a:rPr lang="fi-FI" smtClean="0"/>
              <a:pPr>
                <a:spcAft>
                  <a:spcPts val="600"/>
                </a:spcAft>
              </a:pPr>
              <a:t>2</a:t>
            </a:fld>
            <a:endParaRPr lang="fi-FI"/>
          </a:p>
        </p:txBody>
      </p:sp>
      <p:sp>
        <p:nvSpPr>
          <p:cNvPr id="2" name="Title 1"/>
          <p:cNvSpPr>
            <a:spLocks noGrp="1"/>
          </p:cNvSpPr>
          <p:nvPr>
            <p:ph type="title"/>
          </p:nvPr>
        </p:nvSpPr>
        <p:spPr>
          <a:xfrm>
            <a:off x="1343471" y="476250"/>
            <a:ext cx="10369103" cy="1080542"/>
          </a:xfrm>
        </p:spPr>
        <p:txBody>
          <a:bodyPr anchor="t">
            <a:normAutofit/>
          </a:bodyPr>
          <a:lstStyle/>
          <a:p>
            <a:r>
              <a:rPr lang="fi-FI" dirty="0"/>
              <a:t>Tutkimuskohteena </a:t>
            </a:r>
            <a:r>
              <a:rPr lang="fi-FI" dirty="0" err="1"/>
              <a:t>tutkijakollegiumit</a:t>
            </a:r>
            <a:r>
              <a:rPr lang="fi-FI" dirty="0"/>
              <a:t> ja tieteidenvälisyys</a:t>
            </a:r>
          </a:p>
        </p:txBody>
      </p:sp>
      <p:pic>
        <p:nvPicPr>
          <p:cNvPr id="3074" name="Picture 2" descr="Tampereen korkeakouluyhteisön uusi visuaalinen ilme ...">
            <a:extLst>
              <a:ext uri="{FF2B5EF4-FFF2-40B4-BE49-F238E27FC236}">
                <a16:creationId xmlns:a16="http://schemas.microsoft.com/office/drawing/2014/main" id="{2409B70A-D6C0-8409-1B3C-168980745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752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ärikäs kirje">
            <a:extLst>
              <a:ext uri="{FF2B5EF4-FFF2-40B4-BE49-F238E27FC236}">
                <a16:creationId xmlns:a16="http://schemas.microsoft.com/office/drawing/2014/main" id="{F0B13BCD-35A9-BFF9-084C-F9ADC05DD754}"/>
              </a:ext>
            </a:extLst>
          </p:cNvPr>
          <p:cNvPicPr>
            <a:picLocks noChangeAspect="1"/>
          </p:cNvPicPr>
          <p:nvPr/>
        </p:nvPicPr>
        <p:blipFill rotWithShape="1">
          <a:blip r:embed="rId2"/>
          <a:srcRect l="16612" r="14943" b="-1"/>
          <a:stretch/>
        </p:blipFill>
        <p:spPr>
          <a:xfrm>
            <a:off x="5159896" y="10"/>
            <a:ext cx="7032104" cy="685799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noFill/>
        </p:spPr>
      </p:pic>
      <p:sp>
        <p:nvSpPr>
          <p:cNvPr id="4" name="Date Placeholder 3"/>
          <p:cNvSpPr>
            <a:spLocks noGrp="1"/>
          </p:cNvSpPr>
          <p:nvPr>
            <p:ph type="dt" sz="half" idx="10"/>
          </p:nvPr>
        </p:nvSpPr>
        <p:spPr>
          <a:xfrm>
            <a:off x="10344472" y="6381328"/>
            <a:ext cx="936104" cy="216471"/>
          </a:xfrm>
        </p:spPr>
        <p:txBody>
          <a:bodyPr anchor="ctr">
            <a:normAutofit/>
          </a:bodyPr>
          <a:lstStyle/>
          <a:p>
            <a:pPr>
              <a:spcAft>
                <a:spcPts val="600"/>
              </a:spcAft>
            </a:pPr>
            <a:fld id="{03897852-82FA-48CB-B04D-EB1B88FA58C0}" type="datetime1">
              <a:rPr lang="fi-FI" smtClean="0"/>
              <a:pPr>
                <a:spcAft>
                  <a:spcPts val="600"/>
                </a:spcAft>
              </a:pPr>
              <a:t>14.8.2023</a:t>
            </a:fld>
            <a:endParaRPr lang="fi-FI"/>
          </a:p>
        </p:txBody>
      </p:sp>
      <p:sp>
        <p:nvSpPr>
          <p:cNvPr id="6" name="Slide Number Placeholder 5"/>
          <p:cNvSpPr>
            <a:spLocks noGrp="1"/>
          </p:cNvSpPr>
          <p:nvPr>
            <p:ph type="sldNum" sz="quarter" idx="12"/>
          </p:nvPr>
        </p:nvSpPr>
        <p:spPr>
          <a:xfrm>
            <a:off x="11280576" y="6381551"/>
            <a:ext cx="431998" cy="215801"/>
          </a:xfrm>
        </p:spPr>
        <p:txBody>
          <a:bodyPr anchor="ctr">
            <a:normAutofit/>
          </a:bodyPr>
          <a:lstStyle/>
          <a:p>
            <a:pPr>
              <a:spcAft>
                <a:spcPts val="600"/>
              </a:spcAft>
            </a:pPr>
            <a:fld id="{9E548902-A2E1-4711-A467-290FB9FE5D63}" type="slidenum">
              <a:rPr lang="fi-FI" smtClean="0"/>
              <a:pPr>
                <a:spcAft>
                  <a:spcPts val="600"/>
                </a:spcAft>
              </a:pPr>
              <a:t>20</a:t>
            </a:fld>
            <a:endParaRPr lang="fi-FI"/>
          </a:p>
        </p:txBody>
      </p:sp>
      <p:sp>
        <p:nvSpPr>
          <p:cNvPr id="2" name="Title 1"/>
          <p:cNvSpPr>
            <a:spLocks noGrp="1"/>
          </p:cNvSpPr>
          <p:nvPr>
            <p:ph type="ctrTitle"/>
          </p:nvPr>
        </p:nvSpPr>
        <p:spPr>
          <a:xfrm>
            <a:off x="839787" y="2132856"/>
            <a:ext cx="4319587" cy="2015802"/>
          </a:xfrm>
        </p:spPr>
        <p:txBody>
          <a:bodyPr anchor="t">
            <a:normAutofit/>
          </a:bodyPr>
          <a:lstStyle/>
          <a:p>
            <a:r>
              <a:rPr lang="fi-FI" sz="3100"/>
              <a:t>Kiitos. </a:t>
            </a:r>
            <a:br>
              <a:rPr lang="fi-FI" sz="3100"/>
            </a:br>
            <a:r>
              <a:rPr lang="fi-FI" sz="3100">
                <a:hlinkClick r:id="rId3"/>
              </a:rPr>
              <a:t>mira.m.kalalahti@jyu.fi</a:t>
            </a:r>
            <a:br>
              <a:rPr lang="fi-FI" sz="3100"/>
            </a:br>
            <a:r>
              <a:rPr lang="fi-FI" sz="3100" err="1"/>
              <a:t>reetta.muhonen@tuni.fi</a:t>
            </a:r>
            <a:endParaRPr lang="fi-FI" sz="3100"/>
          </a:p>
        </p:txBody>
      </p:sp>
      <p:pic>
        <p:nvPicPr>
          <p:cNvPr id="2050" name="Picture 2">
            <a:extLst>
              <a:ext uri="{FF2B5EF4-FFF2-40B4-BE49-F238E27FC236}">
                <a16:creationId xmlns:a16="http://schemas.microsoft.com/office/drawing/2014/main" id="{CA06ACE1-971A-C07C-CC5E-5C8FBDEAC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368" y="332656"/>
            <a:ext cx="2413298" cy="74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234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Tieteidenvälisyys </a:t>
            </a:r>
          </a:p>
        </p:txBody>
      </p:sp>
      <p:sp>
        <p:nvSpPr>
          <p:cNvPr id="3" name="Content Placeholder 2"/>
          <p:cNvSpPr>
            <a:spLocks noGrp="1"/>
          </p:cNvSpPr>
          <p:nvPr>
            <p:ph sz="half" idx="1"/>
          </p:nvPr>
        </p:nvSpPr>
        <p:spPr/>
        <p:txBody>
          <a:bodyPr/>
          <a:lstStyle/>
          <a:p>
            <a:r>
              <a:rPr lang="en-US" dirty="0" err="1">
                <a:sym typeface="Arial" charset="0"/>
              </a:rPr>
              <a:t>Monitieteisyys</a:t>
            </a:r>
            <a:r>
              <a:rPr lang="en-US" dirty="0">
                <a:sym typeface="Arial" charset="0"/>
              </a:rPr>
              <a:t> (multidisciplinary)</a:t>
            </a:r>
          </a:p>
          <a:p>
            <a:r>
              <a:rPr lang="en-US" dirty="0" err="1">
                <a:sym typeface="Arial" charset="0"/>
              </a:rPr>
              <a:t>Tieteidenvälisyys</a:t>
            </a:r>
            <a:r>
              <a:rPr lang="en-US" dirty="0">
                <a:sym typeface="Arial" charset="0"/>
              </a:rPr>
              <a:t> (inter-disciplinary)</a:t>
            </a:r>
          </a:p>
          <a:p>
            <a:r>
              <a:rPr lang="en-US" dirty="0" err="1">
                <a:sym typeface="Arial" charset="0"/>
              </a:rPr>
              <a:t>Poikkitieteellisyys</a:t>
            </a:r>
            <a:r>
              <a:rPr lang="en-US" dirty="0">
                <a:sym typeface="Arial" charset="0"/>
              </a:rPr>
              <a:t> (</a:t>
            </a:r>
            <a:r>
              <a:rPr lang="en-US" dirty="0" err="1">
                <a:sym typeface="Arial" charset="0"/>
              </a:rPr>
              <a:t>transdicsiplinary</a:t>
            </a:r>
            <a:r>
              <a:rPr lang="en-US" dirty="0">
                <a:sym typeface="Arial" charset="0"/>
              </a:rPr>
              <a:t>)</a:t>
            </a:r>
          </a:p>
          <a:p>
            <a:r>
              <a:rPr lang="en-US" dirty="0" err="1">
                <a:sym typeface="Arial" charset="0"/>
              </a:rPr>
              <a:t>Pieni</a:t>
            </a:r>
            <a:r>
              <a:rPr lang="en-US" dirty="0">
                <a:sym typeface="Arial" charset="0"/>
              </a:rPr>
              <a:t> ja </a:t>
            </a:r>
            <a:r>
              <a:rPr lang="en-US" dirty="0" err="1">
                <a:sym typeface="Arial" charset="0"/>
              </a:rPr>
              <a:t>suuri</a:t>
            </a:r>
            <a:r>
              <a:rPr lang="en-US" dirty="0">
                <a:sym typeface="Arial" charset="0"/>
              </a:rPr>
              <a:t> </a:t>
            </a:r>
            <a:r>
              <a:rPr lang="en-US" dirty="0" err="1">
                <a:sym typeface="Arial" charset="0"/>
              </a:rPr>
              <a:t>tieteidenvälisyys</a:t>
            </a:r>
            <a:endParaRPr lang="en-US" dirty="0">
              <a:sym typeface="Arial" charset="0"/>
            </a:endParaRPr>
          </a:p>
          <a:p>
            <a:r>
              <a:rPr lang="en-US" dirty="0" err="1">
                <a:sym typeface="Arial" charset="0"/>
              </a:rPr>
              <a:t>Tieteidenvälisyydellä</a:t>
            </a:r>
            <a:r>
              <a:rPr lang="en-US" dirty="0">
                <a:sym typeface="Arial" charset="0"/>
              </a:rPr>
              <a:t> on </a:t>
            </a:r>
            <a:r>
              <a:rPr lang="en-US" dirty="0" err="1">
                <a:sym typeface="Arial" charset="0"/>
              </a:rPr>
              <a:t>myös</a:t>
            </a:r>
            <a:r>
              <a:rPr lang="en-US" dirty="0">
                <a:sym typeface="Arial" charset="0"/>
              </a:rPr>
              <a:t> </a:t>
            </a:r>
            <a:r>
              <a:rPr lang="en-US" dirty="0" err="1">
                <a:sym typeface="Arial" charset="0"/>
              </a:rPr>
              <a:t>suhteensa</a:t>
            </a:r>
            <a:r>
              <a:rPr lang="en-US" dirty="0">
                <a:sym typeface="Arial" charset="0"/>
              </a:rPr>
              <a:t> </a:t>
            </a:r>
            <a:r>
              <a:rPr lang="en-US" dirty="0" err="1">
                <a:sym typeface="Arial" charset="0"/>
              </a:rPr>
              <a:t>innovatiivisuuteen</a:t>
            </a:r>
            <a:r>
              <a:rPr lang="en-US" dirty="0">
                <a:sym typeface="Arial" charset="0"/>
              </a:rPr>
              <a:t>, </a:t>
            </a:r>
            <a:r>
              <a:rPr lang="en-US" dirty="0" err="1">
                <a:sym typeface="Arial" charset="0"/>
              </a:rPr>
              <a:t>vaikuttavuuteen</a:t>
            </a:r>
            <a:r>
              <a:rPr lang="en-US" dirty="0">
                <a:sym typeface="Arial" charset="0"/>
              </a:rPr>
              <a:t> ja </a:t>
            </a:r>
            <a:r>
              <a:rPr lang="en-US" dirty="0" err="1">
                <a:sym typeface="Arial" charset="0"/>
              </a:rPr>
              <a:t>tieteellisiin</a:t>
            </a:r>
            <a:r>
              <a:rPr lang="en-US" dirty="0">
                <a:sym typeface="Arial" charset="0"/>
              </a:rPr>
              <a:t> </a:t>
            </a:r>
            <a:r>
              <a:rPr lang="en-US" dirty="0" err="1">
                <a:sym typeface="Arial" charset="0"/>
              </a:rPr>
              <a:t>läpimurtoihin</a:t>
            </a:r>
            <a:r>
              <a:rPr lang="en-US" dirty="0">
                <a:sym typeface="Arial" charset="0"/>
              </a:rPr>
              <a:t> </a:t>
            </a:r>
          </a:p>
          <a:p>
            <a:r>
              <a:rPr lang="en-US" dirty="0" err="1">
                <a:sym typeface="Arial" charset="0"/>
              </a:rPr>
              <a:t>Tieteidenvälisyys</a:t>
            </a:r>
            <a:r>
              <a:rPr lang="en-US" dirty="0">
                <a:sym typeface="Arial" charset="0"/>
              </a:rPr>
              <a:t> </a:t>
            </a:r>
            <a:r>
              <a:rPr lang="en-US" dirty="0" err="1">
                <a:sym typeface="Arial" charset="0"/>
              </a:rPr>
              <a:t>enemmän</a:t>
            </a:r>
            <a:r>
              <a:rPr lang="en-US" dirty="0">
                <a:sym typeface="Arial" charset="0"/>
              </a:rPr>
              <a:t> </a:t>
            </a:r>
            <a:r>
              <a:rPr lang="en-US" dirty="0" err="1">
                <a:sym typeface="Arial" charset="0"/>
              </a:rPr>
              <a:t>kuin</a:t>
            </a:r>
            <a:r>
              <a:rPr lang="en-US" dirty="0">
                <a:sym typeface="Arial" charset="0"/>
              </a:rPr>
              <a:t> </a:t>
            </a:r>
            <a:r>
              <a:rPr lang="en-US" dirty="0" err="1">
                <a:sym typeface="Arial" charset="0"/>
              </a:rPr>
              <a:t>yhden</a:t>
            </a:r>
            <a:r>
              <a:rPr lang="en-US" dirty="0">
                <a:sym typeface="Arial" charset="0"/>
              </a:rPr>
              <a:t> </a:t>
            </a:r>
            <a:r>
              <a:rPr lang="en-US" dirty="0" err="1">
                <a:sym typeface="Arial" charset="0"/>
              </a:rPr>
              <a:t>perinteisen</a:t>
            </a:r>
            <a:r>
              <a:rPr lang="en-US" dirty="0">
                <a:sym typeface="Arial" charset="0"/>
              </a:rPr>
              <a:t> </a:t>
            </a:r>
            <a:r>
              <a:rPr lang="en-US" dirty="0" err="1">
                <a:sym typeface="Arial" charset="0"/>
              </a:rPr>
              <a:t>tieteenalan</a:t>
            </a:r>
            <a:r>
              <a:rPr lang="en-US" dirty="0">
                <a:sym typeface="Arial" charset="0"/>
              </a:rPr>
              <a:t> </a:t>
            </a:r>
            <a:r>
              <a:rPr lang="en-US" dirty="0" err="1">
                <a:sym typeface="Arial" charset="0"/>
              </a:rPr>
              <a:t>yhdistelmänä</a:t>
            </a:r>
            <a:r>
              <a:rPr lang="en-US" dirty="0">
                <a:sym typeface="Arial" charset="0"/>
              </a:rPr>
              <a:t> </a:t>
            </a:r>
          </a:p>
          <a:p>
            <a:r>
              <a:rPr lang="en-US" dirty="0" err="1">
                <a:sym typeface="Arial" charset="0"/>
              </a:rPr>
              <a:t>Tieteidenvälinen</a:t>
            </a:r>
            <a:r>
              <a:rPr lang="en-US" dirty="0">
                <a:sym typeface="Arial" charset="0"/>
              </a:rPr>
              <a:t> </a:t>
            </a:r>
            <a:r>
              <a:rPr lang="en-US" dirty="0" err="1">
                <a:sym typeface="Arial" charset="0"/>
              </a:rPr>
              <a:t>tutkija</a:t>
            </a:r>
            <a:r>
              <a:rPr lang="en-US" dirty="0">
                <a:sym typeface="Arial" charset="0"/>
              </a:rPr>
              <a:t> = interdisciplinarian </a:t>
            </a:r>
          </a:p>
          <a:p>
            <a:endParaRPr lang="en-GB" dirty="0">
              <a:sym typeface="Arial" charset="0"/>
            </a:endParaRPr>
          </a:p>
        </p:txBody>
      </p:sp>
      <p:sp>
        <p:nvSpPr>
          <p:cNvPr id="4" name="Date Placeholder 3"/>
          <p:cNvSpPr>
            <a:spLocks noGrp="1"/>
          </p:cNvSpPr>
          <p:nvPr>
            <p:ph type="dt" sz="half" idx="10"/>
          </p:nvPr>
        </p:nvSpPr>
        <p:spPr/>
        <p:txBody>
          <a:bodyPr/>
          <a:lstStyle/>
          <a:p>
            <a:fld id="{74E91EFA-DA15-4C78-8733-ADDE382C75CE}" type="datetime1">
              <a:rPr lang="fi-FI" smtClean="0"/>
              <a:pPr/>
              <a:t>15.8.2023</a:t>
            </a:fld>
            <a:endParaRPr lang="fi-FI"/>
          </a:p>
        </p:txBody>
      </p:sp>
      <p:sp>
        <p:nvSpPr>
          <p:cNvPr id="5" name="Footer Placeholder 4"/>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p:cNvSpPr>
            <a:spLocks noGrp="1"/>
          </p:cNvSpPr>
          <p:nvPr>
            <p:ph type="sldNum" sz="quarter" idx="12"/>
          </p:nvPr>
        </p:nvSpPr>
        <p:spPr/>
        <p:txBody>
          <a:bodyPr/>
          <a:lstStyle/>
          <a:p>
            <a:fld id="{9E548902-A2E1-4711-A467-290FB9FE5D63}" type="slidenum">
              <a:rPr lang="fi-FI" smtClean="0"/>
              <a:pPr/>
              <a:t>3</a:t>
            </a:fld>
            <a:endParaRPr lang="fi-FI"/>
          </a:p>
        </p:txBody>
      </p:sp>
      <p:pic>
        <p:nvPicPr>
          <p:cNvPr id="10" name="Kuvan paikkamerkki 6">
            <a:extLst>
              <a:ext uri="{FF2B5EF4-FFF2-40B4-BE49-F238E27FC236}">
                <a16:creationId xmlns:a16="http://schemas.microsoft.com/office/drawing/2014/main" id="{2BE608CA-A819-A3EC-A362-4C7B7E34A53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661" r="10661"/>
          <a:stretch>
            <a:fillRect/>
          </a:stretch>
        </p:blipFill>
        <p:spPr/>
      </p:pic>
      <p:pic>
        <p:nvPicPr>
          <p:cNvPr id="7" name="Picture 2" descr="Tampereen korkeakouluyhteisön uusi visuaalinen ilme ...">
            <a:extLst>
              <a:ext uri="{FF2B5EF4-FFF2-40B4-BE49-F238E27FC236}">
                <a16:creationId xmlns:a16="http://schemas.microsoft.com/office/drawing/2014/main" id="{DC20F697-0BD2-2825-EFC1-8B91ADD2A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42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471" y="476250"/>
            <a:ext cx="4608513" cy="1080542"/>
          </a:xfrm>
        </p:spPr>
        <p:txBody>
          <a:bodyPr anchor="t">
            <a:normAutofit/>
          </a:bodyPr>
          <a:lstStyle/>
          <a:p>
            <a:r>
              <a:rPr lang="fi-FI" dirty="0" err="1"/>
              <a:t>Tutkijakollegiumit</a:t>
            </a:r>
            <a:r>
              <a:rPr lang="fi-FI" dirty="0"/>
              <a:t> </a:t>
            </a:r>
          </a:p>
        </p:txBody>
      </p:sp>
      <p:sp>
        <p:nvSpPr>
          <p:cNvPr id="3" name="Content Placeholder 2"/>
          <p:cNvSpPr>
            <a:spLocks noGrp="1"/>
          </p:cNvSpPr>
          <p:nvPr>
            <p:ph idx="1"/>
          </p:nvPr>
        </p:nvSpPr>
        <p:spPr>
          <a:xfrm>
            <a:off x="1055440" y="1773239"/>
            <a:ext cx="4896544" cy="4392612"/>
          </a:xfrm>
        </p:spPr>
        <p:txBody>
          <a:bodyPr anchor="t">
            <a:normAutofit/>
          </a:bodyPr>
          <a:lstStyle/>
          <a:p>
            <a:r>
              <a:rPr lang="fi-FI" dirty="0"/>
              <a:t>Tyypillisimmin yliopistojen yhteydessä toimivia yksikköjä, jotka tarjoavat mahdollisuuden keskittyä tutkimukseen 1-3 vuotta</a:t>
            </a:r>
          </a:p>
          <a:p>
            <a:r>
              <a:rPr lang="fi-FI" dirty="0"/>
              <a:t>Tieteidenvälisyyden rooli vaihtelee </a:t>
            </a:r>
          </a:p>
          <a:p>
            <a:pPr lvl="1"/>
            <a:r>
              <a:rPr lang="fi-FI" dirty="0"/>
              <a:t>IAS </a:t>
            </a:r>
            <a:r>
              <a:rPr lang="fi-FI" dirty="0" err="1"/>
              <a:t>Princeton</a:t>
            </a:r>
            <a:r>
              <a:rPr lang="fi-FI" dirty="0"/>
              <a:t> vs. </a:t>
            </a:r>
            <a:r>
              <a:rPr lang="fi-FI" dirty="0" err="1"/>
              <a:t>Bielefeld</a:t>
            </a:r>
            <a:endParaRPr lang="fi-FI" dirty="0"/>
          </a:p>
          <a:p>
            <a:r>
              <a:rPr lang="fi-FI" dirty="0"/>
              <a:t>Suomessa 3 </a:t>
            </a:r>
            <a:r>
              <a:rPr lang="fi-FI" dirty="0" err="1"/>
              <a:t>tutkijakollegiumia</a:t>
            </a:r>
            <a:endParaRPr lang="fi-FI" dirty="0"/>
          </a:p>
          <a:p>
            <a:endParaRPr lang="fi-FI" dirty="0"/>
          </a:p>
          <a:p>
            <a:endParaRPr lang="en-GB" dirty="0"/>
          </a:p>
          <a:p>
            <a:endParaRPr lang="fi-FI" dirty="0"/>
          </a:p>
        </p:txBody>
      </p:sp>
      <p:pic>
        <p:nvPicPr>
          <p:cNvPr id="10" name="Picture 10">
            <a:extLst>
              <a:ext uri="{FF2B5EF4-FFF2-40B4-BE49-F238E27FC236}">
                <a16:creationId xmlns:a16="http://schemas.microsoft.com/office/drawing/2014/main" id="{D969DA79-1A6F-D5CC-2CB1-D574B8561CAB}"/>
              </a:ext>
            </a:extLst>
          </p:cNvPr>
          <p:cNvPicPr>
            <a:picLocks noGrp="1" noChangeAspect="1"/>
          </p:cNvPicPr>
          <p:nvPr>
            <p:ph type="pic" sz="quarter" idx="13"/>
          </p:nvPr>
        </p:nvPicPr>
        <p:blipFill rotWithShape="1">
          <a:blip r:embed="rId2"/>
          <a:srcRect t="17990" b="105"/>
          <a:stretch/>
        </p:blipFill>
        <p:spPr>
          <a:xfrm>
            <a:off x="6003482" y="10"/>
            <a:ext cx="6188518" cy="6669350"/>
          </a:xfrm>
          <a:prstGeom prst="rect">
            <a:avLst/>
          </a:prstGeom>
          <a:noFill/>
        </p:spPr>
      </p:pic>
      <p:sp>
        <p:nvSpPr>
          <p:cNvPr id="5" name="Date Placeholder 4"/>
          <p:cNvSpPr>
            <a:spLocks noGrp="1"/>
          </p:cNvSpPr>
          <p:nvPr>
            <p:ph type="dt" sz="half" idx="10"/>
          </p:nvPr>
        </p:nvSpPr>
        <p:spPr>
          <a:xfrm>
            <a:off x="10344472" y="6381328"/>
            <a:ext cx="936104" cy="216471"/>
          </a:xfrm>
        </p:spPr>
        <p:txBody>
          <a:bodyPr anchor="ctr">
            <a:normAutofit/>
          </a:bodyPr>
          <a:lstStyle/>
          <a:p>
            <a:pPr>
              <a:spcAft>
                <a:spcPts val="600"/>
              </a:spcAft>
            </a:pPr>
            <a:fld id="{317F7E23-7009-40F2-9B9D-008F3ADDDA65}" type="datetime1">
              <a:rPr lang="fi-FI" smtClean="0"/>
              <a:pPr>
                <a:spcAft>
                  <a:spcPts val="600"/>
                </a:spcAft>
              </a:pPr>
              <a:t>15.8.2023</a:t>
            </a:fld>
            <a:endParaRPr lang="fi-FI"/>
          </a:p>
        </p:txBody>
      </p:sp>
      <p:sp>
        <p:nvSpPr>
          <p:cNvPr id="6" name="Footer Placeholder 5"/>
          <p:cNvSpPr>
            <a:spLocks noGrp="1"/>
          </p:cNvSpPr>
          <p:nvPr>
            <p:ph type="ftr" sz="quarter" idx="11"/>
          </p:nvPr>
        </p:nvSpPr>
        <p:spPr>
          <a:xfrm>
            <a:off x="6096000" y="6381328"/>
            <a:ext cx="4248472" cy="216471"/>
          </a:xfrm>
        </p:spPr>
        <p:txBody>
          <a:bodyPr anchor="ctr">
            <a:normAutofit/>
          </a:bodyPr>
          <a:lstStyle/>
          <a:p>
            <a:pPr>
              <a:spcAft>
                <a:spcPts val="600"/>
              </a:spcAft>
            </a:pPr>
            <a:r>
              <a:rPr lang="fi-FI" dirty="0"/>
              <a:t>JYU </a:t>
            </a:r>
            <a:r>
              <a:rPr lang="fi-FI" dirty="0" err="1"/>
              <a:t>Since</a:t>
            </a:r>
            <a:r>
              <a:rPr lang="fi-FI" dirty="0"/>
              <a:t> 1863.</a:t>
            </a:r>
            <a:endParaRPr lang="fi-FI"/>
          </a:p>
        </p:txBody>
      </p:sp>
      <p:sp>
        <p:nvSpPr>
          <p:cNvPr id="7" name="Slide Number Placeholder 6"/>
          <p:cNvSpPr>
            <a:spLocks noGrp="1"/>
          </p:cNvSpPr>
          <p:nvPr>
            <p:ph type="sldNum" sz="quarter" idx="12"/>
          </p:nvPr>
        </p:nvSpPr>
        <p:spPr>
          <a:xfrm>
            <a:off x="11280576" y="6381551"/>
            <a:ext cx="431998" cy="215801"/>
          </a:xfrm>
        </p:spPr>
        <p:txBody>
          <a:bodyPr anchor="ctr">
            <a:normAutofit/>
          </a:bodyPr>
          <a:lstStyle/>
          <a:p>
            <a:pPr>
              <a:spcAft>
                <a:spcPts val="600"/>
              </a:spcAft>
            </a:pPr>
            <a:fld id="{9E548902-A2E1-4711-A467-290FB9FE5D63}" type="slidenum">
              <a:rPr lang="fi-FI" smtClean="0"/>
              <a:pPr>
                <a:spcAft>
                  <a:spcPts val="600"/>
                </a:spcAft>
              </a:pPr>
              <a:t>4</a:t>
            </a:fld>
            <a:endParaRPr lang="fi-FI"/>
          </a:p>
        </p:txBody>
      </p:sp>
      <p:pic>
        <p:nvPicPr>
          <p:cNvPr id="4" name="Picture 2" descr="Tampereen korkeakouluyhteisön uusi visuaalinen ilme ...">
            <a:extLst>
              <a:ext uri="{FF2B5EF4-FFF2-40B4-BE49-F238E27FC236}">
                <a16:creationId xmlns:a16="http://schemas.microsoft.com/office/drawing/2014/main" id="{6FC24A31-A35E-C767-A66F-DA0001EE6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537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368351B-7291-B55E-F434-1F4A3DA34533}"/>
              </a:ext>
            </a:extLst>
          </p:cNvPr>
          <p:cNvPicPr>
            <a:picLocks noGrp="1" noChangeAspect="1"/>
          </p:cNvPicPr>
          <p:nvPr>
            <p:ph type="pic" sz="quarter" idx="13"/>
          </p:nvPr>
        </p:nvPicPr>
        <p:blipFill>
          <a:blip r:embed="rId2"/>
          <a:srcRect l="5939" r="5939"/>
          <a:stretch>
            <a:fillRect/>
          </a:stretch>
        </p:blipFill>
        <p:spPr>
          <a:prstGeom prst="rect">
            <a:avLst/>
          </a:prstGeom>
        </p:spPr>
      </p:pic>
      <p:sp>
        <p:nvSpPr>
          <p:cNvPr id="2" name="Title 1"/>
          <p:cNvSpPr>
            <a:spLocks noGrp="1"/>
          </p:cNvSpPr>
          <p:nvPr>
            <p:ph type="title"/>
          </p:nvPr>
        </p:nvSpPr>
        <p:spPr>
          <a:xfrm>
            <a:off x="1343471" y="476250"/>
            <a:ext cx="5015881" cy="1081512"/>
          </a:xfrm>
        </p:spPr>
        <p:txBody>
          <a:bodyPr/>
          <a:lstStyle/>
          <a:p>
            <a:r>
              <a:rPr lang="fi-FI" dirty="0"/>
              <a:t>Tieteidenväliset urat </a:t>
            </a:r>
          </a:p>
        </p:txBody>
      </p:sp>
      <p:sp>
        <p:nvSpPr>
          <p:cNvPr id="3" name="Content Placeholder 2"/>
          <p:cNvSpPr>
            <a:spLocks noGrp="1"/>
          </p:cNvSpPr>
          <p:nvPr>
            <p:ph idx="1"/>
          </p:nvPr>
        </p:nvSpPr>
        <p:spPr>
          <a:xfrm>
            <a:off x="1055440" y="1773239"/>
            <a:ext cx="5303912" cy="4392612"/>
          </a:xfrm>
        </p:spPr>
        <p:txBody>
          <a:bodyPr/>
          <a:lstStyle/>
          <a:p>
            <a:r>
              <a:rPr lang="fi-FI" dirty="0">
                <a:sym typeface="Arial" charset="0"/>
              </a:rPr>
              <a:t>Globaaleja uria (mobiileja ja eriytyneitä)  </a:t>
            </a:r>
          </a:p>
          <a:p>
            <a:pPr lvl="1"/>
            <a:r>
              <a:rPr lang="fi-FI" dirty="0" err="1">
                <a:sym typeface="Arial" charset="0"/>
              </a:rPr>
              <a:t>Mayrhofer</a:t>
            </a:r>
            <a:r>
              <a:rPr lang="fi-FI" dirty="0">
                <a:sym typeface="Arial" charset="0"/>
              </a:rPr>
              <a:t>, et al. 2004</a:t>
            </a:r>
          </a:p>
          <a:p>
            <a:endParaRPr lang="fi-FI" dirty="0">
              <a:sym typeface="Arial" charset="0"/>
            </a:endParaRPr>
          </a:p>
          <a:p>
            <a:r>
              <a:rPr lang="fi-FI" dirty="0">
                <a:sym typeface="Arial" charset="0"/>
              </a:rPr>
              <a:t>Rajattomia (</a:t>
            </a:r>
            <a:r>
              <a:rPr lang="fi-FI" dirty="0" err="1">
                <a:sym typeface="Arial" charset="0"/>
              </a:rPr>
              <a:t>boyndaryless</a:t>
            </a:r>
            <a:r>
              <a:rPr lang="fi-FI" dirty="0">
                <a:sym typeface="Arial" charset="0"/>
              </a:rPr>
              <a:t>) </a:t>
            </a:r>
          </a:p>
          <a:p>
            <a:pPr lvl="1"/>
            <a:r>
              <a:rPr lang="en-GB" dirty="0"/>
              <a:t>Arthur &amp; Rousseau 1996</a:t>
            </a:r>
            <a:endParaRPr lang="fi-FI" dirty="0"/>
          </a:p>
          <a:p>
            <a:pPr marL="0" indent="0">
              <a:buNone/>
            </a:pPr>
            <a:endParaRPr lang="fi-FI" dirty="0">
              <a:sym typeface="Arial" charset="0"/>
            </a:endParaRPr>
          </a:p>
        </p:txBody>
      </p:sp>
      <p:sp>
        <p:nvSpPr>
          <p:cNvPr id="5" name="Date Placeholder 4"/>
          <p:cNvSpPr>
            <a:spLocks noGrp="1"/>
          </p:cNvSpPr>
          <p:nvPr>
            <p:ph type="dt" sz="half" idx="10"/>
          </p:nvPr>
        </p:nvSpPr>
        <p:spPr/>
        <p:txBody>
          <a:bodyPr/>
          <a:lstStyle/>
          <a:p>
            <a:fld id="{6CEA7FFA-8909-44AA-86BE-DE43006C069F}" type="datetime1">
              <a:rPr lang="fi-FI" smtClean="0"/>
              <a:pPr/>
              <a:t>15.8.2023</a:t>
            </a:fld>
            <a:endParaRPr lang="fi-FI"/>
          </a:p>
        </p:txBody>
      </p:sp>
      <p:sp>
        <p:nvSpPr>
          <p:cNvPr id="6" name="Footer Placeholder 5"/>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p:cNvSpPr>
            <a:spLocks noGrp="1"/>
          </p:cNvSpPr>
          <p:nvPr>
            <p:ph type="sldNum" sz="quarter" idx="12"/>
          </p:nvPr>
        </p:nvSpPr>
        <p:spPr/>
        <p:txBody>
          <a:bodyPr/>
          <a:lstStyle/>
          <a:p>
            <a:fld id="{9E548902-A2E1-4711-A467-290FB9FE5D63}" type="slidenum">
              <a:rPr lang="fi-FI" smtClean="0"/>
              <a:pPr/>
              <a:t>5</a:t>
            </a:fld>
            <a:endParaRPr lang="fi-FI"/>
          </a:p>
        </p:txBody>
      </p:sp>
      <p:pic>
        <p:nvPicPr>
          <p:cNvPr id="8" name="Picture Placeholder 8" descr="Free photo: Crossroads, Confusion, Dilemma - Free Image on ...">
            <a:extLst>
              <a:ext uri="{FF2B5EF4-FFF2-40B4-BE49-F238E27FC236}">
                <a16:creationId xmlns:a16="http://schemas.microsoft.com/office/drawing/2014/main" id="{3A45F135-F63E-B998-7AA8-220CDBE713B0}"/>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a:fillRect/>
          </a:stretch>
        </p:blipFill>
        <p:spPr>
          <a:xfrm>
            <a:off x="6888088" y="-110644"/>
            <a:ext cx="5303912" cy="6968644"/>
          </a:xfrm>
          <a:prstGeom prst="rect">
            <a:avLst/>
          </a:prstGeom>
        </p:spPr>
      </p:pic>
      <p:pic>
        <p:nvPicPr>
          <p:cNvPr id="9" name="Picture 2" descr="Tampereen korkeakouluyhteisön uusi visuaalinen ilme ...">
            <a:extLst>
              <a:ext uri="{FF2B5EF4-FFF2-40B4-BE49-F238E27FC236}">
                <a16:creationId xmlns:a16="http://schemas.microsoft.com/office/drawing/2014/main" id="{1EB1B297-14E9-C8E0-06D0-A5A96974C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650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368351B-7291-B55E-F434-1F4A3DA34533}"/>
              </a:ext>
            </a:extLst>
          </p:cNvPr>
          <p:cNvPicPr>
            <a:picLocks noGrp="1" noChangeAspect="1"/>
          </p:cNvPicPr>
          <p:nvPr>
            <p:ph type="pic" sz="quarter" idx="13"/>
          </p:nvPr>
        </p:nvPicPr>
        <p:blipFill>
          <a:blip r:embed="rId2"/>
          <a:srcRect l="5939" r="5939"/>
          <a:stretch>
            <a:fillRect/>
          </a:stretch>
        </p:blipFill>
        <p:spPr>
          <a:prstGeom prst="rect">
            <a:avLst/>
          </a:prstGeom>
        </p:spPr>
      </p:pic>
      <p:sp>
        <p:nvSpPr>
          <p:cNvPr id="2" name="Title 1"/>
          <p:cNvSpPr>
            <a:spLocks noGrp="1"/>
          </p:cNvSpPr>
          <p:nvPr>
            <p:ph type="title"/>
          </p:nvPr>
        </p:nvSpPr>
        <p:spPr>
          <a:xfrm>
            <a:off x="1343471" y="476250"/>
            <a:ext cx="5015881" cy="1081512"/>
          </a:xfrm>
        </p:spPr>
        <p:txBody>
          <a:bodyPr/>
          <a:lstStyle/>
          <a:p>
            <a:r>
              <a:rPr lang="fi-FI" dirty="0"/>
              <a:t>Urapääoma (</a:t>
            </a:r>
            <a:r>
              <a:rPr lang="fi-FI" dirty="0" err="1"/>
              <a:t>career</a:t>
            </a:r>
            <a:r>
              <a:rPr lang="fi-FI" dirty="0"/>
              <a:t> capital) </a:t>
            </a:r>
          </a:p>
        </p:txBody>
      </p:sp>
      <p:sp>
        <p:nvSpPr>
          <p:cNvPr id="3" name="Content Placeholder 2"/>
          <p:cNvSpPr>
            <a:spLocks noGrp="1"/>
          </p:cNvSpPr>
          <p:nvPr>
            <p:ph idx="1"/>
          </p:nvPr>
        </p:nvSpPr>
        <p:spPr>
          <a:xfrm>
            <a:off x="1055440" y="1773239"/>
            <a:ext cx="5303912" cy="4392612"/>
          </a:xfrm>
        </p:spPr>
        <p:txBody>
          <a:bodyPr/>
          <a:lstStyle/>
          <a:p>
            <a:pPr lvl="0"/>
            <a:r>
              <a:rPr lang="en-GB" dirty="0">
                <a:highlight>
                  <a:srgbClr val="FFFFFF"/>
                </a:highlight>
              </a:rPr>
              <a:t>‘ Individuals take their capital into fields, where they seek to utilize and renew their (career) capitals. </a:t>
            </a:r>
            <a:endParaRPr lang="fi-FI" dirty="0">
              <a:highlight>
                <a:srgbClr val="FFFFFF"/>
              </a:highlight>
            </a:endParaRPr>
          </a:p>
          <a:p>
            <a:pPr lvl="0"/>
            <a:r>
              <a:rPr lang="en-GB" dirty="0">
                <a:highlight>
                  <a:srgbClr val="FFFFFF"/>
                </a:highlight>
              </a:rPr>
              <a:t>‘Career capital’ is the ‘unique portfolio of capitals’, which every individual within a specific career field has </a:t>
            </a:r>
          </a:p>
          <a:p>
            <a:pPr lvl="0"/>
            <a:r>
              <a:rPr lang="fi-FI" dirty="0">
                <a:highlight>
                  <a:srgbClr val="FFFFFF"/>
                </a:highlight>
              </a:rPr>
              <a:t>As </a:t>
            </a:r>
            <a:r>
              <a:rPr lang="fi-FI" dirty="0" err="1">
                <a:highlight>
                  <a:srgbClr val="FFFFFF"/>
                </a:highlight>
              </a:rPr>
              <a:t>Mayrofer</a:t>
            </a:r>
            <a:r>
              <a:rPr lang="fi-FI" dirty="0">
                <a:highlight>
                  <a:srgbClr val="FFFFFF"/>
                </a:highlight>
              </a:rPr>
              <a:t> et al. </a:t>
            </a:r>
            <a:r>
              <a:rPr lang="fi-FI" dirty="0" err="1">
                <a:highlight>
                  <a:srgbClr val="FFFFFF"/>
                </a:highlight>
              </a:rPr>
              <a:t>argue</a:t>
            </a:r>
            <a:r>
              <a:rPr lang="fi-FI" dirty="0">
                <a:highlight>
                  <a:srgbClr val="FFFFFF"/>
                </a:highlight>
              </a:rPr>
              <a:t>, </a:t>
            </a:r>
            <a:r>
              <a:rPr lang="fi-FI" dirty="0" err="1">
                <a:highlight>
                  <a:srgbClr val="FFFFFF"/>
                </a:highlight>
              </a:rPr>
              <a:t>the</a:t>
            </a:r>
            <a:r>
              <a:rPr lang="fi-FI" dirty="0">
                <a:highlight>
                  <a:srgbClr val="FFFFFF"/>
                </a:highlight>
              </a:rPr>
              <a:t> </a:t>
            </a:r>
            <a:r>
              <a:rPr lang="fi-FI" dirty="0" err="1">
                <a:highlight>
                  <a:srgbClr val="FFFFFF"/>
                </a:highlight>
              </a:rPr>
              <a:t>making</a:t>
            </a:r>
            <a:r>
              <a:rPr lang="fi-FI" dirty="0">
                <a:highlight>
                  <a:srgbClr val="FFFFFF"/>
                </a:highlight>
              </a:rPr>
              <a:t> of </a:t>
            </a:r>
            <a:r>
              <a:rPr lang="fi-FI" dirty="0" err="1">
                <a:highlight>
                  <a:srgbClr val="FFFFFF"/>
                </a:highlight>
              </a:rPr>
              <a:t>career</a:t>
            </a:r>
            <a:r>
              <a:rPr lang="fi-FI" dirty="0">
                <a:highlight>
                  <a:srgbClr val="FFFFFF"/>
                </a:highlight>
              </a:rPr>
              <a:t> capital </a:t>
            </a:r>
            <a:r>
              <a:rPr lang="fi-FI" dirty="0" err="1">
                <a:highlight>
                  <a:srgbClr val="FFFFFF"/>
                </a:highlight>
              </a:rPr>
              <a:t>requires</a:t>
            </a:r>
            <a:r>
              <a:rPr lang="fi-FI" dirty="0">
                <a:highlight>
                  <a:srgbClr val="FFFFFF"/>
                </a:highlight>
              </a:rPr>
              <a:t> </a:t>
            </a:r>
            <a:r>
              <a:rPr lang="fi-FI" dirty="0" err="1">
                <a:highlight>
                  <a:srgbClr val="FFFFFF"/>
                </a:highlight>
              </a:rPr>
              <a:t>internal</a:t>
            </a:r>
            <a:r>
              <a:rPr lang="fi-FI" dirty="0">
                <a:highlight>
                  <a:srgbClr val="FFFFFF"/>
                </a:highlight>
              </a:rPr>
              <a:t> and </a:t>
            </a:r>
            <a:r>
              <a:rPr lang="fi-FI" dirty="0" err="1">
                <a:highlight>
                  <a:srgbClr val="FFFFFF"/>
                </a:highlight>
              </a:rPr>
              <a:t>external</a:t>
            </a:r>
            <a:r>
              <a:rPr lang="fi-FI" dirty="0">
                <a:highlight>
                  <a:srgbClr val="FFFFFF"/>
                </a:highlight>
              </a:rPr>
              <a:t> </a:t>
            </a:r>
            <a:r>
              <a:rPr lang="fi-FI" dirty="0" err="1">
                <a:highlight>
                  <a:srgbClr val="FFFFFF"/>
                </a:highlight>
              </a:rPr>
              <a:t>recognition</a:t>
            </a:r>
            <a:r>
              <a:rPr lang="fi-FI" dirty="0">
                <a:highlight>
                  <a:srgbClr val="FFFFFF"/>
                </a:highlight>
              </a:rPr>
              <a:t>, i.e. </a:t>
            </a:r>
            <a:r>
              <a:rPr lang="fi-FI" dirty="0" err="1">
                <a:highlight>
                  <a:srgbClr val="FFFFFF"/>
                </a:highlight>
              </a:rPr>
              <a:t>the</a:t>
            </a:r>
            <a:r>
              <a:rPr lang="fi-FI" dirty="0">
                <a:highlight>
                  <a:srgbClr val="FFFFFF"/>
                </a:highlight>
              </a:rPr>
              <a:t> </a:t>
            </a:r>
            <a:r>
              <a:rPr lang="fi-FI" dirty="0" err="1">
                <a:highlight>
                  <a:srgbClr val="FFFFFF"/>
                </a:highlight>
              </a:rPr>
              <a:t>different</a:t>
            </a:r>
            <a:r>
              <a:rPr lang="fi-FI" dirty="0">
                <a:highlight>
                  <a:srgbClr val="FFFFFF"/>
                </a:highlight>
              </a:rPr>
              <a:t> </a:t>
            </a:r>
            <a:r>
              <a:rPr lang="fi-FI" dirty="0" err="1">
                <a:highlight>
                  <a:srgbClr val="FFFFFF"/>
                </a:highlight>
              </a:rPr>
              <a:t>types</a:t>
            </a:r>
            <a:r>
              <a:rPr lang="fi-FI" dirty="0">
                <a:highlight>
                  <a:srgbClr val="FFFFFF"/>
                </a:highlight>
              </a:rPr>
              <a:t> of </a:t>
            </a:r>
            <a:r>
              <a:rPr lang="fi-FI" dirty="0" err="1">
                <a:highlight>
                  <a:srgbClr val="FFFFFF"/>
                </a:highlight>
              </a:rPr>
              <a:t>capitals</a:t>
            </a:r>
            <a:r>
              <a:rPr lang="fi-FI" dirty="0">
                <a:highlight>
                  <a:srgbClr val="FFFFFF"/>
                </a:highlight>
              </a:rPr>
              <a:t> </a:t>
            </a:r>
            <a:r>
              <a:rPr lang="fi-FI" dirty="0" err="1">
                <a:highlight>
                  <a:srgbClr val="FFFFFF"/>
                </a:highlight>
              </a:rPr>
              <a:t>needs</a:t>
            </a:r>
            <a:r>
              <a:rPr lang="fi-FI" dirty="0">
                <a:highlight>
                  <a:srgbClr val="FFFFFF"/>
                </a:highlight>
              </a:rPr>
              <a:t> to </a:t>
            </a:r>
            <a:r>
              <a:rPr lang="fi-FI" dirty="0" err="1">
                <a:highlight>
                  <a:srgbClr val="FFFFFF"/>
                </a:highlight>
              </a:rPr>
              <a:t>be</a:t>
            </a:r>
            <a:r>
              <a:rPr lang="fi-FI" dirty="0">
                <a:highlight>
                  <a:srgbClr val="FFFFFF"/>
                </a:highlight>
              </a:rPr>
              <a:t> </a:t>
            </a:r>
            <a:r>
              <a:rPr lang="fi-FI" dirty="0" err="1">
                <a:highlight>
                  <a:srgbClr val="FFFFFF"/>
                </a:highlight>
              </a:rPr>
              <a:t>recognised</a:t>
            </a:r>
            <a:r>
              <a:rPr lang="fi-FI" dirty="0">
                <a:highlight>
                  <a:srgbClr val="FFFFFF"/>
                </a:highlight>
              </a:rPr>
              <a:t> as </a:t>
            </a:r>
            <a:r>
              <a:rPr lang="fi-FI" dirty="0" err="1">
                <a:highlight>
                  <a:srgbClr val="FFFFFF"/>
                </a:highlight>
              </a:rPr>
              <a:t>symbolic</a:t>
            </a:r>
            <a:r>
              <a:rPr lang="fi-FI" dirty="0">
                <a:highlight>
                  <a:srgbClr val="FFFFFF"/>
                </a:highlight>
              </a:rPr>
              <a:t> capital in a </a:t>
            </a:r>
            <a:r>
              <a:rPr lang="fi-FI" dirty="0" err="1">
                <a:highlight>
                  <a:srgbClr val="FFFFFF"/>
                </a:highlight>
              </a:rPr>
              <a:t>specific</a:t>
            </a:r>
            <a:r>
              <a:rPr lang="fi-FI" dirty="0">
                <a:highlight>
                  <a:srgbClr val="FFFFFF"/>
                </a:highlight>
              </a:rPr>
              <a:t> </a:t>
            </a:r>
            <a:r>
              <a:rPr lang="fi-FI" dirty="0" err="1">
                <a:highlight>
                  <a:srgbClr val="FFFFFF"/>
                </a:highlight>
              </a:rPr>
              <a:t>field</a:t>
            </a:r>
            <a:r>
              <a:rPr lang="fi-FI" dirty="0">
                <a:highlight>
                  <a:srgbClr val="FFFFFF"/>
                </a:highlight>
              </a:rPr>
              <a:t> (</a:t>
            </a:r>
            <a:r>
              <a:rPr lang="fi-FI" dirty="0" err="1">
                <a:highlight>
                  <a:srgbClr val="FFFFFF"/>
                </a:highlight>
              </a:rPr>
              <a:t>Mayrhofer</a:t>
            </a:r>
            <a:r>
              <a:rPr lang="fi-FI" dirty="0">
                <a:highlight>
                  <a:srgbClr val="FFFFFF"/>
                </a:highlight>
              </a:rPr>
              <a:t> et al. 2004). </a:t>
            </a:r>
          </a:p>
        </p:txBody>
      </p:sp>
      <p:sp>
        <p:nvSpPr>
          <p:cNvPr id="5" name="Date Placeholder 4"/>
          <p:cNvSpPr>
            <a:spLocks noGrp="1"/>
          </p:cNvSpPr>
          <p:nvPr>
            <p:ph type="dt" sz="half" idx="10"/>
          </p:nvPr>
        </p:nvSpPr>
        <p:spPr/>
        <p:txBody>
          <a:bodyPr/>
          <a:lstStyle/>
          <a:p>
            <a:fld id="{6CEA7FFA-8909-44AA-86BE-DE43006C069F}" type="datetime1">
              <a:rPr lang="fi-FI" smtClean="0"/>
              <a:pPr/>
              <a:t>15.8.2023</a:t>
            </a:fld>
            <a:endParaRPr lang="fi-FI"/>
          </a:p>
        </p:txBody>
      </p:sp>
      <p:sp>
        <p:nvSpPr>
          <p:cNvPr id="6" name="Footer Placeholder 5"/>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p:cNvSpPr>
            <a:spLocks noGrp="1"/>
          </p:cNvSpPr>
          <p:nvPr>
            <p:ph type="sldNum" sz="quarter" idx="12"/>
          </p:nvPr>
        </p:nvSpPr>
        <p:spPr/>
        <p:txBody>
          <a:bodyPr/>
          <a:lstStyle/>
          <a:p>
            <a:fld id="{9E548902-A2E1-4711-A467-290FB9FE5D63}" type="slidenum">
              <a:rPr lang="fi-FI" smtClean="0"/>
              <a:pPr/>
              <a:t>6</a:t>
            </a:fld>
            <a:endParaRPr lang="fi-FI"/>
          </a:p>
        </p:txBody>
      </p:sp>
      <p:pic>
        <p:nvPicPr>
          <p:cNvPr id="8" name="Picture Placeholder 8" descr="Free photo: Crossroads, Confusion, Dilemma - Free Image on ...">
            <a:extLst>
              <a:ext uri="{FF2B5EF4-FFF2-40B4-BE49-F238E27FC236}">
                <a16:creationId xmlns:a16="http://schemas.microsoft.com/office/drawing/2014/main" id="{3A45F135-F63E-B998-7AA8-220CDBE713B0}"/>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a:fillRect/>
          </a:stretch>
        </p:blipFill>
        <p:spPr>
          <a:xfrm>
            <a:off x="6888088" y="-110644"/>
            <a:ext cx="5303912" cy="6968644"/>
          </a:xfrm>
          <a:prstGeom prst="rect">
            <a:avLst/>
          </a:prstGeom>
        </p:spPr>
      </p:pic>
      <p:pic>
        <p:nvPicPr>
          <p:cNvPr id="9" name="Picture 2" descr="Tampereen korkeakouluyhteisön uusi visuaalinen ilme ...">
            <a:extLst>
              <a:ext uri="{FF2B5EF4-FFF2-40B4-BE49-F238E27FC236}">
                <a16:creationId xmlns:a16="http://schemas.microsoft.com/office/drawing/2014/main" id="{E33F8D86-E716-7A82-0620-997D53E3C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84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368351B-7291-B55E-F434-1F4A3DA34533}"/>
              </a:ext>
            </a:extLst>
          </p:cNvPr>
          <p:cNvPicPr>
            <a:picLocks noGrp="1" noChangeAspect="1"/>
          </p:cNvPicPr>
          <p:nvPr>
            <p:ph type="pic" sz="quarter" idx="13"/>
          </p:nvPr>
        </p:nvPicPr>
        <p:blipFill>
          <a:blip r:embed="rId2"/>
          <a:srcRect l="5939" r="5939"/>
          <a:stretch>
            <a:fillRect/>
          </a:stretch>
        </p:blipFill>
        <p:spPr>
          <a:prstGeom prst="rect">
            <a:avLst/>
          </a:prstGeom>
        </p:spPr>
      </p:pic>
      <p:sp>
        <p:nvSpPr>
          <p:cNvPr id="2" name="Title 1"/>
          <p:cNvSpPr>
            <a:spLocks noGrp="1"/>
          </p:cNvSpPr>
          <p:nvPr>
            <p:ph type="title"/>
          </p:nvPr>
        </p:nvSpPr>
        <p:spPr>
          <a:xfrm>
            <a:off x="1343471" y="476250"/>
            <a:ext cx="5015881" cy="1081512"/>
          </a:xfrm>
        </p:spPr>
        <p:txBody>
          <a:bodyPr/>
          <a:lstStyle/>
          <a:p>
            <a:br>
              <a:rPr lang="fi-FI" dirty="0"/>
            </a:br>
            <a:r>
              <a:rPr lang="fi-FI" dirty="0"/>
              <a:t>Uraskripti (</a:t>
            </a:r>
            <a:r>
              <a:rPr lang="fi-FI" dirty="0" err="1"/>
              <a:t>career</a:t>
            </a:r>
            <a:r>
              <a:rPr lang="fi-FI" dirty="0"/>
              <a:t> </a:t>
            </a:r>
            <a:r>
              <a:rPr lang="fi-FI" dirty="0" err="1"/>
              <a:t>script</a:t>
            </a:r>
            <a:r>
              <a:rPr lang="fi-FI" dirty="0"/>
              <a:t>)</a:t>
            </a:r>
          </a:p>
        </p:txBody>
      </p:sp>
      <p:sp>
        <p:nvSpPr>
          <p:cNvPr id="3" name="Content Placeholder 2"/>
          <p:cNvSpPr>
            <a:spLocks noGrp="1"/>
          </p:cNvSpPr>
          <p:nvPr>
            <p:ph idx="1"/>
          </p:nvPr>
        </p:nvSpPr>
        <p:spPr>
          <a:xfrm>
            <a:off x="1055440" y="1773239"/>
            <a:ext cx="5303912" cy="4392612"/>
          </a:xfrm>
        </p:spPr>
        <p:txBody>
          <a:bodyPr/>
          <a:lstStyle/>
          <a:p>
            <a:pPr lvl="0"/>
            <a:r>
              <a:rPr lang="fi-FI" dirty="0">
                <a:highlight>
                  <a:srgbClr val="FFFFFF"/>
                </a:highlight>
              </a:rPr>
              <a:t>Yhdistää instituutioiden ja yksilöiden toimijuuden </a:t>
            </a:r>
            <a:r>
              <a:rPr lang="fi-FI" dirty="0" err="1">
                <a:highlight>
                  <a:srgbClr val="FFFFFF"/>
                </a:highlight>
              </a:rPr>
              <a:t>Barley</a:t>
            </a:r>
            <a:r>
              <a:rPr lang="fi-FI" dirty="0">
                <a:highlight>
                  <a:srgbClr val="FFFFFF"/>
                </a:highlight>
              </a:rPr>
              <a:t> (1989); </a:t>
            </a:r>
            <a:r>
              <a:rPr lang="fi-FI" dirty="0" err="1">
                <a:highlight>
                  <a:srgbClr val="FFFFFF"/>
                </a:highlight>
              </a:rPr>
              <a:t>Laudel</a:t>
            </a:r>
            <a:r>
              <a:rPr lang="fi-FI" dirty="0">
                <a:highlight>
                  <a:srgbClr val="FFFFFF"/>
                </a:highlight>
              </a:rPr>
              <a:t>, </a:t>
            </a:r>
            <a:r>
              <a:rPr lang="fi-FI" dirty="0" err="1">
                <a:highlight>
                  <a:srgbClr val="FFFFFF"/>
                </a:highlight>
              </a:rPr>
              <a:t>Belick</a:t>
            </a:r>
            <a:r>
              <a:rPr lang="fi-FI" dirty="0">
                <a:highlight>
                  <a:srgbClr val="FFFFFF"/>
                </a:highlight>
              </a:rPr>
              <a:t> &amp; </a:t>
            </a:r>
            <a:r>
              <a:rPr lang="fi-FI" dirty="0" err="1">
                <a:highlight>
                  <a:srgbClr val="FFFFFF"/>
                </a:highlight>
              </a:rPr>
              <a:t>Gläser</a:t>
            </a:r>
            <a:r>
              <a:rPr lang="fi-FI" dirty="0">
                <a:highlight>
                  <a:srgbClr val="FFFFFF"/>
                </a:highlight>
              </a:rPr>
              <a:t> (2019). </a:t>
            </a:r>
          </a:p>
          <a:p>
            <a:pPr lvl="0"/>
            <a:r>
              <a:rPr lang="fi-FI" dirty="0">
                <a:highlight>
                  <a:srgbClr val="FFFFFF"/>
                </a:highlight>
              </a:rPr>
              <a:t>(1) tiedollinen ulottuvuus (</a:t>
            </a:r>
            <a:r>
              <a:rPr lang="fi-FI" dirty="0" err="1">
                <a:highlight>
                  <a:srgbClr val="FFFFFF"/>
                </a:highlight>
              </a:rPr>
              <a:t>the</a:t>
            </a:r>
            <a:r>
              <a:rPr lang="fi-FI" dirty="0">
                <a:highlight>
                  <a:srgbClr val="FFFFFF"/>
                </a:highlight>
              </a:rPr>
              <a:t> </a:t>
            </a:r>
            <a:r>
              <a:rPr lang="fi-FI" dirty="0" err="1">
                <a:highlight>
                  <a:srgbClr val="FFFFFF"/>
                </a:highlight>
              </a:rPr>
              <a:t>script</a:t>
            </a:r>
            <a:r>
              <a:rPr lang="fi-FI" dirty="0">
                <a:highlight>
                  <a:srgbClr val="FFFFFF"/>
                </a:highlight>
              </a:rPr>
              <a:t> of </a:t>
            </a:r>
            <a:r>
              <a:rPr lang="fi-FI" dirty="0" err="1">
                <a:highlight>
                  <a:srgbClr val="FFFFFF"/>
                </a:highlight>
              </a:rPr>
              <a:t>cognitive</a:t>
            </a:r>
            <a:r>
              <a:rPr lang="fi-FI" dirty="0">
                <a:highlight>
                  <a:srgbClr val="FFFFFF"/>
                </a:highlight>
              </a:rPr>
              <a:t> </a:t>
            </a:r>
            <a:r>
              <a:rPr lang="fi-FI" dirty="0" err="1">
                <a:highlight>
                  <a:srgbClr val="FFFFFF"/>
                </a:highlight>
              </a:rPr>
              <a:t>career</a:t>
            </a:r>
            <a:r>
              <a:rPr lang="fi-FI" dirty="0">
                <a:highlight>
                  <a:srgbClr val="FFFFFF"/>
                </a:highlight>
              </a:rPr>
              <a:t>); esimerkiksi tutkimuksen relevanssi, kesto, teemallinen syvyys ja oivaltavuus</a:t>
            </a:r>
          </a:p>
          <a:p>
            <a:pPr lvl="0"/>
            <a:r>
              <a:rPr lang="fi-FI" dirty="0">
                <a:highlight>
                  <a:srgbClr val="FFFFFF"/>
                </a:highlight>
              </a:rPr>
              <a:t>(2) yhteisöllinen ulottuvuus (</a:t>
            </a:r>
            <a:r>
              <a:rPr lang="fi-FI" dirty="0" err="1">
                <a:highlight>
                  <a:srgbClr val="FFFFFF"/>
                </a:highlight>
              </a:rPr>
              <a:t>the</a:t>
            </a:r>
            <a:r>
              <a:rPr lang="fi-FI" dirty="0">
                <a:highlight>
                  <a:srgbClr val="FFFFFF"/>
                </a:highlight>
              </a:rPr>
              <a:t> </a:t>
            </a:r>
            <a:r>
              <a:rPr lang="fi-FI" dirty="0" err="1">
                <a:highlight>
                  <a:srgbClr val="FFFFFF"/>
                </a:highlight>
              </a:rPr>
              <a:t>community</a:t>
            </a:r>
            <a:r>
              <a:rPr lang="fi-FI" dirty="0">
                <a:highlight>
                  <a:srgbClr val="FFFFFF"/>
                </a:highlight>
              </a:rPr>
              <a:t> </a:t>
            </a:r>
            <a:r>
              <a:rPr lang="fi-FI" dirty="0" err="1">
                <a:highlight>
                  <a:srgbClr val="FFFFFF"/>
                </a:highlight>
              </a:rPr>
              <a:t>script</a:t>
            </a:r>
            <a:r>
              <a:rPr lang="fi-FI" dirty="0">
                <a:highlight>
                  <a:srgbClr val="FFFFFF"/>
                </a:highlight>
              </a:rPr>
              <a:t>); tieteellisen yhteisön normatiivinen tutkijanura ja siihen liittyvät rooliodotukset</a:t>
            </a:r>
          </a:p>
          <a:p>
            <a:pPr lvl="0"/>
            <a:r>
              <a:rPr lang="fi-FI" dirty="0">
                <a:highlight>
                  <a:srgbClr val="FFFFFF"/>
                </a:highlight>
              </a:rPr>
              <a:t>(3) organisatorinen ulottuvuus (</a:t>
            </a:r>
            <a:r>
              <a:rPr lang="fi-FI" dirty="0" err="1">
                <a:highlight>
                  <a:srgbClr val="FFFFFF"/>
                </a:highlight>
              </a:rPr>
              <a:t>the</a:t>
            </a:r>
            <a:r>
              <a:rPr lang="fi-FI" dirty="0">
                <a:highlight>
                  <a:srgbClr val="FFFFFF"/>
                </a:highlight>
              </a:rPr>
              <a:t> </a:t>
            </a:r>
            <a:r>
              <a:rPr lang="fi-FI" dirty="0" err="1">
                <a:highlight>
                  <a:srgbClr val="FFFFFF"/>
                </a:highlight>
              </a:rPr>
              <a:t>script</a:t>
            </a:r>
            <a:r>
              <a:rPr lang="fi-FI" dirty="0">
                <a:highlight>
                  <a:srgbClr val="FFFFFF"/>
                </a:highlight>
              </a:rPr>
              <a:t> of an </a:t>
            </a:r>
            <a:r>
              <a:rPr lang="fi-FI" dirty="0" err="1">
                <a:highlight>
                  <a:srgbClr val="FFFFFF"/>
                </a:highlight>
              </a:rPr>
              <a:t>organizational</a:t>
            </a:r>
            <a:r>
              <a:rPr lang="fi-FI" dirty="0">
                <a:highlight>
                  <a:srgbClr val="FFFFFF"/>
                </a:highlight>
              </a:rPr>
              <a:t> </a:t>
            </a:r>
            <a:r>
              <a:rPr lang="fi-FI" dirty="0" err="1">
                <a:highlight>
                  <a:srgbClr val="FFFFFF"/>
                </a:highlight>
              </a:rPr>
              <a:t>career</a:t>
            </a:r>
            <a:r>
              <a:rPr lang="fi-FI" dirty="0">
                <a:highlight>
                  <a:srgbClr val="FFFFFF"/>
                </a:highlight>
              </a:rPr>
              <a:t>); organisatoristen asemien sarja, johon kiinnittyvät mm. työnkuvaan ja palkkaukseen liittyvät odotukset</a:t>
            </a:r>
          </a:p>
        </p:txBody>
      </p:sp>
      <p:sp>
        <p:nvSpPr>
          <p:cNvPr id="5" name="Date Placeholder 4"/>
          <p:cNvSpPr>
            <a:spLocks noGrp="1"/>
          </p:cNvSpPr>
          <p:nvPr>
            <p:ph type="dt" sz="half" idx="10"/>
          </p:nvPr>
        </p:nvSpPr>
        <p:spPr/>
        <p:txBody>
          <a:bodyPr/>
          <a:lstStyle/>
          <a:p>
            <a:fld id="{6CEA7FFA-8909-44AA-86BE-DE43006C069F}" type="datetime1">
              <a:rPr lang="fi-FI" smtClean="0"/>
              <a:pPr/>
              <a:t>15.8.2023</a:t>
            </a:fld>
            <a:endParaRPr lang="fi-FI"/>
          </a:p>
        </p:txBody>
      </p:sp>
      <p:sp>
        <p:nvSpPr>
          <p:cNvPr id="6" name="Footer Placeholder 5"/>
          <p:cNvSpPr>
            <a:spLocks noGrp="1"/>
          </p:cNvSpPr>
          <p:nvPr>
            <p:ph type="ftr" sz="quarter" idx="11"/>
          </p:nvPr>
        </p:nvSpPr>
        <p:spPr/>
        <p:txBody>
          <a:bodyPr/>
          <a:lstStyle/>
          <a:p>
            <a:r>
              <a:rPr lang="fi-FI" dirty="0"/>
              <a:t>JYU </a:t>
            </a:r>
            <a:r>
              <a:rPr lang="fi-FI" dirty="0" err="1"/>
              <a:t>Since</a:t>
            </a:r>
            <a:r>
              <a:rPr lang="fi-FI" dirty="0"/>
              <a:t> 1863.</a:t>
            </a:r>
          </a:p>
        </p:txBody>
      </p:sp>
      <p:sp>
        <p:nvSpPr>
          <p:cNvPr id="7" name="Slide Number Placeholder 6"/>
          <p:cNvSpPr>
            <a:spLocks noGrp="1"/>
          </p:cNvSpPr>
          <p:nvPr>
            <p:ph type="sldNum" sz="quarter" idx="12"/>
          </p:nvPr>
        </p:nvSpPr>
        <p:spPr/>
        <p:txBody>
          <a:bodyPr/>
          <a:lstStyle/>
          <a:p>
            <a:fld id="{9E548902-A2E1-4711-A467-290FB9FE5D63}" type="slidenum">
              <a:rPr lang="fi-FI" smtClean="0"/>
              <a:pPr/>
              <a:t>7</a:t>
            </a:fld>
            <a:endParaRPr lang="fi-FI"/>
          </a:p>
        </p:txBody>
      </p:sp>
      <p:pic>
        <p:nvPicPr>
          <p:cNvPr id="8" name="Picture Placeholder 8" descr="Free photo: Crossroads, Confusion, Dilemma - Free Image on ...">
            <a:extLst>
              <a:ext uri="{FF2B5EF4-FFF2-40B4-BE49-F238E27FC236}">
                <a16:creationId xmlns:a16="http://schemas.microsoft.com/office/drawing/2014/main" id="{3A45F135-F63E-B998-7AA8-220CDBE713B0}"/>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a:fillRect/>
          </a:stretch>
        </p:blipFill>
        <p:spPr>
          <a:xfrm>
            <a:off x="6888088" y="-110644"/>
            <a:ext cx="5303912" cy="6968644"/>
          </a:xfrm>
          <a:prstGeom prst="rect">
            <a:avLst/>
          </a:prstGeom>
        </p:spPr>
      </p:pic>
      <p:pic>
        <p:nvPicPr>
          <p:cNvPr id="9" name="Picture 2" descr="Tampereen korkeakouluyhteisön uusi visuaalinen ilme ...">
            <a:extLst>
              <a:ext uri="{FF2B5EF4-FFF2-40B4-BE49-F238E27FC236}">
                <a16:creationId xmlns:a16="http://schemas.microsoft.com/office/drawing/2014/main" id="{F82F1C7D-5598-D68B-D636-444351F58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9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74082F-405E-35C2-FA9D-DB672B512B9D}"/>
              </a:ext>
            </a:extLst>
          </p:cNvPr>
          <p:cNvSpPr>
            <a:spLocks noGrp="1"/>
          </p:cNvSpPr>
          <p:nvPr>
            <p:ph type="title"/>
          </p:nvPr>
        </p:nvSpPr>
        <p:spPr>
          <a:xfrm>
            <a:off x="1343471" y="476250"/>
            <a:ext cx="6481317" cy="1080542"/>
          </a:xfrm>
        </p:spPr>
        <p:txBody>
          <a:bodyPr anchor="t">
            <a:normAutofit/>
          </a:bodyPr>
          <a:lstStyle/>
          <a:p>
            <a:br>
              <a:rPr lang="en-GB" dirty="0"/>
            </a:br>
            <a:r>
              <a:rPr lang="en-GB" dirty="0" err="1"/>
              <a:t>Aineisto</a:t>
            </a:r>
            <a:r>
              <a:rPr lang="en-GB" dirty="0"/>
              <a:t> </a:t>
            </a:r>
          </a:p>
        </p:txBody>
      </p:sp>
      <p:sp>
        <p:nvSpPr>
          <p:cNvPr id="12" name="Picture Placeholder 3">
            <a:extLst>
              <a:ext uri="{FF2B5EF4-FFF2-40B4-BE49-F238E27FC236}">
                <a16:creationId xmlns:a16="http://schemas.microsoft.com/office/drawing/2014/main" id="{20F95ABC-A608-A6F6-A3BD-80B303A0D053}"/>
              </a:ext>
            </a:extLst>
          </p:cNvPr>
          <p:cNvSpPr>
            <a:spLocks noGrp="1"/>
          </p:cNvSpPr>
          <p:nvPr>
            <p:ph type="pic" sz="quarter" idx="13"/>
          </p:nvPr>
        </p:nvSpPr>
        <p:spPr>
          <a:xfrm>
            <a:off x="7731674" y="0"/>
            <a:ext cx="4460326" cy="6669360"/>
          </a:xfrm>
        </p:spPr>
      </p:sp>
      <p:sp>
        <p:nvSpPr>
          <p:cNvPr id="4" name="Päivämäärän paikkamerkki 3">
            <a:extLst>
              <a:ext uri="{FF2B5EF4-FFF2-40B4-BE49-F238E27FC236}">
                <a16:creationId xmlns:a16="http://schemas.microsoft.com/office/drawing/2014/main" id="{C9C276E1-89B9-4A32-4D62-EE5ED8FE1822}"/>
              </a:ext>
            </a:extLst>
          </p:cNvPr>
          <p:cNvSpPr>
            <a:spLocks noGrp="1"/>
          </p:cNvSpPr>
          <p:nvPr>
            <p:ph type="dt" sz="half" idx="10"/>
          </p:nvPr>
        </p:nvSpPr>
        <p:spPr>
          <a:xfrm>
            <a:off x="911424" y="6381328"/>
            <a:ext cx="798984" cy="216471"/>
          </a:xfrm>
        </p:spPr>
        <p:txBody>
          <a:bodyPr anchor="ctr">
            <a:normAutofit/>
          </a:bodyPr>
          <a:lstStyle/>
          <a:p>
            <a:pPr>
              <a:spcAft>
                <a:spcPts val="600"/>
              </a:spcAft>
            </a:pPr>
            <a:fld id="{158848C2-6DF9-4CDD-A855-80D53255DF25}" type="datetime1">
              <a:rPr lang="fi-FI" smtClean="0"/>
              <a:pPr>
                <a:spcAft>
                  <a:spcPts val="600"/>
                </a:spcAft>
              </a:pPr>
              <a:t>15.8.2023</a:t>
            </a:fld>
            <a:endParaRPr lang="fi-FI"/>
          </a:p>
        </p:txBody>
      </p:sp>
      <p:sp>
        <p:nvSpPr>
          <p:cNvPr id="5" name="Alatunnisteen paikkamerkki 4">
            <a:extLst>
              <a:ext uri="{FF2B5EF4-FFF2-40B4-BE49-F238E27FC236}">
                <a16:creationId xmlns:a16="http://schemas.microsoft.com/office/drawing/2014/main" id="{C5774CCB-772B-D722-F451-90C768AD5F1B}"/>
              </a:ext>
            </a:extLst>
          </p:cNvPr>
          <p:cNvSpPr>
            <a:spLocks noGrp="1"/>
          </p:cNvSpPr>
          <p:nvPr>
            <p:ph type="ftr" sz="quarter" idx="11"/>
          </p:nvPr>
        </p:nvSpPr>
        <p:spPr>
          <a:xfrm>
            <a:off x="1703512" y="6381328"/>
            <a:ext cx="4392488" cy="216471"/>
          </a:xfrm>
        </p:spPr>
        <p:txBody>
          <a:bodyPr anchor="ctr">
            <a:normAutofit/>
          </a:bodyPr>
          <a:lstStyle/>
          <a:p>
            <a:pPr>
              <a:spcAft>
                <a:spcPts val="600"/>
              </a:spcAft>
            </a:pPr>
            <a:r>
              <a:rPr lang="fi-FI"/>
              <a:t>JYU Since 1863.</a:t>
            </a:r>
          </a:p>
        </p:txBody>
      </p:sp>
      <p:sp>
        <p:nvSpPr>
          <p:cNvPr id="6" name="Dian numeron paikkamerkki 5">
            <a:extLst>
              <a:ext uri="{FF2B5EF4-FFF2-40B4-BE49-F238E27FC236}">
                <a16:creationId xmlns:a16="http://schemas.microsoft.com/office/drawing/2014/main" id="{002BCDFE-8BC2-C4DC-5979-6BE77623FFA6}"/>
              </a:ext>
            </a:extLst>
          </p:cNvPr>
          <p:cNvSpPr>
            <a:spLocks noGrp="1"/>
          </p:cNvSpPr>
          <p:nvPr>
            <p:ph type="sldNum" sz="quarter" idx="12"/>
          </p:nvPr>
        </p:nvSpPr>
        <p:spPr>
          <a:xfrm>
            <a:off x="479425" y="6381551"/>
            <a:ext cx="431999" cy="215801"/>
          </a:xfrm>
        </p:spPr>
        <p:txBody>
          <a:bodyPr anchor="ctr">
            <a:normAutofit/>
          </a:bodyPr>
          <a:lstStyle/>
          <a:p>
            <a:pPr>
              <a:spcAft>
                <a:spcPts val="600"/>
              </a:spcAft>
            </a:pPr>
            <a:fld id="{9E548902-A2E1-4711-A467-290FB9FE5D63}" type="slidenum">
              <a:rPr lang="fi-FI" smtClean="0"/>
              <a:pPr>
                <a:spcAft>
                  <a:spcPts val="600"/>
                </a:spcAft>
              </a:pPr>
              <a:t>8</a:t>
            </a:fld>
            <a:endParaRPr lang="fi-FI"/>
          </a:p>
        </p:txBody>
      </p:sp>
      <p:graphicFrame>
        <p:nvGraphicFramePr>
          <p:cNvPr id="8" name="Sisällön paikkamerkki 2">
            <a:extLst>
              <a:ext uri="{FF2B5EF4-FFF2-40B4-BE49-F238E27FC236}">
                <a16:creationId xmlns:a16="http://schemas.microsoft.com/office/drawing/2014/main" id="{A4EFC59D-0C61-3082-E324-7A7313ECD6E9}"/>
              </a:ext>
            </a:extLst>
          </p:cNvPr>
          <p:cNvGraphicFramePr>
            <a:graphicFrameLocks noGrp="1"/>
          </p:cNvGraphicFramePr>
          <p:nvPr>
            <p:ph idx="1"/>
            <p:extLst>
              <p:ext uri="{D42A27DB-BD31-4B8C-83A1-F6EECF244321}">
                <p14:modId xmlns:p14="http://schemas.microsoft.com/office/powerpoint/2010/main" val="3024716583"/>
              </p:ext>
            </p:extLst>
          </p:nvPr>
        </p:nvGraphicFramePr>
        <p:xfrm>
          <a:off x="1055440" y="1773239"/>
          <a:ext cx="6769348" cy="4392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Tampereen korkeakouluyhteisön uusi visuaalinen ilme ...">
            <a:extLst>
              <a:ext uri="{FF2B5EF4-FFF2-40B4-BE49-F238E27FC236}">
                <a16:creationId xmlns:a16="http://schemas.microsoft.com/office/drawing/2014/main" id="{095A9117-0D73-EC4A-2F18-0EE5AF127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768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A74532-FC95-EAED-2036-C5B8009CA07E}"/>
              </a:ext>
            </a:extLst>
          </p:cNvPr>
          <p:cNvSpPr>
            <a:spLocks noGrp="1"/>
          </p:cNvSpPr>
          <p:nvPr>
            <p:ph type="title"/>
          </p:nvPr>
        </p:nvSpPr>
        <p:spPr>
          <a:xfrm>
            <a:off x="1343471" y="476250"/>
            <a:ext cx="10369103" cy="1080542"/>
          </a:xfrm>
        </p:spPr>
        <p:txBody>
          <a:bodyPr/>
          <a:lstStyle/>
          <a:p>
            <a:endParaRPr lang="en-US"/>
          </a:p>
        </p:txBody>
      </p:sp>
      <p:sp>
        <p:nvSpPr>
          <p:cNvPr id="13" name="Date Placeholder 3">
            <a:extLst>
              <a:ext uri="{FF2B5EF4-FFF2-40B4-BE49-F238E27FC236}">
                <a16:creationId xmlns:a16="http://schemas.microsoft.com/office/drawing/2014/main" id="{F3249C25-2F8C-866E-311F-8AA943C14AB4}"/>
              </a:ext>
            </a:extLst>
          </p:cNvPr>
          <p:cNvSpPr>
            <a:spLocks noGrp="1"/>
          </p:cNvSpPr>
          <p:nvPr>
            <p:ph type="dt" sz="half" idx="10"/>
          </p:nvPr>
        </p:nvSpPr>
        <p:spPr>
          <a:xfrm>
            <a:off x="10344472" y="6381328"/>
            <a:ext cx="936104" cy="216471"/>
          </a:xfrm>
        </p:spPr>
        <p:txBody>
          <a:bodyPr/>
          <a:lstStyle/>
          <a:p>
            <a:pPr>
              <a:spcAft>
                <a:spcPts val="600"/>
              </a:spcAft>
            </a:pPr>
            <a:fld id="{158848C2-6DF9-4CDD-A855-80D53255DF25}" type="datetime1">
              <a:rPr lang="fi-FI" smtClean="0"/>
              <a:pPr>
                <a:spcAft>
                  <a:spcPts val="600"/>
                </a:spcAft>
              </a:pPr>
              <a:t>15.8.2023</a:t>
            </a:fld>
            <a:endParaRPr lang="fi-FI"/>
          </a:p>
        </p:txBody>
      </p:sp>
      <p:sp>
        <p:nvSpPr>
          <p:cNvPr id="15" name="Footer Placeholder 4">
            <a:extLst>
              <a:ext uri="{FF2B5EF4-FFF2-40B4-BE49-F238E27FC236}">
                <a16:creationId xmlns:a16="http://schemas.microsoft.com/office/drawing/2014/main" id="{B99392E3-9354-1ECC-F13D-0357D86FF35C}"/>
              </a:ext>
            </a:extLst>
          </p:cNvPr>
          <p:cNvSpPr>
            <a:spLocks noGrp="1"/>
          </p:cNvSpPr>
          <p:nvPr>
            <p:ph type="ftr" sz="quarter" idx="11"/>
          </p:nvPr>
        </p:nvSpPr>
        <p:spPr>
          <a:xfrm>
            <a:off x="6096000" y="6381328"/>
            <a:ext cx="4248472" cy="216471"/>
          </a:xfrm>
        </p:spPr>
        <p:txBody>
          <a:bodyPr/>
          <a:lstStyle/>
          <a:p>
            <a:pPr>
              <a:spcAft>
                <a:spcPts val="600"/>
              </a:spcAft>
            </a:pPr>
            <a:r>
              <a:rPr lang="fi-FI"/>
              <a:t>JYU </a:t>
            </a:r>
            <a:r>
              <a:rPr lang="fi-FI" err="1"/>
              <a:t>Since</a:t>
            </a:r>
            <a:r>
              <a:rPr lang="fi-FI"/>
              <a:t> 1863.</a:t>
            </a:r>
          </a:p>
        </p:txBody>
      </p:sp>
      <p:sp>
        <p:nvSpPr>
          <p:cNvPr id="17" name="Slide Number Placeholder 5">
            <a:extLst>
              <a:ext uri="{FF2B5EF4-FFF2-40B4-BE49-F238E27FC236}">
                <a16:creationId xmlns:a16="http://schemas.microsoft.com/office/drawing/2014/main" id="{6EB5C87B-A94A-2BD0-E2C0-5D6DBDCDD9FE}"/>
              </a:ext>
            </a:extLst>
          </p:cNvPr>
          <p:cNvSpPr>
            <a:spLocks noGrp="1"/>
          </p:cNvSpPr>
          <p:nvPr>
            <p:ph type="sldNum" sz="quarter" idx="12"/>
          </p:nvPr>
        </p:nvSpPr>
        <p:spPr>
          <a:xfrm>
            <a:off x="11280576" y="6381551"/>
            <a:ext cx="431998" cy="215801"/>
          </a:xfrm>
        </p:spPr>
        <p:txBody>
          <a:bodyPr/>
          <a:lstStyle/>
          <a:p>
            <a:pPr>
              <a:spcAft>
                <a:spcPts val="600"/>
              </a:spcAft>
            </a:pPr>
            <a:fld id="{9E548902-A2E1-4711-A467-290FB9FE5D63}" type="slidenum">
              <a:rPr lang="fi-FI" smtClean="0"/>
              <a:pPr>
                <a:spcAft>
                  <a:spcPts val="600"/>
                </a:spcAft>
              </a:pPr>
              <a:t>9</a:t>
            </a:fld>
            <a:endParaRPr lang="fi-FI"/>
          </a:p>
        </p:txBody>
      </p:sp>
      <p:graphicFrame>
        <p:nvGraphicFramePr>
          <p:cNvPr id="6" name="Taulukko 5">
            <a:extLst>
              <a:ext uri="{FF2B5EF4-FFF2-40B4-BE49-F238E27FC236}">
                <a16:creationId xmlns:a16="http://schemas.microsoft.com/office/drawing/2014/main" id="{CF91BBA5-2DF8-973F-156B-DB6F21F1B71E}"/>
              </a:ext>
            </a:extLst>
          </p:cNvPr>
          <p:cNvGraphicFramePr>
            <a:graphicFrameLocks noGrp="1"/>
          </p:cNvGraphicFramePr>
          <p:nvPr>
            <p:extLst>
              <p:ext uri="{D42A27DB-BD31-4B8C-83A1-F6EECF244321}">
                <p14:modId xmlns:p14="http://schemas.microsoft.com/office/powerpoint/2010/main" val="260197510"/>
              </p:ext>
            </p:extLst>
          </p:nvPr>
        </p:nvGraphicFramePr>
        <p:xfrm>
          <a:off x="569532" y="1773239"/>
          <a:ext cx="11049151" cy="4392617"/>
        </p:xfrm>
        <a:graphic>
          <a:graphicData uri="http://schemas.openxmlformats.org/drawingml/2006/table">
            <a:tbl>
              <a:tblPr firstRow="1" firstCol="1" bandRow="1">
                <a:tableStyleId>{F5AB1C69-6EDB-4FF4-983F-18BD219EF322}</a:tableStyleId>
              </a:tblPr>
              <a:tblGrid>
                <a:gridCol w="2529516">
                  <a:extLst>
                    <a:ext uri="{9D8B030D-6E8A-4147-A177-3AD203B41FA5}">
                      <a16:colId xmlns:a16="http://schemas.microsoft.com/office/drawing/2014/main" val="3241559722"/>
                    </a:ext>
                  </a:extLst>
                </a:gridCol>
                <a:gridCol w="1779089">
                  <a:extLst>
                    <a:ext uri="{9D8B030D-6E8A-4147-A177-3AD203B41FA5}">
                      <a16:colId xmlns:a16="http://schemas.microsoft.com/office/drawing/2014/main" val="3074217636"/>
                    </a:ext>
                  </a:extLst>
                </a:gridCol>
                <a:gridCol w="1192647">
                  <a:extLst>
                    <a:ext uri="{9D8B030D-6E8A-4147-A177-3AD203B41FA5}">
                      <a16:colId xmlns:a16="http://schemas.microsoft.com/office/drawing/2014/main" val="1154898540"/>
                    </a:ext>
                  </a:extLst>
                </a:gridCol>
                <a:gridCol w="1373741">
                  <a:extLst>
                    <a:ext uri="{9D8B030D-6E8A-4147-A177-3AD203B41FA5}">
                      <a16:colId xmlns:a16="http://schemas.microsoft.com/office/drawing/2014/main" val="3810559969"/>
                    </a:ext>
                  </a:extLst>
                </a:gridCol>
                <a:gridCol w="1448608">
                  <a:extLst>
                    <a:ext uri="{9D8B030D-6E8A-4147-A177-3AD203B41FA5}">
                      <a16:colId xmlns:a16="http://schemas.microsoft.com/office/drawing/2014/main" val="2086832452"/>
                    </a:ext>
                  </a:extLst>
                </a:gridCol>
                <a:gridCol w="1427548">
                  <a:extLst>
                    <a:ext uri="{9D8B030D-6E8A-4147-A177-3AD203B41FA5}">
                      <a16:colId xmlns:a16="http://schemas.microsoft.com/office/drawing/2014/main" val="3268601881"/>
                    </a:ext>
                  </a:extLst>
                </a:gridCol>
                <a:gridCol w="1298002">
                  <a:extLst>
                    <a:ext uri="{9D8B030D-6E8A-4147-A177-3AD203B41FA5}">
                      <a16:colId xmlns:a16="http://schemas.microsoft.com/office/drawing/2014/main" val="1564390754"/>
                    </a:ext>
                  </a:extLst>
                </a:gridCol>
              </a:tblGrid>
              <a:tr h="729716">
                <a:tc rowSpan="2" gridSpan="2">
                  <a:txBody>
                    <a:bodyPr/>
                    <a:lstStyle/>
                    <a:p>
                      <a:pPr>
                        <a:lnSpc>
                          <a:spcPct val="115000"/>
                        </a:lnSpc>
                        <a:spcAft>
                          <a:spcPts val="1000"/>
                        </a:spcAft>
                      </a:pPr>
                      <a:r>
                        <a:rPr lang="en-GB" sz="1600" dirty="0">
                          <a:effectLst/>
                        </a:rPr>
                        <a:t>Table 1. Experiences of interdisciplinary and interdisciplinary career development in IAS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rowSpan="2" hMerge="1">
                  <a:txBody>
                    <a:bodyPr/>
                    <a:lstStyle/>
                    <a:p>
                      <a:endParaRPr lang="fi-FI"/>
                    </a:p>
                  </a:txBody>
                  <a:tcPr/>
                </a:tc>
                <a:tc gridSpan="5">
                  <a:txBody>
                    <a:bodyPr/>
                    <a:lstStyle/>
                    <a:p>
                      <a:pPr algn="ctr">
                        <a:lnSpc>
                          <a:spcPct val="115000"/>
                        </a:lnSpc>
                        <a:spcAft>
                          <a:spcPts val="1000"/>
                        </a:spcAft>
                      </a:pPr>
                      <a:r>
                        <a:rPr lang="en-US" sz="1600" dirty="0">
                          <a:effectLst/>
                        </a:rPr>
                        <a:t>To to what extent is IAS a genuinely interdisciplinary institute?</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2663313324"/>
                  </a:ext>
                </a:extLst>
              </a:tr>
              <a:tr h="1087412">
                <a:tc gridSpan="2" vMerge="1">
                  <a:txBody>
                    <a:bodyPr/>
                    <a:lstStyle/>
                    <a:p>
                      <a:endParaRPr lang="fi-FI"/>
                    </a:p>
                  </a:txBody>
                  <a:tcPr/>
                </a:tc>
                <a:tc hMerge="1" vMerge="1">
                  <a:txBody>
                    <a:bodyPr/>
                    <a:lstStyle/>
                    <a:p>
                      <a:endParaRPr lang="fi-FI"/>
                    </a:p>
                  </a:txBody>
                  <a:tcPr/>
                </a:tc>
                <a:tc>
                  <a:txBody>
                    <a:bodyPr/>
                    <a:lstStyle/>
                    <a:p>
                      <a:pPr algn="ctr">
                        <a:lnSpc>
                          <a:spcPct val="115000"/>
                        </a:lnSpc>
                        <a:spcAft>
                          <a:spcPts val="1000"/>
                        </a:spcAft>
                      </a:pPr>
                      <a:r>
                        <a:rPr lang="en-US" sz="1600" dirty="0">
                          <a:effectLst/>
                        </a:rPr>
                        <a:t>Hardly at all / A little</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ctr">
                        <a:lnSpc>
                          <a:spcPct val="115000"/>
                        </a:lnSpc>
                        <a:spcAft>
                          <a:spcPts val="1000"/>
                        </a:spcAft>
                      </a:pPr>
                      <a:r>
                        <a:rPr lang="fi-FI" sz="1600">
                          <a:effectLst/>
                        </a:rPr>
                        <a:t>To some extent</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ctr">
                        <a:lnSpc>
                          <a:spcPct val="115000"/>
                        </a:lnSpc>
                        <a:spcAft>
                          <a:spcPts val="1000"/>
                        </a:spcAft>
                      </a:pPr>
                      <a:r>
                        <a:rPr lang="fi-FI" sz="1600">
                          <a:effectLst/>
                        </a:rPr>
                        <a:t>Very much</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ctr">
                        <a:lnSpc>
                          <a:spcPct val="115000"/>
                        </a:lnSpc>
                        <a:spcAft>
                          <a:spcPts val="1000"/>
                        </a:spcAft>
                      </a:pPr>
                      <a:r>
                        <a:rPr lang="fi-FI" sz="1600">
                          <a:effectLst/>
                        </a:rPr>
                        <a:t>Absolutely</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ctr">
                        <a:lnSpc>
                          <a:spcPct val="115000"/>
                        </a:lnSpc>
                        <a:spcAft>
                          <a:spcPts val="1000"/>
                        </a:spcAft>
                      </a:pPr>
                      <a:r>
                        <a:rPr lang="fi-FI" sz="1600">
                          <a:effectLst/>
                        </a:rPr>
                        <a:t>Total</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extLst>
                  <a:ext uri="{0D108BD9-81ED-4DB2-BD59-A6C34878D82A}">
                    <a16:rowId xmlns:a16="http://schemas.microsoft.com/office/drawing/2014/main" val="1754534600"/>
                  </a:ext>
                </a:extLst>
              </a:tr>
              <a:tr h="729716">
                <a:tc rowSpan="4">
                  <a:txBody>
                    <a:bodyPr/>
                    <a:lstStyle/>
                    <a:p>
                      <a:pPr>
                        <a:lnSpc>
                          <a:spcPct val="115000"/>
                        </a:lnSpc>
                        <a:spcAft>
                          <a:spcPts val="1000"/>
                        </a:spcAft>
                      </a:pPr>
                      <a:r>
                        <a:rPr lang="en-US" sz="1600" dirty="0">
                          <a:effectLst/>
                        </a:rPr>
                        <a:t>To what extent do you consider yourself to be</a:t>
                      </a:r>
                      <a:endParaRPr lang="fi-FI" sz="1600" dirty="0">
                        <a:effectLst/>
                      </a:endParaRPr>
                    </a:p>
                    <a:p>
                      <a:pPr>
                        <a:lnSpc>
                          <a:spcPct val="115000"/>
                        </a:lnSpc>
                        <a:spcAft>
                          <a:spcPts val="1000"/>
                        </a:spcAft>
                      </a:pPr>
                      <a:r>
                        <a:rPr lang="fi-FI" sz="1600" dirty="0">
                          <a:effectLst/>
                        </a:rPr>
                        <a:t>an </a:t>
                      </a:r>
                      <a:r>
                        <a:rPr lang="fi-FI" sz="1600" dirty="0" err="1">
                          <a:effectLst/>
                        </a:rPr>
                        <a:t>interdisciplinary</a:t>
                      </a:r>
                      <a:r>
                        <a:rPr lang="fi-FI" sz="1600" dirty="0">
                          <a:effectLst/>
                        </a:rPr>
                        <a:t> </a:t>
                      </a:r>
                      <a:r>
                        <a:rPr lang="fi-FI" sz="1600" dirty="0" err="1">
                          <a:effectLst/>
                        </a:rPr>
                        <a:t>researchers</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ctr"/>
                </a:tc>
                <a:tc>
                  <a:txBody>
                    <a:bodyPr/>
                    <a:lstStyle/>
                    <a:p>
                      <a:pPr>
                        <a:lnSpc>
                          <a:spcPct val="115000"/>
                        </a:lnSpc>
                        <a:spcAft>
                          <a:spcPts val="1000"/>
                        </a:spcAft>
                      </a:pPr>
                      <a:r>
                        <a:rPr lang="en-US" sz="1600">
                          <a:effectLst/>
                        </a:rPr>
                        <a:t>Hardly at all / A little</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2</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0</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4</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extLst>
                  <a:ext uri="{0D108BD9-81ED-4DB2-BD59-A6C34878D82A}">
                    <a16:rowId xmlns:a16="http://schemas.microsoft.com/office/drawing/2014/main" val="3119061663"/>
                  </a:ext>
                </a:extLst>
              </a:tr>
              <a:tr h="729716">
                <a:tc vMerge="1">
                  <a:txBody>
                    <a:bodyPr/>
                    <a:lstStyle/>
                    <a:p>
                      <a:endParaRPr lang="fi-FI"/>
                    </a:p>
                  </a:txBody>
                  <a:tcPr/>
                </a:tc>
                <a:tc>
                  <a:txBody>
                    <a:bodyPr/>
                    <a:lstStyle/>
                    <a:p>
                      <a:pPr>
                        <a:lnSpc>
                          <a:spcPct val="115000"/>
                        </a:lnSpc>
                        <a:spcAft>
                          <a:spcPts val="1000"/>
                        </a:spcAft>
                      </a:pPr>
                      <a:r>
                        <a:rPr lang="fi-FI" sz="1600">
                          <a:effectLst/>
                        </a:rPr>
                        <a:t>To some extent</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3</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0</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0</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4</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extLst>
                  <a:ext uri="{0D108BD9-81ED-4DB2-BD59-A6C34878D82A}">
                    <a16:rowId xmlns:a16="http://schemas.microsoft.com/office/drawing/2014/main" val="208509786"/>
                  </a:ext>
                </a:extLst>
              </a:tr>
              <a:tr h="372019">
                <a:tc vMerge="1">
                  <a:txBody>
                    <a:bodyPr/>
                    <a:lstStyle/>
                    <a:p>
                      <a:endParaRPr lang="fi-FI"/>
                    </a:p>
                  </a:txBody>
                  <a:tcPr/>
                </a:tc>
                <a:tc>
                  <a:txBody>
                    <a:bodyPr/>
                    <a:lstStyle/>
                    <a:p>
                      <a:pPr>
                        <a:lnSpc>
                          <a:spcPct val="115000"/>
                        </a:lnSpc>
                        <a:spcAft>
                          <a:spcPts val="1000"/>
                        </a:spcAft>
                      </a:pPr>
                      <a:r>
                        <a:rPr lang="fi-FI" sz="1600" dirty="0" err="1">
                          <a:effectLst/>
                        </a:rPr>
                        <a:t>Very</a:t>
                      </a:r>
                      <a:r>
                        <a:rPr lang="fi-FI" sz="1600" dirty="0">
                          <a:effectLst/>
                        </a:rPr>
                        <a:t> </a:t>
                      </a:r>
                      <a:r>
                        <a:rPr lang="fi-FI" sz="1600" dirty="0" err="1">
                          <a:effectLst/>
                        </a:rPr>
                        <a:t>much</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0</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9</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3</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13</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extLst>
                  <a:ext uri="{0D108BD9-81ED-4DB2-BD59-A6C34878D82A}">
                    <a16:rowId xmlns:a16="http://schemas.microsoft.com/office/drawing/2014/main" val="4212190343"/>
                  </a:ext>
                </a:extLst>
              </a:tr>
              <a:tr h="372019">
                <a:tc vMerge="1">
                  <a:txBody>
                    <a:bodyPr/>
                    <a:lstStyle/>
                    <a:p>
                      <a:endParaRPr lang="fi-FI"/>
                    </a:p>
                  </a:txBody>
                  <a:tcPr/>
                </a:tc>
                <a:tc>
                  <a:txBody>
                    <a:bodyPr/>
                    <a:lstStyle/>
                    <a:p>
                      <a:pPr>
                        <a:lnSpc>
                          <a:spcPct val="115000"/>
                        </a:lnSpc>
                        <a:spcAft>
                          <a:spcPts val="1000"/>
                        </a:spcAft>
                      </a:pPr>
                      <a:r>
                        <a:rPr lang="fi-FI" sz="1600">
                          <a:effectLst/>
                        </a:rPr>
                        <a:t>Absolutely</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dirty="0">
                          <a:effectLst/>
                        </a:rPr>
                        <a:t>2</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dirty="0">
                          <a:effectLst/>
                        </a:rPr>
                        <a:t>5</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9</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extLst>
                  <a:ext uri="{0D108BD9-81ED-4DB2-BD59-A6C34878D82A}">
                    <a16:rowId xmlns:a16="http://schemas.microsoft.com/office/drawing/2014/main" val="104635710"/>
                  </a:ext>
                </a:extLst>
              </a:tr>
              <a:tr h="372019">
                <a:tc>
                  <a:txBody>
                    <a:bodyPr/>
                    <a:lstStyle/>
                    <a:p>
                      <a:pPr>
                        <a:lnSpc>
                          <a:spcPct val="115000"/>
                        </a:lnSpc>
                        <a:spcAft>
                          <a:spcPts val="1000"/>
                        </a:spcAft>
                      </a:pPr>
                      <a:r>
                        <a:rPr lang="fi-FI" sz="1600" dirty="0">
                          <a:effectLst/>
                        </a:rPr>
                        <a:t>Total</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nSpc>
                          <a:spcPct val="115000"/>
                        </a:lnSpc>
                        <a:spcAft>
                          <a:spcPts val="1000"/>
                        </a:spcAft>
                      </a:pPr>
                      <a:r>
                        <a:rPr lang="fi-FI" sz="1600" dirty="0">
                          <a:effectLst/>
                        </a:rPr>
                        <a:t>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5</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18</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dirty="0">
                          <a:effectLst/>
                        </a:rPr>
                        <a:t>2</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a:effectLst/>
                        </a:rPr>
                        <a:t>5</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tc>
                  <a:txBody>
                    <a:bodyPr/>
                    <a:lstStyle/>
                    <a:p>
                      <a:pPr algn="r">
                        <a:lnSpc>
                          <a:spcPct val="115000"/>
                        </a:lnSpc>
                        <a:spcAft>
                          <a:spcPts val="1000"/>
                        </a:spcAft>
                      </a:pPr>
                      <a:r>
                        <a:rPr lang="fi-FI" sz="1600" dirty="0">
                          <a:effectLst/>
                        </a:rPr>
                        <a:t>30</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60" marR="45360" marT="0" marB="0" anchor="b"/>
                </a:tc>
                <a:extLst>
                  <a:ext uri="{0D108BD9-81ED-4DB2-BD59-A6C34878D82A}">
                    <a16:rowId xmlns:a16="http://schemas.microsoft.com/office/drawing/2014/main" val="994515527"/>
                  </a:ext>
                </a:extLst>
              </a:tr>
            </a:tbl>
          </a:graphicData>
        </a:graphic>
      </p:graphicFrame>
      <p:pic>
        <p:nvPicPr>
          <p:cNvPr id="2" name="Picture 2" descr="Tampereen korkeakouluyhteisön uusi visuaalinen ilme ...">
            <a:extLst>
              <a:ext uri="{FF2B5EF4-FFF2-40B4-BE49-F238E27FC236}">
                <a16:creationId xmlns:a16="http://schemas.microsoft.com/office/drawing/2014/main" id="{F52F3727-3A1A-85DB-6500-F1DEC6524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893" y="475803"/>
            <a:ext cx="511825"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342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JYO">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yo_sample.potx" id="{DB6DEF07-9B6B-4F25-872D-C3435EEA0E00}" vid="{B66E0577-C2D6-46C0-89C4-B8FB6716E723}"/>
    </a:ext>
  </a:extLst>
</a:theme>
</file>

<file path=ppt/theme/theme2.xml><?xml version="1.0" encoding="utf-8"?>
<a:theme xmlns:a="http://schemas.openxmlformats.org/drawingml/2006/main" name="Office Theme">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JYO</Template>
  <TotalTime>3247</TotalTime>
  <Words>1719</Words>
  <Application>Microsoft Macintosh PowerPoint</Application>
  <PresentationFormat>Laajakuva</PresentationFormat>
  <Paragraphs>213</Paragraphs>
  <Slides>20</Slides>
  <Notes>4</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20</vt:i4>
      </vt:variant>
    </vt:vector>
  </HeadingPairs>
  <TitlesOfParts>
    <vt:vector size="29" baseType="lpstr">
      <vt:lpstr>Aleo</vt:lpstr>
      <vt:lpstr>Arial</vt:lpstr>
      <vt:lpstr>Calibri</vt:lpstr>
      <vt:lpstr>Lato</vt:lpstr>
      <vt:lpstr>Lato Black</vt:lpstr>
      <vt:lpstr>Times</vt:lpstr>
      <vt:lpstr>Times New Roman</vt:lpstr>
      <vt:lpstr>Wingdings</vt:lpstr>
      <vt:lpstr>JYO</vt:lpstr>
      <vt:lpstr>Tieteidenvälinen urakehitys tutkijakollegiumien kontekstissa  </vt:lpstr>
      <vt:lpstr>Tutkimuskohteena tutkijakollegiumit ja tieteidenvälisyys</vt:lpstr>
      <vt:lpstr>Tieteidenvälisyys </vt:lpstr>
      <vt:lpstr>Tutkijakollegiumit </vt:lpstr>
      <vt:lpstr>Tieteidenväliset urat </vt:lpstr>
      <vt:lpstr>Urapääoma (career capital) </vt:lpstr>
      <vt:lpstr> Uraskripti (career script)</vt:lpstr>
      <vt:lpstr> Aineisto </vt:lpstr>
      <vt:lpstr>PowerPoint-esitys</vt:lpstr>
      <vt:lpstr>PowerPoint-esitys</vt:lpstr>
      <vt:lpstr>Urapääomat </vt:lpstr>
      <vt:lpstr>‘Knowing self’ (knowing why) </vt:lpstr>
      <vt:lpstr>PowerPoint-esitys</vt:lpstr>
      <vt:lpstr>‘Knowing how’ </vt:lpstr>
      <vt:lpstr>‘Knowing whom’ </vt:lpstr>
      <vt:lpstr>PowerPoint-esitys</vt:lpstr>
      <vt:lpstr>PowerPoint-esitys</vt:lpstr>
      <vt:lpstr>PowerPoint-esitys</vt:lpstr>
      <vt:lpstr>PowerPoint-esitys</vt:lpstr>
      <vt:lpstr>Kiitos.  mira.m.kalalahti@jyu.fi reetta.muhonen@tuni.fi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JYU Title Aleo 40pt Bold max. three rows.</dc:title>
  <dc:creator>Kalalahti, Mira</dc:creator>
  <cp:lastModifiedBy>Kalalahti, Mira</cp:lastModifiedBy>
  <cp:revision>15</cp:revision>
  <dcterms:created xsi:type="dcterms:W3CDTF">2022-06-01T13:30:30Z</dcterms:created>
  <dcterms:modified xsi:type="dcterms:W3CDTF">2023-08-15T08:15:47Z</dcterms:modified>
</cp:coreProperties>
</file>