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7" r:id="rId3"/>
    <p:sldId id="259" r:id="rId4"/>
    <p:sldId id="273" r:id="rId5"/>
    <p:sldId id="263" r:id="rId6"/>
    <p:sldId id="271" r:id="rId7"/>
    <p:sldId id="262" r:id="rId8"/>
    <p:sldId id="264" r:id="rId9"/>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3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8A008-C6B3-4765-90F2-5B52C948330A}" type="datetimeFigureOut">
              <a:rPr lang="fi-FI" smtClean="0"/>
              <a:t>25.5.2015</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73F175-5B43-4EEF-A035-6B119D494C2A}" type="slidenum">
              <a:rPr lang="fi-FI" smtClean="0"/>
              <a:t>‹#›</a:t>
            </a:fld>
            <a:endParaRPr lang="fi-FI"/>
          </a:p>
        </p:txBody>
      </p:sp>
    </p:spTree>
    <p:extLst>
      <p:ext uri="{BB962C8B-B14F-4D97-AF65-F5344CB8AC3E}">
        <p14:creationId xmlns:p14="http://schemas.microsoft.com/office/powerpoint/2010/main" val="188405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fi-FI"/>
          </a:p>
        </p:txBody>
      </p:sp>
      <p:sp>
        <p:nvSpPr>
          <p:cNvPr id="4" name="Dian numeron paikkamerkki 3"/>
          <p:cNvSpPr>
            <a:spLocks noGrp="1"/>
          </p:cNvSpPr>
          <p:nvPr>
            <p:ph type="sldNum" sz="quarter" idx="10"/>
          </p:nvPr>
        </p:nvSpPr>
        <p:spPr/>
        <p:txBody>
          <a:bodyPr/>
          <a:lstStyle/>
          <a:p>
            <a:fld id="{DFD68452-3929-4FD8-B15C-CAEB56E3F3DE}"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278065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dia">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2" y="2349499"/>
            <a:ext cx="7775576" cy="1871663"/>
          </a:xfrm>
        </p:spPr>
        <p:txBody>
          <a:bodyPr anchor="t" anchorCtr="0">
            <a:normAutofit/>
          </a:bodyPr>
          <a:lstStyle>
            <a:lvl1pPr algn="ctr">
              <a:defRPr sz="4800">
                <a:solidFill>
                  <a:schemeClr val="bg1"/>
                </a:solidFill>
              </a:defRPr>
            </a:lvl1pPr>
          </a:lstStyle>
          <a:p>
            <a:r>
              <a:rPr lang="fi-FI" smtClean="0"/>
              <a:t>Muokkaa perustyyl. napsautt.</a:t>
            </a:r>
            <a:endParaRPr lang="en-GB"/>
          </a:p>
        </p:txBody>
      </p:sp>
      <p:sp>
        <p:nvSpPr>
          <p:cNvPr id="3" name="Subtitle 2"/>
          <p:cNvSpPr>
            <a:spLocks noGrp="1"/>
          </p:cNvSpPr>
          <p:nvPr>
            <p:ph type="subTitle" idx="1"/>
          </p:nvPr>
        </p:nvSpPr>
        <p:spPr>
          <a:xfrm>
            <a:off x="684212" y="4292600"/>
            <a:ext cx="7775576" cy="1350978"/>
          </a:xfrm>
        </p:spPr>
        <p:txBody>
          <a:bodyPr/>
          <a:lstStyle>
            <a:lvl1pPr marL="0" indent="0" algn="ctr">
              <a:buNone/>
              <a:defRPr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GB"/>
          </a:p>
        </p:txBody>
      </p:sp>
      <p:sp>
        <p:nvSpPr>
          <p:cNvPr id="7" name="Freeform 14"/>
          <p:cNvSpPr>
            <a:spLocks noEditPoints="1"/>
          </p:cNvSpPr>
          <p:nvPr userDrawn="1"/>
        </p:nvSpPr>
        <p:spPr bwMode="auto">
          <a:xfrm>
            <a:off x="107951" y="115888"/>
            <a:ext cx="2161402" cy="2027228"/>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5" name="Date Placeholder 3"/>
          <p:cNvSpPr>
            <a:spLocks noGrp="1"/>
          </p:cNvSpPr>
          <p:nvPr>
            <p:ph type="dt" sz="half" idx="2"/>
          </p:nvPr>
        </p:nvSpPr>
        <p:spPr>
          <a:xfrm>
            <a:off x="7500958" y="6165850"/>
            <a:ext cx="887392"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AA6DB3D3-A72C-4B36-8B75-213E1383F39E}" type="datetime1">
              <a:rPr lang="fi-FI" smtClean="0">
                <a:solidFill>
                  <a:srgbClr val="8C8A87"/>
                </a:solidFill>
              </a:rPr>
              <a:pPr/>
              <a:t>25.5.2015</a:t>
            </a:fld>
            <a:endParaRPr lang="en-GB" dirty="0">
              <a:solidFill>
                <a:srgbClr val="8C8A87"/>
              </a:solidFill>
            </a:endParaRPr>
          </a:p>
        </p:txBody>
      </p:sp>
      <p:sp>
        <p:nvSpPr>
          <p:cNvPr id="46" name="Footer Placeholder 4"/>
          <p:cNvSpPr>
            <a:spLocks noGrp="1"/>
          </p:cNvSpPr>
          <p:nvPr>
            <p:ph type="ftr" sz="quarter" idx="3"/>
          </p:nvPr>
        </p:nvSpPr>
        <p:spPr>
          <a:xfrm>
            <a:off x="1979614" y="6165850"/>
            <a:ext cx="2592385"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dirty="0" smtClean="0">
                <a:solidFill>
                  <a:srgbClr val="8C8A87"/>
                </a:solidFill>
              </a:rPr>
              <a:t>Osasto / Henkilön nimi / Esityksen nimi</a:t>
            </a:r>
            <a:endParaRPr lang="en-GB" dirty="0">
              <a:solidFill>
                <a:srgbClr val="8C8A87"/>
              </a:solidFill>
            </a:endParaRPr>
          </a:p>
        </p:txBody>
      </p:sp>
      <p:sp>
        <p:nvSpPr>
          <p:cNvPr id="47" name="Slide Number Placeholder 5"/>
          <p:cNvSpPr>
            <a:spLocks noGrp="1"/>
          </p:cNvSpPr>
          <p:nvPr>
            <p:ph type="sldNum" sz="quarter" idx="4"/>
          </p:nvPr>
        </p:nvSpPr>
        <p:spPr>
          <a:xfrm>
            <a:off x="8388351" y="6165851"/>
            <a:ext cx="431800"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solidFill>
                  <a:srgbClr val="8C8A87"/>
                </a:solidFill>
              </a:rPr>
              <a:pPr/>
              <a:t>‹#›</a:t>
            </a:fld>
            <a:endParaRPr lang="en-GB" dirty="0">
              <a:solidFill>
                <a:srgbClr val="8C8A87"/>
              </a:solidFill>
            </a:endParaRPr>
          </a:p>
        </p:txBody>
      </p:sp>
      <p:grpSp>
        <p:nvGrpSpPr>
          <p:cNvPr id="48" name="Group 47"/>
          <p:cNvGrpSpPr>
            <a:grpSpLocks noChangeAspect="1"/>
          </p:cNvGrpSpPr>
          <p:nvPr userDrawn="1"/>
        </p:nvGrpSpPr>
        <p:grpSpPr>
          <a:xfrm>
            <a:off x="323850" y="6215082"/>
            <a:ext cx="1452144" cy="352800"/>
            <a:chOff x="-498475" y="2201863"/>
            <a:chExt cx="10134600" cy="2462212"/>
          </a:xfrm>
          <a:solidFill>
            <a:schemeClr val="tx2"/>
          </a:solidFill>
        </p:grpSpPr>
        <p:sp>
          <p:nvSpPr>
            <p:cNvPr id="49"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0"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1"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52" name="TextBox 51"/>
          <p:cNvSpPr txBox="1"/>
          <p:nvPr userDrawn="1"/>
        </p:nvSpPr>
        <p:spPr>
          <a:xfrm>
            <a:off x="6011862" y="6165850"/>
            <a:ext cx="1489095" cy="431800"/>
          </a:xfrm>
          <a:prstGeom prst="rect">
            <a:avLst/>
          </a:prstGeom>
          <a:noFill/>
        </p:spPr>
        <p:txBody>
          <a:bodyPr wrap="square" lIns="0" tIns="0" rIns="0" bIns="0" rtlCol="0" anchor="b" anchorCtr="0">
            <a:noAutofit/>
          </a:bodyPr>
          <a:lstStyle/>
          <a:p>
            <a:r>
              <a:rPr lang="en-GB" sz="900" dirty="0">
                <a:solidFill>
                  <a:srgbClr val="8C8A87"/>
                </a:solidFill>
              </a:rPr>
              <a:t>www.helsinki.fi/yliopisto</a:t>
            </a:r>
          </a:p>
        </p:txBody>
      </p:sp>
    </p:spTree>
    <p:extLst>
      <p:ext uri="{BB962C8B-B14F-4D97-AF65-F5344CB8AC3E}">
        <p14:creationId xmlns:p14="http://schemas.microsoft.com/office/powerpoint/2010/main" val="3477764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with 1/2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5472112" y="1989137"/>
            <a:ext cx="3348037" cy="4032251"/>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0" name="Date Placeholder 9"/>
          <p:cNvSpPr>
            <a:spLocks noGrp="1"/>
          </p:cNvSpPr>
          <p:nvPr>
            <p:ph type="dt" sz="half" idx="10"/>
          </p:nvPr>
        </p:nvSpPr>
        <p:spPr/>
        <p:txBody>
          <a:bodyPr/>
          <a:lstStyle/>
          <a:p>
            <a:fld id="{76C23854-A81D-466E-AE25-5CF1AD4FF184}" type="datetime1">
              <a:rPr lang="fi-FI" smtClean="0">
                <a:solidFill>
                  <a:srgbClr val="8C8A87"/>
                </a:solidFill>
              </a:rPr>
              <a:pPr/>
              <a:t>25.5.2015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
        <p:nvSpPr>
          <p:cNvPr id="9" name="Content Placeholder 2"/>
          <p:cNvSpPr>
            <a:spLocks noGrp="1"/>
          </p:cNvSpPr>
          <p:nvPr>
            <p:ph sz="half" idx="1"/>
          </p:nvPr>
        </p:nvSpPr>
        <p:spPr>
          <a:xfrm>
            <a:off x="1979613" y="1989136"/>
            <a:ext cx="3348038" cy="4032251"/>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Tree>
    <p:extLst>
      <p:ext uri="{BB962C8B-B14F-4D97-AF65-F5344CB8AC3E}">
        <p14:creationId xmlns:p14="http://schemas.microsoft.com/office/powerpoint/2010/main" val="17756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san ylätunniste">
    <p:spTree>
      <p:nvGrpSpPr>
        <p:cNvPr id="1" name=""/>
        <p:cNvGrpSpPr/>
        <p:nvPr/>
      </p:nvGrpSpPr>
      <p:grpSpPr>
        <a:xfrm>
          <a:off x="0" y="0"/>
          <a:ext cx="0" cy="0"/>
          <a:chOff x="0" y="0"/>
          <a:chExt cx="0" cy="0"/>
        </a:xfrm>
      </p:grpSpPr>
      <p:sp>
        <p:nvSpPr>
          <p:cNvPr id="2" name="Title 1"/>
          <p:cNvSpPr>
            <a:spLocks noGrp="1"/>
          </p:cNvSpPr>
          <p:nvPr>
            <p:ph type="ctrTitle"/>
          </p:nvPr>
        </p:nvSpPr>
        <p:spPr>
          <a:xfrm>
            <a:off x="684213" y="2349499"/>
            <a:ext cx="7775574" cy="1871663"/>
          </a:xfrm>
        </p:spPr>
        <p:txBody>
          <a:bodyPr anchor="t" anchorCtr="0">
            <a:noAutofit/>
          </a:bodyPr>
          <a:lstStyle>
            <a:lvl1pPr algn="ctr">
              <a:defRPr sz="4800"/>
            </a:lvl1pPr>
          </a:lstStyle>
          <a:p>
            <a:r>
              <a:rPr lang="fi-FI" smtClean="0"/>
              <a:t>Muokkaa perustyyl. napsautt.</a:t>
            </a:r>
            <a:endParaRPr lang="en-GB"/>
          </a:p>
        </p:txBody>
      </p:sp>
      <p:sp>
        <p:nvSpPr>
          <p:cNvPr id="3" name="Subtitle 2"/>
          <p:cNvSpPr>
            <a:spLocks noGrp="1"/>
          </p:cNvSpPr>
          <p:nvPr>
            <p:ph type="subTitle" idx="1"/>
          </p:nvPr>
        </p:nvSpPr>
        <p:spPr>
          <a:xfrm>
            <a:off x="684211" y="4292600"/>
            <a:ext cx="7775578" cy="1368425"/>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GB"/>
          </a:p>
        </p:txBody>
      </p:sp>
      <p:sp>
        <p:nvSpPr>
          <p:cNvPr id="18" name="Freeform 14"/>
          <p:cNvSpPr>
            <a:spLocks noEditPoints="1"/>
          </p:cNvSpPr>
          <p:nvPr userDrawn="1"/>
        </p:nvSpPr>
        <p:spPr bwMode="auto">
          <a:xfrm>
            <a:off x="107951" y="115888"/>
            <a:ext cx="2161402" cy="2027228"/>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0" name="Date Placeholder 3"/>
          <p:cNvSpPr>
            <a:spLocks noGrp="1"/>
          </p:cNvSpPr>
          <p:nvPr>
            <p:ph type="dt" sz="half" idx="2"/>
          </p:nvPr>
        </p:nvSpPr>
        <p:spPr>
          <a:xfrm>
            <a:off x="7500958" y="6165850"/>
            <a:ext cx="887392"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9D195EBF-A623-4132-8BFB-6C390436C964}" type="datetime1">
              <a:rPr lang="fi-FI" smtClean="0">
                <a:solidFill>
                  <a:srgbClr val="8C8A87"/>
                </a:solidFill>
              </a:rPr>
              <a:pPr/>
              <a:t>25.5.2015</a:t>
            </a:fld>
            <a:endParaRPr lang="en-GB" dirty="0">
              <a:solidFill>
                <a:srgbClr val="8C8A87"/>
              </a:solidFill>
            </a:endParaRPr>
          </a:p>
        </p:txBody>
      </p:sp>
      <p:sp>
        <p:nvSpPr>
          <p:cNvPr id="24" name="Footer Placeholder 4"/>
          <p:cNvSpPr>
            <a:spLocks noGrp="1"/>
          </p:cNvSpPr>
          <p:nvPr>
            <p:ph type="ftr" sz="quarter" idx="3"/>
          </p:nvPr>
        </p:nvSpPr>
        <p:spPr>
          <a:xfrm>
            <a:off x="1979615" y="6165850"/>
            <a:ext cx="2592386"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dirty="0" smtClean="0">
                <a:solidFill>
                  <a:srgbClr val="8C8A87"/>
                </a:solidFill>
              </a:rPr>
              <a:t>Osasto / Henkilön nimi / Esityksen nimi</a:t>
            </a:r>
            <a:endParaRPr lang="en-GB" dirty="0">
              <a:solidFill>
                <a:srgbClr val="8C8A87"/>
              </a:solidFill>
            </a:endParaRPr>
          </a:p>
        </p:txBody>
      </p:sp>
      <p:sp>
        <p:nvSpPr>
          <p:cNvPr id="25" name="Slide Number Placeholder 5"/>
          <p:cNvSpPr>
            <a:spLocks noGrp="1"/>
          </p:cNvSpPr>
          <p:nvPr>
            <p:ph type="sldNum" sz="quarter" idx="4"/>
          </p:nvPr>
        </p:nvSpPr>
        <p:spPr>
          <a:xfrm>
            <a:off x="8388351" y="6165851"/>
            <a:ext cx="431800"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solidFill>
                  <a:srgbClr val="8C8A87"/>
                </a:solidFill>
              </a:rPr>
              <a:pPr/>
              <a:t>‹#›</a:t>
            </a:fld>
            <a:endParaRPr lang="en-GB" dirty="0">
              <a:solidFill>
                <a:srgbClr val="8C8A87"/>
              </a:solidFill>
            </a:endParaRPr>
          </a:p>
        </p:txBody>
      </p:sp>
      <p:grpSp>
        <p:nvGrpSpPr>
          <p:cNvPr id="26" name="Group 25"/>
          <p:cNvGrpSpPr>
            <a:grpSpLocks noChangeAspect="1"/>
          </p:cNvGrpSpPr>
          <p:nvPr userDrawn="1"/>
        </p:nvGrpSpPr>
        <p:grpSpPr>
          <a:xfrm>
            <a:off x="323850" y="6215082"/>
            <a:ext cx="1452144" cy="352800"/>
            <a:chOff x="-498475" y="2201863"/>
            <a:chExt cx="10134600" cy="2462212"/>
          </a:xfrm>
          <a:solidFill>
            <a:schemeClr val="tx2"/>
          </a:solidFill>
        </p:grpSpPr>
        <p:sp>
          <p:nvSpPr>
            <p:cNvPr id="27"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8"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9"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30" name="TextBox 29"/>
          <p:cNvSpPr txBox="1"/>
          <p:nvPr userDrawn="1"/>
        </p:nvSpPr>
        <p:spPr>
          <a:xfrm>
            <a:off x="6011862" y="6165850"/>
            <a:ext cx="1489095" cy="431800"/>
          </a:xfrm>
          <a:prstGeom prst="rect">
            <a:avLst/>
          </a:prstGeom>
          <a:noFill/>
        </p:spPr>
        <p:txBody>
          <a:bodyPr wrap="square" lIns="0" tIns="0" rIns="0" bIns="0" rtlCol="0" anchor="b" anchorCtr="0">
            <a:noAutofit/>
          </a:bodyPr>
          <a:lstStyle/>
          <a:p>
            <a:r>
              <a:rPr lang="en-GB" sz="900" dirty="0">
                <a:solidFill>
                  <a:srgbClr val="8C8A87"/>
                </a:solidFill>
              </a:rPr>
              <a:t>www.helsinki.fi/yliopisto</a:t>
            </a:r>
          </a:p>
        </p:txBody>
      </p:sp>
    </p:spTree>
    <p:extLst>
      <p:ext uri="{BB962C8B-B14F-4D97-AF65-F5344CB8AC3E}">
        <p14:creationId xmlns:p14="http://schemas.microsoft.com/office/powerpoint/2010/main" val="323461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0" name="Date Placeholder 9"/>
          <p:cNvSpPr>
            <a:spLocks noGrp="1"/>
          </p:cNvSpPr>
          <p:nvPr>
            <p:ph type="dt" sz="half" idx="10"/>
          </p:nvPr>
        </p:nvSpPr>
        <p:spPr/>
        <p:txBody>
          <a:bodyPr/>
          <a:lstStyle/>
          <a:p>
            <a:fld id="{F1885724-97BC-4BD1-A4CC-983250FA4695}" type="datetime1">
              <a:rPr lang="fi-FI" smtClean="0">
                <a:solidFill>
                  <a:srgbClr val="8C8A87"/>
                </a:solidFill>
              </a:rPr>
              <a:pPr/>
              <a:t>25.5.2015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Tree>
    <p:extLst>
      <p:ext uri="{BB962C8B-B14F-4D97-AF65-F5344CB8AC3E}">
        <p14:creationId xmlns:p14="http://schemas.microsoft.com/office/powerpoint/2010/main" val="329981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79613" y="1989138"/>
            <a:ext cx="3348038" cy="4032250"/>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Content Placeholder 3"/>
          <p:cNvSpPr>
            <a:spLocks noGrp="1"/>
          </p:cNvSpPr>
          <p:nvPr>
            <p:ph sz="half" idx="2"/>
          </p:nvPr>
        </p:nvSpPr>
        <p:spPr>
          <a:xfrm>
            <a:off x="5472113" y="1989138"/>
            <a:ext cx="3348036" cy="4032250"/>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2" name="Title 11"/>
          <p:cNvSpPr>
            <a:spLocks noGrp="1"/>
          </p:cNvSpPr>
          <p:nvPr>
            <p:ph type="title"/>
          </p:nvPr>
        </p:nvSpPr>
        <p:spPr/>
        <p:txBody>
          <a:bodyPr/>
          <a:lstStyle/>
          <a:p>
            <a:r>
              <a:rPr lang="fi-FI" smtClean="0"/>
              <a:t>Muokkaa perustyyl. napsautt.</a:t>
            </a:r>
            <a:endParaRPr lang="en-GB"/>
          </a:p>
        </p:txBody>
      </p:sp>
      <p:sp>
        <p:nvSpPr>
          <p:cNvPr id="13" name="Date Placeholder 12"/>
          <p:cNvSpPr>
            <a:spLocks noGrp="1"/>
          </p:cNvSpPr>
          <p:nvPr>
            <p:ph type="dt" sz="half" idx="10"/>
          </p:nvPr>
        </p:nvSpPr>
        <p:spPr/>
        <p:txBody>
          <a:bodyPr/>
          <a:lstStyle/>
          <a:p>
            <a:fld id="{AB9679CB-5AA9-4A68-9C9D-DDAE6D0844AD}" type="datetime1">
              <a:rPr lang="fi-FI" smtClean="0">
                <a:solidFill>
                  <a:srgbClr val="8C8A87"/>
                </a:solidFill>
              </a:rPr>
              <a:pPr/>
              <a:t>25.5.2015</a:t>
            </a:fld>
            <a:endParaRPr lang="en-GB" dirty="0">
              <a:solidFill>
                <a:srgbClr val="8C8A87"/>
              </a:solidFill>
            </a:endParaRPr>
          </a:p>
        </p:txBody>
      </p:sp>
      <p:sp>
        <p:nvSpPr>
          <p:cNvPr id="14" name="Slide Number Placeholder 13"/>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5" name="Footer Placeholder 14"/>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Tree>
    <p:extLst>
      <p:ext uri="{BB962C8B-B14F-4D97-AF65-F5344CB8AC3E}">
        <p14:creationId xmlns:p14="http://schemas.microsoft.com/office/powerpoint/2010/main" val="87567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i-FI" smtClean="0"/>
              <a:t>Muokkaa perustyyl. napsautt.</a:t>
            </a:r>
            <a:endParaRPr lang="en-GB"/>
          </a:p>
        </p:txBody>
      </p:sp>
      <p:sp>
        <p:nvSpPr>
          <p:cNvPr id="7" name="Date Placeholder 6"/>
          <p:cNvSpPr>
            <a:spLocks noGrp="1"/>
          </p:cNvSpPr>
          <p:nvPr>
            <p:ph type="dt" sz="half" idx="10"/>
          </p:nvPr>
        </p:nvSpPr>
        <p:spPr/>
        <p:txBody>
          <a:bodyPr/>
          <a:lstStyle/>
          <a:p>
            <a:fld id="{514DE0DC-76DC-4B3C-A5FE-8D5F55C989E9}" type="datetime1">
              <a:rPr lang="fi-FI" smtClean="0">
                <a:solidFill>
                  <a:srgbClr val="8C8A87"/>
                </a:solidFill>
              </a:rPr>
              <a:pPr/>
              <a:t>25.5.2015</a:t>
            </a:fld>
            <a:endParaRPr lang="en-GB" dirty="0">
              <a:solidFill>
                <a:srgbClr val="8C8A87"/>
              </a:solidFill>
            </a:endParaRPr>
          </a:p>
        </p:txBody>
      </p:sp>
      <p:sp>
        <p:nvSpPr>
          <p:cNvPr id="8" name="Slide Number Placeholder 7"/>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9" name="Footer Placeholder 8"/>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Tree>
    <p:extLst>
      <p:ext uri="{BB962C8B-B14F-4D97-AF65-F5344CB8AC3E}">
        <p14:creationId xmlns:p14="http://schemas.microsoft.com/office/powerpoint/2010/main" val="883924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1979612" y="2500305"/>
            <a:ext cx="6840538" cy="3521083"/>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3" name="Content Placeholder 2"/>
          <p:cNvSpPr>
            <a:spLocks noGrp="1"/>
          </p:cNvSpPr>
          <p:nvPr>
            <p:ph idx="1"/>
          </p:nvPr>
        </p:nvSpPr>
        <p:spPr>
          <a:xfrm>
            <a:off x="1979612" y="1989138"/>
            <a:ext cx="6840538" cy="511168"/>
          </a:xfrm>
        </p:spPr>
        <p:txBody>
          <a:bodyPr/>
          <a:lstStyle/>
          <a:p>
            <a:pPr lvl="0"/>
            <a:r>
              <a:rPr lang="fi-FI" smtClean="0"/>
              <a:t>Muokkaa tekstin perustyylejä napsauttamalla</a:t>
            </a:r>
          </a:p>
        </p:txBody>
      </p:sp>
      <p:sp>
        <p:nvSpPr>
          <p:cNvPr id="10" name="Date Placeholder 9"/>
          <p:cNvSpPr>
            <a:spLocks noGrp="1"/>
          </p:cNvSpPr>
          <p:nvPr>
            <p:ph type="dt" sz="half" idx="10"/>
          </p:nvPr>
        </p:nvSpPr>
        <p:spPr/>
        <p:txBody>
          <a:bodyPr/>
          <a:lstStyle/>
          <a:p>
            <a:fld id="{5CF03CBD-93D9-4641-9A26-D93013F96905}" type="datetime1">
              <a:rPr lang="fi-FI" smtClean="0">
                <a:solidFill>
                  <a:srgbClr val="8C8A87"/>
                </a:solidFill>
              </a:rPr>
              <a:pPr/>
              <a:t>25.5.2015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Tree>
    <p:extLst>
      <p:ext uri="{BB962C8B-B14F-4D97-AF65-F5344CB8AC3E}">
        <p14:creationId xmlns:p14="http://schemas.microsoft.com/office/powerpoint/2010/main" val="203828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ith 1/2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5472112" y="1989137"/>
            <a:ext cx="3348037" cy="4032251"/>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0" name="Date Placeholder 9"/>
          <p:cNvSpPr>
            <a:spLocks noGrp="1"/>
          </p:cNvSpPr>
          <p:nvPr>
            <p:ph type="dt" sz="half" idx="10"/>
          </p:nvPr>
        </p:nvSpPr>
        <p:spPr/>
        <p:txBody>
          <a:bodyPr/>
          <a:lstStyle/>
          <a:p>
            <a:fld id="{76C23854-A81D-466E-AE25-5CF1AD4FF184}" type="datetime1">
              <a:rPr lang="fi-FI" smtClean="0">
                <a:solidFill>
                  <a:srgbClr val="8C8A87"/>
                </a:solidFill>
              </a:rPr>
              <a:pPr/>
              <a:t>25.5.2015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
        <p:nvSpPr>
          <p:cNvPr id="9" name="Content Placeholder 2"/>
          <p:cNvSpPr>
            <a:spLocks noGrp="1"/>
          </p:cNvSpPr>
          <p:nvPr>
            <p:ph sz="half" idx="1"/>
          </p:nvPr>
        </p:nvSpPr>
        <p:spPr>
          <a:xfrm>
            <a:off x="1979613" y="1989136"/>
            <a:ext cx="3348038" cy="4032251"/>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Tree>
    <p:extLst>
      <p:ext uri="{BB962C8B-B14F-4D97-AF65-F5344CB8AC3E}">
        <p14:creationId xmlns:p14="http://schemas.microsoft.com/office/powerpoint/2010/main" val="1607672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with small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1979613" y="2492374"/>
            <a:ext cx="1584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0" name="Date Placeholder 9"/>
          <p:cNvSpPr>
            <a:spLocks noGrp="1"/>
          </p:cNvSpPr>
          <p:nvPr>
            <p:ph type="dt" sz="half" idx="10"/>
          </p:nvPr>
        </p:nvSpPr>
        <p:spPr/>
        <p:txBody>
          <a:bodyPr/>
          <a:lstStyle/>
          <a:p>
            <a:fld id="{7A144A10-C802-49B9-83BC-072D215F24A3}" type="datetime1">
              <a:rPr lang="fi-FI" smtClean="0">
                <a:solidFill>
                  <a:srgbClr val="8C8A87"/>
                </a:solidFill>
              </a:rPr>
              <a:pPr/>
              <a:t>25.5.2015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
        <p:nvSpPr>
          <p:cNvPr id="9" name="Content Placeholder 2"/>
          <p:cNvSpPr>
            <a:spLocks noGrp="1"/>
          </p:cNvSpPr>
          <p:nvPr>
            <p:ph sz="half" idx="1"/>
          </p:nvPr>
        </p:nvSpPr>
        <p:spPr>
          <a:xfrm>
            <a:off x="1979612" y="4221162"/>
            <a:ext cx="6840537" cy="1800225"/>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8" name="Picture Placeholder 2"/>
          <p:cNvSpPr>
            <a:spLocks noGrp="1"/>
          </p:cNvSpPr>
          <p:nvPr>
            <p:ph type="pic" idx="14"/>
          </p:nvPr>
        </p:nvSpPr>
        <p:spPr>
          <a:xfrm>
            <a:off x="3708400" y="2492374"/>
            <a:ext cx="1584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9" name="Picture Placeholder 2"/>
          <p:cNvSpPr>
            <a:spLocks noGrp="1"/>
          </p:cNvSpPr>
          <p:nvPr>
            <p:ph type="pic" idx="15"/>
          </p:nvPr>
        </p:nvSpPr>
        <p:spPr>
          <a:xfrm>
            <a:off x="5435600" y="2492374"/>
            <a:ext cx="1584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20" name="Picture Placeholder 2"/>
          <p:cNvSpPr>
            <a:spLocks noGrp="1"/>
          </p:cNvSpPr>
          <p:nvPr>
            <p:ph type="pic" idx="16"/>
          </p:nvPr>
        </p:nvSpPr>
        <p:spPr>
          <a:xfrm>
            <a:off x="7164388" y="2492374"/>
            <a:ext cx="1584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22" name="Text Placeholder 21"/>
          <p:cNvSpPr>
            <a:spLocks noGrp="1"/>
          </p:cNvSpPr>
          <p:nvPr>
            <p:ph type="body" sz="quarter" idx="17"/>
          </p:nvPr>
        </p:nvSpPr>
        <p:spPr>
          <a:xfrm>
            <a:off x="1979613" y="1989138"/>
            <a:ext cx="1584325"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4" name="Text Placeholder 21"/>
          <p:cNvSpPr>
            <a:spLocks noGrp="1"/>
          </p:cNvSpPr>
          <p:nvPr>
            <p:ph type="body" sz="quarter" idx="18"/>
          </p:nvPr>
        </p:nvSpPr>
        <p:spPr>
          <a:xfrm>
            <a:off x="3708400" y="1989138"/>
            <a:ext cx="1584325"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5" name="Text Placeholder 21"/>
          <p:cNvSpPr>
            <a:spLocks noGrp="1"/>
          </p:cNvSpPr>
          <p:nvPr>
            <p:ph type="body" sz="quarter" idx="19"/>
          </p:nvPr>
        </p:nvSpPr>
        <p:spPr>
          <a:xfrm>
            <a:off x="5435600" y="1989138"/>
            <a:ext cx="1584325"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6" name="Text Placeholder 21"/>
          <p:cNvSpPr>
            <a:spLocks noGrp="1"/>
          </p:cNvSpPr>
          <p:nvPr>
            <p:ph type="body" sz="quarter" idx="20"/>
          </p:nvPr>
        </p:nvSpPr>
        <p:spPr>
          <a:xfrm>
            <a:off x="7164388" y="1989138"/>
            <a:ext cx="1584325"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Tree>
    <p:extLst>
      <p:ext uri="{BB962C8B-B14F-4D97-AF65-F5344CB8AC3E}">
        <p14:creationId xmlns:p14="http://schemas.microsoft.com/office/powerpoint/2010/main" val="79361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C1E54A-266C-4814-BD01-2A74DF61B3C1}" type="datetime1">
              <a:rPr lang="fi-FI" smtClean="0">
                <a:solidFill>
                  <a:srgbClr val="8C8A87"/>
                </a:solidFill>
              </a:rPr>
              <a:pPr/>
              <a:t>25.5.2015</a:t>
            </a:fld>
            <a:endParaRPr lang="en-GB" dirty="0">
              <a:solidFill>
                <a:srgbClr val="8C8A87"/>
              </a:solidFill>
            </a:endParaRPr>
          </a:p>
        </p:txBody>
      </p:sp>
      <p:sp>
        <p:nvSpPr>
          <p:cNvPr id="6" name="Slide Number Placeholder 5"/>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7" name="Footer Placeholder 6"/>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8" name="Freeform 14"/>
          <p:cNvSpPr>
            <a:spLocks noEditPoints="1"/>
          </p:cNvSpPr>
          <p:nvPr userDrawn="1"/>
        </p:nvSpPr>
        <p:spPr bwMode="auto">
          <a:xfrm>
            <a:off x="107950" y="115888"/>
            <a:ext cx="1782228" cy="1671592"/>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nvGrpSpPr>
          <p:cNvPr id="9" name="Group 8"/>
          <p:cNvGrpSpPr>
            <a:grpSpLocks noChangeAspect="1"/>
          </p:cNvGrpSpPr>
          <p:nvPr userDrawn="1"/>
        </p:nvGrpSpPr>
        <p:grpSpPr>
          <a:xfrm>
            <a:off x="323850" y="6244850"/>
            <a:ext cx="1452144" cy="352800"/>
            <a:chOff x="-498475" y="2201863"/>
            <a:chExt cx="10134600" cy="2462212"/>
          </a:xfrm>
          <a:solidFill>
            <a:schemeClr val="tx2"/>
          </a:solidFill>
        </p:grpSpPr>
        <p:sp>
          <p:nvSpPr>
            <p:cNvPr id="10"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1"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2"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Tree>
    <p:extLst>
      <p:ext uri="{BB962C8B-B14F-4D97-AF65-F5344CB8AC3E}">
        <p14:creationId xmlns:p14="http://schemas.microsoft.com/office/powerpoint/2010/main" val="322093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79612" y="549275"/>
            <a:ext cx="6840538" cy="1150938"/>
          </a:xfrm>
          <a:prstGeom prst="rect">
            <a:avLst/>
          </a:prstGeom>
        </p:spPr>
        <p:txBody>
          <a:bodyPr vert="horz" lIns="0" tIns="0" rIns="0" bIns="0" rtlCol="0" anchor="t" anchorCtr="0">
            <a:normAutofit/>
          </a:bodyPr>
          <a:lstStyle/>
          <a:p>
            <a:r>
              <a:rPr lang="fi-FI" smtClean="0"/>
              <a:t>Muokkaa perustyyl. napsautt.</a:t>
            </a:r>
            <a:endParaRPr lang="en-GB"/>
          </a:p>
        </p:txBody>
      </p:sp>
      <p:sp>
        <p:nvSpPr>
          <p:cNvPr id="3" name="Text Placeholder 2"/>
          <p:cNvSpPr>
            <a:spLocks noGrp="1"/>
          </p:cNvSpPr>
          <p:nvPr>
            <p:ph type="body" idx="1"/>
          </p:nvPr>
        </p:nvSpPr>
        <p:spPr>
          <a:xfrm>
            <a:off x="1979612" y="1989139"/>
            <a:ext cx="6840538" cy="4032250"/>
          </a:xfrm>
          <a:prstGeom prst="rect">
            <a:avLst/>
          </a:prstGeom>
        </p:spPr>
        <p:txBody>
          <a:bodyPr vert="horz" lIns="0" tIns="0" rIns="0" bIns="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7" name="Date Placeholder 3"/>
          <p:cNvSpPr>
            <a:spLocks noGrp="1"/>
          </p:cNvSpPr>
          <p:nvPr>
            <p:ph type="dt" sz="half" idx="2"/>
          </p:nvPr>
        </p:nvSpPr>
        <p:spPr>
          <a:xfrm>
            <a:off x="7500958" y="6165850"/>
            <a:ext cx="887392"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60E58E2F-34F9-420A-9044-CE5E8C1A76AC}" type="datetime1">
              <a:rPr lang="fi-FI" smtClean="0">
                <a:solidFill>
                  <a:srgbClr val="8C8A87"/>
                </a:solidFill>
              </a:rPr>
              <a:pPr/>
              <a:t>25.5.2015</a:t>
            </a:fld>
            <a:endParaRPr lang="en-GB" dirty="0">
              <a:solidFill>
                <a:srgbClr val="8C8A87"/>
              </a:solidFill>
            </a:endParaRPr>
          </a:p>
        </p:txBody>
      </p:sp>
      <p:sp>
        <p:nvSpPr>
          <p:cNvPr id="8" name="Footer Placeholder 4"/>
          <p:cNvSpPr>
            <a:spLocks noGrp="1"/>
          </p:cNvSpPr>
          <p:nvPr>
            <p:ph type="ftr" sz="quarter" idx="3"/>
          </p:nvPr>
        </p:nvSpPr>
        <p:spPr>
          <a:xfrm>
            <a:off x="1979615" y="6165850"/>
            <a:ext cx="2592386"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dirty="0" smtClean="0">
                <a:solidFill>
                  <a:srgbClr val="8C8A87"/>
                </a:solidFill>
              </a:rPr>
              <a:t>Osasto / Henkilön nimi / Esityksen nimi</a:t>
            </a:r>
            <a:endParaRPr lang="en-GB" dirty="0">
              <a:solidFill>
                <a:srgbClr val="8C8A87"/>
              </a:solidFill>
            </a:endParaRPr>
          </a:p>
        </p:txBody>
      </p:sp>
      <p:sp>
        <p:nvSpPr>
          <p:cNvPr id="9" name="Slide Number Placeholder 5"/>
          <p:cNvSpPr>
            <a:spLocks noGrp="1"/>
          </p:cNvSpPr>
          <p:nvPr>
            <p:ph type="sldNum" sz="quarter" idx="4"/>
          </p:nvPr>
        </p:nvSpPr>
        <p:spPr>
          <a:xfrm>
            <a:off x="8388351" y="6165851"/>
            <a:ext cx="431800"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solidFill>
                  <a:srgbClr val="8C8A87"/>
                </a:solidFill>
              </a:rPr>
              <a:pPr/>
              <a:t>‹#›</a:t>
            </a:fld>
            <a:endParaRPr lang="en-GB" dirty="0">
              <a:solidFill>
                <a:srgbClr val="8C8A87"/>
              </a:solidFill>
            </a:endParaRPr>
          </a:p>
        </p:txBody>
      </p:sp>
      <p:sp>
        <p:nvSpPr>
          <p:cNvPr id="14" name="Freeform 14"/>
          <p:cNvSpPr>
            <a:spLocks noEditPoints="1"/>
          </p:cNvSpPr>
          <p:nvPr/>
        </p:nvSpPr>
        <p:spPr bwMode="auto">
          <a:xfrm>
            <a:off x="107950" y="115888"/>
            <a:ext cx="1782228" cy="1671592"/>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nvGrpSpPr>
          <p:cNvPr id="18" name="Group 17"/>
          <p:cNvGrpSpPr>
            <a:grpSpLocks noChangeAspect="1"/>
          </p:cNvGrpSpPr>
          <p:nvPr/>
        </p:nvGrpSpPr>
        <p:grpSpPr>
          <a:xfrm>
            <a:off x="323850" y="6215082"/>
            <a:ext cx="1452144" cy="352800"/>
            <a:chOff x="-498475" y="2201863"/>
            <a:chExt cx="10134600" cy="2462212"/>
          </a:xfrm>
          <a:solidFill>
            <a:schemeClr val="tx2"/>
          </a:solidFill>
        </p:grpSpPr>
        <p:sp>
          <p:nvSpPr>
            <p:cNvPr id="1030"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031"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032"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19" name="TextBox 18"/>
          <p:cNvSpPr txBox="1"/>
          <p:nvPr/>
        </p:nvSpPr>
        <p:spPr>
          <a:xfrm>
            <a:off x="6011862" y="6165850"/>
            <a:ext cx="1489095" cy="431800"/>
          </a:xfrm>
          <a:prstGeom prst="rect">
            <a:avLst/>
          </a:prstGeom>
          <a:noFill/>
        </p:spPr>
        <p:txBody>
          <a:bodyPr wrap="square" lIns="0" tIns="0" rIns="0" bIns="0" rtlCol="0" anchor="b" anchorCtr="0">
            <a:noAutofit/>
          </a:bodyPr>
          <a:lstStyle/>
          <a:p>
            <a:r>
              <a:rPr lang="en-GB" sz="900" dirty="0">
                <a:solidFill>
                  <a:srgbClr val="8C8A87"/>
                </a:solidFill>
              </a:rPr>
              <a:t>www.helsinki.fi/yliopisto</a:t>
            </a:r>
          </a:p>
        </p:txBody>
      </p:sp>
      <p:sp>
        <p:nvSpPr>
          <p:cNvPr id="21" name="Line 16"/>
          <p:cNvSpPr>
            <a:spLocks noChangeShapeType="1"/>
          </p:cNvSpPr>
          <p:nvPr/>
        </p:nvSpPr>
        <p:spPr bwMode="auto">
          <a:xfrm flipV="1">
            <a:off x="1979614" y="1773238"/>
            <a:ext cx="6840536" cy="0"/>
          </a:xfrm>
          <a:prstGeom prst="line">
            <a:avLst/>
          </a:prstGeom>
          <a:noFill/>
          <a:ln w="12700">
            <a:solidFill>
              <a:schemeClr val="tx2"/>
            </a:solidFill>
            <a:round/>
            <a:headEnd/>
            <a:tailEnd/>
          </a:ln>
        </p:spPr>
        <p:txBody>
          <a:bodyPr wrap="none" lIns="0" tIns="0" rIns="0" bIns="0" anchor="ctr"/>
          <a:lstStyle/>
          <a:p>
            <a:endParaRPr lang="en-GB" dirty="0">
              <a:solidFill>
                <a:prstClr val="black"/>
              </a:solidFill>
            </a:endParaRPr>
          </a:p>
        </p:txBody>
      </p:sp>
    </p:spTree>
    <p:extLst>
      <p:ext uri="{BB962C8B-B14F-4D97-AF65-F5344CB8AC3E}">
        <p14:creationId xmlns:p14="http://schemas.microsoft.com/office/powerpoint/2010/main" val="61431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p:txStyles>
    <p:titleStyle>
      <a:lvl1pPr algn="l" defTabSz="914400" rtl="0" eaLnBrk="1" latinLnBrk="0" hangingPunct="1">
        <a:spcBef>
          <a:spcPct val="0"/>
        </a:spcBef>
        <a:buNone/>
        <a:defRPr sz="3400" b="1" kern="1200">
          <a:solidFill>
            <a:schemeClr val="tx1"/>
          </a:solidFill>
          <a:latin typeface="+mj-lt"/>
          <a:ea typeface="+mj-ea"/>
          <a:cs typeface="+mj-cs"/>
        </a:defRPr>
      </a:lvl1pPr>
    </p:titleStyle>
    <p:bodyStyle>
      <a:lvl1pPr marL="0" indent="0" algn="l" defTabSz="914400" rtl="0" eaLnBrk="1" latinLnBrk="0" hangingPunct="1">
        <a:spcBef>
          <a:spcPts val="0"/>
        </a:spcBef>
        <a:spcAft>
          <a:spcPts val="800"/>
        </a:spcAft>
        <a:buClr>
          <a:schemeClr val="accent1"/>
        </a:buClr>
        <a:buSzPct val="100000"/>
        <a:buFont typeface="Wingdings" pitchFamily="2" charset="2"/>
        <a:buNone/>
        <a:defRPr sz="2200" kern="1200">
          <a:solidFill>
            <a:schemeClr val="tx1"/>
          </a:solidFill>
          <a:latin typeface="+mn-lt"/>
          <a:ea typeface="+mn-ea"/>
          <a:cs typeface="+mn-cs"/>
        </a:defRPr>
      </a:lvl1pPr>
      <a:lvl2pPr marL="265113" indent="0" algn="l" defTabSz="914400" rtl="0" eaLnBrk="1" latinLnBrk="0" hangingPunct="1">
        <a:spcBef>
          <a:spcPts val="0"/>
        </a:spcBef>
        <a:spcAft>
          <a:spcPts val="800"/>
        </a:spcAft>
        <a:buClr>
          <a:schemeClr val="accent1"/>
        </a:buClr>
        <a:buSzPct val="100000"/>
        <a:buFont typeface="Wingdings" pitchFamily="2" charset="2"/>
        <a:buNone/>
        <a:defRPr sz="2000" kern="1200">
          <a:solidFill>
            <a:schemeClr val="tx1"/>
          </a:solidFill>
          <a:latin typeface="+mn-lt"/>
          <a:ea typeface="+mn-ea"/>
          <a:cs typeface="+mn-cs"/>
        </a:defRPr>
      </a:lvl2pPr>
      <a:lvl3pPr marL="803275" indent="-265113" algn="l" defTabSz="914400" rtl="0" eaLnBrk="1" latinLnBrk="0" hangingPunct="1">
        <a:spcBef>
          <a:spcPts val="0"/>
        </a:spcBef>
        <a:spcAft>
          <a:spcPts val="800"/>
        </a:spcAft>
        <a:buClrTx/>
        <a:buFont typeface="Arial" pitchFamily="34" charset="0"/>
        <a:buChar char="‒"/>
        <a:defRPr sz="1800" kern="1200">
          <a:solidFill>
            <a:schemeClr val="tx1"/>
          </a:solidFill>
          <a:latin typeface="+mn-lt"/>
          <a:ea typeface="+mn-ea"/>
          <a:cs typeface="+mn-cs"/>
        </a:defRPr>
      </a:lvl3pPr>
      <a:lvl4pPr marL="1076325" indent="-273050" algn="l" defTabSz="914400" rtl="0" eaLnBrk="1" latinLnBrk="0" hangingPunct="1">
        <a:spcBef>
          <a:spcPts val="0"/>
        </a:spcBef>
        <a:spcAft>
          <a:spcPts val="800"/>
        </a:spcAft>
        <a:buClrTx/>
        <a:buFont typeface="Arial" pitchFamily="34" charset="0"/>
        <a:buChar char="‒"/>
        <a:defRPr sz="1600" kern="1200">
          <a:solidFill>
            <a:schemeClr val="tx1"/>
          </a:solidFill>
          <a:latin typeface="+mn-lt"/>
          <a:ea typeface="+mn-ea"/>
          <a:cs typeface="+mn-cs"/>
        </a:defRPr>
      </a:lvl4pPr>
      <a:lvl5pPr marL="1341438" indent="-265113" algn="l" defTabSz="914400" rtl="0" eaLnBrk="1" latinLnBrk="0" hangingPunct="1">
        <a:spcBef>
          <a:spcPts val="0"/>
        </a:spcBef>
        <a:spcAft>
          <a:spcPts val="800"/>
        </a:spcAft>
        <a:buClrTx/>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420888"/>
            <a:ext cx="7775576" cy="1871663"/>
          </a:xfrm>
        </p:spPr>
        <p:txBody>
          <a:bodyPr>
            <a:normAutofit fontScale="90000"/>
          </a:bodyPr>
          <a:lstStyle/>
          <a:p>
            <a:r>
              <a:rPr lang="fi-FI" dirty="0" smtClean="0"/>
              <a:t>Oodin version 4.0</a:t>
            </a:r>
            <a:br>
              <a:rPr lang="fi-FI" dirty="0" smtClean="0"/>
            </a:br>
            <a:r>
              <a:rPr lang="fi-FI" dirty="0" smtClean="0"/>
              <a:t>yhteenveto </a:t>
            </a:r>
            <a:br>
              <a:rPr lang="fi-FI" dirty="0" smtClean="0"/>
            </a:br>
            <a:endParaRPr lang="en-GB" dirty="0"/>
          </a:p>
        </p:txBody>
      </p:sp>
      <p:sp>
        <p:nvSpPr>
          <p:cNvPr id="7" name="Footer Placeholder 6"/>
          <p:cNvSpPr>
            <a:spLocks noGrp="1"/>
          </p:cNvSpPr>
          <p:nvPr>
            <p:ph type="ftr" sz="quarter" idx="3"/>
          </p:nvPr>
        </p:nvSpPr>
        <p:spPr/>
        <p:txBody>
          <a:bodyPr/>
          <a:lstStyle/>
          <a:p>
            <a:r>
              <a:rPr lang="fi-FI" dirty="0" smtClean="0">
                <a:solidFill>
                  <a:srgbClr val="8C8A87"/>
                </a:solidFill>
              </a:rPr>
              <a:t>Marjo Eskola  / Opiskelijarekisteri </a:t>
            </a:r>
            <a:endParaRPr lang="en-GB" dirty="0">
              <a:solidFill>
                <a:srgbClr val="8C8A87"/>
              </a:solidFill>
            </a:endParaRPr>
          </a:p>
        </p:txBody>
      </p:sp>
      <p:sp>
        <p:nvSpPr>
          <p:cNvPr id="6" name="Slide Number Placeholder 5"/>
          <p:cNvSpPr>
            <a:spLocks noGrp="1"/>
          </p:cNvSpPr>
          <p:nvPr>
            <p:ph type="sldNum" sz="quarter" idx="4"/>
          </p:nvPr>
        </p:nvSpPr>
        <p:spPr/>
        <p:txBody>
          <a:bodyPr/>
          <a:lstStyle/>
          <a:p>
            <a:fld id="{89059335-AFD3-4DED-970B-1AD46A147785}" type="slidenum">
              <a:rPr lang="en-GB" smtClean="0">
                <a:solidFill>
                  <a:srgbClr val="8C8A87"/>
                </a:solidFill>
              </a:rPr>
              <a:pPr/>
              <a:t>1</a:t>
            </a:fld>
            <a:endParaRPr lang="en-GB" dirty="0">
              <a:solidFill>
                <a:srgbClr val="8C8A87"/>
              </a:solidFill>
            </a:endParaRPr>
          </a:p>
        </p:txBody>
      </p:sp>
    </p:spTree>
    <p:extLst>
      <p:ext uri="{BB962C8B-B14F-4D97-AF65-F5344CB8AC3E}">
        <p14:creationId xmlns:p14="http://schemas.microsoft.com/office/powerpoint/2010/main" val="910214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980283" y="332656"/>
            <a:ext cx="6408067" cy="935485"/>
          </a:xfrm>
        </p:spPr>
        <p:txBody>
          <a:bodyPr/>
          <a:lstStyle/>
          <a:p>
            <a:r>
              <a:rPr lang="fi-FI" dirty="0" smtClean="0"/>
              <a:t>Merkistömuutos</a:t>
            </a:r>
            <a:endParaRPr lang="fi-FI" dirty="0"/>
          </a:p>
        </p:txBody>
      </p:sp>
      <p:sp>
        <p:nvSpPr>
          <p:cNvPr id="3" name="Alaotsikko 2"/>
          <p:cNvSpPr>
            <a:spLocks noGrp="1"/>
          </p:cNvSpPr>
          <p:nvPr>
            <p:ph type="subTitle" idx="1"/>
          </p:nvPr>
        </p:nvSpPr>
        <p:spPr>
          <a:xfrm>
            <a:off x="684211" y="2420888"/>
            <a:ext cx="7775578" cy="3240137"/>
          </a:xfrm>
        </p:spPr>
        <p:txBody>
          <a:bodyPr/>
          <a:lstStyle/>
          <a:p>
            <a:pPr marL="342900" indent="-342900" algn="l">
              <a:buFont typeface="Arial" panose="020B0604020202020204" pitchFamily="34" charset="0"/>
              <a:buChar char="•"/>
            </a:pPr>
            <a:r>
              <a:rPr lang="fi-FI" dirty="0" smtClean="0"/>
              <a:t>Oodin tietokannan käyttämä merkistö vaihdettu WE8ISO8859P1 </a:t>
            </a:r>
            <a:r>
              <a:rPr lang="fi-FI" dirty="0"/>
              <a:t>-&gt; </a:t>
            </a:r>
            <a:r>
              <a:rPr lang="fi-FI" dirty="0" smtClean="0"/>
              <a:t>AL32UTF8:ksi</a:t>
            </a:r>
          </a:p>
          <a:p>
            <a:pPr marL="800100" lvl="1" indent="-342900" algn="l">
              <a:buFont typeface="Arial" panose="020B0604020202020204" pitchFamily="34" charset="0"/>
              <a:buChar char="•"/>
            </a:pPr>
            <a:r>
              <a:rPr lang="fi-FI" dirty="0" smtClean="0"/>
              <a:t>Laajempi otos erikoismerkkejä sallittu esim. opintojen lisätietokentissä ja opinnäytteiden nimissä </a:t>
            </a:r>
          </a:p>
          <a:p>
            <a:pPr marL="800100" lvl="1" indent="-342900" algn="l">
              <a:buFont typeface="Arial" panose="020B0604020202020204" pitchFamily="34" charset="0"/>
              <a:buChar char="•"/>
            </a:pPr>
            <a:r>
              <a:rPr lang="fi-FI" dirty="0" smtClean="0"/>
              <a:t>Uusia merkkejä käytettäessä kannattaa aina tarkistaa, että merkit näkyvät esim. opintosuoritusote-raporteilla oikein</a:t>
            </a:r>
          </a:p>
        </p:txBody>
      </p:sp>
      <p:sp>
        <p:nvSpPr>
          <p:cNvPr id="4" name="Päivämäärän paikkamerkki 3"/>
          <p:cNvSpPr>
            <a:spLocks noGrp="1"/>
          </p:cNvSpPr>
          <p:nvPr>
            <p:ph type="dt" sz="half" idx="2"/>
          </p:nvPr>
        </p:nvSpPr>
        <p:spPr/>
        <p:txBody>
          <a:bodyPr/>
          <a:lstStyle/>
          <a:p>
            <a:fld id="{9D195EBF-A623-4132-8BFB-6C390436C964}" type="datetime1">
              <a:rPr lang="fi-FI" smtClean="0">
                <a:solidFill>
                  <a:srgbClr val="8C8A87"/>
                </a:solidFill>
              </a:rPr>
              <a:pPr/>
              <a:t>25.5.2015</a:t>
            </a:fld>
            <a:endParaRPr lang="en-GB" dirty="0">
              <a:solidFill>
                <a:srgbClr val="8C8A87"/>
              </a:solidFill>
            </a:endParaRPr>
          </a:p>
        </p:txBody>
      </p:sp>
      <p:sp>
        <p:nvSpPr>
          <p:cNvPr id="6" name="Dian numeron paikkamerkki 5"/>
          <p:cNvSpPr>
            <a:spLocks noGrp="1"/>
          </p:cNvSpPr>
          <p:nvPr>
            <p:ph type="sldNum" sz="quarter" idx="4"/>
          </p:nvPr>
        </p:nvSpPr>
        <p:spPr/>
        <p:txBody>
          <a:bodyPr/>
          <a:lstStyle/>
          <a:p>
            <a:fld id="{89059335-AFD3-4DED-970B-1AD46A147785}" type="slidenum">
              <a:rPr lang="en-GB" smtClean="0">
                <a:solidFill>
                  <a:srgbClr val="8C8A87"/>
                </a:solidFill>
              </a:rPr>
              <a:pPr/>
              <a:t>2</a:t>
            </a:fld>
            <a:endParaRPr lang="en-GB" dirty="0">
              <a:solidFill>
                <a:srgbClr val="8C8A87"/>
              </a:solidFill>
            </a:endParaRPr>
          </a:p>
        </p:txBody>
      </p:sp>
    </p:spTree>
    <p:extLst>
      <p:ext uri="{BB962C8B-B14F-4D97-AF65-F5344CB8AC3E}">
        <p14:creationId xmlns:p14="http://schemas.microsoft.com/office/powerpoint/2010/main" val="170975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7703" y="2276871"/>
            <a:ext cx="6552085" cy="3888977"/>
          </a:xfrm>
        </p:spPr>
        <p:txBody>
          <a:bodyPr>
            <a:normAutofit fontScale="92500" lnSpcReduction="10000"/>
          </a:bodyPr>
          <a:lstStyle/>
          <a:p>
            <a:pPr marL="342900" indent="-342900" algn="l">
              <a:buFont typeface="Arial" panose="020B0604020202020204" pitchFamily="34" charset="0"/>
              <a:buChar char="•"/>
            </a:pPr>
            <a:r>
              <a:rPr lang="fi-FI" sz="1400" b="0" dirty="0" smtClean="0"/>
              <a:t>Raporteille Opintokohteen </a:t>
            </a:r>
            <a:r>
              <a:rPr lang="fi-FI" sz="1400" b="0" dirty="0"/>
              <a:t>suoritukset </a:t>
            </a:r>
            <a:r>
              <a:rPr lang="fi-FI" sz="1400" b="0" dirty="0" err="1" smtClean="0"/>
              <a:t>exceliin</a:t>
            </a:r>
            <a:r>
              <a:rPr lang="fi-FI" sz="1400" b="0" dirty="0" smtClean="0"/>
              <a:t> ja Opiskelijaluettelo2 </a:t>
            </a:r>
            <a:r>
              <a:rPr lang="fi-FI" sz="1400" b="0" dirty="0" err="1" smtClean="0"/>
              <a:t>exceliin</a:t>
            </a:r>
            <a:r>
              <a:rPr lang="fi-FI" sz="1400" b="0" dirty="0" smtClean="0"/>
              <a:t> lisätty uusi rajaustekijä:</a:t>
            </a:r>
            <a:r>
              <a:rPr lang="fi-FI" sz="1400" b="0" dirty="0"/>
              <a:t/>
            </a:r>
            <a:br>
              <a:rPr lang="fi-FI" sz="1400" b="0" dirty="0"/>
            </a:br>
            <a:r>
              <a:rPr lang="fi-FI" sz="1400" b="0" dirty="0"/>
              <a:t>Tulostetaanko Opinto-oikeuden kohteet </a:t>
            </a:r>
            <a:br>
              <a:rPr lang="fi-FI" sz="1400" b="0" dirty="0"/>
            </a:br>
            <a:r>
              <a:rPr lang="fi-FI" sz="1400" b="0" dirty="0"/>
              <a:t>1 = pääaine </a:t>
            </a:r>
            <a:br>
              <a:rPr lang="fi-FI" sz="1400" b="0" dirty="0"/>
            </a:br>
            <a:r>
              <a:rPr lang="fi-FI" sz="1400" b="0" dirty="0"/>
              <a:t>2 = koulutusohjelma </a:t>
            </a:r>
            <a:br>
              <a:rPr lang="fi-FI" sz="1400" b="0" dirty="0"/>
            </a:br>
            <a:r>
              <a:rPr lang="fi-FI" sz="1400" b="0" dirty="0"/>
              <a:t>3 = suuntautumisvaihtoehto </a:t>
            </a:r>
            <a:endParaRPr lang="fi-FI" sz="1400" b="0" dirty="0" smtClean="0"/>
          </a:p>
          <a:p>
            <a:pPr marL="342900" indent="-342900" algn="l">
              <a:buFont typeface="Arial" panose="020B0604020202020204" pitchFamily="34" charset="0"/>
              <a:buChar char="•"/>
            </a:pPr>
            <a:r>
              <a:rPr lang="fi-FI" sz="1400" b="0" dirty="0" err="1"/>
              <a:t>WinOodin</a:t>
            </a:r>
            <a:r>
              <a:rPr lang="fi-FI" sz="1400" b="0" dirty="0"/>
              <a:t> tenttikuoriraportille näkyville myös tenttityökalussa tehty vastausvaihtoehdollinen lisäkysymys ja vastausvaihtoehdot </a:t>
            </a:r>
            <a:endParaRPr lang="fi-FI" sz="1400" b="0" dirty="0" smtClean="0"/>
          </a:p>
          <a:p>
            <a:pPr marL="342900" indent="-342900" algn="l">
              <a:buFont typeface="Arial" panose="020B0604020202020204" pitchFamily="34" charset="0"/>
              <a:buChar char="•"/>
            </a:pPr>
            <a:r>
              <a:rPr lang="fi-FI" sz="1400" b="0" dirty="0" smtClean="0"/>
              <a:t>Raportille </a:t>
            </a:r>
            <a:r>
              <a:rPr lang="fi-FI" sz="1400" b="0" dirty="0"/>
              <a:t>"</a:t>
            </a:r>
            <a:r>
              <a:rPr lang="fi-FI" sz="1400" b="0" dirty="0" err="1"/>
              <a:t>ZOpintokohteen</a:t>
            </a:r>
            <a:r>
              <a:rPr lang="fi-FI" sz="1400" b="0" dirty="0"/>
              <a:t> suoritukset </a:t>
            </a:r>
            <a:r>
              <a:rPr lang="fi-FI" sz="1400" b="0" dirty="0" err="1"/>
              <a:t>exceliin</a:t>
            </a:r>
            <a:r>
              <a:rPr lang="fi-FI" sz="1400" b="0" dirty="0"/>
              <a:t>" näkyviin opintosuorituksen kieli. Kielen tulostumisen raportille voi valita raportin rajaustekijöissä</a:t>
            </a:r>
            <a:r>
              <a:rPr lang="fi-FI" sz="1400" b="0" dirty="0" smtClean="0"/>
              <a:t>.</a:t>
            </a:r>
          </a:p>
          <a:p>
            <a:pPr marL="342900" indent="-342900" algn="l">
              <a:buFont typeface="Arial" panose="020B0604020202020204" pitchFamily="34" charset="0"/>
              <a:buChar char="•"/>
            </a:pPr>
            <a:r>
              <a:rPr lang="fi-FI" sz="1400" b="0" dirty="0"/>
              <a:t>Hakuikkunassa haku tilannepäivän mukaisella nimellä -&gt; suorituspäivän mukaisen nimen näkyminen Opintokohteen suoritukset </a:t>
            </a:r>
            <a:r>
              <a:rPr lang="fi-FI" sz="1400" b="0" dirty="0" smtClean="0"/>
              <a:t>–raportilla</a:t>
            </a:r>
          </a:p>
          <a:p>
            <a:pPr marL="342900" indent="-342900" algn="l">
              <a:buFont typeface="Arial" panose="020B0604020202020204" pitchFamily="34" charset="0"/>
              <a:buChar char="•"/>
            </a:pPr>
            <a:r>
              <a:rPr lang="fi-FI" sz="1400" b="0" dirty="0"/>
              <a:t>Kansallinen oppijanumero (OID) lisätty useille raporteille (Henkilörekisteriote, Opiskelutodistus, Opiskelijaluettelo 2 </a:t>
            </a:r>
            <a:r>
              <a:rPr lang="fi-FI" sz="1400" b="0" dirty="0" err="1"/>
              <a:t>exceliin</a:t>
            </a:r>
            <a:r>
              <a:rPr lang="fi-FI" sz="1400" b="0" dirty="0" smtClean="0"/>
              <a:t>)</a:t>
            </a:r>
          </a:p>
          <a:p>
            <a:pPr marL="342900" indent="-342900" algn="l">
              <a:buFont typeface="Arial" panose="020B0604020202020204" pitchFamily="34" charset="0"/>
              <a:buChar char="•"/>
            </a:pPr>
            <a:r>
              <a:rPr lang="fi-FI" sz="1400" b="0" dirty="0"/>
              <a:t>Raportti ylioppilaskunnalle </a:t>
            </a:r>
            <a:r>
              <a:rPr lang="fi-FI" sz="1400" b="0" dirty="0" err="1"/>
              <a:t>PayTrail</a:t>
            </a:r>
            <a:r>
              <a:rPr lang="fi-FI" sz="1400" b="0" dirty="0"/>
              <a:t>-maksujen </a:t>
            </a:r>
            <a:r>
              <a:rPr lang="fi-FI" sz="1400" b="0" dirty="0" err="1"/>
              <a:t>tarkenteista</a:t>
            </a:r>
            <a:r>
              <a:rPr lang="fi-FI" sz="1400" b="0" dirty="0"/>
              <a:t> </a:t>
            </a:r>
            <a:endParaRPr lang="fi-FI" sz="1400" b="0" dirty="0" smtClean="0"/>
          </a:p>
          <a:p>
            <a:pPr marL="342900" indent="-342900" algn="l">
              <a:buFont typeface="Arial" panose="020B0604020202020204" pitchFamily="34" charset="0"/>
              <a:buChar char="•"/>
            </a:pPr>
            <a:r>
              <a:rPr lang="fi-FI" sz="1400" b="0" dirty="0" smtClean="0"/>
              <a:t>KELA-tiedonsiirron tietuemuutoksia</a:t>
            </a:r>
          </a:p>
          <a:p>
            <a:pPr marL="342900" indent="-342900" algn="l">
              <a:buFont typeface="Arial" panose="020B0604020202020204" pitchFamily="34" charset="0"/>
              <a:buChar char="•"/>
            </a:pPr>
            <a:r>
              <a:rPr lang="fi-FI" sz="1400" b="0" dirty="0" smtClean="0"/>
              <a:t>Mahdollisia muutoksia myös raporttien fonteissa</a:t>
            </a:r>
          </a:p>
          <a:p>
            <a:pPr marL="342900" indent="-342900" algn="l">
              <a:buFont typeface="Arial" panose="020B0604020202020204" pitchFamily="34" charset="0"/>
              <a:buChar char="•"/>
            </a:pPr>
            <a:endParaRPr lang="fi-FI" sz="1400" b="0" dirty="0"/>
          </a:p>
          <a:p>
            <a:pPr marL="342900" indent="-342900" algn="l">
              <a:buFont typeface="Arial" panose="020B0604020202020204" pitchFamily="34" charset="0"/>
              <a:buChar char="•"/>
            </a:pPr>
            <a:endParaRPr lang="fi-FI" sz="1400" b="0" dirty="0"/>
          </a:p>
          <a:p>
            <a:pPr algn="l"/>
            <a:endParaRPr lang="fi-FI" sz="1400" b="0" dirty="0"/>
          </a:p>
          <a:p>
            <a:pPr marL="342900" indent="-342900" algn="l">
              <a:buFont typeface="Arial" panose="020B0604020202020204" pitchFamily="34" charset="0"/>
              <a:buChar char="•"/>
            </a:pPr>
            <a:endParaRPr lang="fi-FI" sz="1400" b="0" dirty="0"/>
          </a:p>
          <a:p>
            <a:pPr marL="342900" indent="-342900" algn="l">
              <a:buFont typeface="Arial" panose="020B0604020202020204" pitchFamily="34" charset="0"/>
              <a:buChar char="•"/>
            </a:pPr>
            <a:endParaRPr lang="fi-FI" sz="1400" b="0" dirty="0"/>
          </a:p>
        </p:txBody>
      </p:sp>
      <p:sp>
        <p:nvSpPr>
          <p:cNvPr id="4" name="Date Placeholder 3"/>
          <p:cNvSpPr>
            <a:spLocks noGrp="1"/>
          </p:cNvSpPr>
          <p:nvPr>
            <p:ph type="dt" sz="half" idx="2"/>
          </p:nvPr>
        </p:nvSpPr>
        <p:spPr/>
        <p:txBody>
          <a:bodyPr/>
          <a:lstStyle/>
          <a:p>
            <a:fld id="{9D195EBF-A623-4132-8BFB-6C390436C964}" type="datetime1">
              <a:rPr lang="fi-FI" smtClean="0">
                <a:solidFill>
                  <a:srgbClr val="8C8A87"/>
                </a:solidFill>
              </a:rPr>
              <a:pPr/>
              <a:t>25.5.2015</a:t>
            </a:fld>
            <a:endParaRPr lang="en-GB" dirty="0">
              <a:solidFill>
                <a:srgbClr val="8C8A87"/>
              </a:solidFill>
            </a:endParaRPr>
          </a:p>
        </p:txBody>
      </p:sp>
      <p:sp>
        <p:nvSpPr>
          <p:cNvPr id="6" name="Slide Number Placeholder 5"/>
          <p:cNvSpPr>
            <a:spLocks noGrp="1"/>
          </p:cNvSpPr>
          <p:nvPr>
            <p:ph type="sldNum" sz="quarter" idx="4"/>
          </p:nvPr>
        </p:nvSpPr>
        <p:spPr/>
        <p:txBody>
          <a:bodyPr/>
          <a:lstStyle/>
          <a:p>
            <a:fld id="{89059335-AFD3-4DED-970B-1AD46A147785}" type="slidenum">
              <a:rPr lang="en-GB" smtClean="0">
                <a:solidFill>
                  <a:srgbClr val="8C8A87"/>
                </a:solidFill>
              </a:rPr>
              <a:pPr/>
              <a:t>3</a:t>
            </a:fld>
            <a:endParaRPr lang="en-GB" dirty="0">
              <a:solidFill>
                <a:srgbClr val="8C8A87"/>
              </a:solidFill>
            </a:endParaRPr>
          </a:p>
        </p:txBody>
      </p:sp>
      <p:sp>
        <p:nvSpPr>
          <p:cNvPr id="7" name="Title 1"/>
          <p:cNvSpPr>
            <a:spLocks noGrp="1"/>
          </p:cNvSpPr>
          <p:nvPr>
            <p:ph type="ctrTitle"/>
          </p:nvPr>
        </p:nvSpPr>
        <p:spPr>
          <a:xfrm>
            <a:off x="2893091" y="332656"/>
            <a:ext cx="4607867" cy="719461"/>
          </a:xfrm>
        </p:spPr>
        <p:txBody>
          <a:bodyPr/>
          <a:lstStyle/>
          <a:p>
            <a:r>
              <a:rPr lang="fi-FI" dirty="0" err="1" smtClean="0"/>
              <a:t>WinOodi</a:t>
            </a:r>
            <a:endParaRPr lang="fi-FI" dirty="0"/>
          </a:p>
        </p:txBody>
      </p:sp>
      <p:sp>
        <p:nvSpPr>
          <p:cNvPr id="5" name="Tekstiruutu 4"/>
          <p:cNvSpPr txBox="1"/>
          <p:nvPr/>
        </p:nvSpPr>
        <p:spPr>
          <a:xfrm>
            <a:off x="2195736" y="1700808"/>
            <a:ext cx="1080120" cy="369332"/>
          </a:xfrm>
          <a:prstGeom prst="rect">
            <a:avLst/>
          </a:prstGeom>
          <a:noFill/>
        </p:spPr>
        <p:txBody>
          <a:bodyPr wrap="square" rtlCol="0">
            <a:spAutoFit/>
          </a:bodyPr>
          <a:lstStyle/>
          <a:p>
            <a:r>
              <a:rPr lang="fi-FI" b="1" dirty="0" smtClean="0">
                <a:latin typeface="+mj-lt"/>
              </a:rPr>
              <a:t>Raportit</a:t>
            </a:r>
            <a:endParaRPr lang="fi-FI" b="1" dirty="0">
              <a:latin typeface="+mj-lt"/>
            </a:endParaRPr>
          </a:p>
        </p:txBody>
      </p:sp>
    </p:spTree>
    <p:extLst>
      <p:ext uri="{BB962C8B-B14F-4D97-AF65-F5344CB8AC3E}">
        <p14:creationId xmlns:p14="http://schemas.microsoft.com/office/powerpoint/2010/main" val="3767520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684211" y="2420888"/>
            <a:ext cx="7775578" cy="3240137"/>
          </a:xfrm>
        </p:spPr>
        <p:txBody>
          <a:bodyPr>
            <a:normAutofit lnSpcReduction="10000"/>
          </a:bodyPr>
          <a:lstStyle/>
          <a:p>
            <a:pPr marL="342900" indent="-342900" algn="l">
              <a:buFont typeface="Arial" panose="020B0604020202020204" pitchFamily="34" charset="0"/>
              <a:buChar char="•"/>
            </a:pPr>
            <a:r>
              <a:rPr lang="fi-FI" sz="1400" b="0" dirty="0"/>
              <a:t>Huomautus virkailijalle, jos </a:t>
            </a:r>
            <a:r>
              <a:rPr lang="fi-FI" sz="1400" b="0" dirty="0" err="1"/>
              <a:t>hyväksiluetaan</a:t>
            </a:r>
            <a:r>
              <a:rPr lang="fi-FI" sz="1400" b="0" dirty="0"/>
              <a:t> opintoa, jonka </a:t>
            </a:r>
            <a:r>
              <a:rPr lang="fi-FI" sz="1400" b="0" dirty="0" err="1"/>
              <a:t>suorituspvm</a:t>
            </a:r>
            <a:r>
              <a:rPr lang="fi-FI" sz="1400" b="0" dirty="0"/>
              <a:t> ei osu opiskeluajan sisälle (määritellään </a:t>
            </a:r>
            <a:r>
              <a:rPr lang="fi-FI" sz="1400" b="0" dirty="0" err="1"/>
              <a:t>hyväksilukunäytöllä</a:t>
            </a:r>
            <a:r>
              <a:rPr lang="fi-FI" sz="1400" b="0" dirty="0"/>
              <a:t> tallennettavat tiedot -kehyksessä</a:t>
            </a:r>
            <a:r>
              <a:rPr lang="fi-FI" sz="1400" b="0" dirty="0" smtClean="0"/>
              <a:t>)</a:t>
            </a:r>
          </a:p>
          <a:p>
            <a:pPr marL="342900" indent="-342900" algn="l">
              <a:buFont typeface="Arial" panose="020B0604020202020204" pitchFamily="34" charset="0"/>
              <a:buChar char="•"/>
            </a:pPr>
            <a:r>
              <a:rPr lang="fi-FI" sz="1400" b="0" dirty="0"/>
              <a:t>Opetustapahtuman kautta rekisteröitäessä kun opetustapahtumalla on useampia kieliä eikä kieltä ole annettu tallennettavat tiedot kehyksessä ilmoitus puuttuvasta kielestä opintotapahtumakohtaisesti (jokaisen opiskelijan kohdalla, ei vasta tallennusvaiheessa</a:t>
            </a:r>
            <a:r>
              <a:rPr lang="fi-FI" sz="1400" b="0" dirty="0" smtClean="0"/>
              <a:t>)</a:t>
            </a:r>
          </a:p>
          <a:p>
            <a:pPr marL="342900" indent="-342900" algn="l">
              <a:buFont typeface="Arial" panose="020B0604020202020204" pitchFamily="34" charset="0"/>
              <a:buChar char="•"/>
            </a:pPr>
            <a:r>
              <a:rPr lang="fi-FI" sz="1400" b="0" dirty="0"/>
              <a:t>Opintotapahtumien rekisteröinti ikkunaan uusi sääntö: </a:t>
            </a:r>
            <a:br>
              <a:rPr lang="fi-FI" sz="1400" b="0" dirty="0"/>
            </a:br>
            <a:r>
              <a:rPr lang="fi-FI" sz="1400" b="0" dirty="0"/>
              <a:t>Jos opintotapahtuman Loppuarvosana L-sarakkeessa on rasti päällä, käyttäjä ei voi muuttaa </a:t>
            </a:r>
            <a:r>
              <a:rPr lang="fi-FI" sz="1400" b="0" dirty="0" err="1"/>
              <a:t>ko</a:t>
            </a:r>
            <a:r>
              <a:rPr lang="fi-FI" sz="1400" b="0" dirty="0"/>
              <a:t> ikkunassa opintotapahtumille mitään tietoa eikä myöskään poistaa </a:t>
            </a:r>
            <a:r>
              <a:rPr lang="fi-FI" sz="1400" b="0" dirty="0" err="1"/>
              <a:t>ko.riviä</a:t>
            </a:r>
            <a:r>
              <a:rPr lang="fi-FI" sz="1400" b="0" dirty="0"/>
              <a:t>. (Jos käyttäjä joutuu muuttamaan opintotapahtuman tietoja esim. virheen vuoksi, pääsee käyttäjä opintotapahtuman muokkaus toimintopainikkeella Opintotapahtumien perustiedot ikkunaan, jossa käyttäjä voi ottaa </a:t>
            </a:r>
            <a:r>
              <a:rPr lang="fi-FI" sz="1400" b="0" dirty="0" err="1"/>
              <a:t>Loppuarv</a:t>
            </a:r>
            <a:r>
              <a:rPr lang="fi-FI" sz="1400" b="0" dirty="0"/>
              <a:t> rastin pois päältä ja muuttaa tietoa </a:t>
            </a:r>
            <a:r>
              <a:rPr lang="fi-FI" sz="1400" b="0" dirty="0" err="1"/>
              <a:t>ko</a:t>
            </a:r>
            <a:r>
              <a:rPr lang="fi-FI" sz="1400" b="0" dirty="0"/>
              <a:t> ikkunassa</a:t>
            </a:r>
            <a:r>
              <a:rPr lang="fi-FI" sz="1400" b="0" dirty="0" smtClean="0"/>
              <a:t>.)</a:t>
            </a:r>
          </a:p>
          <a:p>
            <a:pPr marL="342900" indent="-342900" algn="l">
              <a:buFont typeface="Arial" panose="020B0604020202020204" pitchFamily="34" charset="0"/>
              <a:buChar char="•"/>
            </a:pPr>
            <a:r>
              <a:rPr lang="fi-FI" sz="1400" b="0" dirty="0"/>
              <a:t>Opiskelijan opinnot opintokohteessa ikkuna - lisätty kielitieto, poistettu </a:t>
            </a:r>
            <a:r>
              <a:rPr lang="fi-FI" sz="1400" b="0" dirty="0" smtClean="0"/>
              <a:t>ov-kenttä</a:t>
            </a:r>
          </a:p>
          <a:p>
            <a:pPr marL="342900" indent="-342900" algn="l">
              <a:buFont typeface="Arial" panose="020B0604020202020204" pitchFamily="34" charset="0"/>
              <a:buChar char="•"/>
            </a:pPr>
            <a:r>
              <a:rPr lang="fi-FI" sz="1400" b="0" dirty="0"/>
              <a:t>K</a:t>
            </a:r>
            <a:r>
              <a:rPr lang="fi-FI" sz="1400" b="0" dirty="0" smtClean="0"/>
              <a:t>un </a:t>
            </a:r>
            <a:r>
              <a:rPr lang="fi-FI" sz="1400" b="0" dirty="0"/>
              <a:t>harjoittelu on </a:t>
            </a:r>
            <a:r>
              <a:rPr lang="fi-FI" sz="1400" b="0"/>
              <a:t>suoritettu </a:t>
            </a:r>
            <a:r>
              <a:rPr lang="fi-FI" sz="1400" b="0" smtClean="0"/>
              <a:t>ulkomailla</a:t>
            </a:r>
            <a:r>
              <a:rPr lang="fi-FI" sz="1400" b="0" dirty="0"/>
              <a:t>: Opinnon perustiedot -välilehdelle käydään laittamassa rasti päälle kohtaan "Suoritettu ulkomailla".</a:t>
            </a:r>
          </a:p>
          <a:p>
            <a:pPr algn="l"/>
            <a:endParaRPr lang="fi-FI" sz="1400" b="0" dirty="0"/>
          </a:p>
          <a:p>
            <a:pPr marL="342900" indent="-342900" algn="l">
              <a:buFont typeface="Arial" panose="020B0604020202020204" pitchFamily="34" charset="0"/>
              <a:buChar char="•"/>
            </a:pPr>
            <a:endParaRPr lang="fi-FI" sz="1400" b="0" dirty="0"/>
          </a:p>
          <a:p>
            <a:endParaRPr lang="fi-FI" dirty="0"/>
          </a:p>
        </p:txBody>
      </p:sp>
      <p:sp>
        <p:nvSpPr>
          <p:cNvPr id="4" name="Päivämäärän paikkamerkki 3"/>
          <p:cNvSpPr>
            <a:spLocks noGrp="1"/>
          </p:cNvSpPr>
          <p:nvPr>
            <p:ph type="dt" sz="half" idx="2"/>
          </p:nvPr>
        </p:nvSpPr>
        <p:spPr/>
        <p:txBody>
          <a:bodyPr/>
          <a:lstStyle/>
          <a:p>
            <a:fld id="{9D195EBF-A623-4132-8BFB-6C390436C964}" type="datetime1">
              <a:rPr lang="fi-FI" smtClean="0">
                <a:solidFill>
                  <a:srgbClr val="8C8A87"/>
                </a:solidFill>
              </a:rPr>
              <a:pPr/>
              <a:t>25.5.2015</a:t>
            </a:fld>
            <a:endParaRPr lang="en-GB" dirty="0">
              <a:solidFill>
                <a:srgbClr val="8C8A87"/>
              </a:solidFill>
            </a:endParaRPr>
          </a:p>
        </p:txBody>
      </p:sp>
      <p:sp>
        <p:nvSpPr>
          <p:cNvPr id="6" name="Dian numeron paikkamerkki 5"/>
          <p:cNvSpPr>
            <a:spLocks noGrp="1"/>
          </p:cNvSpPr>
          <p:nvPr>
            <p:ph type="sldNum" sz="quarter" idx="4"/>
          </p:nvPr>
        </p:nvSpPr>
        <p:spPr/>
        <p:txBody>
          <a:bodyPr/>
          <a:lstStyle/>
          <a:p>
            <a:fld id="{89059335-AFD3-4DED-970B-1AD46A147785}" type="slidenum">
              <a:rPr lang="en-GB" smtClean="0">
                <a:solidFill>
                  <a:srgbClr val="8C8A87"/>
                </a:solidFill>
              </a:rPr>
              <a:pPr/>
              <a:t>4</a:t>
            </a:fld>
            <a:endParaRPr lang="en-GB" dirty="0">
              <a:solidFill>
                <a:srgbClr val="8C8A87"/>
              </a:solidFill>
            </a:endParaRPr>
          </a:p>
        </p:txBody>
      </p:sp>
      <p:sp>
        <p:nvSpPr>
          <p:cNvPr id="7" name="Tekstiruutu 6"/>
          <p:cNvSpPr txBox="1"/>
          <p:nvPr/>
        </p:nvSpPr>
        <p:spPr>
          <a:xfrm>
            <a:off x="1979615" y="1731396"/>
            <a:ext cx="2880417" cy="369332"/>
          </a:xfrm>
          <a:prstGeom prst="rect">
            <a:avLst/>
          </a:prstGeom>
          <a:noFill/>
        </p:spPr>
        <p:txBody>
          <a:bodyPr wrap="square" rtlCol="0">
            <a:spAutoFit/>
          </a:bodyPr>
          <a:lstStyle/>
          <a:p>
            <a:r>
              <a:rPr lang="fi-FI" b="1" dirty="0" smtClean="0">
                <a:latin typeface="+mj-lt"/>
              </a:rPr>
              <a:t>Suoritusten rekisteröinti</a:t>
            </a:r>
            <a:endParaRPr lang="fi-FI" b="1" dirty="0">
              <a:latin typeface="+mj-lt"/>
            </a:endParaRPr>
          </a:p>
        </p:txBody>
      </p:sp>
    </p:spTree>
    <p:extLst>
      <p:ext uri="{BB962C8B-B14F-4D97-AF65-F5344CB8AC3E}">
        <p14:creationId xmlns:p14="http://schemas.microsoft.com/office/powerpoint/2010/main" val="1167286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2492896"/>
            <a:ext cx="8280599" cy="3528392"/>
          </a:xfrm>
        </p:spPr>
        <p:txBody>
          <a:bodyPr>
            <a:normAutofit/>
          </a:bodyPr>
          <a:lstStyle/>
          <a:p>
            <a:pPr marL="171450" indent="-171450" algn="l">
              <a:buFont typeface="Arial" panose="020B0604020202020204" pitchFamily="34" charset="0"/>
              <a:buChar char="•"/>
            </a:pPr>
            <a:r>
              <a:rPr lang="fi-FI" sz="1400" b="0" dirty="0"/>
              <a:t>Opinto-oikeuden käsittely-ikkunaan lisätty myöntämistiedot-välilehdelle uusi valikko Opintoaste (Vaihtoehtoina: alempi, ylempi, lisensiaatti ja tohtori) (Virtaan täytyy jatkossa siirtää tieto saapuvien vaihto-opiskelijoiden opintoasteesta kotikorkeakoulussa</a:t>
            </a:r>
            <a:r>
              <a:rPr lang="fi-FI" sz="1400" b="0" dirty="0" smtClean="0"/>
              <a:t>)</a:t>
            </a:r>
          </a:p>
          <a:p>
            <a:pPr marL="171450" indent="-171450" algn="l">
              <a:buFont typeface="Arial" panose="020B0604020202020204" pitchFamily="34" charset="0"/>
              <a:buChar char="•"/>
            </a:pPr>
            <a:r>
              <a:rPr lang="fi-FI" sz="1400" b="0" dirty="0" smtClean="0"/>
              <a:t>Opintoajan </a:t>
            </a:r>
            <a:r>
              <a:rPr lang="fi-FI" sz="1400" b="0" dirty="0"/>
              <a:t>laskentamuutosten valmistelu: Aikaisemmin opiskelija on saanut ilmoittautua poissaolevaksi (ei-lakisääteinen syy) neljäksi lukukaudeksi ilman, että sitä laskettaisiin tutkinnon suoritusaikaan – Lakimuutoksen myötä tuo aika lyhenee kahteen </a:t>
            </a:r>
            <a:r>
              <a:rPr lang="fi-FI" sz="1400" b="0" dirty="0" smtClean="0"/>
              <a:t>lukukauteen 1.8.2015 ja sen jälkeen alkavilla opinto-oikeuksilla. </a:t>
            </a:r>
          </a:p>
          <a:p>
            <a:pPr marL="171450" indent="-171450" algn="l">
              <a:buFont typeface="Arial" panose="020B0604020202020204" pitchFamily="34" charset="0"/>
              <a:buChar char="•"/>
            </a:pPr>
            <a:r>
              <a:rPr lang="fi-FI" sz="1400" b="0" dirty="0"/>
              <a:t>Opinto-oikeuden päättäminen onnistuu millä tahansa peruutuksen syyllä ja opinto-oikeuden asemalla, kunhan sekä </a:t>
            </a:r>
            <a:r>
              <a:rPr lang="fi-FI" sz="1400" b="0" dirty="0" err="1"/>
              <a:t>peruutuspvm</a:t>
            </a:r>
            <a:r>
              <a:rPr lang="fi-FI" sz="1400" b="0" dirty="0"/>
              <a:t> että peruutuksen syy on annettu eli Oodi ei enää palauta virheellisesti vanhaa </a:t>
            </a:r>
            <a:r>
              <a:rPr lang="fi-FI" sz="1400" b="0" dirty="0" smtClean="0"/>
              <a:t>päättymispäivämäärää</a:t>
            </a:r>
          </a:p>
          <a:p>
            <a:pPr marL="171450" indent="-171450" algn="l">
              <a:buFont typeface="Arial" panose="020B0604020202020204" pitchFamily="34" charset="0"/>
              <a:buChar char="•"/>
            </a:pPr>
            <a:r>
              <a:rPr lang="fi-FI" sz="1400" b="0" dirty="0"/>
              <a:t>"Valmistumissuunnitelmat"-alasivulle lisätty hyväksyttyjen valmistumissuunnitelmien lisäksi mahdollisuus tallentaa tiedot myös hylätyistä pidennyshakemuksista. </a:t>
            </a:r>
            <a:endParaRPr lang="fi-FI" sz="1400" b="0" dirty="0" smtClean="0"/>
          </a:p>
          <a:p>
            <a:pPr marL="171450" indent="-171450" algn="l">
              <a:buFont typeface="Arial" panose="020B0604020202020204" pitchFamily="34" charset="0"/>
              <a:buChar char="•"/>
            </a:pPr>
            <a:r>
              <a:rPr lang="fi-FI" sz="1400" b="0" dirty="0"/>
              <a:t>Kun lisää opinto-oikeuteen aine-lajisen opintokohteen, tulee tietoihin automaattisesti pääaineruksi päälle (saa tarvittaessa myös pois)</a:t>
            </a:r>
          </a:p>
          <a:p>
            <a:pPr marL="171450" indent="-171450" algn="l">
              <a:buFont typeface="Arial" panose="020B0604020202020204" pitchFamily="34" charset="0"/>
              <a:buChar char="•"/>
            </a:pPr>
            <a:endParaRPr lang="fi-FI" sz="1400" b="0" dirty="0"/>
          </a:p>
          <a:p>
            <a:pPr marL="171450" indent="-171450" algn="l">
              <a:buFont typeface="Arial" panose="020B0604020202020204" pitchFamily="34" charset="0"/>
              <a:buChar char="•"/>
            </a:pPr>
            <a:endParaRPr lang="fi-FI" sz="1400" b="0" dirty="0"/>
          </a:p>
          <a:p>
            <a:pPr marL="171450" indent="-171450" algn="l">
              <a:buFont typeface="Arial" panose="020B0604020202020204" pitchFamily="34" charset="0"/>
              <a:buChar char="•"/>
            </a:pPr>
            <a:endParaRPr lang="fi-FI" sz="1400" b="0" dirty="0"/>
          </a:p>
          <a:p>
            <a:pPr marL="171450" indent="-171450" algn="l">
              <a:buFont typeface="Arial" panose="020B0604020202020204" pitchFamily="34" charset="0"/>
              <a:buChar char="•"/>
            </a:pPr>
            <a:endParaRPr lang="fi-FI" sz="1400" b="0" dirty="0"/>
          </a:p>
          <a:p>
            <a:pPr marL="171450" indent="-171450" algn="l">
              <a:buFont typeface="Arial" panose="020B0604020202020204" pitchFamily="34" charset="0"/>
              <a:buChar char="•"/>
            </a:pPr>
            <a:endParaRPr lang="fi-FI" sz="1400" dirty="0"/>
          </a:p>
        </p:txBody>
      </p:sp>
      <p:sp>
        <p:nvSpPr>
          <p:cNvPr id="4" name="Date Placeholder 3"/>
          <p:cNvSpPr>
            <a:spLocks noGrp="1"/>
          </p:cNvSpPr>
          <p:nvPr>
            <p:ph type="dt" sz="half" idx="2"/>
          </p:nvPr>
        </p:nvSpPr>
        <p:spPr/>
        <p:txBody>
          <a:bodyPr/>
          <a:lstStyle/>
          <a:p>
            <a:fld id="{9D195EBF-A623-4132-8BFB-6C390436C964}" type="datetime1">
              <a:rPr lang="fi-FI" smtClean="0">
                <a:solidFill>
                  <a:srgbClr val="8C8A87"/>
                </a:solidFill>
              </a:rPr>
              <a:pPr/>
              <a:t>25.5.2015</a:t>
            </a:fld>
            <a:endParaRPr lang="en-GB" dirty="0">
              <a:solidFill>
                <a:srgbClr val="8C8A87"/>
              </a:solidFill>
            </a:endParaRPr>
          </a:p>
        </p:txBody>
      </p:sp>
      <p:sp>
        <p:nvSpPr>
          <p:cNvPr id="6" name="Slide Number Placeholder 5"/>
          <p:cNvSpPr>
            <a:spLocks noGrp="1"/>
          </p:cNvSpPr>
          <p:nvPr>
            <p:ph type="sldNum" sz="quarter" idx="4"/>
          </p:nvPr>
        </p:nvSpPr>
        <p:spPr/>
        <p:txBody>
          <a:bodyPr/>
          <a:lstStyle/>
          <a:p>
            <a:fld id="{89059335-AFD3-4DED-970B-1AD46A147785}" type="slidenum">
              <a:rPr lang="en-GB" smtClean="0">
                <a:solidFill>
                  <a:srgbClr val="8C8A87"/>
                </a:solidFill>
              </a:rPr>
              <a:pPr/>
              <a:t>5</a:t>
            </a:fld>
            <a:endParaRPr lang="en-GB" dirty="0">
              <a:solidFill>
                <a:srgbClr val="8C8A87"/>
              </a:solidFill>
            </a:endParaRPr>
          </a:p>
        </p:txBody>
      </p:sp>
      <p:sp>
        <p:nvSpPr>
          <p:cNvPr id="7" name="Tekstiruutu 6"/>
          <p:cNvSpPr txBox="1"/>
          <p:nvPr/>
        </p:nvSpPr>
        <p:spPr>
          <a:xfrm>
            <a:off x="2051720" y="1772816"/>
            <a:ext cx="2088329" cy="369332"/>
          </a:xfrm>
          <a:prstGeom prst="rect">
            <a:avLst/>
          </a:prstGeom>
          <a:noFill/>
        </p:spPr>
        <p:txBody>
          <a:bodyPr wrap="square" rtlCol="0">
            <a:spAutoFit/>
          </a:bodyPr>
          <a:lstStyle/>
          <a:p>
            <a:r>
              <a:rPr lang="fi-FI" b="1" dirty="0" smtClean="0">
                <a:latin typeface="+mj-lt"/>
              </a:rPr>
              <a:t>Opinto-oikeudet</a:t>
            </a:r>
            <a:endParaRPr lang="fi-FI" b="1" dirty="0">
              <a:latin typeface="+mj-lt"/>
            </a:endParaRPr>
          </a:p>
        </p:txBody>
      </p:sp>
    </p:spTree>
    <p:extLst>
      <p:ext uri="{BB962C8B-B14F-4D97-AF65-F5344CB8AC3E}">
        <p14:creationId xmlns:p14="http://schemas.microsoft.com/office/powerpoint/2010/main" val="243461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684211" y="2348880"/>
            <a:ext cx="7775578" cy="3528392"/>
          </a:xfrm>
        </p:spPr>
        <p:txBody>
          <a:bodyPr>
            <a:normAutofit lnSpcReduction="10000"/>
          </a:bodyPr>
          <a:lstStyle/>
          <a:p>
            <a:pPr marL="342900" indent="-342900" algn="l">
              <a:buFont typeface="Arial" panose="020B0604020202020204" pitchFamily="34" charset="0"/>
              <a:buChar char="•"/>
            </a:pPr>
            <a:r>
              <a:rPr lang="fi-FI" sz="1400" b="0" dirty="0" smtClean="0"/>
              <a:t>Oppijanumeron haku Opintopolusta Oodiin Opiskelijan perustiedot-näytöllä</a:t>
            </a:r>
          </a:p>
          <a:p>
            <a:pPr marL="342900" indent="-342900" algn="l">
              <a:buFont typeface="Arial" panose="020B0604020202020204" pitchFamily="34" charset="0"/>
              <a:buChar char="•"/>
            </a:pPr>
            <a:r>
              <a:rPr lang="fi-FI" sz="1400" b="0" dirty="0" smtClean="0"/>
              <a:t>Kun haetaan Hae opiskelija -toiminnolla opiskelijoita voidaan kerralla kuitata useamman opiskelijan kohdalle tuleva Ensisijainen </a:t>
            </a:r>
            <a:r>
              <a:rPr lang="fi-FI" sz="1400" b="0" dirty="0"/>
              <a:t>opinto-oikeus ei ole </a:t>
            </a:r>
            <a:r>
              <a:rPr lang="fi-FI" sz="1400" b="0" dirty="0" smtClean="0"/>
              <a:t>voimassa -ilmoitus. </a:t>
            </a:r>
          </a:p>
          <a:p>
            <a:pPr marL="342900" indent="-342900" algn="l">
              <a:buFont typeface="Arial" panose="020B0604020202020204" pitchFamily="34" charset="0"/>
              <a:buChar char="•"/>
            </a:pPr>
            <a:r>
              <a:rPr lang="fi-FI" sz="1400" b="0" dirty="0" smtClean="0"/>
              <a:t>Organisaatiohaun hakutuloksiin näkyviin oletuksena </a:t>
            </a:r>
            <a:r>
              <a:rPr lang="fi-FI" sz="1400" b="0" dirty="0"/>
              <a:t>se organisaation nimi, joka on voimassa tällä </a:t>
            </a:r>
            <a:r>
              <a:rPr lang="fi-FI" sz="1400" b="0" dirty="0" smtClean="0"/>
              <a:t>hetkellä</a:t>
            </a:r>
          </a:p>
          <a:p>
            <a:pPr marL="342900" indent="-342900" algn="l">
              <a:buFont typeface="Arial" panose="020B0604020202020204" pitchFamily="34" charset="0"/>
              <a:buChar char="•"/>
            </a:pPr>
            <a:r>
              <a:rPr lang="fi-FI" sz="1400" b="0" dirty="0"/>
              <a:t>Mahdollisuus tarkastella opiskelijan </a:t>
            </a:r>
            <a:r>
              <a:rPr lang="fi-FI" sz="1400" b="0" dirty="0" err="1"/>
              <a:t>hopseja</a:t>
            </a:r>
            <a:r>
              <a:rPr lang="fi-FI" sz="1400" b="0" dirty="0"/>
              <a:t> t</a:t>
            </a:r>
            <a:r>
              <a:rPr lang="fi-FI" sz="1400" b="0" dirty="0" smtClean="0"/>
              <a:t>utkinnon koostamisnäytön </a:t>
            </a:r>
            <a:r>
              <a:rPr lang="fi-FI" sz="1400" b="0" dirty="0"/>
              <a:t>kautta. </a:t>
            </a:r>
          </a:p>
          <a:p>
            <a:pPr marL="342900" indent="-342900" algn="l">
              <a:buFont typeface="Arial" panose="020B0604020202020204" pitchFamily="34" charset="0"/>
              <a:buChar char="•"/>
            </a:pPr>
            <a:r>
              <a:rPr lang="fi-FI" sz="1400" b="0" dirty="0"/>
              <a:t>Useille henkilöhakunäytöille lisätty mahdollisuus suorittaa haku ilman, että kirjasinkoolla on merkitystä (Hae Toimielimen jäsen, Hae Päättäjä, Hae Opettaja, Hae Henkilö, Hae Käyttäjä, Hae Opiskelija, Hae Opettaja, Hae Uusi opiskelija, Uusien opettajien/hallintohenkilöiden tietojen käsittely) </a:t>
            </a:r>
          </a:p>
          <a:p>
            <a:pPr marL="800100" lvl="1" indent="-342900" algn="l">
              <a:buFont typeface="Arial" panose="020B0604020202020204" pitchFamily="34" charset="0"/>
              <a:buChar char="•"/>
            </a:pPr>
            <a:r>
              <a:rPr lang="fi-FI" sz="1200" dirty="0"/>
              <a:t>Esim. haku Saa* ja saa* tuottavat siis saman tuloksen</a:t>
            </a:r>
          </a:p>
          <a:p>
            <a:pPr marL="800100" lvl="1" indent="-342900" algn="l">
              <a:buFont typeface="Arial" panose="020B0604020202020204" pitchFamily="34" charset="0"/>
              <a:buChar char="•"/>
            </a:pPr>
            <a:r>
              <a:rPr lang="fi-FI" sz="1200" dirty="0"/>
              <a:t>Voi laittaa päälle myös ruksin </a:t>
            </a:r>
            <a:r>
              <a:rPr lang="fi-FI" sz="1200" dirty="0" err="1"/>
              <a:t>Täsmähaku</a:t>
            </a:r>
            <a:r>
              <a:rPr lang="fi-FI" sz="1200" dirty="0"/>
              <a:t>-laatikkoon</a:t>
            </a:r>
          </a:p>
          <a:p>
            <a:pPr marL="800100" lvl="1" indent="-342900" algn="l">
              <a:buFont typeface="Arial" panose="020B0604020202020204" pitchFamily="34" charset="0"/>
              <a:buChar char="•"/>
            </a:pPr>
            <a:r>
              <a:rPr lang="fi-FI" sz="1200" dirty="0"/>
              <a:t>Lisäksi esim. haku sää* ilman </a:t>
            </a:r>
            <a:r>
              <a:rPr lang="fi-FI" sz="1200" dirty="0" err="1"/>
              <a:t>täsmähakua</a:t>
            </a:r>
            <a:r>
              <a:rPr lang="fi-FI" sz="1200" dirty="0"/>
              <a:t> tuottaa tuloksiin myös Saa-alkuiset nimet</a:t>
            </a:r>
          </a:p>
          <a:p>
            <a:pPr algn="l"/>
            <a:r>
              <a:rPr lang="fi-FI" sz="1400" b="0" dirty="0" smtClean="0"/>
              <a:t> </a:t>
            </a:r>
          </a:p>
        </p:txBody>
      </p:sp>
      <p:sp>
        <p:nvSpPr>
          <p:cNvPr id="4" name="Päivämäärän paikkamerkki 3"/>
          <p:cNvSpPr>
            <a:spLocks noGrp="1"/>
          </p:cNvSpPr>
          <p:nvPr>
            <p:ph type="dt" sz="half" idx="2"/>
          </p:nvPr>
        </p:nvSpPr>
        <p:spPr/>
        <p:txBody>
          <a:bodyPr/>
          <a:lstStyle/>
          <a:p>
            <a:fld id="{9D195EBF-A623-4132-8BFB-6C390436C964}" type="datetime1">
              <a:rPr lang="fi-FI" smtClean="0">
                <a:solidFill>
                  <a:srgbClr val="8C8A87"/>
                </a:solidFill>
              </a:rPr>
              <a:pPr/>
              <a:t>25.5.2015</a:t>
            </a:fld>
            <a:endParaRPr lang="en-GB" dirty="0">
              <a:solidFill>
                <a:srgbClr val="8C8A87"/>
              </a:solidFill>
            </a:endParaRPr>
          </a:p>
        </p:txBody>
      </p:sp>
      <p:sp>
        <p:nvSpPr>
          <p:cNvPr id="6" name="Dian numeron paikkamerkki 5"/>
          <p:cNvSpPr>
            <a:spLocks noGrp="1"/>
          </p:cNvSpPr>
          <p:nvPr>
            <p:ph type="sldNum" sz="quarter" idx="4"/>
          </p:nvPr>
        </p:nvSpPr>
        <p:spPr/>
        <p:txBody>
          <a:bodyPr/>
          <a:lstStyle/>
          <a:p>
            <a:fld id="{89059335-AFD3-4DED-970B-1AD46A147785}" type="slidenum">
              <a:rPr lang="en-GB" smtClean="0">
                <a:solidFill>
                  <a:srgbClr val="8C8A87"/>
                </a:solidFill>
              </a:rPr>
              <a:pPr/>
              <a:t>6</a:t>
            </a:fld>
            <a:endParaRPr lang="en-GB" dirty="0">
              <a:solidFill>
                <a:srgbClr val="8C8A87"/>
              </a:solidFill>
            </a:endParaRPr>
          </a:p>
        </p:txBody>
      </p:sp>
      <p:sp>
        <p:nvSpPr>
          <p:cNvPr id="7" name="Tekstiruutu 6"/>
          <p:cNvSpPr txBox="1"/>
          <p:nvPr/>
        </p:nvSpPr>
        <p:spPr>
          <a:xfrm>
            <a:off x="2051720" y="1772816"/>
            <a:ext cx="2088329" cy="369332"/>
          </a:xfrm>
          <a:prstGeom prst="rect">
            <a:avLst/>
          </a:prstGeom>
          <a:noFill/>
        </p:spPr>
        <p:txBody>
          <a:bodyPr wrap="square" rtlCol="0">
            <a:spAutoFit/>
          </a:bodyPr>
          <a:lstStyle/>
          <a:p>
            <a:r>
              <a:rPr lang="fi-FI" b="1" dirty="0" smtClean="0">
                <a:latin typeface="+mj-lt"/>
              </a:rPr>
              <a:t>Haut ja näkymät</a:t>
            </a:r>
            <a:endParaRPr lang="fi-FI" b="1" dirty="0">
              <a:latin typeface="+mj-lt"/>
            </a:endParaRPr>
          </a:p>
        </p:txBody>
      </p:sp>
    </p:spTree>
    <p:extLst>
      <p:ext uri="{BB962C8B-B14F-4D97-AF65-F5344CB8AC3E}">
        <p14:creationId xmlns:p14="http://schemas.microsoft.com/office/powerpoint/2010/main" val="1569654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5856" y="836712"/>
            <a:ext cx="2664296" cy="359270"/>
          </a:xfrm>
        </p:spPr>
        <p:txBody>
          <a:bodyPr/>
          <a:lstStyle/>
          <a:p>
            <a:r>
              <a:rPr lang="fi-FI" sz="1800" dirty="0" smtClean="0"/>
              <a:t>Lisäyksiä koodistoihin</a:t>
            </a:r>
            <a:endParaRPr lang="fi-FI" sz="1800" dirty="0"/>
          </a:p>
        </p:txBody>
      </p:sp>
      <p:sp>
        <p:nvSpPr>
          <p:cNvPr id="3" name="Subtitle 2"/>
          <p:cNvSpPr>
            <a:spLocks noGrp="1"/>
          </p:cNvSpPr>
          <p:nvPr>
            <p:ph type="subTitle" idx="1"/>
          </p:nvPr>
        </p:nvSpPr>
        <p:spPr>
          <a:xfrm>
            <a:off x="611560" y="2420888"/>
            <a:ext cx="7992888" cy="3384153"/>
          </a:xfrm>
        </p:spPr>
        <p:txBody>
          <a:bodyPr>
            <a:normAutofit/>
          </a:bodyPr>
          <a:lstStyle/>
          <a:p>
            <a:pPr marL="342900" lvl="1" indent="-342900" algn="l">
              <a:buFont typeface="Arial" panose="020B0604020202020204" pitchFamily="34" charset="0"/>
              <a:buChar char="•"/>
            </a:pPr>
            <a:r>
              <a:rPr lang="fi-FI" sz="1200" dirty="0">
                <a:solidFill>
                  <a:schemeClr val="tx1"/>
                </a:solidFill>
              </a:rPr>
              <a:t>O</a:t>
            </a:r>
            <a:r>
              <a:rPr lang="fi-FI" sz="1200" dirty="0" smtClean="0">
                <a:solidFill>
                  <a:schemeClr val="tx1"/>
                </a:solidFill>
              </a:rPr>
              <a:t>pintokohteen </a:t>
            </a:r>
            <a:r>
              <a:rPr lang="fi-FI" sz="1200" dirty="0">
                <a:solidFill>
                  <a:schemeClr val="tx1"/>
                </a:solidFill>
              </a:rPr>
              <a:t>laji -koodistoon uusi koodiarvo 17 = </a:t>
            </a:r>
            <a:r>
              <a:rPr lang="fi-FI" sz="1200" dirty="0" smtClean="0">
                <a:solidFill>
                  <a:schemeClr val="tx1"/>
                </a:solidFill>
              </a:rPr>
              <a:t>Erikoistumiskoulutus (</a:t>
            </a:r>
            <a:r>
              <a:rPr lang="fi-FI" sz="1200" dirty="0">
                <a:solidFill>
                  <a:schemeClr val="tx1"/>
                </a:solidFill>
              </a:rPr>
              <a:t>Erikoistumiskoulutus on uusi yliopistokoulutusmuoto 1.1.2015 alkaen, josta on säädetty yliopistolain 7a § ja tutkintoasetuksen (794/2004) muutos (1439/2014</a:t>
            </a:r>
            <a:r>
              <a:rPr lang="fi-FI" sz="1200" dirty="0" smtClean="0">
                <a:solidFill>
                  <a:schemeClr val="tx1"/>
                </a:solidFill>
              </a:rPr>
              <a:t>)</a:t>
            </a:r>
          </a:p>
          <a:p>
            <a:pPr marL="342900" lvl="1" indent="-342900" algn="l">
              <a:buFont typeface="Arial" panose="020B0604020202020204" pitchFamily="34" charset="0"/>
              <a:buChar char="•"/>
            </a:pPr>
            <a:r>
              <a:rPr lang="fi-FI" sz="1200" dirty="0">
                <a:solidFill>
                  <a:schemeClr val="tx1"/>
                </a:solidFill>
              </a:rPr>
              <a:t>O</a:t>
            </a:r>
            <a:r>
              <a:rPr lang="fi-FI" sz="1200" dirty="0" smtClean="0">
                <a:solidFill>
                  <a:schemeClr val="tx1"/>
                </a:solidFill>
              </a:rPr>
              <a:t>pinto-oikeuden kattavuus -koodistoon uusi koodiarvo 18 = Erikoistumiskoulutus</a:t>
            </a:r>
          </a:p>
          <a:p>
            <a:pPr marL="342900" lvl="1" indent="-342900" algn="l">
              <a:buFont typeface="Arial" panose="020B0604020202020204" pitchFamily="34" charset="0"/>
              <a:buChar char="•"/>
            </a:pPr>
            <a:r>
              <a:rPr lang="fi-FI" sz="1200" dirty="0">
                <a:solidFill>
                  <a:schemeClr val="tx1"/>
                </a:solidFill>
              </a:rPr>
              <a:t>O</a:t>
            </a:r>
            <a:r>
              <a:rPr lang="fi-FI" sz="1200" dirty="0" smtClean="0">
                <a:solidFill>
                  <a:schemeClr val="tx1"/>
                </a:solidFill>
              </a:rPr>
              <a:t>pinto-oikeuden peruuttamisen syy -koodistoon uusi koodiarvo 7 = poissaolodokumenttia </a:t>
            </a:r>
            <a:r>
              <a:rPr lang="fi-FI" sz="1200" dirty="0">
                <a:solidFill>
                  <a:schemeClr val="tx1"/>
                </a:solidFill>
              </a:rPr>
              <a:t>ei toimitettu</a:t>
            </a:r>
            <a:r>
              <a:rPr lang="fi-FI" sz="1200" dirty="0" smtClean="0">
                <a:solidFill>
                  <a:schemeClr val="tx1"/>
                </a:solidFill>
              </a:rPr>
              <a:t> </a:t>
            </a:r>
          </a:p>
          <a:p>
            <a:pPr marL="342900" lvl="1" indent="-342900" algn="l">
              <a:buFont typeface="Arial" panose="020B0604020202020204" pitchFamily="34" charset="0"/>
              <a:buChar char="•"/>
            </a:pPr>
            <a:r>
              <a:rPr lang="fi-FI" sz="1200" smtClean="0">
                <a:solidFill>
                  <a:schemeClr val="tx1"/>
                </a:solidFill>
              </a:rPr>
              <a:t>Oppilaitostyyppi </a:t>
            </a:r>
            <a:r>
              <a:rPr lang="fi-FI" sz="1200" dirty="0" smtClean="0">
                <a:solidFill>
                  <a:schemeClr val="tx1"/>
                </a:solidFill>
              </a:rPr>
              <a:t>-koodistoon uusi koodiarvo 8 </a:t>
            </a:r>
            <a:r>
              <a:rPr lang="fi-FI" sz="1200" dirty="0">
                <a:solidFill>
                  <a:schemeClr val="tx1"/>
                </a:solidFill>
              </a:rPr>
              <a:t>= </a:t>
            </a:r>
            <a:r>
              <a:rPr lang="fi-FI" sz="1200" dirty="0" smtClean="0">
                <a:solidFill>
                  <a:schemeClr val="tx1"/>
                </a:solidFill>
              </a:rPr>
              <a:t>Harjoittelu </a:t>
            </a:r>
          </a:p>
          <a:p>
            <a:pPr marL="342900" lvl="1" indent="-342900" algn="l">
              <a:buFont typeface="Arial" panose="020B0604020202020204" pitchFamily="34" charset="0"/>
              <a:buChar char="•"/>
            </a:pPr>
            <a:r>
              <a:rPr lang="fi-FI" sz="1200" dirty="0">
                <a:solidFill>
                  <a:schemeClr val="tx1"/>
                </a:solidFill>
              </a:rPr>
              <a:t>O</a:t>
            </a:r>
            <a:r>
              <a:rPr lang="fi-FI" sz="1200" dirty="0" smtClean="0">
                <a:solidFill>
                  <a:schemeClr val="tx1"/>
                </a:solidFill>
              </a:rPr>
              <a:t>pintokohteen laji -koodistoon </a:t>
            </a:r>
            <a:r>
              <a:rPr lang="fi-FI" sz="1200" dirty="0">
                <a:solidFill>
                  <a:schemeClr val="tx1"/>
                </a:solidFill>
              </a:rPr>
              <a:t>uusi koodiarvo 16 = </a:t>
            </a:r>
            <a:r>
              <a:rPr lang="fi-FI" sz="1200" dirty="0" smtClean="0">
                <a:solidFill>
                  <a:schemeClr val="tx1"/>
                </a:solidFill>
              </a:rPr>
              <a:t>Työharjoittelu </a:t>
            </a:r>
          </a:p>
          <a:p>
            <a:pPr marL="342900" lvl="1" indent="-342900" algn="l">
              <a:buFont typeface="Arial" panose="020B0604020202020204" pitchFamily="34" charset="0"/>
              <a:buChar char="•"/>
            </a:pPr>
            <a:r>
              <a:rPr lang="fi-FI" sz="1200" dirty="0">
                <a:solidFill>
                  <a:schemeClr val="tx1"/>
                </a:solidFill>
              </a:rPr>
              <a:t>V</a:t>
            </a:r>
            <a:r>
              <a:rPr lang="fi-FI" sz="1200" dirty="0" smtClean="0">
                <a:solidFill>
                  <a:schemeClr val="tx1"/>
                </a:solidFill>
              </a:rPr>
              <a:t>iitepankkisiirron koodistotauluun uusi koodiarvo 9 </a:t>
            </a:r>
            <a:r>
              <a:rPr lang="fi-FI" sz="1200" dirty="0">
                <a:solidFill>
                  <a:schemeClr val="tx1"/>
                </a:solidFill>
              </a:rPr>
              <a:t>= Opiskelijan tekemä (</a:t>
            </a:r>
            <a:r>
              <a:rPr lang="fi-FI" sz="1200" dirty="0" err="1" smtClean="0">
                <a:solidFill>
                  <a:schemeClr val="tx1"/>
                </a:solidFill>
              </a:rPr>
              <a:t>WebOodi</a:t>
            </a:r>
            <a:r>
              <a:rPr lang="fi-FI" sz="1200" dirty="0" smtClean="0">
                <a:solidFill>
                  <a:schemeClr val="tx1"/>
                </a:solidFill>
              </a:rPr>
              <a:t>/viitesiirto) </a:t>
            </a:r>
          </a:p>
          <a:p>
            <a:pPr marL="342900" lvl="1" indent="-342900" algn="l">
              <a:buFont typeface="Arial" panose="020B0604020202020204" pitchFamily="34" charset="0"/>
              <a:buChar char="•"/>
            </a:pPr>
            <a:r>
              <a:rPr lang="fi-FI" sz="1200" dirty="0" smtClean="0">
                <a:solidFill>
                  <a:schemeClr val="tx1"/>
                </a:solidFill>
              </a:rPr>
              <a:t>Uusi </a:t>
            </a:r>
            <a:r>
              <a:rPr lang="fi-FI" sz="1200" dirty="0">
                <a:solidFill>
                  <a:schemeClr val="tx1"/>
                </a:solidFill>
              </a:rPr>
              <a:t>koodisto Opetettavat aineet käyttöön Opettajan kelpoisuusaineet -koodiston </a:t>
            </a:r>
            <a:r>
              <a:rPr lang="fi-FI" sz="1200" dirty="0" smtClean="0">
                <a:solidFill>
                  <a:schemeClr val="tx1"/>
                </a:solidFill>
              </a:rPr>
              <a:t>tilalle</a:t>
            </a:r>
            <a:endParaRPr lang="fi-FI" sz="1200" b="0" dirty="0" smtClean="0">
              <a:solidFill>
                <a:schemeClr val="tx1"/>
              </a:solidFill>
            </a:endParaRPr>
          </a:p>
        </p:txBody>
      </p:sp>
      <p:sp>
        <p:nvSpPr>
          <p:cNvPr id="4" name="Date Placeholder 3"/>
          <p:cNvSpPr>
            <a:spLocks noGrp="1"/>
          </p:cNvSpPr>
          <p:nvPr>
            <p:ph type="dt" sz="half" idx="2"/>
          </p:nvPr>
        </p:nvSpPr>
        <p:spPr/>
        <p:txBody>
          <a:bodyPr/>
          <a:lstStyle/>
          <a:p>
            <a:fld id="{9D195EBF-A623-4132-8BFB-6C390436C964}" type="datetime1">
              <a:rPr lang="fi-FI" smtClean="0">
                <a:solidFill>
                  <a:srgbClr val="8C8A87"/>
                </a:solidFill>
              </a:rPr>
              <a:pPr/>
              <a:t>25.5.2015</a:t>
            </a:fld>
            <a:endParaRPr lang="en-GB" dirty="0">
              <a:solidFill>
                <a:srgbClr val="8C8A87"/>
              </a:solidFill>
            </a:endParaRPr>
          </a:p>
        </p:txBody>
      </p:sp>
      <p:sp>
        <p:nvSpPr>
          <p:cNvPr id="6" name="Slide Number Placeholder 5"/>
          <p:cNvSpPr>
            <a:spLocks noGrp="1"/>
          </p:cNvSpPr>
          <p:nvPr>
            <p:ph type="sldNum" sz="quarter" idx="4"/>
          </p:nvPr>
        </p:nvSpPr>
        <p:spPr/>
        <p:txBody>
          <a:bodyPr/>
          <a:lstStyle/>
          <a:p>
            <a:fld id="{89059335-AFD3-4DED-970B-1AD46A147785}" type="slidenum">
              <a:rPr lang="en-GB" smtClean="0">
                <a:solidFill>
                  <a:srgbClr val="8C8A87"/>
                </a:solidFill>
              </a:rPr>
              <a:pPr/>
              <a:t>7</a:t>
            </a:fld>
            <a:endParaRPr lang="en-GB" dirty="0">
              <a:solidFill>
                <a:srgbClr val="8C8A87"/>
              </a:solidFill>
            </a:endParaRPr>
          </a:p>
        </p:txBody>
      </p:sp>
    </p:spTree>
    <p:extLst>
      <p:ext uri="{BB962C8B-B14F-4D97-AF65-F5344CB8AC3E}">
        <p14:creationId xmlns:p14="http://schemas.microsoft.com/office/powerpoint/2010/main" val="3352351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4810" y="908720"/>
            <a:ext cx="4153094" cy="431429"/>
          </a:xfrm>
        </p:spPr>
        <p:txBody>
          <a:bodyPr/>
          <a:lstStyle/>
          <a:p>
            <a:r>
              <a:rPr lang="fi-FI" sz="1800" dirty="0" smtClean="0"/>
              <a:t>Lukukausi-ilmoittautuminen</a:t>
            </a:r>
            <a:endParaRPr lang="fi-FI" sz="1800" dirty="0"/>
          </a:p>
        </p:txBody>
      </p:sp>
      <p:sp>
        <p:nvSpPr>
          <p:cNvPr id="3" name="Subtitle 2"/>
          <p:cNvSpPr>
            <a:spLocks noGrp="1"/>
          </p:cNvSpPr>
          <p:nvPr>
            <p:ph type="subTitle" idx="1"/>
          </p:nvPr>
        </p:nvSpPr>
        <p:spPr>
          <a:xfrm>
            <a:off x="683568" y="2348880"/>
            <a:ext cx="7775578" cy="3456161"/>
          </a:xfrm>
        </p:spPr>
        <p:txBody>
          <a:bodyPr>
            <a:normAutofit/>
          </a:bodyPr>
          <a:lstStyle/>
          <a:p>
            <a:pPr marL="171450" indent="-171450" algn="l">
              <a:buFont typeface="Arial" panose="020B0604020202020204" pitchFamily="34" charset="0"/>
              <a:buChar char="•"/>
            </a:pPr>
            <a:r>
              <a:rPr lang="fi-FI" sz="1200" b="0" dirty="0" smtClean="0"/>
              <a:t>Lukukausitiedot ikkunassa voidaan </a:t>
            </a:r>
            <a:r>
              <a:rPr lang="fi-FI" sz="1200" b="0" dirty="0" err="1" smtClean="0"/>
              <a:t>WinOodissa</a:t>
            </a:r>
            <a:r>
              <a:rPr lang="fi-FI" sz="1200" b="0" dirty="0" smtClean="0"/>
              <a:t> tarvittaessa muuttaa YTHS-tietoa ja katsoa onko maksu tullut </a:t>
            </a:r>
            <a:r>
              <a:rPr lang="fi-FI" sz="1200" b="0" dirty="0" err="1" smtClean="0"/>
              <a:t>OILIsta</a:t>
            </a:r>
            <a:r>
              <a:rPr lang="fi-FI" sz="1200" b="0" dirty="0" smtClean="0"/>
              <a:t> tai onko VIRTA kuitannut sen jo </a:t>
            </a:r>
            <a:r>
              <a:rPr lang="fi-FI" sz="1200" b="0" dirty="0" smtClean="0"/>
              <a:t>maksetuksi</a:t>
            </a:r>
          </a:p>
          <a:p>
            <a:pPr marL="628650" lvl="1" indent="-171450" algn="l">
              <a:buFont typeface="Arial" panose="020B0604020202020204" pitchFamily="34" charset="0"/>
              <a:buChar char="•"/>
            </a:pPr>
            <a:r>
              <a:rPr lang="fi-FI" sz="1000" dirty="0"/>
              <a:t>'Lukukausi-ilmoittautumisen käsittely' -ikkunan Ilmoittautumiset-kohdasta 'Poissaolon syy' -sarake on poistettu ja YTHS-maksun tarkenne -sarake on lisätty. </a:t>
            </a:r>
            <a:r>
              <a:rPr lang="fi-FI" sz="1000" dirty="0" err="1"/>
              <a:t>Yths</a:t>
            </a:r>
            <a:r>
              <a:rPr lang="fi-FI" sz="1000" dirty="0"/>
              <a:t>-kenttää on mahdollista muokata myös 'Lukukausitiedot'-ikkunasta (&gt;&gt;-painike). </a:t>
            </a:r>
            <a:br>
              <a:rPr lang="fi-FI" sz="1000" dirty="0"/>
            </a:br>
            <a:endParaRPr lang="fi-FI" sz="1200" b="0" dirty="0"/>
          </a:p>
          <a:p>
            <a:pPr marL="171450" indent="-171450" algn="l">
              <a:buFont typeface="Arial" panose="020B0604020202020204" pitchFamily="34" charset="0"/>
              <a:buChar char="•"/>
            </a:pPr>
            <a:r>
              <a:rPr lang="fi-FI" sz="1200" b="0" dirty="0" err="1" smtClean="0"/>
              <a:t>Yths-tarkennekoodistoon</a:t>
            </a:r>
            <a:r>
              <a:rPr lang="fi-FI" sz="1200" b="0" dirty="0" smtClean="0"/>
              <a:t> </a:t>
            </a:r>
            <a:r>
              <a:rPr lang="fi-FI" sz="1200" b="0" dirty="0"/>
              <a:t>on lisätty: </a:t>
            </a:r>
            <a:br>
              <a:rPr lang="fi-FI" sz="1200" b="0" dirty="0"/>
            </a:br>
            <a:r>
              <a:rPr lang="fi-FI" sz="1200" b="0" dirty="0"/>
              <a:t/>
            </a:r>
            <a:br>
              <a:rPr lang="fi-FI" sz="1200" b="0" dirty="0"/>
            </a:br>
            <a:r>
              <a:rPr lang="fi-FI" sz="1200" b="0" dirty="0"/>
              <a:t>8 = Virkailijan tekemä (</a:t>
            </a:r>
            <a:r>
              <a:rPr lang="fi-FI" sz="1200" b="0" dirty="0" err="1"/>
              <a:t>WinOodi</a:t>
            </a:r>
            <a:r>
              <a:rPr lang="fi-FI" sz="1200" b="0" dirty="0"/>
              <a:t>/Opintopolku) </a:t>
            </a:r>
            <a:br>
              <a:rPr lang="fi-FI" sz="1200" b="0" dirty="0"/>
            </a:br>
            <a:r>
              <a:rPr lang="fi-FI" sz="1200" b="0" dirty="0"/>
              <a:t>tämän arvon virkailija valitsee käsin syötettäessä tai se tulee automaattisesti, jos </a:t>
            </a:r>
            <a:r>
              <a:rPr lang="fi-FI" sz="1200" b="0" dirty="0" err="1"/>
              <a:t>ilmo</a:t>
            </a:r>
            <a:r>
              <a:rPr lang="fi-FI" sz="1200" b="0" dirty="0"/>
              <a:t>-tieto tulee Opintopolusta </a:t>
            </a:r>
            <a:r>
              <a:rPr lang="fi-FI" sz="1200" b="0" dirty="0" err="1"/>
              <a:t>OILIn</a:t>
            </a:r>
            <a:r>
              <a:rPr lang="fi-FI" sz="1200" b="0" dirty="0"/>
              <a:t> kautta </a:t>
            </a:r>
          </a:p>
          <a:p>
            <a:pPr algn="l"/>
            <a:r>
              <a:rPr lang="fi-FI" sz="1200" b="0" dirty="0" smtClean="0"/>
              <a:t>    9 </a:t>
            </a:r>
            <a:r>
              <a:rPr lang="fi-FI" sz="1200" b="0" dirty="0"/>
              <a:t>= Opiskelijan tekemä (</a:t>
            </a:r>
            <a:r>
              <a:rPr lang="fi-FI" sz="1200" b="0" dirty="0" err="1"/>
              <a:t>WebOodi</a:t>
            </a:r>
            <a:r>
              <a:rPr lang="fi-FI" sz="1200" b="0" dirty="0"/>
              <a:t>/viitesiirto) </a:t>
            </a:r>
            <a:br>
              <a:rPr lang="fi-FI" sz="1200" b="0" dirty="0"/>
            </a:br>
            <a:r>
              <a:rPr lang="fi-FI" sz="1200" b="0" dirty="0" smtClean="0"/>
              <a:t>    tämä </a:t>
            </a:r>
            <a:r>
              <a:rPr lang="fi-FI" sz="1200" b="0" dirty="0"/>
              <a:t>arvo tulee automaattisesti, kun opiskelija tekee ilmoittautumisen </a:t>
            </a:r>
            <a:r>
              <a:rPr lang="fi-FI" sz="1200" b="0" dirty="0" err="1"/>
              <a:t>WebOodissa</a:t>
            </a:r>
            <a:r>
              <a:rPr lang="fi-FI" sz="1200" b="0" dirty="0"/>
              <a:t> tai käytetään viitesiirtoja </a:t>
            </a:r>
            <a:endParaRPr lang="fi-FI" sz="1200" b="0" dirty="0" smtClean="0"/>
          </a:p>
          <a:p>
            <a:pPr marL="171450" indent="-171450" algn="l">
              <a:buFont typeface="Arial" panose="020B0604020202020204" pitchFamily="34" charset="0"/>
              <a:buChar char="•"/>
            </a:pPr>
            <a:endParaRPr lang="fi-FI" sz="1200" b="0" dirty="0"/>
          </a:p>
        </p:txBody>
      </p:sp>
      <p:sp>
        <p:nvSpPr>
          <p:cNvPr id="4" name="Date Placeholder 3"/>
          <p:cNvSpPr>
            <a:spLocks noGrp="1"/>
          </p:cNvSpPr>
          <p:nvPr>
            <p:ph type="dt" sz="half" idx="2"/>
          </p:nvPr>
        </p:nvSpPr>
        <p:spPr/>
        <p:txBody>
          <a:bodyPr/>
          <a:lstStyle/>
          <a:p>
            <a:fld id="{9D195EBF-A623-4132-8BFB-6C390436C964}" type="datetime1">
              <a:rPr lang="fi-FI" smtClean="0">
                <a:solidFill>
                  <a:srgbClr val="8C8A87"/>
                </a:solidFill>
              </a:rPr>
              <a:pPr/>
              <a:t>25.5.2015</a:t>
            </a:fld>
            <a:endParaRPr lang="en-GB" dirty="0">
              <a:solidFill>
                <a:srgbClr val="8C8A87"/>
              </a:solidFill>
            </a:endParaRPr>
          </a:p>
        </p:txBody>
      </p:sp>
      <p:sp>
        <p:nvSpPr>
          <p:cNvPr id="6" name="Slide Number Placeholder 5"/>
          <p:cNvSpPr>
            <a:spLocks noGrp="1"/>
          </p:cNvSpPr>
          <p:nvPr>
            <p:ph type="sldNum" sz="quarter" idx="4"/>
          </p:nvPr>
        </p:nvSpPr>
        <p:spPr/>
        <p:txBody>
          <a:bodyPr/>
          <a:lstStyle/>
          <a:p>
            <a:fld id="{89059335-AFD3-4DED-970B-1AD46A147785}" type="slidenum">
              <a:rPr lang="en-GB" smtClean="0">
                <a:solidFill>
                  <a:srgbClr val="8C8A87"/>
                </a:solidFill>
              </a:rPr>
              <a:pPr/>
              <a:t>8</a:t>
            </a:fld>
            <a:endParaRPr lang="en-GB" dirty="0">
              <a:solidFill>
                <a:srgbClr val="8C8A87"/>
              </a:solidFill>
            </a:endParaRPr>
          </a:p>
        </p:txBody>
      </p:sp>
    </p:spTree>
    <p:extLst>
      <p:ext uri="{BB962C8B-B14F-4D97-AF65-F5344CB8AC3E}">
        <p14:creationId xmlns:p14="http://schemas.microsoft.com/office/powerpoint/2010/main" val="2036250124"/>
      </p:ext>
    </p:extLst>
  </p:cSld>
  <p:clrMapOvr>
    <a:masterClrMapping/>
  </p:clrMapOvr>
</p:sld>
</file>

<file path=ppt/theme/theme1.xml><?xml version="1.0" encoding="utf-8"?>
<a:theme xmlns:a="http://schemas.openxmlformats.org/drawingml/2006/main" name="HY__DB01_HY______________RGB">
  <a:themeElements>
    <a:clrScheme name="HY (konserni)">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E5053A"/>
      </a:accent5>
      <a:accent6>
        <a:srgbClr val="FCD116"/>
      </a:accent6>
      <a:hlink>
        <a:srgbClr val="FCA311"/>
      </a:hlink>
      <a:folHlink>
        <a:srgbClr val="8C8A87"/>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1132</TotalTime>
  <Words>528</Words>
  <Application>Microsoft Office PowerPoint</Application>
  <PresentationFormat>Näytössä katseltava diaesitys (4:3)</PresentationFormat>
  <Paragraphs>74</Paragraphs>
  <Slides>8</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Arial</vt:lpstr>
      <vt:lpstr>Calibri</vt:lpstr>
      <vt:lpstr>Wingdings</vt:lpstr>
      <vt:lpstr>HY__DB01_HY______________RGB</vt:lpstr>
      <vt:lpstr>Oodin version 4.0 yhteenveto  </vt:lpstr>
      <vt:lpstr>Merkistömuutos</vt:lpstr>
      <vt:lpstr>WinOodi</vt:lpstr>
      <vt:lpstr>PowerPoint-esitys</vt:lpstr>
      <vt:lpstr>PowerPoint-esitys</vt:lpstr>
      <vt:lpstr>PowerPoint-esitys</vt:lpstr>
      <vt:lpstr>Lisäyksiä koodistoihin</vt:lpstr>
      <vt:lpstr>Lukukausi-ilmoittautuminen</vt:lpstr>
    </vt:vector>
  </TitlesOfParts>
  <Company>University of Helsinki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Oodin version 3.9 yhteenveto</dc:title>
  <dc:creator>Naumi, Marjo S</dc:creator>
  <cp:lastModifiedBy>Eskola, Marjo S</cp:lastModifiedBy>
  <cp:revision>69</cp:revision>
  <dcterms:created xsi:type="dcterms:W3CDTF">2014-10-16T07:34:36Z</dcterms:created>
  <dcterms:modified xsi:type="dcterms:W3CDTF">2015-05-25T07:26:11Z</dcterms:modified>
</cp:coreProperties>
</file>