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3"/>
  </p:notesMasterIdLst>
  <p:sldIdLst>
    <p:sldId id="258" r:id="rId4"/>
    <p:sldId id="259" r:id="rId5"/>
    <p:sldId id="257" r:id="rId6"/>
    <p:sldId id="260" r:id="rId7"/>
    <p:sldId id="266" r:id="rId8"/>
    <p:sldId id="261" r:id="rId9"/>
    <p:sldId id="267" r:id="rId10"/>
    <p:sldId id="262" r:id="rId11"/>
    <p:sldId id="265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5E804-4A1D-44EF-A1D2-B51C2F2DA445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8385C-D2BA-467F-B156-047450981D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21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7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69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31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51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3456513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48" name="Group 47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49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187967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89929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5724-97BC-4BD1-A4CC-983250FA4695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53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79CB-5AA9-4A68-9C9D-DDAE6D0844AD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E0DC-76DC-4B3C-A5FE-8D5F55C989E9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4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3" y="2500306"/>
            <a:ext cx="9120717" cy="35210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CBD-93D9-4641-9A26-D93013F96905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03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33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4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4A10-C802-49B9-83BC-072D215F24A3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/>
          </p:nvPr>
        </p:nvSpPr>
        <p:spPr>
          <a:xfrm>
            <a:off x="4944533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724746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/>
          </p:nvPr>
        </p:nvSpPr>
        <p:spPr>
          <a:xfrm>
            <a:off x="955251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3934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E54A-266C-4814-BD01-2A74DF61B3C1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31800" y="6244850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90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0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3456513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48" name="Group 47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49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42729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881869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3642039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5724-97BC-4BD1-A4CC-983250FA4695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304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79CB-5AA9-4A68-9C9D-DDAE6D0844AD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835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E0DC-76DC-4B3C-A5FE-8D5F55C989E9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31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3" y="2500306"/>
            <a:ext cx="9120717" cy="35210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CBD-93D9-4641-9A26-D93013F96905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899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28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639484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4A10-C802-49B9-83BC-072D215F24A3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/>
          </p:nvPr>
        </p:nvSpPr>
        <p:spPr>
          <a:xfrm>
            <a:off x="4944533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724746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/>
          </p:nvPr>
        </p:nvSpPr>
        <p:spPr>
          <a:xfrm>
            <a:off x="9552517" y="2492375"/>
            <a:ext cx="2112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3143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6529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E54A-266C-4814-BD01-2A74DF61B3C1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31800" y="6244850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99664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96150" y="1989138"/>
            <a:ext cx="4464049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4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0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4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4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4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2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4FA3A-4CEC-4A7A-9657-AA0B666D2780}" type="datetimeFigureOut">
              <a:rPr lang="fi-FI" smtClean="0"/>
              <a:t>29.3.2016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135F-2437-4BD5-AC6E-5B369195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8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483" y="549275"/>
            <a:ext cx="9120717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483" y="1989139"/>
            <a:ext cx="9120717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0E58E2F-34F9-420A-9044-CE5E8C1A76AC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2639485" y="1773238"/>
            <a:ext cx="91207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483" y="549275"/>
            <a:ext cx="9120717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483" y="1989139"/>
            <a:ext cx="9120717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0E58E2F-34F9-420A-9044-CE5E8C1A76AC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431800" y="6215082"/>
            <a:ext cx="1936192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2639485" y="1773238"/>
            <a:ext cx="91207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1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elsinki.fi/otm-hanke/" TargetMode="External"/><Relationship Id="rId2" Type="http://schemas.openxmlformats.org/officeDocument/2006/relationships/hyperlink" Target="http://blogs.helsinki.fi/doo-projekt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helsinki.fi/display/optime/Optime-projektin+tiedotu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mailto:oodi-tuki@helsinki.fi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6709" y="1844825"/>
            <a:ext cx="7775576" cy="18716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Oodin version 4.2</a:t>
            </a:r>
            <a:br>
              <a:rPr lang="fi-FI" dirty="0" smtClean="0"/>
            </a:br>
            <a:r>
              <a:rPr lang="fi-FI" dirty="0" smtClean="0"/>
              <a:t>yhteenveto </a:t>
            </a:r>
            <a:br>
              <a:rPr lang="fi-FI" dirty="0" smtClean="0"/>
            </a:b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Marjo Eskola  / Opiskelijarekisteri 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1</a:t>
            </a:fld>
            <a:endParaRPr lang="en-GB" dirty="0">
              <a:solidFill>
                <a:srgbClr val="8C8A87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7" y="3501009"/>
            <a:ext cx="1890923" cy="19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7504" y="1123122"/>
            <a:ext cx="11499574" cy="5734878"/>
          </a:xfrm>
        </p:spPr>
        <p:txBody>
          <a:bodyPr>
            <a:normAutofit/>
          </a:bodyPr>
          <a:lstStyle/>
          <a:p>
            <a:r>
              <a:rPr lang="fi-FI" dirty="0"/>
              <a:t>Ohjaaja-välilehdelle uusi pudotusvalikko Ohjaajan </a:t>
            </a:r>
            <a:r>
              <a:rPr lang="fi-FI" dirty="0" smtClean="0"/>
              <a:t>status</a:t>
            </a:r>
          </a:p>
          <a:p>
            <a:pPr lvl="1"/>
            <a:r>
              <a:rPr lang="fi-FI" sz="1400" dirty="0" smtClean="0"/>
              <a:t>Opinto-oikeuden käsittely </a:t>
            </a:r>
            <a:r>
              <a:rPr lang="fi-FI" sz="1400" dirty="0"/>
              <a:t>-</a:t>
            </a:r>
            <a:r>
              <a:rPr lang="fi-FI" sz="1400" dirty="0" smtClean="0"/>
              <a:t>näytön Ohjaaja-välilehdelle mahdollisuus tallentaa ohjaajan status (Ohjaaja1, Ohjaaja2 tai Ohjaaja3) (Ohjaajatiedot ovat opinto-oikeuskohtaisia, voidaan tarvittaessa tallentaa myös esim. maisterioikeudelle graduohjaajat)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8"/>
            <a:endParaRPr lang="fi-FI" dirty="0"/>
          </a:p>
          <a:p>
            <a:pPr marL="3657600" lvl="8" indent="0">
              <a:buNone/>
            </a:pPr>
            <a:r>
              <a:rPr lang="fi-FI" dirty="0" smtClean="0"/>
              <a:t> 		        Vain yksi ohjaaja voi olla statukseltaan Ohjaaja1.</a:t>
            </a:r>
          </a:p>
          <a:p>
            <a:pPr marL="457200" lvl="1" indent="0">
              <a:buNone/>
            </a:pPr>
            <a:r>
              <a:rPr lang="fi-FI" dirty="0" smtClean="0"/>
              <a:t>						      </a:t>
            </a:r>
            <a:r>
              <a:rPr lang="fi-FI" sz="1800" dirty="0" smtClean="0"/>
              <a:t>Ohjaajatieto näkyy myös opiskelijan henkilötiedoissa 							        </a:t>
            </a:r>
            <a:r>
              <a:rPr lang="fi-FI" sz="1800" dirty="0" err="1" smtClean="0"/>
              <a:t>WebOodin</a:t>
            </a:r>
            <a:r>
              <a:rPr lang="fi-FI" sz="1800" dirty="0" smtClean="0"/>
              <a:t> kautta.</a:t>
            </a:r>
            <a:br>
              <a:rPr lang="fi-FI" sz="1800" dirty="0" smtClean="0"/>
            </a:br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Lisäksi kasvatettu ohjaajan organisaatiokenttä 40:stä merkistä 100:n</a:t>
            </a:r>
            <a:r>
              <a:rPr lang="fi-FI" dirty="0"/>
              <a:t>.</a:t>
            </a:r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997"/>
          </a:xfrm>
        </p:spPr>
        <p:txBody>
          <a:bodyPr/>
          <a:lstStyle/>
          <a:p>
            <a:pPr algn="ctr"/>
            <a:r>
              <a:rPr lang="fi-FI" b="1" dirty="0" err="1" smtClean="0"/>
              <a:t>WinOodi</a:t>
            </a:r>
            <a:endParaRPr lang="fi-FI" b="1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66" y="2742786"/>
            <a:ext cx="5724525" cy="24955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Ellipsi 6"/>
          <p:cNvSpPr/>
          <p:nvPr/>
        </p:nvSpPr>
        <p:spPr>
          <a:xfrm>
            <a:off x="1451113" y="4395582"/>
            <a:ext cx="1600200" cy="7528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77" y="4268858"/>
            <a:ext cx="4545082" cy="163356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uora nuoliyhdysviiva 5"/>
          <p:cNvCxnSpPr/>
          <p:nvPr/>
        </p:nvCxnSpPr>
        <p:spPr>
          <a:xfrm flipH="1" flipV="1">
            <a:off x="5227984" y="4395582"/>
            <a:ext cx="695738" cy="16672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92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08722" y="318052"/>
            <a:ext cx="11767930" cy="6539948"/>
          </a:xfrm>
        </p:spPr>
        <p:txBody>
          <a:bodyPr/>
          <a:lstStyle/>
          <a:p>
            <a:r>
              <a:rPr lang="fi-FI" b="0" dirty="0" smtClean="0"/>
              <a:t>Hae – Opiskelija </a:t>
            </a:r>
            <a:r>
              <a:rPr lang="fi-FI" dirty="0"/>
              <a:t>-</a:t>
            </a:r>
            <a:r>
              <a:rPr lang="fi-FI" b="0" dirty="0" smtClean="0"/>
              <a:t>näytön kokonaisuudistus </a:t>
            </a:r>
          </a:p>
          <a:p>
            <a:pPr lvl="1"/>
            <a:r>
              <a:rPr lang="fi-FI" dirty="0" smtClean="0"/>
              <a:t>Mm. Uusi asettelu, Perushaku ja Laajennettu haku, Poistettu turhia kenttiä, Lisätty Ei suoritettu -haku, Lisätty kalenterinäkymiä, Mahdollisuus hakea valitsemalla pudotusvalikoista useita vaihtoehtoja samanaikaisesti, Mahdollisuus muodostaa tiedoista </a:t>
            </a:r>
            <a:r>
              <a:rPr lang="fi-FI" dirty="0"/>
              <a:t>E</a:t>
            </a:r>
            <a:r>
              <a:rPr lang="fi-FI" dirty="0" smtClean="0"/>
              <a:t>xcel-tiedosto. (Näytön toiminnoista lisää omassa ohjeessaan.)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22" y="2286001"/>
            <a:ext cx="7821554" cy="43779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7652" y="3326271"/>
            <a:ext cx="3129584" cy="33377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555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9026" y="238539"/>
            <a:ext cx="11194774" cy="6241774"/>
          </a:xfrm>
        </p:spPr>
        <p:txBody>
          <a:bodyPr>
            <a:normAutofit/>
          </a:bodyPr>
          <a:lstStyle/>
          <a:p>
            <a:r>
              <a:rPr lang="fi-FI" dirty="0" smtClean="0"/>
              <a:t>Lakisääteisten poissaolojen merkkaaminen ja vaikutukset Oodissa</a:t>
            </a:r>
          </a:p>
          <a:p>
            <a:pPr lvl="1"/>
            <a:r>
              <a:rPr lang="fi-FI" sz="1600" dirty="0"/>
              <a:t>Lakisääteisten poissaolojen merkitsemistapaa muutetaan </a:t>
            </a:r>
            <a:r>
              <a:rPr lang="fi-FI" sz="1600" dirty="0" smtClean="0"/>
              <a:t>1.8.2016 alkaen Oodissa </a:t>
            </a:r>
            <a:r>
              <a:rPr lang="fi-FI" sz="1600" dirty="0"/>
              <a:t>niin, että kyseessä on oikeasti lukukausikohtainen tieto, joka edellyttää opiskelijalta poissaolevaksi </a:t>
            </a:r>
            <a:r>
              <a:rPr lang="fi-FI" sz="1600" dirty="0" smtClean="0"/>
              <a:t>ilmoittautumista. </a:t>
            </a:r>
          </a:p>
          <a:p>
            <a:pPr lvl="1"/>
            <a:r>
              <a:rPr lang="fi-FI" sz="1600" dirty="0" smtClean="0"/>
              <a:t>Pidennykset: </a:t>
            </a:r>
            <a:endParaRPr lang="fi-FI" dirty="0"/>
          </a:p>
          <a:p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00" y="2532139"/>
            <a:ext cx="5707339" cy="3948173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48" y="2532139"/>
            <a:ext cx="3805775" cy="3950037"/>
          </a:xfrm>
          <a:prstGeom prst="rect">
            <a:avLst/>
          </a:prstGeom>
        </p:spPr>
      </p:pic>
      <p:sp>
        <p:nvSpPr>
          <p:cNvPr id="5" name="Ellipsi 4"/>
          <p:cNvSpPr/>
          <p:nvPr/>
        </p:nvSpPr>
        <p:spPr>
          <a:xfrm>
            <a:off x="159026" y="5705061"/>
            <a:ext cx="1769165" cy="67586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/>
          <p:cNvSpPr/>
          <p:nvPr/>
        </p:nvSpPr>
        <p:spPr>
          <a:xfrm>
            <a:off x="7345017" y="6202017"/>
            <a:ext cx="805070" cy="42738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1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/>
          <a:lstStyle/>
          <a:p>
            <a:r>
              <a:rPr lang="fi-FI" dirty="0"/>
              <a:t>Merkistömuutokseen liittyviä korjauksia (esim. š-merkki löytyy nyt myös organisaatiotiedoista</a:t>
            </a:r>
            <a:r>
              <a:rPr lang="fi-FI" dirty="0" smtClean="0"/>
              <a:t>)</a:t>
            </a:r>
          </a:p>
          <a:p>
            <a:r>
              <a:rPr lang="fi-FI" dirty="0" smtClean="0"/>
              <a:t>Koodistomuutoksia VIRTA-tiedontuotannon tarpeisiin. </a:t>
            </a:r>
          </a:p>
          <a:p>
            <a:r>
              <a:rPr lang="fi-FI" dirty="0" smtClean="0"/>
              <a:t>Pää/sivutoimisuusprosenttien syöttöä helpottavat automaatiot Lukukausitiedot-ikkunassa.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13991"/>
            <a:ext cx="4662051" cy="4014787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2994991" y="3144056"/>
            <a:ext cx="29486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Arvioon ei voi enää tallentaa ristiriitaista prosenttitietoa ja Pää/sivutoimisuustietoa ja </a:t>
            </a:r>
            <a:r>
              <a:rPr lang="fi-FI" dirty="0" err="1" smtClean="0"/>
              <a:t>WinOodi</a:t>
            </a:r>
            <a:r>
              <a:rPr lang="fi-FI" dirty="0" smtClean="0"/>
              <a:t> päättelee tiedon prosenteista automaattisesti.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686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err="1" smtClean="0"/>
              <a:t>WebOodi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7079" y="1490870"/>
            <a:ext cx="11310730" cy="5227981"/>
          </a:xfrm>
        </p:spPr>
        <p:txBody>
          <a:bodyPr>
            <a:normAutofit/>
          </a:bodyPr>
          <a:lstStyle/>
          <a:p>
            <a:r>
              <a:rPr lang="fi-FI" sz="2400" dirty="0" smtClean="0"/>
              <a:t>Korjattu: Palauteyhteenvedon muodostuminen (myös suurella määrällä opetustapahtumia). </a:t>
            </a:r>
            <a:r>
              <a:rPr lang="fi-FI" sz="2400" dirty="0" err="1" smtClean="0"/>
              <a:t>Huom</a:t>
            </a:r>
            <a:r>
              <a:rPr lang="fi-FI" sz="2400" dirty="0" smtClean="0"/>
              <a:t>! Koneelta poistettava vanha makro ja tallennettava uusi.</a:t>
            </a:r>
          </a:p>
          <a:p>
            <a:r>
              <a:rPr lang="fi-FI" sz="2400" dirty="0" smtClean="0"/>
              <a:t>Lisätty </a:t>
            </a:r>
            <a:r>
              <a:rPr lang="fi-FI" sz="2400" dirty="0" err="1"/>
              <a:t>WebOodin</a:t>
            </a:r>
            <a:r>
              <a:rPr lang="fi-FI" sz="2400" dirty="0"/>
              <a:t> opetustapahtuman osallistujalistaan (</a:t>
            </a:r>
            <a:r>
              <a:rPr lang="fi-FI" sz="2400" dirty="0" err="1"/>
              <a:t>excel</a:t>
            </a:r>
            <a:r>
              <a:rPr lang="fi-FI" sz="2400" dirty="0"/>
              <a:t>) tyhjä sarake "</a:t>
            </a:r>
            <a:r>
              <a:rPr lang="fi-FI" sz="2400" dirty="0" smtClean="0"/>
              <a:t>suorituskieli”</a:t>
            </a:r>
          </a:p>
          <a:p>
            <a:r>
              <a:rPr lang="fi-FI" sz="2400" dirty="0" smtClean="0"/>
              <a:t>Korjattu: </a:t>
            </a:r>
            <a:r>
              <a:rPr lang="fi-FI" sz="2400" dirty="0"/>
              <a:t>Viestin lähetys opetustapahtuman osallistujalistan </a:t>
            </a:r>
            <a:r>
              <a:rPr lang="fi-FI" sz="2400" dirty="0" smtClean="0"/>
              <a:t>kautta. Ilmoittaa lähetyksen onnistumisesta. </a:t>
            </a:r>
          </a:p>
          <a:p>
            <a:r>
              <a:rPr lang="fi-FI" sz="2400" dirty="0" smtClean="0"/>
              <a:t>Korjattu: Merkistö- ja html -virheitä. </a:t>
            </a:r>
            <a:endParaRPr lang="fi-FI" sz="2400" dirty="0"/>
          </a:p>
          <a:p>
            <a:endParaRPr lang="fi-FI" sz="2400" dirty="0"/>
          </a:p>
          <a:p>
            <a:endParaRPr lang="fi-FI" sz="24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605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8599" y="198783"/>
            <a:ext cx="11807687" cy="5978180"/>
          </a:xfrm>
        </p:spPr>
        <p:txBody>
          <a:bodyPr/>
          <a:lstStyle/>
          <a:p>
            <a:r>
              <a:rPr lang="fi-FI" dirty="0" smtClean="0"/>
              <a:t>Kokonaisuuden </a:t>
            </a:r>
            <a:r>
              <a:rPr lang="fi-FI" dirty="0"/>
              <a:t>liittäminen myös </a:t>
            </a:r>
            <a:r>
              <a:rPr lang="fi-FI" dirty="0" smtClean="0"/>
              <a:t>opinto-oppaan Opintokokonaisuudet </a:t>
            </a:r>
            <a:r>
              <a:rPr lang="fi-FI" dirty="0"/>
              <a:t>-välilehdelle vaikka se on jo tutkintorakenteessa </a:t>
            </a:r>
          </a:p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59255"/>
            <a:ext cx="8219661" cy="35295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487" y="4277887"/>
            <a:ext cx="7543799" cy="24409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kstiruutu 9"/>
          <p:cNvSpPr txBox="1"/>
          <p:nvPr/>
        </p:nvSpPr>
        <p:spPr>
          <a:xfrm>
            <a:off x="8875643" y="1159255"/>
            <a:ext cx="3051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Klikataan opinto-oppaan tutkintorakenteessa opintokokonaisuuden alla painiketta Näytä erillisenä. 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28599" y="4860235"/>
            <a:ext cx="41545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Opintokokonaisuus ilmestyy opiskelijan näkymään myös Opintokokonaisuudet-välilehdelle, vaikka löytyy jo rakenteesta.</a:t>
            </a:r>
          </a:p>
          <a:p>
            <a:endParaRPr lang="fi-FI" dirty="0"/>
          </a:p>
          <a:p>
            <a:r>
              <a:rPr lang="fi-FI" dirty="0" smtClean="0"/>
              <a:t>Näytä erillisenä -painike ei poista kokonaisuutta rakenteesta. </a:t>
            </a:r>
            <a:endParaRPr lang="fi-FI" dirty="0"/>
          </a:p>
        </p:txBody>
      </p:sp>
      <p:sp>
        <p:nvSpPr>
          <p:cNvPr id="12" name="Ellipsi 11"/>
          <p:cNvSpPr/>
          <p:nvPr/>
        </p:nvSpPr>
        <p:spPr>
          <a:xfrm>
            <a:off x="7056783" y="3309730"/>
            <a:ext cx="2117034" cy="834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4383156" y="4860234"/>
            <a:ext cx="1948069" cy="5565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43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Tulossa seuraavissa versioissa mm.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444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Oodin </a:t>
            </a:r>
            <a:r>
              <a:rPr lang="fi-FI" dirty="0" err="1" smtClean="0"/>
              <a:t>lokituksen</a:t>
            </a:r>
            <a:r>
              <a:rPr lang="fi-FI" dirty="0" smtClean="0"/>
              <a:t> parantaminen</a:t>
            </a:r>
          </a:p>
          <a:p>
            <a:r>
              <a:rPr lang="fi-FI" dirty="0" err="1" smtClean="0"/>
              <a:t>WebOodin</a:t>
            </a:r>
            <a:r>
              <a:rPr lang="fi-FI" dirty="0" smtClean="0"/>
              <a:t> uusi tekstieditori</a:t>
            </a:r>
          </a:p>
          <a:p>
            <a:r>
              <a:rPr lang="fi-FI" dirty="0" err="1"/>
              <a:t>WebOodin</a:t>
            </a:r>
            <a:r>
              <a:rPr lang="fi-FI" dirty="0"/>
              <a:t> opiskelijatoimintojen </a:t>
            </a:r>
            <a:r>
              <a:rPr lang="fi-FI" dirty="0" smtClean="0"/>
              <a:t>käytettävyysuudistus (</a:t>
            </a:r>
            <a:r>
              <a:rPr lang="fi-FI" dirty="0" err="1" smtClean="0"/>
              <a:t>Hops</a:t>
            </a:r>
            <a:r>
              <a:rPr lang="fi-FI" dirty="0" smtClean="0"/>
              <a:t>, ulkoasu, hakutoiminnot)</a:t>
            </a:r>
            <a:endParaRPr lang="fi-FI" dirty="0"/>
          </a:p>
          <a:p>
            <a:r>
              <a:rPr lang="fi-FI" dirty="0" smtClean="0">
                <a:solidFill>
                  <a:srgbClr val="00B050"/>
                </a:solidFill>
              </a:rPr>
              <a:t>Lisäksi Oodin kylkeen ja sitä korvaamaan tulevia työkaluja </a:t>
            </a:r>
            <a:r>
              <a:rPr lang="fi-FI" dirty="0" err="1" smtClean="0">
                <a:solidFill>
                  <a:srgbClr val="00B050"/>
                </a:solidFill>
              </a:rPr>
              <a:t>pilotoidaan</a:t>
            </a:r>
            <a:r>
              <a:rPr lang="fi-FI" dirty="0" smtClean="0">
                <a:solidFill>
                  <a:srgbClr val="00B050"/>
                </a:solidFill>
              </a:rPr>
              <a:t> ja integroidaan jatkuvasti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Lue lisää: </a:t>
            </a:r>
            <a:endParaRPr lang="fi-FI" dirty="0" smtClean="0"/>
          </a:p>
          <a:p>
            <a:pPr lvl="1"/>
            <a:r>
              <a:rPr lang="fi-FI" dirty="0" smtClean="0">
                <a:hlinkClick r:id="rId2"/>
              </a:rPr>
              <a:t>http</a:t>
            </a:r>
            <a:r>
              <a:rPr lang="fi-FI" dirty="0">
                <a:hlinkClick r:id="rId2"/>
              </a:rPr>
              <a:t>://blogs.helsinki.fi/doo-projekti</a:t>
            </a:r>
            <a:r>
              <a:rPr lang="fi-FI" dirty="0" smtClean="0">
                <a:hlinkClick r:id="rId2"/>
              </a:rPr>
              <a:t>/</a:t>
            </a:r>
            <a:endParaRPr lang="fi-FI" dirty="0"/>
          </a:p>
          <a:p>
            <a:pPr lvl="1"/>
            <a:r>
              <a:rPr lang="fi-FI" dirty="0">
                <a:hlinkClick r:id="rId3"/>
              </a:rPr>
              <a:t>http://blogs.helsinki.fi/otm-hanke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 lvl="1"/>
            <a:r>
              <a:rPr lang="fi-FI" u="sng" dirty="0">
                <a:hlinkClick r:id="rId4"/>
              </a:rPr>
              <a:t>https://wiki.helsinki.fi/display/optime/Optime-projektin+tiedotus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798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2" y="2313716"/>
            <a:ext cx="10367435" cy="3852133"/>
          </a:xfrm>
        </p:spPr>
        <p:txBody>
          <a:bodyPr>
            <a:normAutofit/>
          </a:bodyPr>
          <a:lstStyle/>
          <a:p>
            <a:r>
              <a:rPr lang="fi-FI" sz="1800" dirty="0" err="1" smtClean="0">
                <a:latin typeface="+mn-lt"/>
              </a:rPr>
              <a:t>Web-</a:t>
            </a:r>
            <a:r>
              <a:rPr lang="fi-FI" sz="1800" dirty="0" smtClean="0">
                <a:latin typeface="+mn-lt"/>
              </a:rPr>
              <a:t> ja </a:t>
            </a:r>
            <a:r>
              <a:rPr lang="fi-FI" sz="1800" dirty="0" err="1" smtClean="0">
                <a:latin typeface="+mn-lt"/>
              </a:rPr>
              <a:t>WinOodin</a:t>
            </a:r>
            <a:r>
              <a:rPr lang="fi-FI" sz="1800" dirty="0" smtClean="0">
                <a:latin typeface="+mn-lt"/>
              </a:rPr>
              <a:t> </a:t>
            </a:r>
            <a:r>
              <a:rPr lang="fi-FI" sz="1800">
                <a:latin typeface="+mn-lt"/>
              </a:rPr>
              <a:t>asennus </a:t>
            </a:r>
            <a:r>
              <a:rPr lang="fi-FI" sz="1800" dirty="0">
                <a:latin typeface="+mn-lt"/>
              </a:rPr>
              <a:t>5</a:t>
            </a:r>
            <a:r>
              <a:rPr lang="fi-FI" sz="1800" smtClean="0">
                <a:latin typeface="+mn-lt"/>
              </a:rPr>
              <a:t>.4</a:t>
            </a:r>
            <a:r>
              <a:rPr lang="fi-FI" sz="1800" dirty="0" smtClean="0">
                <a:latin typeface="+mn-lt"/>
              </a:rPr>
              <a:t>. </a:t>
            </a:r>
            <a:r>
              <a:rPr lang="fi-FI" sz="1800" dirty="0"/>
              <a:t>klo </a:t>
            </a:r>
            <a:r>
              <a:rPr lang="fi-FI" sz="1800" dirty="0" smtClean="0"/>
              <a:t>8-12.</a:t>
            </a:r>
            <a:r>
              <a:rPr lang="fi-FI" sz="1800" dirty="0" smtClean="0">
                <a:latin typeface="+mn-lt"/>
              </a:rPr>
              <a:t/>
            </a:r>
            <a:br>
              <a:rPr lang="fi-FI" sz="1800" dirty="0" smtClean="0">
                <a:latin typeface="+mn-lt"/>
              </a:rPr>
            </a:br>
            <a:r>
              <a:rPr lang="fi-FI" sz="1800" dirty="0">
                <a:latin typeface="+mn-lt"/>
              </a:rPr>
              <a:t/>
            </a:r>
            <a:br>
              <a:rPr lang="fi-FI" sz="1800" dirty="0">
                <a:latin typeface="+mn-lt"/>
              </a:rPr>
            </a:br>
            <a:r>
              <a:rPr lang="fi-FI" sz="1800" dirty="0" smtClean="0">
                <a:latin typeface="+mn-lt"/>
              </a:rPr>
              <a:t/>
            </a:r>
            <a:br>
              <a:rPr lang="fi-FI" sz="1800" dirty="0" smtClean="0">
                <a:latin typeface="+mn-lt"/>
              </a:rPr>
            </a:br>
            <a:r>
              <a:rPr lang="fi-FI" sz="1800" dirty="0">
                <a:latin typeface="+mn-lt"/>
              </a:rPr>
              <a:t/>
            </a:r>
            <a:br>
              <a:rPr lang="fi-FI" sz="1800" dirty="0">
                <a:latin typeface="+mn-lt"/>
              </a:rPr>
            </a:br>
            <a:r>
              <a:rPr lang="fi-FI" sz="1800" dirty="0" smtClean="0">
                <a:latin typeface="+mn-lt"/>
              </a:rPr>
              <a:t/>
            </a:r>
            <a:br>
              <a:rPr lang="fi-FI" sz="1800" dirty="0" smtClean="0">
                <a:latin typeface="+mn-lt"/>
              </a:rPr>
            </a:br>
            <a:r>
              <a:rPr lang="fi-FI" sz="1800" dirty="0">
                <a:latin typeface="+mn-lt"/>
              </a:rPr>
              <a:t/>
            </a:r>
            <a:br>
              <a:rPr lang="fi-FI" sz="1800" dirty="0">
                <a:latin typeface="+mn-lt"/>
              </a:rPr>
            </a:br>
            <a:r>
              <a:rPr lang="fi-FI" sz="1800" dirty="0" smtClean="0">
                <a:latin typeface="+mn-lt"/>
              </a:rPr>
              <a:t/>
            </a:r>
            <a:br>
              <a:rPr lang="fi-FI" sz="1800" dirty="0" smtClean="0">
                <a:latin typeface="+mn-lt"/>
              </a:rPr>
            </a:br>
            <a:r>
              <a:rPr lang="fi-FI" sz="1800" dirty="0">
                <a:latin typeface="+mn-lt"/>
              </a:rPr>
              <a:t/>
            </a:r>
            <a:br>
              <a:rPr lang="fi-FI" sz="1800" dirty="0">
                <a:latin typeface="+mn-lt"/>
              </a:rPr>
            </a:br>
            <a:r>
              <a:rPr lang="fi-FI" sz="1800" dirty="0"/>
              <a:t>Jos huomaat Oodin toiminnassa </a:t>
            </a:r>
            <a:r>
              <a:rPr lang="fi-FI" sz="1800" dirty="0" smtClean="0"/>
              <a:t>häikkää tai sinulla on muutostoiveita voit laittaa viestiä osoitteeseen </a:t>
            </a:r>
            <a:r>
              <a:rPr lang="fi-FI" sz="1800" dirty="0" smtClean="0">
                <a:hlinkClick r:id="rId2"/>
              </a:rPr>
              <a:t>oodi-tuki@helsinki.fi</a:t>
            </a:r>
            <a:r>
              <a:rPr lang="fi-FI" sz="1800" dirty="0" smtClean="0"/>
              <a:t>. </a:t>
            </a:r>
            <a:endParaRPr lang="fi-FI" sz="1800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29.3.2016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9</a:t>
            </a:fld>
            <a:endParaRPr lang="en-GB" dirty="0">
              <a:solidFill>
                <a:srgbClr val="8C8A87"/>
              </a:solidFill>
            </a:endParaRPr>
          </a:p>
        </p:txBody>
      </p:sp>
      <p:pic>
        <p:nvPicPr>
          <p:cNvPr id="8" name="Kuv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12" y="3249548"/>
            <a:ext cx="3384376" cy="7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2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Y__DB01_HY______________RGB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Y__DB01_HY______________RGB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302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Office-teema</vt:lpstr>
      <vt:lpstr>HY__DB01_HY______________RGB</vt:lpstr>
      <vt:lpstr>1_HY__DB01_HY______________RGB</vt:lpstr>
      <vt:lpstr>Oodin version 4.2 yhteenveto  </vt:lpstr>
      <vt:lpstr>WinOodi</vt:lpstr>
      <vt:lpstr>PowerPoint Presentation</vt:lpstr>
      <vt:lpstr>PowerPoint Presentation</vt:lpstr>
      <vt:lpstr>PowerPoint Presentation</vt:lpstr>
      <vt:lpstr>WebOodi</vt:lpstr>
      <vt:lpstr>PowerPoint Presentation</vt:lpstr>
      <vt:lpstr>Tulossa seuraavissa versioissa mm.</vt:lpstr>
      <vt:lpstr>Web- ja WinOodin asennus 5.4. klo 8-12.        Jos huomaat Oodin toiminnassa häikkää tai sinulla on muutostoiveita voit laittaa viestiä osoitteeseen oodi-tuki@helsinki.fi. 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Oodin version 4.1 yhteenveto  </dc:title>
  <dc:creator>Eskola, Marjo S</dc:creator>
  <cp:lastModifiedBy>Sälekari, Jaana K M</cp:lastModifiedBy>
  <cp:revision>26</cp:revision>
  <dcterms:created xsi:type="dcterms:W3CDTF">2015-05-05T06:50:04Z</dcterms:created>
  <dcterms:modified xsi:type="dcterms:W3CDTF">2016-03-29T07:20:17Z</dcterms:modified>
</cp:coreProperties>
</file>