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78" r:id="rId3"/>
    <p:sldId id="287" r:id="rId4"/>
    <p:sldId id="279" r:id="rId5"/>
    <p:sldId id="286" r:id="rId6"/>
    <p:sldId id="282" r:id="rId7"/>
    <p:sldId id="284" r:id="rId8"/>
    <p:sldId id="290" r:id="rId9"/>
    <p:sldId id="289" r:id="rId10"/>
    <p:sldId id="288" r:id="rId11"/>
    <p:sldId id="291" r:id="rId12"/>
    <p:sldId id="292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AF953AC-2080-48BC-985E-193D97AA88D8}">
          <p14:sldIdLst>
            <p14:sldId id="278"/>
            <p14:sldId id="287"/>
            <p14:sldId id="279"/>
            <p14:sldId id="286"/>
            <p14:sldId id="282"/>
            <p14:sldId id="284"/>
          </p14:sldIdLst>
        </p14:section>
        <p14:section name="Untitled Section" id="{029DBB2D-65BD-47AF-89F6-8A4483DF5FA6}">
          <p14:sldIdLst>
            <p14:sldId id="290"/>
            <p14:sldId id="289"/>
            <p14:sldId id="288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5E804-4A1D-44EF-A1D2-B51C2F2DA445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8385C-D2BA-467F-B156-047450981D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321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8385C-D2BA-467F-B156-047450981DD8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643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769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631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513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283" y="2349500"/>
            <a:ext cx="10367435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283" y="4292600"/>
            <a:ext cx="10367435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43935" y="115888"/>
            <a:ext cx="2881869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AA6DB3D3-A72C-4B36-8B75-213E1383F39E}" type="datetime1">
              <a:rPr lang="fi-FI" smtClean="0">
                <a:solidFill>
                  <a:srgbClr val="8C8A87"/>
                </a:solidFill>
              </a:rPr>
              <a:pPr/>
              <a:t>24.4.2018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6" y="6165850"/>
            <a:ext cx="3456513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grpSp>
        <p:nvGrpSpPr>
          <p:cNvPr id="48" name="Group 47"/>
          <p:cNvGrpSpPr>
            <a:grpSpLocks noChangeAspect="1"/>
          </p:cNvGrpSpPr>
          <p:nvPr userDrawn="1"/>
        </p:nvGrpSpPr>
        <p:grpSpPr>
          <a:xfrm>
            <a:off x="431800" y="6215082"/>
            <a:ext cx="1936192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49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52" name="TextBox 51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rgbClr val="8C8A87"/>
                </a:solidFill>
              </a:rPr>
              <a:t>www.helsinki.fi/yliopisto</a:t>
            </a:r>
          </a:p>
        </p:txBody>
      </p:sp>
    </p:spTree>
    <p:extLst>
      <p:ext uri="{BB962C8B-B14F-4D97-AF65-F5344CB8AC3E}">
        <p14:creationId xmlns:p14="http://schemas.microsoft.com/office/powerpoint/2010/main" val="1879675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284" y="2349500"/>
            <a:ext cx="10367432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282" y="4292601"/>
            <a:ext cx="10367437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43935" y="115888"/>
            <a:ext cx="2881869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9D195EBF-A623-4132-8BFB-6C390436C964}" type="datetime1">
              <a:rPr lang="fi-FI" smtClean="0">
                <a:solidFill>
                  <a:srgbClr val="8C8A87"/>
                </a:solidFill>
              </a:rPr>
              <a:pPr/>
              <a:t>24.4.2018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7" y="6165850"/>
            <a:ext cx="345651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grpSp>
        <p:nvGrpSpPr>
          <p:cNvPr id="26" name="Group 25"/>
          <p:cNvGrpSpPr>
            <a:grpSpLocks noChangeAspect="1"/>
          </p:cNvGrpSpPr>
          <p:nvPr userDrawn="1"/>
        </p:nvGrpSpPr>
        <p:grpSpPr>
          <a:xfrm>
            <a:off x="431800" y="6215082"/>
            <a:ext cx="1936192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27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rgbClr val="8C8A87"/>
                </a:solidFill>
              </a:rPr>
              <a:t>www.helsinki.fi/yliopisto</a:t>
            </a:r>
          </a:p>
        </p:txBody>
      </p:sp>
    </p:spTree>
    <p:extLst>
      <p:ext uri="{BB962C8B-B14F-4D97-AF65-F5344CB8AC3E}">
        <p14:creationId xmlns:p14="http://schemas.microsoft.com/office/powerpoint/2010/main" val="899291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5724-97BC-4BD1-A4CC-983250FA4695}" type="datetime1">
              <a:rPr lang="fi-FI" smtClean="0">
                <a:solidFill>
                  <a:srgbClr val="8C8A87"/>
                </a:solidFill>
              </a:rPr>
              <a:pPr/>
              <a:t>24.4.2018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453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8"/>
            <a:ext cx="4464051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6151" y="1989138"/>
            <a:ext cx="446404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79CB-5AA9-4A68-9C9D-DDAE6D0844AD}" type="datetime1">
              <a:rPr lang="fi-FI" smtClean="0">
                <a:solidFill>
                  <a:srgbClr val="8C8A87"/>
                </a:solidFill>
              </a:rPr>
              <a:pPr/>
              <a:t>24.4.2018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029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DE0DC-76DC-4B3C-A5FE-8D5F55C989E9}" type="datetime1">
              <a:rPr lang="fi-FI" smtClean="0">
                <a:solidFill>
                  <a:srgbClr val="8C8A87"/>
                </a:solidFill>
              </a:rPr>
              <a:pPr/>
              <a:t>24.4.2018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348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639483" y="2500306"/>
            <a:ext cx="9120717" cy="35210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483" y="1989138"/>
            <a:ext cx="9120717" cy="51116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3CBD-93D9-4641-9A26-D93013F96905}" type="datetime1">
              <a:rPr lang="fi-FI" smtClean="0">
                <a:solidFill>
                  <a:srgbClr val="8C8A87"/>
                </a:solidFill>
              </a:rPr>
              <a:pPr/>
              <a:t>24.4.2018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03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96150" y="1989138"/>
            <a:ext cx="4464049" cy="403225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3854-A81D-466E-AE25-5CF1AD4FF184}" type="datetime1">
              <a:rPr lang="fi-FI" smtClean="0">
                <a:solidFill>
                  <a:srgbClr val="8C8A87"/>
                </a:solidFill>
              </a:rPr>
              <a:pPr/>
              <a:t>24.4.2018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7"/>
            <a:ext cx="4464051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833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639484" y="2492375"/>
            <a:ext cx="2112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4A10-C802-49B9-83BC-072D215F24A3}" type="datetime1">
              <a:rPr lang="fi-FI" smtClean="0">
                <a:solidFill>
                  <a:srgbClr val="8C8A87"/>
                </a:solidFill>
              </a:rPr>
              <a:pPr/>
              <a:t>24.4.2018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3" y="4221163"/>
            <a:ext cx="9120716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18" name="Picture Placeholder 2"/>
          <p:cNvSpPr>
            <a:spLocks noGrp="1"/>
          </p:cNvSpPr>
          <p:nvPr>
            <p:ph type="pic" idx="14"/>
          </p:nvPr>
        </p:nvSpPr>
        <p:spPr>
          <a:xfrm>
            <a:off x="4944533" y="2492375"/>
            <a:ext cx="2112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5"/>
          </p:nvPr>
        </p:nvSpPr>
        <p:spPr>
          <a:xfrm>
            <a:off x="7247467" y="2492375"/>
            <a:ext cx="2112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6"/>
          </p:nvPr>
        </p:nvSpPr>
        <p:spPr>
          <a:xfrm>
            <a:off x="9552517" y="2492375"/>
            <a:ext cx="2112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2639485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4944534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7247468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9552518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3934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9991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E54A-266C-4814-BD01-2A74DF61B3C1}" type="datetime1">
              <a:rPr lang="fi-FI" smtClean="0">
                <a:solidFill>
                  <a:srgbClr val="8C8A87"/>
                </a:solidFill>
              </a:rPr>
              <a:pPr/>
              <a:t>24.4.2018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43933" y="115888"/>
            <a:ext cx="2376304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431800" y="6244850"/>
            <a:ext cx="1936192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990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96150" y="1989138"/>
            <a:ext cx="4464049" cy="403225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3854-A81D-466E-AE25-5CF1AD4FF184}" type="datetime1">
              <a:rPr lang="fi-FI" smtClean="0">
                <a:solidFill>
                  <a:srgbClr val="8C8A87"/>
                </a:solidFill>
              </a:rPr>
              <a:pPr/>
              <a:t>24.4.2018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7"/>
            <a:ext cx="4464051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0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265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77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708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743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749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740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02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4FA3A-4CEC-4A7A-9657-AA0B666D278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488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9483" y="549275"/>
            <a:ext cx="9120717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9483" y="1989139"/>
            <a:ext cx="9120717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60E58E2F-34F9-420A-9044-CE5E8C1A76AC}" type="datetime1">
              <a:rPr lang="fi-FI" smtClean="0">
                <a:solidFill>
                  <a:srgbClr val="8C8A87"/>
                </a:solidFill>
              </a:rPr>
              <a:pPr/>
              <a:t>24.4.2018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7" y="6165850"/>
            <a:ext cx="345651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4" name="Freeform 14"/>
          <p:cNvSpPr>
            <a:spLocks noEditPoints="1"/>
          </p:cNvSpPr>
          <p:nvPr/>
        </p:nvSpPr>
        <p:spPr bwMode="auto">
          <a:xfrm>
            <a:off x="143933" y="115888"/>
            <a:ext cx="2376304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431800" y="6215082"/>
            <a:ext cx="1936192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1030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1031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1032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rgbClr val="8C8A87"/>
                </a:solidFill>
              </a:rPr>
              <a:t>www.helsinki.fi/yliopisto</a:t>
            </a: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V="1">
            <a:off x="2639485" y="1773238"/>
            <a:ext cx="912071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63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Wingdings" pitchFamily="2" charset="2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Wingdings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helsinki.fi/digitalsignatur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B750-818F-462C-B9AE-82F0A3CBF392}" type="datetime1">
              <a:rPr lang="fi-FI" smtClean="0">
                <a:solidFill>
                  <a:srgbClr val="8C8A87"/>
                </a:solidFill>
              </a:rPr>
              <a:t>24.4.2018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1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Opiskelijarekisteri 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326" y="1350336"/>
            <a:ext cx="930123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400" dirty="0" smtClean="0">
                <a:latin typeface="Calibri Light" panose="020F0302020204030204" pitchFamily="34" charset="0"/>
              </a:rPr>
              <a:t> Oodi versio </a:t>
            </a:r>
            <a:r>
              <a:rPr lang="fi-FI" sz="4400" dirty="0">
                <a:latin typeface="Calibri Light" panose="020F0302020204030204" pitchFamily="34" charset="0"/>
              </a:rPr>
              <a:t>5.0.</a:t>
            </a:r>
            <a:br>
              <a:rPr lang="fi-FI" sz="4400" dirty="0">
                <a:latin typeface="Calibri Light" panose="020F0302020204030204" pitchFamily="34" charset="0"/>
              </a:rPr>
            </a:br>
            <a:r>
              <a:rPr lang="fi-FI" sz="4400" dirty="0" smtClean="0">
                <a:latin typeface="Calibri Light" panose="020F0302020204030204" pitchFamily="34" charset="0"/>
              </a:rPr>
              <a:t>  yhteenveto</a:t>
            </a:r>
          </a:p>
          <a:p>
            <a:pPr algn="ctr"/>
            <a:r>
              <a:rPr lang="fi-FI" sz="1400" dirty="0" smtClean="0">
                <a:latin typeface="Calibri Light" panose="020F0302020204030204" pitchFamily="34" charset="0"/>
              </a:rPr>
              <a:t>(</a:t>
            </a:r>
            <a:r>
              <a:rPr lang="fi-FI" sz="1400" smtClean="0">
                <a:latin typeface="Calibri Light" panose="020F0302020204030204" pitchFamily="34" charset="0"/>
              </a:rPr>
              <a:t>Versio asennetaan </a:t>
            </a:r>
            <a:r>
              <a:rPr lang="fi-FI" sz="1400" dirty="0" smtClean="0">
                <a:latin typeface="Calibri Light" panose="020F0302020204030204" pitchFamily="34" charset="0"/>
              </a:rPr>
              <a:t>tuotantoon pe 27.4. klo 8-10)</a:t>
            </a:r>
          </a:p>
          <a:p>
            <a:pPr algn="ctr"/>
            <a:endParaRPr lang="fi-FI" sz="1400" dirty="0" smtClean="0">
              <a:latin typeface="Calibri Light" panose="020F0302020204030204" pitchFamily="34" charset="0"/>
            </a:endParaRPr>
          </a:p>
          <a:p>
            <a:pPr algn="ctr"/>
            <a:r>
              <a:rPr lang="fi-FI" sz="2000" dirty="0" smtClean="0">
                <a:latin typeface="Calibri Light" panose="020F0302020204030204" pitchFamily="34" charset="0"/>
              </a:rPr>
              <a:t>  </a:t>
            </a:r>
            <a:r>
              <a:rPr lang="fi-FI" sz="2000" dirty="0" err="1" smtClean="0">
                <a:latin typeface="Calibri Light" panose="020F0302020204030204" pitchFamily="34" charset="0"/>
              </a:rPr>
              <a:t>WinOodi</a:t>
            </a:r>
            <a:r>
              <a:rPr lang="fi-FI" sz="2000" dirty="0" smtClean="0">
                <a:latin typeface="Calibri Light" panose="020F0302020204030204" pitchFamily="34" charset="0"/>
              </a:rPr>
              <a:t> s.  1-7</a:t>
            </a:r>
          </a:p>
          <a:p>
            <a:pPr algn="ctr"/>
            <a:r>
              <a:rPr lang="fi-FI" sz="2000" dirty="0" smtClean="0">
                <a:latin typeface="Calibri Light" panose="020F0302020204030204" pitchFamily="34" charset="0"/>
              </a:rPr>
              <a:t>    </a:t>
            </a:r>
            <a:r>
              <a:rPr lang="fi-FI" sz="2000" dirty="0" err="1" smtClean="0">
                <a:latin typeface="Calibri Light" panose="020F0302020204030204" pitchFamily="34" charset="0"/>
              </a:rPr>
              <a:t>WebOodi</a:t>
            </a:r>
            <a:r>
              <a:rPr lang="fi-FI" sz="2000" dirty="0" smtClean="0">
                <a:latin typeface="Calibri Light" panose="020F0302020204030204" pitchFamily="34" charset="0"/>
              </a:rPr>
              <a:t> s. 8-11</a:t>
            </a:r>
            <a:endParaRPr lang="fi-FI" sz="2000" dirty="0">
              <a:latin typeface="Calibri Light" panose="020F0302020204030204" pitchFamily="34" charset="0"/>
            </a:endParaRPr>
          </a:p>
          <a:p>
            <a:pPr algn="ctr"/>
            <a:endParaRPr lang="fi-FI" dirty="0"/>
          </a:p>
        </p:txBody>
      </p:sp>
      <p:pic>
        <p:nvPicPr>
          <p:cNvPr id="6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728" y="3561908"/>
            <a:ext cx="1890923" cy="193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45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Opettaja arvioi suorituksia </a:t>
            </a:r>
            <a:r>
              <a:rPr lang="fi-FI" dirty="0" err="1" smtClean="0"/>
              <a:t>WebOodissa</a:t>
            </a:r>
            <a:r>
              <a:rPr lang="fi-FI" dirty="0" smtClean="0"/>
              <a:t> – i-painikkeen takaa linkki ohjeisiin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87749"/>
            <a:ext cx="5003800" cy="1533451"/>
          </a:xfrm>
        </p:spPr>
        <p:txBody>
          <a:bodyPr/>
          <a:lstStyle/>
          <a:p>
            <a:r>
              <a:rPr lang="fi-FI" dirty="0" smtClean="0">
                <a:latin typeface="+mj-lt"/>
              </a:rPr>
              <a:t>Suoritusten arviointi (vaihe 1/2) sivulla i-painikkeesta </a:t>
            </a:r>
            <a:r>
              <a:rPr lang="fi-FI" dirty="0">
                <a:latin typeface="+mj-lt"/>
              </a:rPr>
              <a:t>avautuu </a:t>
            </a:r>
            <a:r>
              <a:rPr lang="fi-FI" dirty="0" smtClean="0">
                <a:latin typeface="+mj-lt"/>
              </a:rPr>
              <a:t>linkki opettajan </a:t>
            </a:r>
            <a:r>
              <a:rPr lang="fi-FI" dirty="0">
                <a:latin typeface="+mj-lt"/>
              </a:rPr>
              <a:t>ohjeisiin.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8267" y="1825625"/>
            <a:ext cx="3101287" cy="484187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733134" y="5022998"/>
            <a:ext cx="308345" cy="308344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7613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Muita uudistuksia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2100" dirty="0" err="1" smtClean="0">
                <a:latin typeface="+mj-lt"/>
              </a:rPr>
              <a:t>WebOodissa</a:t>
            </a:r>
            <a:r>
              <a:rPr lang="fi-FI" sz="2100" dirty="0" smtClean="0">
                <a:latin typeface="+mj-lt"/>
              </a:rPr>
              <a:t> </a:t>
            </a:r>
            <a:r>
              <a:rPr lang="fi-FI" sz="2100" dirty="0" smtClean="0">
                <a:latin typeface="+mj-lt"/>
              </a:rPr>
              <a:t>ollaan lisäksi ottamassa </a:t>
            </a:r>
            <a:r>
              <a:rPr lang="fi-FI" sz="2100" dirty="0" smtClean="0">
                <a:latin typeface="+mj-lt"/>
              </a:rPr>
              <a:t>käyttöön sähköisesti allekirjoitettu suoritusote </a:t>
            </a:r>
            <a:br>
              <a:rPr lang="fi-FI" sz="2100" dirty="0" smtClean="0">
                <a:latin typeface="+mj-lt"/>
              </a:rPr>
            </a:br>
            <a:r>
              <a:rPr lang="fi-FI" sz="2100" dirty="0" smtClean="0">
                <a:latin typeface="+mj-lt"/>
              </a:rPr>
              <a:t>sekä opiskelutodistus. Varsinaisen sähköisen allekirjoituksen </a:t>
            </a:r>
            <a:br>
              <a:rPr lang="fi-FI" sz="2100" dirty="0" smtClean="0">
                <a:latin typeface="+mj-lt"/>
              </a:rPr>
            </a:br>
            <a:r>
              <a:rPr lang="fi-FI" sz="2100" dirty="0" smtClean="0">
                <a:latin typeface="+mj-lt"/>
              </a:rPr>
              <a:t>muodostaa pdf-varmenne, josta lisätietoa täällä: </a:t>
            </a:r>
            <a:br>
              <a:rPr lang="fi-FI" sz="2100" dirty="0" smtClean="0">
                <a:latin typeface="+mj-lt"/>
              </a:rPr>
            </a:br>
            <a:r>
              <a:rPr lang="fi-FI" sz="2100" dirty="0" smtClean="0">
                <a:latin typeface="+mj-lt"/>
                <a:hlinkClick r:id="rId2"/>
              </a:rPr>
              <a:t>http://www.helsinki.fi/digitalsignature</a:t>
            </a:r>
            <a:r>
              <a:rPr lang="fi-FI" sz="2100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fi-FI" sz="2100" dirty="0" smtClean="0">
                <a:latin typeface="+mj-lt"/>
              </a:rPr>
              <a:t>Tämän lisäksi dokumenteissa on visuaalisen uskottavuuden lisäämiseksi </a:t>
            </a:r>
            <a:br>
              <a:rPr lang="fi-FI" sz="2100" dirty="0" smtClean="0">
                <a:latin typeface="+mj-lt"/>
              </a:rPr>
            </a:br>
            <a:r>
              <a:rPr lang="fi-FI" sz="2100" dirty="0" smtClean="0">
                <a:latin typeface="+mj-lt"/>
              </a:rPr>
              <a:t>yliopiston liekkilogo ja sivun  vasemmassa reunassa teksti: 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sz="2100" smtClean="0">
                <a:latin typeface="+mj-lt"/>
              </a:rPr>
              <a:t>Käyttöön oton ajankohta </a:t>
            </a:r>
            <a:r>
              <a:rPr lang="fi-FI" sz="2100" dirty="0">
                <a:latin typeface="+mj-lt"/>
              </a:rPr>
              <a:t>tarkentuu kevään aikana.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sz="2100" dirty="0" smtClean="0">
                <a:latin typeface="+mj-lt"/>
              </a:rPr>
              <a:t>Monia tietosuojaan ja </a:t>
            </a:r>
            <a:r>
              <a:rPr lang="fi-FI" sz="2100" dirty="0" err="1" smtClean="0">
                <a:latin typeface="+mj-lt"/>
              </a:rPr>
              <a:t>lokitukseen</a:t>
            </a:r>
            <a:r>
              <a:rPr lang="fi-FI" sz="2100" dirty="0" smtClean="0">
                <a:latin typeface="+mj-lt"/>
              </a:rPr>
              <a:t> liittyviä uudistuksia liittyen EU-tietosuoja-asetukseen.</a:t>
            </a:r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4457" y="2081071"/>
            <a:ext cx="2239924" cy="31636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682511" y="864883"/>
            <a:ext cx="877186" cy="595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6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Opinto-oikeuden käsittelyikkunaan uusi painike "</a:t>
            </a:r>
            <a:r>
              <a:rPr lang="fi-FI" dirty="0" smtClean="0"/>
              <a:t>Opiskelija"</a:t>
            </a:r>
            <a:endParaRPr lang="fi-FI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3206" y="1836257"/>
            <a:ext cx="4756862" cy="43513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56930" y="2169042"/>
            <a:ext cx="40616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>
                <a:latin typeface="+mj-lt"/>
              </a:rPr>
              <a:t>Opinto-oikeuden käsittely -ikkunasta </a:t>
            </a:r>
            <a:r>
              <a:rPr lang="fi-FI" sz="2400" dirty="0" smtClean="0">
                <a:latin typeface="+mj-lt"/>
              </a:rPr>
              <a:t>on hyvä </a:t>
            </a:r>
            <a:r>
              <a:rPr lang="fi-FI" sz="2400" dirty="0">
                <a:latin typeface="+mj-lt"/>
              </a:rPr>
              <a:t>päästä siirtymään opiskelijan perustietoihin, samalla tavalla kuin Opiskelijan perustietojen käsittely -ikkunasta pääsee siirtymään Opinto-oikeuden käsittely -ikkunaan. </a:t>
            </a:r>
            <a:endParaRPr lang="fi-FI" sz="2400" dirty="0" smtClean="0">
              <a:latin typeface="+mj-lt"/>
            </a:endParaRPr>
          </a:p>
          <a:p>
            <a:endParaRPr lang="fi-FI" sz="2400" dirty="0">
              <a:latin typeface="+mj-lt"/>
            </a:endParaRPr>
          </a:p>
          <a:p>
            <a:r>
              <a:rPr lang="fi-FI" sz="2400" dirty="0" smtClean="0">
                <a:latin typeface="+mj-lt"/>
              </a:rPr>
              <a:t>Painike ”Opiskelija” löytyy sivun alareunasta.</a:t>
            </a:r>
            <a:endParaRPr lang="fi-FI" sz="2400" dirty="0"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46558" y="5869172"/>
            <a:ext cx="882502" cy="233916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602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Siirto-opiskelutiedoille uusi välilehti</a:t>
            </a:r>
            <a:endParaRPr lang="fi-FI" dirty="0"/>
          </a:p>
        </p:txBody>
      </p:sp>
      <p:sp>
        <p:nvSpPr>
          <p:cNvPr id="3" name="TextBox 2"/>
          <p:cNvSpPr txBox="1"/>
          <p:nvPr/>
        </p:nvSpPr>
        <p:spPr>
          <a:xfrm>
            <a:off x="754913" y="1552353"/>
            <a:ext cx="40935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latin typeface="+mj-lt"/>
              </a:rPr>
              <a:t>Virtaa varten tarvitaan siirto-opiskelijoiden tiedot Oodiin. Tiedot </a:t>
            </a:r>
            <a:r>
              <a:rPr lang="fi-FI" sz="2800" dirty="0" smtClean="0">
                <a:latin typeface="+mj-lt"/>
              </a:rPr>
              <a:t>lisätään opiskeluoikeuteen Siirto-opinto-oikeus -välilehdelle</a:t>
            </a:r>
          </a:p>
          <a:p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135" y="1690688"/>
            <a:ext cx="4673451" cy="409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86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Henkilötunnuksen ”korjaus”-painike nimetty uudelleen -&gt; Kirjoitusvirheen korjaus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3981"/>
            <a:ext cx="10515600" cy="4092982"/>
          </a:xfrm>
        </p:spPr>
        <p:txBody>
          <a:bodyPr/>
          <a:lstStyle/>
          <a:p>
            <a:r>
              <a:rPr lang="fi-FI" dirty="0" smtClean="0">
                <a:latin typeface="+mj-lt"/>
              </a:rPr>
              <a:t>Selkeyttämään vaihtoehtoja </a:t>
            </a:r>
            <a:r>
              <a:rPr lang="fi-FI" dirty="0" err="1" smtClean="0">
                <a:latin typeface="+mj-lt"/>
              </a:rPr>
              <a:t>hetun</a:t>
            </a:r>
            <a:r>
              <a:rPr lang="fi-FI" dirty="0" smtClean="0">
                <a:latin typeface="+mj-lt"/>
              </a:rPr>
              <a:t> </a:t>
            </a:r>
            <a:r>
              <a:rPr lang="fi-FI" dirty="0">
                <a:latin typeface="+mj-lt"/>
              </a:rPr>
              <a:t>vaihdon yhteydessä </a:t>
            </a:r>
            <a:r>
              <a:rPr lang="fi-FI" dirty="0" smtClean="0">
                <a:latin typeface="+mj-lt"/>
              </a:rPr>
              <a:t>Oodi kysyy onko kyseessä henkilötunnuksen vaihto vai kirjoitusvirheen korjaus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  <a:p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12" y="3815224"/>
            <a:ext cx="6048375" cy="13716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944140" y="2870791"/>
            <a:ext cx="1360967" cy="17862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268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900" dirty="0" smtClean="0"/>
              <a:t/>
            </a:r>
            <a:br>
              <a:rPr lang="fi-FI" sz="4900" dirty="0" smtClean="0"/>
            </a:br>
            <a:r>
              <a:rPr lang="fi-FI" sz="4900" dirty="0" smtClean="0"/>
              <a:t>Yksityiselämän suoja sukupuolen vaihdoksen yhteydessä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latin typeface="+mj-lt"/>
              </a:rPr>
              <a:t>Sukupuolen vaihtumisen </a:t>
            </a:r>
            <a:r>
              <a:rPr lang="fi-FI" dirty="0">
                <a:latin typeface="+mj-lt"/>
              </a:rPr>
              <a:t>yhteydessä </a:t>
            </a:r>
            <a:r>
              <a:rPr lang="fi-FI" dirty="0" smtClean="0">
                <a:latin typeface="+mj-lt"/>
              </a:rPr>
              <a:t>ei vanhaa henkilötunnusta eikä muuttunutta nimeä enää näytetä Oodin kohdassa entiset tiedot. </a:t>
            </a:r>
          </a:p>
          <a:p>
            <a:r>
              <a:rPr lang="fi-FI" dirty="0" smtClean="0">
                <a:latin typeface="+mj-lt"/>
              </a:rPr>
              <a:t>Ulkomaalaisen </a:t>
            </a:r>
            <a:r>
              <a:rPr lang="fi-FI" dirty="0">
                <a:latin typeface="+mj-lt"/>
              </a:rPr>
              <a:t>opiskelijan </a:t>
            </a:r>
            <a:r>
              <a:rPr lang="fi-FI" dirty="0" err="1" smtClean="0">
                <a:latin typeface="+mj-lt"/>
              </a:rPr>
              <a:t>hetun</a:t>
            </a:r>
            <a:r>
              <a:rPr lang="fi-FI" dirty="0" smtClean="0">
                <a:latin typeface="+mj-lt"/>
              </a:rPr>
              <a:t> muuttuessa </a:t>
            </a:r>
            <a:r>
              <a:rPr lang="fi-FI" dirty="0">
                <a:latin typeface="+mj-lt"/>
              </a:rPr>
              <a:t>9-loppuisesta </a:t>
            </a:r>
            <a:r>
              <a:rPr lang="fi-FI" dirty="0" smtClean="0">
                <a:latin typeface="+mj-lt"/>
              </a:rPr>
              <a:t>viralliseksi ja avioliiton myötä muuttuneen nimen kohdalla toimitaan kuten aiemmin, jolloin vanhat tiedot näkyvät Entiset tiedot välilehdellä.</a:t>
            </a:r>
          </a:p>
          <a:p>
            <a:endParaRPr lang="fi-FI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4100" y="4389382"/>
            <a:ext cx="604837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8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265815" y="549275"/>
            <a:ext cx="11926186" cy="1150938"/>
          </a:xfrm>
        </p:spPr>
        <p:txBody>
          <a:bodyPr>
            <a:noAutofit/>
          </a:bodyPr>
          <a:lstStyle/>
          <a:p>
            <a:r>
              <a:rPr lang="fi-FI" sz="4400" b="0" dirty="0" smtClean="0">
                <a:latin typeface="Calibri Light" panose="020F0302020204030204" pitchFamily="34" charset="0"/>
              </a:rPr>
              <a:t>Uusi ”Ei rekisteröidä” -valinta suoritustyöjonoikkunaan</a:t>
            </a:r>
            <a:endParaRPr lang="fi-FI" sz="4400" b="0" dirty="0">
              <a:latin typeface="Calibri Light" panose="020F03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717550" y="2230438"/>
            <a:ext cx="4157663" cy="3732212"/>
          </a:xfrm>
        </p:spPr>
        <p:txBody>
          <a:bodyPr>
            <a:normAutofit fontScale="92500" lnSpcReduction="10000"/>
          </a:bodyPr>
          <a:lstStyle/>
          <a:p>
            <a:r>
              <a:rPr lang="fi-FI" sz="2800" dirty="0" smtClean="0">
                <a:latin typeface="Calibri Light" panose="020F0302020204030204" pitchFamily="34" charset="0"/>
              </a:rPr>
              <a:t>Suoritustyöjononäyttöön uusi painike ”Ei rekisteröidä” mikäli suoritus on </a:t>
            </a:r>
            <a:r>
              <a:rPr lang="fi-FI" sz="2800" dirty="0">
                <a:latin typeface="Calibri Light" panose="020F0302020204030204" pitchFamily="34" charset="0"/>
              </a:rPr>
              <a:t>jo rekisteröity Oodiin ja suoritustyöjonon </a:t>
            </a:r>
            <a:r>
              <a:rPr lang="fi-FI" sz="2800" dirty="0" smtClean="0">
                <a:latin typeface="Calibri Light" panose="020F0302020204030204" pitchFamily="34" charset="0"/>
              </a:rPr>
              <a:t>kautta tulee </a:t>
            </a:r>
            <a:r>
              <a:rPr lang="fi-FI" sz="2800" dirty="0">
                <a:latin typeface="Calibri Light" panose="020F0302020204030204" pitchFamily="34" charset="0"/>
              </a:rPr>
              <a:t>sama suoritus </a:t>
            </a:r>
            <a:r>
              <a:rPr lang="fi-FI" sz="2800" dirty="0" smtClean="0">
                <a:latin typeface="Calibri Light" panose="020F0302020204030204" pitchFamily="34" charset="0"/>
              </a:rPr>
              <a:t>uudestaan</a:t>
            </a:r>
            <a:r>
              <a:rPr lang="fi-FI" sz="2800" dirty="0">
                <a:latin typeface="Calibri Light" panose="020F0302020204030204" pitchFamily="34" charset="0"/>
              </a:rPr>
              <a:t>. Valinnan "Ei rekisteröidä", </a:t>
            </a:r>
            <a:r>
              <a:rPr lang="fi-FI" sz="2800" dirty="0" smtClean="0">
                <a:latin typeface="Calibri Light" panose="020F0302020204030204" pitchFamily="34" charset="0"/>
              </a:rPr>
              <a:t>jälkeen näyttö </a:t>
            </a:r>
            <a:r>
              <a:rPr lang="fi-FI" sz="2800" dirty="0">
                <a:latin typeface="Calibri Light" panose="020F0302020204030204" pitchFamily="34" charset="0"/>
              </a:rPr>
              <a:t>tyhjenee </a:t>
            </a:r>
            <a:r>
              <a:rPr lang="fi-FI" sz="2800" dirty="0" smtClean="0">
                <a:latin typeface="Calibri Light" panose="020F0302020204030204" pitchFamily="34" charset="0"/>
              </a:rPr>
              <a:t>eikä opinto </a:t>
            </a:r>
            <a:r>
              <a:rPr lang="fi-FI" sz="2800" dirty="0">
                <a:latin typeface="Calibri Light" panose="020F0302020204030204" pitchFamily="34" charset="0"/>
              </a:rPr>
              <a:t>tule </a:t>
            </a:r>
            <a:r>
              <a:rPr lang="fi-FI" sz="2800" dirty="0" smtClean="0">
                <a:latin typeface="Calibri Light" panose="020F0302020204030204" pitchFamily="34" charset="0"/>
              </a:rPr>
              <a:t>enää suoritustyöjono-ikkunaan</a:t>
            </a:r>
            <a:r>
              <a:rPr lang="fi-FI" sz="2800" dirty="0">
                <a:latin typeface="Calibri Light" panose="020F0302020204030204" pitchFamily="34" charset="0"/>
              </a:rPr>
              <a:t>. </a:t>
            </a:r>
          </a:p>
        </p:txBody>
      </p:sp>
      <p:pic>
        <p:nvPicPr>
          <p:cNvPr id="10" name="Content Placeholder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6038" y="2555842"/>
            <a:ext cx="6334396" cy="2754377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9654363" y="3827721"/>
            <a:ext cx="1765004" cy="223284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1521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Oma opetus - Tentit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736850" cy="4333875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>
                <a:latin typeface="+mj-lt"/>
              </a:rPr>
              <a:t>Oma opetus -&gt; Tenttipäivittäin välilehdellä kaikkien tenttipäivien listat ovat oletuksena kiinni</a:t>
            </a:r>
            <a:r>
              <a:rPr lang="fi-FI" sz="2000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fi-FI" sz="2000" dirty="0" smtClean="0">
                <a:latin typeface="+mj-lt"/>
              </a:rPr>
              <a:t>Klikkaamalla </a:t>
            </a:r>
            <a:r>
              <a:rPr lang="fi-FI" sz="2000" dirty="0">
                <a:latin typeface="+mj-lt"/>
              </a:rPr>
              <a:t>+ merkkiä saa tenttipäivän auki. Tämä helpottaa tulevien tenttien hakemista. 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6462" y="1690688"/>
            <a:ext cx="6708927" cy="360111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370521" y="3583172"/>
            <a:ext cx="1010093" cy="871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918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Opiskelijanumero </a:t>
            </a:r>
            <a:r>
              <a:rPr lang="fi-FI" dirty="0" err="1" smtClean="0"/>
              <a:t>WebOodin</a:t>
            </a:r>
            <a:r>
              <a:rPr lang="fi-FI" dirty="0" smtClean="0"/>
              <a:t> etusivulla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latin typeface="+mj-lt"/>
              </a:rPr>
              <a:t>Opiskelija-roolilla </a:t>
            </a:r>
            <a:r>
              <a:rPr lang="fi-FI" dirty="0" err="1" smtClean="0">
                <a:latin typeface="+mj-lt"/>
              </a:rPr>
              <a:t>WebOodiin</a:t>
            </a:r>
            <a:r>
              <a:rPr lang="fi-FI" dirty="0" smtClean="0">
                <a:latin typeface="+mj-lt"/>
              </a:rPr>
              <a:t> kirjautuessa, opiskelijanumero näkyy Tervetuloa </a:t>
            </a:r>
            <a:r>
              <a:rPr lang="fi-FI" dirty="0" err="1" smtClean="0">
                <a:latin typeface="+mj-lt"/>
              </a:rPr>
              <a:t>WebOodiin</a:t>
            </a:r>
            <a:r>
              <a:rPr lang="fi-FI" dirty="0" smtClean="0">
                <a:latin typeface="+mj-lt"/>
              </a:rPr>
              <a:t> –otsikon alla</a:t>
            </a:r>
            <a:endParaRPr lang="fi-FI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575" y="3099630"/>
            <a:ext cx="6038850" cy="250507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64195" y="5188688"/>
            <a:ext cx="2743200" cy="318977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6690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Opettaja arvioi suorituksia – vastuuopettajan valinta Suoritusten arviointi (vaihe 2/2) sivulla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2457"/>
            <a:ext cx="6455735" cy="4217674"/>
          </a:xfrm>
        </p:spPr>
        <p:txBody>
          <a:bodyPr>
            <a:normAutofit/>
          </a:bodyPr>
          <a:lstStyle/>
          <a:p>
            <a:r>
              <a:rPr lang="fi-FI" dirty="0" smtClean="0">
                <a:latin typeface="+mj-lt"/>
              </a:rPr>
              <a:t>Suorituksen </a:t>
            </a:r>
            <a:r>
              <a:rPr lang="fi-FI" dirty="0">
                <a:latin typeface="+mj-lt"/>
              </a:rPr>
              <a:t>antajat -valinta lista </a:t>
            </a:r>
            <a:r>
              <a:rPr lang="fi-FI" dirty="0" smtClean="0">
                <a:latin typeface="+mj-lt"/>
              </a:rPr>
              <a:t>ensimmäisenä. Sen jälkeen arvioitavien yhteiset </a:t>
            </a:r>
            <a:r>
              <a:rPr lang="fi-FI" dirty="0">
                <a:latin typeface="+mj-lt"/>
              </a:rPr>
              <a:t>tiedot ja kolmantena opiskelijat. </a:t>
            </a:r>
            <a:br>
              <a:rPr lang="fi-FI" dirty="0">
                <a:latin typeface="+mj-lt"/>
              </a:rPr>
            </a:br>
            <a:r>
              <a:rPr lang="fi-FI" dirty="0">
                <a:latin typeface="+mj-lt"/>
              </a:rPr>
              <a:t/>
            </a:r>
            <a:br>
              <a:rPr lang="fi-FI" dirty="0">
                <a:latin typeface="+mj-lt"/>
              </a:rPr>
            </a:br>
            <a:r>
              <a:rPr lang="fi-FI" dirty="0">
                <a:latin typeface="+mj-lt"/>
              </a:rPr>
              <a:t>Suorituksen merkinnän antajia ei voida päätellä jos yhtään vastuuopettajaa tai hyväksyjää ei löydy </a:t>
            </a:r>
            <a:r>
              <a:rPr lang="fi-FI" dirty="0" smtClean="0">
                <a:latin typeface="+mj-lt"/>
              </a:rPr>
              <a:t>pääopetustapahtumalta eikä </a:t>
            </a:r>
            <a:r>
              <a:rPr lang="fi-FI" dirty="0">
                <a:latin typeface="+mj-lt"/>
              </a:rPr>
              <a:t/>
            </a:r>
            <a:br>
              <a:rPr lang="fi-FI" dirty="0">
                <a:latin typeface="+mj-lt"/>
              </a:rPr>
            </a:br>
            <a:r>
              <a:rPr lang="fi-FI" dirty="0" smtClean="0">
                <a:latin typeface="+mj-lt"/>
              </a:rPr>
              <a:t>suorituksia </a:t>
            </a:r>
            <a:r>
              <a:rPr lang="fi-FI" dirty="0">
                <a:latin typeface="+mj-lt"/>
              </a:rPr>
              <a:t>voi rekisteröidä </a:t>
            </a:r>
            <a:r>
              <a:rPr lang="fi-FI" dirty="0" smtClean="0">
                <a:latin typeface="+mj-lt"/>
              </a:rPr>
              <a:t>ennen </a:t>
            </a:r>
            <a:r>
              <a:rPr lang="fi-FI" dirty="0">
                <a:latin typeface="+mj-lt"/>
              </a:rPr>
              <a:t>kun suoritusmerkinnän antaja voidaan valita.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136" y="1892457"/>
            <a:ext cx="2147571" cy="421767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644809" y="4529470"/>
            <a:ext cx="2424224" cy="1669311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2302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Y__DB01_HY______________RGB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277</Words>
  <Application>Microsoft Office PowerPoint</Application>
  <PresentationFormat>Widescreen</PresentationFormat>
  <Paragraphs>40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Office-teema</vt:lpstr>
      <vt:lpstr>HY__DB01_HY______________RGB</vt:lpstr>
      <vt:lpstr>PowerPoint Presentation</vt:lpstr>
      <vt:lpstr>Opinto-oikeuden käsittelyikkunaan uusi painike "Opiskelija"</vt:lpstr>
      <vt:lpstr>Siirto-opiskelutiedoille uusi välilehti</vt:lpstr>
      <vt:lpstr>Henkilötunnuksen ”korjaus”-painike nimetty uudelleen -&gt; Kirjoitusvirheen korjaus</vt:lpstr>
      <vt:lpstr> Yksityiselämän suoja sukupuolen vaihdoksen yhteydessä </vt:lpstr>
      <vt:lpstr>Uusi ”Ei rekisteröidä” -valinta suoritustyöjonoikkunaan</vt:lpstr>
      <vt:lpstr>Oma opetus - Tentit</vt:lpstr>
      <vt:lpstr>Opiskelijanumero WebOodin etusivulla</vt:lpstr>
      <vt:lpstr>Opettaja arvioi suorituksia – vastuuopettajan valinta Suoritusten arviointi (vaihe 2/2) sivulla</vt:lpstr>
      <vt:lpstr>Opettaja arvioi suorituksia WebOodissa – i-painikkeen takaa linkki ohjeisiin</vt:lpstr>
      <vt:lpstr>Muita uudistuksia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Oodin version 4.1 yhteenveto</dc:title>
  <dc:creator>Eskola, Marjo S</dc:creator>
  <cp:lastModifiedBy>Sälekari, Jaana K M</cp:lastModifiedBy>
  <cp:revision>89</cp:revision>
  <dcterms:created xsi:type="dcterms:W3CDTF">2015-05-05T06:50:04Z</dcterms:created>
  <dcterms:modified xsi:type="dcterms:W3CDTF">2018-04-24T08:11:08Z</dcterms:modified>
</cp:coreProperties>
</file>