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8" r:id="rId3"/>
    <p:sldId id="287" r:id="rId4"/>
    <p:sldId id="318" r:id="rId5"/>
    <p:sldId id="302" r:id="rId6"/>
    <p:sldId id="316" r:id="rId7"/>
    <p:sldId id="315" r:id="rId8"/>
    <p:sldId id="307" r:id="rId9"/>
    <p:sldId id="311" r:id="rId10"/>
    <p:sldId id="320" r:id="rId11"/>
    <p:sldId id="314" r:id="rId12"/>
    <p:sldId id="317" r:id="rId13"/>
    <p:sldId id="319"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F953AC-2080-48BC-985E-193D97AA88D8}">
          <p14:sldIdLst>
            <p14:sldId id="278"/>
            <p14:sldId id="287"/>
            <p14:sldId id="318"/>
            <p14:sldId id="302"/>
            <p14:sldId id="316"/>
            <p14:sldId id="315"/>
          </p14:sldIdLst>
        </p14:section>
        <p14:section name="Untitled Section" id="{029DBB2D-65BD-47AF-89F6-8A4483DF5FA6}">
          <p14:sldIdLst>
            <p14:sldId id="307"/>
            <p14:sldId id="311"/>
            <p14:sldId id="320"/>
            <p14:sldId id="314"/>
            <p14:sldId id="317"/>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116" d="100"/>
          <a:sy n="116" d="100"/>
        </p:scale>
        <p:origin x="10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5E804-4A1D-44EF-A1D2-B51C2F2DA445}" type="datetimeFigureOut">
              <a:rPr lang="fi-FI" smtClean="0"/>
              <a:t>21.10.2019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8385C-D2BA-467F-B156-047450981DD8}" type="slidenum">
              <a:rPr lang="fi-FI" smtClean="0"/>
              <a:t>‹#›</a:t>
            </a:fld>
            <a:endParaRPr lang="fi-FI"/>
          </a:p>
        </p:txBody>
      </p:sp>
    </p:spTree>
    <p:extLst>
      <p:ext uri="{BB962C8B-B14F-4D97-AF65-F5344CB8AC3E}">
        <p14:creationId xmlns:p14="http://schemas.microsoft.com/office/powerpoint/2010/main" val="112321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A338385C-D2BA-467F-B156-047450981DD8}" type="slidenum">
              <a:rPr lang="fi-FI" smtClean="0"/>
              <a:t>1</a:t>
            </a:fld>
            <a:endParaRPr lang="fi-FI"/>
          </a:p>
        </p:txBody>
      </p:sp>
    </p:spTree>
    <p:extLst>
      <p:ext uri="{BB962C8B-B14F-4D97-AF65-F5344CB8AC3E}">
        <p14:creationId xmlns:p14="http://schemas.microsoft.com/office/powerpoint/2010/main" val="214643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E614FA3A-4CEC-4A7A-9657-AA0B666D2780}" type="datetimeFigureOut">
              <a:rPr lang="fi-FI" smtClean="0"/>
              <a:t>21.10.2019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366769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614FA3A-4CEC-4A7A-9657-AA0B666D2780}" type="datetimeFigureOut">
              <a:rPr lang="fi-FI" smtClean="0"/>
              <a:t>21.10.2019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169631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614FA3A-4CEC-4A7A-9657-AA0B666D2780}" type="datetimeFigureOut">
              <a:rPr lang="fi-FI" smtClean="0"/>
              <a:t>21.10.2019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241851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2283" y="2349500"/>
            <a:ext cx="10367435" cy="1871663"/>
          </a:xfrm>
        </p:spPr>
        <p:txBody>
          <a:bodyPr anchor="t" anchorCtr="0">
            <a:normAutofit/>
          </a:bodyPr>
          <a:lstStyle>
            <a:lvl1pPr algn="ctr">
              <a:defRPr sz="4800">
                <a:solidFill>
                  <a:schemeClr val="bg1"/>
                </a:solidFill>
              </a:defRPr>
            </a:lvl1pPr>
          </a:lstStyle>
          <a:p>
            <a:r>
              <a:rPr lang="fi-FI" smtClean="0"/>
              <a:t>Muokkaa perustyyl. napsautt.</a:t>
            </a:r>
            <a:endParaRPr lang="en-GB"/>
          </a:p>
        </p:txBody>
      </p:sp>
      <p:sp>
        <p:nvSpPr>
          <p:cNvPr id="3" name="Subtitle 2"/>
          <p:cNvSpPr>
            <a:spLocks noGrp="1"/>
          </p:cNvSpPr>
          <p:nvPr>
            <p:ph type="subTitle" idx="1"/>
          </p:nvPr>
        </p:nvSpPr>
        <p:spPr>
          <a:xfrm>
            <a:off x="912283"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45" name="Date Placeholder 3"/>
          <p:cNvSpPr>
            <a:spLocks noGrp="1"/>
          </p:cNvSpPr>
          <p:nvPr>
            <p:ph type="dt" sz="half" idx="2"/>
          </p:nvPr>
        </p:nvSpPr>
        <p:spPr>
          <a:xfrm>
            <a:off x="10001278" y="6165850"/>
            <a:ext cx="1183189"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AA6DB3D3-A72C-4B36-8B75-213E1383F39E}" type="datetime1">
              <a:rPr lang="fi-FI" smtClean="0">
                <a:solidFill>
                  <a:srgbClr val="8C8A87"/>
                </a:solidFill>
              </a:rPr>
              <a:pPr/>
              <a:t>21.10.2019</a:t>
            </a:fld>
            <a:endParaRPr lang="en-GB" dirty="0">
              <a:solidFill>
                <a:srgbClr val="8C8A87"/>
              </a:solidFill>
            </a:endParaRPr>
          </a:p>
        </p:txBody>
      </p:sp>
      <p:sp>
        <p:nvSpPr>
          <p:cNvPr id="46" name="Footer Placeholder 4"/>
          <p:cNvSpPr>
            <a:spLocks noGrp="1"/>
          </p:cNvSpPr>
          <p:nvPr>
            <p:ph type="ftr" sz="quarter" idx="3"/>
          </p:nvPr>
        </p:nvSpPr>
        <p:spPr>
          <a:xfrm>
            <a:off x="2639486" y="6165850"/>
            <a:ext cx="3456513"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dirty="0" smtClean="0">
                <a:solidFill>
                  <a:srgbClr val="8C8A87"/>
                </a:solidFill>
              </a:rPr>
              <a:t>Osasto / Henkilön nimi / Esityksen nimi</a:t>
            </a:r>
            <a:endParaRPr lang="en-GB" dirty="0">
              <a:solidFill>
                <a:srgbClr val="8C8A87"/>
              </a:solidFill>
            </a:endParaRPr>
          </a:p>
        </p:txBody>
      </p:sp>
      <p:sp>
        <p:nvSpPr>
          <p:cNvPr id="47" name="Slide Number Placeholder 5"/>
          <p:cNvSpPr>
            <a:spLocks noGrp="1"/>
          </p:cNvSpPr>
          <p:nvPr>
            <p:ph type="sldNum" sz="quarter" idx="4"/>
          </p:nvPr>
        </p:nvSpPr>
        <p:spPr>
          <a:xfrm>
            <a:off x="11184468" y="6165852"/>
            <a:ext cx="575733"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dirty="0">
              <a:solidFill>
                <a:srgbClr val="8C8A87"/>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sp>
        <p:nvSpPr>
          <p:cNvPr id="52" name="TextBox 51"/>
          <p:cNvSpPr txBox="1"/>
          <p:nvPr userDrawn="1"/>
        </p:nvSpPr>
        <p:spPr>
          <a:xfrm>
            <a:off x="8015817" y="6165850"/>
            <a:ext cx="1985460" cy="431800"/>
          </a:xfrm>
          <a:prstGeom prst="rect">
            <a:avLst/>
          </a:prstGeom>
          <a:noFill/>
        </p:spPr>
        <p:txBody>
          <a:bodyPr wrap="square" lIns="0" tIns="0" rIns="0" bIns="0" rtlCol="0" anchor="b" anchorCtr="0">
            <a:noAutofit/>
          </a:bodyPr>
          <a:lstStyle/>
          <a:p>
            <a:r>
              <a:rPr lang="en-GB" sz="900" dirty="0">
                <a:solidFill>
                  <a:srgbClr val="8C8A87"/>
                </a:solidFill>
              </a:rPr>
              <a:t>www.helsinki.fi/yliopisto</a:t>
            </a:r>
          </a:p>
        </p:txBody>
      </p:sp>
    </p:spTree>
    <p:extLst>
      <p:ext uri="{BB962C8B-B14F-4D97-AF65-F5344CB8AC3E}">
        <p14:creationId xmlns:p14="http://schemas.microsoft.com/office/powerpoint/2010/main" val="1879675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sp>
        <p:nvSpPr>
          <p:cNvPr id="2" name="Title 1"/>
          <p:cNvSpPr>
            <a:spLocks noGrp="1"/>
          </p:cNvSpPr>
          <p:nvPr>
            <p:ph type="ctrTitle"/>
          </p:nvPr>
        </p:nvSpPr>
        <p:spPr>
          <a:xfrm>
            <a:off x="912284" y="2349500"/>
            <a:ext cx="10367432" cy="1871663"/>
          </a:xfrm>
        </p:spPr>
        <p:txBody>
          <a:bodyPr anchor="t" anchorCtr="0">
            <a:noAutofit/>
          </a:bodyPr>
          <a:lstStyle>
            <a:lvl1pPr algn="ctr">
              <a:defRPr sz="4800"/>
            </a:lvl1pPr>
          </a:lstStyle>
          <a:p>
            <a:r>
              <a:rPr lang="fi-FI" smtClean="0"/>
              <a:t>Muokkaa perustyyl. napsautt.</a:t>
            </a:r>
            <a:endParaRPr lang="en-GB"/>
          </a:p>
        </p:txBody>
      </p:sp>
      <p:sp>
        <p:nvSpPr>
          <p:cNvPr id="3" name="Subtitle 2"/>
          <p:cNvSpPr>
            <a:spLocks noGrp="1"/>
          </p:cNvSpPr>
          <p:nvPr>
            <p:ph type="subTitle" idx="1"/>
          </p:nvPr>
        </p:nvSpPr>
        <p:spPr>
          <a:xfrm>
            <a:off x="912282" y="4292601"/>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20" name="Date Placeholder 3"/>
          <p:cNvSpPr>
            <a:spLocks noGrp="1"/>
          </p:cNvSpPr>
          <p:nvPr>
            <p:ph type="dt" sz="half" idx="2"/>
          </p:nvPr>
        </p:nvSpPr>
        <p:spPr>
          <a:xfrm>
            <a:off x="10001278" y="6165850"/>
            <a:ext cx="1183189"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9D195EBF-A623-4132-8BFB-6C390436C964}" type="datetime1">
              <a:rPr lang="fi-FI" smtClean="0">
                <a:solidFill>
                  <a:srgbClr val="8C8A87"/>
                </a:solidFill>
              </a:rPr>
              <a:pPr/>
              <a:t>21.10.2019</a:t>
            </a:fld>
            <a:endParaRPr lang="en-GB" dirty="0">
              <a:solidFill>
                <a:srgbClr val="8C8A87"/>
              </a:solidFill>
            </a:endParaRPr>
          </a:p>
        </p:txBody>
      </p:sp>
      <p:sp>
        <p:nvSpPr>
          <p:cNvPr id="24" name="Footer Placeholder 4"/>
          <p:cNvSpPr>
            <a:spLocks noGrp="1"/>
          </p:cNvSpPr>
          <p:nvPr>
            <p:ph type="ftr" sz="quarter" idx="3"/>
          </p:nvPr>
        </p:nvSpPr>
        <p:spPr>
          <a:xfrm>
            <a:off x="2639487" y="6165850"/>
            <a:ext cx="345651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dirty="0" smtClean="0">
                <a:solidFill>
                  <a:srgbClr val="8C8A87"/>
                </a:solidFill>
              </a:rPr>
              <a:t>Osasto / Henkilön nimi / Esityksen nimi</a:t>
            </a:r>
            <a:endParaRPr lang="en-GB" dirty="0">
              <a:solidFill>
                <a:srgbClr val="8C8A87"/>
              </a:solidFill>
            </a:endParaRPr>
          </a:p>
        </p:txBody>
      </p:sp>
      <p:sp>
        <p:nvSpPr>
          <p:cNvPr id="25" name="Slide Number Placeholder 5"/>
          <p:cNvSpPr>
            <a:spLocks noGrp="1"/>
          </p:cNvSpPr>
          <p:nvPr>
            <p:ph type="sldNum" sz="quarter" idx="4"/>
          </p:nvPr>
        </p:nvSpPr>
        <p:spPr>
          <a:xfrm>
            <a:off x="11184468" y="6165852"/>
            <a:ext cx="575733"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dirty="0">
              <a:solidFill>
                <a:srgbClr val="8C8A87"/>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sp>
        <p:nvSpPr>
          <p:cNvPr id="30" name="TextBox 29"/>
          <p:cNvSpPr txBox="1"/>
          <p:nvPr userDrawn="1"/>
        </p:nvSpPr>
        <p:spPr>
          <a:xfrm>
            <a:off x="8015817" y="6165850"/>
            <a:ext cx="1985460" cy="431800"/>
          </a:xfrm>
          <a:prstGeom prst="rect">
            <a:avLst/>
          </a:prstGeom>
          <a:noFill/>
        </p:spPr>
        <p:txBody>
          <a:bodyPr wrap="square" lIns="0" tIns="0" rIns="0" bIns="0" rtlCol="0" anchor="b" anchorCtr="0">
            <a:noAutofit/>
          </a:bodyPr>
          <a:lstStyle/>
          <a:p>
            <a:r>
              <a:rPr lang="en-GB" sz="900" dirty="0">
                <a:solidFill>
                  <a:srgbClr val="8C8A87"/>
                </a:solidFill>
              </a:rPr>
              <a:t>www.helsinki.fi/yliopisto</a:t>
            </a:r>
          </a:p>
        </p:txBody>
      </p:sp>
    </p:spTree>
    <p:extLst>
      <p:ext uri="{BB962C8B-B14F-4D97-AF65-F5344CB8AC3E}">
        <p14:creationId xmlns:p14="http://schemas.microsoft.com/office/powerpoint/2010/main" val="89929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8C8A87"/>
                </a:solidFill>
              </a:rPr>
              <a:pPr/>
              <a:t>21.10.2019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295345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9484" y="1989138"/>
            <a:ext cx="4464051"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Content Placeholder 3"/>
          <p:cNvSpPr>
            <a:spLocks noGrp="1"/>
          </p:cNvSpPr>
          <p:nvPr>
            <p:ph sz="half" idx="2"/>
          </p:nvPr>
        </p:nvSpPr>
        <p:spPr>
          <a:xfrm>
            <a:off x="7296151" y="1989138"/>
            <a:ext cx="446404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12" name="Title 11"/>
          <p:cNvSpPr>
            <a:spLocks noGrp="1"/>
          </p:cNvSpPr>
          <p:nvPr>
            <p:ph type="title"/>
          </p:nvPr>
        </p:nvSpPr>
        <p:spPr/>
        <p:txBody>
          <a:bodyPr/>
          <a:lstStyle/>
          <a:p>
            <a:r>
              <a:rPr lang="fi-FI" smtClean="0"/>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8C8A87"/>
                </a:solidFill>
              </a:rPr>
              <a:pPr/>
              <a:t>21.10.2019</a:t>
            </a:fld>
            <a:endParaRPr lang="en-GB" dirty="0">
              <a:solidFill>
                <a:srgbClr val="8C8A87"/>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5" name="Footer Placeholder 14"/>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Tree>
    <p:extLst>
      <p:ext uri="{BB962C8B-B14F-4D97-AF65-F5344CB8AC3E}">
        <p14:creationId xmlns:p14="http://schemas.microsoft.com/office/powerpoint/2010/main" val="112202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8C8A87"/>
                </a:solidFill>
              </a:rPr>
              <a:pPr/>
              <a:t>21.10.2019</a:t>
            </a:fld>
            <a:endParaRPr lang="en-GB" dirty="0">
              <a:solidFill>
                <a:srgbClr val="8C8A87"/>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9" name="Footer Placeholder 8"/>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Tree>
    <p:extLst>
      <p:ext uri="{BB962C8B-B14F-4D97-AF65-F5344CB8AC3E}">
        <p14:creationId xmlns:p14="http://schemas.microsoft.com/office/powerpoint/2010/main" val="415134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3" name="Content Placeholder 2"/>
          <p:cNvSpPr>
            <a:spLocks noGrp="1"/>
          </p:cNvSpPr>
          <p:nvPr>
            <p:ph idx="1"/>
          </p:nvPr>
        </p:nvSpPr>
        <p:spPr>
          <a:xfrm>
            <a:off x="2639483" y="1989138"/>
            <a:ext cx="9120717" cy="511168"/>
          </a:xfrm>
        </p:spPr>
        <p:txBody>
          <a:bodyPr/>
          <a:lstStyle/>
          <a:p>
            <a:pPr lvl="0"/>
            <a:r>
              <a:rPr lang="fi-FI" smtClean="0"/>
              <a:t>Muokkaa tekstin perustyylejä napsauttamalla</a:t>
            </a:r>
          </a:p>
        </p:txBody>
      </p:sp>
      <p:sp>
        <p:nvSpPr>
          <p:cNvPr id="10" name="Date Placeholder 9"/>
          <p:cNvSpPr>
            <a:spLocks noGrp="1"/>
          </p:cNvSpPr>
          <p:nvPr>
            <p:ph type="dt" sz="half" idx="10"/>
          </p:nvPr>
        </p:nvSpPr>
        <p:spPr/>
        <p:txBody>
          <a:bodyPr/>
          <a:lstStyle/>
          <a:p>
            <a:fld id="{5CF03CBD-93D9-4641-9A26-D93013F96905}" type="datetime1">
              <a:rPr lang="fi-FI" smtClean="0">
                <a:solidFill>
                  <a:srgbClr val="8C8A87"/>
                </a:solidFill>
              </a:rPr>
              <a:pPr/>
              <a:t>21.10.2019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2500703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296150" y="1989138"/>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10" name="Date Placeholder 9"/>
          <p:cNvSpPr>
            <a:spLocks noGrp="1"/>
          </p:cNvSpPr>
          <p:nvPr>
            <p:ph type="dt" sz="half" idx="10"/>
          </p:nvPr>
        </p:nvSpPr>
        <p:spPr/>
        <p:txBody>
          <a:bodyPr/>
          <a:lstStyle/>
          <a:p>
            <a:fld id="{76C23854-A81D-466E-AE25-5CF1AD4FF184}" type="datetime1">
              <a:rPr lang="fi-FI" smtClean="0">
                <a:solidFill>
                  <a:srgbClr val="8C8A87"/>
                </a:solidFill>
              </a:rPr>
              <a:pPr/>
              <a:t>21.10.2019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fi-FI" smtClean="0"/>
              <a:t>Muokkaa perustyyl. napsautt.</a:t>
            </a:r>
            <a:endParaRPr lang="en-GB"/>
          </a:p>
        </p:txBody>
      </p:sp>
      <p:sp>
        <p:nvSpPr>
          <p:cNvPr id="9" name="Content Placeholder 2"/>
          <p:cNvSpPr>
            <a:spLocks noGrp="1"/>
          </p:cNvSpPr>
          <p:nvPr>
            <p:ph sz="half" idx="1"/>
          </p:nvPr>
        </p:nvSpPr>
        <p:spPr>
          <a:xfrm>
            <a:off x="2639484" y="1989137"/>
            <a:ext cx="4464051"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Tree>
    <p:extLst>
      <p:ext uri="{BB962C8B-B14F-4D97-AF65-F5344CB8AC3E}">
        <p14:creationId xmlns:p14="http://schemas.microsoft.com/office/powerpoint/2010/main" val="3210833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639484" y="2492375"/>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10" name="Date Placeholder 9"/>
          <p:cNvSpPr>
            <a:spLocks noGrp="1"/>
          </p:cNvSpPr>
          <p:nvPr>
            <p:ph type="dt" sz="half" idx="10"/>
          </p:nvPr>
        </p:nvSpPr>
        <p:spPr/>
        <p:txBody>
          <a:bodyPr/>
          <a:lstStyle/>
          <a:p>
            <a:fld id="{7A144A10-C802-49B9-83BC-072D215F24A3}" type="datetime1">
              <a:rPr lang="fi-FI" smtClean="0">
                <a:solidFill>
                  <a:srgbClr val="8C8A87"/>
                </a:solidFill>
              </a:rPr>
              <a:pPr/>
              <a:t>21.10.2019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fi-FI" smtClean="0"/>
              <a:t>Muokkaa perustyyl. napsautt.</a:t>
            </a:r>
            <a:endParaRPr lang="en-GB"/>
          </a:p>
        </p:txBody>
      </p:sp>
      <p:sp>
        <p:nvSpPr>
          <p:cNvPr id="9" name="Content Placeholder 2"/>
          <p:cNvSpPr>
            <a:spLocks noGrp="1"/>
          </p:cNvSpPr>
          <p:nvPr>
            <p:ph sz="half" idx="1"/>
          </p:nvPr>
        </p:nvSpPr>
        <p:spPr>
          <a:xfrm>
            <a:off x="2639483" y="4221163"/>
            <a:ext cx="9120716"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18" name="Picture Placeholder 2"/>
          <p:cNvSpPr>
            <a:spLocks noGrp="1"/>
          </p:cNvSpPr>
          <p:nvPr>
            <p:ph type="pic" idx="14"/>
          </p:nvPr>
        </p:nvSpPr>
        <p:spPr>
          <a:xfrm>
            <a:off x="4944533" y="2492375"/>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19" name="Picture Placeholder 2"/>
          <p:cNvSpPr>
            <a:spLocks noGrp="1"/>
          </p:cNvSpPr>
          <p:nvPr>
            <p:ph type="pic" idx="15"/>
          </p:nvPr>
        </p:nvSpPr>
        <p:spPr>
          <a:xfrm>
            <a:off x="7247467" y="2492375"/>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20" name="Picture Placeholder 2"/>
          <p:cNvSpPr>
            <a:spLocks noGrp="1"/>
          </p:cNvSpPr>
          <p:nvPr>
            <p:ph type="pic" idx="16"/>
          </p:nvPr>
        </p:nvSpPr>
        <p:spPr>
          <a:xfrm>
            <a:off x="9552517" y="2492375"/>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22" name="Text Placeholder 21"/>
          <p:cNvSpPr>
            <a:spLocks noGrp="1"/>
          </p:cNvSpPr>
          <p:nvPr>
            <p:ph type="body" sz="quarter" idx="17"/>
          </p:nvPr>
        </p:nvSpPr>
        <p:spPr>
          <a:xfrm>
            <a:off x="2639485"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smtClean="0"/>
              <a:t>Muokkaa tekstin perustyylejä napsauttamalla</a:t>
            </a:r>
          </a:p>
        </p:txBody>
      </p:sp>
      <p:sp>
        <p:nvSpPr>
          <p:cNvPr id="24" name="Text Placeholder 21"/>
          <p:cNvSpPr>
            <a:spLocks noGrp="1"/>
          </p:cNvSpPr>
          <p:nvPr>
            <p:ph type="body" sz="quarter" idx="18"/>
          </p:nvPr>
        </p:nvSpPr>
        <p:spPr>
          <a:xfrm>
            <a:off x="4944534"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smtClean="0"/>
              <a:t>Muokkaa tekstin perustyylejä napsauttamalla</a:t>
            </a:r>
          </a:p>
        </p:txBody>
      </p:sp>
      <p:sp>
        <p:nvSpPr>
          <p:cNvPr id="25" name="Text Placeholder 21"/>
          <p:cNvSpPr>
            <a:spLocks noGrp="1"/>
          </p:cNvSpPr>
          <p:nvPr>
            <p:ph type="body" sz="quarter" idx="19"/>
          </p:nvPr>
        </p:nvSpPr>
        <p:spPr>
          <a:xfrm>
            <a:off x="7247468"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smtClean="0"/>
              <a:t>Muokkaa tekstin perustyylejä napsauttamalla</a:t>
            </a:r>
          </a:p>
        </p:txBody>
      </p:sp>
      <p:sp>
        <p:nvSpPr>
          <p:cNvPr id="26" name="Text Placeholder 21"/>
          <p:cNvSpPr>
            <a:spLocks noGrp="1"/>
          </p:cNvSpPr>
          <p:nvPr>
            <p:ph type="body" sz="quarter" idx="20"/>
          </p:nvPr>
        </p:nvSpPr>
        <p:spPr>
          <a:xfrm>
            <a:off x="9552518"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smtClean="0"/>
              <a:t>Muokkaa tekstin perustyylejä napsauttamalla</a:t>
            </a:r>
          </a:p>
        </p:txBody>
      </p:sp>
    </p:spTree>
    <p:extLst>
      <p:ext uri="{BB962C8B-B14F-4D97-AF65-F5344CB8AC3E}">
        <p14:creationId xmlns:p14="http://schemas.microsoft.com/office/powerpoint/2010/main" val="73934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614FA3A-4CEC-4A7A-9657-AA0B666D2780}" type="datetimeFigureOut">
              <a:rPr lang="fi-FI" smtClean="0"/>
              <a:t>21.10.2019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344999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8C8A87"/>
                </a:solidFill>
              </a:rPr>
              <a:pPr/>
              <a:t>21.10.2019</a:t>
            </a:fld>
            <a:endParaRPr lang="en-GB" dirty="0">
              <a:solidFill>
                <a:srgbClr val="8C8A87"/>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7" name="Footer Placeholder 6"/>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spTree>
    <p:extLst>
      <p:ext uri="{BB962C8B-B14F-4D97-AF65-F5344CB8AC3E}">
        <p14:creationId xmlns:p14="http://schemas.microsoft.com/office/powerpoint/2010/main" val="32199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296150" y="1989138"/>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en-GB" dirty="0"/>
          </a:p>
        </p:txBody>
      </p:sp>
      <p:sp>
        <p:nvSpPr>
          <p:cNvPr id="10" name="Date Placeholder 9"/>
          <p:cNvSpPr>
            <a:spLocks noGrp="1"/>
          </p:cNvSpPr>
          <p:nvPr>
            <p:ph type="dt" sz="half" idx="10"/>
          </p:nvPr>
        </p:nvSpPr>
        <p:spPr/>
        <p:txBody>
          <a:bodyPr/>
          <a:lstStyle/>
          <a:p>
            <a:fld id="{76C23854-A81D-466E-AE25-5CF1AD4FF184}" type="datetime1">
              <a:rPr lang="fi-FI" smtClean="0">
                <a:solidFill>
                  <a:srgbClr val="8C8A87"/>
                </a:solidFill>
              </a:rPr>
              <a:pPr/>
              <a:t>21.10.2019</a:t>
            </a:fld>
            <a:endParaRPr lang="en-GB" dirty="0">
              <a:solidFill>
                <a:srgbClr val="8C8A87"/>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8C8A87"/>
                </a:solidFill>
              </a:rPr>
              <a:pPr/>
              <a:t>‹#›</a:t>
            </a:fld>
            <a:endParaRPr lang="en-GB" dirty="0">
              <a:solidFill>
                <a:srgbClr val="8C8A87"/>
              </a:solidFill>
            </a:endParaRPr>
          </a:p>
        </p:txBody>
      </p:sp>
      <p:sp>
        <p:nvSpPr>
          <p:cNvPr id="12" name="Footer Placeholder 11"/>
          <p:cNvSpPr>
            <a:spLocks noGrp="1"/>
          </p:cNvSpPr>
          <p:nvPr>
            <p:ph type="ftr" sz="quarter" idx="12"/>
          </p:nvPr>
        </p:nvSpPr>
        <p:spPr/>
        <p:txBody>
          <a:bodyPr/>
          <a:lstStyle/>
          <a:p>
            <a:r>
              <a:rPr lang="fi-FI" dirty="0" smtClean="0">
                <a:solidFill>
                  <a:srgbClr val="8C8A87"/>
                </a:solidFill>
              </a:rPr>
              <a:t>Osasto / Henkilön nimi / Esityksen nimi</a:t>
            </a:r>
            <a:endParaRPr lang="en-GB" dirty="0">
              <a:solidFill>
                <a:srgbClr val="8C8A87"/>
              </a:solidFill>
            </a:endParaRPr>
          </a:p>
        </p:txBody>
      </p:sp>
      <p:sp>
        <p:nvSpPr>
          <p:cNvPr id="13" name="Title 12"/>
          <p:cNvSpPr>
            <a:spLocks noGrp="1"/>
          </p:cNvSpPr>
          <p:nvPr>
            <p:ph type="title"/>
          </p:nvPr>
        </p:nvSpPr>
        <p:spPr/>
        <p:txBody>
          <a:bodyPr/>
          <a:lstStyle/>
          <a:p>
            <a:r>
              <a:rPr lang="fi-FI" smtClean="0"/>
              <a:t>Muokkaa perustyyl. napsautt.</a:t>
            </a:r>
            <a:endParaRPr lang="en-GB"/>
          </a:p>
        </p:txBody>
      </p:sp>
      <p:sp>
        <p:nvSpPr>
          <p:cNvPr id="9" name="Content Placeholder 2"/>
          <p:cNvSpPr>
            <a:spLocks noGrp="1"/>
          </p:cNvSpPr>
          <p:nvPr>
            <p:ph sz="half" idx="1"/>
          </p:nvPr>
        </p:nvSpPr>
        <p:spPr>
          <a:xfrm>
            <a:off x="2639484" y="1989137"/>
            <a:ext cx="4464051"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Tree>
    <p:extLst>
      <p:ext uri="{BB962C8B-B14F-4D97-AF65-F5344CB8AC3E}">
        <p14:creationId xmlns:p14="http://schemas.microsoft.com/office/powerpoint/2010/main" val="287500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E614FA3A-4CEC-4A7A-9657-AA0B666D2780}" type="datetimeFigureOut">
              <a:rPr lang="fi-FI" smtClean="0"/>
              <a:t>21.10.2019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41926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614FA3A-4CEC-4A7A-9657-AA0B666D2780}" type="datetimeFigureOut">
              <a:rPr lang="fi-FI" smtClean="0"/>
              <a:t>21.10.2019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394477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E614FA3A-4CEC-4A7A-9657-AA0B666D2780}" type="datetimeFigureOut">
              <a:rPr lang="fi-FI" smtClean="0"/>
              <a:t>21.10.2019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280708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E614FA3A-4CEC-4A7A-9657-AA0B666D2780}" type="datetimeFigureOut">
              <a:rPr lang="fi-FI" smtClean="0"/>
              <a:t>21.10.2019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24674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614FA3A-4CEC-4A7A-9657-AA0B666D2780}" type="datetimeFigureOut">
              <a:rPr lang="fi-FI" smtClean="0"/>
              <a:t>21.10.2019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423749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614FA3A-4CEC-4A7A-9657-AA0B666D2780}" type="datetimeFigureOut">
              <a:rPr lang="fi-FI" smtClean="0"/>
              <a:t>21.10.2019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189740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E614FA3A-4CEC-4A7A-9657-AA0B666D2780}" type="datetimeFigureOut">
              <a:rPr lang="fi-FI" smtClean="0"/>
              <a:t>21.10.2019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81F135F-2437-4BD5-AC6E-5B3691951132}" type="slidenum">
              <a:rPr lang="fi-FI" smtClean="0"/>
              <a:t>‹#›</a:t>
            </a:fld>
            <a:endParaRPr lang="fi-FI"/>
          </a:p>
        </p:txBody>
      </p:sp>
    </p:spTree>
    <p:extLst>
      <p:ext uri="{BB962C8B-B14F-4D97-AF65-F5344CB8AC3E}">
        <p14:creationId xmlns:p14="http://schemas.microsoft.com/office/powerpoint/2010/main" val="5902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4FA3A-4CEC-4A7A-9657-AA0B666D2780}" type="datetimeFigureOut">
              <a:rPr lang="fi-FI" smtClean="0"/>
              <a:t>21.10.2019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F135F-2437-4BD5-AC6E-5B3691951132}" type="slidenum">
              <a:rPr lang="fi-FI" smtClean="0"/>
              <a:t>‹#›</a:t>
            </a:fld>
            <a:endParaRPr lang="fi-FI"/>
          </a:p>
        </p:txBody>
      </p:sp>
    </p:spTree>
    <p:extLst>
      <p:ext uri="{BB962C8B-B14F-4D97-AF65-F5344CB8AC3E}">
        <p14:creationId xmlns:p14="http://schemas.microsoft.com/office/powerpoint/2010/main" val="2574885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smtClean="0"/>
              <a:t>Muokkaa perustyyl. napsautt.</a:t>
            </a:r>
            <a:endParaRPr lang="en-GB"/>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Date Placeholder 3"/>
          <p:cNvSpPr>
            <a:spLocks noGrp="1"/>
          </p:cNvSpPr>
          <p:nvPr>
            <p:ph type="dt" sz="half" idx="2"/>
          </p:nvPr>
        </p:nvSpPr>
        <p:spPr>
          <a:xfrm>
            <a:off x="10001278" y="6165850"/>
            <a:ext cx="1183189"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60E58E2F-34F9-420A-9044-CE5E8C1A76AC}" type="datetime1">
              <a:rPr lang="fi-FI" smtClean="0">
                <a:solidFill>
                  <a:srgbClr val="8C8A87"/>
                </a:solidFill>
              </a:rPr>
              <a:pPr/>
              <a:t>21.10.2019</a:t>
            </a:fld>
            <a:endParaRPr lang="en-GB" dirty="0">
              <a:solidFill>
                <a:srgbClr val="8C8A87"/>
              </a:solidFill>
            </a:endParaRPr>
          </a:p>
        </p:txBody>
      </p:sp>
      <p:sp>
        <p:nvSpPr>
          <p:cNvPr id="8" name="Footer Placeholder 4"/>
          <p:cNvSpPr>
            <a:spLocks noGrp="1"/>
          </p:cNvSpPr>
          <p:nvPr>
            <p:ph type="ftr" sz="quarter" idx="3"/>
          </p:nvPr>
        </p:nvSpPr>
        <p:spPr>
          <a:xfrm>
            <a:off x="2639487" y="6165850"/>
            <a:ext cx="345651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dirty="0" smtClean="0">
                <a:solidFill>
                  <a:srgbClr val="8C8A87"/>
                </a:solidFill>
              </a:rPr>
              <a:t>Osasto / Henkilön nimi / Esityksen nimi</a:t>
            </a:r>
            <a:endParaRPr lang="en-GB" dirty="0">
              <a:solidFill>
                <a:srgbClr val="8C8A87"/>
              </a:solidFill>
            </a:endParaRPr>
          </a:p>
        </p:txBody>
      </p:sp>
      <p:sp>
        <p:nvSpPr>
          <p:cNvPr id="9" name="Slide Number Placeholder 5"/>
          <p:cNvSpPr>
            <a:spLocks noGrp="1"/>
          </p:cNvSpPr>
          <p:nvPr>
            <p:ph type="sldNum" sz="quarter" idx="4"/>
          </p:nvPr>
        </p:nvSpPr>
        <p:spPr>
          <a:xfrm>
            <a:off x="11184468" y="6165852"/>
            <a:ext cx="575733"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dirty="0">
              <a:solidFill>
                <a:srgbClr val="8C8A87"/>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dirty="0">
                <a:solidFill>
                  <a:prstClr val="black"/>
                </a:solidFill>
              </a:endParaRPr>
            </a:p>
          </p:txBody>
        </p:sp>
      </p:grpSp>
      <p:sp>
        <p:nvSpPr>
          <p:cNvPr id="19" name="TextBox 18"/>
          <p:cNvSpPr txBox="1"/>
          <p:nvPr/>
        </p:nvSpPr>
        <p:spPr>
          <a:xfrm>
            <a:off x="8015817" y="6165850"/>
            <a:ext cx="1985460" cy="431800"/>
          </a:xfrm>
          <a:prstGeom prst="rect">
            <a:avLst/>
          </a:prstGeom>
          <a:noFill/>
        </p:spPr>
        <p:txBody>
          <a:bodyPr wrap="square" lIns="0" tIns="0" rIns="0" bIns="0" rtlCol="0" anchor="b" anchorCtr="0">
            <a:noAutofit/>
          </a:bodyPr>
          <a:lstStyle/>
          <a:p>
            <a:r>
              <a:rPr lang="en-GB" sz="900" dirty="0">
                <a:solidFill>
                  <a:srgbClr val="8C8A87"/>
                </a:solidFill>
              </a:rPr>
              <a:t>www.helsinki.fi/yliopisto</a:t>
            </a: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headEnd/>
            <a:tailEnd/>
          </a:ln>
        </p:spPr>
        <p:txBody>
          <a:bodyPr wrap="none" lIns="0" tIns="0" rIns="0" bIns="0" anchor="ctr"/>
          <a:lstStyle/>
          <a:p>
            <a:endParaRPr lang="en-GB" sz="1800" dirty="0">
              <a:solidFill>
                <a:prstClr val="black"/>
              </a:solidFill>
            </a:endParaRPr>
          </a:p>
        </p:txBody>
      </p:sp>
    </p:spTree>
    <p:extLst>
      <p:ext uri="{BB962C8B-B14F-4D97-AF65-F5344CB8AC3E}">
        <p14:creationId xmlns:p14="http://schemas.microsoft.com/office/powerpoint/2010/main" val="338263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itchFamily="2" charset="2"/>
        <a:buNone/>
        <a:defRPr sz="2200" kern="1200">
          <a:solidFill>
            <a:schemeClr val="tx1"/>
          </a:solidFill>
          <a:latin typeface="+mn-lt"/>
          <a:ea typeface="+mn-ea"/>
          <a:cs typeface="+mn-cs"/>
        </a:defRPr>
      </a:lvl1pPr>
      <a:lvl2pPr marL="265113" indent="0" algn="l" defTabSz="914400" rtl="0" eaLnBrk="1" latinLnBrk="0" hangingPunct="1">
        <a:spcBef>
          <a:spcPts val="0"/>
        </a:spcBef>
        <a:spcAft>
          <a:spcPts val="800"/>
        </a:spcAft>
        <a:buClr>
          <a:schemeClr val="accent1"/>
        </a:buClr>
        <a:buSzPct val="100000"/>
        <a:buFont typeface="Wingdings" pitchFamily="2" charset="2"/>
        <a:buNone/>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Oodi-tuki@helsinki.fi"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1B750-818F-462C-B9AE-82F0A3CBF392}" type="datetime1">
              <a:rPr lang="fi-FI" smtClean="0">
                <a:solidFill>
                  <a:srgbClr val="8C8A87"/>
                </a:solidFill>
              </a:rPr>
              <a:t>21.10.2019</a:t>
            </a:fld>
            <a:endParaRPr lang="en-GB" dirty="0">
              <a:solidFill>
                <a:srgbClr val="8C8A87"/>
              </a:solidFill>
            </a:endParaRPr>
          </a:p>
        </p:txBody>
      </p:sp>
      <p:sp>
        <p:nvSpPr>
          <p:cNvPr id="3" name="Slide Number Placeholder 2"/>
          <p:cNvSpPr>
            <a:spLocks noGrp="1"/>
          </p:cNvSpPr>
          <p:nvPr>
            <p:ph type="sldNum" sz="quarter" idx="11"/>
          </p:nvPr>
        </p:nvSpPr>
        <p:spPr/>
        <p:txBody>
          <a:bodyPr/>
          <a:lstStyle/>
          <a:p>
            <a:fld id="{89059335-AFD3-4DED-970B-1AD46A147785}" type="slidenum">
              <a:rPr lang="en-GB" smtClean="0">
                <a:solidFill>
                  <a:srgbClr val="8C8A87"/>
                </a:solidFill>
              </a:rPr>
              <a:pPr/>
              <a:t>1</a:t>
            </a:fld>
            <a:endParaRPr lang="en-GB" dirty="0">
              <a:solidFill>
                <a:srgbClr val="8C8A87"/>
              </a:solidFill>
            </a:endParaRPr>
          </a:p>
        </p:txBody>
      </p:sp>
      <p:sp>
        <p:nvSpPr>
          <p:cNvPr id="4" name="Footer Placeholder 3"/>
          <p:cNvSpPr>
            <a:spLocks noGrp="1"/>
          </p:cNvSpPr>
          <p:nvPr>
            <p:ph type="ftr" sz="quarter" idx="12"/>
          </p:nvPr>
        </p:nvSpPr>
        <p:spPr/>
        <p:txBody>
          <a:bodyPr/>
          <a:lstStyle/>
          <a:p>
            <a:r>
              <a:rPr lang="fi-FI" dirty="0" smtClean="0">
                <a:solidFill>
                  <a:srgbClr val="8C8A87"/>
                </a:solidFill>
              </a:rPr>
              <a:t>Opiskelijarekisteri </a:t>
            </a:r>
            <a:endParaRPr lang="en-GB" dirty="0">
              <a:solidFill>
                <a:srgbClr val="8C8A87"/>
              </a:solidFill>
            </a:endParaRPr>
          </a:p>
        </p:txBody>
      </p:sp>
      <p:sp>
        <p:nvSpPr>
          <p:cNvPr id="5" name="TextBox 4"/>
          <p:cNvSpPr txBox="1"/>
          <p:nvPr/>
        </p:nvSpPr>
        <p:spPr>
          <a:xfrm>
            <a:off x="495366" y="1523056"/>
            <a:ext cx="9301236" cy="3323987"/>
          </a:xfrm>
          <a:prstGeom prst="rect">
            <a:avLst/>
          </a:prstGeom>
          <a:noFill/>
        </p:spPr>
        <p:txBody>
          <a:bodyPr wrap="square" rtlCol="0">
            <a:spAutoFit/>
          </a:bodyPr>
          <a:lstStyle/>
          <a:p>
            <a:pPr algn="ctr"/>
            <a:r>
              <a:rPr lang="fi-FI" sz="4400" dirty="0" smtClean="0">
                <a:latin typeface="Calibri Light" panose="020F0302020204030204" pitchFamily="34" charset="0"/>
              </a:rPr>
              <a:t> </a:t>
            </a:r>
          </a:p>
          <a:p>
            <a:pPr algn="ctr"/>
            <a:endParaRPr lang="fi-FI" sz="4400" dirty="0">
              <a:latin typeface="Calibri" panose="020F0502020204030204" pitchFamily="34" charset="0"/>
            </a:endParaRPr>
          </a:p>
          <a:p>
            <a:pPr algn="ctr"/>
            <a:r>
              <a:rPr lang="fi-FI" sz="4400" dirty="0" smtClean="0">
                <a:solidFill>
                  <a:srgbClr val="00B0F0"/>
                </a:solidFill>
                <a:latin typeface="Calibri" panose="020F0502020204030204" pitchFamily="34" charset="0"/>
              </a:rPr>
              <a:t>Oodi versio 5.6.</a:t>
            </a:r>
            <a:r>
              <a:rPr lang="fi-FI" sz="4400" dirty="0">
                <a:solidFill>
                  <a:srgbClr val="00B0F0"/>
                </a:solidFill>
                <a:latin typeface="Calibri" panose="020F0502020204030204" pitchFamily="34" charset="0"/>
              </a:rPr>
              <a:t/>
            </a:r>
            <a:br>
              <a:rPr lang="fi-FI" sz="4400" dirty="0">
                <a:solidFill>
                  <a:srgbClr val="00B0F0"/>
                </a:solidFill>
                <a:latin typeface="Calibri" panose="020F0502020204030204" pitchFamily="34" charset="0"/>
              </a:rPr>
            </a:br>
            <a:r>
              <a:rPr lang="fi-FI" sz="4400" dirty="0" smtClean="0">
                <a:solidFill>
                  <a:srgbClr val="00B0F0"/>
                </a:solidFill>
                <a:latin typeface="Calibri" panose="020F0502020204030204" pitchFamily="34" charset="0"/>
              </a:rPr>
              <a:t>  yhteenveto</a:t>
            </a:r>
          </a:p>
          <a:p>
            <a:pPr algn="ctr"/>
            <a:r>
              <a:rPr lang="fi-FI" sz="1400" dirty="0" smtClean="0">
                <a:latin typeface="Calibri Light" panose="020F0302020204030204" pitchFamily="34" charset="0"/>
              </a:rPr>
              <a:t>Asennus 29.10.2019 </a:t>
            </a:r>
            <a:r>
              <a:rPr lang="fi-FI" sz="1400" smtClean="0">
                <a:latin typeface="Calibri Light" panose="020F0302020204030204" pitchFamily="34" charset="0"/>
              </a:rPr>
              <a:t>klo 8-10</a:t>
            </a:r>
            <a:endParaRPr lang="fi-FI" sz="1400" dirty="0" smtClean="0">
              <a:latin typeface="Calibri Light" panose="020F0302020204030204" pitchFamily="34" charset="0"/>
            </a:endParaRPr>
          </a:p>
          <a:p>
            <a:pPr algn="ctr"/>
            <a:r>
              <a:rPr lang="fi-FI" sz="2000" dirty="0" smtClean="0">
                <a:latin typeface="Calibri Light" panose="020F0302020204030204" pitchFamily="34" charset="0"/>
              </a:rPr>
              <a:t>  </a:t>
            </a:r>
            <a:endParaRPr lang="fi-FI" dirty="0"/>
          </a:p>
        </p:txBody>
      </p:sp>
      <p:pic>
        <p:nvPicPr>
          <p:cNvPr id="6"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678" y="2598617"/>
            <a:ext cx="1890923" cy="1938553"/>
          </a:xfrm>
          <a:prstGeom prst="rect">
            <a:avLst/>
          </a:prstGeom>
        </p:spPr>
      </p:pic>
    </p:spTree>
    <p:extLst>
      <p:ext uri="{BB962C8B-B14F-4D97-AF65-F5344CB8AC3E}">
        <p14:creationId xmlns:p14="http://schemas.microsoft.com/office/powerpoint/2010/main" val="402064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solidFill>
                  <a:srgbClr val="00B0F0"/>
                </a:solidFill>
              </a:rPr>
              <a:t>Muuta 1/2</a:t>
            </a:r>
            <a:endParaRPr lang="fi-FI" dirty="0"/>
          </a:p>
        </p:txBody>
      </p:sp>
      <p:sp>
        <p:nvSpPr>
          <p:cNvPr id="3" name="TextBox 2"/>
          <p:cNvSpPr txBox="1"/>
          <p:nvPr/>
        </p:nvSpPr>
        <p:spPr>
          <a:xfrm>
            <a:off x="639794" y="1754188"/>
            <a:ext cx="10362476" cy="1261884"/>
          </a:xfrm>
          <a:prstGeom prst="rect">
            <a:avLst/>
          </a:prstGeom>
          <a:noFill/>
        </p:spPr>
        <p:txBody>
          <a:bodyPr wrap="square" rtlCol="0">
            <a:spAutoFit/>
          </a:bodyPr>
          <a:lstStyle/>
          <a:p>
            <a:r>
              <a:rPr lang="fi-FI" sz="2000" dirty="0" smtClean="0">
                <a:latin typeface="+mj-lt"/>
              </a:rPr>
              <a:t>Vanha </a:t>
            </a:r>
            <a:r>
              <a:rPr lang="fi-FI" sz="2000" dirty="0" err="1" smtClean="0">
                <a:latin typeface="+mj-lt"/>
              </a:rPr>
              <a:t>WebOodin</a:t>
            </a:r>
            <a:r>
              <a:rPr lang="fi-FI" sz="2000" dirty="0" smtClean="0">
                <a:latin typeface="+mj-lt"/>
              </a:rPr>
              <a:t> opasraportti on otettu pois käytöstä. ”Opasraportti (uusi)” löytyy </a:t>
            </a:r>
            <a:r>
              <a:rPr lang="fi-FI" sz="2000" dirty="0" err="1" smtClean="0">
                <a:latin typeface="+mj-lt"/>
              </a:rPr>
              <a:t>WebOodin</a:t>
            </a:r>
            <a:r>
              <a:rPr lang="fi-FI" sz="2000" dirty="0" smtClean="0">
                <a:latin typeface="+mj-lt"/>
              </a:rPr>
              <a:t> kohdasta Työkalut.</a:t>
            </a:r>
          </a:p>
          <a:p>
            <a:endParaRPr lang="fi-FI" dirty="0"/>
          </a:p>
          <a:p>
            <a:endParaRPr lang="fi-FI" dirty="0"/>
          </a:p>
        </p:txBody>
      </p:sp>
      <p:pic>
        <p:nvPicPr>
          <p:cNvPr id="4" name="Picture 3"/>
          <p:cNvPicPr>
            <a:picLocks noChangeAspect="1"/>
          </p:cNvPicPr>
          <p:nvPr/>
        </p:nvPicPr>
        <p:blipFill>
          <a:blip r:embed="rId2"/>
          <a:stretch>
            <a:fillRect/>
          </a:stretch>
        </p:blipFill>
        <p:spPr>
          <a:xfrm>
            <a:off x="3042751" y="2444178"/>
            <a:ext cx="5938095" cy="4005353"/>
          </a:xfrm>
          <a:prstGeom prst="rect">
            <a:avLst/>
          </a:prstGeom>
        </p:spPr>
      </p:pic>
      <p:sp>
        <p:nvSpPr>
          <p:cNvPr id="5" name="Rounded Rectangle 4"/>
          <p:cNvSpPr/>
          <p:nvPr/>
        </p:nvSpPr>
        <p:spPr>
          <a:xfrm>
            <a:off x="4507642" y="2516097"/>
            <a:ext cx="627294" cy="23835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ounded Rectangle 5"/>
          <p:cNvSpPr/>
          <p:nvPr/>
        </p:nvSpPr>
        <p:spPr>
          <a:xfrm>
            <a:off x="6096000" y="3407703"/>
            <a:ext cx="1059937" cy="20679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0723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B0F0"/>
                </a:solidFill>
              </a:rPr>
              <a:t>Muuta </a:t>
            </a:r>
            <a:r>
              <a:rPr lang="fi-FI" b="1" dirty="0" smtClean="0">
                <a:solidFill>
                  <a:srgbClr val="00B0F0"/>
                </a:solidFill>
              </a:rPr>
              <a:t>2</a:t>
            </a:r>
            <a:endParaRPr lang="fi-FI" dirty="0"/>
          </a:p>
        </p:txBody>
      </p:sp>
      <p:sp>
        <p:nvSpPr>
          <p:cNvPr id="3" name="TextBox 2"/>
          <p:cNvSpPr txBox="1"/>
          <p:nvPr/>
        </p:nvSpPr>
        <p:spPr>
          <a:xfrm>
            <a:off x="838200" y="1836424"/>
            <a:ext cx="10884613" cy="4154984"/>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j-lt"/>
              </a:rPr>
              <a:t>Yhteystiedot </a:t>
            </a:r>
            <a:r>
              <a:rPr lang="fi-FI" sz="2000" dirty="0" smtClean="0">
                <a:latin typeface="+mj-lt"/>
              </a:rPr>
              <a:t>välilehdelle </a:t>
            </a:r>
            <a:r>
              <a:rPr lang="fi-FI" sz="2000" dirty="0">
                <a:latin typeface="+mj-lt"/>
              </a:rPr>
              <a:t>on </a:t>
            </a:r>
            <a:r>
              <a:rPr lang="fi-FI" sz="2000" dirty="0" smtClean="0">
                <a:latin typeface="+mj-lt"/>
              </a:rPr>
              <a:t>lisätty kenttä </a:t>
            </a:r>
            <a:r>
              <a:rPr lang="fi-FI" sz="2000" dirty="0">
                <a:latin typeface="+mj-lt"/>
              </a:rPr>
              <a:t>opiskelijan </a:t>
            </a:r>
            <a:r>
              <a:rPr lang="fi-FI" sz="2000" dirty="0" smtClean="0">
                <a:latin typeface="+mj-lt"/>
              </a:rPr>
              <a:t>toissijaiselle (vapaalle)  </a:t>
            </a:r>
            <a:r>
              <a:rPr lang="fi-FI" sz="2000" dirty="0">
                <a:latin typeface="+mj-lt"/>
              </a:rPr>
              <a:t>sähköpostiosoitteelle</a:t>
            </a:r>
            <a:r>
              <a:rPr lang="fi-FI" sz="2000" dirty="0" smtClean="0">
                <a:latin typeface="+mj-lt"/>
              </a:rPr>
              <a:t>.</a:t>
            </a:r>
          </a:p>
          <a:p>
            <a:r>
              <a:rPr lang="fi-FI" sz="2000" dirty="0" smtClean="0"/>
              <a:t> </a:t>
            </a:r>
          </a:p>
          <a:p>
            <a:pPr marL="342900" indent="-342900">
              <a:buFont typeface="Arial" panose="020B0604020202020204" pitchFamily="34" charset="0"/>
              <a:buChar char="•"/>
            </a:pPr>
            <a:r>
              <a:rPr lang="fi-FI" sz="2000" dirty="0" smtClean="0">
                <a:latin typeface="+mj-lt"/>
              </a:rPr>
              <a:t>Sähköpostiosoitteiden </a:t>
            </a:r>
            <a:r>
              <a:rPr lang="fi-FI" sz="2000" dirty="0">
                <a:latin typeface="+mj-lt"/>
              </a:rPr>
              <a:t>tallennus </a:t>
            </a:r>
            <a:r>
              <a:rPr lang="fi-FI" sz="2000" dirty="0" err="1" smtClean="0">
                <a:latin typeface="+mj-lt"/>
              </a:rPr>
              <a:t>WebOodin</a:t>
            </a:r>
            <a:r>
              <a:rPr lang="fi-FI" sz="2000" dirty="0" smtClean="0">
                <a:latin typeface="+mj-lt"/>
              </a:rPr>
              <a:t> ”Henkilötiedot” </a:t>
            </a:r>
            <a:r>
              <a:rPr lang="fi-FI" sz="2000" dirty="0">
                <a:latin typeface="+mj-lt"/>
              </a:rPr>
              <a:t>kohdassa </a:t>
            </a:r>
            <a:r>
              <a:rPr lang="fi-FI" sz="2000" dirty="0" smtClean="0">
                <a:latin typeface="+mj-lt"/>
              </a:rPr>
              <a:t>ei </a:t>
            </a:r>
            <a:r>
              <a:rPr lang="fi-FI" sz="2000" dirty="0">
                <a:latin typeface="+mj-lt"/>
              </a:rPr>
              <a:t>onnistu, jos puhelinnumero ei </a:t>
            </a:r>
            <a:r>
              <a:rPr lang="fi-FI" sz="2000" dirty="0" smtClean="0">
                <a:latin typeface="+mj-lt"/>
              </a:rPr>
              <a:t>ole kansainvälisessä </a:t>
            </a:r>
            <a:r>
              <a:rPr lang="fi-FI" sz="2000" dirty="0">
                <a:latin typeface="+mj-lt"/>
              </a:rPr>
              <a:t>muodossa +35850654321. </a:t>
            </a:r>
            <a:r>
              <a:rPr lang="fi-FI" sz="2000" dirty="0" smtClean="0">
                <a:latin typeface="+mj-lt"/>
              </a:rPr>
              <a:t> </a:t>
            </a:r>
          </a:p>
          <a:p>
            <a:endParaRPr lang="fi-FI" sz="2000" dirty="0">
              <a:latin typeface="+mj-lt"/>
            </a:endParaRPr>
          </a:p>
          <a:p>
            <a:r>
              <a:rPr lang="fi-FI" sz="2000" dirty="0" err="1" smtClean="0">
                <a:latin typeface="+mj-lt"/>
              </a:rPr>
              <a:t>WebOodi</a:t>
            </a:r>
            <a:r>
              <a:rPr lang="fi-FI" sz="2000" dirty="0" smtClean="0">
                <a:latin typeface="+mj-lt"/>
              </a:rPr>
              <a:t> ilmoittaa virheestä:</a:t>
            </a:r>
          </a:p>
          <a:p>
            <a:endParaRPr lang="fi-FI" dirty="0"/>
          </a:p>
          <a:p>
            <a:endParaRPr lang="fi-FI" dirty="0" smtClean="0"/>
          </a:p>
          <a:p>
            <a:endParaRPr lang="fi-FI" dirty="0"/>
          </a:p>
          <a:p>
            <a:endParaRPr lang="fi-FI" dirty="0" smtClean="0"/>
          </a:p>
          <a:p>
            <a:endParaRPr lang="fi-FI" dirty="0"/>
          </a:p>
          <a:p>
            <a:endParaRPr lang="fi-FI" dirty="0" smtClean="0"/>
          </a:p>
          <a:p>
            <a:endParaRPr lang="fi-FI" dirty="0" smtClean="0"/>
          </a:p>
          <a:p>
            <a:endParaRPr lang="fi-FI" dirty="0"/>
          </a:p>
        </p:txBody>
      </p:sp>
      <p:pic>
        <p:nvPicPr>
          <p:cNvPr id="5" name="Picture 4"/>
          <p:cNvPicPr>
            <a:picLocks noChangeAspect="1"/>
          </p:cNvPicPr>
          <p:nvPr/>
        </p:nvPicPr>
        <p:blipFill>
          <a:blip r:embed="rId2"/>
          <a:stretch>
            <a:fillRect/>
          </a:stretch>
        </p:blipFill>
        <p:spPr>
          <a:xfrm>
            <a:off x="838200" y="4061414"/>
            <a:ext cx="7486650" cy="1304925"/>
          </a:xfrm>
          <a:prstGeom prst="rect">
            <a:avLst/>
          </a:prstGeom>
        </p:spPr>
      </p:pic>
    </p:spTree>
    <p:extLst>
      <p:ext uri="{BB962C8B-B14F-4D97-AF65-F5344CB8AC3E}">
        <p14:creationId xmlns:p14="http://schemas.microsoft.com/office/powerpoint/2010/main" val="277138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solidFill>
                  <a:srgbClr val="00B0F0"/>
                </a:solidFill>
              </a:rPr>
              <a:t>Oodista Sisuun v. 2020?</a:t>
            </a:r>
            <a:endParaRPr lang="fi-FI" dirty="0"/>
          </a:p>
        </p:txBody>
      </p:sp>
      <p:sp>
        <p:nvSpPr>
          <p:cNvPr id="3" name="TextBox 2"/>
          <p:cNvSpPr txBox="1"/>
          <p:nvPr/>
        </p:nvSpPr>
        <p:spPr>
          <a:xfrm>
            <a:off x="974221" y="2572284"/>
            <a:ext cx="9588381" cy="2585323"/>
          </a:xfrm>
          <a:prstGeom prst="rect">
            <a:avLst/>
          </a:prstGeom>
          <a:noFill/>
        </p:spPr>
        <p:txBody>
          <a:bodyPr wrap="square" rtlCol="0">
            <a:spAutoFit/>
          </a:bodyPr>
          <a:lstStyle/>
          <a:p>
            <a:pPr marL="342900" indent="-342900">
              <a:buFont typeface="Arial" panose="020B0604020202020204" pitchFamily="34" charset="0"/>
              <a:buChar char="•"/>
            </a:pPr>
            <a:r>
              <a:rPr lang="fi-FI" dirty="0">
                <a:latin typeface="+mj-lt"/>
              </a:rPr>
              <a:t>Sisun tilanne: vuonna 2020 ei oteta käyttöön uusia ominaisuuksia ennen Oodista luopumista, eli tällä </a:t>
            </a:r>
            <a:r>
              <a:rPr lang="fi-FI" dirty="0" err="1" smtClean="0">
                <a:latin typeface="+mj-lt"/>
              </a:rPr>
              <a:t>käyttövolyyymilla</a:t>
            </a:r>
            <a:r>
              <a:rPr lang="fi-FI" dirty="0" smtClean="0">
                <a:latin typeface="+mj-lt"/>
              </a:rPr>
              <a:t> </a:t>
            </a:r>
            <a:r>
              <a:rPr lang="fi-FI" dirty="0">
                <a:latin typeface="+mj-lt"/>
              </a:rPr>
              <a:t>mennään edelleen siihen asti kun Oodista luovutaan. Tämänhetkinen tavoite </a:t>
            </a:r>
            <a:r>
              <a:rPr lang="fi-FI" dirty="0" err="1" smtClean="0">
                <a:latin typeface="+mj-lt"/>
              </a:rPr>
              <a:t>masterinvaihdolle</a:t>
            </a:r>
            <a:r>
              <a:rPr lang="fi-FI" dirty="0" smtClean="0">
                <a:latin typeface="+mj-lt"/>
              </a:rPr>
              <a:t> </a:t>
            </a:r>
            <a:r>
              <a:rPr lang="fi-FI" dirty="0">
                <a:latin typeface="+mj-lt"/>
              </a:rPr>
              <a:t>on loppuvuosi 2020. Tämä aikataulu tarkentuu loppuvuonna 2019</a:t>
            </a:r>
            <a:r>
              <a:rPr lang="fi-FI" dirty="0" smtClean="0">
                <a:latin typeface="+mj-lt"/>
              </a:rPr>
              <a:t>.</a:t>
            </a:r>
          </a:p>
          <a:p>
            <a:endParaRPr lang="fi-FI" dirty="0">
              <a:latin typeface="+mj-lt"/>
            </a:endParaRPr>
          </a:p>
          <a:p>
            <a:pPr marL="342900" indent="-342900">
              <a:buFont typeface="Arial" panose="020B0604020202020204" pitchFamily="34" charset="0"/>
              <a:buChar char="•"/>
            </a:pPr>
            <a:r>
              <a:rPr lang="fi-FI" dirty="0" err="1">
                <a:latin typeface="+mj-lt"/>
              </a:rPr>
              <a:t>Masterinvaihdoin</a:t>
            </a:r>
            <a:r>
              <a:rPr lang="fi-FI" dirty="0">
                <a:latin typeface="+mj-lt"/>
              </a:rPr>
              <a:t> jälkeen  Oodin data siirretään arkistokäyttöön. </a:t>
            </a:r>
            <a:endParaRPr lang="fi-FI" dirty="0" smtClean="0">
              <a:latin typeface="+mj-lt"/>
            </a:endParaRPr>
          </a:p>
          <a:p>
            <a:pPr marL="342900" indent="-342900">
              <a:buFont typeface="Arial" panose="020B0604020202020204" pitchFamily="34" charset="0"/>
              <a:buChar char="•"/>
            </a:pPr>
            <a:endParaRPr lang="fi-FI" dirty="0">
              <a:latin typeface="+mj-lt"/>
            </a:endParaRPr>
          </a:p>
          <a:p>
            <a:endParaRPr lang="fi-FI" dirty="0" smtClean="0">
              <a:latin typeface="+mj-lt"/>
            </a:endParaRPr>
          </a:p>
          <a:p>
            <a:pPr marL="342900" indent="-342900">
              <a:buFont typeface="Arial" panose="020B0604020202020204" pitchFamily="34" charset="0"/>
              <a:buChar char="•"/>
            </a:pPr>
            <a:r>
              <a:rPr lang="fi-FI" dirty="0" smtClean="0"/>
              <a:t>Iloa ja jaksamista syksyyn! </a:t>
            </a:r>
            <a:endParaRPr lang="fi-FI" dirty="0"/>
          </a:p>
          <a:p>
            <a:endParaRPr lang="fi-FI" dirty="0"/>
          </a:p>
        </p:txBody>
      </p:sp>
    </p:spTree>
    <p:extLst>
      <p:ext uri="{BB962C8B-B14F-4D97-AF65-F5344CB8AC3E}">
        <p14:creationId xmlns:p14="http://schemas.microsoft.com/office/powerpoint/2010/main" val="309421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31332"/>
          </a:xfrm>
        </p:spPr>
        <p:txBody>
          <a:bodyPr>
            <a:normAutofit/>
          </a:bodyPr>
          <a:lstStyle/>
          <a:p>
            <a:r>
              <a:rPr lang="fi-FI" sz="4000" b="1" dirty="0" err="1" smtClean="0">
                <a:solidFill>
                  <a:srgbClr val="FF0000"/>
                </a:solidFill>
              </a:rPr>
              <a:t>WinOodi</a:t>
            </a:r>
            <a:r>
              <a:rPr lang="fi-FI" sz="4000" b="1" dirty="0" smtClean="0">
                <a:solidFill>
                  <a:srgbClr val="FF0000"/>
                </a:solidFill>
              </a:rPr>
              <a:t/>
            </a:r>
            <a:br>
              <a:rPr lang="fi-FI" sz="4000" b="1" dirty="0" smtClean="0">
                <a:solidFill>
                  <a:srgbClr val="FF0000"/>
                </a:solidFill>
              </a:rPr>
            </a:br>
            <a:r>
              <a:rPr lang="fi-FI" sz="4000" b="1" dirty="0" smtClean="0">
                <a:solidFill>
                  <a:srgbClr val="00B0F0"/>
                </a:solidFill>
              </a:rPr>
              <a:t>Useampi kansalaisuus, toinen sähköpostiosoite ja puhelinnumero kansainvälisessä muodossa.</a:t>
            </a:r>
            <a:endParaRPr lang="fi-FI" sz="4000" b="1" dirty="0">
              <a:solidFill>
                <a:srgbClr val="FF0000"/>
              </a:solidFill>
            </a:endParaRPr>
          </a:p>
        </p:txBody>
      </p:sp>
      <p:sp>
        <p:nvSpPr>
          <p:cNvPr id="3" name="Content Placeholder 2"/>
          <p:cNvSpPr>
            <a:spLocks noGrp="1"/>
          </p:cNvSpPr>
          <p:nvPr>
            <p:ph idx="1"/>
          </p:nvPr>
        </p:nvSpPr>
        <p:spPr>
          <a:xfrm>
            <a:off x="4248150" y="2624000"/>
            <a:ext cx="7105649" cy="3198735"/>
          </a:xfrm>
        </p:spPr>
        <p:txBody>
          <a:bodyPr>
            <a:normAutofit fontScale="32500" lnSpcReduction="20000"/>
          </a:bodyPr>
          <a:lstStyle/>
          <a:p>
            <a:pPr marL="0" indent="0">
              <a:buNone/>
            </a:pPr>
            <a:r>
              <a:rPr lang="fi-FI" sz="7200" dirty="0" smtClean="0">
                <a:latin typeface="+mj-lt"/>
              </a:rPr>
              <a:t>Opintopolusta voi siirtyä Opiskelijan perustietoihin useampi kansalaisuustieto.  Kansalaisuustietoja voi tarkastella opiskelijan perustiedot välilehdellä kohdassa  maatiedot. </a:t>
            </a:r>
          </a:p>
          <a:p>
            <a:pPr marL="0" indent="0">
              <a:buNone/>
            </a:pPr>
            <a:r>
              <a:rPr lang="fi-FI" sz="7200" dirty="0" smtClean="0">
                <a:latin typeface="+mj-lt"/>
              </a:rPr>
              <a:t>Voit myös lisätä uuden kansalaisuuden plus-merkillä avautuvalle uudelle riville, mutta kenttään lisättävä maakoodi tulee olla tiedossa etukäteen. Hakeminen kolmen pisteen kautta ei onnistu tässä näkymässä. Tämä on vanha Oodin ominaisuus, jotta ei korjata enää Oodin elinkaaren loppuvaiheessa.</a:t>
            </a:r>
          </a:p>
          <a:p>
            <a:endParaRPr lang="fi-FI" sz="2000" dirty="0" smtClean="0">
              <a:latin typeface="+mj-lt"/>
            </a:endParaRPr>
          </a:p>
          <a:p>
            <a:endParaRPr lang="fi-FI" sz="2000" dirty="0">
              <a:latin typeface="+mj-lt"/>
            </a:endParaRPr>
          </a:p>
          <a:p>
            <a:endParaRPr lang="fi-FI" sz="2000" dirty="0" smtClean="0">
              <a:latin typeface="+mj-lt"/>
            </a:endParaRPr>
          </a:p>
          <a:p>
            <a:endParaRPr lang="fi-FI" sz="2000" dirty="0" smtClean="0">
              <a:latin typeface="+mj-lt"/>
            </a:endParaRPr>
          </a:p>
          <a:p>
            <a:endParaRPr lang="fi-FI" sz="2000" dirty="0">
              <a:latin typeface="+mj-lt"/>
            </a:endParaRPr>
          </a:p>
          <a:p>
            <a:endParaRPr lang="fi-FI" sz="2000" dirty="0" smtClean="0">
              <a:latin typeface="+mj-lt"/>
            </a:endParaRPr>
          </a:p>
          <a:p>
            <a:endParaRPr lang="fi-FI" sz="2000" dirty="0">
              <a:latin typeface="+mj-lt"/>
            </a:endParaRPr>
          </a:p>
          <a:p>
            <a:endParaRPr lang="fi-FI" sz="2000" dirty="0" smtClean="0">
              <a:latin typeface="+mj-lt"/>
            </a:endParaRPr>
          </a:p>
          <a:p>
            <a:endParaRPr lang="fi-FI" sz="2000" dirty="0" smtClean="0">
              <a:latin typeface="+mj-lt"/>
            </a:endParaRPr>
          </a:p>
        </p:txBody>
      </p:sp>
      <p:pic>
        <p:nvPicPr>
          <p:cNvPr id="4" name="Picture 3"/>
          <p:cNvPicPr>
            <a:picLocks noChangeAspect="1"/>
          </p:cNvPicPr>
          <p:nvPr/>
        </p:nvPicPr>
        <p:blipFill>
          <a:blip r:embed="rId2"/>
          <a:stretch>
            <a:fillRect/>
          </a:stretch>
        </p:blipFill>
        <p:spPr>
          <a:xfrm>
            <a:off x="838200" y="2624000"/>
            <a:ext cx="3124346" cy="1535595"/>
          </a:xfrm>
          <a:prstGeom prst="rect">
            <a:avLst/>
          </a:prstGeom>
        </p:spPr>
      </p:pic>
      <p:sp>
        <p:nvSpPr>
          <p:cNvPr id="6" name="TextBox 5"/>
          <p:cNvSpPr txBox="1"/>
          <p:nvPr/>
        </p:nvSpPr>
        <p:spPr>
          <a:xfrm>
            <a:off x="824632" y="4581525"/>
            <a:ext cx="3137913" cy="1754326"/>
          </a:xfrm>
          <a:prstGeom prst="rect">
            <a:avLst/>
          </a:prstGeom>
          <a:noFill/>
        </p:spPr>
        <p:txBody>
          <a:bodyPr wrap="square" rtlCol="0">
            <a:spAutoFit/>
          </a:bodyPr>
          <a:lstStyle/>
          <a:p>
            <a:endParaRPr lang="fi-FI" dirty="0">
              <a:latin typeface="+mj-lt"/>
            </a:endParaRPr>
          </a:p>
          <a:p>
            <a:r>
              <a:rPr lang="fi-FI" dirty="0" err="1" smtClean="0">
                <a:latin typeface="+mj-lt"/>
              </a:rPr>
              <a:t>Yht.tiedot</a:t>
            </a:r>
            <a:r>
              <a:rPr lang="fi-FI" dirty="0" smtClean="0">
                <a:latin typeface="+mj-lt"/>
              </a:rPr>
              <a:t> välilehti</a:t>
            </a:r>
          </a:p>
          <a:p>
            <a:pPr marL="285750" indent="-285750">
              <a:buFont typeface="Arial" panose="020B0604020202020204" pitchFamily="34" charset="0"/>
              <a:buChar char="•"/>
            </a:pPr>
            <a:endParaRPr lang="fi-FI" dirty="0">
              <a:latin typeface="+mj-lt"/>
            </a:endParaRPr>
          </a:p>
          <a:p>
            <a:pPr marL="285750" indent="-285750">
              <a:buFont typeface="Arial" panose="020B0604020202020204" pitchFamily="34" charset="0"/>
              <a:buChar char="•"/>
            </a:pPr>
            <a:r>
              <a:rPr lang="fi-FI" dirty="0" smtClean="0">
                <a:latin typeface="+mj-lt"/>
              </a:rPr>
              <a:t>Puhelinnumero </a:t>
            </a:r>
            <a:r>
              <a:rPr lang="fi-FI" dirty="0" smtClean="0">
                <a:latin typeface="+mj-lt"/>
              </a:rPr>
              <a:t>tulee lisätä kansainvälisessä muodossa +358…</a:t>
            </a:r>
            <a:endParaRPr lang="fi-FI" dirty="0">
              <a:latin typeface="+mj-lt"/>
            </a:endParaRPr>
          </a:p>
        </p:txBody>
      </p:sp>
      <p:sp>
        <p:nvSpPr>
          <p:cNvPr id="7" name="Rounded Rectangle 6"/>
          <p:cNvSpPr/>
          <p:nvPr/>
        </p:nvSpPr>
        <p:spPr>
          <a:xfrm>
            <a:off x="1104744" y="2713346"/>
            <a:ext cx="832290" cy="21366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p:nvPr/>
        </p:nvCxnSpPr>
        <p:spPr>
          <a:xfrm flipH="1" flipV="1">
            <a:off x="1332411" y="2963402"/>
            <a:ext cx="104503" cy="1533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1851193" y="2679752"/>
            <a:ext cx="2452085" cy="111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ounded Rectangle 9"/>
          <p:cNvSpPr/>
          <p:nvPr/>
        </p:nvSpPr>
        <p:spPr>
          <a:xfrm>
            <a:off x="1567543" y="3682093"/>
            <a:ext cx="2334986" cy="318407"/>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p:nvPr/>
        </p:nvCxnSpPr>
        <p:spPr>
          <a:xfrm flipH="1">
            <a:off x="2800350" y="2679752"/>
            <a:ext cx="1502928" cy="1002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2386071" y="3853543"/>
            <a:ext cx="1917207" cy="5565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3"/>
          <a:stretch>
            <a:fillRect/>
          </a:stretch>
        </p:blipFill>
        <p:spPr>
          <a:xfrm>
            <a:off x="4303278" y="5822735"/>
            <a:ext cx="3571875" cy="361950"/>
          </a:xfrm>
          <a:prstGeom prst="rect">
            <a:avLst/>
          </a:prstGeom>
        </p:spPr>
      </p:pic>
      <p:cxnSp>
        <p:nvCxnSpPr>
          <p:cNvPr id="16" name="Straight Arrow Connector 15"/>
          <p:cNvCxnSpPr>
            <a:endCxn id="14" idx="1"/>
          </p:cNvCxnSpPr>
          <p:nvPr/>
        </p:nvCxnSpPr>
        <p:spPr>
          <a:xfrm>
            <a:off x="3811424" y="6003710"/>
            <a:ext cx="4918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Multiply 16"/>
          <p:cNvSpPr/>
          <p:nvPr/>
        </p:nvSpPr>
        <p:spPr>
          <a:xfrm>
            <a:off x="5321140" y="5525608"/>
            <a:ext cx="1006968" cy="956204"/>
          </a:xfrm>
          <a:prstGeom prst="mathMultiply">
            <a:avLst/>
          </a:prstGeom>
          <a:solidFill>
            <a:srgbClr val="FF0000"/>
          </a:solidFill>
          <a:ln w="3175"/>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a:ln w="22225">
                <a:solidFill>
                  <a:schemeClr val="accent2"/>
                </a:solidFill>
                <a:prstDash val="solid"/>
              </a:ln>
              <a:solidFill>
                <a:srgbClr val="FF0000"/>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298602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solidFill>
                  <a:srgbClr val="00B0F0"/>
                </a:solidFill>
              </a:rPr>
              <a:t>Suoritustyöjono</a:t>
            </a:r>
            <a:endParaRPr lang="fi-FI" dirty="0"/>
          </a:p>
        </p:txBody>
      </p:sp>
      <p:sp>
        <p:nvSpPr>
          <p:cNvPr id="3" name="TextBox 2"/>
          <p:cNvSpPr txBox="1"/>
          <p:nvPr/>
        </p:nvSpPr>
        <p:spPr>
          <a:xfrm>
            <a:off x="838200" y="1592495"/>
            <a:ext cx="8141412" cy="1846659"/>
          </a:xfrm>
          <a:prstGeom prst="rect">
            <a:avLst/>
          </a:prstGeom>
          <a:noFill/>
        </p:spPr>
        <p:txBody>
          <a:bodyPr wrap="square" rtlCol="0">
            <a:spAutoFit/>
          </a:bodyPr>
          <a:lstStyle/>
          <a:p>
            <a:r>
              <a:rPr lang="fi-FI" sz="2400" dirty="0">
                <a:latin typeface="+mj-lt"/>
              </a:rPr>
              <a:t>Suoritustyöjononäytöllä voi hakea </a:t>
            </a:r>
            <a:r>
              <a:rPr lang="fi-FI" sz="2400" dirty="0" smtClean="0">
                <a:latin typeface="+mj-lt"/>
              </a:rPr>
              <a:t>opettajan tekemiä arviointeja käyttäen hakuehtona ”Hyväksyjä”. Valitse opettaja kolmen pisteen painikkeen kautta. Hyväksy ja palaa rekisteröinti-ikkunaan ja hae.</a:t>
            </a:r>
            <a:endParaRPr lang="fi-FI" sz="2400" dirty="0">
              <a:latin typeface="+mj-lt"/>
            </a:endParaRPr>
          </a:p>
          <a:p>
            <a:endParaRPr lang="fi-FI" dirty="0"/>
          </a:p>
        </p:txBody>
      </p:sp>
      <p:pic>
        <p:nvPicPr>
          <p:cNvPr id="4" name="Picture 3"/>
          <p:cNvPicPr>
            <a:picLocks noChangeAspect="1"/>
          </p:cNvPicPr>
          <p:nvPr/>
        </p:nvPicPr>
        <p:blipFill>
          <a:blip r:embed="rId2"/>
          <a:stretch>
            <a:fillRect/>
          </a:stretch>
        </p:blipFill>
        <p:spPr>
          <a:xfrm>
            <a:off x="1916127" y="2918058"/>
            <a:ext cx="6905625" cy="2686050"/>
          </a:xfrm>
          <a:prstGeom prst="rect">
            <a:avLst/>
          </a:prstGeom>
        </p:spPr>
      </p:pic>
      <p:sp>
        <p:nvSpPr>
          <p:cNvPr id="5" name="Rounded Rectangle 4"/>
          <p:cNvSpPr/>
          <p:nvPr/>
        </p:nvSpPr>
        <p:spPr>
          <a:xfrm>
            <a:off x="3631359" y="4047418"/>
            <a:ext cx="349624" cy="24257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ounded Rectangle 5"/>
          <p:cNvSpPr/>
          <p:nvPr/>
        </p:nvSpPr>
        <p:spPr>
          <a:xfrm>
            <a:off x="2553166" y="3233131"/>
            <a:ext cx="349624" cy="29628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p:nvPr/>
        </p:nvCxnSpPr>
        <p:spPr>
          <a:xfrm>
            <a:off x="1512606" y="3102123"/>
            <a:ext cx="965674" cy="196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60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smtClean="0">
                <a:solidFill>
                  <a:srgbClr val="00B0F0"/>
                </a:solidFill>
              </a:rPr>
              <a:t/>
            </a:r>
            <a:br>
              <a:rPr lang="fi-FI" b="1" dirty="0" smtClean="0">
                <a:solidFill>
                  <a:srgbClr val="00B0F0"/>
                </a:solidFill>
              </a:rPr>
            </a:br>
            <a:r>
              <a:rPr lang="fi-FI" b="1" dirty="0" smtClean="0">
                <a:solidFill>
                  <a:srgbClr val="00B0F0"/>
                </a:solidFill>
              </a:rPr>
              <a:t>Opiskelijahaussa hakuehtopohjia voi tallentaa</a:t>
            </a:r>
            <a:r>
              <a:rPr lang="fi-FI" b="1" dirty="0"/>
              <a:t/>
            </a:r>
            <a:br>
              <a:rPr lang="fi-FI" b="1" dirty="0"/>
            </a:br>
            <a:endParaRPr lang="fi-FI" dirty="0"/>
          </a:p>
        </p:txBody>
      </p:sp>
      <p:sp>
        <p:nvSpPr>
          <p:cNvPr id="3" name="Rectangle 2"/>
          <p:cNvSpPr/>
          <p:nvPr/>
        </p:nvSpPr>
        <p:spPr>
          <a:xfrm>
            <a:off x="966157" y="1332682"/>
            <a:ext cx="9682711" cy="3108543"/>
          </a:xfrm>
          <a:prstGeom prst="rect">
            <a:avLst/>
          </a:prstGeom>
        </p:spPr>
        <p:txBody>
          <a:bodyPr wrap="square">
            <a:spAutoFit/>
          </a:bodyPr>
          <a:lstStyle/>
          <a:p>
            <a:endParaRPr lang="fi-FI" sz="2800" dirty="0" smtClean="0"/>
          </a:p>
          <a:p>
            <a:r>
              <a:rPr lang="fi-FI" sz="2800" dirty="0" smtClean="0">
                <a:latin typeface="+mj-lt"/>
              </a:rPr>
              <a:t>Voit lähettää osoitteeseen </a:t>
            </a:r>
            <a:r>
              <a:rPr lang="fi-FI" sz="2800" dirty="0" smtClean="0">
                <a:latin typeface="+mj-lt"/>
                <a:hlinkClick r:id="rId2"/>
              </a:rPr>
              <a:t>Oodi-tuki@helsinki.fi</a:t>
            </a:r>
            <a:r>
              <a:rPr lang="fi-FI" sz="2800" dirty="0" smtClean="0">
                <a:latin typeface="+mj-lt"/>
              </a:rPr>
              <a:t> toiveita tallennettavista ja yhteiseen käyttöön tarkoitetuista </a:t>
            </a:r>
            <a:r>
              <a:rPr lang="fi-FI" sz="2800" dirty="0" smtClean="0">
                <a:latin typeface="+mj-lt"/>
              </a:rPr>
              <a:t>usein käytetyistä </a:t>
            </a:r>
            <a:r>
              <a:rPr lang="fi-FI" sz="2800" dirty="0" smtClean="0">
                <a:latin typeface="+mj-lt"/>
              </a:rPr>
              <a:t>hakuehtopohjista</a:t>
            </a:r>
            <a:r>
              <a:rPr lang="fi-FI" sz="2800" dirty="0" smtClean="0">
                <a:latin typeface="+mj-lt"/>
              </a:rPr>
              <a:t>. Uusi ”Hakuehtopohjat” niminen kenttä löytyy kohdasta Opiskelijan perustiedot  </a:t>
            </a:r>
            <a:endParaRPr lang="fi-FI" sz="2800" dirty="0" smtClean="0">
              <a:latin typeface="+mj-lt"/>
            </a:endParaRPr>
          </a:p>
          <a:p>
            <a:r>
              <a:rPr lang="fi-FI" sz="2800" dirty="0">
                <a:latin typeface="+mj-lt"/>
              </a:rPr>
              <a:t> </a:t>
            </a:r>
            <a:r>
              <a:rPr lang="fi-FI" sz="2800" dirty="0" smtClean="0">
                <a:latin typeface="+mj-lt"/>
              </a:rPr>
              <a:t>                                                          </a:t>
            </a:r>
            <a:r>
              <a:rPr lang="fi-FI" sz="2800" dirty="0" smtClean="0">
                <a:latin typeface="+mj-lt"/>
              </a:rPr>
              <a:t>-&gt; </a:t>
            </a:r>
            <a:r>
              <a:rPr lang="fi-FI" sz="2800" dirty="0" smtClean="0">
                <a:latin typeface="+mj-lt"/>
              </a:rPr>
              <a:t>Hakuikkuna</a:t>
            </a:r>
            <a:endParaRPr lang="fi-FI" sz="2800" dirty="0">
              <a:latin typeface="+mj-lt"/>
            </a:endParaRPr>
          </a:p>
          <a:p>
            <a:endParaRPr lang="fi-FI" sz="2800" dirty="0"/>
          </a:p>
        </p:txBody>
      </p:sp>
      <p:pic>
        <p:nvPicPr>
          <p:cNvPr id="4" name="Picture 3"/>
          <p:cNvPicPr>
            <a:picLocks noChangeAspect="1"/>
          </p:cNvPicPr>
          <p:nvPr/>
        </p:nvPicPr>
        <p:blipFill>
          <a:blip r:embed="rId3"/>
          <a:stretch>
            <a:fillRect/>
          </a:stretch>
        </p:blipFill>
        <p:spPr>
          <a:xfrm>
            <a:off x="1401141" y="4104663"/>
            <a:ext cx="8114565" cy="2399437"/>
          </a:xfrm>
          <a:prstGeom prst="rect">
            <a:avLst/>
          </a:prstGeom>
        </p:spPr>
      </p:pic>
      <p:pic>
        <p:nvPicPr>
          <p:cNvPr id="5" name="Picture 4"/>
          <p:cNvPicPr>
            <a:picLocks noChangeAspect="1"/>
          </p:cNvPicPr>
          <p:nvPr/>
        </p:nvPicPr>
        <p:blipFill>
          <a:blip r:embed="rId4"/>
          <a:stretch>
            <a:fillRect/>
          </a:stretch>
        </p:blipFill>
        <p:spPr>
          <a:xfrm>
            <a:off x="7984838" y="3108193"/>
            <a:ext cx="3414000" cy="902145"/>
          </a:xfrm>
          <a:prstGeom prst="rect">
            <a:avLst/>
          </a:prstGeom>
        </p:spPr>
      </p:pic>
      <p:sp>
        <p:nvSpPr>
          <p:cNvPr id="6" name="Rounded Rectangle 5"/>
          <p:cNvSpPr/>
          <p:nvPr/>
        </p:nvSpPr>
        <p:spPr>
          <a:xfrm>
            <a:off x="10700653" y="3559265"/>
            <a:ext cx="535459" cy="21366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p:nvPr/>
        </p:nvCxnSpPr>
        <p:spPr>
          <a:xfrm>
            <a:off x="7933053" y="3303306"/>
            <a:ext cx="2715815" cy="392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8156121" y="4010338"/>
            <a:ext cx="2686050" cy="716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1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solidFill>
                  <a:srgbClr val="00B0F0"/>
                </a:solidFill>
              </a:rPr>
              <a:t>N</a:t>
            </a:r>
            <a:r>
              <a:rPr lang="fi-FI" b="1" dirty="0" smtClean="0">
                <a:solidFill>
                  <a:srgbClr val="00B0F0"/>
                </a:solidFill>
              </a:rPr>
              <a:t>opeampi opetustapahtumahaku</a:t>
            </a:r>
            <a:endParaRPr lang="fi-FI" dirty="0"/>
          </a:p>
        </p:txBody>
      </p:sp>
      <p:sp>
        <p:nvSpPr>
          <p:cNvPr id="3" name="TextBox 2"/>
          <p:cNvSpPr txBox="1"/>
          <p:nvPr/>
        </p:nvSpPr>
        <p:spPr>
          <a:xfrm>
            <a:off x="923658" y="1690688"/>
            <a:ext cx="9682109" cy="1323439"/>
          </a:xfrm>
          <a:prstGeom prst="rect">
            <a:avLst/>
          </a:prstGeom>
          <a:noFill/>
        </p:spPr>
        <p:txBody>
          <a:bodyPr wrap="square" rtlCol="0">
            <a:spAutoFit/>
          </a:bodyPr>
          <a:lstStyle/>
          <a:p>
            <a:endParaRPr lang="fi-FI" sz="1600" dirty="0" smtClean="0">
              <a:latin typeface="+mj-lt"/>
            </a:endParaRPr>
          </a:p>
          <a:p>
            <a:endParaRPr lang="fi-FI" sz="1600" dirty="0">
              <a:latin typeface="+mj-lt"/>
            </a:endParaRPr>
          </a:p>
          <a:p>
            <a:r>
              <a:rPr lang="fi-FI" sz="1600" dirty="0" smtClean="0">
                <a:latin typeface="+mj-lt"/>
              </a:rPr>
              <a:t>Opiskelijan haku-näyttöä on nopeutettu tilanteessa, kun </a:t>
            </a:r>
            <a:r>
              <a:rPr lang="fi-FI" sz="1600" dirty="0">
                <a:latin typeface="+mj-lt"/>
              </a:rPr>
              <a:t>haetaan opetustapahtuman </a:t>
            </a:r>
            <a:r>
              <a:rPr lang="fi-FI" sz="1600" dirty="0" smtClean="0">
                <a:latin typeface="+mj-lt"/>
              </a:rPr>
              <a:t>perusteella kohdasta</a:t>
            </a:r>
          </a:p>
          <a:p>
            <a:r>
              <a:rPr lang="fi-FI" sz="1600" dirty="0" smtClean="0">
                <a:latin typeface="+mj-lt"/>
              </a:rPr>
              <a:t>Perustiedot – Opiskelijan perustietojen käsittely –</a:t>
            </a:r>
            <a:r>
              <a:rPr lang="fi-FI" sz="1600" dirty="0">
                <a:latin typeface="+mj-lt"/>
              </a:rPr>
              <a:t>H</a:t>
            </a:r>
            <a:r>
              <a:rPr lang="fi-FI" sz="1600" dirty="0" smtClean="0">
                <a:latin typeface="+mj-lt"/>
              </a:rPr>
              <a:t>akuikkuna –Opinnon tiedot ja muut tiedot</a:t>
            </a:r>
          </a:p>
          <a:p>
            <a:endParaRPr lang="fi-FI" sz="1600" dirty="0">
              <a:latin typeface="+mj-lt"/>
            </a:endParaRPr>
          </a:p>
        </p:txBody>
      </p:sp>
      <p:pic>
        <p:nvPicPr>
          <p:cNvPr id="14" name="Picture 13"/>
          <p:cNvPicPr>
            <a:picLocks noChangeAspect="1"/>
          </p:cNvPicPr>
          <p:nvPr/>
        </p:nvPicPr>
        <p:blipFill>
          <a:blip r:embed="rId2"/>
          <a:stretch>
            <a:fillRect/>
          </a:stretch>
        </p:blipFill>
        <p:spPr>
          <a:xfrm>
            <a:off x="923658" y="2897953"/>
            <a:ext cx="6350148" cy="2910953"/>
          </a:xfrm>
          <a:prstGeom prst="rect">
            <a:avLst/>
          </a:prstGeom>
        </p:spPr>
      </p:pic>
      <p:sp>
        <p:nvSpPr>
          <p:cNvPr id="15" name="Rounded Rectangle 14"/>
          <p:cNvSpPr/>
          <p:nvPr/>
        </p:nvSpPr>
        <p:spPr>
          <a:xfrm>
            <a:off x="1831866" y="3212479"/>
            <a:ext cx="737367" cy="19407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ounded Rectangle 15"/>
          <p:cNvSpPr/>
          <p:nvPr/>
        </p:nvSpPr>
        <p:spPr>
          <a:xfrm>
            <a:off x="5113399" y="3309514"/>
            <a:ext cx="1217168" cy="19407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p:nvSpPr>
        <p:spPr>
          <a:xfrm>
            <a:off x="5113399" y="4831298"/>
            <a:ext cx="1653161" cy="27858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xtBox 17"/>
          <p:cNvSpPr txBox="1"/>
          <p:nvPr/>
        </p:nvSpPr>
        <p:spPr>
          <a:xfrm>
            <a:off x="7451933" y="4059253"/>
            <a:ext cx="2803018" cy="2308324"/>
          </a:xfrm>
          <a:prstGeom prst="rect">
            <a:avLst/>
          </a:prstGeom>
          <a:noFill/>
        </p:spPr>
        <p:txBody>
          <a:bodyPr wrap="square" rtlCol="0">
            <a:spAutoFit/>
          </a:bodyPr>
          <a:lstStyle/>
          <a:p>
            <a:r>
              <a:rPr lang="fi-FI" dirty="0">
                <a:latin typeface="+mj-lt"/>
              </a:rPr>
              <a:t>Kolmen pisteen kautta haetaan </a:t>
            </a:r>
            <a:r>
              <a:rPr lang="fi-FI" dirty="0" smtClean="0">
                <a:latin typeface="+mj-lt"/>
              </a:rPr>
              <a:t>opetustapahtuma. Hae painike tuottaa listan opetustapahtumaan ilmoittautuneista opiskelijoista. Voit tallentaa listan Exceliin X-merkin kautta.</a:t>
            </a:r>
            <a:endParaRPr lang="fi-FI" dirty="0">
              <a:latin typeface="+mj-lt"/>
            </a:endParaRPr>
          </a:p>
        </p:txBody>
      </p:sp>
      <p:cxnSp>
        <p:nvCxnSpPr>
          <p:cNvPr id="20" name="Straight Arrow Connector 19"/>
          <p:cNvCxnSpPr/>
          <p:nvPr/>
        </p:nvCxnSpPr>
        <p:spPr>
          <a:xfrm flipH="1">
            <a:off x="6665720" y="4674550"/>
            <a:ext cx="726390" cy="333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7212650" y="4831299"/>
            <a:ext cx="325627" cy="137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6665720" y="5708591"/>
            <a:ext cx="709743" cy="3503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2569233" y="5553075"/>
            <a:ext cx="4806230" cy="505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81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7" y="175919"/>
            <a:ext cx="10515600" cy="1325563"/>
          </a:xfrm>
        </p:spPr>
        <p:txBody>
          <a:bodyPr/>
          <a:lstStyle/>
          <a:p>
            <a:r>
              <a:rPr lang="fi-FI" b="1" dirty="0" err="1" smtClean="0">
                <a:solidFill>
                  <a:srgbClr val="00B0F0"/>
                </a:solidFill>
              </a:rPr>
              <a:t>WinOodi</a:t>
            </a:r>
            <a:r>
              <a:rPr lang="fi-FI" b="1" dirty="0" smtClean="0">
                <a:solidFill>
                  <a:srgbClr val="00B0F0"/>
                </a:solidFill>
              </a:rPr>
              <a:t> näkymän ja näppäinäänten muokkaaminen</a:t>
            </a:r>
            <a:endParaRPr lang="fi-FI" dirty="0"/>
          </a:p>
        </p:txBody>
      </p:sp>
      <p:sp>
        <p:nvSpPr>
          <p:cNvPr id="4" name="TextBox 3"/>
          <p:cNvSpPr txBox="1"/>
          <p:nvPr/>
        </p:nvSpPr>
        <p:spPr>
          <a:xfrm>
            <a:off x="785307" y="2108499"/>
            <a:ext cx="4795984" cy="1754326"/>
          </a:xfrm>
          <a:prstGeom prst="rect">
            <a:avLst/>
          </a:prstGeom>
          <a:noFill/>
        </p:spPr>
        <p:txBody>
          <a:bodyPr wrap="square" rtlCol="0">
            <a:spAutoFit/>
          </a:bodyPr>
          <a:lstStyle/>
          <a:p>
            <a:r>
              <a:rPr lang="fi-FI" dirty="0" smtClean="0">
                <a:latin typeface="+mj-lt"/>
              </a:rPr>
              <a:t>Vinkki 1: Jos </a:t>
            </a:r>
            <a:r>
              <a:rPr lang="fi-FI" dirty="0" err="1" smtClean="0">
                <a:latin typeface="+mj-lt"/>
              </a:rPr>
              <a:t>WinOodi</a:t>
            </a:r>
            <a:r>
              <a:rPr lang="fi-FI" dirty="0" smtClean="0">
                <a:latin typeface="+mj-lt"/>
              </a:rPr>
              <a:t> näkymä on liian laaja, esim. ”Hae” painike ei näy ruudulla, klikkaa yläpalkin sinisestä painikkeesta, niin pääset muokkaamaan näkymän laajuutta. Valitse Setup – State välilehti ja rasti </a:t>
            </a:r>
            <a:r>
              <a:rPr lang="fi-FI" dirty="0" err="1" smtClean="0">
                <a:latin typeface="+mj-lt"/>
              </a:rPr>
              <a:t>none</a:t>
            </a:r>
            <a:r>
              <a:rPr lang="fi-FI" dirty="0" smtClean="0">
                <a:latin typeface="+mj-lt"/>
              </a:rPr>
              <a:t> </a:t>
            </a:r>
            <a:r>
              <a:rPr lang="fi-FI" dirty="0">
                <a:latin typeface="+mj-lt"/>
              </a:rPr>
              <a:t>kohtaan</a:t>
            </a:r>
            <a:r>
              <a:rPr lang="fi-FI" dirty="0" smtClean="0">
                <a:latin typeface="+mj-lt"/>
              </a:rPr>
              <a:t> ”</a:t>
            </a:r>
            <a:r>
              <a:rPr lang="fi-FI" dirty="0" err="1" smtClean="0">
                <a:latin typeface="+mj-lt"/>
              </a:rPr>
              <a:t>Keep</a:t>
            </a:r>
            <a:r>
              <a:rPr lang="fi-FI" dirty="0" smtClean="0">
                <a:latin typeface="+mj-lt"/>
              </a:rPr>
              <a:t> </a:t>
            </a:r>
            <a:r>
              <a:rPr lang="fi-FI" dirty="0" err="1" smtClean="0">
                <a:latin typeface="+mj-lt"/>
              </a:rPr>
              <a:t>form</a:t>
            </a:r>
            <a:r>
              <a:rPr lang="fi-FI" dirty="0" smtClean="0">
                <a:latin typeface="+mj-lt"/>
              </a:rPr>
              <a:t> layout </a:t>
            </a:r>
            <a:r>
              <a:rPr lang="fi-FI" dirty="0" err="1" smtClean="0">
                <a:latin typeface="+mj-lt"/>
              </a:rPr>
              <a:t>geometry</a:t>
            </a:r>
            <a:r>
              <a:rPr lang="fi-FI" dirty="0" smtClean="0">
                <a:latin typeface="+mj-lt"/>
              </a:rPr>
              <a:t>”. Lopuksi ok.</a:t>
            </a:r>
            <a:endParaRPr lang="fi-FI" dirty="0">
              <a:latin typeface="+mj-lt"/>
            </a:endParaRPr>
          </a:p>
        </p:txBody>
      </p:sp>
      <p:pic>
        <p:nvPicPr>
          <p:cNvPr id="5" name="Picture 4"/>
          <p:cNvPicPr>
            <a:picLocks noChangeAspect="1"/>
          </p:cNvPicPr>
          <p:nvPr/>
        </p:nvPicPr>
        <p:blipFill>
          <a:blip r:embed="rId2"/>
          <a:stretch>
            <a:fillRect/>
          </a:stretch>
        </p:blipFill>
        <p:spPr>
          <a:xfrm>
            <a:off x="5841394" y="1982768"/>
            <a:ext cx="3660015" cy="3206116"/>
          </a:xfrm>
          <a:prstGeom prst="rect">
            <a:avLst/>
          </a:prstGeom>
        </p:spPr>
      </p:pic>
      <p:sp>
        <p:nvSpPr>
          <p:cNvPr id="6" name="Rounded Rectangle 5"/>
          <p:cNvSpPr/>
          <p:nvPr/>
        </p:nvSpPr>
        <p:spPr>
          <a:xfrm>
            <a:off x="5775744" y="1927352"/>
            <a:ext cx="293298" cy="25879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ounded Rectangle 6"/>
          <p:cNvSpPr/>
          <p:nvPr/>
        </p:nvSpPr>
        <p:spPr>
          <a:xfrm>
            <a:off x="6134692" y="2188583"/>
            <a:ext cx="330415" cy="25879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ounded Rectangle 8"/>
          <p:cNvSpPr/>
          <p:nvPr/>
        </p:nvSpPr>
        <p:spPr>
          <a:xfrm>
            <a:off x="8747185" y="2438768"/>
            <a:ext cx="286906" cy="14828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p:cNvSpPr txBox="1"/>
          <p:nvPr/>
        </p:nvSpPr>
        <p:spPr>
          <a:xfrm>
            <a:off x="785308" y="3938033"/>
            <a:ext cx="4329618" cy="1477328"/>
          </a:xfrm>
          <a:prstGeom prst="rect">
            <a:avLst/>
          </a:prstGeom>
          <a:noFill/>
        </p:spPr>
        <p:txBody>
          <a:bodyPr wrap="square" rtlCol="0">
            <a:spAutoFit/>
          </a:bodyPr>
          <a:lstStyle/>
          <a:p>
            <a:endParaRPr lang="fi-FI" dirty="0" smtClean="0">
              <a:latin typeface="+mj-lt"/>
            </a:endParaRPr>
          </a:p>
          <a:p>
            <a:endParaRPr lang="fi-FI" dirty="0">
              <a:latin typeface="+mj-lt"/>
            </a:endParaRPr>
          </a:p>
          <a:p>
            <a:r>
              <a:rPr lang="fi-FI" dirty="0" smtClean="0">
                <a:latin typeface="+mj-lt"/>
              </a:rPr>
              <a:t>Vinkki 2: </a:t>
            </a:r>
            <a:r>
              <a:rPr lang="fi-FI" dirty="0" err="1" smtClean="0">
                <a:latin typeface="+mj-lt"/>
              </a:rPr>
              <a:t>WinOodin</a:t>
            </a:r>
            <a:r>
              <a:rPr lang="fi-FI" dirty="0" smtClean="0">
                <a:latin typeface="+mj-lt"/>
              </a:rPr>
              <a:t> näppäinäänet voi poistaa </a:t>
            </a:r>
            <a:r>
              <a:rPr lang="fi-FI" dirty="0">
                <a:latin typeface="+mj-lt"/>
              </a:rPr>
              <a:t>välilehdeltä </a:t>
            </a:r>
            <a:r>
              <a:rPr lang="fi-FI" dirty="0" err="1" smtClean="0">
                <a:latin typeface="+mj-lt"/>
              </a:rPr>
              <a:t>Miscellaneous</a:t>
            </a:r>
            <a:r>
              <a:rPr lang="fi-FI" dirty="0" smtClean="0">
                <a:latin typeface="+mj-lt"/>
              </a:rPr>
              <a:t> kohdasta Sound </a:t>
            </a:r>
            <a:r>
              <a:rPr lang="fi-FI" dirty="0" err="1" smtClean="0">
                <a:latin typeface="+mj-lt"/>
              </a:rPr>
              <a:t>Enabled</a:t>
            </a:r>
            <a:r>
              <a:rPr lang="fi-FI" dirty="0" smtClean="0">
                <a:latin typeface="+mj-lt"/>
              </a:rPr>
              <a:t> </a:t>
            </a:r>
            <a:endParaRPr lang="fi-FI" dirty="0">
              <a:latin typeface="+mj-lt"/>
            </a:endParaRPr>
          </a:p>
        </p:txBody>
      </p:sp>
      <p:cxnSp>
        <p:nvCxnSpPr>
          <p:cNvPr id="12" name="Straight Arrow Connector 11"/>
          <p:cNvCxnSpPr/>
          <p:nvPr/>
        </p:nvCxnSpPr>
        <p:spPr>
          <a:xfrm flipV="1">
            <a:off x="4864180" y="2522584"/>
            <a:ext cx="2651760" cy="1801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5342562" y="2186145"/>
            <a:ext cx="433182" cy="400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84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b="1" dirty="0" err="1" smtClean="0">
                <a:solidFill>
                  <a:srgbClr val="FF0000"/>
                </a:solidFill>
              </a:rPr>
              <a:t>WebOodi</a:t>
            </a:r>
            <a:r>
              <a:rPr lang="fi-FI" sz="3600" b="1" dirty="0" smtClean="0">
                <a:solidFill>
                  <a:srgbClr val="FF0000"/>
                </a:solidFill>
              </a:rPr>
              <a:t> </a:t>
            </a:r>
            <a:r>
              <a:rPr lang="fi-FI" sz="3600" b="1" dirty="0" smtClean="0">
                <a:solidFill>
                  <a:srgbClr val="00B0F0"/>
                </a:solidFill>
              </a:rPr>
              <a:t>Varmennettu opiskelutodistus</a:t>
            </a:r>
            <a:endParaRPr lang="fi-FI" sz="3600" dirty="0"/>
          </a:p>
        </p:txBody>
      </p:sp>
      <p:sp>
        <p:nvSpPr>
          <p:cNvPr id="4" name="Text Placeholder 3"/>
          <p:cNvSpPr>
            <a:spLocks noGrp="1"/>
          </p:cNvSpPr>
          <p:nvPr>
            <p:ph type="body" sz="half" idx="2"/>
          </p:nvPr>
        </p:nvSpPr>
        <p:spPr>
          <a:xfrm>
            <a:off x="839788" y="2057400"/>
            <a:ext cx="4190333" cy="3638291"/>
          </a:xfrm>
        </p:spPr>
        <p:txBody>
          <a:bodyPr>
            <a:normAutofit fontScale="92500" lnSpcReduction="20000"/>
          </a:bodyPr>
          <a:lstStyle/>
          <a:p>
            <a:endParaRPr lang="fi-FI" b="1" dirty="0" smtClean="0"/>
          </a:p>
          <a:p>
            <a:r>
              <a:rPr lang="fi-FI" sz="2000" dirty="0" smtClean="0">
                <a:latin typeface="+mj-lt"/>
              </a:rPr>
              <a:t>Opiskelutodistukseen on lisätty linkkimahdollisuus samoin kuin sen on aiemmin voinut muodostaa opintosuoritusotteelle.</a:t>
            </a:r>
          </a:p>
          <a:p>
            <a:r>
              <a:rPr lang="fi-FI" sz="2000" dirty="0" smtClean="0">
                <a:latin typeface="+mj-lt"/>
              </a:rPr>
              <a:t>Linkkien </a:t>
            </a:r>
            <a:r>
              <a:rPr lang="fi-FI" sz="2000" dirty="0">
                <a:latin typeface="+mj-lt"/>
              </a:rPr>
              <a:t>kautta on </a:t>
            </a:r>
            <a:r>
              <a:rPr lang="fi-FI" sz="2000" dirty="0" smtClean="0">
                <a:latin typeface="+mj-lt"/>
              </a:rPr>
              <a:t>nyt mahdollista </a:t>
            </a:r>
            <a:r>
              <a:rPr lang="fi-FI" sz="2000" dirty="0">
                <a:latin typeface="+mj-lt"/>
              </a:rPr>
              <a:t>avata </a:t>
            </a:r>
            <a:r>
              <a:rPr lang="fi-FI" sz="2000" dirty="0" smtClean="0">
                <a:latin typeface="+mj-lt"/>
              </a:rPr>
              <a:t>sekä suoritusote </a:t>
            </a:r>
            <a:r>
              <a:rPr lang="fi-FI" sz="2000" dirty="0">
                <a:latin typeface="+mj-lt"/>
              </a:rPr>
              <a:t>tai </a:t>
            </a:r>
            <a:r>
              <a:rPr lang="fi-FI" sz="2000" dirty="0" smtClean="0">
                <a:latin typeface="+mj-lt"/>
              </a:rPr>
              <a:t>opiskelutodistus </a:t>
            </a:r>
            <a:r>
              <a:rPr lang="fi-FI" sz="2000" dirty="0">
                <a:latin typeface="+mj-lt"/>
              </a:rPr>
              <a:t>luettavaksi omalla </a:t>
            </a:r>
            <a:r>
              <a:rPr lang="fi-FI" sz="2000" dirty="0" smtClean="0">
                <a:latin typeface="+mj-lt"/>
              </a:rPr>
              <a:t>selaimella, </a:t>
            </a:r>
            <a:r>
              <a:rPr lang="fi-FI" sz="2000" dirty="0">
                <a:latin typeface="+mj-lt"/>
              </a:rPr>
              <a:t>ilman </a:t>
            </a:r>
            <a:r>
              <a:rPr lang="fi-FI" sz="2000" dirty="0" smtClean="0">
                <a:latin typeface="+mj-lt"/>
              </a:rPr>
              <a:t>erillisiä </a:t>
            </a:r>
            <a:r>
              <a:rPr lang="fi-FI" sz="2000" dirty="0" err="1" smtClean="0">
                <a:latin typeface="+mj-lt"/>
              </a:rPr>
              <a:t>WebOodi</a:t>
            </a:r>
            <a:r>
              <a:rPr lang="fi-FI" sz="2000" dirty="0" smtClean="0">
                <a:latin typeface="+mj-lt"/>
              </a:rPr>
              <a:t>-oikeuksia. </a:t>
            </a:r>
            <a:r>
              <a:rPr lang="fi-FI" sz="2000" dirty="0">
                <a:latin typeface="+mj-lt"/>
              </a:rPr>
              <a:t>Linkki on voimassa 7, 30 tai 60 päivää. L</a:t>
            </a:r>
            <a:r>
              <a:rPr lang="fi-FI" sz="2000" dirty="0" smtClean="0">
                <a:latin typeface="+mj-lt"/>
              </a:rPr>
              <a:t>inkin </a:t>
            </a:r>
            <a:r>
              <a:rPr lang="fi-FI" sz="2000" dirty="0">
                <a:latin typeface="+mj-lt"/>
              </a:rPr>
              <a:t>voimassaolon </a:t>
            </a:r>
            <a:r>
              <a:rPr lang="fi-FI" sz="2000" dirty="0" smtClean="0">
                <a:latin typeface="+mj-lt"/>
              </a:rPr>
              <a:t>voi päättää myös </a:t>
            </a:r>
            <a:r>
              <a:rPr lang="fi-FI" sz="2000" dirty="0">
                <a:latin typeface="+mj-lt"/>
              </a:rPr>
              <a:t>aiemmin</a:t>
            </a:r>
            <a:r>
              <a:rPr lang="fi-FI" sz="2000" dirty="0" smtClean="0">
                <a:latin typeface="+mj-lt"/>
              </a:rPr>
              <a:t>.</a:t>
            </a:r>
          </a:p>
          <a:p>
            <a:r>
              <a:rPr lang="fi-FI" sz="2000" dirty="0">
                <a:latin typeface="+mj-lt"/>
              </a:rPr>
              <a:t>Opiskelutodistuksen rajaustekijät lukuvuosipäivämäärille kerrotaan </a:t>
            </a:r>
            <a:r>
              <a:rPr lang="fi-FI" sz="2000" dirty="0" smtClean="0">
                <a:latin typeface="+mj-lt"/>
              </a:rPr>
              <a:t>päivämäärävälinä.</a:t>
            </a:r>
            <a:endParaRPr lang="fi-FI" sz="2000" dirty="0">
              <a:latin typeface="+mj-lt"/>
            </a:endParaRPr>
          </a:p>
        </p:txBody>
      </p:sp>
      <p:pic>
        <p:nvPicPr>
          <p:cNvPr id="8" name="Picture 7"/>
          <p:cNvPicPr>
            <a:picLocks noChangeAspect="1"/>
          </p:cNvPicPr>
          <p:nvPr/>
        </p:nvPicPr>
        <p:blipFill>
          <a:blip r:embed="rId2"/>
          <a:stretch>
            <a:fillRect/>
          </a:stretch>
        </p:blipFill>
        <p:spPr>
          <a:xfrm>
            <a:off x="5600541" y="771266"/>
            <a:ext cx="4424521" cy="4924425"/>
          </a:xfrm>
          <a:prstGeom prst="rect">
            <a:avLst/>
          </a:prstGeom>
        </p:spPr>
      </p:pic>
      <p:sp>
        <p:nvSpPr>
          <p:cNvPr id="9" name="Rounded Rectangle 8"/>
          <p:cNvSpPr/>
          <p:nvPr/>
        </p:nvSpPr>
        <p:spPr>
          <a:xfrm>
            <a:off x="5600541" y="2747443"/>
            <a:ext cx="2352834" cy="126258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 name="Straight Arrow Connector 4"/>
          <p:cNvCxnSpPr/>
          <p:nvPr/>
        </p:nvCxnSpPr>
        <p:spPr>
          <a:xfrm flipV="1">
            <a:off x="4503634" y="3879791"/>
            <a:ext cx="1008403" cy="1367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58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smtClean="0">
                <a:solidFill>
                  <a:srgbClr val="00B0F0"/>
                </a:solidFill>
              </a:rPr>
              <a:t>WebOodin</a:t>
            </a:r>
            <a:r>
              <a:rPr lang="fi-FI" b="1" dirty="0" smtClean="0">
                <a:solidFill>
                  <a:srgbClr val="00B0F0"/>
                </a:solidFill>
              </a:rPr>
              <a:t> ilmoittautumisen aikaleimaa on tarkennettu sisältämään sekunnin tuhannesosat</a:t>
            </a:r>
            <a:endParaRPr lang="fi-FI" dirty="0"/>
          </a:p>
        </p:txBody>
      </p:sp>
      <p:sp>
        <p:nvSpPr>
          <p:cNvPr id="3" name="Rectangle 2"/>
          <p:cNvSpPr/>
          <p:nvPr/>
        </p:nvSpPr>
        <p:spPr>
          <a:xfrm>
            <a:off x="957532" y="1808587"/>
            <a:ext cx="9558067" cy="2585323"/>
          </a:xfrm>
          <a:prstGeom prst="rect">
            <a:avLst/>
          </a:prstGeom>
        </p:spPr>
        <p:txBody>
          <a:bodyPr wrap="square">
            <a:spAutoFit/>
          </a:bodyPr>
          <a:lstStyle/>
          <a:p>
            <a:r>
              <a:rPr lang="fi-FI" dirty="0" smtClean="0">
                <a:latin typeface="+mj-lt"/>
              </a:rPr>
              <a:t>Mikäli kaksi opiskelijaa on ilmoittautunut opetustapahtumalle samaa aikaan, vahvistetuksi tulee </a:t>
            </a:r>
            <a:r>
              <a:rPr lang="fi-FI" dirty="0">
                <a:latin typeface="+mj-lt"/>
              </a:rPr>
              <a:t>se jolla oli aiempi </a:t>
            </a:r>
            <a:r>
              <a:rPr lang="fi-FI" dirty="0" smtClean="0">
                <a:latin typeface="+mj-lt"/>
              </a:rPr>
              <a:t>ilmoittautumisaika </a:t>
            </a:r>
            <a:r>
              <a:rPr lang="fi-FI" dirty="0">
                <a:latin typeface="+mj-lt"/>
              </a:rPr>
              <a:t>tarkan aikaleiman </a:t>
            </a:r>
            <a:r>
              <a:rPr lang="fi-FI" dirty="0" smtClean="0">
                <a:latin typeface="+mj-lt"/>
              </a:rPr>
              <a:t>perusteella. Aikaleiman voi tarkistaa </a:t>
            </a:r>
            <a:r>
              <a:rPr lang="fi-FI" dirty="0" err="1" smtClean="0">
                <a:latin typeface="+mj-lt"/>
              </a:rPr>
              <a:t>WebOodista</a:t>
            </a:r>
            <a:r>
              <a:rPr lang="fi-FI" dirty="0" smtClean="0">
                <a:latin typeface="+mj-lt"/>
              </a:rPr>
              <a:t> opetustapahtuman ilmoittautujarivillä olevan OT-linkin takaa </a:t>
            </a:r>
          </a:p>
          <a:p>
            <a:endParaRPr lang="fi-FI" sz="2700" dirty="0">
              <a:latin typeface="+mj-lt"/>
            </a:endParaRPr>
          </a:p>
          <a:p>
            <a:endParaRPr lang="fi-FI" sz="2700" dirty="0" smtClean="0">
              <a:latin typeface="+mj-lt"/>
            </a:endParaRPr>
          </a:p>
          <a:p>
            <a:endParaRPr lang="fi-FI" sz="2700" dirty="0" smtClean="0">
              <a:latin typeface="+mj-lt"/>
            </a:endParaRPr>
          </a:p>
          <a:p>
            <a:endParaRPr lang="fi-FI" sz="2700" dirty="0" smtClean="0">
              <a:latin typeface="+mj-lt"/>
            </a:endParaRPr>
          </a:p>
        </p:txBody>
      </p:sp>
      <p:pic>
        <p:nvPicPr>
          <p:cNvPr id="4" name="Picture 3"/>
          <p:cNvPicPr>
            <a:picLocks noChangeAspect="1"/>
          </p:cNvPicPr>
          <p:nvPr/>
        </p:nvPicPr>
        <p:blipFill>
          <a:blip r:embed="rId2"/>
          <a:stretch>
            <a:fillRect/>
          </a:stretch>
        </p:blipFill>
        <p:spPr>
          <a:xfrm>
            <a:off x="892745" y="2676567"/>
            <a:ext cx="5203255" cy="1479697"/>
          </a:xfrm>
          <a:prstGeom prst="rect">
            <a:avLst/>
          </a:prstGeom>
        </p:spPr>
      </p:pic>
      <p:pic>
        <p:nvPicPr>
          <p:cNvPr id="5" name="Picture 4"/>
          <p:cNvPicPr>
            <a:picLocks noChangeAspect="1"/>
          </p:cNvPicPr>
          <p:nvPr/>
        </p:nvPicPr>
        <p:blipFill>
          <a:blip r:embed="rId3"/>
          <a:stretch>
            <a:fillRect/>
          </a:stretch>
        </p:blipFill>
        <p:spPr>
          <a:xfrm>
            <a:off x="957532" y="4283473"/>
            <a:ext cx="9699173" cy="731461"/>
          </a:xfrm>
          <a:prstGeom prst="rect">
            <a:avLst/>
          </a:prstGeom>
        </p:spPr>
      </p:pic>
      <p:pic>
        <p:nvPicPr>
          <p:cNvPr id="6" name="Picture 5"/>
          <p:cNvPicPr>
            <a:picLocks noChangeAspect="1"/>
          </p:cNvPicPr>
          <p:nvPr/>
        </p:nvPicPr>
        <p:blipFill>
          <a:blip r:embed="rId4"/>
          <a:stretch>
            <a:fillRect/>
          </a:stretch>
        </p:blipFill>
        <p:spPr>
          <a:xfrm>
            <a:off x="957532" y="5024244"/>
            <a:ext cx="8477250" cy="885825"/>
          </a:xfrm>
          <a:prstGeom prst="rect">
            <a:avLst/>
          </a:prstGeom>
        </p:spPr>
      </p:pic>
    </p:spTree>
    <p:extLst>
      <p:ext uri="{BB962C8B-B14F-4D97-AF65-F5344CB8AC3E}">
        <p14:creationId xmlns:p14="http://schemas.microsoft.com/office/powerpoint/2010/main" val="42682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54" y="292504"/>
            <a:ext cx="10515600" cy="1325563"/>
          </a:xfrm>
        </p:spPr>
        <p:txBody>
          <a:bodyPr>
            <a:normAutofit/>
          </a:bodyPr>
          <a:lstStyle/>
          <a:p>
            <a:r>
              <a:rPr lang="fi-FI" b="1" dirty="0" smtClean="0">
                <a:solidFill>
                  <a:srgbClr val="00B0F0"/>
                </a:solidFill>
              </a:rPr>
              <a:t>Opettaja arvioi suorituksia –opiskelijahaku</a:t>
            </a:r>
            <a:endParaRPr lang="fi-FI" dirty="0"/>
          </a:p>
        </p:txBody>
      </p:sp>
      <p:sp>
        <p:nvSpPr>
          <p:cNvPr id="3" name="TextBox 2"/>
          <p:cNvSpPr txBox="1"/>
          <p:nvPr/>
        </p:nvSpPr>
        <p:spPr>
          <a:xfrm>
            <a:off x="1076770" y="2085173"/>
            <a:ext cx="5819686" cy="923330"/>
          </a:xfrm>
          <a:prstGeom prst="rect">
            <a:avLst/>
          </a:prstGeom>
          <a:noFill/>
        </p:spPr>
        <p:txBody>
          <a:bodyPr wrap="square" rtlCol="0">
            <a:spAutoFit/>
          </a:bodyPr>
          <a:lstStyle/>
          <a:p>
            <a:r>
              <a:rPr lang="fi-FI" dirty="0"/>
              <a:t>Kun opettaja lisää opetustapahtuman kautta opiskelijoita, </a:t>
            </a:r>
            <a:r>
              <a:rPr lang="fi-FI" dirty="0" smtClean="0"/>
              <a:t>hakunäyttö palauttaa </a:t>
            </a:r>
            <a:r>
              <a:rPr lang="fi-FI" dirty="0"/>
              <a:t>vain ne, joilla </a:t>
            </a:r>
            <a:r>
              <a:rPr lang="fi-FI" dirty="0" smtClean="0"/>
              <a:t>opinto-oikeus on voimassa kuluvan </a:t>
            </a:r>
            <a:r>
              <a:rPr lang="fi-FI" dirty="0"/>
              <a:t>päivän mukaan. </a:t>
            </a:r>
          </a:p>
        </p:txBody>
      </p:sp>
      <p:pic>
        <p:nvPicPr>
          <p:cNvPr id="4" name="Picture 3"/>
          <p:cNvPicPr>
            <a:picLocks noChangeAspect="1"/>
          </p:cNvPicPr>
          <p:nvPr/>
        </p:nvPicPr>
        <p:blipFill>
          <a:blip r:embed="rId2"/>
          <a:stretch>
            <a:fillRect/>
          </a:stretch>
        </p:blipFill>
        <p:spPr>
          <a:xfrm>
            <a:off x="7255379" y="1690688"/>
            <a:ext cx="1456168" cy="4866524"/>
          </a:xfrm>
          <a:prstGeom prst="rect">
            <a:avLst/>
          </a:prstGeom>
        </p:spPr>
      </p:pic>
      <p:pic>
        <p:nvPicPr>
          <p:cNvPr id="5" name="Picture 4"/>
          <p:cNvPicPr>
            <a:picLocks noChangeAspect="1"/>
          </p:cNvPicPr>
          <p:nvPr/>
        </p:nvPicPr>
        <p:blipFill>
          <a:blip r:embed="rId3"/>
          <a:stretch>
            <a:fillRect/>
          </a:stretch>
        </p:blipFill>
        <p:spPr>
          <a:xfrm>
            <a:off x="2412851" y="3303554"/>
            <a:ext cx="4400550" cy="3152775"/>
          </a:xfrm>
          <a:prstGeom prst="rect">
            <a:avLst/>
          </a:prstGeom>
        </p:spPr>
      </p:pic>
      <p:cxnSp>
        <p:nvCxnSpPr>
          <p:cNvPr id="7" name="Straight Arrow Connector 6"/>
          <p:cNvCxnSpPr/>
          <p:nvPr/>
        </p:nvCxnSpPr>
        <p:spPr>
          <a:xfrm flipH="1" flipV="1">
            <a:off x="3657600" y="5742774"/>
            <a:ext cx="3597779" cy="6409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001125" y="1618067"/>
            <a:ext cx="1495425" cy="1477328"/>
          </a:xfrm>
          <a:prstGeom prst="rect">
            <a:avLst/>
          </a:prstGeom>
          <a:noFill/>
        </p:spPr>
        <p:txBody>
          <a:bodyPr wrap="square" rtlCol="0">
            <a:spAutoFit/>
          </a:bodyPr>
          <a:lstStyle/>
          <a:p>
            <a:r>
              <a:rPr lang="fi-FI" dirty="0" smtClean="0"/>
              <a:t>Opettajan näkymä </a:t>
            </a:r>
            <a:r>
              <a:rPr lang="fi-FI" dirty="0" err="1" smtClean="0"/>
              <a:t>WebOodin</a:t>
            </a:r>
            <a:r>
              <a:rPr lang="fi-FI" dirty="0" smtClean="0"/>
              <a:t> arviointi työkalussa</a:t>
            </a:r>
            <a:endParaRPr lang="fi-FI" dirty="0"/>
          </a:p>
        </p:txBody>
      </p:sp>
      <p:cxnSp>
        <p:nvCxnSpPr>
          <p:cNvPr id="10" name="Straight Arrow Connector 9"/>
          <p:cNvCxnSpPr/>
          <p:nvPr/>
        </p:nvCxnSpPr>
        <p:spPr>
          <a:xfrm flipH="1">
            <a:off x="8277225" y="1933575"/>
            <a:ext cx="723900" cy="561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ounded Rectangle 10"/>
          <p:cNvSpPr/>
          <p:nvPr/>
        </p:nvSpPr>
        <p:spPr>
          <a:xfrm>
            <a:off x="7629525" y="2085173"/>
            <a:ext cx="561975" cy="15320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8259300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__DB01_HY______________RGB">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TotalTime>
  <Words>483</Words>
  <Application>Microsoft Office PowerPoint</Application>
  <PresentationFormat>Widescreen</PresentationFormat>
  <Paragraphs>73</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Office-teema</vt:lpstr>
      <vt:lpstr>HY__DB01_HY______________RGB</vt:lpstr>
      <vt:lpstr>PowerPoint Presentation</vt:lpstr>
      <vt:lpstr>WinOodi Useampi kansalaisuus, toinen sähköpostiosoite ja puhelinnumero kansainvälisessä muodossa.</vt:lpstr>
      <vt:lpstr>Suoritustyöjono</vt:lpstr>
      <vt:lpstr> Opiskelijahaussa hakuehtopohjia voi tallentaa </vt:lpstr>
      <vt:lpstr>Nopeampi opetustapahtumahaku</vt:lpstr>
      <vt:lpstr>WinOodi näkymän ja näppäinäänten muokkaaminen</vt:lpstr>
      <vt:lpstr>WebOodi Varmennettu opiskelutodistus</vt:lpstr>
      <vt:lpstr>WebOodin ilmoittautumisen aikaleimaa on tarkennettu sisältämään sekunnin tuhannesosat</vt:lpstr>
      <vt:lpstr>Opettaja arvioi suorituksia –opiskelijahaku</vt:lpstr>
      <vt:lpstr>Muuta 1/2</vt:lpstr>
      <vt:lpstr>Muuta 2</vt:lpstr>
      <vt:lpstr>Oodista Sisuun v. 2020?</vt:lpstr>
    </vt:vector>
  </TitlesOfParts>
  <Company>University of Helsinki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Oodin version 4.1 yhteenveto</dc:title>
  <dc:creator>Eskola, Marjo S</dc:creator>
  <cp:lastModifiedBy>Sälekari, Jaana K M</cp:lastModifiedBy>
  <cp:revision>202</cp:revision>
  <dcterms:created xsi:type="dcterms:W3CDTF">2015-05-05T06:50:04Z</dcterms:created>
  <dcterms:modified xsi:type="dcterms:W3CDTF">2019-10-21T12:00:47Z</dcterms:modified>
</cp:coreProperties>
</file>