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4"/>
  </p:notesMasterIdLst>
  <p:handoutMasterIdLst>
    <p:handoutMasterId r:id="rId15"/>
  </p:handoutMasterIdLst>
  <p:sldIdLst>
    <p:sldId id="257" r:id="rId2"/>
    <p:sldId id="309" r:id="rId3"/>
    <p:sldId id="310" r:id="rId4"/>
    <p:sldId id="311" r:id="rId5"/>
    <p:sldId id="275" r:id="rId6"/>
    <p:sldId id="293" r:id="rId7"/>
    <p:sldId id="274" r:id="rId8"/>
    <p:sldId id="290" r:id="rId9"/>
    <p:sldId id="294" r:id="rId10"/>
    <p:sldId id="296" r:id="rId11"/>
    <p:sldId id="307" r:id="rId12"/>
    <p:sldId id="260" r:id="rId13"/>
  </p:sldIdLst>
  <p:sldSz cx="9144000" cy="5143500" type="screen16x9"/>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ED"/>
    <a:srgbClr val="0080FF"/>
    <a:srgbClr val="61A2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74223" autoAdjust="0"/>
  </p:normalViewPr>
  <p:slideViewPr>
    <p:cSldViewPr snapToGrid="0" snapToObjects="1">
      <p:cViewPr varScale="1">
        <p:scale>
          <a:sx n="72" d="100"/>
          <a:sy n="72" d="100"/>
        </p:scale>
        <p:origin x="1224"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55EF12CF-0CD9-6147-B1D1-E220CD5958A5}" type="datetimeFigureOut">
              <a:t>11.3.2019</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4A2815DF-A4BE-2044-B93D-77F6F3E82A09}" type="slidenum">
              <a:t>‹#›</a:t>
            </a:fld>
            <a:endParaRPr lang="en-US"/>
          </a:p>
        </p:txBody>
      </p:sp>
    </p:spTree>
    <p:extLst>
      <p:ext uri="{BB962C8B-B14F-4D97-AF65-F5344CB8AC3E}">
        <p14:creationId xmlns:p14="http://schemas.microsoft.com/office/powerpoint/2010/main" val="3068264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3AE2F195-3E66-6747-B623-B930BA5975D3}" type="datetimeFigureOut">
              <a:t>11.3.2019</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A19DF329-B578-9443-8AEF-B0EAB4CD42E0}" type="slidenum">
              <a:t>‹#›</a:t>
            </a:fld>
            <a:endParaRPr lang="en-US"/>
          </a:p>
        </p:txBody>
      </p:sp>
    </p:spTree>
    <p:extLst>
      <p:ext uri="{BB962C8B-B14F-4D97-AF65-F5344CB8AC3E}">
        <p14:creationId xmlns:p14="http://schemas.microsoft.com/office/powerpoint/2010/main" val="1454743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1</a:t>
            </a:fld>
            <a:endParaRPr lang="fi-FI"/>
          </a:p>
        </p:txBody>
      </p:sp>
    </p:spTree>
    <p:extLst>
      <p:ext uri="{BB962C8B-B14F-4D97-AF65-F5344CB8AC3E}">
        <p14:creationId xmlns:p14="http://schemas.microsoft.com/office/powerpoint/2010/main" val="237966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1795A41-0E7C-43B6-8236-E81EED74C70A}" type="slidenum">
              <a:rPr lang="fi-FI" altLang="fi-FI" smtClean="0"/>
              <a:pPr/>
              <a:t>11</a:t>
            </a:fld>
            <a:endParaRPr lang="fi-FI" altLang="fi-FI"/>
          </a:p>
        </p:txBody>
      </p:sp>
    </p:spTree>
    <p:extLst>
      <p:ext uri="{BB962C8B-B14F-4D97-AF65-F5344CB8AC3E}">
        <p14:creationId xmlns:p14="http://schemas.microsoft.com/office/powerpoint/2010/main" val="280926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12</a:t>
            </a:fld>
            <a:endParaRPr lang="fi-FI"/>
          </a:p>
        </p:txBody>
      </p:sp>
    </p:spTree>
    <p:extLst>
      <p:ext uri="{BB962C8B-B14F-4D97-AF65-F5344CB8AC3E}">
        <p14:creationId xmlns:p14="http://schemas.microsoft.com/office/powerpoint/2010/main" val="16486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2</a:t>
            </a:fld>
            <a:endParaRPr lang="fi-FI"/>
          </a:p>
        </p:txBody>
      </p:sp>
    </p:spTree>
    <p:extLst>
      <p:ext uri="{BB962C8B-B14F-4D97-AF65-F5344CB8AC3E}">
        <p14:creationId xmlns:p14="http://schemas.microsoft.com/office/powerpoint/2010/main" val="2837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3</a:t>
            </a:fld>
            <a:endParaRPr lang="fi-FI"/>
          </a:p>
        </p:txBody>
      </p:sp>
    </p:spTree>
    <p:extLst>
      <p:ext uri="{BB962C8B-B14F-4D97-AF65-F5344CB8AC3E}">
        <p14:creationId xmlns:p14="http://schemas.microsoft.com/office/powerpoint/2010/main" val="298557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19DF329-B578-9443-8AEF-B0EAB4CD42E0}" type="slidenum">
              <a:rPr lang="fi-FI" smtClean="0"/>
              <a:t>5</a:t>
            </a:fld>
            <a:endParaRPr lang="fi-FI"/>
          </a:p>
        </p:txBody>
      </p:sp>
    </p:spTree>
    <p:extLst>
      <p:ext uri="{BB962C8B-B14F-4D97-AF65-F5344CB8AC3E}">
        <p14:creationId xmlns:p14="http://schemas.microsoft.com/office/powerpoint/2010/main" val="312095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6</a:t>
            </a:fld>
            <a:endParaRPr lang="fi-FI"/>
          </a:p>
        </p:txBody>
      </p:sp>
    </p:spTree>
    <p:extLst>
      <p:ext uri="{BB962C8B-B14F-4D97-AF65-F5344CB8AC3E}">
        <p14:creationId xmlns:p14="http://schemas.microsoft.com/office/powerpoint/2010/main" val="158429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7</a:t>
            </a:fld>
            <a:endParaRPr lang="fi-FI"/>
          </a:p>
        </p:txBody>
      </p:sp>
    </p:spTree>
    <p:extLst>
      <p:ext uri="{BB962C8B-B14F-4D97-AF65-F5344CB8AC3E}">
        <p14:creationId xmlns:p14="http://schemas.microsoft.com/office/powerpoint/2010/main" val="185204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8</a:t>
            </a:fld>
            <a:endParaRPr lang="fi-FI"/>
          </a:p>
        </p:txBody>
      </p:sp>
    </p:spTree>
    <p:extLst>
      <p:ext uri="{BB962C8B-B14F-4D97-AF65-F5344CB8AC3E}">
        <p14:creationId xmlns:p14="http://schemas.microsoft.com/office/powerpoint/2010/main" val="188980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9</a:t>
            </a:fld>
            <a:endParaRPr lang="fi-FI"/>
          </a:p>
        </p:txBody>
      </p:sp>
    </p:spTree>
    <p:extLst>
      <p:ext uri="{BB962C8B-B14F-4D97-AF65-F5344CB8AC3E}">
        <p14:creationId xmlns:p14="http://schemas.microsoft.com/office/powerpoint/2010/main" val="2522714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19DF329-B578-9443-8AEF-B0EAB4CD42E0}" type="slidenum">
              <a:rPr lang="fi-FI" smtClean="0"/>
              <a:t>10</a:t>
            </a:fld>
            <a:endParaRPr lang="fi-FI"/>
          </a:p>
        </p:txBody>
      </p:sp>
    </p:spTree>
    <p:extLst>
      <p:ext uri="{BB962C8B-B14F-4D97-AF65-F5344CB8AC3E}">
        <p14:creationId xmlns:p14="http://schemas.microsoft.com/office/powerpoint/2010/main" val="14702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oitu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3750" y="1"/>
            <a:ext cx="2921000" cy="4817172"/>
          </a:xfrm>
        </p:spPr>
        <p:txBody>
          <a:bodyPr lIns="0" tIns="0" rIns="0" bIns="0" anchor="ctr" anchorCtr="0">
            <a:noAutofit/>
          </a:bodyPr>
          <a:lstStyle>
            <a:lvl1pPr algn="l">
              <a:defRPr sz="3600" b="1" i="0" spc="-150">
                <a:solidFill>
                  <a:srgbClr val="61A28C"/>
                </a:solidFill>
                <a:latin typeface="Arial"/>
                <a:cs typeface="Arial"/>
              </a:defRPr>
            </a:lvl1pPr>
          </a:lstStyle>
          <a:p>
            <a:r>
              <a:rPr lang="fi-FI"/>
              <a:t>CLICK TO EDIT MASTER TITLE STYLE</a:t>
            </a:r>
            <a:endParaRPr lang="en-US"/>
          </a:p>
        </p:txBody>
      </p:sp>
      <p:sp>
        <p:nvSpPr>
          <p:cNvPr id="5" name="Date Placeholder 4"/>
          <p:cNvSpPr>
            <a:spLocks noGrp="1"/>
          </p:cNvSpPr>
          <p:nvPr>
            <p:ph type="dt" sz="half" idx="10"/>
          </p:nvPr>
        </p:nvSpPr>
        <p:spPr/>
        <p:txBody>
          <a:bodyPr/>
          <a:lstStyle/>
          <a:p>
            <a:fld id="{90183FA7-6F6F-44FE-A783-6372A1365C10}"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DC5E-CB8A-064D-B365-64770D9A08A3}" type="slidenum">
              <a:rPr lang="uk-UA"/>
              <a:t>‹#›</a:t>
            </a:fld>
            <a:endParaRPr lang="uk-UA"/>
          </a:p>
        </p:txBody>
      </p:sp>
      <p:sp>
        <p:nvSpPr>
          <p:cNvPr id="3" name="Picture Placeholder 2"/>
          <p:cNvSpPr>
            <a:spLocks noGrp="1"/>
          </p:cNvSpPr>
          <p:nvPr>
            <p:ph type="pic" idx="1"/>
          </p:nvPr>
        </p:nvSpPr>
        <p:spPr>
          <a:xfrm>
            <a:off x="0" y="0"/>
            <a:ext cx="5530850" cy="5143500"/>
          </a:xfrm>
          <a:solidFill>
            <a:srgbClr val="61A28C"/>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Tree>
    <p:extLst>
      <p:ext uri="{BB962C8B-B14F-4D97-AF65-F5344CB8AC3E}">
        <p14:creationId xmlns:p14="http://schemas.microsoft.com/office/powerpoint/2010/main" val="66806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1">
    <p:spTree>
      <p:nvGrpSpPr>
        <p:cNvPr id="1" name=""/>
        <p:cNvGrpSpPr/>
        <p:nvPr/>
      </p:nvGrpSpPr>
      <p:grpSpPr>
        <a:xfrm>
          <a:off x="0" y="0"/>
          <a:ext cx="0" cy="0"/>
          <a:chOff x="0" y="0"/>
          <a:chExt cx="0" cy="0"/>
        </a:xfrm>
      </p:grpSpPr>
      <p:sp>
        <p:nvSpPr>
          <p:cNvPr id="12" name="Rectangle 11"/>
          <p:cNvSpPr/>
          <p:nvPr userDrawn="1"/>
        </p:nvSpPr>
        <p:spPr>
          <a:xfrm>
            <a:off x="6838950" y="0"/>
            <a:ext cx="2305050"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7945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67945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38950" y="0"/>
            <a:ext cx="2305050"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136650"/>
            <a:ext cx="6794500"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FE33E720-689B-4898-B9EE-82310E28517A}"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3" hasCustomPrompt="1"/>
          </p:nvPr>
        </p:nvSpPr>
        <p:spPr>
          <a:xfrm>
            <a:off x="6838950" y="1136650"/>
            <a:ext cx="2305050" cy="2368550"/>
          </a:xfrm>
        </p:spPr>
        <p:txBody>
          <a:bodyPr lIns="18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53612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8" name="Rectangle 7"/>
          <p:cNvSpPr/>
          <p:nvPr/>
        </p:nvSpPr>
        <p:spPr>
          <a:xfrm>
            <a:off x="0" y="0"/>
            <a:ext cx="9144000" cy="476885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041400"/>
            <a:ext cx="9144000" cy="2463800"/>
          </a:xfrm>
        </p:spPr>
        <p:txBody>
          <a:bodyPr lIns="360000" tIns="0" rIns="360000" bIns="0">
            <a:noAutofit/>
          </a:bodyPr>
          <a:lstStyle>
            <a:lvl3pPr marL="0" indent="0" algn="ctr">
              <a:buFontTx/>
              <a:buNone/>
              <a:defRPr sz="2400" b="1" spc="0"/>
            </a:lvl3pPr>
            <a:lvl4pPr marL="0" indent="0" algn="ctr">
              <a:buFontTx/>
              <a:buNone/>
              <a:defRPr sz="2400" b="1"/>
            </a:lvl4pPr>
            <a:lvl5pPr marL="0" indent="0" algn="ctr">
              <a:buFontTx/>
              <a:buNone/>
              <a:defRPr sz="24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F8DA255-6404-4A33-B259-07A01F95F4F5}"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9" name="Rectangle 8"/>
          <p:cNvSpPr/>
          <p:nvPr userDrawn="1"/>
        </p:nvSpPr>
        <p:spPr>
          <a:xfrm>
            <a:off x="0" y="0"/>
            <a:ext cx="91440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04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24" y="0"/>
            <a:ext cx="9134475" cy="1403350"/>
          </a:xfrm>
        </p:spPr>
        <p:txBody>
          <a:bodyPr lIns="360000" tIns="360000" rIns="360000" bIns="0" anchor="t" anchorCtr="1"/>
          <a:lstStyle>
            <a:lvl1pPr>
              <a:defRPr spc="-150"/>
            </a:lvl1pPr>
          </a:lstStyle>
          <a:p>
            <a:r>
              <a:rPr lang="fi-FI"/>
              <a:t>CLICK TO EDIT MASTER TITLE STYLE</a:t>
            </a:r>
            <a:endParaRPr lang="en-US"/>
          </a:p>
        </p:txBody>
      </p:sp>
      <p:sp>
        <p:nvSpPr>
          <p:cNvPr id="3" name="Subtitle 2"/>
          <p:cNvSpPr>
            <a:spLocks noGrp="1"/>
          </p:cNvSpPr>
          <p:nvPr>
            <p:ph type="subTitle" idx="1"/>
          </p:nvPr>
        </p:nvSpPr>
        <p:spPr>
          <a:xfrm>
            <a:off x="9523" y="1403350"/>
            <a:ext cx="9134475" cy="1314450"/>
          </a:xfrm>
        </p:spPr>
        <p:txBody>
          <a:bodyPr lIns="360000" tIns="0" rIns="360000" bIns="0" anchor="t" anchorCtr="1"/>
          <a:lstStyle>
            <a:lvl1pPr marL="0" indent="0" algn="ctr">
              <a:buNone/>
              <a:defRPr>
                <a:solidFill>
                  <a:srgbClr val="61A2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Date Placeholder 3"/>
          <p:cNvSpPr>
            <a:spLocks noGrp="1"/>
          </p:cNvSpPr>
          <p:nvPr>
            <p:ph type="dt" sz="half" idx="10"/>
          </p:nvPr>
        </p:nvSpPr>
        <p:spPr/>
        <p:txBody>
          <a:bodyPr/>
          <a:lstStyle/>
          <a:p>
            <a:fld id="{1F7EB147-E5C9-4C5E-B2AE-037CF0A1BD0D}"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Tree>
    <p:extLst>
      <p:ext uri="{BB962C8B-B14F-4D97-AF65-F5344CB8AC3E}">
        <p14:creationId xmlns:p14="http://schemas.microsoft.com/office/powerpoint/2010/main" val="123929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fi-FI"/>
          </a:p>
        </p:txBody>
      </p:sp>
      <p:sp>
        <p:nvSpPr>
          <p:cNvPr id="3" name="Alatunnisteen paikkamerkki 2"/>
          <p:cNvSpPr>
            <a:spLocks noGrp="1"/>
          </p:cNvSpPr>
          <p:nvPr>
            <p:ph type="ftr" sz="quarter" idx="11"/>
          </p:nvPr>
        </p:nvSpPr>
        <p:spPr/>
        <p:txBody>
          <a:bodyPr/>
          <a:lstStyle>
            <a:lvl1pPr>
              <a:defRPr/>
            </a:lvl1pPr>
          </a:lstStyle>
          <a:p>
            <a:endParaRPr lang="fi-FI" altLang="fi-FI"/>
          </a:p>
        </p:txBody>
      </p:sp>
      <p:sp>
        <p:nvSpPr>
          <p:cNvPr id="4" name="Dian numeron paikkamerkki 3"/>
          <p:cNvSpPr>
            <a:spLocks noGrp="1"/>
          </p:cNvSpPr>
          <p:nvPr>
            <p:ph type="sldNum" sz="quarter" idx="12"/>
          </p:nvPr>
        </p:nvSpPr>
        <p:spPr/>
        <p:txBody>
          <a:bodyPr/>
          <a:lstStyle>
            <a:lvl1pPr>
              <a:defRPr/>
            </a:lvl1pPr>
          </a:lstStyle>
          <a:p>
            <a:fld id="{29C16524-618B-4AD1-8311-8DE9EF704437}" type="slidenum">
              <a:rPr lang="fi-FI" altLang="fi-FI"/>
              <a:pPr/>
              <a:t>‹#›</a:t>
            </a:fld>
            <a:endParaRPr lang="fi-FI" altLang="fi-FI"/>
          </a:p>
        </p:txBody>
      </p:sp>
    </p:spTree>
    <p:extLst>
      <p:ext uri="{BB962C8B-B14F-4D97-AF65-F5344CB8AC3E}">
        <p14:creationId xmlns:p14="http://schemas.microsoft.com/office/powerpoint/2010/main" val="186386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oitus-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F95609-9A2D-4647-9FE2-78992CC492A2}"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DC5E-CB8A-064D-B365-64770D9A08A3}" type="slidenum">
              <a:rPr lang="uk-UA"/>
              <a:t>‹#›</a:t>
            </a:fld>
            <a:endParaRPr lang="uk-UA"/>
          </a:p>
        </p:txBody>
      </p:sp>
      <p:pic>
        <p:nvPicPr>
          <p:cNvPr id="4" name="Picture 3" descr="Aloit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873750" y="1"/>
            <a:ext cx="2921000" cy="4817172"/>
          </a:xfrm>
        </p:spPr>
        <p:txBody>
          <a:bodyPr lIns="0" tIns="0" rIns="0" bIns="0" anchor="ctr" anchorCtr="0">
            <a:noAutofit/>
          </a:bodyPr>
          <a:lstStyle>
            <a:lvl1pPr algn="l">
              <a:defRPr sz="3600" b="1" i="0" spc="-150">
                <a:solidFill>
                  <a:srgbClr val="61A28C"/>
                </a:solidFill>
                <a:latin typeface="Arial"/>
                <a:cs typeface="Arial"/>
              </a:defRPr>
            </a:lvl1pPr>
          </a:lstStyle>
          <a:p>
            <a:r>
              <a:rPr lang="fi-FI"/>
              <a:t>CLICK TO EDIT MASTER TITLE STYLE</a:t>
            </a:r>
            <a:endParaRPr lang="en-US"/>
          </a:p>
        </p:txBody>
      </p:sp>
      <p:pic>
        <p:nvPicPr>
          <p:cNvPr id="8" name="Picture 7" descr="Aloitu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Kuva 2"/>
          <p:cNvPicPr>
            <a:picLocks noChangeAspect="1"/>
          </p:cNvPicPr>
          <p:nvPr userDrawn="1"/>
        </p:nvPicPr>
        <p:blipFill rotWithShape="1">
          <a:blip r:embed="rId3">
            <a:extLst>
              <a:ext uri="{28A0092B-C50C-407E-A947-70E740481C1C}">
                <a14:useLocalDpi xmlns:a14="http://schemas.microsoft.com/office/drawing/2010/main" val="0"/>
              </a:ext>
            </a:extLst>
          </a:blip>
          <a:srcRect l="60000" t="16127"/>
          <a:stretch/>
        </p:blipFill>
        <p:spPr>
          <a:xfrm>
            <a:off x="5486400" y="4804117"/>
            <a:ext cx="3657600" cy="317000"/>
          </a:xfrm>
          <a:prstGeom prst="rect">
            <a:avLst/>
          </a:prstGeom>
        </p:spPr>
      </p:pic>
      <p:pic>
        <p:nvPicPr>
          <p:cNvPr id="9" name="Kuva 8"/>
          <p:cNvPicPr>
            <a:picLocks noChangeAspect="1"/>
          </p:cNvPicPr>
          <p:nvPr userDrawn="1"/>
        </p:nvPicPr>
        <p:blipFill rotWithShape="1">
          <a:blip r:embed="rId4">
            <a:extLst>
              <a:ext uri="{28A0092B-C50C-407E-A947-70E740481C1C}">
                <a14:useLocalDpi xmlns:a14="http://schemas.microsoft.com/office/drawing/2010/main" val="0"/>
              </a:ext>
            </a:extLst>
          </a:blip>
          <a:srcRect l="60068" t="14718"/>
          <a:stretch/>
        </p:blipFill>
        <p:spPr>
          <a:xfrm>
            <a:off x="5497156" y="4800361"/>
            <a:ext cx="3651380" cy="322326"/>
          </a:xfrm>
          <a:prstGeom prst="rect">
            <a:avLst/>
          </a:prstGeom>
        </p:spPr>
      </p:pic>
    </p:spTree>
    <p:extLst>
      <p:ext uri="{BB962C8B-B14F-4D97-AF65-F5344CB8AC3E}">
        <p14:creationId xmlns:p14="http://schemas.microsoft.com/office/powerpoint/2010/main" val="134301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petus/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FDC4F0-CF70-47E1-B56B-AB874AC67CC0}"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pic>
        <p:nvPicPr>
          <p:cNvPr id="2" name="Picture 1" descr="OK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OK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516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uva-kalv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768850"/>
          </a:xfrm>
          <a:solidFill>
            <a:srgbClr val="61A28C"/>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5" name="Date Placeholder 4"/>
          <p:cNvSpPr>
            <a:spLocks noGrp="1"/>
          </p:cNvSpPr>
          <p:nvPr>
            <p:ph type="dt" sz="half" idx="10"/>
          </p:nvPr>
        </p:nvSpPr>
        <p:spPr/>
        <p:txBody>
          <a:bodyPr/>
          <a:lstStyle/>
          <a:p>
            <a:fld id="{C7D38534-8D96-4236-B0D5-0EA4CDA6198E}"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DC5E-CB8A-064D-B365-64770D9A08A3}" type="slidenum">
              <a:rPr lang="uk-UA"/>
              <a:t>‹#›</a:t>
            </a:fld>
            <a:endParaRPr lang="uk-UA"/>
          </a:p>
        </p:txBody>
      </p:sp>
      <p:sp>
        <p:nvSpPr>
          <p:cNvPr id="9" name="Title 1"/>
          <p:cNvSpPr>
            <a:spLocks noGrp="1"/>
          </p:cNvSpPr>
          <p:nvPr>
            <p:ph type="title" hasCustomPrompt="1"/>
          </p:nvPr>
        </p:nvSpPr>
        <p:spPr>
          <a:xfrm>
            <a:off x="0" y="0"/>
            <a:ext cx="9144000" cy="1625600"/>
          </a:xfrm>
        </p:spPr>
        <p:txBody>
          <a:bodyPr lIns="360000" tIns="360000" rIns="360000" bIns="0" anchor="t" anchorCtr="1"/>
          <a:lstStyle>
            <a:lvl1pPr>
              <a:defRPr sz="3600">
                <a:solidFill>
                  <a:schemeClr val="bg1"/>
                </a:solidFill>
              </a:defRPr>
            </a:lvl1pPr>
          </a:lstStyle>
          <a:p>
            <a:r>
              <a:rPr lang="fi-FI"/>
              <a:t>CLICK TO EDIT MASTER TITLE STYLE</a:t>
            </a:r>
            <a:endParaRPr lang="en-US"/>
          </a:p>
        </p:txBody>
      </p:sp>
    </p:spTree>
    <p:extLst>
      <p:ext uri="{BB962C8B-B14F-4D97-AF65-F5344CB8AC3E}">
        <p14:creationId xmlns:p14="http://schemas.microsoft.com/office/powerpoint/2010/main" val="317266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c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p:nvPr>
        </p:nvSpPr>
        <p:spPr>
          <a:xfrm>
            <a:off x="0" y="977900"/>
            <a:ext cx="9144000" cy="3616722"/>
          </a:xfrm>
        </p:spPr>
        <p:txBody>
          <a:bodyPr lIns="360000" tIns="0" rIns="360000" bIns="0"/>
          <a:lstStyle>
            <a:lvl3pPr>
              <a:defRPr b="1"/>
            </a:lvl3pPr>
            <a:lvl4pPr>
              <a:defRPr b="1"/>
            </a:lvl4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lvl1pPr>
              <a:defRPr>
                <a:solidFill>
                  <a:schemeClr val="accent2">
                    <a:lumMod val="60000"/>
                    <a:lumOff val="40000"/>
                  </a:schemeClr>
                </a:solidFill>
              </a:defRPr>
            </a:lvl1pPr>
          </a:lstStyle>
          <a:p>
            <a:fld id="{E63EBDEB-8B75-4BE2-A71C-664914585F8C}" type="datetime1">
              <a:rPr lang="fi-FI" smtClean="0"/>
              <a:t>11.3.2019</a:t>
            </a:fld>
            <a:endParaRPr lang="mr-IN" dirty="0"/>
          </a:p>
        </p:txBody>
      </p:sp>
      <p:sp>
        <p:nvSpPr>
          <p:cNvPr id="5" name="Footer Placeholder 4"/>
          <p:cNvSpPr>
            <a:spLocks noGrp="1"/>
          </p:cNvSpPr>
          <p:nvPr>
            <p:ph type="ftr" sz="quarter" idx="11"/>
          </p:nvPr>
        </p:nvSpPr>
        <p:spPr/>
        <p:txBody>
          <a:bodyPr/>
          <a:lstStyle>
            <a:lvl1pPr>
              <a:defRPr>
                <a:solidFill>
                  <a:schemeClr val="accent2">
                    <a:lumMod val="60000"/>
                    <a:lumOff val="4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2">
                    <a:lumMod val="60000"/>
                    <a:lumOff val="40000"/>
                  </a:schemeClr>
                </a:solidFill>
              </a:defRPr>
            </a:lvl1pPr>
          </a:lstStyle>
          <a:p>
            <a:fld id="{39BCDC5E-CB8A-064D-B365-64770D9A08A3}" type="slidenum">
              <a:rPr lang="uk-UA"/>
              <a:pPr/>
              <a:t>‹#›</a:t>
            </a:fld>
            <a:endParaRPr lang="uk-UA"/>
          </a:p>
        </p:txBody>
      </p:sp>
    </p:spTree>
    <p:extLst>
      <p:ext uri="{BB962C8B-B14F-4D97-AF65-F5344CB8AC3E}">
        <p14:creationId xmlns:p14="http://schemas.microsoft.com/office/powerpoint/2010/main" val="270110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4">
    <p:spTree>
      <p:nvGrpSpPr>
        <p:cNvPr id="1" name=""/>
        <p:cNvGrpSpPr/>
        <p:nvPr/>
      </p:nvGrpSpPr>
      <p:grpSpPr>
        <a:xfrm>
          <a:off x="0" y="0"/>
          <a:ext cx="0" cy="0"/>
          <a:chOff x="0" y="0"/>
          <a:chExt cx="0" cy="0"/>
        </a:xfrm>
      </p:grpSpPr>
      <p:sp>
        <p:nvSpPr>
          <p:cNvPr id="11" name="Rectangle 10"/>
          <p:cNvSpPr/>
          <p:nvPr userDrawn="1"/>
        </p:nvSpPr>
        <p:spPr>
          <a:xfrm>
            <a:off x="2349500" y="0"/>
            <a:ext cx="67945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2305050"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49500" y="0"/>
            <a:ext cx="6794500" cy="4768850"/>
          </a:xfrm>
          <a:prstGeom prst="rect">
            <a:avLst/>
          </a:prstGeom>
          <a:solidFill>
            <a:schemeClr val="accent2">
              <a:lumMod val="75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2305050" cy="4768850"/>
          </a:xfrm>
          <a:prstGeom prst="rect">
            <a:avLst/>
          </a:prstGeom>
          <a:solidFill>
            <a:schemeClr val="accent2">
              <a:lumMod val="75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136650"/>
            <a:ext cx="2305050"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F2B850EA-D8CB-43F4-AB25-9776EF163F81}"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3" hasCustomPrompt="1"/>
          </p:nvPr>
        </p:nvSpPr>
        <p:spPr>
          <a:xfrm>
            <a:off x="2349500" y="1136650"/>
            <a:ext cx="6794500" cy="2368550"/>
          </a:xfrm>
        </p:spPr>
        <p:txBody>
          <a:bodyPr lIns="36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189983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sp>
        <p:nvSpPr>
          <p:cNvPr id="13" name="Rectangle 12"/>
          <p:cNvSpPr/>
          <p:nvPr userDrawn="1"/>
        </p:nvSpPr>
        <p:spPr>
          <a:xfrm>
            <a:off x="0" y="0"/>
            <a:ext cx="3650796" cy="4768850"/>
          </a:xfrm>
          <a:prstGeom prst="rect">
            <a:avLst/>
          </a:prstGeom>
          <a:solidFill>
            <a:schemeClr val="accent2">
              <a:lumMod val="40000"/>
              <a:lumOff val="6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3695700" y="0"/>
            <a:ext cx="54483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95700" y="0"/>
            <a:ext cx="54483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3650796"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4" name="Date Placeholder 3"/>
          <p:cNvSpPr>
            <a:spLocks noGrp="1"/>
          </p:cNvSpPr>
          <p:nvPr>
            <p:ph type="dt" sz="half" idx="10"/>
          </p:nvPr>
        </p:nvSpPr>
        <p:spPr/>
        <p:txBody>
          <a:bodyPr/>
          <a:lstStyle/>
          <a:p>
            <a:fld id="{DFE58264-6EE9-4F69-B15F-26CB174C73D5}"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 hasCustomPrompt="1"/>
          </p:nvPr>
        </p:nvSpPr>
        <p:spPr>
          <a:xfrm>
            <a:off x="0" y="1035050"/>
            <a:ext cx="3650796"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11" name="Content Placeholder 2"/>
          <p:cNvSpPr>
            <a:spLocks noGrp="1"/>
          </p:cNvSpPr>
          <p:nvPr>
            <p:ph idx="13" hasCustomPrompt="1"/>
          </p:nvPr>
        </p:nvSpPr>
        <p:spPr>
          <a:xfrm>
            <a:off x="3695700" y="1035050"/>
            <a:ext cx="5448300" cy="2368550"/>
          </a:xfrm>
        </p:spPr>
        <p:txBody>
          <a:bodyPr lIns="36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252291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3">
    <p:spTree>
      <p:nvGrpSpPr>
        <p:cNvPr id="1" name=""/>
        <p:cNvGrpSpPr/>
        <p:nvPr/>
      </p:nvGrpSpPr>
      <p:grpSpPr>
        <a:xfrm>
          <a:off x="0" y="0"/>
          <a:ext cx="0" cy="0"/>
          <a:chOff x="0" y="0"/>
          <a:chExt cx="0" cy="0"/>
        </a:xfrm>
      </p:grpSpPr>
      <p:sp>
        <p:nvSpPr>
          <p:cNvPr id="16" name="Rectangle 15"/>
          <p:cNvSpPr/>
          <p:nvPr userDrawn="1"/>
        </p:nvSpPr>
        <p:spPr>
          <a:xfrm>
            <a:off x="0"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6188075"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3003549" y="0"/>
            <a:ext cx="3146425"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88075"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003549" y="0"/>
            <a:ext cx="3146425"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4" name="Date Placeholder 3"/>
          <p:cNvSpPr>
            <a:spLocks noGrp="1"/>
          </p:cNvSpPr>
          <p:nvPr>
            <p:ph type="dt" sz="half" idx="10"/>
          </p:nvPr>
        </p:nvSpPr>
        <p:spPr/>
        <p:txBody>
          <a:bodyPr/>
          <a:lstStyle/>
          <a:p>
            <a:fld id="{72623C45-E8EB-4AB5-A700-5C024DE45F6E}"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 hasCustomPrompt="1"/>
          </p:nvPr>
        </p:nvSpPr>
        <p:spPr>
          <a:xfrm>
            <a:off x="0" y="1035050"/>
            <a:ext cx="2965450"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14" name="Content Placeholder 2"/>
          <p:cNvSpPr>
            <a:spLocks noGrp="1"/>
          </p:cNvSpPr>
          <p:nvPr>
            <p:ph idx="13" hasCustomPrompt="1"/>
          </p:nvPr>
        </p:nvSpPr>
        <p:spPr>
          <a:xfrm>
            <a:off x="6188075" y="1035050"/>
            <a:ext cx="2965450" cy="2368550"/>
          </a:xfrm>
        </p:spPr>
        <p:txBody>
          <a:bodyPr lIns="180000" tIns="0" rIns="360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15" name="Content Placeholder 2"/>
          <p:cNvSpPr>
            <a:spLocks noGrp="1"/>
          </p:cNvSpPr>
          <p:nvPr>
            <p:ph idx="14" hasCustomPrompt="1"/>
          </p:nvPr>
        </p:nvSpPr>
        <p:spPr>
          <a:xfrm>
            <a:off x="3003549" y="1035050"/>
            <a:ext cx="3146425" cy="2368550"/>
          </a:xfrm>
        </p:spPr>
        <p:txBody>
          <a:bodyPr lIns="180000" tIns="0" rIns="180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253564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2">
    <p:spTree>
      <p:nvGrpSpPr>
        <p:cNvPr id="1" name=""/>
        <p:cNvGrpSpPr/>
        <p:nvPr/>
      </p:nvGrpSpPr>
      <p:grpSpPr>
        <a:xfrm>
          <a:off x="0" y="0"/>
          <a:ext cx="0" cy="0"/>
          <a:chOff x="0" y="0"/>
          <a:chExt cx="0" cy="0"/>
        </a:xfrm>
      </p:grpSpPr>
      <p:sp>
        <p:nvSpPr>
          <p:cNvPr id="7" name="Rectangle 6"/>
          <p:cNvSpPr/>
          <p:nvPr/>
        </p:nvSpPr>
        <p:spPr>
          <a:xfrm>
            <a:off x="4559300" y="0"/>
            <a:ext cx="45847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45212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559300" y="0"/>
            <a:ext cx="4584700" cy="4768850"/>
          </a:xfrm>
          <a:prstGeom prst="rect">
            <a:avLst/>
          </a:prstGeom>
          <a:solidFill>
            <a:schemeClr val="accent2">
              <a:lumMod val="20000"/>
              <a:lumOff val="8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4521200" cy="4768850"/>
          </a:xfrm>
          <a:prstGeom prst="rect">
            <a:avLst/>
          </a:prstGeom>
          <a:solidFill>
            <a:schemeClr val="accent2">
              <a:lumMod val="20000"/>
              <a:lumOff val="8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041400"/>
            <a:ext cx="4521200" cy="246380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D9FD542-5E52-4741-A3A1-6CBE23B332CC}"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3" hasCustomPrompt="1"/>
          </p:nvPr>
        </p:nvSpPr>
        <p:spPr>
          <a:xfrm>
            <a:off x="4559300" y="1041400"/>
            <a:ext cx="4584699" cy="2463800"/>
          </a:xfrm>
        </p:spPr>
        <p:txBody>
          <a:bodyPr lIns="36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199425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4773366"/>
            <a:ext cx="9144000" cy="377952"/>
          </a:xfrm>
          <a:prstGeom prst="rect">
            <a:avLst/>
          </a:prstGeom>
        </p:spPr>
      </p:pic>
      <p:sp>
        <p:nvSpPr>
          <p:cNvPr id="2" name="Title Placeholder 1"/>
          <p:cNvSpPr>
            <a:spLocks noGrp="1"/>
          </p:cNvSpPr>
          <p:nvPr>
            <p:ph type="title"/>
          </p:nvPr>
        </p:nvSpPr>
        <p:spPr>
          <a:xfrm>
            <a:off x="457200" y="476250"/>
            <a:ext cx="8229600" cy="869950"/>
          </a:xfrm>
          <a:prstGeom prst="rect">
            <a:avLst/>
          </a:prstGeom>
        </p:spPr>
        <p:txBody>
          <a:bodyPr vert="horz" lIns="91440" tIns="45720" rIns="91440" bIns="45720" rtlCol="0" anchor="ctr">
            <a:noAutofit/>
          </a:bodyPr>
          <a:lstStyle/>
          <a:p>
            <a:r>
              <a:rPr lang="fi-FI" smtClean="0"/>
              <a:t>Muokkaa perustyyl. napsautt.</a:t>
            </a:r>
            <a:endParaRPr lang="en-US"/>
          </a:p>
        </p:txBody>
      </p:sp>
      <p:sp>
        <p:nvSpPr>
          <p:cNvPr id="3" name="Text Placeholder 2"/>
          <p:cNvSpPr>
            <a:spLocks noGrp="1"/>
          </p:cNvSpPr>
          <p:nvPr>
            <p:ph type="body" idx="1"/>
          </p:nvPr>
        </p:nvSpPr>
        <p:spPr>
          <a:xfrm>
            <a:off x="457200" y="1416050"/>
            <a:ext cx="8229600" cy="3178572"/>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2"/>
          </p:nvPr>
        </p:nvSpPr>
        <p:spPr>
          <a:xfrm>
            <a:off x="163266" y="4817174"/>
            <a:ext cx="824285" cy="273844"/>
          </a:xfrm>
          <a:prstGeom prst="rect">
            <a:avLst/>
          </a:prstGeom>
        </p:spPr>
        <p:txBody>
          <a:bodyPr vert="horz" lIns="91440" tIns="45720" rIns="91440" bIns="45720" rtlCol="0" anchor="ctr"/>
          <a:lstStyle>
            <a:lvl1pPr algn="l">
              <a:defRPr sz="1000" b="0" i="0">
                <a:solidFill>
                  <a:schemeClr val="accent2">
                    <a:lumMod val="60000"/>
                    <a:lumOff val="40000"/>
                  </a:schemeClr>
                </a:solidFill>
                <a:latin typeface="Arial"/>
                <a:cs typeface="Arial"/>
              </a:defRPr>
            </a:lvl1pPr>
          </a:lstStyle>
          <a:p>
            <a:fld id="{4BC4DE61-6327-40A9-8BCB-096ECB30B186}" type="datetime1">
              <a:rPr lang="fi-FI" smtClean="0"/>
              <a:pPr/>
              <a:t>11.3.2019</a:t>
            </a:fld>
            <a:endParaRPr lang="mr-IN" dirty="0"/>
          </a:p>
        </p:txBody>
      </p:sp>
      <p:sp>
        <p:nvSpPr>
          <p:cNvPr id="5" name="Footer Placeholder 4"/>
          <p:cNvSpPr>
            <a:spLocks noGrp="1"/>
          </p:cNvSpPr>
          <p:nvPr>
            <p:ph type="ftr" sz="quarter" idx="3"/>
          </p:nvPr>
        </p:nvSpPr>
        <p:spPr>
          <a:xfrm>
            <a:off x="987551" y="4817173"/>
            <a:ext cx="3240171" cy="273844"/>
          </a:xfrm>
          <a:prstGeom prst="rect">
            <a:avLst/>
          </a:prstGeom>
        </p:spPr>
        <p:txBody>
          <a:bodyPr vert="horz" lIns="91440" tIns="45720" rIns="91440" bIns="45720" rtlCol="0" anchor="ctr"/>
          <a:lstStyle>
            <a:lvl1pPr algn="l">
              <a:defRPr sz="1000" b="0" i="0">
                <a:solidFill>
                  <a:schemeClr val="accent2">
                    <a:lumMod val="60000"/>
                    <a:lumOff val="40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77493" y="4824602"/>
            <a:ext cx="499836" cy="273844"/>
          </a:xfrm>
          <a:prstGeom prst="rect">
            <a:avLst/>
          </a:prstGeom>
        </p:spPr>
        <p:txBody>
          <a:bodyPr vert="horz" lIns="91440" tIns="45720" rIns="91440" bIns="45720" rtlCol="0" anchor="ctr"/>
          <a:lstStyle>
            <a:lvl1pPr algn="r">
              <a:defRPr sz="1100" b="0" i="0">
                <a:solidFill>
                  <a:schemeClr val="accent2">
                    <a:lumMod val="60000"/>
                    <a:lumOff val="40000"/>
                  </a:schemeClr>
                </a:solidFill>
                <a:latin typeface="Arial"/>
                <a:cs typeface="Arial"/>
              </a:defRPr>
            </a:lvl1pPr>
          </a:lstStyle>
          <a:p>
            <a:fld id="{39BCDC5E-CB8A-064D-B365-64770D9A08A3}" type="slidenum">
              <a:rPr lang="en-US"/>
              <a:pPr/>
              <a:t>‹#›</a:t>
            </a:fld>
            <a:endParaRPr lang="en-US"/>
          </a:p>
        </p:txBody>
      </p:sp>
    </p:spTree>
    <p:extLst>
      <p:ext uri="{BB962C8B-B14F-4D97-AF65-F5344CB8AC3E}">
        <p14:creationId xmlns:p14="http://schemas.microsoft.com/office/powerpoint/2010/main" val="32490144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737" r:id="rId13"/>
  </p:sldLayoutIdLst>
  <p:hf hdr="0"/>
  <p:txStyles>
    <p:titleStyle>
      <a:lvl1pPr algn="ctr" defTabSz="457200" rtl="0" eaLnBrk="1" latinLnBrk="0" hangingPunct="1">
        <a:lnSpc>
          <a:spcPct val="80000"/>
        </a:lnSpc>
        <a:spcBef>
          <a:spcPct val="0"/>
        </a:spcBef>
        <a:buNone/>
        <a:defRPr sz="4000" b="1" i="0" kern="1200" spc="-15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i="0" kern="1200" spc="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pthinktank.eu/2016/03/17/the-european-research-area-evolving-concept-implementation-challenges/eprs-ida-579097-european-research-are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6F95609-9A2D-4647-9FE2-78992CC492A2}" type="datetime1">
              <a:rPr lang="fi-FI" smtClean="0"/>
              <a:t>11.3.2019</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39BCDC5E-CB8A-064D-B365-64770D9A08A3}" type="slidenum">
              <a:rPr lang="uk-UA" smtClean="0"/>
              <a:t>1</a:t>
            </a:fld>
            <a:endParaRPr lang="uk-UA"/>
          </a:p>
        </p:txBody>
      </p:sp>
      <p:sp>
        <p:nvSpPr>
          <p:cNvPr id="5" name="Otsikko 4"/>
          <p:cNvSpPr>
            <a:spLocks noGrp="1"/>
          </p:cNvSpPr>
          <p:nvPr>
            <p:ph type="title"/>
          </p:nvPr>
        </p:nvSpPr>
        <p:spPr/>
        <p:txBody>
          <a:bodyPr/>
          <a:lstStyle/>
          <a:p>
            <a:r>
              <a:rPr lang="en-US" sz="2000" dirty="0" err="1"/>
              <a:t>OpenAIRE</a:t>
            </a:r>
            <a:r>
              <a:rPr lang="en-US" sz="2000" dirty="0"/>
              <a:t> national </a:t>
            </a:r>
            <a:r>
              <a:rPr lang="en-US" sz="2000" dirty="0" smtClean="0"/>
              <a:t>event</a:t>
            </a:r>
            <a:br>
              <a:rPr lang="en-US" sz="2000" dirty="0" smtClean="0"/>
            </a:br>
            <a:r>
              <a:rPr lang="en-US" sz="2000" dirty="0"/>
              <a:t/>
            </a:r>
            <a:br>
              <a:rPr lang="en-US" sz="2000" dirty="0"/>
            </a:br>
            <a:r>
              <a:rPr lang="en-US" sz="2000" dirty="0"/>
              <a:t>Date: </a:t>
            </a:r>
            <a:r>
              <a:rPr lang="en-US" sz="2000" dirty="0" smtClean="0"/>
              <a:t>12.3.2019</a:t>
            </a:r>
            <a:br>
              <a:rPr lang="en-US" sz="2000" dirty="0" smtClean="0"/>
            </a:br>
            <a:r>
              <a:rPr lang="en-US" sz="2000" dirty="0"/>
              <a:t/>
            </a:r>
            <a:br>
              <a:rPr lang="en-US" sz="2000" dirty="0"/>
            </a:br>
            <a:r>
              <a:rPr lang="en-US" sz="2000" dirty="0"/>
              <a:t>Venue: </a:t>
            </a:r>
            <a:r>
              <a:rPr lang="en-US" sz="2000" dirty="0" err="1"/>
              <a:t>Paasitorni</a:t>
            </a:r>
            <a:r>
              <a:rPr lang="en-US" sz="2000" dirty="0"/>
              <a:t>, Helsinki</a:t>
            </a:r>
            <a:br>
              <a:rPr lang="en-US" sz="2000" dirty="0"/>
            </a:br>
            <a:r>
              <a:rPr lang="en-US" sz="2000" dirty="0"/>
              <a:t/>
            </a:r>
            <a:br>
              <a:rPr lang="en-US" sz="2000" dirty="0"/>
            </a:br>
            <a:r>
              <a:rPr lang="en-US" sz="2000" dirty="0" smtClean="0"/>
              <a:t>Opening </a:t>
            </a:r>
            <a:r>
              <a:rPr lang="en-US" sz="2000" dirty="0"/>
              <a:t>words: Open Science in the European context </a:t>
            </a:r>
            <a:r>
              <a:rPr lang="en-US" sz="2400" dirty="0" smtClean="0"/>
              <a:t/>
            </a:r>
            <a:br>
              <a:rPr lang="en-US" sz="2400" dirty="0" smtClean="0"/>
            </a:br>
            <a:r>
              <a:rPr lang="en-US" sz="1600" dirty="0"/>
              <a:t/>
            </a:r>
            <a:br>
              <a:rPr lang="en-US" sz="1600" dirty="0"/>
            </a:br>
            <a:r>
              <a:rPr lang="en-US" sz="1600" dirty="0" smtClean="0"/>
              <a:t/>
            </a:r>
            <a:br>
              <a:rPr lang="en-US" sz="1600" dirty="0" smtClean="0"/>
            </a:br>
            <a:r>
              <a:rPr lang="en-US" sz="1600" dirty="0" smtClean="0"/>
              <a:t>Sami Niinimäki, MOEC</a:t>
            </a:r>
            <a:endParaRPr lang="fi-FI" dirty="0"/>
          </a:p>
        </p:txBody>
      </p:sp>
    </p:spTree>
    <p:extLst>
      <p:ext uri="{BB962C8B-B14F-4D97-AF65-F5344CB8AC3E}">
        <p14:creationId xmlns:p14="http://schemas.microsoft.com/office/powerpoint/2010/main" val="137196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Recent</a:t>
            </a:r>
            <a:r>
              <a:rPr lang="fi-FI" dirty="0" smtClean="0"/>
              <a:t> </a:t>
            </a:r>
            <a:r>
              <a:rPr lang="fi-FI" dirty="0" err="1" smtClean="0"/>
              <a:t>actions</a:t>
            </a:r>
            <a:r>
              <a:rPr lang="fi-FI" dirty="0" smtClean="0"/>
              <a:t> in Finland</a:t>
            </a:r>
            <a:endParaRPr lang="fi-FI" dirty="0"/>
          </a:p>
        </p:txBody>
      </p:sp>
      <p:sp>
        <p:nvSpPr>
          <p:cNvPr id="3" name="Sisällön paikkamerkki 2"/>
          <p:cNvSpPr>
            <a:spLocks noGrp="1"/>
          </p:cNvSpPr>
          <p:nvPr>
            <p:ph idx="1"/>
          </p:nvPr>
        </p:nvSpPr>
        <p:spPr>
          <a:xfrm>
            <a:off x="0" y="1272209"/>
            <a:ext cx="9144000" cy="3322412"/>
          </a:xfrm>
        </p:spPr>
        <p:txBody>
          <a:bodyPr>
            <a:normAutofit/>
          </a:bodyPr>
          <a:lstStyle/>
          <a:p>
            <a:r>
              <a:rPr lang="en-US" dirty="0"/>
              <a:t>Vision for Higher Education and Research </a:t>
            </a:r>
            <a:r>
              <a:rPr lang="en-US" dirty="0" smtClean="0"/>
              <a:t>2030</a:t>
            </a:r>
          </a:p>
          <a:p>
            <a:r>
              <a:rPr lang="en-US" dirty="0"/>
              <a:t>Research and Innovation Council vision and roadmap to </a:t>
            </a:r>
            <a:r>
              <a:rPr lang="en-US" dirty="0" smtClean="0"/>
              <a:t>2030</a:t>
            </a:r>
          </a:p>
          <a:p>
            <a:r>
              <a:rPr lang="en-US" dirty="0"/>
              <a:t>Ethical information policy in the age of artificial </a:t>
            </a:r>
            <a:r>
              <a:rPr lang="en-US" dirty="0" smtClean="0"/>
              <a:t>intelligence</a:t>
            </a:r>
          </a:p>
          <a:p>
            <a:r>
              <a:rPr lang="en-US" dirty="0"/>
              <a:t>Data Management and Scientific Computing Development Program 2017-2021 </a:t>
            </a:r>
          </a:p>
          <a:p>
            <a:r>
              <a:rPr lang="en-US" dirty="0" smtClean="0"/>
              <a:t>The </a:t>
            </a:r>
            <a:r>
              <a:rPr lang="en-US" dirty="0"/>
              <a:t>European High-Performance Computing Joint Undertaking - </a:t>
            </a:r>
            <a:r>
              <a:rPr lang="en-US" dirty="0" err="1"/>
              <a:t>EuroHPC</a:t>
            </a:r>
            <a:endParaRPr lang="fi-FI" dirty="0"/>
          </a:p>
        </p:txBody>
      </p:sp>
      <p:sp>
        <p:nvSpPr>
          <p:cNvPr id="6" name="Dian numeron paikkamerkki 5"/>
          <p:cNvSpPr>
            <a:spLocks noGrp="1"/>
          </p:cNvSpPr>
          <p:nvPr>
            <p:ph type="sldNum" sz="quarter" idx="12"/>
          </p:nvPr>
        </p:nvSpPr>
        <p:spPr/>
        <p:txBody>
          <a:bodyPr/>
          <a:lstStyle/>
          <a:p>
            <a:fld id="{39BCDC5E-CB8A-064D-B365-64770D9A08A3}" type="slidenum">
              <a:rPr lang="uk-UA" smtClean="0"/>
              <a:pPr/>
              <a:t>10</a:t>
            </a:fld>
            <a:endParaRPr lang="uk-UA"/>
          </a:p>
        </p:txBody>
      </p:sp>
    </p:spTree>
    <p:extLst>
      <p:ext uri="{BB962C8B-B14F-4D97-AF65-F5344CB8AC3E}">
        <p14:creationId xmlns:p14="http://schemas.microsoft.com/office/powerpoint/2010/main" val="300312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29C16524-618B-4AD1-8311-8DE9EF704437}" type="slidenum">
              <a:rPr lang="fi-FI" altLang="fi-FI" smtClean="0"/>
              <a:pPr/>
              <a:t>11</a:t>
            </a:fld>
            <a:endParaRPr lang="fi-FI" altLang="fi-FI"/>
          </a:p>
        </p:txBody>
      </p:sp>
      <p:sp>
        <p:nvSpPr>
          <p:cNvPr id="3" name="Tekstiruutu 2"/>
          <p:cNvSpPr txBox="1"/>
          <p:nvPr/>
        </p:nvSpPr>
        <p:spPr>
          <a:xfrm>
            <a:off x="939435" y="342934"/>
            <a:ext cx="7755649" cy="523220"/>
          </a:xfrm>
          <a:prstGeom prst="rect">
            <a:avLst/>
          </a:prstGeom>
          <a:noFill/>
        </p:spPr>
        <p:txBody>
          <a:bodyPr wrap="none" rtlCol="0">
            <a:spAutoFit/>
          </a:bodyPr>
          <a:lstStyle/>
          <a:p>
            <a:r>
              <a:rPr lang="en-US" sz="2800" b="1" dirty="0">
                <a:solidFill>
                  <a:srgbClr val="729C86"/>
                </a:solidFill>
              </a:rPr>
              <a:t>The Federation of Finnish Learned </a:t>
            </a:r>
            <a:r>
              <a:rPr lang="en-US" sz="2800" b="1" dirty="0" smtClean="0">
                <a:solidFill>
                  <a:srgbClr val="729C86"/>
                </a:solidFill>
              </a:rPr>
              <a:t>Societies</a:t>
            </a:r>
            <a:endParaRPr lang="en-US" sz="2800" b="1" dirty="0">
              <a:solidFill>
                <a:srgbClr val="729C86"/>
              </a:solidFill>
            </a:endParaRPr>
          </a:p>
        </p:txBody>
      </p:sp>
      <p:sp>
        <p:nvSpPr>
          <p:cNvPr id="4" name="Tekstiruutu 3"/>
          <p:cNvSpPr txBox="1"/>
          <p:nvPr/>
        </p:nvSpPr>
        <p:spPr>
          <a:xfrm>
            <a:off x="107504" y="1024472"/>
            <a:ext cx="3816424" cy="3231654"/>
          </a:xfrm>
          <a:prstGeom prst="rect">
            <a:avLst/>
          </a:prstGeom>
          <a:noFill/>
        </p:spPr>
        <p:txBody>
          <a:bodyPr wrap="square" rtlCol="0">
            <a:spAutoFit/>
          </a:bodyPr>
          <a:lstStyle/>
          <a:p>
            <a:pPr marL="342900" indent="-342900">
              <a:buFont typeface="Arial" panose="020B0604020202020204" pitchFamily="34" charset="0"/>
              <a:buChar char="•"/>
            </a:pPr>
            <a:r>
              <a:rPr lang="fi-FI" sz="1200" dirty="0" smtClean="0"/>
              <a:t>National </a:t>
            </a:r>
            <a:r>
              <a:rPr lang="fi-FI" sz="1200" dirty="0" err="1" smtClean="0"/>
              <a:t>coordination</a:t>
            </a:r>
            <a:r>
              <a:rPr lang="fi-FI" sz="1200" dirty="0" smtClean="0"/>
              <a:t> of open science </a:t>
            </a:r>
            <a:r>
              <a:rPr lang="fi-FI" sz="1200" dirty="0" err="1" smtClean="0"/>
              <a:t>has</a:t>
            </a:r>
            <a:r>
              <a:rPr lang="fi-FI" sz="1200" dirty="0" smtClean="0"/>
              <a:t> </a:t>
            </a:r>
            <a:r>
              <a:rPr lang="fi-FI" sz="1200" dirty="0" err="1" smtClean="0"/>
              <a:t>been</a:t>
            </a:r>
            <a:r>
              <a:rPr lang="fi-FI" sz="1200" dirty="0" smtClean="0"/>
              <a:t> </a:t>
            </a:r>
            <a:r>
              <a:rPr lang="fi-FI" sz="1200" dirty="0" err="1" smtClean="0"/>
              <a:t>assigned</a:t>
            </a:r>
            <a:r>
              <a:rPr lang="fi-FI" sz="1200" dirty="0" smtClean="0"/>
              <a:t> to </a:t>
            </a:r>
            <a:r>
              <a:rPr lang="en-US" sz="1200" dirty="0"/>
              <a:t>The Federation of Finnish Learned </a:t>
            </a:r>
            <a:r>
              <a:rPr lang="en-US" sz="1200" dirty="0" smtClean="0"/>
              <a:t>Societies.</a:t>
            </a:r>
          </a:p>
          <a:p>
            <a:pPr marL="1122152" lvl="2" indent="-342900">
              <a:buFont typeface="Arial" panose="020B0604020202020204" pitchFamily="34" charset="0"/>
              <a:buChar char="•"/>
            </a:pPr>
            <a:r>
              <a:rPr lang="en-US" sz="1200" dirty="0" smtClean="0"/>
              <a:t>Webpages</a:t>
            </a:r>
          </a:p>
          <a:p>
            <a:pPr marL="1122152" lvl="2" indent="-342900">
              <a:buFont typeface="Arial" panose="020B0604020202020204" pitchFamily="34" charset="0"/>
              <a:buChar char="•"/>
            </a:pPr>
            <a:r>
              <a:rPr lang="en-US" sz="1200" dirty="0" smtClean="0"/>
              <a:t>Steering bodies</a:t>
            </a:r>
          </a:p>
          <a:p>
            <a:pPr marL="1122152" lvl="2" indent="-342900">
              <a:buFont typeface="Arial" panose="020B0604020202020204" pitchFamily="34" charset="0"/>
              <a:buChar char="•"/>
            </a:pPr>
            <a:r>
              <a:rPr lang="en-US" sz="1200" dirty="0" smtClean="0"/>
              <a:t>Expert groups</a:t>
            </a:r>
          </a:p>
          <a:p>
            <a:pPr marL="1122152" lvl="2" indent="-342900">
              <a:buFont typeface="Arial" panose="020B0604020202020204" pitchFamily="34" charset="0"/>
              <a:buChar char="•"/>
            </a:pPr>
            <a:r>
              <a:rPr lang="en-US" sz="1200" dirty="0" smtClean="0"/>
              <a:t>Roadmaps</a:t>
            </a:r>
          </a:p>
          <a:p>
            <a:pPr marL="1122152" lvl="2" indent="-342900">
              <a:buFont typeface="Arial" panose="020B0604020202020204" pitchFamily="34" charset="0"/>
              <a:buChar char="•"/>
            </a:pPr>
            <a:r>
              <a:rPr lang="en-US" sz="1200" dirty="0" smtClean="0"/>
              <a:t>Forum meetings</a:t>
            </a:r>
          </a:p>
          <a:p>
            <a:pPr marL="1122152" lvl="2" indent="-342900">
              <a:buFont typeface="Arial" panose="020B0604020202020204" pitchFamily="34" charset="0"/>
              <a:buChar char="•"/>
            </a:pPr>
            <a:r>
              <a:rPr lang="en-US" sz="1200" dirty="0" smtClean="0"/>
              <a:t>Training</a:t>
            </a:r>
          </a:p>
          <a:p>
            <a:pPr marL="1122152" lvl="2" indent="-342900">
              <a:buFont typeface="Arial" panose="020B0604020202020204" pitchFamily="34" charset="0"/>
              <a:buChar char="•"/>
            </a:pPr>
            <a:r>
              <a:rPr lang="en-US" sz="1200" dirty="0" smtClean="0"/>
              <a:t>Etc…</a:t>
            </a:r>
          </a:p>
          <a:p>
            <a:pPr marL="1122152" lvl="2"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1200" dirty="0"/>
              <a:t>The Federation of Finnish Learned </a:t>
            </a:r>
            <a:r>
              <a:rPr lang="en-US" sz="1200" dirty="0" smtClean="0"/>
              <a:t>Societies hosts </a:t>
            </a:r>
            <a:r>
              <a:rPr lang="en-US" sz="1200" dirty="0"/>
              <a:t>three expert bodies: </a:t>
            </a:r>
            <a:endParaRPr lang="en-US" sz="1200" dirty="0" smtClean="0"/>
          </a:p>
          <a:p>
            <a:pPr marL="732526" lvl="1" indent="-342900">
              <a:buFont typeface="+mj-lt"/>
              <a:buAutoNum type="arabicPeriod"/>
            </a:pPr>
            <a:r>
              <a:rPr lang="en-US" sz="1200" dirty="0" smtClean="0"/>
              <a:t>The </a:t>
            </a:r>
            <a:r>
              <a:rPr lang="en-US" sz="1200" dirty="0"/>
              <a:t>Committee for Public Information, </a:t>
            </a:r>
            <a:endParaRPr lang="en-US" sz="1200" dirty="0" smtClean="0"/>
          </a:p>
          <a:p>
            <a:pPr marL="732526" lvl="1" indent="-342900">
              <a:buFont typeface="+mj-lt"/>
              <a:buAutoNum type="arabicPeriod"/>
            </a:pPr>
            <a:r>
              <a:rPr lang="en-US" sz="1200" dirty="0" smtClean="0"/>
              <a:t>Finnish </a:t>
            </a:r>
            <a:r>
              <a:rPr lang="en-US" sz="1200" dirty="0"/>
              <a:t>Advisory Board on Research Integrity and </a:t>
            </a:r>
            <a:endParaRPr lang="en-US" sz="1200" dirty="0" smtClean="0"/>
          </a:p>
          <a:p>
            <a:pPr marL="732526" lvl="1" indent="-342900">
              <a:buFont typeface="+mj-lt"/>
              <a:buAutoNum type="arabicPeriod"/>
            </a:pPr>
            <a:r>
              <a:rPr lang="en-US" sz="1200" dirty="0" smtClean="0"/>
              <a:t>Publication </a:t>
            </a:r>
            <a:r>
              <a:rPr lang="en-US" sz="1200" dirty="0"/>
              <a:t>Forum</a:t>
            </a:r>
            <a:r>
              <a:rPr lang="en-US" sz="1200" dirty="0" smtClean="0"/>
              <a:t>.</a:t>
            </a:r>
            <a:endParaRPr lang="fi-FI" sz="1200" dirty="0"/>
          </a:p>
        </p:txBody>
      </p:sp>
      <p:pic>
        <p:nvPicPr>
          <p:cNvPr id="5" name="Kuva 4"/>
          <p:cNvPicPr/>
          <p:nvPr/>
        </p:nvPicPr>
        <p:blipFill rotWithShape="1">
          <a:blip r:embed="rId3"/>
          <a:srcRect t="13395" r="50380"/>
          <a:stretch/>
        </p:blipFill>
        <p:spPr bwMode="auto">
          <a:xfrm>
            <a:off x="3779912" y="1779662"/>
            <a:ext cx="5364089" cy="3362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693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3FDC4F0-CF70-47E1-B56B-AB874AC67CC0}" type="datetime1">
              <a:rPr lang="fi-FI" smtClean="0"/>
              <a:t>11.3.2019</a:t>
            </a:fld>
            <a:endParaRPr lang="en-US"/>
          </a:p>
        </p:txBody>
      </p:sp>
      <p:sp>
        <p:nvSpPr>
          <p:cNvPr id="3" name="Alatunnisteen paikkamerkki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658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2800" dirty="0"/>
              <a:t>Council </a:t>
            </a:r>
            <a:r>
              <a:rPr lang="en-US" sz="2800" dirty="0" smtClean="0"/>
              <a:t>Conclusions </a:t>
            </a:r>
            <a:r>
              <a:rPr lang="en-US" sz="2800" dirty="0"/>
              <a:t>on the transition towards an Open</a:t>
            </a:r>
            <a:br>
              <a:rPr lang="en-US" sz="2800" dirty="0"/>
            </a:br>
            <a:r>
              <a:rPr lang="en-US" sz="2800" dirty="0"/>
              <a:t>Science </a:t>
            </a:r>
            <a:r>
              <a:rPr lang="en-US" sz="2800" dirty="0" smtClean="0"/>
              <a:t>system (9526/16), 27 </a:t>
            </a:r>
            <a:r>
              <a:rPr lang="en-US" sz="2800" dirty="0"/>
              <a:t>May 2016.</a:t>
            </a:r>
            <a:endParaRPr lang="fi-FI" sz="2800" dirty="0"/>
          </a:p>
        </p:txBody>
      </p:sp>
      <p:sp>
        <p:nvSpPr>
          <p:cNvPr id="3" name="Sisällön paikkamerkki 2"/>
          <p:cNvSpPr>
            <a:spLocks noGrp="1"/>
          </p:cNvSpPr>
          <p:nvPr>
            <p:ph idx="1"/>
          </p:nvPr>
        </p:nvSpPr>
        <p:spPr>
          <a:xfrm>
            <a:off x="0" y="1124262"/>
            <a:ext cx="9144000" cy="3470360"/>
          </a:xfrm>
        </p:spPr>
        <p:txBody>
          <a:bodyPr>
            <a:noAutofit/>
          </a:bodyPr>
          <a:lstStyle/>
          <a:p>
            <a:r>
              <a:rPr lang="en-US" sz="1200" b="1" dirty="0"/>
              <a:t>Open </a:t>
            </a:r>
            <a:r>
              <a:rPr lang="en-US" sz="1200" b="1" dirty="0" smtClean="0"/>
              <a:t>science</a:t>
            </a:r>
          </a:p>
          <a:p>
            <a:r>
              <a:rPr lang="en-US" sz="1200" b="1" dirty="0"/>
              <a:t>Open Science Policy Platform and European Open Science </a:t>
            </a:r>
            <a:r>
              <a:rPr lang="en-US" sz="1200" b="1" dirty="0" smtClean="0"/>
              <a:t>Agenda</a:t>
            </a:r>
          </a:p>
          <a:p>
            <a:r>
              <a:rPr lang="en-US" sz="1200" b="1" dirty="0"/>
              <a:t>Removing barriers and fostering </a:t>
            </a:r>
            <a:r>
              <a:rPr lang="en-US" sz="1200" b="1" dirty="0" smtClean="0"/>
              <a:t>incentives</a:t>
            </a:r>
          </a:p>
          <a:p>
            <a:r>
              <a:rPr lang="en-US" sz="1200" b="1" dirty="0" smtClean="0"/>
              <a:t>Open </a:t>
            </a:r>
            <a:r>
              <a:rPr lang="en-US" sz="1200" b="1" dirty="0"/>
              <a:t>access to scientific </a:t>
            </a:r>
            <a:r>
              <a:rPr lang="en-US" sz="1200" b="1" dirty="0" smtClean="0"/>
              <a:t>publications</a:t>
            </a:r>
          </a:p>
          <a:p>
            <a:pPr lvl="1"/>
            <a:r>
              <a:rPr lang="en-US" sz="1200" dirty="0" smtClean="0"/>
              <a:t>10. WELCOMES </a:t>
            </a:r>
            <a:r>
              <a:rPr lang="en-US" sz="1200" dirty="0"/>
              <a:t>open access to scientific </a:t>
            </a:r>
            <a:r>
              <a:rPr lang="en-US" sz="1200" dirty="0" smtClean="0"/>
              <a:t>publications as </a:t>
            </a:r>
            <a:r>
              <a:rPr lang="en-US" sz="1200" dirty="0"/>
              <a:t>the option by default for publishing the results of publicly funded research; RECOGNISES that the full scale transition towards open access should be based on common principles such as transparency, research integrity, sustainability, fair pricing and economic viability; and CALLS on Member States, the Commission and stakeholders to remove financial and legal barriers, and to take the necessary steps for successful implementation in all scientific domains, including specific measures for disciplines where obstacles hinder its progress. </a:t>
            </a:r>
            <a:endParaRPr lang="en-US" sz="1200" dirty="0" smtClean="0"/>
          </a:p>
          <a:p>
            <a:pPr lvl="1"/>
            <a:r>
              <a:rPr lang="en-US" sz="1200" dirty="0"/>
              <a:t>12. </a:t>
            </a:r>
            <a:r>
              <a:rPr lang="en-US" sz="1200" dirty="0">
                <a:solidFill>
                  <a:srgbClr val="FF0000"/>
                </a:solidFill>
              </a:rPr>
              <a:t>AGREES to further promote the mainstreaming of open access to scientific publications by continuing to support a transition to immediate open access as the default by 2020, </a:t>
            </a:r>
            <a:r>
              <a:rPr lang="en-US" sz="1200" dirty="0"/>
              <a:t>using the various models possible and in a cost-effective way, without embargoes or with as short as possible embargoes, and without financial and legal barriers, taking into account the diversity in research systems and disciplines, and that open access to scientific publications should be achieved in full observance of the principle that no researcher should be prevented from publishing; INVITES the Commission, Member States and relevant stakeholders, including research funding </a:t>
            </a:r>
            <a:r>
              <a:rPr lang="en-US" sz="1200" dirty="0" err="1"/>
              <a:t>organisations</a:t>
            </a:r>
            <a:r>
              <a:rPr lang="en-US" sz="1200" dirty="0"/>
              <a:t>, to </a:t>
            </a:r>
            <a:r>
              <a:rPr lang="en-US" sz="1200" dirty="0" err="1"/>
              <a:t>catalyse</a:t>
            </a:r>
            <a:r>
              <a:rPr lang="en-US" sz="1200" dirty="0"/>
              <a:t> this transition; and STRESSES the importance of clarity in scientific publishing </a:t>
            </a:r>
            <a:r>
              <a:rPr lang="en-US" sz="1200" dirty="0" smtClean="0"/>
              <a:t>agreements</a:t>
            </a:r>
            <a:endParaRPr lang="en-US" sz="1200" b="1" dirty="0" smtClean="0"/>
          </a:p>
        </p:txBody>
      </p:sp>
      <p:sp>
        <p:nvSpPr>
          <p:cNvPr id="6" name="Dian numeron paikkamerkki 5"/>
          <p:cNvSpPr>
            <a:spLocks noGrp="1"/>
          </p:cNvSpPr>
          <p:nvPr>
            <p:ph type="sldNum" sz="quarter" idx="12"/>
          </p:nvPr>
        </p:nvSpPr>
        <p:spPr/>
        <p:txBody>
          <a:bodyPr/>
          <a:lstStyle/>
          <a:p>
            <a:fld id="{39BCDC5E-CB8A-064D-B365-64770D9A08A3}" type="slidenum">
              <a:rPr lang="uk-UA" smtClean="0"/>
              <a:pPr/>
              <a:t>2</a:t>
            </a:fld>
            <a:endParaRPr lang="uk-UA"/>
          </a:p>
        </p:txBody>
      </p:sp>
    </p:spTree>
    <p:extLst>
      <p:ext uri="{BB962C8B-B14F-4D97-AF65-F5344CB8AC3E}">
        <p14:creationId xmlns:p14="http://schemas.microsoft.com/office/powerpoint/2010/main" val="289853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2800" dirty="0"/>
              <a:t>Council </a:t>
            </a:r>
            <a:r>
              <a:rPr lang="en-US" sz="2800" dirty="0" smtClean="0"/>
              <a:t>Conclusions </a:t>
            </a:r>
            <a:r>
              <a:rPr lang="en-US" sz="2800" dirty="0"/>
              <a:t>on the transition towards an Open</a:t>
            </a:r>
            <a:br>
              <a:rPr lang="en-US" sz="2800" dirty="0"/>
            </a:br>
            <a:r>
              <a:rPr lang="en-US" sz="2800" dirty="0"/>
              <a:t>Science </a:t>
            </a:r>
            <a:r>
              <a:rPr lang="en-US" sz="2800" dirty="0" smtClean="0"/>
              <a:t>system (9526/16), 27 </a:t>
            </a:r>
            <a:r>
              <a:rPr lang="en-US" sz="2800" dirty="0"/>
              <a:t>May 2016.</a:t>
            </a:r>
            <a:endParaRPr lang="fi-FI" sz="2800" dirty="0"/>
          </a:p>
        </p:txBody>
      </p:sp>
      <p:sp>
        <p:nvSpPr>
          <p:cNvPr id="3" name="Sisällön paikkamerkki 2"/>
          <p:cNvSpPr>
            <a:spLocks noGrp="1"/>
          </p:cNvSpPr>
          <p:nvPr>
            <p:ph idx="1"/>
          </p:nvPr>
        </p:nvSpPr>
        <p:spPr>
          <a:xfrm>
            <a:off x="0" y="1034322"/>
            <a:ext cx="9144000" cy="3470360"/>
          </a:xfrm>
        </p:spPr>
        <p:txBody>
          <a:bodyPr>
            <a:noAutofit/>
          </a:bodyPr>
          <a:lstStyle/>
          <a:p>
            <a:r>
              <a:rPr lang="en-US" sz="1200" b="1" dirty="0" smtClean="0"/>
              <a:t>Optimal </a:t>
            </a:r>
            <a:r>
              <a:rPr lang="en-US" sz="1200" b="1" dirty="0"/>
              <a:t>reuse of research </a:t>
            </a:r>
            <a:r>
              <a:rPr lang="en-US" sz="1200" b="1" dirty="0" smtClean="0"/>
              <a:t>data</a:t>
            </a:r>
          </a:p>
          <a:p>
            <a:pPr lvl="1"/>
            <a:r>
              <a:rPr lang="en-US" sz="1200" dirty="0"/>
              <a:t>14. </a:t>
            </a:r>
            <a:r>
              <a:rPr lang="en-US" sz="1200" dirty="0">
                <a:solidFill>
                  <a:srgbClr val="FF0000"/>
                </a:solidFill>
              </a:rPr>
              <a:t>UNDERLINES that research data originating from publicly funded research projects could be considered as a public good, </a:t>
            </a:r>
            <a:r>
              <a:rPr lang="en-US" sz="1200" dirty="0"/>
              <a:t>and ENCOURAGES the Member States, the Commission and stakeholders to set optimal reuse of research data as the point of departure, whilst </a:t>
            </a:r>
            <a:r>
              <a:rPr lang="en-US" sz="1200" dirty="0" err="1"/>
              <a:t>recognising</a:t>
            </a:r>
            <a:r>
              <a:rPr lang="en-US" sz="1200" dirty="0"/>
              <a:t> the needs for different access regimes because of Intellectual Property Rights, personal data protection and confidentiality, security concerns, as well as global economic competitiveness and other legitimate interests. </a:t>
            </a:r>
            <a:r>
              <a:rPr lang="en-US" sz="1200" dirty="0">
                <a:solidFill>
                  <a:srgbClr val="FF0000"/>
                </a:solidFill>
              </a:rPr>
              <a:t>Therefore, the underlying principle for the optimal reuse of research data should be: “as open as possible, as closed as necessary</a:t>
            </a:r>
            <a:r>
              <a:rPr lang="en-US" sz="1200" dirty="0" smtClean="0">
                <a:solidFill>
                  <a:srgbClr val="FF0000"/>
                </a:solidFill>
              </a:rPr>
              <a:t>”.</a:t>
            </a:r>
            <a:endParaRPr lang="en-US" sz="1200" b="1" dirty="0" smtClean="0">
              <a:solidFill>
                <a:srgbClr val="FF0000"/>
              </a:solidFill>
            </a:endParaRPr>
          </a:p>
          <a:p>
            <a:pPr lvl="1"/>
            <a:r>
              <a:rPr lang="en-US" sz="1200" dirty="0"/>
              <a:t>16. </a:t>
            </a:r>
            <a:r>
              <a:rPr lang="en-US" sz="1200" dirty="0">
                <a:solidFill>
                  <a:srgbClr val="FF0000"/>
                </a:solidFill>
              </a:rPr>
              <a:t>EMPHASISES that the opportunities for the optimal reuse of research data can only be </a:t>
            </a:r>
            <a:r>
              <a:rPr lang="en-US" sz="1200" dirty="0" err="1">
                <a:solidFill>
                  <a:srgbClr val="FF0000"/>
                </a:solidFill>
              </a:rPr>
              <a:t>realised</a:t>
            </a:r>
            <a:r>
              <a:rPr lang="en-US" sz="1200" dirty="0">
                <a:solidFill>
                  <a:srgbClr val="FF0000"/>
                </a:solidFill>
              </a:rPr>
              <a:t> if data are consistent with the FAIR principles (findable, accessible, interoperable and re-usable) within a secure and trustworthy environment;</a:t>
            </a:r>
            <a:r>
              <a:rPr lang="en-US" sz="1200" dirty="0"/>
              <a:t> RECALLS the importance of storage, long term preservation and curation of research data, taking into consideration the capacity of the research group or </a:t>
            </a:r>
            <a:r>
              <a:rPr lang="en-US" sz="1200" dirty="0" err="1"/>
              <a:t>organisation</a:t>
            </a:r>
            <a:r>
              <a:rPr lang="en-US" sz="1200" dirty="0"/>
              <a:t>, as well as ensuring the existence of metadata based on international standards; ENCOURAGES Member States, the Commission and stakeholders to follow the FAIR principles in research </a:t>
            </a:r>
            <a:r>
              <a:rPr lang="en-US" sz="1200" dirty="0" err="1"/>
              <a:t>programmes</a:t>
            </a:r>
            <a:r>
              <a:rPr lang="en-US" sz="1200" dirty="0"/>
              <a:t> and funding mechanisms</a:t>
            </a:r>
            <a:r>
              <a:rPr lang="en-US" sz="1200" dirty="0" smtClean="0"/>
              <a:t>.</a:t>
            </a:r>
            <a:endParaRPr lang="en-US" sz="1200" b="1" dirty="0"/>
          </a:p>
          <a:p>
            <a:r>
              <a:rPr lang="en-US" sz="1200" b="1" dirty="0" smtClean="0"/>
              <a:t>Follow-up</a:t>
            </a:r>
          </a:p>
          <a:p>
            <a:pPr lvl="1"/>
            <a:r>
              <a:rPr lang="en-US" sz="1200" dirty="0" smtClean="0"/>
              <a:t>18</a:t>
            </a:r>
            <a:r>
              <a:rPr lang="en-US" sz="1200" dirty="0"/>
              <a:t>. </a:t>
            </a:r>
            <a:r>
              <a:rPr lang="en-US" sz="1200" dirty="0">
                <a:solidFill>
                  <a:srgbClr val="FF0000"/>
                </a:solidFill>
              </a:rPr>
              <a:t>CALLS on the Commission, the Member States and the stakeholders to take the </a:t>
            </a:r>
            <a:r>
              <a:rPr lang="en-US" sz="1200" dirty="0" smtClean="0">
                <a:solidFill>
                  <a:srgbClr val="FF0000"/>
                </a:solidFill>
              </a:rPr>
              <a:t>necessary actions </a:t>
            </a:r>
            <a:r>
              <a:rPr lang="en-US" sz="1200" dirty="0">
                <a:solidFill>
                  <a:srgbClr val="FF0000"/>
                </a:solidFill>
              </a:rPr>
              <a:t>needed for making open science a reality and to advocate the need for </a:t>
            </a:r>
            <a:r>
              <a:rPr lang="en-US" sz="1200" dirty="0" smtClean="0">
                <a:solidFill>
                  <a:srgbClr val="FF0000"/>
                </a:solidFill>
              </a:rPr>
              <a:t>concerted actions </a:t>
            </a:r>
            <a:r>
              <a:rPr lang="en-US" sz="1200" dirty="0">
                <a:solidFill>
                  <a:srgbClr val="FF0000"/>
                </a:solidFill>
              </a:rPr>
              <a:t>in relevant national, EU, multilateral and international fora; </a:t>
            </a:r>
            <a:r>
              <a:rPr lang="en-US" sz="1200" dirty="0"/>
              <a:t>CALLS on </a:t>
            </a:r>
            <a:r>
              <a:rPr lang="en-US" sz="1200" dirty="0" smtClean="0"/>
              <a:t>the Commission </a:t>
            </a:r>
            <a:r>
              <a:rPr lang="en-US" sz="1200" dirty="0"/>
              <a:t>to keep the Member States informed of and involved in the work of the </a:t>
            </a:r>
            <a:r>
              <a:rPr lang="en-US" sz="1200" dirty="0" smtClean="0"/>
              <a:t>Open Science </a:t>
            </a:r>
            <a:r>
              <a:rPr lang="en-US" sz="1200" dirty="0"/>
              <a:t>Policy Platform and to coordinate its activities with the Member States, and </a:t>
            </a:r>
            <a:r>
              <a:rPr lang="en-US" sz="1200" dirty="0" smtClean="0"/>
              <a:t>AGREES to </a:t>
            </a:r>
            <a:r>
              <a:rPr lang="en-US" sz="1200" dirty="0"/>
              <a:t>take stock on the progress together with the Commission and the Platform on a </a:t>
            </a:r>
            <a:r>
              <a:rPr lang="en-US" sz="1200" dirty="0" smtClean="0"/>
              <a:t>regular basis</a:t>
            </a:r>
            <a:r>
              <a:rPr lang="en-US" sz="1200" dirty="0"/>
              <a:t>, starting no later than one year from now.</a:t>
            </a:r>
            <a:endParaRPr lang="fi-FI" sz="1200" dirty="0"/>
          </a:p>
        </p:txBody>
      </p:sp>
      <p:sp>
        <p:nvSpPr>
          <p:cNvPr id="6" name="Dian numeron paikkamerkki 5"/>
          <p:cNvSpPr>
            <a:spLocks noGrp="1"/>
          </p:cNvSpPr>
          <p:nvPr>
            <p:ph type="sldNum" sz="quarter" idx="12"/>
          </p:nvPr>
        </p:nvSpPr>
        <p:spPr/>
        <p:txBody>
          <a:bodyPr/>
          <a:lstStyle/>
          <a:p>
            <a:fld id="{39BCDC5E-CB8A-064D-B365-64770D9A08A3}" type="slidenum">
              <a:rPr lang="uk-UA" smtClean="0"/>
              <a:pPr/>
              <a:t>3</a:t>
            </a:fld>
            <a:endParaRPr lang="uk-UA"/>
          </a:p>
        </p:txBody>
      </p:sp>
    </p:spTree>
    <p:extLst>
      <p:ext uri="{BB962C8B-B14F-4D97-AF65-F5344CB8AC3E}">
        <p14:creationId xmlns:p14="http://schemas.microsoft.com/office/powerpoint/2010/main" val="136247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2800" dirty="0"/>
              <a:t>The European Strategy Forum on Research</a:t>
            </a:r>
            <a:br>
              <a:rPr lang="en-US" sz="2800" dirty="0"/>
            </a:br>
            <a:r>
              <a:rPr lang="en-US" sz="2800" dirty="0"/>
              <a:t>Infrastructures (</a:t>
            </a:r>
            <a:r>
              <a:rPr lang="en-US" sz="2800" dirty="0" smtClean="0"/>
              <a:t>ESFRI) Roadmaps</a:t>
            </a:r>
            <a:endParaRPr lang="fi-FI" sz="2800" dirty="0"/>
          </a:p>
        </p:txBody>
      </p:sp>
      <p:sp>
        <p:nvSpPr>
          <p:cNvPr id="3" name="Sisällön paikkamerkki 2"/>
          <p:cNvSpPr>
            <a:spLocks noGrp="1"/>
          </p:cNvSpPr>
          <p:nvPr>
            <p:ph idx="1"/>
          </p:nvPr>
        </p:nvSpPr>
        <p:spPr>
          <a:xfrm>
            <a:off x="0" y="1285461"/>
            <a:ext cx="9144000" cy="3309161"/>
          </a:xfrm>
        </p:spPr>
        <p:txBody>
          <a:bodyPr>
            <a:normAutofit lnSpcReduction="10000"/>
          </a:bodyPr>
          <a:lstStyle/>
          <a:p>
            <a:r>
              <a:rPr lang="en-US" dirty="0"/>
              <a:t>The European Strategy Forum on Research Infrastructures (ESFRI) periodically updates its Roadmap as mandated by the Competitiveness Council of the European Union to provide a coherent and strategic vision ensuring that Europe has excellent Research Infrastructures (RIs) in all fields of science and </a:t>
            </a:r>
            <a:r>
              <a:rPr lang="en-US" dirty="0" smtClean="0"/>
              <a:t>innovation.</a:t>
            </a:r>
          </a:p>
          <a:p>
            <a:r>
              <a:rPr lang="en-US" dirty="0"/>
              <a:t>ESFRI fosters the definition, implementation and further development of advanced solutions for the effective provision and use of high-quality scientific data, with effective descriptors, ease of access, interoperability and reusability, fully implementing the FAIR principles. It also develops and promotes Data Commons as </a:t>
            </a:r>
            <a:r>
              <a:rPr lang="en-US" dirty="0" err="1"/>
              <a:t>practised</a:t>
            </a:r>
            <a:r>
              <a:rPr lang="en-US" dirty="0"/>
              <a:t> by ESFRI Research Infrastructures and horizontal e-Infrastructures. </a:t>
            </a:r>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4</a:t>
            </a:fld>
            <a:endParaRPr lang="uk-UA"/>
          </a:p>
        </p:txBody>
      </p:sp>
    </p:spTree>
    <p:extLst>
      <p:ext uri="{BB962C8B-B14F-4D97-AF65-F5344CB8AC3E}">
        <p14:creationId xmlns:p14="http://schemas.microsoft.com/office/powerpoint/2010/main" val="215521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European </a:t>
            </a:r>
            <a:r>
              <a:rPr lang="fi-FI" dirty="0" err="1"/>
              <a:t>Research</a:t>
            </a:r>
            <a:r>
              <a:rPr lang="fi-FI" dirty="0"/>
              <a:t> Area (ERA)</a:t>
            </a:r>
          </a:p>
        </p:txBody>
      </p:sp>
      <p:sp>
        <p:nvSpPr>
          <p:cNvPr id="6" name="Dian numeron paikkamerkki 5"/>
          <p:cNvSpPr>
            <a:spLocks noGrp="1"/>
          </p:cNvSpPr>
          <p:nvPr>
            <p:ph type="sldNum" sz="quarter" idx="12"/>
          </p:nvPr>
        </p:nvSpPr>
        <p:spPr/>
        <p:txBody>
          <a:bodyPr/>
          <a:lstStyle/>
          <a:p>
            <a:fld id="{39BCDC5E-CB8A-064D-B365-64770D9A08A3}" type="slidenum">
              <a:rPr lang="uk-UA" smtClean="0"/>
              <a:pPr/>
              <a:t>5</a:t>
            </a:fld>
            <a:endParaRPr lang="uk-UA"/>
          </a:p>
        </p:txBody>
      </p:sp>
      <p:pic>
        <p:nvPicPr>
          <p:cNvPr id="1028" name="Picture 4" descr="https://libraryeuroparl.files.wordpress.com/2016/03/table-5-e28093-the-six-priorities-of-era-in-the-era-roadmap.png?w=750">
            <a:hlinkClick r:id="rId3" tooltip="Table 5 – The six priorities of ERA in the ERA Roadma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213" y="827787"/>
            <a:ext cx="5246005" cy="4315714"/>
          </a:xfrm>
          <a:prstGeom prst="rect">
            <a:avLst/>
          </a:prstGeom>
          <a:noFill/>
          <a:extLst>
            <a:ext uri="{909E8E84-426E-40DD-AFC4-6F175D3DCCD1}">
              <a14:hiddenFill xmlns:a14="http://schemas.microsoft.com/office/drawing/2010/main">
                <a:solidFill>
                  <a:srgbClr val="FFFFFF"/>
                </a:solidFill>
              </a14:hiddenFill>
            </a:ext>
          </a:extLst>
        </p:spPr>
      </p:pic>
      <p:sp>
        <p:nvSpPr>
          <p:cNvPr id="12" name="Sisällön paikkamerkki 2"/>
          <p:cNvSpPr txBox="1">
            <a:spLocks/>
          </p:cNvSpPr>
          <p:nvPr/>
        </p:nvSpPr>
        <p:spPr>
          <a:xfrm>
            <a:off x="163266" y="1111401"/>
            <a:ext cx="3576237" cy="3513608"/>
          </a:xfrm>
          <a:prstGeom prst="rect">
            <a:avLst/>
          </a:prstGeom>
        </p:spPr>
        <p:txBody>
          <a:bodyPr vert="horz" lIns="360000" tIns="0" rIns="360000" bIns="0" rtlCol="0">
            <a:normAutofit/>
          </a:bodyPr>
          <a:lstStyle>
            <a:lvl1pPr marL="342900" indent="-342900" algn="l" defTabSz="457200" rtl="0" eaLnBrk="1" latinLnBrk="0" hangingPunct="1">
              <a:spcBef>
                <a:spcPct val="20000"/>
              </a:spcBef>
              <a:buFont typeface="Arial"/>
              <a:buChar char="•"/>
              <a:defRPr sz="20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i="0" kern="1200" spc="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smtClean="0"/>
              <a:t>The Council Conclusions </a:t>
            </a:r>
            <a:r>
              <a:rPr lang="en-US" sz="1400" dirty="0"/>
              <a:t>of 29 May 2015 adopted </a:t>
            </a:r>
            <a:r>
              <a:rPr lang="en-US" sz="1400" dirty="0" smtClean="0"/>
              <a:t>the ERA Roadmap 2015-2020.</a:t>
            </a:r>
          </a:p>
          <a:p>
            <a:pPr marL="0" indent="0">
              <a:buNone/>
            </a:pPr>
            <a:endParaRPr lang="en-US" sz="1400" dirty="0"/>
          </a:p>
          <a:p>
            <a:pPr marL="0" indent="0">
              <a:buNone/>
            </a:pPr>
            <a:r>
              <a:rPr lang="en-US" sz="1400" dirty="0"/>
              <a:t>The purpose of </a:t>
            </a:r>
            <a:r>
              <a:rPr lang="en-US" sz="1400" dirty="0" smtClean="0"/>
              <a:t>the Roadmap </a:t>
            </a:r>
            <a:r>
              <a:rPr lang="en-US" sz="1400" dirty="0"/>
              <a:t>is </a:t>
            </a:r>
            <a:r>
              <a:rPr lang="en-US" sz="1400" dirty="0" smtClean="0"/>
              <a:t>to </a:t>
            </a:r>
            <a:r>
              <a:rPr lang="en-US" sz="1400" dirty="0"/>
              <a:t>identify a limited number of key implementation priorities which are </a:t>
            </a:r>
            <a:r>
              <a:rPr lang="en-US" sz="1400" dirty="0" smtClean="0"/>
              <a:t>likely to </a:t>
            </a:r>
            <a:r>
              <a:rPr lang="en-US" sz="1400" dirty="0"/>
              <a:t>have the biggest impact on Europe’s science, research and innovation systems if all the </a:t>
            </a:r>
            <a:r>
              <a:rPr lang="en-US" sz="1400" dirty="0" smtClean="0"/>
              <a:t>members of </a:t>
            </a:r>
            <a:r>
              <a:rPr lang="en-US" sz="1400" dirty="0"/>
              <a:t>the ERA Partnership get them right. It is important to underline that the Roadmap (like the </a:t>
            </a:r>
            <a:r>
              <a:rPr lang="en-US" sz="1400" dirty="0" smtClean="0"/>
              <a:t>ERA itself</a:t>
            </a:r>
            <a:r>
              <a:rPr lang="en-US" sz="1400" dirty="0"/>
              <a:t>) covers both research and innovation.</a:t>
            </a:r>
            <a:endParaRPr lang="en-US" sz="1400" dirty="0" smtClean="0"/>
          </a:p>
          <a:p>
            <a:endParaRPr lang="en-US" sz="1400" dirty="0" smtClean="0"/>
          </a:p>
        </p:txBody>
      </p:sp>
    </p:spTree>
    <p:extLst>
      <p:ext uri="{BB962C8B-B14F-4D97-AF65-F5344CB8AC3E}">
        <p14:creationId xmlns:p14="http://schemas.microsoft.com/office/powerpoint/2010/main" val="374552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39BCDC5E-CB8A-064D-B365-64770D9A08A3}" type="slidenum">
              <a:rPr lang="uk-UA" smtClean="0"/>
              <a:pPr/>
              <a:t>6</a:t>
            </a:fld>
            <a:endParaRPr lang="uk-UA"/>
          </a:p>
        </p:txBody>
      </p:sp>
      <p:sp>
        <p:nvSpPr>
          <p:cNvPr id="7" name="Sisällön paikkamerkki 1"/>
          <p:cNvSpPr txBox="1">
            <a:spLocks/>
          </p:cNvSpPr>
          <p:nvPr/>
        </p:nvSpPr>
        <p:spPr>
          <a:xfrm>
            <a:off x="437322" y="1410997"/>
            <a:ext cx="8167126" cy="3393001"/>
          </a:xfrm>
          <a:prstGeom prst="rect">
            <a:avLst/>
          </a:prstGeom>
        </p:spPr>
        <p:txBody>
          <a:bodyPr vert="horz" lIns="360000" tIns="0" rIns="360000" bIns="0" rtlCol="0">
            <a:normAutofit/>
          </a:bodyPr>
          <a:lstStyle>
            <a:lvl1pPr marL="342900" indent="-342900" algn="l" defTabSz="457200" rtl="0" eaLnBrk="1" latinLnBrk="0" hangingPunct="1">
              <a:spcBef>
                <a:spcPct val="20000"/>
              </a:spcBef>
              <a:buFont typeface="Arial"/>
              <a:buChar char="•"/>
              <a:defRPr sz="20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i="0" kern="1200" spc="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i-FI" sz="1800" b="1" dirty="0" err="1" smtClean="0"/>
              <a:t>High</a:t>
            </a:r>
            <a:r>
              <a:rPr lang="fi-FI" sz="1800" b="1" dirty="0" smtClean="0"/>
              <a:t> </a:t>
            </a:r>
            <a:r>
              <a:rPr lang="fi-FI" sz="1800" b="1" dirty="0" err="1" smtClean="0"/>
              <a:t>level</a:t>
            </a:r>
            <a:r>
              <a:rPr lang="fi-FI" sz="1800" b="1" dirty="0" smtClean="0"/>
              <a:t> </a:t>
            </a:r>
            <a:r>
              <a:rPr lang="fi-FI" sz="1800" b="1" dirty="0" err="1" smtClean="0"/>
              <a:t>objective</a:t>
            </a:r>
            <a:r>
              <a:rPr lang="fi-FI" sz="1800" b="1" dirty="0" smtClean="0"/>
              <a:t>/</a:t>
            </a:r>
            <a:r>
              <a:rPr lang="fi-FI" sz="1800" b="1" dirty="0" err="1" smtClean="0"/>
              <a:t>rationale</a:t>
            </a:r>
            <a:endParaRPr lang="fi-FI" sz="1800" b="1" dirty="0" smtClean="0"/>
          </a:p>
          <a:p>
            <a:pPr marL="0" indent="0">
              <a:buFont typeface="Arial"/>
              <a:buNone/>
            </a:pPr>
            <a:endParaRPr lang="en-US" sz="1800" b="1" dirty="0" smtClean="0"/>
          </a:p>
          <a:p>
            <a:pPr marL="0" indent="0">
              <a:buFont typeface="Arial"/>
              <a:buNone/>
            </a:pPr>
            <a:r>
              <a:rPr lang="en-US" sz="1800" dirty="0" smtClean="0"/>
              <a:t>Removing the legal, political and technical barriers to the wider circulation and greater use of knowledge will lead to increased growth and competitiveness for Europe, with benefits for scientists, research institutions, citizens and businesses of all sizes. The practical focus of this priority should be on a) fully implementing knowledge transfer policies at national level in order to maximize the exploitation of scientific results and b) open access to publications and data in an open science context.</a:t>
            </a:r>
            <a:endParaRPr lang="fi-FI" sz="1800" dirty="0"/>
          </a:p>
        </p:txBody>
      </p:sp>
      <p:sp>
        <p:nvSpPr>
          <p:cNvPr id="8" name="Otsikko 3"/>
          <p:cNvSpPr txBox="1">
            <a:spLocks/>
          </p:cNvSpPr>
          <p:nvPr/>
        </p:nvSpPr>
        <p:spPr>
          <a:xfrm>
            <a:off x="987551" y="0"/>
            <a:ext cx="7490792" cy="974270"/>
          </a:xfrm>
          <a:prstGeom prst="rect">
            <a:avLst/>
          </a:prstGeom>
        </p:spPr>
        <p:txBody>
          <a:bodyPr vert="horz" lIns="360000" tIns="360000" rIns="360000" bIns="0" rtlCol="0" anchor="t" anchorCtr="1">
            <a:noAutofit/>
          </a:bodyPr>
          <a:lstStyle>
            <a:lvl1pPr algn="ctr" defTabSz="457200" rtl="0" eaLnBrk="1" latinLnBrk="0" hangingPunct="1">
              <a:lnSpc>
                <a:spcPct val="80000"/>
              </a:lnSpc>
              <a:spcBef>
                <a:spcPct val="0"/>
              </a:spcBef>
              <a:buNone/>
              <a:defRPr sz="3600" b="1" i="0" kern="1200" spc="-150">
                <a:solidFill>
                  <a:schemeClr val="tx2"/>
                </a:solidFill>
                <a:latin typeface="Arial"/>
                <a:ea typeface="+mj-ea"/>
                <a:cs typeface="Arial"/>
              </a:defRPr>
            </a:lvl1pPr>
          </a:lstStyle>
          <a:p>
            <a:r>
              <a:rPr lang="en-US" sz="2400" dirty="0" smtClean="0"/>
              <a:t>ERA PRIORITY 5 – OPTIMAL CIRCULATION AND TRANSFER OF SCIENTIFIC</a:t>
            </a:r>
            <a:br>
              <a:rPr lang="en-US" sz="2400" dirty="0" smtClean="0"/>
            </a:br>
            <a:r>
              <a:rPr lang="en-US" sz="2400" dirty="0" smtClean="0"/>
              <a:t>KNOWLEDGE</a:t>
            </a:r>
            <a:endParaRPr lang="en-US" sz="2400" dirty="0"/>
          </a:p>
        </p:txBody>
      </p:sp>
      <p:sp>
        <p:nvSpPr>
          <p:cNvPr id="9" name="Tekstiruutu 8"/>
          <p:cNvSpPr txBox="1"/>
          <p:nvPr/>
        </p:nvSpPr>
        <p:spPr>
          <a:xfrm>
            <a:off x="4732947" y="4616853"/>
            <a:ext cx="4358886" cy="415498"/>
          </a:xfrm>
          <a:prstGeom prst="rect">
            <a:avLst/>
          </a:prstGeom>
          <a:noFill/>
        </p:spPr>
        <p:txBody>
          <a:bodyPr wrap="none" rtlCol="0">
            <a:spAutoFit/>
          </a:bodyPr>
          <a:lstStyle/>
          <a:p>
            <a:r>
              <a:rPr lang="en-US" sz="1050" dirty="0"/>
              <a:t>ERAC </a:t>
            </a:r>
            <a:r>
              <a:rPr lang="en-US" sz="1050" dirty="0" smtClean="0"/>
              <a:t>1208/15 European </a:t>
            </a:r>
            <a:r>
              <a:rPr lang="en-US" sz="1050" dirty="0"/>
              <a:t>Research </a:t>
            </a:r>
            <a:r>
              <a:rPr lang="en-US" sz="1050" dirty="0" smtClean="0"/>
              <a:t>Area (ERA) </a:t>
            </a:r>
            <a:r>
              <a:rPr lang="en-US" sz="1050" dirty="0"/>
              <a:t>Roadmap 2015-2020</a:t>
            </a:r>
          </a:p>
          <a:p>
            <a:endParaRPr lang="fi-FI" sz="1050" dirty="0"/>
          </a:p>
        </p:txBody>
      </p:sp>
    </p:spTree>
    <p:extLst>
      <p:ext uri="{BB962C8B-B14F-4D97-AF65-F5344CB8AC3E}">
        <p14:creationId xmlns:p14="http://schemas.microsoft.com/office/powerpoint/2010/main" val="595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2800" dirty="0"/>
              <a:t>Commission Recommendation of 17 July 2012 on "Access to </a:t>
            </a:r>
            <a:r>
              <a:rPr lang="en-US" sz="2800" dirty="0" smtClean="0"/>
              <a:t>and preservation of scientific information"</a:t>
            </a:r>
            <a:endParaRPr lang="fi-FI" sz="2800" dirty="0"/>
          </a:p>
        </p:txBody>
      </p:sp>
      <p:sp>
        <p:nvSpPr>
          <p:cNvPr id="3" name="Sisällön paikkamerkki 2"/>
          <p:cNvSpPr>
            <a:spLocks noGrp="1"/>
          </p:cNvSpPr>
          <p:nvPr>
            <p:ph idx="1"/>
          </p:nvPr>
        </p:nvSpPr>
        <p:spPr>
          <a:xfrm>
            <a:off x="0" y="1243584"/>
            <a:ext cx="9144000" cy="3351038"/>
          </a:xfrm>
        </p:spPr>
        <p:txBody>
          <a:bodyPr>
            <a:normAutofit/>
          </a:bodyPr>
          <a:lstStyle/>
          <a:p>
            <a:pPr marL="0" indent="0">
              <a:buNone/>
            </a:pPr>
            <a:endParaRPr lang="en-US" sz="1600" b="1" dirty="0" smtClean="0"/>
          </a:p>
          <a:p>
            <a:pPr marL="0" indent="0">
              <a:buNone/>
            </a:pPr>
            <a:r>
              <a:rPr lang="en-US" sz="1600" dirty="0" smtClean="0"/>
              <a:t>In </a:t>
            </a:r>
            <a:r>
              <a:rPr lang="en-US" sz="1600" dirty="0"/>
              <a:t>its Recommendation to the Member States on access to </a:t>
            </a:r>
            <a:r>
              <a:rPr lang="en-US" sz="1600" dirty="0" smtClean="0"/>
              <a:t>and </a:t>
            </a:r>
            <a:r>
              <a:rPr lang="en-US" sz="1600" dirty="0"/>
              <a:t>preservation of scientific information </a:t>
            </a:r>
            <a:r>
              <a:rPr lang="en-US" sz="1600" dirty="0" smtClean="0"/>
              <a:t>C(2012)4890, </a:t>
            </a:r>
            <a:r>
              <a:rPr lang="en-US" sz="1600" dirty="0"/>
              <a:t>the Commission called on Member States to designate National Points of Reference (NPRs) whose tasks would be to co-ordinate the measures listed in the Recommendation (relating to open access to publications, open research data, preservation of scientific information, and e-infrastructures); to act as </a:t>
            </a:r>
            <a:r>
              <a:rPr lang="en-US" sz="1600" dirty="0" smtClean="0"/>
              <a:t>interlocutor </a:t>
            </a:r>
            <a:r>
              <a:rPr lang="en-US" sz="1600" dirty="0"/>
              <a:t>with the Commission; and to report on the follow-up of the Recommendation</a:t>
            </a:r>
            <a:r>
              <a:rPr lang="en-US" sz="1600" dirty="0" smtClean="0"/>
              <a:t>.</a:t>
            </a:r>
          </a:p>
          <a:p>
            <a:pPr marL="0" indent="0">
              <a:buNone/>
            </a:pPr>
            <a:endParaRPr lang="en-US" sz="1600" dirty="0"/>
          </a:p>
          <a:p>
            <a:pPr marL="0" indent="0">
              <a:buNone/>
            </a:pPr>
            <a:r>
              <a:rPr lang="en-US" sz="1600" dirty="0" smtClean="0">
                <a:solidFill>
                  <a:srgbClr val="FF0000"/>
                </a:solidFill>
                <a:sym typeface="Wingdings" panose="05000000000000000000" pitchFamily="2" charset="2"/>
              </a:rPr>
              <a:t>==&gt; so far EC has published two reports on the </a:t>
            </a:r>
            <a:r>
              <a:rPr lang="en-US" sz="1600" dirty="0">
                <a:solidFill>
                  <a:srgbClr val="FF0000"/>
                </a:solidFill>
                <a:sym typeface="Wingdings" panose="05000000000000000000" pitchFamily="2" charset="2"/>
              </a:rPr>
              <a:t>implementation of </a:t>
            </a:r>
            <a:r>
              <a:rPr lang="en-US" sz="1600" dirty="0" smtClean="0">
                <a:solidFill>
                  <a:srgbClr val="FF0000"/>
                </a:solidFill>
                <a:sym typeface="Wingdings" panose="05000000000000000000" pitchFamily="2" charset="2"/>
              </a:rPr>
              <a:t>C(2012)4890</a:t>
            </a:r>
          </a:p>
          <a:p>
            <a:pPr marL="0" indent="0">
              <a:buNone/>
            </a:pPr>
            <a:r>
              <a:rPr lang="en-US" sz="1600" dirty="0" smtClean="0">
                <a:solidFill>
                  <a:srgbClr val="FF0000"/>
                </a:solidFill>
                <a:sym typeface="Wingdings" panose="05000000000000000000" pitchFamily="2" charset="2"/>
              </a:rPr>
              <a:t>==&gt; update of the recommendation is in the making, will include references to FAIR data and PSI</a:t>
            </a:r>
          </a:p>
          <a:p>
            <a:pPr marL="0" indent="0">
              <a:buNone/>
            </a:pPr>
            <a:endParaRPr lang="en-US" sz="1600" dirty="0">
              <a:sym typeface="Wingdings" panose="05000000000000000000" pitchFamily="2" charset="2"/>
            </a:endParaRPr>
          </a:p>
        </p:txBody>
      </p:sp>
      <p:sp>
        <p:nvSpPr>
          <p:cNvPr id="6" name="Dian numeron paikkamerkki 5"/>
          <p:cNvSpPr>
            <a:spLocks noGrp="1"/>
          </p:cNvSpPr>
          <p:nvPr>
            <p:ph type="sldNum" sz="quarter" idx="12"/>
          </p:nvPr>
        </p:nvSpPr>
        <p:spPr/>
        <p:txBody>
          <a:bodyPr/>
          <a:lstStyle/>
          <a:p>
            <a:fld id="{39BCDC5E-CB8A-064D-B365-64770D9A08A3}" type="slidenum">
              <a:rPr lang="uk-UA" smtClean="0"/>
              <a:pPr/>
              <a:t>7</a:t>
            </a:fld>
            <a:endParaRPr lang="uk-UA"/>
          </a:p>
        </p:txBody>
      </p:sp>
    </p:spTree>
    <p:extLst>
      <p:ext uri="{BB962C8B-B14F-4D97-AF65-F5344CB8AC3E}">
        <p14:creationId xmlns:p14="http://schemas.microsoft.com/office/powerpoint/2010/main" val="388082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2400" dirty="0"/>
              <a:t>Report on the implementation of </a:t>
            </a:r>
            <a:r>
              <a:rPr lang="en-US" sz="2400" dirty="0" smtClean="0"/>
              <a:t>C(2012</a:t>
            </a:r>
            <a:r>
              <a:rPr lang="en-US" sz="2400" dirty="0"/>
              <a:t>) 4890 </a:t>
            </a:r>
            <a:r>
              <a:rPr lang="en-US" sz="2400" dirty="0" smtClean="0"/>
              <a:t>– </a:t>
            </a:r>
            <a:br>
              <a:rPr lang="en-US" sz="2400" dirty="0" smtClean="0"/>
            </a:br>
            <a:r>
              <a:rPr lang="en-US" sz="2400" dirty="0" smtClean="0"/>
              <a:t>Study </a:t>
            </a:r>
            <a:r>
              <a:rPr lang="en-US" sz="2400" dirty="0"/>
              <a:t>completed in May 2018</a:t>
            </a:r>
            <a:endParaRPr lang="fi-FI" sz="2400" dirty="0"/>
          </a:p>
        </p:txBody>
      </p:sp>
      <p:sp>
        <p:nvSpPr>
          <p:cNvPr id="3" name="Sisällön paikkamerkki 2"/>
          <p:cNvSpPr>
            <a:spLocks noGrp="1"/>
          </p:cNvSpPr>
          <p:nvPr>
            <p:ph idx="1"/>
          </p:nvPr>
        </p:nvSpPr>
        <p:spPr>
          <a:xfrm>
            <a:off x="0" y="1086678"/>
            <a:ext cx="9144000" cy="3507944"/>
          </a:xfrm>
        </p:spPr>
        <p:txBody>
          <a:bodyPr>
            <a:noAutofit/>
          </a:bodyPr>
          <a:lstStyle/>
          <a:p>
            <a:r>
              <a:rPr lang="en-US" sz="1200" dirty="0"/>
              <a:t>Member States largely believe that the Recommendation has been valuable and impactful at European and national level. </a:t>
            </a:r>
            <a:endParaRPr lang="en-US" sz="1200" dirty="0" smtClean="0"/>
          </a:p>
          <a:p>
            <a:r>
              <a:rPr lang="en-US" sz="1200" dirty="0"/>
              <a:t>The majority of the countries have adopted, are implementing or currently discussing policies for open access to publications at the national level, with one third of the countries preferring self-archiving, a few countries with a strong preference for open access publishing and half of the countries supporting both means of open access. </a:t>
            </a:r>
            <a:endParaRPr lang="en-US" sz="1200" dirty="0" smtClean="0"/>
          </a:p>
          <a:p>
            <a:r>
              <a:rPr lang="en-US" sz="1200" dirty="0"/>
              <a:t>National governments, as well as funders and institutions, are at different stages of progress in implementing open access to research data policy (e.g. Research Data Management (RDM), Findable, Accessible, Interoperable, Reusable (FAIR) data, RDM costs). The respondents suggested that more coordination would be necessary to assure alignment of policies and practices. A number of countries are working on open research data principles with approximately half of the countries surveyed making DMPs and FAIR data part of their policies. </a:t>
            </a:r>
            <a:endParaRPr lang="en-US" sz="1200" dirty="0" smtClean="0"/>
          </a:p>
          <a:p>
            <a:r>
              <a:rPr lang="en-US" sz="1200" dirty="0"/>
              <a:t>The majority of the countries reported projects or initiatives at national level to develop cloud services and/or ensure interoperability of e-infrastructures</a:t>
            </a:r>
            <a:r>
              <a:rPr lang="en-US" sz="1200" dirty="0" smtClean="0"/>
              <a:t>.</a:t>
            </a:r>
          </a:p>
          <a:p>
            <a:r>
              <a:rPr lang="en-US" sz="1200" dirty="0"/>
              <a:t>Rewards for practicing Open Science (i.e. the culture of sharing) built into the career assessment and related education and skills initiatives and strategies is being implemented mostly at the institutional level. </a:t>
            </a:r>
            <a:endParaRPr lang="en-US" sz="1200" dirty="0" smtClean="0"/>
          </a:p>
          <a:p>
            <a:r>
              <a:rPr lang="en-US" sz="1200" dirty="0"/>
              <a:t>Only half of the countries monitor the development and/or growth of open access publications at national level while the majority of countries do not monitor the development/growth of access to research data nor the impact of open access. </a:t>
            </a:r>
            <a:endParaRPr lang="en-US" sz="1200" dirty="0" smtClean="0"/>
          </a:p>
          <a:p>
            <a:r>
              <a:rPr lang="en-US" sz="1200" dirty="0"/>
              <a:t>The majority of countries are involved in collaborative efforts for digital journal subscriptions and interoperability of e-infrastructures in the national or transnational context. </a:t>
            </a:r>
            <a:endParaRPr lang="fi-FI" sz="1200" dirty="0"/>
          </a:p>
        </p:txBody>
      </p:sp>
      <p:sp>
        <p:nvSpPr>
          <p:cNvPr id="6" name="Dian numeron paikkamerkki 5"/>
          <p:cNvSpPr>
            <a:spLocks noGrp="1"/>
          </p:cNvSpPr>
          <p:nvPr>
            <p:ph type="sldNum" sz="quarter" idx="12"/>
          </p:nvPr>
        </p:nvSpPr>
        <p:spPr/>
        <p:txBody>
          <a:bodyPr/>
          <a:lstStyle/>
          <a:p>
            <a:fld id="{39BCDC5E-CB8A-064D-B365-64770D9A08A3}" type="slidenum">
              <a:rPr lang="uk-UA" smtClean="0"/>
              <a:pPr/>
              <a:t>8</a:t>
            </a:fld>
            <a:endParaRPr lang="uk-UA"/>
          </a:p>
        </p:txBody>
      </p:sp>
    </p:spTree>
    <p:extLst>
      <p:ext uri="{BB962C8B-B14F-4D97-AF65-F5344CB8AC3E}">
        <p14:creationId xmlns:p14="http://schemas.microsoft.com/office/powerpoint/2010/main" val="247194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Horizon</a:t>
            </a:r>
            <a:r>
              <a:rPr lang="fi-FI" dirty="0" smtClean="0"/>
              <a:t> 2020 and </a:t>
            </a:r>
            <a:r>
              <a:rPr lang="fi-FI" dirty="0" err="1" smtClean="0"/>
              <a:t>Horizon</a:t>
            </a:r>
            <a:r>
              <a:rPr lang="fi-FI" dirty="0" smtClean="0"/>
              <a:t> Europe</a:t>
            </a:r>
            <a:endParaRPr lang="fi-FI" dirty="0"/>
          </a:p>
        </p:txBody>
      </p:sp>
      <p:sp>
        <p:nvSpPr>
          <p:cNvPr id="3" name="Sisällön paikkamerkki 2"/>
          <p:cNvSpPr>
            <a:spLocks noGrp="1"/>
          </p:cNvSpPr>
          <p:nvPr>
            <p:ph idx="1"/>
          </p:nvPr>
        </p:nvSpPr>
        <p:spPr/>
        <p:txBody>
          <a:bodyPr>
            <a:noAutofit/>
          </a:bodyPr>
          <a:lstStyle/>
          <a:p>
            <a:endParaRPr lang="en-US" sz="1200" dirty="0" smtClean="0"/>
          </a:p>
          <a:p>
            <a:r>
              <a:rPr lang="en-US" sz="1200" dirty="0" smtClean="0"/>
              <a:t>Horizon </a:t>
            </a:r>
            <a:r>
              <a:rPr lang="en-US" sz="1200" dirty="0"/>
              <a:t>2020 - The Framework </a:t>
            </a:r>
            <a:r>
              <a:rPr lang="en-US" sz="1200" dirty="0" err="1"/>
              <a:t>Programme</a:t>
            </a:r>
            <a:r>
              <a:rPr lang="en-US" sz="1200" dirty="0"/>
              <a:t> for Research </a:t>
            </a:r>
            <a:r>
              <a:rPr lang="en-US" sz="1200" dirty="0" smtClean="0"/>
              <a:t>and Innovation </a:t>
            </a:r>
            <a:r>
              <a:rPr lang="en-US" sz="1200" dirty="0"/>
              <a:t>(2014-2020</a:t>
            </a:r>
            <a:r>
              <a:rPr lang="en-US" sz="1200" dirty="0" smtClean="0"/>
              <a:t>)</a:t>
            </a:r>
          </a:p>
          <a:p>
            <a:r>
              <a:rPr lang="en-US" sz="1200" dirty="0" smtClean="0"/>
              <a:t>Open Innovation, Open Science, Open to the World – a vision for Europe (EC 2016)</a:t>
            </a:r>
          </a:p>
          <a:p>
            <a:r>
              <a:rPr lang="en-US" sz="1200" dirty="0" smtClean="0"/>
              <a:t>For </a:t>
            </a:r>
            <a:r>
              <a:rPr lang="en-US" sz="1200" dirty="0"/>
              <a:t>the next long-term EU budget 2021-2027, the Commission is </a:t>
            </a:r>
            <a:r>
              <a:rPr lang="en-US" sz="1200" dirty="0" smtClean="0"/>
              <a:t>proposing </a:t>
            </a:r>
            <a:r>
              <a:rPr lang="en-US" sz="1200" dirty="0"/>
              <a:t>€100 billion for research and innovation</a:t>
            </a:r>
            <a:r>
              <a:rPr lang="en-US" sz="1200" dirty="0" smtClean="0"/>
              <a:t>.</a:t>
            </a:r>
          </a:p>
          <a:p>
            <a:pPr lvl="1"/>
            <a:r>
              <a:rPr lang="fi-FI" sz="1200" dirty="0"/>
              <a:t>A European Innovation </a:t>
            </a:r>
            <a:r>
              <a:rPr lang="fi-FI" sz="1200" dirty="0" err="1"/>
              <a:t>Council</a:t>
            </a:r>
            <a:r>
              <a:rPr lang="fi-FI" sz="1200" dirty="0"/>
              <a:t> (EIC</a:t>
            </a:r>
            <a:r>
              <a:rPr lang="fi-FI" sz="1200" dirty="0" smtClean="0"/>
              <a:t>)</a:t>
            </a:r>
          </a:p>
          <a:p>
            <a:pPr lvl="1"/>
            <a:r>
              <a:rPr lang="en-US" sz="1200" dirty="0"/>
              <a:t>New EU-wide research and innovation </a:t>
            </a:r>
            <a:r>
              <a:rPr lang="en-US" sz="1200" dirty="0" smtClean="0"/>
              <a:t>missions</a:t>
            </a:r>
          </a:p>
          <a:p>
            <a:pPr lvl="1"/>
            <a:r>
              <a:rPr lang="en-US" sz="1200" dirty="0" err="1"/>
              <a:t>Maximising</a:t>
            </a:r>
            <a:r>
              <a:rPr lang="en-US" sz="1200" dirty="0"/>
              <a:t> the innovation potential across the </a:t>
            </a:r>
            <a:r>
              <a:rPr lang="en-US" sz="1200" dirty="0" smtClean="0"/>
              <a:t>EU</a:t>
            </a:r>
          </a:p>
          <a:p>
            <a:pPr lvl="1"/>
            <a:r>
              <a:rPr lang="en-US" sz="1200" dirty="0"/>
              <a:t>A new generation of European Partnerships and increased collaboration with other EU </a:t>
            </a:r>
            <a:r>
              <a:rPr lang="en-US" sz="1200" dirty="0" err="1" smtClean="0"/>
              <a:t>programmes</a:t>
            </a:r>
            <a:endParaRPr lang="en-US" sz="1200" dirty="0" smtClean="0"/>
          </a:p>
          <a:p>
            <a:pPr lvl="1"/>
            <a:r>
              <a:rPr lang="en-US" sz="1200" dirty="0">
                <a:solidFill>
                  <a:srgbClr val="FF0000"/>
                </a:solidFill>
              </a:rPr>
              <a:t>More openness: The principle of 'open science' will become the modus operandi of Horizon Europe, requiring open access to publications and data. This will assist market uptake and increase the innovation potential of results generated by EU funding</a:t>
            </a:r>
            <a:r>
              <a:rPr lang="en-US" sz="1200" dirty="0" smtClean="0"/>
              <a:t>.</a:t>
            </a:r>
          </a:p>
          <a:p>
            <a:pPr marL="0" indent="0">
              <a:buNone/>
            </a:pPr>
            <a:endParaRPr lang="en-US" sz="1200" dirty="0" smtClean="0"/>
          </a:p>
          <a:p>
            <a:pPr marL="400050" lvl="1" indent="0">
              <a:buNone/>
            </a:pPr>
            <a:r>
              <a:rPr lang="en-US" sz="1200" dirty="0" smtClean="0"/>
              <a:t>=</a:t>
            </a:r>
            <a:r>
              <a:rPr lang="en-US" sz="1200" dirty="0" smtClean="0">
                <a:sym typeface="Wingdings" panose="05000000000000000000" pitchFamily="2" charset="2"/>
              </a:rPr>
              <a:t>==&gt; </a:t>
            </a:r>
            <a:r>
              <a:rPr lang="en-US" sz="1200" dirty="0" smtClean="0">
                <a:solidFill>
                  <a:srgbClr val="FF0000"/>
                </a:solidFill>
                <a:sym typeface="Wingdings" panose="05000000000000000000" pitchFamily="2" charset="2"/>
              </a:rPr>
              <a:t>In principle, the Finnish Government </a:t>
            </a:r>
            <a:r>
              <a:rPr lang="en-US" sz="1200" dirty="0">
                <a:solidFill>
                  <a:srgbClr val="FF0000"/>
                </a:solidFill>
                <a:sym typeface="Wingdings" panose="05000000000000000000" pitchFamily="2" charset="2"/>
              </a:rPr>
              <a:t>welcomes the Commission's proposals for new openings of the Horizon </a:t>
            </a:r>
            <a:r>
              <a:rPr lang="en-US" sz="1200" dirty="0" smtClean="0">
                <a:solidFill>
                  <a:srgbClr val="FF0000"/>
                </a:solidFill>
                <a:sym typeface="Wingdings" panose="05000000000000000000" pitchFamily="2" charset="2"/>
              </a:rPr>
              <a:t>Europe framework program to </a:t>
            </a:r>
            <a:r>
              <a:rPr lang="en-US" sz="1200" dirty="0">
                <a:solidFill>
                  <a:srgbClr val="FF0000"/>
                </a:solidFill>
                <a:sym typeface="Wingdings" panose="05000000000000000000" pitchFamily="2" charset="2"/>
              </a:rPr>
              <a:t>strengthen open science and open innovation, and to reinforce breakthrough innovations and market-creating innovations within the framework of commonly agreed </a:t>
            </a:r>
            <a:r>
              <a:rPr lang="en-US" sz="1200" dirty="0" smtClean="0">
                <a:solidFill>
                  <a:srgbClr val="FF0000"/>
                </a:solidFill>
                <a:sym typeface="Wingdings" panose="05000000000000000000" pitchFamily="2" charset="2"/>
              </a:rPr>
              <a:t>principles. Strengthening </a:t>
            </a:r>
            <a:r>
              <a:rPr lang="en-US" sz="1200" dirty="0">
                <a:solidFill>
                  <a:srgbClr val="FF0000"/>
                </a:solidFill>
                <a:sym typeface="Wingdings" panose="05000000000000000000" pitchFamily="2" charset="2"/>
              </a:rPr>
              <a:t>the open approach to research and innovation can improve the reliability, transparency and effectiveness of research, as well as more efficient and effective </a:t>
            </a:r>
            <a:r>
              <a:rPr lang="en-US" sz="1200" dirty="0" smtClean="0">
                <a:solidFill>
                  <a:srgbClr val="FF0000"/>
                </a:solidFill>
                <a:sym typeface="Wingdings" panose="05000000000000000000" pitchFamily="2" charset="2"/>
              </a:rPr>
              <a:t>utilization of research results. </a:t>
            </a:r>
          </a:p>
          <a:p>
            <a:pPr marL="400050" lvl="1" indent="0">
              <a:buNone/>
            </a:pPr>
            <a:r>
              <a:rPr lang="en-US" sz="1200" dirty="0">
                <a:sym typeface="Wingdings" panose="05000000000000000000" pitchFamily="2" charset="2"/>
              </a:rPr>
              <a:t>	</a:t>
            </a:r>
            <a:r>
              <a:rPr lang="en-US" sz="1200" dirty="0" smtClean="0">
                <a:sym typeface="Wingdings" panose="05000000000000000000" pitchFamily="2" charset="2"/>
              </a:rPr>
              <a:t>				(Government brief to the parliament U </a:t>
            </a:r>
            <a:r>
              <a:rPr lang="en-US" sz="1200" dirty="0">
                <a:sym typeface="Wingdings" panose="05000000000000000000" pitchFamily="2" charset="2"/>
              </a:rPr>
              <a:t>70/2018 </a:t>
            </a:r>
            <a:r>
              <a:rPr lang="en-US" sz="1200" dirty="0" err="1" smtClean="0">
                <a:sym typeface="Wingdings" panose="05000000000000000000" pitchFamily="2" charset="2"/>
              </a:rPr>
              <a:t>vp</a:t>
            </a:r>
            <a:r>
              <a:rPr lang="en-US" sz="1200" dirty="0" smtClean="0">
                <a:sym typeface="Wingdings" panose="05000000000000000000" pitchFamily="2" charset="2"/>
              </a:rPr>
              <a:t>)</a:t>
            </a:r>
            <a:endParaRPr lang="fi-FI" sz="1200" dirty="0"/>
          </a:p>
        </p:txBody>
      </p:sp>
      <p:sp>
        <p:nvSpPr>
          <p:cNvPr id="6" name="Dian numeron paikkamerkki 5"/>
          <p:cNvSpPr>
            <a:spLocks noGrp="1"/>
          </p:cNvSpPr>
          <p:nvPr>
            <p:ph type="sldNum" sz="quarter" idx="12"/>
          </p:nvPr>
        </p:nvSpPr>
        <p:spPr/>
        <p:txBody>
          <a:bodyPr/>
          <a:lstStyle/>
          <a:p>
            <a:fld id="{39BCDC5E-CB8A-064D-B365-64770D9A08A3}" type="slidenum">
              <a:rPr lang="uk-UA" smtClean="0"/>
              <a:pPr/>
              <a:t>9</a:t>
            </a:fld>
            <a:endParaRPr lang="uk-UA"/>
          </a:p>
        </p:txBody>
      </p:sp>
    </p:spTree>
    <p:extLst>
      <p:ext uri="{BB962C8B-B14F-4D97-AF65-F5344CB8AC3E}">
        <p14:creationId xmlns:p14="http://schemas.microsoft.com/office/powerpoint/2010/main" val="187008092"/>
      </p:ext>
    </p:extLst>
  </p:cSld>
  <p:clrMapOvr>
    <a:masterClrMapping/>
  </p:clrMapOvr>
</p:sld>
</file>

<file path=ppt/theme/theme1.xml><?xml version="1.0" encoding="utf-8"?>
<a:theme xmlns:a="http://schemas.openxmlformats.org/drawingml/2006/main" name="OKM18">
  <a:themeElements>
    <a:clrScheme name="OKM18 1">
      <a:dk1>
        <a:sysClr val="windowText" lastClr="000000"/>
      </a:dk1>
      <a:lt1>
        <a:sysClr val="window" lastClr="FFFFFF"/>
      </a:lt1>
      <a:dk2>
        <a:srgbClr val="00ADEF"/>
      </a:dk2>
      <a:lt2>
        <a:srgbClr val="D3EFFE"/>
      </a:lt2>
      <a:accent1>
        <a:srgbClr val="61A28C"/>
      </a:accent1>
      <a:accent2>
        <a:srgbClr val="6DCFF0"/>
      </a:accent2>
      <a:accent3>
        <a:srgbClr val="C5DF9C"/>
      </a:accent3>
      <a:accent4>
        <a:srgbClr val="FED68E"/>
      </a:accent4>
      <a:accent5>
        <a:srgbClr val="F49AC0"/>
      </a:accent5>
      <a:accent6>
        <a:srgbClr val="BBB7DC"/>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KM18-en.potx" id="{26BA8351-981B-430B-BB25-208D158F1BBA}" vid="{159FD228-3552-41CA-84C5-FA73CE1251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1639</Words>
  <Application>Microsoft Office PowerPoint</Application>
  <PresentationFormat>Näytössä katseltava esitys (16:9)</PresentationFormat>
  <Paragraphs>98</Paragraphs>
  <Slides>12</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Wingdings</vt:lpstr>
      <vt:lpstr>OKM18</vt:lpstr>
      <vt:lpstr>OpenAIRE national event  Date: 12.3.2019  Venue: Paasitorni, Helsinki  Opening words: Open Science in the European context    Sami Niinimäki, MOEC</vt:lpstr>
      <vt:lpstr>Council Conclusions on the transition towards an Open Science system (9526/16), 27 May 2016.</vt:lpstr>
      <vt:lpstr>Council Conclusions on the transition towards an Open Science system (9526/16), 27 May 2016.</vt:lpstr>
      <vt:lpstr>The European Strategy Forum on Research Infrastructures (ESFRI) Roadmaps</vt:lpstr>
      <vt:lpstr>European Research Area (ERA)</vt:lpstr>
      <vt:lpstr>PowerPoint-esitys</vt:lpstr>
      <vt:lpstr>Commission Recommendation of 17 July 2012 on "Access to and preservation of scientific information"</vt:lpstr>
      <vt:lpstr>Report on the implementation of C(2012) 4890 –  Study completed in May 2018</vt:lpstr>
      <vt:lpstr>Horizon 2020 and Horizon Europe</vt:lpstr>
      <vt:lpstr>Recent actions in Finland</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Heikkilä Liisa</dc:creator>
  <cp:lastModifiedBy>Niinimäki Sami</cp:lastModifiedBy>
  <cp:revision>42</cp:revision>
  <cp:lastPrinted>2019-03-11T13:32:48Z</cp:lastPrinted>
  <dcterms:created xsi:type="dcterms:W3CDTF">2018-10-23T06:38:30Z</dcterms:created>
  <dcterms:modified xsi:type="dcterms:W3CDTF">2019-03-11T14:20:36Z</dcterms:modified>
</cp:coreProperties>
</file>