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80" r:id="rId6"/>
    <p:sldId id="259" r:id="rId7"/>
    <p:sldId id="258" r:id="rId8"/>
    <p:sldId id="263" r:id="rId9"/>
    <p:sldId id="264" r:id="rId10"/>
    <p:sldId id="275" r:id="rId11"/>
    <p:sldId id="262" r:id="rId12"/>
    <p:sldId id="279" r:id="rId13"/>
    <p:sldId id="265" r:id="rId14"/>
    <p:sldId id="277" r:id="rId15"/>
    <p:sldId id="283" r:id="rId16"/>
    <p:sldId id="278" r:id="rId17"/>
    <p:sldId id="287" r:id="rId18"/>
    <p:sldId id="260" r:id="rId19"/>
    <p:sldId id="266" r:id="rId20"/>
    <p:sldId id="267" r:id="rId21"/>
    <p:sldId id="269" r:id="rId22"/>
    <p:sldId id="270" r:id="rId23"/>
    <p:sldId id="268" r:id="rId24"/>
    <p:sldId id="273" r:id="rId25"/>
    <p:sldId id="274" r:id="rId26"/>
    <p:sldId id="281" r:id="rId27"/>
    <p:sldId id="257" r:id="rId28"/>
  </p:sldIdLst>
  <p:sldSz cx="9144000" cy="4827588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A6"/>
    <a:srgbClr val="EA1D77"/>
    <a:srgbClr val="D0DCED"/>
    <a:srgbClr val="006B99"/>
    <a:srgbClr val="002F5F"/>
    <a:srgbClr val="006778"/>
    <a:srgbClr val="475056"/>
    <a:srgbClr val="F05422"/>
    <a:srgbClr val="025C96"/>
    <a:srgbClr val="E2E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9" autoAdjust="0"/>
    <p:restoredTop sz="94505"/>
  </p:normalViewPr>
  <p:slideViewPr>
    <p:cSldViewPr snapToGrid="0" snapToObjects="1">
      <p:cViewPr varScale="1">
        <p:scale>
          <a:sx n="152" d="100"/>
          <a:sy n="152" d="100"/>
        </p:scale>
        <p:origin x="138" y="432"/>
      </p:cViewPr>
      <p:guideLst>
        <p:guide orient="horz" pos="15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23ED28-5A5F-0941-B89F-F4AF178830ED}" type="datetimeFigureOut">
              <a:rPr lang="en-US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72242C-D862-4449-9C84-1E36A6DEC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0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0F748F-9A13-4D4A-B1D7-80D08782129D}" type="datetimeFigureOut">
              <a:rPr lang="en-US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563" y="685800"/>
            <a:ext cx="6492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EE56C2-9F01-D046-B9C3-ECC31849E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3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057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0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1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93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More </a:t>
            </a: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use</a:t>
            </a:r>
            <a:r>
              <a:rPr lang="fi-FI" dirty="0" smtClean="0"/>
              <a:t> of </a:t>
            </a:r>
            <a:r>
              <a:rPr lang="fi-FI" dirty="0" err="1" smtClean="0"/>
              <a:t>resources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means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sharing</a:t>
            </a:r>
            <a:r>
              <a:rPr lang="fi-FI" baseline="0" dirty="0" smtClean="0"/>
              <a:t> </a:t>
            </a:r>
            <a:r>
              <a:rPr lang="fi-FI" baseline="0" dirty="0" err="1" smtClean="0"/>
              <a:t>the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cost</a:t>
            </a:r>
            <a:r>
              <a:rPr lang="fi-FI" baseline="0" dirty="0" smtClean="0"/>
              <a:t> and </a:t>
            </a:r>
            <a:r>
              <a:rPr lang="fi-FI" baseline="0" dirty="0" err="1" smtClean="0"/>
              <a:t>resources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needed</a:t>
            </a:r>
            <a:r>
              <a:rPr lang="fi-FI" baseline="0" dirty="0" smtClean="0"/>
              <a:t> to </a:t>
            </a:r>
            <a:r>
              <a:rPr lang="fi-FI" baseline="0" dirty="0" err="1" smtClean="0"/>
              <a:t>have</a:t>
            </a:r>
            <a:r>
              <a:rPr lang="fi-FI" baseline="0" dirty="0" smtClean="0"/>
              <a:t> help </a:t>
            </a:r>
            <a:r>
              <a:rPr lang="fi-FI" baseline="0" dirty="0" err="1" smtClean="0"/>
              <a:t>desk</a:t>
            </a:r>
            <a:r>
              <a:rPr lang="fi-FI" baseline="0" dirty="0" smtClean="0"/>
              <a:t> and </a:t>
            </a:r>
            <a:r>
              <a:rPr lang="fi-FI" baseline="0" dirty="0" err="1" smtClean="0"/>
              <a:t>other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support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needed</a:t>
            </a:r>
            <a:r>
              <a:rPr lang="fi-FI" baseline="0" dirty="0" smtClean="0"/>
              <a:t> </a:t>
            </a:r>
            <a:r>
              <a:rPr lang="fi-FI" baseline="0" dirty="0" err="1" smtClean="0"/>
              <a:t>when</a:t>
            </a:r>
            <a:r>
              <a:rPr lang="fi-FI" baseline="0" dirty="0" smtClean="0"/>
              <a:t> </a:t>
            </a:r>
            <a:r>
              <a:rPr lang="fi-FI" baseline="0" dirty="0" err="1" smtClean="0"/>
              <a:t>launching</a:t>
            </a:r>
            <a:r>
              <a:rPr lang="fi-FI" baseline="0" dirty="0" smtClean="0"/>
              <a:t> a </a:t>
            </a:r>
            <a:r>
              <a:rPr lang="fi-FI" baseline="0" dirty="0" err="1" smtClean="0"/>
              <a:t>service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610A1-19C3-490C-AD96-6A3B12D1D56E}" type="slidenum">
              <a:rPr lang="en-US" altLang="fi-FI" smtClean="0"/>
              <a:pPr/>
              <a:t>5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23147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1C5E-528C-C149-8865-4CA72B6C70F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915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1" name="Google Shape;4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6413" y="1143000"/>
            <a:ext cx="58451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327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6413" y="1143000"/>
            <a:ext cx="58451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61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s://www.facebook.com/CSCfi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 userDrawn="1"/>
        </p:nvSpPr>
        <p:spPr>
          <a:xfrm>
            <a:off x="-1" y="3625054"/>
            <a:ext cx="2159988" cy="1202533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423"/>
            <a:ext cx="2164256" cy="2048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02" y="3629811"/>
            <a:ext cx="5293821" cy="11992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9" y="-1433"/>
            <a:ext cx="6988741" cy="161432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159987" y="1608138"/>
            <a:ext cx="6984013" cy="2030818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8" y="1996886"/>
            <a:ext cx="5338467" cy="983400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8" y="3025630"/>
            <a:ext cx="5338467" cy="352134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025C96"/>
                </a:solidFill>
                <a:latin typeface="Corbel"/>
                <a:cs typeface="Corbel"/>
              </a:defRPr>
            </a:lvl1pPr>
            <a:lvl2pPr marL="33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1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46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0" y="0"/>
            <a:ext cx="2159987" cy="1608138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301640"/>
            <a:ext cx="338628" cy="337316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638956"/>
            <a:ext cx="1705384" cy="1188634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287258"/>
            <a:ext cx="356400" cy="356195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075508" y="3646488"/>
            <a:ext cx="372146" cy="356195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638956"/>
            <a:ext cx="241200" cy="239432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06443" y="3628907"/>
            <a:ext cx="251356" cy="671152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297843"/>
            <a:ext cx="1051560" cy="10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451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4711315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35173" indent="0">
              <a:buNone/>
              <a:defRPr sz="2100"/>
            </a:lvl2pPr>
            <a:lvl3pPr marL="670346" indent="0">
              <a:buNone/>
              <a:defRPr sz="1800"/>
            </a:lvl3pPr>
            <a:lvl4pPr marL="1005516" indent="0">
              <a:buNone/>
              <a:defRPr sz="1500"/>
            </a:lvl4pPr>
            <a:lvl5pPr marL="1340690" indent="0">
              <a:buNone/>
              <a:defRPr sz="1500"/>
            </a:lvl5pPr>
            <a:lvl6pPr marL="1675862" indent="0">
              <a:buNone/>
              <a:defRPr sz="1500"/>
            </a:lvl6pPr>
            <a:lvl7pPr marL="2011033" indent="0">
              <a:buNone/>
              <a:defRPr sz="1500"/>
            </a:lvl7pPr>
            <a:lvl8pPr marL="2346207" indent="0">
              <a:buNone/>
              <a:defRPr sz="1500"/>
            </a:lvl8pPr>
            <a:lvl9pPr marL="2681379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7158-70CB-DA43-BE72-927191FCE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5369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" y="1605057"/>
            <a:ext cx="9144000" cy="31066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2" name="Rectangle 11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6" y="52659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1" y="53476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4" y="56251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4" name="Group 46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25" name="Rectangle 24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grpSp>
        <p:nvGrpSpPr>
          <p:cNvPr id="64" name="Group 34"/>
          <p:cNvGrpSpPr>
            <a:grpSpLocks/>
          </p:cNvGrpSpPr>
          <p:nvPr userDrawn="1"/>
        </p:nvGrpSpPr>
        <p:grpSpPr bwMode="auto">
          <a:xfrm>
            <a:off x="6828028" y="3124200"/>
            <a:ext cx="2319338" cy="74613"/>
            <a:chOff x="8913156" y="2232185"/>
            <a:chExt cx="3272924" cy="56821"/>
          </a:xfrm>
        </p:grpSpPr>
        <p:sp>
          <p:nvSpPr>
            <p:cNvPr id="65" name="Rectangle 64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749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812"/>
            <a:ext cx="9144000" cy="3095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32600" y="3128772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420040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4727575"/>
          </a:xfrm>
          <a:prstGeom prst="rect">
            <a:avLst/>
          </a:prstGeom>
          <a:solidFill>
            <a:srgbClr val="EA1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547"/>
            <a:ext cx="9144000" cy="31094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28028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9962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" y="1612027"/>
            <a:ext cx="9144000" cy="31081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0544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rgbClr val="00B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" y="1605303"/>
            <a:ext cx="9138984" cy="31063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6" name="Group 48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27" name="Rectangle 26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8626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" y="1608364"/>
            <a:ext cx="9146159" cy="31144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8" name="Group 34"/>
          <p:cNvGrpSpPr>
            <a:grpSpLocks/>
          </p:cNvGrpSpPr>
          <p:nvPr userDrawn="1"/>
        </p:nvGrpSpPr>
        <p:grpSpPr bwMode="auto">
          <a:xfrm>
            <a:off x="6837172" y="3119628"/>
            <a:ext cx="2319338" cy="74613"/>
            <a:chOff x="8913156" y="2232185"/>
            <a:chExt cx="3272924" cy="56821"/>
          </a:xfrm>
        </p:grpSpPr>
        <p:sp>
          <p:nvSpPr>
            <p:cNvPr id="39" name="Rectangle 38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3963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613267"/>
            <a:ext cx="9147362" cy="31020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3" name="Group 34"/>
          <p:cNvGrpSpPr>
            <a:grpSpLocks/>
          </p:cNvGrpSpPr>
          <p:nvPr userDrawn="1"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34" name="Rectangle 3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28951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_oma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24" name="Rectangle 2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" y="1611436"/>
            <a:ext cx="4557713" cy="3101055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57711" y="1611005"/>
            <a:ext cx="2274952" cy="3106574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32668" y="1611010"/>
            <a:ext cx="2311337" cy="1556047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32668" y="3199240"/>
            <a:ext cx="2311337" cy="1512825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154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42275" y="0"/>
            <a:ext cx="1101725" cy="755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44" tIns="33522" rIns="67044" bIns="33522" anchor="ctr"/>
          <a:lstStyle/>
          <a:p>
            <a:pPr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5584825" y="2401888"/>
            <a:ext cx="21939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  <a:latin typeface="Corbel" charset="0"/>
                <a:cs typeface="Corbel" charset="0"/>
              </a:rPr>
              <a:t>facebook.com/CSCfi</a:t>
            </a:r>
            <a:endParaRPr lang="en-US" sz="900">
              <a:solidFill>
                <a:srgbClr val="5E6A71"/>
              </a:solidFill>
            </a:endParaRPr>
          </a:p>
        </p:txBody>
      </p:sp>
      <p:sp>
        <p:nvSpPr>
          <p:cNvPr id="26" name="TextBox 46"/>
          <p:cNvSpPr txBox="1">
            <a:spLocks noChangeArrowheads="1"/>
          </p:cNvSpPr>
          <p:nvPr/>
        </p:nvSpPr>
        <p:spPr bwMode="auto">
          <a:xfrm>
            <a:off x="5584825" y="2809875"/>
            <a:ext cx="16002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twitter.com/CSCfi</a:t>
            </a:r>
            <a:endParaRPr lang="en-US" sz="900">
              <a:solidFill>
                <a:srgbClr val="5E6A71"/>
              </a:solidFill>
              <a:hlinkClick r:id="rId2"/>
            </a:endParaRPr>
          </a:p>
        </p:txBody>
      </p:sp>
      <p:sp>
        <p:nvSpPr>
          <p:cNvPr id="27" name="TextBox 47"/>
          <p:cNvSpPr txBox="1">
            <a:spLocks noChangeArrowheads="1"/>
          </p:cNvSpPr>
          <p:nvPr/>
        </p:nvSpPr>
        <p:spPr bwMode="auto">
          <a:xfrm>
            <a:off x="5584825" y="3216275"/>
            <a:ext cx="27305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pl-PL" sz="900">
                <a:solidFill>
                  <a:srgbClr val="5E6A71"/>
                </a:solidFill>
              </a:rPr>
              <a:t>youtube.com/CSCfi</a:t>
            </a:r>
            <a:endParaRPr lang="pl-PL" sz="900">
              <a:solidFill>
                <a:srgbClr val="5E6A71"/>
              </a:solidFill>
              <a:hlinkClick r:id="rId2"/>
            </a:endParaRPr>
          </a:p>
        </p:txBody>
      </p:sp>
      <p:sp>
        <p:nvSpPr>
          <p:cNvPr id="28" name="TextBox 48"/>
          <p:cNvSpPr txBox="1">
            <a:spLocks noChangeArrowheads="1"/>
          </p:cNvSpPr>
          <p:nvPr/>
        </p:nvSpPr>
        <p:spPr bwMode="auto">
          <a:xfrm>
            <a:off x="5584825" y="3622675"/>
            <a:ext cx="34559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linkedin.com/company/csc---it-center-for-science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2374900"/>
            <a:ext cx="0" cy="1893888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50"/>
          <p:cNvGrpSpPr>
            <a:grpSpLocks/>
          </p:cNvGrpSpPr>
          <p:nvPr/>
        </p:nvGrpSpPr>
        <p:grpSpPr bwMode="auto">
          <a:xfrm>
            <a:off x="3706813" y="715963"/>
            <a:ext cx="1730375" cy="1031875"/>
            <a:chOff x="3018474" y="609992"/>
            <a:chExt cx="2171462" cy="1379264"/>
          </a:xfrm>
        </p:grpSpPr>
        <p:sp>
          <p:nvSpPr>
            <p:cNvPr id="31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3"/>
            <p:cNvSpPr>
              <a:spLocks noChangeArrowheads="1"/>
            </p:cNvSpPr>
            <p:nvPr/>
          </p:nvSpPr>
          <p:spPr bwMode="auto">
            <a:xfrm>
              <a:off x="3767529" y="1798281"/>
              <a:ext cx="651438" cy="190975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6778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4" name="Rectangle 54"/>
          <p:cNvSpPr>
            <a:spLocks noChangeArrowheads="1"/>
          </p:cNvSpPr>
          <p:nvPr/>
        </p:nvSpPr>
        <p:spPr bwMode="auto">
          <a:xfrm>
            <a:off x="-4763" y="4687888"/>
            <a:ext cx="1648632" cy="1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044" tIns="33522" rIns="67044" bIns="33522">
            <a:spAutoFit/>
          </a:bodyPr>
          <a:lstStyle/>
          <a:p>
            <a:r>
              <a:rPr lang="fi-FI" sz="600" dirty="0">
                <a:solidFill>
                  <a:srgbClr val="FFFFFF"/>
                </a:solidFill>
              </a:rPr>
              <a:t>Kuvat </a:t>
            </a:r>
            <a:r>
              <a:rPr lang="fi-FI" sz="600" dirty="0" err="1">
                <a:solidFill>
                  <a:srgbClr val="FFFFFF"/>
                </a:solidFill>
              </a:rPr>
              <a:t>CSC:n</a:t>
            </a:r>
            <a:r>
              <a:rPr lang="fi-FI" sz="600" dirty="0">
                <a:solidFill>
                  <a:srgbClr val="FFFFFF"/>
                </a:solidFill>
              </a:rPr>
              <a:t> </a:t>
            </a:r>
            <a:r>
              <a:rPr lang="fi-FI" sz="600" dirty="0" smtClean="0">
                <a:solidFill>
                  <a:srgbClr val="FFFFFF"/>
                </a:solidFill>
              </a:rPr>
              <a:t>arkisto, Adobe </a:t>
            </a:r>
            <a:r>
              <a:rPr lang="fi-FI" sz="600" dirty="0" err="1" smtClean="0">
                <a:solidFill>
                  <a:srgbClr val="FFFFFF"/>
                </a:solidFill>
              </a:rPr>
              <a:t>Stock</a:t>
            </a:r>
            <a:r>
              <a:rPr lang="fi-FI" sz="600" dirty="0" smtClean="0">
                <a:solidFill>
                  <a:srgbClr val="FFFFFF"/>
                </a:solidFill>
              </a:rPr>
              <a:t> </a:t>
            </a:r>
            <a:r>
              <a:rPr lang="fi-FI" sz="600" dirty="0">
                <a:solidFill>
                  <a:srgbClr val="FFFFFF"/>
                </a:solidFill>
              </a:rPr>
              <a:t>ja </a:t>
            </a:r>
            <a:r>
              <a:rPr lang="fi-FI" sz="600" dirty="0" err="1">
                <a:solidFill>
                  <a:srgbClr val="FFFFFF"/>
                </a:solidFill>
              </a:rPr>
              <a:t>Thinkstock</a:t>
            </a:r>
            <a:endParaRPr lang="fi-FI" sz="600" dirty="0">
              <a:solidFill>
                <a:srgbClr val="FFFFFF"/>
              </a:solidFill>
            </a:endParaRPr>
          </a:p>
        </p:txBody>
      </p:sp>
      <p:sp>
        <p:nvSpPr>
          <p:cNvPr id="36" name="TextBox 56"/>
          <p:cNvSpPr txBox="1">
            <a:spLocks noChangeArrowheads="1"/>
          </p:cNvSpPr>
          <p:nvPr/>
        </p:nvSpPr>
        <p:spPr bwMode="auto">
          <a:xfrm>
            <a:off x="5584825" y="4029075"/>
            <a:ext cx="34559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github.com/CSCfi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0"/>
          </p:nvPr>
        </p:nvSpPr>
        <p:spPr>
          <a:xfrm>
            <a:off x="2304680" y="2374148"/>
            <a:ext cx="1963641" cy="271059"/>
          </a:xfrm>
        </p:spPr>
        <p:txBody>
          <a:bodyPr lIns="0"/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254913" indent="0">
              <a:buFont typeface="Arial"/>
              <a:buNone/>
              <a:defRPr sz="900"/>
            </a:lvl2pPr>
            <a:lvl3pPr marL="838069" indent="0">
              <a:buFont typeface="Arial"/>
              <a:buNone/>
              <a:defRPr sz="900"/>
            </a:lvl3pPr>
            <a:lvl4pPr marL="1083669" indent="0">
              <a:buNone/>
              <a:defRPr sz="900"/>
            </a:lvl4pPr>
            <a:lvl5pPr marL="1418897" indent="0">
              <a:buNone/>
              <a:defRPr sz="9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1"/>
          </p:nvPr>
        </p:nvSpPr>
        <p:spPr>
          <a:xfrm>
            <a:off x="826988" y="2438246"/>
            <a:ext cx="1243207" cy="1165581"/>
          </a:xfrm>
          <a:prstGeom prst="ellipse">
            <a:avLst/>
          </a:prstGeom>
        </p:spPr>
        <p:txBody>
          <a:bodyPr/>
          <a:lstStyle>
            <a:lvl1pPr marL="0" indent="0">
              <a:buFont typeface="Arial"/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2"/>
          </p:nvPr>
        </p:nvSpPr>
        <p:spPr>
          <a:xfrm>
            <a:off x="2304678" y="2691577"/>
            <a:ext cx="1963642" cy="1208805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00"/>
            </a:lvl1pPr>
            <a:lvl2pPr marL="506333" indent="-251421">
              <a:buFont typeface="Arial"/>
              <a:buChar char="•"/>
              <a:defRPr sz="1000"/>
            </a:lvl2pPr>
            <a:lvl3pPr marL="1047586" indent="-209517">
              <a:buFont typeface="Arial"/>
              <a:buChar char="•"/>
              <a:defRPr sz="900"/>
            </a:lvl3pPr>
            <a:lvl4pPr>
              <a:defRPr sz="800"/>
            </a:lvl4pPr>
            <a:lvl5pPr>
              <a:defRPr sz="7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87" y="2365375"/>
            <a:ext cx="269875" cy="2698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50" y="3216275"/>
            <a:ext cx="294188" cy="2068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75" y="2789293"/>
            <a:ext cx="271151" cy="2711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75" y="3595843"/>
            <a:ext cx="296571" cy="2711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30" y="3998496"/>
            <a:ext cx="278645" cy="2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3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solidFill>
                  <a:srgbClr val="000000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4208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26440"/>
            <a:ext cx="3818467" cy="3185985"/>
          </a:xfrm>
        </p:spPr>
        <p:txBody>
          <a:bodyPr/>
          <a:lstStyle>
            <a:lvl2pPr marL="385475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64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95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53790" y="1126440"/>
            <a:ext cx="3611841" cy="3185985"/>
          </a:xfrm>
        </p:spPr>
        <p:txBody>
          <a:bodyPr/>
          <a:lstStyle>
            <a:lvl2pPr marL="385475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64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95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193327"/>
            <a:ext cx="7708430" cy="8045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57C3-EDE0-4E94-8E03-15F17BEADAEF}" type="datetime1">
              <a:rPr lang="fi-FI" smtClean="0"/>
              <a:t>11.3.2019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EB33-AE32-4D46-BAA6-3F61AB03C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6AFFD-12C5-3744-8CA1-4448CE6D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30E2-4465-AE4A-87BA-28AB3281DEA2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59AED-3502-904C-9878-25C1B98A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220B6-3D7F-0042-871C-9E9EC0FC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EBFD-0694-FA41-AD33-EC6086B13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7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Content">
  <p:cSld name="Title &amp;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>
            <a:off x="8560686" y="4488462"/>
            <a:ext cx="331875" cy="206323"/>
          </a:xfrm>
          <a:prstGeom prst="rect">
            <a:avLst/>
          </a:prstGeom>
          <a:solidFill>
            <a:srgbClr val="1D2F45">
              <a:alpha val="25490"/>
            </a:srgbClr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9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>
          <a:xfrm>
            <a:off x="251520" y="893127"/>
            <a:ext cx="8640900" cy="3417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21823" marR="0" lvl="0" indent="-286065" algn="l" rtl="0">
              <a:spcBef>
                <a:spcPts val="394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1971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3646" marR="0" lvl="1" indent="-265504" algn="l" rtl="0">
              <a:spcBef>
                <a:spcPts val="366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183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5469" marR="0" lvl="2" indent="-246730" algn="l" rtl="0">
              <a:spcBef>
                <a:spcPts val="338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1689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87292" marR="0" lvl="3" indent="-160912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1971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09115" marR="0" lvl="4" indent="-160912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1971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30938" marR="0" lvl="5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52762" marR="0" lvl="6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4585" marR="0" lvl="7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96408" marR="0" lvl="8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dt" idx="10"/>
          </p:nvPr>
        </p:nvSpPr>
        <p:spPr>
          <a:xfrm>
            <a:off x="251520" y="4492042"/>
            <a:ext cx="2133675" cy="20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4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0" name="Google Shape;50;p5"/>
          <p:cNvCxnSpPr/>
          <p:nvPr/>
        </p:nvCxnSpPr>
        <p:spPr>
          <a:xfrm rot="10800000">
            <a:off x="251580" y="4488454"/>
            <a:ext cx="8640900" cy="3590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6553200" y="4492042"/>
            <a:ext cx="2339325" cy="20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126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2" name="Google Shape;52;p5"/>
          <p:cNvSpPr/>
          <p:nvPr/>
        </p:nvSpPr>
        <p:spPr>
          <a:xfrm>
            <a:off x="3114459" y="0"/>
            <a:ext cx="1133550" cy="25342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5940154" y="0"/>
            <a:ext cx="3167550" cy="25342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8401706" y="0"/>
            <a:ext cx="747675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1907705" y="0"/>
            <a:ext cx="1016100" cy="25342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7164289" y="0"/>
            <a:ext cx="1303650" cy="25342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5220074" y="0"/>
            <a:ext cx="1142775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1276469" y="-2"/>
            <a:ext cx="631125" cy="25342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643478" y="0"/>
            <a:ext cx="640575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2590802" y="0"/>
            <a:ext cx="640575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4247980" y="0"/>
            <a:ext cx="1052550" cy="25342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7357994" y="0"/>
            <a:ext cx="166275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-136" y="-2"/>
            <a:ext cx="643725" cy="25342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2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628" y="85027"/>
            <a:ext cx="2106234" cy="53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05215"/>
            <a:ext cx="9144002" cy="223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"/>
          <p:cNvSpPr txBox="1">
            <a:spLocks noGrp="1"/>
          </p:cNvSpPr>
          <p:nvPr>
            <p:ph type="body" idx="2"/>
          </p:nvPr>
        </p:nvSpPr>
        <p:spPr>
          <a:xfrm>
            <a:off x="2415779" y="135759"/>
            <a:ext cx="6476625" cy="57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21823" marR="0" lvl="0" indent="-160912" algn="l" rtl="0">
              <a:spcBef>
                <a:spcPts val="45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2252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3646" marR="0" lvl="1" indent="-286065" algn="l" rtl="0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19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5469" marR="0" lvl="2" indent="-268186" algn="l" rtl="0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87292" marR="0" lvl="3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09115" marR="0" lvl="4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30938" marR="0" lvl="5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52762" marR="0" lvl="6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4585" marR="0" lvl="7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96408" marR="0" lvl="8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ftr" idx="11"/>
          </p:nvPr>
        </p:nvSpPr>
        <p:spPr>
          <a:xfrm>
            <a:off x="3124200" y="4492042"/>
            <a:ext cx="2895600" cy="20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26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303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Slide_2">
  <p:cSld name="Content_Slide_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/>
          <p:nvPr/>
        </p:nvSpPr>
        <p:spPr>
          <a:xfrm>
            <a:off x="8560686" y="4488463"/>
            <a:ext cx="331794" cy="206335"/>
          </a:xfrm>
          <a:prstGeom prst="rect">
            <a:avLst/>
          </a:prstGeom>
          <a:solidFill>
            <a:srgbClr val="1D2F45">
              <a:alpha val="25882"/>
            </a:srgbClr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6"/>
          <p:cNvSpPr txBox="1">
            <a:spLocks noGrp="1"/>
          </p:cNvSpPr>
          <p:nvPr>
            <p:ph type="body" idx="1"/>
          </p:nvPr>
        </p:nvSpPr>
        <p:spPr>
          <a:xfrm>
            <a:off x="251520" y="910346"/>
            <a:ext cx="4248472" cy="337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21823" marR="0" lvl="0" indent="-286065" algn="l" rtl="0">
              <a:spcBef>
                <a:spcPts val="394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1971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3646" marR="0" lvl="1" indent="-265504" algn="l" rtl="0">
              <a:spcBef>
                <a:spcPts val="366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183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5469" marR="0" lvl="2" indent="-246730" algn="l" rtl="0">
              <a:spcBef>
                <a:spcPts val="338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1689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87292" marR="0" lvl="3" indent="-160912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1971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09115" marR="0" lvl="4" indent="-160912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1971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30938" marR="0" lvl="5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52762" marR="0" lvl="6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4585" marR="0" lvl="7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96408" marR="0" lvl="8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body" idx="2"/>
          </p:nvPr>
        </p:nvSpPr>
        <p:spPr>
          <a:xfrm>
            <a:off x="4644009" y="910345"/>
            <a:ext cx="4248472" cy="337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21823" marR="0" lvl="0" indent="-286065" algn="l" rtl="0">
              <a:spcBef>
                <a:spcPts val="394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1971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3646" marR="0" lvl="1" indent="-265504" algn="l" rtl="0">
              <a:spcBef>
                <a:spcPts val="366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183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5469" marR="0" lvl="2" indent="-246730" algn="l" rtl="0">
              <a:spcBef>
                <a:spcPts val="338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1689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87292" marR="0" lvl="3" indent="-160912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1971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09115" marR="0" lvl="4" indent="-160912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1971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30938" marR="0" lvl="5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52762" marR="0" lvl="6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4585" marR="0" lvl="7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96408" marR="0" lvl="8" indent="-250307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3114459" y="0"/>
            <a:ext cx="1133521" cy="25342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5940154" y="0"/>
            <a:ext cx="3167471" cy="25342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8401706" y="0"/>
            <a:ext cx="747633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1907705" y="0"/>
            <a:ext cx="1016055" cy="25342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6"/>
          <p:cNvSpPr/>
          <p:nvPr/>
        </p:nvSpPr>
        <p:spPr>
          <a:xfrm>
            <a:off x="7164289" y="0"/>
            <a:ext cx="1303646" cy="25342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5220074" y="0"/>
            <a:ext cx="1142863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1276470" y="-2"/>
            <a:ext cx="631235" cy="25342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643478" y="0"/>
            <a:ext cx="640569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2590802" y="0"/>
            <a:ext cx="640569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6"/>
          <p:cNvSpPr/>
          <p:nvPr/>
        </p:nvSpPr>
        <p:spPr>
          <a:xfrm>
            <a:off x="4247980" y="0"/>
            <a:ext cx="1052485" cy="25342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6"/>
          <p:cNvSpPr/>
          <p:nvPr/>
        </p:nvSpPr>
        <p:spPr>
          <a:xfrm>
            <a:off x="7357994" y="0"/>
            <a:ext cx="166335" cy="25342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6"/>
          <p:cNvSpPr/>
          <p:nvPr/>
        </p:nvSpPr>
        <p:spPr>
          <a:xfrm>
            <a:off x="-135" y="-2"/>
            <a:ext cx="643613" cy="25342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64357" tIns="32170" rIns="64357" bIns="3217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6"/>
          <p:cNvSpPr txBox="1">
            <a:spLocks noGrp="1"/>
          </p:cNvSpPr>
          <p:nvPr>
            <p:ph type="dt" idx="10"/>
          </p:nvPr>
        </p:nvSpPr>
        <p:spPr>
          <a:xfrm>
            <a:off x="251520" y="4492042"/>
            <a:ext cx="2133600" cy="20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26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5" name="Google Shape;85;p6"/>
          <p:cNvCxnSpPr/>
          <p:nvPr/>
        </p:nvCxnSpPr>
        <p:spPr>
          <a:xfrm rot="10800000">
            <a:off x="251520" y="4488464"/>
            <a:ext cx="8640960" cy="3580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6"/>
          <p:cNvSpPr txBox="1">
            <a:spLocks noGrp="1"/>
          </p:cNvSpPr>
          <p:nvPr>
            <p:ph type="sldNum" idx="12"/>
          </p:nvPr>
        </p:nvSpPr>
        <p:spPr>
          <a:xfrm>
            <a:off x="6553200" y="4492042"/>
            <a:ext cx="2339280" cy="20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26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126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126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126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126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126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126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126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126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7" name="Google Shape;8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628" y="85027"/>
            <a:ext cx="2106234" cy="53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05215"/>
            <a:ext cx="9144000" cy="2237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415733" y="132790"/>
            <a:ext cx="6480720" cy="37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2534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67"/>
            </a:lvl9pPr>
          </a:lstStyle>
          <a:p>
            <a:endParaRPr/>
          </a:p>
        </p:txBody>
      </p:sp>
      <p:sp>
        <p:nvSpPr>
          <p:cNvPr id="90" name="Google Shape;90;p6"/>
          <p:cNvSpPr txBox="1">
            <a:spLocks noGrp="1"/>
          </p:cNvSpPr>
          <p:nvPr>
            <p:ph type="ftr" idx="11"/>
          </p:nvPr>
        </p:nvSpPr>
        <p:spPr>
          <a:xfrm>
            <a:off x="3124200" y="4492042"/>
            <a:ext cx="2895600" cy="20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26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672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B1B1-FCDE-754B-B2B0-9176A55E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0D718-5783-AC47-9564-99CB34F1D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285122"/>
            <a:ext cx="3886200" cy="3063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789C9-9C9F-CA40-ACEC-A4478EF13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285122"/>
            <a:ext cx="3886200" cy="3063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37AD6-0688-E047-8CC4-2860737F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E67-ED66-D44B-8273-6A73679587F8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CD608-55EB-6045-A006-2F5F4624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921C4-8A93-9D41-A299-34E97A06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798E-146C-DF43-8482-E5B5AC67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586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8560686" y="4488463"/>
            <a:ext cx="331794" cy="206335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893127"/>
            <a:ext cx="8640960" cy="3417611"/>
          </a:xfrm>
          <a:prstGeom prst="rect">
            <a:avLst/>
          </a:prstGeom>
        </p:spPr>
        <p:txBody>
          <a:bodyPr>
            <a:normAutofit/>
          </a:bodyPr>
          <a:lstStyle>
            <a:lvl1pPr marL="241367" indent="-241367">
              <a:buSzPct val="100000"/>
              <a:buFontTx/>
              <a:buBlip>
                <a:blip r:embed="rId2"/>
              </a:buBlip>
              <a:defRPr sz="1971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22963" indent="-201139">
              <a:buSzPct val="90000"/>
              <a:buFont typeface="Calibri" panose="020F0502020204030204" pitchFamily="34" charset="0"/>
              <a:buChar char="-"/>
              <a:defRPr sz="183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04558" indent="-160912">
              <a:buSzPct val="80000"/>
              <a:buFont typeface="Wingdings" panose="05000000000000000000" pitchFamily="2" charset="2"/>
              <a:buChar char="§"/>
              <a:defRPr sz="1689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965469" marR="0" indent="0" algn="l" defTabSz="3218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971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287292" marR="0" indent="0" algn="l" defTabSz="3218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1971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492042"/>
            <a:ext cx="2133600" cy="202756"/>
          </a:xfrm>
          <a:prstGeom prst="rect">
            <a:avLst/>
          </a:prstGeom>
        </p:spPr>
        <p:txBody>
          <a:bodyPr/>
          <a:lstStyle>
            <a:lvl1pPr>
              <a:defRPr sz="1408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11/03/2019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492042"/>
            <a:ext cx="2895600" cy="202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8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488464"/>
            <a:ext cx="8640960" cy="3580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492042"/>
            <a:ext cx="2339280" cy="202756"/>
          </a:xfrm>
          <a:prstGeom prst="rect">
            <a:avLst/>
          </a:prstGeom>
        </p:spPr>
        <p:txBody>
          <a:bodyPr/>
          <a:lstStyle>
            <a:lvl1pPr algn="r">
              <a:defRPr sz="91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3114459" y="0"/>
            <a:ext cx="1133521" cy="25342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5940154" y="0"/>
            <a:ext cx="3167471" cy="25342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8401706" y="0"/>
            <a:ext cx="747633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1907705" y="0"/>
            <a:ext cx="1016055" cy="25342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7164289" y="0"/>
            <a:ext cx="1303646" cy="25342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220074" y="0"/>
            <a:ext cx="1142863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276470" y="-2"/>
            <a:ext cx="631235" cy="25342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643478" y="0"/>
            <a:ext cx="640569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2590802" y="0"/>
            <a:ext cx="640569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4247980" y="0"/>
            <a:ext cx="1052485" cy="25342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7357994" y="0"/>
            <a:ext cx="166335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25342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85027"/>
            <a:ext cx="2106234" cy="531240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32790"/>
            <a:ext cx="6480720" cy="37851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534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805215"/>
            <a:ext cx="9144000" cy="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5746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7682-66BF-5E49-B55D-0D85DA26D997}" type="datetime1">
              <a:rPr lang="it-IT" smtClean="0"/>
              <a:t>11/03/2019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323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8560686" y="4488463"/>
            <a:ext cx="331794" cy="206335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893127"/>
            <a:ext cx="8640960" cy="3417611"/>
          </a:xfrm>
          <a:prstGeom prst="rect">
            <a:avLst/>
          </a:prstGeom>
        </p:spPr>
        <p:txBody>
          <a:bodyPr>
            <a:normAutofit/>
          </a:bodyPr>
          <a:lstStyle>
            <a:lvl1pPr marL="241367" indent="-241367">
              <a:buSzPct val="100000"/>
              <a:buFontTx/>
              <a:buBlip>
                <a:blip r:embed="rId2"/>
              </a:buBlip>
              <a:defRPr sz="1971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22963" indent="-201139">
              <a:buSzPct val="90000"/>
              <a:buFont typeface="Calibri" panose="020F0502020204030204" pitchFamily="34" charset="0"/>
              <a:buChar char="-"/>
              <a:defRPr sz="183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04558" indent="-160912">
              <a:buSzPct val="80000"/>
              <a:buFont typeface="Wingdings" panose="05000000000000000000" pitchFamily="2" charset="2"/>
              <a:buChar char="§"/>
              <a:defRPr sz="1689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965469" marR="0" indent="0" algn="l" defTabSz="3218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971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287292" marR="0" indent="0" algn="l" defTabSz="3218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1971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492042"/>
            <a:ext cx="2133600" cy="202756"/>
          </a:xfrm>
          <a:prstGeom prst="rect">
            <a:avLst/>
          </a:prstGeom>
        </p:spPr>
        <p:txBody>
          <a:bodyPr/>
          <a:lstStyle>
            <a:lvl1pPr>
              <a:defRPr sz="1408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11/03/2019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492042"/>
            <a:ext cx="2895600" cy="202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8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488464"/>
            <a:ext cx="8640960" cy="3580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492042"/>
            <a:ext cx="2339280" cy="202756"/>
          </a:xfrm>
          <a:prstGeom prst="rect">
            <a:avLst/>
          </a:prstGeom>
        </p:spPr>
        <p:txBody>
          <a:bodyPr/>
          <a:lstStyle>
            <a:lvl1pPr algn="r">
              <a:defRPr sz="91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3114459" y="0"/>
            <a:ext cx="1133521" cy="25342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5940154" y="0"/>
            <a:ext cx="3167471" cy="25342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8401706" y="0"/>
            <a:ext cx="747633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1907705" y="0"/>
            <a:ext cx="1016055" cy="25342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7164289" y="0"/>
            <a:ext cx="1303646" cy="25342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220074" y="0"/>
            <a:ext cx="1142863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276470" y="-2"/>
            <a:ext cx="631235" cy="25342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643478" y="0"/>
            <a:ext cx="640569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2590802" y="0"/>
            <a:ext cx="640569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4247980" y="0"/>
            <a:ext cx="1052485" cy="25342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7357994" y="0"/>
            <a:ext cx="166335" cy="25342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25342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7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85027"/>
            <a:ext cx="2106234" cy="531240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32790"/>
            <a:ext cx="6480720" cy="37851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534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805215"/>
            <a:ext cx="9144000" cy="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8109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9" y="-49141"/>
            <a:ext cx="9223829" cy="476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6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2BF65-B844-A84A-93B0-7324BF97B9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7995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7" y="-23150"/>
            <a:ext cx="9151257" cy="47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6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8523288" y="261938"/>
            <a:ext cx="309562" cy="280987"/>
            <a:chOff x="3768229" y="609992"/>
            <a:chExt cx="1421707" cy="1379264"/>
          </a:xfrm>
        </p:grpSpPr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768229" y="1794447"/>
              <a:ext cx="648880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D4AF-0665-7B44-B9A5-492E7E49DE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450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1528" y="6"/>
            <a:ext cx="3092477" cy="4712059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5" y="1126445"/>
            <a:ext cx="5183717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2" y="193327"/>
            <a:ext cx="5183715" cy="8045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314575" y="4489450"/>
            <a:ext cx="3736975" cy="222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D0D6-6900-F14F-BBC6-775F449734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4244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2" y="1126445"/>
            <a:ext cx="2357967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7" y="193327"/>
            <a:ext cx="7746059" cy="8045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19189" y="1127128"/>
            <a:ext cx="252106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10996" y="1126439"/>
            <a:ext cx="239227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19189" y="2814684"/>
            <a:ext cx="252106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10996" y="2813996"/>
            <a:ext cx="239227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1EFB-31E0-D040-8131-3FD1561EF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9663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4333" y="1124985"/>
            <a:ext cx="3448933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2" y="1126445"/>
            <a:ext cx="3945465" cy="3184525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168B-EB49-1542-A171-4DCE018223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9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5" y="1126445"/>
            <a:ext cx="3818467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53792" y="1126445"/>
            <a:ext cx="3611841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602D-C93A-8141-9238-06DF5CA742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4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2288" y="3379312"/>
            <a:ext cx="5486400" cy="398947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31355"/>
            <a:ext cx="5486400" cy="2896553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35173" indent="0">
              <a:buNone/>
              <a:defRPr sz="2100"/>
            </a:lvl2pPr>
            <a:lvl3pPr marL="670346" indent="0">
              <a:buNone/>
              <a:defRPr sz="1800"/>
            </a:lvl3pPr>
            <a:lvl4pPr marL="1005516" indent="0">
              <a:buNone/>
              <a:defRPr sz="1500"/>
            </a:lvl4pPr>
            <a:lvl5pPr marL="1340690" indent="0">
              <a:buNone/>
              <a:defRPr sz="1500"/>
            </a:lvl5pPr>
            <a:lvl6pPr marL="1675862" indent="0">
              <a:buNone/>
              <a:defRPr sz="1500"/>
            </a:lvl6pPr>
            <a:lvl7pPr marL="2011033" indent="0">
              <a:buNone/>
              <a:defRPr sz="1500"/>
            </a:lvl7pPr>
            <a:lvl8pPr marL="2346207" indent="0">
              <a:buNone/>
              <a:defRPr sz="1500"/>
            </a:lvl8pPr>
            <a:lvl9pPr marL="2681379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78258"/>
            <a:ext cx="5486400" cy="5665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35173" indent="0">
              <a:buNone/>
              <a:defRPr sz="900"/>
            </a:lvl2pPr>
            <a:lvl3pPr marL="670346" indent="0">
              <a:buNone/>
              <a:defRPr sz="700"/>
            </a:lvl3pPr>
            <a:lvl4pPr marL="1005516" indent="0">
              <a:buNone/>
              <a:defRPr sz="700"/>
            </a:lvl4pPr>
            <a:lvl5pPr marL="1340690" indent="0">
              <a:buNone/>
              <a:defRPr sz="700"/>
            </a:lvl5pPr>
            <a:lvl6pPr marL="1675862" indent="0">
              <a:buNone/>
              <a:defRPr sz="700"/>
            </a:lvl6pPr>
            <a:lvl7pPr marL="2011033" indent="0">
              <a:buNone/>
              <a:defRPr sz="700"/>
            </a:lvl7pPr>
            <a:lvl8pPr marL="2346207" indent="0">
              <a:buNone/>
              <a:defRPr sz="700"/>
            </a:lvl8pPr>
            <a:lvl9pPr marL="2681379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CE774-9944-0D4C-AF7F-2733F9DE4C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99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6213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27125"/>
            <a:ext cx="6169025" cy="3184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 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7613" y="4489450"/>
            <a:ext cx="976312" cy="222250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4575" y="4489450"/>
            <a:ext cx="4311650" cy="222250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489450"/>
            <a:ext cx="646113" cy="222250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 b="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120E91DB-2444-B440-AB36-9AD9C2865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1" name="Group 17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1041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35" name="Group 14"/>
          <p:cNvGrpSpPr>
            <a:grpSpLocks/>
          </p:cNvGrpSpPr>
          <p:nvPr/>
        </p:nvGrpSpPr>
        <p:grpSpPr bwMode="auto">
          <a:xfrm>
            <a:off x="8523288" y="261938"/>
            <a:ext cx="309562" cy="280987"/>
            <a:chOff x="3768229" y="609992"/>
            <a:chExt cx="1421707" cy="1379264"/>
          </a:xfrm>
        </p:grpSpPr>
        <p:sp>
          <p:nvSpPr>
            <p:cNvPr id="1039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3768229" y="1794447"/>
              <a:ext cx="648880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890" r:id="rId2"/>
    <p:sldLayoutId id="2147483898" r:id="rId3"/>
    <p:sldLayoutId id="2147483899" r:id="rId4"/>
    <p:sldLayoutId id="2147483901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4" r:id="rId18"/>
    <p:sldLayoutId id="2147483915" r:id="rId19"/>
    <p:sldLayoutId id="2147483917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6" r:id="rId26"/>
    <p:sldLayoutId id="2147483927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34963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2pPr>
      <a:lvl3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3pPr>
      <a:lvl4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4pPr>
      <a:lvl5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5pPr>
      <a:lvl6pPr marL="335173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6pPr>
      <a:lvl7pPr marL="670346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7pPr>
      <a:lvl8pPr marL="1005516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8pPr>
      <a:lvl9pPr marL="1340690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9pPr>
    </p:titleStyle>
    <p:bodyStyle>
      <a:lvl1pPr marL="142875" indent="-142875" algn="l" defTabSz="334963" rtl="0" eaLnBrk="1" fontAlgn="base" hangingPunct="1">
        <a:lnSpc>
          <a:spcPct val="110000"/>
        </a:lnSpc>
        <a:spcBef>
          <a:spcPts val="875"/>
        </a:spcBef>
        <a:spcAft>
          <a:spcPct val="0"/>
        </a:spcAft>
        <a:buFont typeface="Arial" charset="0"/>
        <a:buChar char="•"/>
        <a:defRPr kern="1200">
          <a:solidFill>
            <a:srgbClr val="464F55"/>
          </a:solidFill>
          <a:latin typeface="Corbel"/>
          <a:ea typeface="ＭＳ Ｐゴシック" charset="0"/>
          <a:cs typeface="Corbel"/>
        </a:defRPr>
      </a:lvl1pPr>
      <a:lvl2pPr marL="254000" indent="203200" algn="l" defTabSz="334963" rtl="0" eaLnBrk="1" fontAlgn="base" hangingPunct="1">
        <a:spcBef>
          <a:spcPct val="20000"/>
        </a:spcBef>
        <a:spcAft>
          <a:spcPct val="0"/>
        </a:spcAft>
        <a:buFont typeface="Courier New" charset="0"/>
        <a:defRPr sz="1500" kern="1200">
          <a:solidFill>
            <a:srgbClr val="464F55"/>
          </a:solidFill>
          <a:latin typeface="Corbel"/>
          <a:ea typeface="ＭＳ Ｐゴシック" charset="0"/>
          <a:cs typeface="Corbel"/>
        </a:defRPr>
      </a:lvl2pPr>
      <a:lvl3pPr marL="836613" indent="77788" algn="l" defTabSz="334963" rtl="0" eaLnBrk="1" fontAlgn="base" hangingPunct="1">
        <a:spcBef>
          <a:spcPts val="150"/>
        </a:spcBef>
        <a:spcAft>
          <a:spcPct val="0"/>
        </a:spcAft>
        <a:defRPr sz="1300" kern="1200">
          <a:solidFill>
            <a:srgbClr val="464F55"/>
          </a:solidFill>
          <a:latin typeface="Corbel"/>
          <a:ea typeface="ＭＳ Ｐゴシック" charset="0"/>
          <a:cs typeface="Corbel"/>
        </a:defRPr>
      </a:lvl3pPr>
      <a:lvl4pPr marL="1171575" indent="-88900" algn="l" defTabSz="334963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200" kern="1200">
          <a:solidFill>
            <a:srgbClr val="464F55"/>
          </a:solidFill>
          <a:latin typeface="Corbel"/>
          <a:ea typeface="ＭＳ Ｐゴシック" charset="0"/>
          <a:cs typeface="Corbel"/>
        </a:defRPr>
      </a:lvl4pPr>
      <a:lvl5pPr marL="1508125" indent="-88900" algn="l" defTabSz="33496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800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1843448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78620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13793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964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5173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0346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16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0690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862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033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46207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81379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Iomkr4GtdM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oscsecretariat.eu/" TargetMode="External"/><Relationship Id="rId2" Type="http://schemas.openxmlformats.org/officeDocument/2006/relationships/hyperlink" Target="https://catalogue.eosc-portal.eu/home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iBqgr5xZLz0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fi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European Open Science Cloud –</a:t>
            </a:r>
            <a:br>
              <a:rPr lang="en-US" dirty="0" smtClean="0"/>
            </a:br>
            <a:r>
              <a:rPr lang="en-US" b="0" i="1" dirty="0" smtClean="0"/>
              <a:t>From vision into useful services</a:t>
            </a:r>
            <a:endParaRPr lang="en-US" b="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Saara Kontro, CSC – IT Center For Science / EOSCsecretariat.eu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0DD7E-5C97-AA48-A3AA-005F3061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F5067-7CEB-264C-A5E7-928FD944A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2776">
            <a:off x="644169" y="346346"/>
            <a:ext cx="2927691" cy="4150027"/>
          </a:xfrm>
          <a:prstGeom prst="rect">
            <a:avLst/>
          </a:prstGeom>
          <a:ln>
            <a:solidFill>
              <a:schemeClr val="accent1">
                <a:alpha val="85000"/>
              </a:schemeClr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BA142-7A59-764B-AF1F-CFCEC63EB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715" y="10145"/>
            <a:ext cx="6243485" cy="4673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ular Callout 2"/>
          <p:cNvSpPr/>
          <p:nvPr/>
        </p:nvSpPr>
        <p:spPr>
          <a:xfrm>
            <a:off x="6144016" y="442452"/>
            <a:ext cx="1987261" cy="586922"/>
          </a:xfrm>
          <a:prstGeom prst="wedgeRectCallout">
            <a:avLst>
              <a:gd name="adj1" fmla="val -59836"/>
              <a:gd name="adj2" fmla="val -31424"/>
            </a:avLst>
          </a:prstGeom>
          <a:solidFill>
            <a:schemeClr val="bg1"/>
          </a:solidFill>
          <a:ln w="3175">
            <a:solidFill>
              <a:srgbClr val="000000"/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6310" y="475376"/>
            <a:ext cx="19848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 smtClean="0"/>
              <a:t>Finland </a:t>
            </a:r>
            <a:r>
              <a:rPr lang="fi-FI" sz="1000" dirty="0" err="1" smtClean="0"/>
              <a:t>represented</a:t>
            </a:r>
            <a:r>
              <a:rPr lang="fi-FI" sz="1000" dirty="0" smtClean="0"/>
              <a:t> </a:t>
            </a:r>
            <a:r>
              <a:rPr lang="fi-FI" sz="1000" dirty="0" err="1" smtClean="0"/>
              <a:t>by</a:t>
            </a:r>
            <a:r>
              <a:rPr lang="fi-FI" sz="1000" dirty="0" smtClean="0"/>
              <a:t> </a:t>
            </a:r>
            <a:br>
              <a:rPr lang="fi-FI" sz="1000" dirty="0" smtClean="0"/>
            </a:br>
            <a:r>
              <a:rPr lang="fi-FI" sz="1000" dirty="0" err="1" smtClean="0"/>
              <a:t>Ministry</a:t>
            </a:r>
            <a:r>
              <a:rPr lang="fi-FI" sz="1000" dirty="0" smtClean="0"/>
              <a:t> of </a:t>
            </a:r>
            <a:r>
              <a:rPr lang="fi-FI" sz="1000" dirty="0" err="1" smtClean="0"/>
              <a:t>Education</a:t>
            </a:r>
            <a:r>
              <a:rPr lang="fi-FI" sz="1000" dirty="0" smtClean="0"/>
              <a:t> and Culture</a:t>
            </a:r>
            <a:br>
              <a:rPr lang="fi-FI" sz="1000" dirty="0" smtClean="0"/>
            </a:br>
            <a:r>
              <a:rPr lang="fi-FI" sz="1000" dirty="0" smtClean="0"/>
              <a:t> and Academy of Finland</a:t>
            </a:r>
            <a:endParaRPr lang="fi-FI" sz="1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07479" y="2416443"/>
            <a:ext cx="2104103" cy="448422"/>
            <a:chOff x="1007479" y="2416443"/>
            <a:chExt cx="2104103" cy="448422"/>
          </a:xfrm>
        </p:grpSpPr>
        <p:sp>
          <p:nvSpPr>
            <p:cNvPr id="10" name="Rectangular Callout 9"/>
            <p:cNvSpPr/>
            <p:nvPr/>
          </p:nvSpPr>
          <p:spPr>
            <a:xfrm>
              <a:off x="1007479" y="2416443"/>
              <a:ext cx="2104103" cy="412954"/>
            </a:xfrm>
            <a:prstGeom prst="wedgeRectCallout">
              <a:avLst>
                <a:gd name="adj1" fmla="val 58606"/>
                <a:gd name="adj2" fmla="val -11309"/>
              </a:avLst>
            </a:prstGeom>
            <a:solidFill>
              <a:schemeClr val="bg1"/>
            </a:solidFill>
            <a:ln w="3175">
              <a:solidFill>
                <a:srgbClr val="000000"/>
              </a:solidFill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615" y="2449367"/>
              <a:ext cx="127310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050" dirty="0" smtClean="0"/>
                <a:t>CSC as </a:t>
              </a:r>
              <a:r>
                <a:rPr lang="fi-FI" sz="1050" dirty="0" err="1" smtClean="0"/>
                <a:t>partner</a:t>
              </a:r>
              <a:r>
                <a:rPr lang="fi-FI" sz="1050" dirty="0" smtClean="0"/>
                <a:t> of </a:t>
              </a:r>
            </a:p>
            <a:p>
              <a:r>
                <a:rPr lang="fi-FI" sz="1050" dirty="0" smtClean="0"/>
                <a:t>EOSCsecretariat.eu</a:t>
              </a:r>
              <a:endParaRPr lang="fi-FI" sz="105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69160" y="2640503"/>
            <a:ext cx="1271639" cy="1285140"/>
            <a:chOff x="7669160" y="2640503"/>
            <a:chExt cx="1271639" cy="1285140"/>
          </a:xfrm>
        </p:grpSpPr>
        <p:sp>
          <p:nvSpPr>
            <p:cNvPr id="16" name="Rectangular Callout 15"/>
            <p:cNvSpPr/>
            <p:nvPr/>
          </p:nvSpPr>
          <p:spPr>
            <a:xfrm>
              <a:off x="7669160" y="2657116"/>
              <a:ext cx="1271638" cy="1267326"/>
            </a:xfrm>
            <a:prstGeom prst="wedgeRectCallout">
              <a:avLst>
                <a:gd name="adj1" fmla="val -25463"/>
                <a:gd name="adj2" fmla="val -78697"/>
              </a:avLst>
            </a:prstGeom>
            <a:solidFill>
              <a:schemeClr val="bg1"/>
            </a:solidFill>
            <a:ln w="3175">
              <a:solidFill>
                <a:srgbClr val="000000"/>
              </a:solidFill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/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7669160" y="2658317"/>
              <a:ext cx="1271639" cy="1267326"/>
            </a:xfrm>
            <a:prstGeom prst="wedgeRectCallout">
              <a:avLst>
                <a:gd name="adj1" fmla="val -85567"/>
                <a:gd name="adj2" fmla="val -27339"/>
              </a:avLst>
            </a:prstGeom>
            <a:solidFill>
              <a:schemeClr val="bg1"/>
            </a:solidFill>
            <a:ln w="3175">
              <a:solidFill>
                <a:srgbClr val="000000"/>
              </a:solidFill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18322" y="2701030"/>
              <a:ext cx="1049898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 smtClean="0"/>
                <a:t>These bodies about to launch: Let’s get more Finns on board in developing the EOSC!</a:t>
              </a:r>
              <a:endParaRPr lang="en-GB" sz="105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94320" y="2640503"/>
              <a:ext cx="293283" cy="45719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86016" y="6785"/>
            <a:ext cx="62434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EOSC</a:t>
            </a:r>
            <a:r>
              <a:rPr lang="en-US" b="1" dirty="0" smtClean="0"/>
              <a:t> Governance framework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856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19C2D-3022-3846-BC6C-0BDBEC01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28/01/19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8A6C5-215A-EF4F-B3DD-5C726C75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ESFRI Workshop on RIs and EOSC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F84F0-C4CF-E344-A042-5F918FAF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11</a:t>
            </a:fld>
            <a:endParaRPr lang="it-IT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D5CDDBB-3F1A-C447-B2FF-A4B871699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94"/>
            <a:ext cx="6764594" cy="4831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6225" y="497892"/>
            <a:ext cx="25177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i-FI" b="1" dirty="0" smtClean="0"/>
              <a:t>EOSCsecretariat.eu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360°support to EOSC Governance, working openly &amp; inclusively with communities to co-create all-encompassing EOSC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Independency </a:t>
            </a:r>
            <a:r>
              <a:rPr lang="en-GB" sz="1400" dirty="0"/>
              <a:t>&amp; neutrality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Interim </a:t>
            </a:r>
            <a:r>
              <a:rPr lang="en-GB" sz="1400" dirty="0"/>
              <a:t>character, with an enabling and advisory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Supporting a user centric EOSC implementation, with the Co-creation budget at the command of the EB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Flexibility &amp; agility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Transparency &amp; openness 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15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12</a:t>
            </a:fld>
            <a:endParaRPr lang="it-IT"/>
          </a:p>
        </p:txBody>
      </p:sp>
      <p:pic>
        <p:nvPicPr>
          <p:cNvPr id="1027" name="Picture 3" descr="C:\Users\Admin\Desktop\Leonardo\EOSCsecretariat\EOSC Sec Page Image (Exec Board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125"/>
            <a:ext cx="897803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42C9781-A271-DB43-98F0-6DB627C25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26" cy="644125"/>
          </a:xfrm>
        </p:spPr>
        <p:txBody>
          <a:bodyPr>
            <a:normAutofit fontScale="90000"/>
          </a:bodyPr>
          <a:lstStyle/>
          <a:p>
            <a:r>
              <a:rPr lang="en-US" sz="2252" dirty="0"/>
              <a:t/>
            </a:r>
            <a:br>
              <a:rPr lang="en-US" sz="2252" dirty="0"/>
            </a:br>
            <a:r>
              <a:rPr lang="en-US" sz="2252" dirty="0"/>
              <a:t>At the heart of the EOSC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5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1A0C4-5FF1-624C-82E1-EE3AAEE2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28/01/19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DC95E-687C-1A4E-8AC2-7433D3B9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ESFRI Workshop on RIs and EOSC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36F32-C789-3748-9DB4-FBC66DFA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13</a:t>
            </a:fld>
            <a:endParaRPr lang="it-IT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036341-9088-4E44-B6AF-20C20F2B48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858000" cy="4829849"/>
          </a:xfrm>
        </p:spPr>
      </p:pic>
    </p:spTree>
    <p:extLst>
      <p:ext uri="{BB962C8B-B14F-4D97-AF65-F5344CB8AC3E}">
        <p14:creationId xmlns:p14="http://schemas.microsoft.com/office/powerpoint/2010/main" val="434455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64446" y="-57349"/>
            <a:ext cx="7742238" cy="803275"/>
          </a:xfrm>
        </p:spPr>
        <p:txBody>
          <a:bodyPr/>
          <a:lstStyle/>
          <a:p>
            <a:r>
              <a:rPr lang="it-IT" dirty="0" smtClean="0"/>
              <a:t>What you can do?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7682-66BF-5E49-B55D-0D85DA26D997}" type="datetime1">
              <a:rPr lang="it-IT" smtClean="0"/>
              <a:t>11/03/2019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14</a:t>
            </a:fld>
            <a:endParaRPr lang="it-IT"/>
          </a:p>
        </p:txBody>
      </p:sp>
      <p:grpSp>
        <p:nvGrpSpPr>
          <p:cNvPr id="9" name="Gruppo 8"/>
          <p:cNvGrpSpPr/>
          <p:nvPr/>
        </p:nvGrpSpPr>
        <p:grpSpPr>
          <a:xfrm>
            <a:off x="2018526" y="1892174"/>
            <a:ext cx="3623164" cy="863312"/>
            <a:chOff x="1398661" y="1903798"/>
            <a:chExt cx="6416871" cy="1226408"/>
          </a:xfrm>
        </p:grpSpPr>
        <p:pic>
          <p:nvPicPr>
            <p:cNvPr id="1026" name="Picture 2" descr="C:\Users\Admin\Desktop\Leonardo\EOSCsecretariat\logo pur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661" y="1903798"/>
              <a:ext cx="1239839" cy="1226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Admin\Desktop\Leonardo\EOSCsecretariat\logo pur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177" y="1903798"/>
              <a:ext cx="1239839" cy="1226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\Desktop\Leonardo\EOSCsecretariat\logo pur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5693" y="1903798"/>
              <a:ext cx="1239839" cy="1226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asellaDiTesto 9"/>
          <p:cNvSpPr txBox="1"/>
          <p:nvPr/>
        </p:nvSpPr>
        <p:spPr>
          <a:xfrm>
            <a:off x="1685232" y="2874815"/>
            <a:ext cx="1209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Benefit from the co-creation funding</a:t>
            </a:r>
            <a:endParaRPr lang="it-IT" sz="1600" dirty="0">
              <a:latin typeface="+mj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118094" y="2874359"/>
            <a:ext cx="1336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Contribute to the Working Groups</a:t>
            </a:r>
            <a:endParaRPr lang="it-IT" sz="1600" dirty="0">
              <a:latin typeface="+mj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710742" y="2874359"/>
            <a:ext cx="1083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Bring your assets to EOSC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841549" y="600131"/>
            <a:ext cx="716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 EOSC Secretariat is at the heart of the activities happening around EOSC. Sign up to our community to receive immediate updates. Here's how you can take a more active role under the EOSC Secretariat:</a:t>
            </a: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87" y="3943240"/>
            <a:ext cx="1199180" cy="223278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89" y="3938561"/>
            <a:ext cx="1199180" cy="223278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56" y="3941315"/>
            <a:ext cx="1199180" cy="223278"/>
          </a:xfrm>
          <a:prstGeom prst="rect">
            <a:avLst/>
          </a:prstGeom>
        </p:spPr>
      </p:pic>
      <p:pic>
        <p:nvPicPr>
          <p:cNvPr id="18" name="Picture 2" descr="C:\Users\Admin\Desktop\Leonardo\EOSCsecretariat\logo puro.png">
            <a:extLst>
              <a:ext uri="{FF2B5EF4-FFF2-40B4-BE49-F238E27FC236}">
                <a16:creationId xmlns:a16="http://schemas.microsoft.com/office/drawing/2014/main" id="{9F0D85A6-4400-7240-B8D4-3518567F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71" y="1892174"/>
            <a:ext cx="739390" cy="86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1">
            <a:extLst>
              <a:ext uri="{FF2B5EF4-FFF2-40B4-BE49-F238E27FC236}">
                <a16:creationId xmlns:a16="http://schemas.microsoft.com/office/drawing/2014/main" id="{1228AB47-90EC-4248-85D8-5E3311E63E70}"/>
              </a:ext>
            </a:extLst>
          </p:cNvPr>
          <p:cNvSpPr txBox="1"/>
          <p:nvPr/>
        </p:nvSpPr>
        <p:spPr>
          <a:xfrm>
            <a:off x="5833884" y="2866022"/>
            <a:ext cx="2041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Shape the EOSC 2021 by joining the EOSC Stakeholder Forum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77121F6D-F36C-8A40-B3A4-EB1B9B6E5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58" y="3937156"/>
            <a:ext cx="1199180" cy="223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452"/>
            <a:ext cx="1780659" cy="17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9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EOSC </a:t>
            </a:r>
            <a:r>
              <a:rPr lang="en-US" dirty="0" smtClean="0"/>
              <a:t>model will provide these services for </a:t>
            </a:r>
            <a:r>
              <a:rPr lang="en-US" dirty="0"/>
              <a:t>European </a:t>
            </a:r>
            <a:r>
              <a:rPr lang="en-US" dirty="0" smtClean="0"/>
              <a:t>researchers</a:t>
            </a:r>
            <a:br>
              <a:rPr lang="en-US" dirty="0" smtClean="0"/>
            </a:br>
            <a:r>
              <a:rPr lang="en-US" sz="1400" dirty="0"/>
              <a:t>[EOSC Strategic Implementation Roadmap 2018-2020]</a:t>
            </a:r>
            <a:r>
              <a:rPr lang="en-US" sz="2400" dirty="0"/>
              <a:t/>
            </a:r>
            <a:br>
              <a:rPr lang="en-US" sz="2400" dirty="0"/>
            </a:b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2157"/>
            <a:ext cx="8273845" cy="318452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Identification </a:t>
            </a:r>
            <a:r>
              <a:rPr lang="en-US" sz="1600" dirty="0"/>
              <a:t>and authentication, and </a:t>
            </a:r>
            <a:r>
              <a:rPr lang="en-US" sz="1600" dirty="0" smtClean="0"/>
              <a:t>access to the </a:t>
            </a:r>
            <a:r>
              <a:rPr lang="en-US" sz="1600" dirty="0"/>
              <a:t>resources of the </a:t>
            </a:r>
            <a:r>
              <a:rPr lang="en-US" sz="1600" dirty="0" smtClean="0"/>
              <a:t>EOSC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 </a:t>
            </a:r>
            <a:r>
              <a:rPr lang="en-US" sz="1600" dirty="0"/>
              <a:t>protected &amp; </a:t>
            </a:r>
            <a:r>
              <a:rPr lang="en-US" sz="1600" dirty="0" err="1"/>
              <a:t>personalised</a:t>
            </a:r>
            <a:r>
              <a:rPr lang="en-US" sz="1600" dirty="0"/>
              <a:t> work environment/space (e.g. logbook, settings, compliance record and pending issues</a:t>
            </a:r>
            <a:r>
              <a:rPr lang="en-US" sz="16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Access </a:t>
            </a:r>
            <a:r>
              <a:rPr lang="en-US" sz="1600" dirty="0"/>
              <a:t>to relevant information (e.g. status of EOSC, list of infrastructures, policy-related information, compliance framework) and specific guidelines (e.g. how to make data FAIR, certify a repository or service, procure joint services</a:t>
            </a:r>
            <a:r>
              <a:rPr lang="en-US" sz="16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Services </a:t>
            </a:r>
            <a:r>
              <a:rPr lang="en-US" sz="1600" dirty="0"/>
              <a:t>to find, access, store, re-use and </a:t>
            </a:r>
            <a:r>
              <a:rPr lang="en-US" sz="1600" dirty="0" err="1"/>
              <a:t>analyse</a:t>
            </a:r>
            <a:r>
              <a:rPr lang="en-US" sz="1600" dirty="0"/>
              <a:t> (e.g. analytics, data merge/fusion, mining) the data generated by others, catalogued </a:t>
            </a:r>
            <a:r>
              <a:rPr lang="en-US" sz="1600" dirty="0" smtClean="0"/>
              <a:t>appropriately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Services </a:t>
            </a:r>
            <a:r>
              <a:rPr lang="en-US" sz="1600" dirty="0"/>
              <a:t>to make their own data FAIR, to store them and ensure long-term </a:t>
            </a:r>
            <a:r>
              <a:rPr lang="en-US" sz="1600" dirty="0" smtClean="0"/>
              <a:t>preservation</a:t>
            </a:r>
          </a:p>
          <a:p>
            <a:pPr marL="0" indent="0">
              <a:buNone/>
            </a:pPr>
            <a:endParaRPr lang="fi-FI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86DF-C7C9-4DB3-8877-43D60EBA4301}" type="slidenum">
              <a:rPr lang="en-US" altLang="fi-FI" smtClean="0"/>
              <a:pPr/>
              <a:t>15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39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25"/>
          <p:cNvGrpSpPr/>
          <p:nvPr/>
        </p:nvGrpSpPr>
        <p:grpSpPr>
          <a:xfrm>
            <a:off x="602308" y="1674880"/>
            <a:ext cx="7792858" cy="2259583"/>
            <a:chOff x="445204" y="1423009"/>
            <a:chExt cx="11070420" cy="3313262"/>
          </a:xfrm>
          <a:solidFill>
            <a:schemeClr val="bg2"/>
          </a:solidFill>
        </p:grpSpPr>
        <p:sp>
          <p:nvSpPr>
            <p:cNvPr id="414" name="Google Shape;414;p25"/>
            <p:cNvSpPr/>
            <p:nvPr/>
          </p:nvSpPr>
          <p:spPr>
            <a:xfrm>
              <a:off x="445204" y="1423009"/>
              <a:ext cx="3300058" cy="3238935"/>
            </a:xfrm>
            <a:prstGeom prst="roundRect">
              <a:avLst>
                <a:gd name="adj" fmla="val 10000"/>
              </a:avLst>
            </a:prstGeom>
            <a:grp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4357" tIns="64357" rIns="64357" bIns="6435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</a:pPr>
              <a:endParaRPr sz="1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5"/>
            <p:cNvSpPr txBox="1"/>
            <p:nvPr/>
          </p:nvSpPr>
          <p:spPr>
            <a:xfrm>
              <a:off x="579040" y="1671699"/>
              <a:ext cx="3166221" cy="2541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1682" tIns="61682" rIns="61682" bIns="61682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</a:pPr>
              <a:r>
                <a:rPr lang="en-US" sz="1689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Service/Product providers</a:t>
              </a:r>
              <a:endParaRPr sz="1689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567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i="1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Contribute to the portfolio &amp; Integrate</a:t>
              </a:r>
              <a:endParaRPr sz="1689" i="1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19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i="1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Promote, Train, Exploit</a:t>
              </a:r>
              <a:endParaRPr sz="1689" i="1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19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i="1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Participate in the Hub</a:t>
              </a:r>
              <a:endParaRPr sz="1689" i="1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3854012" y="2349911"/>
              <a:ext cx="519900" cy="648600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4357" tIns="64357" rIns="64357" bIns="6435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</a:pPr>
              <a:endParaRPr sz="1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5"/>
            <p:cNvSpPr txBox="1"/>
            <p:nvPr/>
          </p:nvSpPr>
          <p:spPr>
            <a:xfrm>
              <a:off x="3225362" y="1423010"/>
              <a:ext cx="363900" cy="389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</a:pPr>
              <a:endParaRPr sz="133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4469162" y="1423009"/>
              <a:ext cx="2979660" cy="3313261"/>
            </a:xfrm>
            <a:prstGeom prst="roundRect">
              <a:avLst>
                <a:gd name="adj" fmla="val 10000"/>
              </a:avLst>
            </a:prstGeom>
            <a:grp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4357" tIns="64357" rIns="64357" bIns="6435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</a:pPr>
              <a:endParaRPr sz="1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5"/>
            <p:cNvSpPr txBox="1"/>
            <p:nvPr/>
          </p:nvSpPr>
          <p:spPr>
            <a:xfrm>
              <a:off x="4709633" y="1966647"/>
              <a:ext cx="2541600" cy="187413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1682" tIns="61682" rIns="61682" bIns="61682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</a:pPr>
              <a:r>
                <a:rPr lang="en-US" sz="1689" dirty="0">
                  <a:solidFill>
                    <a:srgbClr val="F39605"/>
                  </a:solidFill>
                  <a:latin typeface="Calibri"/>
                  <a:ea typeface="Calibri"/>
                  <a:cs typeface="Calibri"/>
                  <a:sym typeface="Calibri"/>
                </a:rPr>
                <a:t>Early adopters</a:t>
              </a:r>
              <a:endParaRPr sz="1689" dirty="0">
                <a:solidFill>
                  <a:srgbClr val="F3960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567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i="1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Pilot</a:t>
              </a:r>
              <a:endParaRPr sz="1689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19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i="1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Use</a:t>
              </a:r>
              <a:endParaRPr sz="1689" i="1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19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i="1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Co-develop</a:t>
              </a:r>
              <a:endParaRPr sz="1689" i="1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5"/>
            <p:cNvSpPr/>
            <p:nvPr/>
          </p:nvSpPr>
          <p:spPr>
            <a:xfrm>
              <a:off x="7637522" y="2376492"/>
              <a:ext cx="519900" cy="648600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4357" tIns="64357" rIns="64357" bIns="6435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</a:pPr>
              <a:endParaRPr sz="1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5"/>
            <p:cNvSpPr txBox="1"/>
            <p:nvPr/>
          </p:nvSpPr>
          <p:spPr>
            <a:xfrm>
              <a:off x="7410722" y="1423010"/>
              <a:ext cx="363900" cy="389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</a:pPr>
              <a:endParaRPr sz="133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8294290" y="1423009"/>
              <a:ext cx="3221334" cy="3313261"/>
            </a:xfrm>
            <a:prstGeom prst="roundRect">
              <a:avLst>
                <a:gd name="adj" fmla="val 10000"/>
              </a:avLst>
            </a:prstGeom>
            <a:grp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4357" tIns="64357" rIns="64357" bIns="6435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</a:pPr>
              <a:endParaRPr sz="1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25"/>
            <p:cNvSpPr txBox="1"/>
            <p:nvPr/>
          </p:nvSpPr>
          <p:spPr>
            <a:xfrm>
              <a:off x="8465740" y="1671699"/>
              <a:ext cx="2875603" cy="306457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1682" tIns="61682" rIns="61682" bIns="61682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</a:pPr>
              <a:r>
                <a:rPr lang="en-US" sz="1689" dirty="0">
                  <a:solidFill>
                    <a:srgbClr val="F39605"/>
                  </a:solidFill>
                  <a:latin typeface="Calibri"/>
                  <a:ea typeface="Calibri"/>
                  <a:cs typeface="Calibri"/>
                  <a:sym typeface="Calibri"/>
                </a:rPr>
                <a:t>Consumers</a:t>
              </a:r>
              <a:endParaRPr sz="1689" dirty="0">
                <a:solidFill>
                  <a:srgbClr val="F3960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567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i="1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Credit allocation &amp; exploit</a:t>
              </a:r>
              <a:endParaRPr sz="1689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19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Support</a:t>
              </a:r>
              <a:endParaRPr sz="1689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19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Improve with feedback</a:t>
              </a:r>
              <a:endParaRPr sz="1689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0684" lvl="1" indent="-120684">
                <a:lnSpc>
                  <a:spcPct val="90000"/>
                </a:lnSpc>
                <a:spcBef>
                  <a:spcPts val="19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en-US" sz="1689" dirty="0">
                  <a:solidFill>
                    <a:srgbClr val="000103"/>
                  </a:solidFill>
                  <a:latin typeface="Calibri"/>
                  <a:ea typeface="Calibri"/>
                  <a:cs typeface="Calibri"/>
                  <a:sym typeface="Calibri"/>
                </a:rPr>
                <a:t>Use</a:t>
              </a:r>
              <a:endParaRPr sz="1689" dirty="0">
                <a:solidFill>
                  <a:srgbClr val="00010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p25"/>
          <p:cNvSpPr txBox="1">
            <a:spLocks noGrp="1"/>
          </p:cNvSpPr>
          <p:nvPr>
            <p:ph type="sldNum" idx="12"/>
          </p:nvPr>
        </p:nvSpPr>
        <p:spPr>
          <a:xfrm>
            <a:off x="6431515" y="4492042"/>
            <a:ext cx="2195644" cy="2027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357" tIns="32170" rIns="64357" bIns="32170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pPr/>
              <a:t>16</a:t>
            </a:fld>
            <a:endParaRPr>
              <a:solidFill>
                <a:srgbClr val="3C3C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5"/>
          <p:cNvSpPr txBox="1">
            <a:spLocks noGrp="1"/>
          </p:cNvSpPr>
          <p:nvPr>
            <p:ph type="body" idx="2"/>
          </p:nvPr>
        </p:nvSpPr>
        <p:spPr>
          <a:xfrm>
            <a:off x="2548213" y="135759"/>
            <a:ext cx="6078832" cy="579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357" tIns="32170" rIns="64357" bIns="3217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Research Infrastructure Roles in EOSC-hub</a:t>
            </a:r>
            <a:endParaRPr/>
          </a:p>
        </p:txBody>
      </p:sp>
      <p:sp>
        <p:nvSpPr>
          <p:cNvPr id="426" name="Google Shape;426;p25"/>
          <p:cNvSpPr txBox="1">
            <a:spLocks noGrp="1"/>
          </p:cNvSpPr>
          <p:nvPr>
            <p:ph type="dt" idx="10"/>
          </p:nvPr>
        </p:nvSpPr>
        <p:spPr>
          <a:xfrm>
            <a:off x="516883" y="4492042"/>
            <a:ext cx="2002625" cy="2027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357" tIns="32170" rIns="64357" bIns="32170" rtlCol="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/>
              <a:t>30/01/19</a:t>
            </a:r>
            <a:endParaRPr sz="669"/>
          </a:p>
        </p:txBody>
      </p:sp>
      <p:pic>
        <p:nvPicPr>
          <p:cNvPr id="427" name="Google Shape;4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2934" y="853336"/>
            <a:ext cx="746037" cy="69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3296" y="741058"/>
            <a:ext cx="746037" cy="9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3763" y="778793"/>
            <a:ext cx="804478" cy="84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5" descr="Screenshot 2019-01-18 at 13.29.1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5112" y="3691693"/>
            <a:ext cx="1203946" cy="44331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</p:pic>
      <p:pic>
        <p:nvPicPr>
          <p:cNvPr id="431" name="Google Shape;431;p25" descr="Screenshot 2019-01-18 at 13.29.1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930" y="3754327"/>
            <a:ext cx="1203946" cy="44331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03000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"/>
          <p:cNvSpPr txBox="1">
            <a:spLocks noGrp="1"/>
          </p:cNvSpPr>
          <p:nvPr>
            <p:ph type="body" idx="1"/>
          </p:nvPr>
        </p:nvSpPr>
        <p:spPr>
          <a:xfrm>
            <a:off x="516883" y="910346"/>
            <a:ext cx="3142716" cy="33753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357" tIns="32170" rIns="64357" bIns="32170" numCol="1" anchor="t" anchorCtr="0" compatLnSpc="1">
            <a:prstTxWarp prst="textNoShape">
              <a:avLst/>
            </a:prstTxWarp>
            <a:noAutofit/>
          </a:bodyPr>
          <a:lstStyle/>
          <a:p>
            <a:pPr marL="241367" indent="-241367">
              <a:lnSpc>
                <a:spcPct val="80000"/>
              </a:lnSpc>
              <a:spcBef>
                <a:spcPts val="0"/>
              </a:spcBef>
              <a:buClr>
                <a:srgbClr val="B5892D"/>
              </a:buClr>
              <a:buSzPts val="2170"/>
              <a:buFont typeface="Calibri"/>
              <a:buChar char="•"/>
            </a:pPr>
            <a:r>
              <a:rPr lang="en-US" sz="1527">
                <a:solidFill>
                  <a:srgbClr val="B5892D"/>
                </a:solidFill>
              </a:rPr>
              <a:t>Research communities</a:t>
            </a:r>
            <a:endParaRPr/>
          </a:p>
          <a:p>
            <a:pPr marL="522963" lvl="1" indent="-201139">
              <a:lnSpc>
                <a:spcPct val="80000"/>
              </a:lnSpc>
              <a:spcBef>
                <a:spcPts val="284"/>
              </a:spcBef>
              <a:buSzPts val="1814"/>
            </a:pPr>
            <a:r>
              <a:rPr lang="en-US" sz="1418" u="sng"/>
              <a:t>Discover services</a:t>
            </a:r>
            <a:r>
              <a:rPr lang="en-US" sz="1418"/>
              <a:t> through a secure online catalogue with a central access point.</a:t>
            </a:r>
            <a:endParaRPr sz="1418"/>
          </a:p>
          <a:p>
            <a:pPr marL="522963" lvl="1" indent="-201139">
              <a:lnSpc>
                <a:spcPct val="80000"/>
              </a:lnSpc>
              <a:spcBef>
                <a:spcPts val="284"/>
              </a:spcBef>
              <a:buSzPts val="1814"/>
            </a:pPr>
            <a:r>
              <a:rPr lang="en-US" sz="1418" u="sng"/>
              <a:t>Access services</a:t>
            </a:r>
            <a:r>
              <a:rPr lang="en-US" sz="1418"/>
              <a:t> via harmonised access policies and Service Level Agreements. Depending on the customer’s needs, access will be provided through a centrally managed credit-based allocation system and/or through long-term resource allocation.  </a:t>
            </a:r>
            <a:endParaRPr sz="1418"/>
          </a:p>
          <a:p>
            <a:pPr marL="522963" lvl="1" indent="-201139">
              <a:lnSpc>
                <a:spcPct val="80000"/>
              </a:lnSpc>
              <a:spcBef>
                <a:spcPts val="284"/>
              </a:spcBef>
              <a:buSzPts val="1814"/>
            </a:pPr>
            <a:r>
              <a:rPr lang="en-US" sz="1418" u="sng"/>
              <a:t>Leverage a large portfolio of generic and thematic services </a:t>
            </a:r>
            <a:r>
              <a:rPr lang="en-US" sz="1418"/>
              <a:t>via standard interfaces</a:t>
            </a:r>
            <a:endParaRPr/>
          </a:p>
          <a:p>
            <a:pPr marL="522963" lvl="1" indent="-201139">
              <a:lnSpc>
                <a:spcPct val="80000"/>
              </a:lnSpc>
              <a:spcBef>
                <a:spcPts val="284"/>
              </a:spcBef>
              <a:buSzPts val="1814"/>
            </a:pPr>
            <a:r>
              <a:rPr lang="en-US" sz="1418"/>
              <a:t>Provide </a:t>
            </a:r>
            <a:r>
              <a:rPr lang="en-US" sz="1418" u="sng"/>
              <a:t>requirements, co-design, testing</a:t>
            </a:r>
            <a:endParaRPr sz="1418" u="sng"/>
          </a:p>
        </p:txBody>
      </p:sp>
      <p:sp>
        <p:nvSpPr>
          <p:cNvPr id="401" name="Google Shape;401;p24"/>
          <p:cNvSpPr txBox="1">
            <a:spLocks noGrp="1"/>
          </p:cNvSpPr>
          <p:nvPr>
            <p:ph type="body" idx="2"/>
          </p:nvPr>
        </p:nvSpPr>
        <p:spPr>
          <a:xfrm>
            <a:off x="5535090" y="893125"/>
            <a:ext cx="3193405" cy="33753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357" tIns="32170" rIns="64357" bIns="32170" numCol="1" anchor="t" anchorCtr="0" compatLnSpc="1">
            <a:prstTxWarp prst="textNoShape">
              <a:avLst/>
            </a:prstTxWarp>
            <a:noAutofit/>
          </a:bodyPr>
          <a:lstStyle/>
          <a:p>
            <a:pPr marL="241367" indent="-241367">
              <a:lnSpc>
                <a:spcPct val="80000"/>
              </a:lnSpc>
              <a:spcBef>
                <a:spcPts val="0"/>
              </a:spcBef>
              <a:buClr>
                <a:srgbClr val="B5892D"/>
              </a:buClr>
              <a:buSzPts val="2220"/>
              <a:buFont typeface="Calibri"/>
              <a:buChar char="•"/>
            </a:pPr>
            <a:r>
              <a:rPr lang="en-US" sz="1563">
                <a:solidFill>
                  <a:srgbClr val="B5892D"/>
                </a:solidFill>
              </a:rPr>
              <a:t>Research Infrastructures - Providers</a:t>
            </a:r>
            <a:endParaRPr/>
          </a:p>
          <a:p>
            <a:pPr marL="522963" lvl="1" indent="-201139">
              <a:lnSpc>
                <a:spcPct val="80000"/>
              </a:lnSpc>
              <a:spcBef>
                <a:spcPts val="260"/>
              </a:spcBef>
              <a:buSzPts val="1665"/>
            </a:pPr>
            <a:r>
              <a:rPr lang="en-US" sz="1302" u="sng"/>
              <a:t>Contribute to EOSC with services</a:t>
            </a:r>
            <a:r>
              <a:rPr lang="en-US" sz="1302"/>
              <a:t> based on a harmonised corpus of access, security and provisioning policies.</a:t>
            </a:r>
            <a:endParaRPr sz="1302"/>
          </a:p>
          <a:p>
            <a:pPr marL="522963" lvl="1" indent="-201139">
              <a:lnSpc>
                <a:spcPct val="80000"/>
              </a:lnSpc>
              <a:spcBef>
                <a:spcPts val="260"/>
              </a:spcBef>
              <a:buSzPts val="1665"/>
            </a:pPr>
            <a:r>
              <a:rPr lang="en-US" sz="1302" u="sng"/>
              <a:t>Integrate and Federate services</a:t>
            </a:r>
            <a:r>
              <a:rPr lang="en-US" sz="1302"/>
              <a:t> by relying on harmonised processes and tools for service integration and management.</a:t>
            </a:r>
            <a:endParaRPr sz="1302"/>
          </a:p>
          <a:p>
            <a:pPr marL="522963" lvl="1" indent="-201139">
              <a:lnSpc>
                <a:spcPct val="80000"/>
              </a:lnSpc>
              <a:spcBef>
                <a:spcPts val="260"/>
              </a:spcBef>
              <a:buSzPts val="1665"/>
            </a:pPr>
            <a:r>
              <a:rPr lang="en-US" sz="1302" u="sng"/>
              <a:t>Scale-up in-house capacity by procuring services</a:t>
            </a:r>
            <a:r>
              <a:rPr lang="en-US" sz="1302"/>
              <a:t> via a centrally run procurement and purchase framework. </a:t>
            </a:r>
            <a:endParaRPr sz="1302"/>
          </a:p>
          <a:p>
            <a:pPr marL="522963" lvl="1" indent="-201139">
              <a:lnSpc>
                <a:spcPct val="80000"/>
              </a:lnSpc>
              <a:spcBef>
                <a:spcPts val="260"/>
              </a:spcBef>
              <a:buSzPts val="1665"/>
            </a:pPr>
            <a:r>
              <a:rPr lang="en-US" sz="1302" u="sng"/>
              <a:t>Reach out </a:t>
            </a:r>
            <a:r>
              <a:rPr lang="en-US" sz="1302"/>
              <a:t>to user communities and </a:t>
            </a:r>
            <a:r>
              <a:rPr lang="en-US" sz="1302" u="sng"/>
              <a:t>support</a:t>
            </a:r>
            <a:endParaRPr/>
          </a:p>
          <a:p>
            <a:pPr marL="522963" lvl="1" indent="-201139">
              <a:lnSpc>
                <a:spcPct val="80000"/>
              </a:lnSpc>
              <a:spcBef>
                <a:spcPts val="260"/>
              </a:spcBef>
              <a:buSzPts val="1665"/>
            </a:pPr>
            <a:r>
              <a:rPr lang="en-US" sz="1302" u="sng"/>
              <a:t>Collaborate</a:t>
            </a:r>
            <a:r>
              <a:rPr lang="en-US" sz="1302"/>
              <a:t> with other providers</a:t>
            </a:r>
            <a:endParaRPr sz="1302"/>
          </a:p>
          <a:p>
            <a:pPr marL="522963" lvl="1" indent="-126717">
              <a:lnSpc>
                <a:spcPct val="80000"/>
              </a:lnSpc>
              <a:spcBef>
                <a:spcPts val="260"/>
              </a:spcBef>
              <a:buSzPts val="1665"/>
              <a:buNone/>
            </a:pPr>
            <a:endParaRPr sz="1302"/>
          </a:p>
        </p:txBody>
      </p:sp>
      <p:sp>
        <p:nvSpPr>
          <p:cNvPr id="402" name="Google Shape;402;p24"/>
          <p:cNvSpPr txBox="1">
            <a:spLocks noGrp="1"/>
          </p:cNvSpPr>
          <p:nvPr>
            <p:ph type="dt" idx="10"/>
          </p:nvPr>
        </p:nvSpPr>
        <p:spPr>
          <a:xfrm>
            <a:off x="516883" y="4492041"/>
            <a:ext cx="2002555" cy="202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357" tIns="32170" rIns="64357" bIns="32170" rtlCol="0" anchor="t" anchorCtr="0">
            <a:noAutofit/>
          </a:bodyPr>
          <a:lstStyle/>
          <a:p>
            <a:r>
              <a:rPr lang="en-US"/>
              <a:t>30/01/19</a:t>
            </a:r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sldNum" idx="12"/>
          </p:nvPr>
        </p:nvSpPr>
        <p:spPr>
          <a:xfrm>
            <a:off x="6431515" y="4492041"/>
            <a:ext cx="2195602" cy="202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357" tIns="32170" rIns="64357" bIns="32170" rtlCol="0" anchor="t" anchorCtr="0">
            <a:noAutofit/>
          </a:bodyPr>
          <a:lstStyle/>
          <a:p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pPr/>
              <a:t>17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2548170" y="132791"/>
            <a:ext cx="6082676" cy="3785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357" tIns="32170" rIns="64357" bIns="3217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3240"/>
            </a:pPr>
            <a:r>
              <a:rPr lang="en-US" sz="2281" dirty="0"/>
              <a:t>The Hub </a:t>
            </a:r>
            <a:r>
              <a:rPr lang="mr-IN" sz="2281" dirty="0"/>
              <a:t>–</a:t>
            </a:r>
            <a:r>
              <a:rPr lang="en-US" sz="2281" dirty="0"/>
              <a:t> A Collaboration Platform for ESFRIs</a:t>
            </a:r>
            <a:endParaRPr sz="2281" dirty="0"/>
          </a:p>
        </p:txBody>
      </p:sp>
      <p:pic>
        <p:nvPicPr>
          <p:cNvPr id="405" name="Google Shape;405;p24" descr="Screenshot 2019-01-18 at 14.21.5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0288" y="1400015"/>
            <a:ext cx="2057590" cy="250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4" descr="Screenshot 2019-01-29 at 23.22.4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1727" y="787105"/>
            <a:ext cx="864052" cy="81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4" descr="Screenshot 2019-01-29 at 23.22.4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1727" y="3630329"/>
            <a:ext cx="864052" cy="81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4" descr="EOSC Hub system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962" y="2109661"/>
            <a:ext cx="866101" cy="914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86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F7E-333F-5947-A331-44531AA5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082" y="265278"/>
            <a:ext cx="5637396" cy="933110"/>
          </a:xfrm>
        </p:spPr>
        <p:txBody>
          <a:bodyPr/>
          <a:lstStyle/>
          <a:p>
            <a:r>
              <a:rPr lang="en-GB" dirty="0" smtClean="0"/>
              <a:t>EOSC Nordic – bringing the EOSC into reality in the Nordics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7DD31-51D2-414F-90E8-5AC06230E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448" y="1422908"/>
            <a:ext cx="2371334" cy="2679366"/>
          </a:xfrm>
        </p:spPr>
        <p:txBody>
          <a:bodyPr/>
          <a:lstStyle/>
          <a:p>
            <a:r>
              <a:rPr lang="en-GB" sz="1400" dirty="0"/>
              <a:t>Coordinator:  </a:t>
            </a:r>
            <a:r>
              <a:rPr lang="en-GB" sz="1400" dirty="0" err="1"/>
              <a:t>NeIC</a:t>
            </a:r>
            <a:r>
              <a:rPr lang="en-GB" sz="1400" dirty="0"/>
              <a:t> (</a:t>
            </a:r>
            <a:r>
              <a:rPr lang="en-GB" sz="1400" dirty="0" err="1"/>
              <a:t>NordForsk</a:t>
            </a:r>
            <a:r>
              <a:rPr lang="en-GB" sz="1400" dirty="0"/>
              <a:t>)</a:t>
            </a:r>
          </a:p>
          <a:p>
            <a:r>
              <a:rPr lang="en-GB" sz="1400" dirty="0"/>
              <a:t>Budget: 5.99 M€</a:t>
            </a:r>
          </a:p>
          <a:p>
            <a:r>
              <a:rPr lang="en-GB" sz="1400" dirty="0"/>
              <a:t>Duration: 36 </a:t>
            </a:r>
            <a:r>
              <a:rPr lang="en-GB" sz="1400" dirty="0" smtClean="0"/>
              <a:t>Months, starting September 2019</a:t>
            </a:r>
            <a:endParaRPr lang="en-GB" sz="1400" dirty="0"/>
          </a:p>
          <a:p>
            <a:r>
              <a:rPr lang="en-GB" sz="1400" dirty="0"/>
              <a:t>Effort: 550 PM</a:t>
            </a:r>
          </a:p>
          <a:p>
            <a:r>
              <a:rPr lang="en-GB" sz="1400" dirty="0"/>
              <a:t>24 Partners from Nordics + DE, NL, LV, EE, and LT</a:t>
            </a:r>
          </a:p>
          <a:p>
            <a:endParaRPr lang="en-GB" sz="1400" dirty="0"/>
          </a:p>
        </p:txBody>
      </p:sp>
      <p:pic>
        <p:nvPicPr>
          <p:cNvPr id="5121" name="Picture 1" descr="page83image3853728">
            <a:extLst>
              <a:ext uri="{FF2B5EF4-FFF2-40B4-BE49-F238E27FC236}">
                <a16:creationId xmlns:a16="http://schemas.microsoft.com/office/drawing/2014/main" id="{36EAC129-94D4-AE44-83D7-06D7B862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5" y="249073"/>
            <a:ext cx="1805875" cy="96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page93image3820352">
            <a:extLst>
              <a:ext uri="{FF2B5EF4-FFF2-40B4-BE49-F238E27FC236}">
                <a16:creationId xmlns:a16="http://schemas.microsoft.com/office/drawing/2014/main" id="{CAD73075-3369-DB49-B41A-340E72DD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10" y="1060241"/>
            <a:ext cx="6448852" cy="363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6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ge88image3856416">
            <a:extLst>
              <a:ext uri="{FF2B5EF4-FFF2-40B4-BE49-F238E27FC236}">
                <a16:creationId xmlns:a16="http://schemas.microsoft.com/office/drawing/2014/main" id="{14E04FE1-8E80-0545-9D1E-1162F855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2" y="280578"/>
            <a:ext cx="7845422" cy="44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Presentation </a:t>
            </a:r>
            <a:r>
              <a:rPr lang="fi-FI" dirty="0" err="1" smtClean="0"/>
              <a:t>outline</a:t>
            </a:r>
            <a:endParaRPr lang="fi-FI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European Open Science </a:t>
            </a:r>
            <a:r>
              <a:rPr lang="fi-FI" dirty="0" err="1" smtClean="0"/>
              <a:t>Cloud</a:t>
            </a:r>
            <a:r>
              <a:rPr lang="fi-FI" dirty="0" smtClean="0"/>
              <a:t> – Vision</a:t>
            </a:r>
          </a:p>
          <a:p>
            <a:r>
              <a:rPr lang="fi-FI" dirty="0" err="1" smtClean="0"/>
              <a:t>Benefits</a:t>
            </a:r>
            <a:endParaRPr lang="fi-FI" dirty="0" smtClean="0"/>
          </a:p>
          <a:p>
            <a:r>
              <a:rPr lang="fi-FI" dirty="0" err="1" smtClean="0"/>
              <a:t>Implementing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EOSC</a:t>
            </a:r>
          </a:p>
          <a:p>
            <a:r>
              <a:rPr lang="fi-FI" dirty="0" err="1" smtClean="0"/>
              <a:t>Governance</a:t>
            </a:r>
            <a:endParaRPr lang="fi-FI" dirty="0" smtClean="0"/>
          </a:p>
          <a:p>
            <a:r>
              <a:rPr lang="fi-FI" dirty="0" smtClean="0"/>
              <a:t>Services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88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76213"/>
            <a:ext cx="7742238" cy="803275"/>
          </a:xfrm>
        </p:spPr>
        <p:txBody>
          <a:bodyPr/>
          <a:lstStyle/>
          <a:p>
            <a:r>
              <a:rPr lang="en-US" dirty="0" smtClean="0"/>
              <a:t>EOSCportal.eu - </a:t>
            </a:r>
            <a:r>
              <a:rPr lang="en-US" dirty="0"/>
              <a:t>Gateway for European Services for Research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" y="477078"/>
            <a:ext cx="7575077" cy="423462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128462" y="1412974"/>
            <a:ext cx="1871489" cy="1806215"/>
          </a:xfrm>
        </p:spPr>
        <p:txBody>
          <a:bodyPr/>
          <a:lstStyle/>
          <a:p>
            <a:r>
              <a:rPr lang="en-US" sz="1400" b="1" dirty="0"/>
              <a:t>154 services and resources </a:t>
            </a:r>
            <a:endParaRPr lang="en-US" sz="1400" b="1" dirty="0" smtClean="0"/>
          </a:p>
          <a:p>
            <a:r>
              <a:rPr lang="en-US" sz="1400" b="1" dirty="0"/>
              <a:t>O</a:t>
            </a:r>
            <a:r>
              <a:rPr lang="en-US" sz="1400" b="1" dirty="0" smtClean="0"/>
              <a:t>ffered </a:t>
            </a:r>
            <a:r>
              <a:rPr lang="en-US" sz="1400" b="1" dirty="0"/>
              <a:t>by 17 </a:t>
            </a:r>
            <a:r>
              <a:rPr lang="en-US" sz="1400" b="1" dirty="0" smtClean="0"/>
              <a:t>service providers </a:t>
            </a:r>
            <a:r>
              <a:rPr lang="en-US" sz="1400" b="1" dirty="0"/>
              <a:t>from the public and private sector </a:t>
            </a:r>
          </a:p>
          <a:p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8425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96"/>
            <a:ext cx="4961219" cy="4541704"/>
          </a:xfrm>
          <a:ln>
            <a:solidFill>
              <a:srgbClr val="00BAA6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8D4AF-0665-7B44-B9A5-492E7E49DE6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54" y="0"/>
            <a:ext cx="4734304" cy="2910640"/>
          </a:xfrm>
          <a:prstGeom prst="rect">
            <a:avLst/>
          </a:prstGeom>
          <a:ln>
            <a:solidFill>
              <a:srgbClr val="00BAA6"/>
            </a:solidFill>
          </a:ln>
        </p:spPr>
      </p:pic>
      <p:sp>
        <p:nvSpPr>
          <p:cNvPr id="9" name="Up Arrow 8"/>
          <p:cNvSpPr/>
          <p:nvPr/>
        </p:nvSpPr>
        <p:spPr>
          <a:xfrm rot="2160166">
            <a:off x="4014454" y="2126372"/>
            <a:ext cx="484632" cy="2000985"/>
          </a:xfrm>
          <a:prstGeom prst="upArrow">
            <a:avLst/>
          </a:prstGeom>
          <a:solidFill>
            <a:srgbClr val="00BAA6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6194120" y="3126864"/>
            <a:ext cx="2060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Example of compute services available at EOSC portal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727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CLARIN use case: From </a:t>
            </a:r>
            <a:r>
              <a:rPr lang="en-US" dirty="0"/>
              <a:t>language data to insight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0290"/>
            <a:ext cx="5129408" cy="35575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8D4AF-0665-7B44-B9A5-492E7E49DE6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92871" y="844063"/>
            <a:ext cx="3551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Integration </a:t>
            </a:r>
            <a:r>
              <a:rPr lang="en-US" sz="1600" dirty="0"/>
              <a:t>of the CLARIN infrastructure into the EOSC portal </a:t>
            </a:r>
            <a:r>
              <a:rPr lang="en-US" sz="1600" dirty="0" smtClean="0"/>
              <a:t>facilitates </a:t>
            </a:r>
            <a:r>
              <a:rPr lang="en-US" sz="1600" dirty="0"/>
              <a:t>the study of language </a:t>
            </a:r>
            <a:r>
              <a:rPr lang="en-US" sz="1600" dirty="0" smtClean="0"/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How </a:t>
            </a:r>
            <a:r>
              <a:rPr lang="en-US" sz="1600" dirty="0"/>
              <a:t>the Portal itself can support the Social Sciences and Humanities (SSH) community at large in the </a:t>
            </a:r>
            <a:r>
              <a:rPr lang="en-US" sz="1600" dirty="0" smtClean="0"/>
              <a:t>future</a:t>
            </a:r>
          </a:p>
          <a:p>
            <a:endParaRPr lang="fi-FI" sz="1600" dirty="0" smtClean="0"/>
          </a:p>
          <a:p>
            <a:r>
              <a:rPr lang="fi-FI" sz="1600" dirty="0" smtClean="0">
                <a:hlinkClick r:id="rId3"/>
              </a:rPr>
              <a:t>CLARIN </a:t>
            </a:r>
            <a:r>
              <a:rPr lang="fi-FI" sz="1600" dirty="0" err="1" smtClean="0">
                <a:hlinkClick r:id="rId3"/>
              </a:rPr>
              <a:t>use</a:t>
            </a:r>
            <a:r>
              <a:rPr lang="fi-FI" sz="1600" dirty="0" smtClean="0">
                <a:hlinkClick r:id="rId3"/>
              </a:rPr>
              <a:t> case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15877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Summary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7125"/>
            <a:ext cx="7521879" cy="3184525"/>
          </a:xfrm>
        </p:spPr>
        <p:txBody>
          <a:bodyPr/>
          <a:lstStyle/>
          <a:p>
            <a:r>
              <a:rPr lang="en-US" dirty="0"/>
              <a:t>EOSC </a:t>
            </a:r>
            <a:r>
              <a:rPr lang="en-US" dirty="0" smtClean="0"/>
              <a:t> - a federation of  </a:t>
            </a:r>
            <a:r>
              <a:rPr lang="en-US" dirty="0"/>
              <a:t>Data </a:t>
            </a:r>
            <a:r>
              <a:rPr lang="en-US" dirty="0" smtClean="0"/>
              <a:t>Infrastructures</a:t>
            </a:r>
          </a:p>
          <a:p>
            <a:r>
              <a:rPr lang="en-US" dirty="0" smtClean="0"/>
              <a:t>EOSC portal with a service catalogue at </a:t>
            </a:r>
            <a:r>
              <a:rPr lang="en-US" dirty="0" smtClean="0">
                <a:hlinkClick r:id="rId2"/>
              </a:rPr>
              <a:t>eoscportal.eu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Many opportunities to participate in shaping the future EOSC, for instance the Working Groups and activities of the Stakeholders Forum in the EOSC governance framework. More information at </a:t>
            </a:r>
            <a:r>
              <a:rPr lang="en-US" dirty="0" smtClean="0">
                <a:hlinkClick r:id="rId3"/>
              </a:rPr>
              <a:t>eoscsecretariat.eu</a:t>
            </a:r>
            <a:endParaRPr lang="en-US" dirty="0" smtClean="0"/>
          </a:p>
          <a:p>
            <a:endParaRPr lang="fi-FI" dirty="0" smtClean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8D4AF-0665-7B44-B9A5-492E7E49DE6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99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Saara Kontro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saara.Kontro@csc.fi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9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3200" y="26435"/>
            <a:ext cx="7918824" cy="803275"/>
          </a:xfrm>
        </p:spPr>
        <p:txBody>
          <a:bodyPr/>
          <a:lstStyle/>
          <a:p>
            <a:r>
              <a:rPr lang="en-US" dirty="0"/>
              <a:t>EOSC - European Commission’s vision for Federating Data Infrastructures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7393-0D76-4D11-A074-16775145FBA4}" type="slidenum">
              <a:rPr lang="en-US" altLang="fi-FI" smtClean="0"/>
              <a:pPr/>
              <a:t>3</a:t>
            </a:fld>
            <a:endParaRPr lang="en-US" altLang="fi-FI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6" y="792232"/>
            <a:ext cx="4950681" cy="391946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03200" y="792232"/>
            <a:ext cx="3857523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</a:bodyPr>
          <a:lstStyle>
            <a:lvl1pPr marL="142875" indent="-142875" algn="l" defTabSz="334963" rtl="0" eaLnBrk="1" fontAlgn="base" hangingPunct="1">
              <a:lnSpc>
                <a:spcPct val="110000"/>
              </a:lnSpc>
              <a:spcBef>
                <a:spcPts val="8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464F55"/>
                </a:solidFill>
                <a:latin typeface="Corbel"/>
                <a:ea typeface="MS PGothic" panose="020B0600070205080204" pitchFamily="34" charset="-128"/>
                <a:cs typeface="Corbel"/>
              </a:defRPr>
            </a:lvl1pPr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500" kern="1200">
                <a:solidFill>
                  <a:srgbClr val="464F55"/>
                </a:solidFill>
                <a:latin typeface="Corbel"/>
                <a:ea typeface="MS PGothic" panose="020B0600070205080204" pitchFamily="34" charset="-128"/>
                <a:cs typeface="Corbel"/>
              </a:defRPr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300" kern="1200">
                <a:solidFill>
                  <a:srgbClr val="464F55"/>
                </a:solidFill>
                <a:latin typeface="Corbel"/>
                <a:ea typeface="MS PGothic" panose="020B0600070205080204" pitchFamily="34" charset="-128"/>
                <a:cs typeface="Corbel"/>
              </a:defRPr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200" kern="1200">
                <a:solidFill>
                  <a:srgbClr val="464F55"/>
                </a:solidFill>
                <a:latin typeface="Corbel"/>
                <a:ea typeface="MS PGothic" panose="020B0600070205080204" pitchFamily="34" charset="-128"/>
                <a:cs typeface="Corbel"/>
              </a:defRPr>
            </a:lvl4pPr>
            <a:lvl5pPr marL="1508125" indent="-88900" algn="l" defTabSz="3349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800" kern="1200">
                <a:solidFill>
                  <a:srgbClr val="000000"/>
                </a:solidFill>
                <a:latin typeface="Corbel"/>
                <a:ea typeface="MS PGothic" panose="020B0600070205080204" pitchFamily="34" charset="-128"/>
                <a:cs typeface="Corbel"/>
              </a:defRPr>
            </a:lvl5pPr>
            <a:lvl6pPr marL="1843448" indent="-167586" algn="l" defTabSz="33517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8620" indent="-167586" algn="l" defTabSz="33517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3793" indent="-167586" algn="l" defTabSz="33517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8964" indent="-167586" algn="l" defTabSz="33517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Vision for the European Open Science Cloud (EOSC) presented in the Commission communication on the ‘European Cloud Initiative’, as a part of the Digital Single Market Strategy [April 2016]  </a:t>
            </a:r>
          </a:p>
          <a:p>
            <a:r>
              <a:rPr lang="en-US" sz="1600" dirty="0" smtClean="0"/>
              <a:t>”A seamless environment enabling interdisciplinary research, an environment to foster data-intensive innovation. The EOSC will allow for universal access to data and a new level playing field for EU </a:t>
            </a:r>
            <a:r>
              <a:rPr lang="en-US" sz="1600" dirty="0"/>
              <a:t>researchers</a:t>
            </a:r>
            <a:r>
              <a:rPr lang="en-US" sz="1600" dirty="0" smtClean="0"/>
              <a:t>.” [</a:t>
            </a:r>
            <a:r>
              <a:rPr lang="en-US" sz="1600" dirty="0"/>
              <a:t>EOSC Strategic Implementation Roadmap </a:t>
            </a:r>
            <a:r>
              <a:rPr lang="en-US" sz="1600" dirty="0" smtClean="0"/>
              <a:t>2018-2020]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From 2021 fully operational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15416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745" y="232376"/>
            <a:ext cx="4114800" cy="1665317"/>
          </a:xfrm>
        </p:spPr>
        <p:txBody>
          <a:bodyPr/>
          <a:lstStyle/>
          <a:p>
            <a:r>
              <a:rPr lang="en-US" i="1" dirty="0" smtClean="0"/>
              <a:t>From fragmentation </a:t>
            </a:r>
            <a:r>
              <a:rPr lang="en-US" i="1" dirty="0"/>
              <a:t>and uneven access to </a:t>
            </a:r>
            <a:r>
              <a:rPr lang="en-US" i="1" dirty="0" smtClean="0"/>
              <a:t>information to a federated </a:t>
            </a:r>
            <a:r>
              <a:rPr lang="en-US" i="1" dirty="0"/>
              <a:t>model, </a:t>
            </a:r>
            <a:r>
              <a:rPr lang="en-US" i="1" dirty="0" smtClean="0"/>
              <a:t>where access </a:t>
            </a:r>
            <a:r>
              <a:rPr lang="en-US" i="1" dirty="0"/>
              <a:t>to data would be universal, building on a strong legacy</a:t>
            </a:r>
            <a:endParaRPr lang="fi-FI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7" y="88327"/>
            <a:ext cx="3898400" cy="2295149"/>
          </a:xfrm>
          <a:ln>
            <a:solidFill>
              <a:srgbClr val="00BAA6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52" y="2075471"/>
            <a:ext cx="3971552" cy="2301245"/>
          </a:xfrm>
          <a:prstGeom prst="rect">
            <a:avLst/>
          </a:prstGeom>
          <a:ln>
            <a:solidFill>
              <a:srgbClr val="00BAA6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0208" y="2383476"/>
            <a:ext cx="4283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Current</a:t>
            </a:r>
            <a:r>
              <a:rPr lang="fi-FI" sz="1400" dirty="0" smtClean="0"/>
              <a:t> </a:t>
            </a:r>
            <a:r>
              <a:rPr lang="fi-FI" sz="1400" dirty="0" err="1" smtClean="0"/>
              <a:t>model</a:t>
            </a:r>
            <a:r>
              <a:rPr lang="fi-FI" sz="1400" dirty="0" smtClean="0"/>
              <a:t> of European data </a:t>
            </a:r>
            <a:r>
              <a:rPr lang="fi-FI" sz="1400" dirty="0" err="1" smtClean="0"/>
              <a:t>infrastructures</a:t>
            </a:r>
            <a:endParaRPr lang="fi-FI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922729" y="4376716"/>
            <a:ext cx="4640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Future</a:t>
            </a:r>
            <a:r>
              <a:rPr lang="fi-FI" sz="1400" dirty="0" smtClean="0"/>
              <a:t> EOSC </a:t>
            </a:r>
            <a:r>
              <a:rPr lang="fi-FI" sz="1400" dirty="0" err="1" smtClean="0"/>
              <a:t>model</a:t>
            </a:r>
            <a:r>
              <a:rPr lang="fi-FI" sz="1400" dirty="0" smtClean="0"/>
              <a:t>: federation of data </a:t>
            </a:r>
            <a:r>
              <a:rPr lang="fi-FI" sz="1400" dirty="0" err="1" smtClean="0"/>
              <a:t>infrastructures</a:t>
            </a:r>
            <a:endParaRPr lang="fi-FI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4138" y="4169534"/>
            <a:ext cx="428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dirty="0" err="1" smtClean="0"/>
              <a:t>Source</a:t>
            </a:r>
            <a:r>
              <a:rPr lang="fi-FI" sz="1200" i="1" dirty="0" smtClean="0"/>
              <a:t>: </a:t>
            </a:r>
            <a:r>
              <a:rPr lang="en-US" sz="1200" i="1" dirty="0"/>
              <a:t>EOSC Strategic Implementation </a:t>
            </a:r>
            <a:r>
              <a:rPr lang="en-US" sz="1200" i="1" dirty="0" smtClean="0"/>
              <a:t>Roadmap 2018-2020, May 2018, European </a:t>
            </a:r>
            <a:r>
              <a:rPr lang="en-US" sz="1200" i="1" dirty="0"/>
              <a:t>Commission</a:t>
            </a:r>
            <a:endParaRPr lang="fi-FI" sz="1200" i="1" dirty="0"/>
          </a:p>
        </p:txBody>
      </p:sp>
    </p:spTree>
    <p:extLst>
      <p:ext uri="{BB962C8B-B14F-4D97-AF65-F5344CB8AC3E}">
        <p14:creationId xmlns:p14="http://schemas.microsoft.com/office/powerpoint/2010/main" val="26632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42238" cy="803275"/>
          </a:xfrm>
        </p:spPr>
        <p:txBody>
          <a:bodyPr/>
          <a:lstStyle/>
          <a:p>
            <a:r>
              <a:rPr lang="en-GB" dirty="0" smtClean="0"/>
              <a:t>What does and will the EOSC bring to researchers in Finland?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4873"/>
            <a:ext cx="6169025" cy="3184525"/>
          </a:xfrm>
        </p:spPr>
        <p:txBody>
          <a:bodyPr/>
          <a:lstStyle/>
          <a:p>
            <a:r>
              <a:rPr lang="en-US" sz="1600" dirty="0" smtClean="0"/>
              <a:t>Brokering frictionless services for data-driven research and international research collaboration</a:t>
            </a:r>
          </a:p>
          <a:p>
            <a:pPr lvl="1"/>
            <a:r>
              <a:rPr lang="en-US" sz="1400" dirty="0" smtClean="0"/>
              <a:t> an opportunity for researchers </a:t>
            </a:r>
            <a:r>
              <a:rPr lang="en-US" sz="1400" dirty="0"/>
              <a:t>and innovators to discover, access, use and reuse a broad spectrum of resources for advanced data-driven research.</a:t>
            </a:r>
          </a:p>
          <a:p>
            <a:pPr lvl="1"/>
            <a:r>
              <a:rPr lang="en-US" sz="1400" dirty="0"/>
              <a:t>broader access to services supporting scientific discovery and collaboration across disciplinary and geographical </a:t>
            </a:r>
            <a:r>
              <a:rPr lang="en-US" sz="1400" dirty="0" smtClean="0"/>
              <a:t>boundaries</a:t>
            </a:r>
          </a:p>
          <a:p>
            <a:r>
              <a:rPr lang="en-US" sz="1600" dirty="0" smtClean="0"/>
              <a:t>A wider / better selection of services available</a:t>
            </a:r>
          </a:p>
          <a:p>
            <a:pPr lvl="1"/>
            <a:r>
              <a:rPr lang="en-US" sz="1400" dirty="0" smtClean="0"/>
              <a:t> new attractive data sets available</a:t>
            </a:r>
          </a:p>
          <a:p>
            <a:pPr lvl="1"/>
            <a:r>
              <a:rPr lang="en-US" sz="1400" dirty="0" smtClean="0"/>
              <a:t>thanks to more effective use of resources available for supporting science we can enlarge our service catalogue and at the same time focus in providing and developing our specialized services </a:t>
            </a:r>
          </a:p>
          <a:p>
            <a:r>
              <a:rPr lang="en-US" sz="1600" dirty="0" smtClean="0"/>
              <a:t>Competitive advantage</a:t>
            </a:r>
          </a:p>
          <a:p>
            <a:pPr lvl="1"/>
            <a:r>
              <a:rPr lang="en-US" sz="1400" dirty="0" smtClean="0"/>
              <a:t>Finnish </a:t>
            </a:r>
            <a:r>
              <a:rPr lang="en-US" sz="1400" dirty="0"/>
              <a:t>researchers will be in a good position to begin to use EOSC services, once available, and will appear as attractive research partners for international research teams.</a:t>
            </a:r>
            <a:endParaRPr lang="fi-FI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86DF-C7C9-4DB3-8877-43D60EBA4301}" type="slidenum">
              <a:rPr lang="en-US" altLang="fi-FI" smtClean="0"/>
              <a:pPr/>
              <a:t>5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1386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42238" cy="803275"/>
          </a:xfrm>
        </p:spPr>
        <p:txBody>
          <a:bodyPr/>
          <a:lstStyle/>
          <a:p>
            <a:r>
              <a:rPr lang="en-GB" dirty="0" smtClean="0"/>
              <a:t>Benefits that EOSC will bring to the whole society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5082"/>
            <a:ext cx="6169025" cy="3184525"/>
          </a:xfrm>
        </p:spPr>
        <p:txBody>
          <a:bodyPr/>
          <a:lstStyle/>
          <a:p>
            <a:r>
              <a:rPr lang="en-GB" dirty="0" smtClean="0"/>
              <a:t>More and better research, when Open Science practises and FAIR data principles are widely in use, as promoted by EOSC</a:t>
            </a:r>
          </a:p>
          <a:p>
            <a:r>
              <a:rPr lang="en-GB" dirty="0" smtClean="0"/>
              <a:t>More effective use and distribution of resources for science and support of science (reuse of existing datasets for new research, common services on a European scale)</a:t>
            </a:r>
          </a:p>
          <a:p>
            <a:r>
              <a:rPr lang="en-GB" dirty="0" smtClean="0"/>
              <a:t>Improving the quality and transparency of decision-making, empowering and engaging citizens</a:t>
            </a:r>
          </a:p>
          <a:p>
            <a:r>
              <a:rPr lang="en-GB" dirty="0" smtClean="0"/>
              <a:t>Turning data into a source of growth and innovation: Collaborating and assisting companies in opening their data, getting access to research findings, a source for new start-up opportunities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86DF-C7C9-4DB3-8877-43D60EBA4301}" type="slidenum">
              <a:rPr lang="en-US" altLang="fi-FI" smtClean="0"/>
              <a:pPr/>
              <a:t>6</a:t>
            </a:fld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6996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Implementing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EOSC </a:t>
            </a:r>
            <a:endParaRPr lang="fi-FI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95394"/>
            <a:ext cx="6169025" cy="3184525"/>
          </a:xfrm>
        </p:spPr>
        <p:txBody>
          <a:bodyPr/>
          <a:lstStyle/>
          <a:p>
            <a:r>
              <a:rPr lang="fi-FI" dirty="0" smtClean="0">
                <a:hlinkClick r:id="rId2"/>
              </a:rPr>
              <a:t>Six blind men and the elephant </a:t>
            </a:r>
            <a:r>
              <a:rPr lang="fi-FI" dirty="0" smtClean="0"/>
              <a:t>(John G. Saxe, 1816-1887)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B5ED-ED7C-41AA-A899-98926A9D966F}" type="datetime1">
              <a:rPr lang="en-GB" smtClean="0"/>
              <a:t>11/03/2019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34" y="1464687"/>
            <a:ext cx="4411932" cy="2819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0144" y="2063511"/>
            <a:ext cx="1845377" cy="16087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1971" i="1" dirty="0">
                <a:solidFill>
                  <a:schemeClr val="bg1"/>
                </a:solidFill>
              </a:rPr>
              <a:t>If everyone </a:t>
            </a:r>
          </a:p>
          <a:p>
            <a:pPr algn="ctr"/>
            <a:r>
              <a:rPr lang="fi-FI" sz="1971" i="1" dirty="0">
                <a:solidFill>
                  <a:schemeClr val="bg1"/>
                </a:solidFill>
              </a:rPr>
              <a:t>is thinking alike,</a:t>
            </a:r>
          </a:p>
          <a:p>
            <a:pPr algn="ctr"/>
            <a:r>
              <a:rPr lang="fi-FI" sz="1971" i="1" dirty="0">
                <a:solidFill>
                  <a:schemeClr val="bg1"/>
                </a:solidFill>
              </a:rPr>
              <a:t>then no one </a:t>
            </a:r>
          </a:p>
          <a:p>
            <a:pPr algn="ctr"/>
            <a:r>
              <a:rPr lang="fi-FI" sz="1971" i="1" dirty="0">
                <a:solidFill>
                  <a:schemeClr val="bg1"/>
                </a:solidFill>
              </a:rPr>
              <a:t>is thinking.</a:t>
            </a:r>
          </a:p>
          <a:p>
            <a:pPr algn="ctr"/>
            <a:r>
              <a:rPr lang="fi-FI" sz="985" dirty="0">
                <a:solidFill>
                  <a:schemeClr val="bg1"/>
                </a:solidFill>
              </a:rPr>
              <a:t>Benjamin Franklin</a:t>
            </a:r>
            <a:r>
              <a:rPr lang="fi-FI" sz="197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881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740411977"/>
              </p:ext>
            </p:extLst>
          </p:nvPr>
        </p:nvGraphicFramePr>
        <p:xfrm>
          <a:off x="608" y="0"/>
          <a:ext cx="9143392" cy="496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5848">
                  <a:extLst>
                    <a:ext uri="{9D8B030D-6E8A-4147-A177-3AD203B41FA5}">
                      <a16:colId xmlns:a16="http://schemas.microsoft.com/office/drawing/2014/main" val="4274525187"/>
                    </a:ext>
                  </a:extLst>
                </a:gridCol>
                <a:gridCol w="2285848">
                  <a:extLst>
                    <a:ext uri="{9D8B030D-6E8A-4147-A177-3AD203B41FA5}">
                      <a16:colId xmlns:a16="http://schemas.microsoft.com/office/drawing/2014/main" val="3732348023"/>
                    </a:ext>
                  </a:extLst>
                </a:gridCol>
                <a:gridCol w="2285848">
                  <a:extLst>
                    <a:ext uri="{9D8B030D-6E8A-4147-A177-3AD203B41FA5}">
                      <a16:colId xmlns:a16="http://schemas.microsoft.com/office/drawing/2014/main" val="1796610786"/>
                    </a:ext>
                  </a:extLst>
                </a:gridCol>
                <a:gridCol w="2285848">
                  <a:extLst>
                    <a:ext uri="{9D8B030D-6E8A-4147-A177-3AD203B41FA5}">
                      <a16:colId xmlns:a16="http://schemas.microsoft.com/office/drawing/2014/main" val="1995319607"/>
                    </a:ext>
                  </a:extLst>
                </a:gridCol>
              </a:tblGrid>
              <a:tr h="130315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000" b="1" dirty="0" smtClean="0"/>
                        <a:t>EOSC-</a:t>
                      </a:r>
                      <a:r>
                        <a:rPr lang="fi-FI" sz="1000" b="1" dirty="0" err="1" smtClean="0"/>
                        <a:t>hub</a:t>
                      </a:r>
                      <a:endParaRPr lang="fi-FI" sz="1000" b="1" dirty="0" smtClean="0"/>
                    </a:p>
                    <a:p>
                      <a:pPr marL="171450" indent="-1714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smtClean="0"/>
                        <a:t>2018-2020 / 30M€ 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smtClean="0"/>
                        <a:t>Multiple service providers creating the Hub: an</a:t>
                      </a:r>
                      <a:r>
                        <a:rPr lang="en-GB" sz="900" baseline="0" dirty="0" smtClean="0"/>
                        <a:t> opportunity </a:t>
                      </a:r>
                      <a:r>
                        <a:rPr lang="en-GB" sz="900" dirty="0" smtClean="0"/>
                        <a:t>for researchers and innovators to discover, access, use and reuse a broad spectrum of resources for advanced data-driven research.</a:t>
                      </a:r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000" b="1" dirty="0" err="1" smtClean="0"/>
                        <a:t>EOSCpilot</a:t>
                      </a:r>
                      <a:endParaRPr lang="en-GB" sz="1000" b="1" dirty="0" smtClean="0"/>
                    </a:p>
                    <a:p>
                      <a:pPr marL="171450" indent="-1714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smtClean="0"/>
                        <a:t>2017-2019 / 10M€ 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smtClean="0"/>
                        <a:t>Piloting the EOSC, governance, stakeholder engagement</a:t>
                      </a:r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000" b="1" dirty="0" smtClean="0"/>
                        <a:t>EOSCsecretariat.eu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dirty="0" smtClean="0"/>
                        <a:t>2019-2021 / 10M€ 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360°support to EOSC Governance, working openly &amp; inclusively with communities to co-create all-encompassing EOSC</a:t>
                      </a:r>
                    </a:p>
                    <a:p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000" b="1" dirty="0" smtClean="0"/>
                        <a:t>EOSC Nordic 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smtClean="0"/>
                        <a:t>From Sept. 2019 – 2022 / 6M€ 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smtClean="0"/>
                        <a:t>Coordinates EOSC relevant initiatives in Nordic and Baltic countries to exploit synergies &amp; obtaining harmonization at policy and service provisioning 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smtClean="0"/>
                        <a:t>Strong consortium with unique capacity to realise outcomes </a:t>
                      </a:r>
                      <a:br>
                        <a:rPr lang="en-GB" sz="900" dirty="0" smtClean="0"/>
                      </a:br>
                      <a:r>
                        <a:rPr lang="en-GB" sz="900" dirty="0" smtClean="0"/>
                        <a:t>of EOSC design</a:t>
                      </a:r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612859"/>
                  </a:ext>
                </a:extLst>
              </a:tr>
              <a:tr h="1169876">
                <a:tc>
                  <a:txBody>
                    <a:bodyPr/>
                    <a:lstStyle/>
                    <a:p>
                      <a:r>
                        <a:rPr lang="en-US" sz="1000" b="1" dirty="0" err="1" smtClean="0"/>
                        <a:t>eInfraCentral</a:t>
                      </a:r>
                      <a:endParaRPr lang="en-US" sz="1000" b="1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2017-2019 / 1,5M€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European catalogue of e-Infrastructure services and resources. </a:t>
                      </a:r>
                      <a:r>
                        <a:rPr lang="en-US" sz="900" baseline="0" dirty="0" smtClean="0"/>
                        <a:t> A </a:t>
                      </a:r>
                      <a:r>
                        <a:rPr lang="en-US" sz="900" baseline="0" dirty="0" err="1" smtClean="0"/>
                        <a:t>s</a:t>
                      </a:r>
                      <a:r>
                        <a:rPr lang="en-US" sz="900" dirty="0" err="1" smtClean="0"/>
                        <a:t>tandardised</a:t>
                      </a:r>
                      <a:r>
                        <a:rPr lang="en-US" sz="900" dirty="0" smtClean="0"/>
                        <a:t> registry makes it easier to discover and access services and resources. </a:t>
                      </a:r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FREYA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2017-2020 / 5,3M€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Extends the infrastructure for persistent identifiers (PIDs) as a core component of open research, in the EU and globally. Improves discovery, navigation, retrieval, and access to research resources.</a:t>
                      </a:r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OCRE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 smtClean="0"/>
                        <a:t>2019-2021 / 14,4M€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Open Clouds for Research Environments (OCRE) gives the European research community access to commercial digital services (IaaS, SaaS and PaaS cloud services), as well as Earth Observation (EO) services.</a:t>
                      </a:r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err="1" smtClean="0"/>
                        <a:t>OpenAIRE</a:t>
                      </a:r>
                      <a:r>
                        <a:rPr lang="en-US" sz="1000" b="1" dirty="0" smtClean="0"/>
                        <a:t>-Advance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2018-2021</a:t>
                      </a:r>
                      <a:r>
                        <a:rPr lang="en-US" sz="900" baseline="0" dirty="0" smtClean="0"/>
                        <a:t> / 10M€</a:t>
                      </a:r>
                      <a:endParaRPr lang="en-US" sz="90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Facilitates the move to a more open and reproducible scientific landscape by offering a unique set of services to embed Open Science into researcher workflows for opening up, sharing &amp; reusing of research outcomes</a:t>
                      </a:r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360097"/>
                  </a:ext>
                </a:extLst>
              </a:tr>
              <a:tr h="1169876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RDA Europe 4.0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2018-2020</a:t>
                      </a:r>
                      <a:r>
                        <a:rPr lang="en-US" sz="900" baseline="0" dirty="0" smtClean="0"/>
                        <a:t> / 3,5M€</a:t>
                      </a:r>
                      <a:endParaRPr lang="en-US" sz="90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European plug-in to RDA ,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focuses on the need for open and interoperable sharing of research data and builds social, technical and cross-disciplinary links to enable such sharing </a:t>
                      </a:r>
                      <a:br>
                        <a:rPr lang="en-US" sz="900" dirty="0" smtClean="0"/>
                      </a:br>
                      <a:r>
                        <a:rPr lang="en-US" sz="900" dirty="0" smtClean="0"/>
                        <a:t>on a global scale.</a:t>
                      </a:r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000" b="1" dirty="0" err="1" smtClean="0"/>
                        <a:t>FairsFair</a:t>
                      </a:r>
                      <a:endParaRPr lang="fi-FI" sz="1000" b="1" dirty="0" smtClean="0"/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smtClean="0"/>
                        <a:t>2019 – 2022 / 10M total budget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smtClean="0"/>
                        <a:t>Supplies practical solutions for the use of the FAIR data principles throughout the research data life cycle. Fosters FAIR data culture and the uptake of good practices in making </a:t>
                      </a:r>
                      <a:br>
                        <a:rPr lang="en-GB" sz="900" dirty="0" smtClean="0"/>
                      </a:br>
                      <a:r>
                        <a:rPr lang="en-GB" sz="900" dirty="0" smtClean="0"/>
                        <a:t>data FAIR</a:t>
                      </a:r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b="1" dirty="0" err="1" smtClean="0"/>
                        <a:t>PaNOSC</a:t>
                      </a:r>
                      <a:endParaRPr lang="fi-FI" sz="1000" b="1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900" dirty="0" smtClean="0"/>
                        <a:t>2018-2022</a:t>
                      </a:r>
                      <a:r>
                        <a:rPr lang="fi-FI" sz="900" baseline="0" dirty="0" smtClean="0"/>
                        <a:t> / 12M€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Photon and Neutron Open Science Cloud builds on top of the existing local meta-data catalogues and data repositories to provide federated services for making data easily FAIR,</a:t>
                      </a:r>
                      <a:r>
                        <a:rPr lang="en-US" sz="900" baseline="0" dirty="0" smtClean="0"/>
                        <a:t> and </a:t>
                      </a:r>
                      <a:r>
                        <a:rPr lang="en-US" sz="900" dirty="0" smtClean="0"/>
                        <a:t>develops data analysis services</a:t>
                      </a:r>
                      <a:endParaRPr lang="fi-FI" sz="1000" dirty="0" smtClean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EOSC-Life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2019-2022/ 24M€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Part of EOSC tackling challenges of analyzing and reusing the prodigious amounts of data produced by life-science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Providing an open collaborative space for digital biology in Europe</a:t>
                      </a:r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358945"/>
                  </a:ext>
                </a:extLst>
              </a:tr>
              <a:tr h="1184684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ENVRI-FAIR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2019-2022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Connection of the ESFRI Cluster of Environmental Research Infrastructures (ENVRI) to EOSC.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All participating RIs is to build </a:t>
                      </a:r>
                      <a:br>
                        <a:rPr lang="en-US" sz="900" dirty="0" smtClean="0"/>
                      </a:br>
                      <a:r>
                        <a:rPr lang="en-US" sz="900" dirty="0" smtClean="0"/>
                        <a:t>a set of FAIR data.</a:t>
                      </a:r>
                      <a:endParaRPr lang="fi-FI" sz="9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b="1" dirty="0" smtClean="0"/>
                        <a:t>ESCAPE: </a:t>
                      </a:r>
                      <a:r>
                        <a:rPr lang="fi-FI" sz="1000" b="1" dirty="0" err="1" smtClean="0"/>
                        <a:t>Astronomy</a:t>
                      </a:r>
                      <a:r>
                        <a:rPr lang="fi-FI" sz="1000" b="1" baseline="0" dirty="0" smtClean="0"/>
                        <a:t> &amp; </a:t>
                      </a:r>
                      <a:r>
                        <a:rPr lang="fi-FI" sz="1000" b="1" baseline="0" dirty="0" err="1" smtClean="0"/>
                        <a:t>Particle</a:t>
                      </a:r>
                      <a:r>
                        <a:rPr lang="fi-FI" sz="1000" b="1" baseline="0" dirty="0" smtClean="0"/>
                        <a:t> </a:t>
                      </a:r>
                      <a:r>
                        <a:rPr lang="fi-FI" sz="1000" b="1" baseline="0" dirty="0" err="1" smtClean="0"/>
                        <a:t>Physics</a:t>
                      </a:r>
                      <a:endParaRPr lang="fi-FI" sz="1000" b="1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900" dirty="0" smtClean="0"/>
                        <a:t>2019-2022 / 16M€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Implementing Science Analysis Platforms for EOSC researchers to stage data collections, </a:t>
                      </a:r>
                      <a:r>
                        <a:rPr lang="en-US" sz="900" dirty="0" err="1" smtClean="0"/>
                        <a:t>analyse</a:t>
                      </a:r>
                      <a:r>
                        <a:rPr lang="en-US" sz="900" dirty="0" smtClean="0"/>
                        <a:t> them, access ESFRIs’ software tools, bring their own custom workflows</a:t>
                      </a:r>
                      <a:endParaRPr lang="fi-FI" sz="90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i-FI" sz="100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b="1" dirty="0" err="1" smtClean="0"/>
                        <a:t>Social</a:t>
                      </a:r>
                      <a:r>
                        <a:rPr lang="fi-FI" sz="1000" b="1" dirty="0" smtClean="0"/>
                        <a:t> Sciences &amp; </a:t>
                      </a:r>
                      <a:r>
                        <a:rPr lang="fi-FI" sz="1000" b="1" dirty="0" err="1" smtClean="0"/>
                        <a:t>Humanities</a:t>
                      </a:r>
                      <a:r>
                        <a:rPr lang="fi-FI" sz="1000" b="1" dirty="0" smtClean="0"/>
                        <a:t/>
                      </a:r>
                      <a:br>
                        <a:rPr lang="fi-FI" sz="1000" b="1" dirty="0" smtClean="0"/>
                      </a:br>
                      <a:r>
                        <a:rPr lang="fi-FI" sz="1000" b="1" dirty="0" smtClean="0"/>
                        <a:t>Open </a:t>
                      </a:r>
                      <a:r>
                        <a:rPr lang="fi-FI" sz="1000" b="1" dirty="0" err="1" smtClean="0"/>
                        <a:t>Cloud</a:t>
                      </a:r>
                      <a:r>
                        <a:rPr lang="fi-FI" sz="1000" b="1" dirty="0" smtClean="0"/>
                        <a:t> (SSHOC)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 smtClean="0"/>
                        <a:t>2019- 2022 / 14,5M€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err="1" smtClean="0"/>
                        <a:t>Providse</a:t>
                      </a:r>
                      <a:r>
                        <a:rPr lang="en-US" sz="900" dirty="0" smtClean="0"/>
                        <a:t> a full-fledged Social Sciences and Humanities Open Cloud where data, tools, and training are available and accessible for users of SSH data.</a:t>
                      </a:r>
                      <a:endParaRPr lang="fi-FI" sz="900" b="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b="1" dirty="0" smtClean="0"/>
                    </a:p>
                    <a:p>
                      <a:r>
                        <a:rPr lang="en-GB" sz="900" b="1" noProof="0" dirty="0" smtClean="0"/>
                        <a:t>+ 3 regional EOSC-projects and</a:t>
                      </a:r>
                      <a:br>
                        <a:rPr lang="en-GB" sz="900" b="1" noProof="0" dirty="0" smtClean="0"/>
                      </a:br>
                      <a:r>
                        <a:rPr lang="en-GB" sz="900" b="1" noProof="0" dirty="0" smtClean="0"/>
                        <a:t> 1 thematic EOSC-project to be launched</a:t>
                      </a:r>
                    </a:p>
                    <a:p>
                      <a:r>
                        <a:rPr lang="en-GB" sz="900" b="1" noProof="0" dirty="0" smtClean="0"/>
                        <a:t>+ other EOSC-related upcoming calls for proposals</a:t>
                      </a:r>
                      <a:endParaRPr lang="en-GB" sz="900" b="1" noProof="0" dirty="0"/>
                    </a:p>
                  </a:txBody>
                  <a:tcPr marL="102530" marR="10253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753848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2602D-C93A-8141-9238-06DF5CA742B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71" y="-47573"/>
            <a:ext cx="436324" cy="436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15" y="-39822"/>
            <a:ext cx="436324" cy="4363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95" y="-39822"/>
            <a:ext cx="436324" cy="436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95" y="-39822"/>
            <a:ext cx="436324" cy="4363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95" y="1319552"/>
            <a:ext cx="436324" cy="4363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83" y="2484120"/>
            <a:ext cx="436324" cy="4363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83" y="3726180"/>
            <a:ext cx="436324" cy="4363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80" y="2484120"/>
            <a:ext cx="436324" cy="436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95" y="2534877"/>
            <a:ext cx="436324" cy="4363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66" y="3726180"/>
            <a:ext cx="436324" cy="4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3886" y="-29726"/>
            <a:ext cx="8142498" cy="803275"/>
          </a:xfrm>
        </p:spPr>
        <p:txBody>
          <a:bodyPr>
            <a:normAutofit/>
          </a:bodyPr>
          <a:lstStyle/>
          <a:p>
            <a:r>
              <a:rPr lang="en-US" dirty="0" smtClean="0"/>
              <a:t>EOSC projects’ contribution </a:t>
            </a:r>
            <a:r>
              <a:rPr lang="en-US" dirty="0"/>
              <a:t>to the EOSC implementation roadmap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3646">
              <a:defRPr/>
            </a:pPr>
            <a:fld id="{073CB5ED-ED7C-41AA-A899-98926A9D966F}" type="datetime1">
              <a:rPr lang="en-GB">
                <a:solidFill>
                  <a:srgbClr val="515151">
                    <a:lumMod val="75000"/>
                  </a:srgbClr>
                </a:solidFill>
                <a:latin typeface="Calibri" panose="020F0502020204030204"/>
              </a:rPr>
              <a:pPr defTabSz="643646">
                <a:defRPr/>
              </a:pPr>
              <a:t>11/03/2019</a:t>
            </a:fld>
            <a:endParaRPr lang="en-US" dirty="0">
              <a:solidFill>
                <a:srgbClr val="515151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3646">
              <a:defRPr/>
            </a:pPr>
            <a:fld id="{B6F15528-21DE-4FAA-801E-634DDDAF4B2B}" type="slidenum">
              <a:rPr lang="en-US">
                <a:solidFill>
                  <a:srgbClr val="515151">
                    <a:lumMod val="75000"/>
                  </a:srgbClr>
                </a:solidFill>
              </a:rPr>
              <a:pPr defTabSz="643646">
                <a:defRPr/>
              </a:pPr>
              <a:t>9</a:t>
            </a:fld>
            <a:endParaRPr lang="en-US" dirty="0">
              <a:solidFill>
                <a:srgbClr val="515151">
                  <a:lumMod val="75000"/>
                </a:srgbClr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70327" y="995810"/>
            <a:ext cx="1461846" cy="456201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67" dirty="0">
                <a:solidFill>
                  <a:srgbClr val="1B216E"/>
                </a:solidFill>
                <a:latin typeface="Calibri" panose="020F0502020204030204"/>
              </a:rPr>
              <a:t>Architecture</a:t>
            </a:r>
          </a:p>
        </p:txBody>
      </p:sp>
      <p:sp>
        <p:nvSpPr>
          <p:cNvPr id="7" name="Pentagon 6"/>
          <p:cNvSpPr/>
          <p:nvPr/>
        </p:nvSpPr>
        <p:spPr>
          <a:xfrm>
            <a:off x="769513" y="1553388"/>
            <a:ext cx="1462660" cy="456201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67" dirty="0">
                <a:solidFill>
                  <a:srgbClr val="1B216E"/>
                </a:solidFill>
                <a:latin typeface="Calibri" panose="020F0502020204030204"/>
              </a:rPr>
              <a:t>Data</a:t>
            </a:r>
          </a:p>
        </p:txBody>
      </p:sp>
      <p:sp>
        <p:nvSpPr>
          <p:cNvPr id="8" name="Pentagon 7"/>
          <p:cNvSpPr/>
          <p:nvPr/>
        </p:nvSpPr>
        <p:spPr>
          <a:xfrm>
            <a:off x="769512" y="2120588"/>
            <a:ext cx="1462661" cy="50689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67" dirty="0">
                <a:solidFill>
                  <a:srgbClr val="1B216E"/>
                </a:solidFill>
                <a:latin typeface="Calibri" panose="020F0502020204030204"/>
              </a:rPr>
              <a:t>Services</a:t>
            </a:r>
          </a:p>
        </p:txBody>
      </p:sp>
      <p:sp>
        <p:nvSpPr>
          <p:cNvPr id="9" name="Pentagon 8"/>
          <p:cNvSpPr/>
          <p:nvPr/>
        </p:nvSpPr>
        <p:spPr>
          <a:xfrm>
            <a:off x="769513" y="2738476"/>
            <a:ext cx="1462660" cy="456201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67" dirty="0">
                <a:solidFill>
                  <a:srgbClr val="1B216E"/>
                </a:solidFill>
                <a:latin typeface="Calibri" panose="020F0502020204030204"/>
              </a:rPr>
              <a:t>Access and Interface</a:t>
            </a:r>
          </a:p>
        </p:txBody>
      </p:sp>
      <p:sp>
        <p:nvSpPr>
          <p:cNvPr id="10" name="Pentagon 9"/>
          <p:cNvSpPr/>
          <p:nvPr/>
        </p:nvSpPr>
        <p:spPr>
          <a:xfrm>
            <a:off x="753771" y="3941727"/>
            <a:ext cx="1462662" cy="506890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67" dirty="0">
                <a:solidFill>
                  <a:srgbClr val="1B216E"/>
                </a:solidFill>
                <a:latin typeface="Calibri" panose="020F0502020204030204"/>
              </a:rPr>
              <a:t>Rules of Participation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903" y="567639"/>
            <a:ext cx="174478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126" b="1" i="1" dirty="0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EOSC </a:t>
            </a:r>
            <a:r>
              <a:rPr lang="fi-FI" sz="1126" b="1" i="1" dirty="0" err="1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fi-FI" sz="1126" b="1" i="1" dirty="0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fi-FI" sz="1126" b="1" i="1" dirty="0">
              <a:solidFill>
                <a:srgbClr val="515151"/>
              </a:solidFill>
              <a:latin typeface="Calibri" panose="020F0502020204030204"/>
              <a:ea typeface="+mn-ea"/>
              <a:cs typeface="+mn-cs"/>
            </a:endParaRPr>
          </a:p>
          <a:p>
            <a:pPr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126" b="1" i="1" dirty="0" err="1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Roadmap</a:t>
            </a:r>
            <a:r>
              <a:rPr lang="fi-FI" sz="1126" b="1" i="1" dirty="0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 action </a:t>
            </a:r>
            <a:r>
              <a:rPr lang="fi-FI" sz="1126" b="1" i="1" dirty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line</a:t>
            </a:r>
          </a:p>
        </p:txBody>
      </p:sp>
      <p:sp>
        <p:nvSpPr>
          <p:cNvPr id="21" name="Chevron 20"/>
          <p:cNvSpPr/>
          <p:nvPr/>
        </p:nvSpPr>
        <p:spPr>
          <a:xfrm>
            <a:off x="2216433" y="994444"/>
            <a:ext cx="6431598" cy="456201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126" dirty="0">
              <a:solidFill>
                <a:srgbClr val="515151"/>
              </a:solidFill>
              <a:latin typeface="Calibri" panose="020F0502020204030204"/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2216433" y="1553386"/>
            <a:ext cx="6431598" cy="456201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126" dirty="0">
              <a:solidFill>
                <a:srgbClr val="515151"/>
              </a:solidFill>
              <a:latin typeface="Calibri" panose="020F0502020204030204"/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2214542" y="2120586"/>
            <a:ext cx="6497310" cy="506890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126" dirty="0">
              <a:solidFill>
                <a:srgbClr val="515151"/>
              </a:solidFill>
              <a:latin typeface="Calibri" panose="020F0502020204030204"/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2214542" y="2736303"/>
            <a:ext cx="6497310" cy="456201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126" dirty="0">
              <a:solidFill>
                <a:srgbClr val="515151"/>
              </a:solidFill>
              <a:latin typeface="Calibri" panose="020F0502020204030204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214542" y="3324828"/>
            <a:ext cx="6571896" cy="519183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267" dirty="0">
              <a:solidFill>
                <a:srgbClr val="515151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54087" y="4533110"/>
            <a:ext cx="5058854" cy="243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985" dirty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https://ec.europa.eu/research/openscience/pdf/swd_2018_83_f1_staff_working_paper_en.pdf</a:t>
            </a:r>
          </a:p>
        </p:txBody>
      </p:sp>
      <p:sp>
        <p:nvSpPr>
          <p:cNvPr id="26" name="Pentagon 25"/>
          <p:cNvSpPr/>
          <p:nvPr/>
        </p:nvSpPr>
        <p:spPr>
          <a:xfrm>
            <a:off x="769511" y="3324828"/>
            <a:ext cx="1462662" cy="506890"/>
          </a:xfrm>
          <a:prstGeom prst="homePlat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67" dirty="0" err="1" smtClean="0">
                <a:solidFill>
                  <a:srgbClr val="1B216E"/>
                </a:solidFill>
                <a:latin typeface="Calibri" panose="020F0502020204030204"/>
              </a:rPr>
              <a:t>Governance</a:t>
            </a:r>
            <a:endParaRPr lang="fi-FI" sz="1267" dirty="0">
              <a:solidFill>
                <a:srgbClr val="1B216E"/>
              </a:solidFill>
              <a:latin typeface="Calibri" panose="020F0502020204030204"/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2181480" y="3929540"/>
            <a:ext cx="6604957" cy="519183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3646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267" dirty="0">
              <a:solidFill>
                <a:srgbClr val="515151"/>
              </a:solidFill>
              <a:latin typeface="Calibri" panose="020F0502020204030204"/>
            </a:endParaRPr>
          </a:p>
        </p:txBody>
      </p:sp>
      <p:pic>
        <p:nvPicPr>
          <p:cNvPr id="30" name="Content Placeholder 2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89" y="1069009"/>
            <a:ext cx="1141451" cy="311001"/>
          </a:xfr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93" y="985665"/>
            <a:ext cx="412113" cy="4354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68" y="882374"/>
            <a:ext cx="697747" cy="6349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00" y="1005685"/>
            <a:ext cx="456458" cy="415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17" y="995810"/>
            <a:ext cx="1148350" cy="3228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89" y="959967"/>
            <a:ext cx="624795" cy="5082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28" y="1074910"/>
            <a:ext cx="910967" cy="3113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47" y="1017201"/>
            <a:ext cx="629797" cy="4138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02" y="1196670"/>
            <a:ext cx="847346" cy="2377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97" y="1580724"/>
            <a:ext cx="1504779" cy="42713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29" y="1562609"/>
            <a:ext cx="490371" cy="4462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71" y="1553701"/>
            <a:ext cx="477540" cy="43456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76" y="2138013"/>
            <a:ext cx="465966" cy="4659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07" y="2283924"/>
            <a:ext cx="910967" cy="3113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87" y="2164095"/>
            <a:ext cx="629797" cy="4138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78" y="2129027"/>
            <a:ext cx="847346" cy="2377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43" y="2231672"/>
            <a:ext cx="1148350" cy="3228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43" y="2154706"/>
            <a:ext cx="624795" cy="508257"/>
          </a:xfrm>
          <a:prstGeom prst="rect">
            <a:avLst/>
          </a:prstGeom>
        </p:spPr>
      </p:pic>
      <p:pic>
        <p:nvPicPr>
          <p:cNvPr id="50" name="Content Placeholder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6007" y="2299033"/>
            <a:ext cx="1141451" cy="311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54" y="2198569"/>
            <a:ext cx="412113" cy="43546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90" y="2021698"/>
            <a:ext cx="697747" cy="6349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83" y="1851234"/>
            <a:ext cx="817645" cy="744057"/>
          </a:xfrm>
          <a:prstGeom prst="rect">
            <a:avLst/>
          </a:prstGeom>
        </p:spPr>
      </p:pic>
      <p:pic>
        <p:nvPicPr>
          <p:cNvPr id="54" name="Content Placeholder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3360" y="2808518"/>
            <a:ext cx="1141451" cy="311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19" y="2509090"/>
            <a:ext cx="987284" cy="89842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76" y="3332197"/>
            <a:ext cx="458681" cy="48467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24" y="3250102"/>
            <a:ext cx="668634" cy="66863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76" y="3946794"/>
            <a:ext cx="458681" cy="484673"/>
          </a:xfrm>
          <a:prstGeom prst="rect">
            <a:avLst/>
          </a:prstGeom>
        </p:spPr>
      </p:pic>
      <p:pic>
        <p:nvPicPr>
          <p:cNvPr id="59" name="Content Placeholder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563" y="4024415"/>
            <a:ext cx="1141451" cy="311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81" y="3864476"/>
            <a:ext cx="668634" cy="668634"/>
          </a:xfrm>
          <a:prstGeom prst="rect">
            <a:avLst/>
          </a:prstGeom>
        </p:spPr>
      </p:pic>
      <p:pic>
        <p:nvPicPr>
          <p:cNvPr id="61" name="Picture 1" descr="page83image3853728">
            <a:extLst>
              <a:ext uri="{FF2B5EF4-FFF2-40B4-BE49-F238E27FC236}">
                <a16:creationId xmlns:a16="http://schemas.microsoft.com/office/drawing/2014/main" id="{36EAC129-94D4-AE44-83D7-06D7B862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39" y="2190084"/>
            <a:ext cx="574175" cy="3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" descr="page83image3853728">
            <a:extLst>
              <a:ext uri="{FF2B5EF4-FFF2-40B4-BE49-F238E27FC236}">
                <a16:creationId xmlns:a16="http://schemas.microsoft.com/office/drawing/2014/main" id="{36EAC129-94D4-AE44-83D7-06D7B862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302" y="1654139"/>
            <a:ext cx="574175" cy="3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4058342" y="571703"/>
            <a:ext cx="2372298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36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126" b="1" i="1" dirty="0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On-</a:t>
            </a:r>
            <a:r>
              <a:rPr lang="fi-FI" sz="1126" b="1" i="1" dirty="0" err="1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going</a:t>
            </a:r>
            <a:r>
              <a:rPr lang="fi-FI" sz="1126" b="1" i="1" dirty="0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 EOSC </a:t>
            </a:r>
            <a:r>
              <a:rPr lang="fi-FI" sz="1126" b="1" i="1" dirty="0" err="1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projects</a:t>
            </a:r>
            <a:r>
              <a:rPr lang="fi-FI" sz="1126" b="1" i="1" dirty="0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fi-FI" sz="1126" b="1" i="1" dirty="0" err="1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contributing</a:t>
            </a:r>
            <a:r>
              <a:rPr lang="fi-FI" sz="1126" b="1" i="1" dirty="0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 to </a:t>
            </a:r>
            <a:r>
              <a:rPr lang="fi-FI" sz="1126" b="1" i="1" dirty="0" err="1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fi-FI" sz="1126" b="1" i="1" dirty="0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fi-FI" sz="1126" b="1" i="1" dirty="0" err="1" smtClean="0">
                <a:solidFill>
                  <a:srgbClr val="515151"/>
                </a:solidFill>
                <a:latin typeface="Calibri" panose="020F0502020204030204"/>
                <a:ea typeface="+mn-ea"/>
                <a:cs typeface="+mn-cs"/>
              </a:rPr>
              <a:t>implementation</a:t>
            </a:r>
            <a:endParaRPr lang="fi-FI" sz="1126" b="1" i="1" dirty="0">
              <a:solidFill>
                <a:srgbClr val="515151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97728"/>
      </p:ext>
    </p:extLst>
  </p:cSld>
  <p:clrMapOvr>
    <a:masterClrMapping/>
  </p:clrMapOvr>
</p:sld>
</file>

<file path=ppt/theme/theme1.xml><?xml version="1.0" encoding="utf-8"?>
<a:theme xmlns:a="http://schemas.openxmlformats.org/drawingml/2006/main" name="CSC_template_2017">
  <a:themeElements>
    <a:clrScheme name="Custom 15">
      <a:dk1>
        <a:srgbClr val="006778"/>
      </a:dk1>
      <a:lt1>
        <a:srgbClr val="FFFFFF"/>
      </a:lt1>
      <a:dk2>
        <a:srgbClr val="830051"/>
      </a:dk2>
      <a:lt2>
        <a:srgbClr val="FFFFFF"/>
      </a:lt2>
      <a:accent1>
        <a:srgbClr val="006778"/>
      </a:accent1>
      <a:accent2>
        <a:srgbClr val="830051"/>
      </a:accent2>
      <a:accent3>
        <a:srgbClr val="5E6971"/>
      </a:accent3>
      <a:accent4>
        <a:srgbClr val="025B96"/>
      </a:accent4>
      <a:accent5>
        <a:srgbClr val="92C746"/>
      </a:accent5>
      <a:accent6>
        <a:srgbClr val="F05422"/>
      </a:accent6>
      <a:hlink>
        <a:srgbClr val="74003D"/>
      </a:hlink>
      <a:folHlink>
        <a:srgbClr val="075084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>
        <a:ln w="9525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C_template_2019" id="{78346274-15C2-3345-A713-023BD6478522}" vid="{D7AA20EA-1214-A441-BE1E-A1601B1F9E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s xmlns="5b92892c-7639-4d25-8599-0c2b88216d11">true</Presentations>
    <BestPractices xmlns="5b92892c-7639-4d25-8599-0c2b88216d11">false</BestPractices>
    <PublishingExpirationDate xmlns="http://schemas.microsoft.com/sharepoint/v3" xsi:nil="true"/>
    <PublishingStartDate xmlns="http://schemas.microsoft.com/sharepoint/v3" xsi:nil="true"/>
    <CSCBrand xmlns="5b92892c-7639-4d25-8599-0c2b88216d11">false</CSCBra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498AC3904B248B34AC7704AF7A6D5" ma:contentTypeVersion="4" ma:contentTypeDescription="Create a new document." ma:contentTypeScope="" ma:versionID="5c4e0d2f5dc995849302d77d553ba11a">
  <xsd:schema xmlns:xsd="http://www.w3.org/2001/XMLSchema" xmlns:xs="http://www.w3.org/2001/XMLSchema" xmlns:p="http://schemas.microsoft.com/office/2006/metadata/properties" xmlns:ns1="http://schemas.microsoft.com/sharepoint/v3" xmlns:ns2="5b92892c-7639-4d25-8599-0c2b88216d11" targetNamespace="http://schemas.microsoft.com/office/2006/metadata/properties" ma:root="true" ma:fieldsID="e127086a23f828037198a7d57bdcf8de" ns1:_="" ns2:_="">
    <xsd:import namespace="http://schemas.microsoft.com/sharepoint/v3"/>
    <xsd:import namespace="5b92892c-7639-4d25-8599-0c2b88216d1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estPractices" minOccurs="0"/>
                <xsd:element ref="ns2:CSCBrand" minOccurs="0"/>
                <xsd:element ref="ns2:Presentat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2892c-7639-4d25-8599-0c2b88216d11" elementFormDefault="qualified">
    <xsd:import namespace="http://schemas.microsoft.com/office/2006/documentManagement/types"/>
    <xsd:import namespace="http://schemas.microsoft.com/office/infopath/2007/PartnerControls"/>
    <xsd:element name="BestPractices" ma:index="10" nillable="true" ma:displayName="Best Practices" ma:default="0" ma:internalName="BestPractices">
      <xsd:simpleType>
        <xsd:restriction base="dms:Boolean"/>
      </xsd:simpleType>
    </xsd:element>
    <xsd:element name="CSCBrand" ma:index="11" nillable="true" ma:displayName="CSC Brand" ma:default="0" ma:internalName="CSCBrand">
      <xsd:simpleType>
        <xsd:restriction base="dms:Boolean"/>
      </xsd:simpleType>
    </xsd:element>
    <xsd:element name="Presentations" ma:index="12" nillable="true" ma:displayName="Presentations" ma:default="0" ma:internalName="Presentations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98A3F4-F572-40C1-A32F-15FF12C1612A}">
  <ds:schemaRefs>
    <ds:schemaRef ds:uri="http://schemas.microsoft.com/office/2006/metadata/properties"/>
    <ds:schemaRef ds:uri="5b92892c-7639-4d25-8599-0c2b88216d11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48522EB-21DE-46A5-A25F-4CAAB9B532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399B23-6741-47DE-898D-BBA4428F6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92892c-7639-4d25-8599-0c2b88216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 PowerPoint-template</Template>
  <TotalTime>3051</TotalTime>
  <Words>1640</Words>
  <Application>Microsoft Office PowerPoint</Application>
  <PresentationFormat>Mukautettu</PresentationFormat>
  <Paragraphs>202</Paragraphs>
  <Slides>24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24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Candara</vt:lpstr>
      <vt:lpstr>Corbel</vt:lpstr>
      <vt:lpstr>Courier New</vt:lpstr>
      <vt:lpstr>Noto Sans Symbols</vt:lpstr>
      <vt:lpstr>Source Sans Pro</vt:lpstr>
      <vt:lpstr>Verdana</vt:lpstr>
      <vt:lpstr>Wingdings</vt:lpstr>
      <vt:lpstr>CSC_template_2017</vt:lpstr>
      <vt:lpstr>European Open Science Cloud – From vision into useful services</vt:lpstr>
      <vt:lpstr>Presentation outline</vt:lpstr>
      <vt:lpstr>EOSC - European Commission’s vision for Federating Data Infrastructures</vt:lpstr>
      <vt:lpstr>From fragmentation and uneven access to information to a federated model, where access to data would be universal, building on a strong legacy</vt:lpstr>
      <vt:lpstr>What does and will the EOSC bring to researchers in Finland?</vt:lpstr>
      <vt:lpstr>Benefits that EOSC will bring to the whole society</vt:lpstr>
      <vt:lpstr>Implementing the EOSC </vt:lpstr>
      <vt:lpstr>PowerPoint-esitys</vt:lpstr>
      <vt:lpstr>EOSC projects’ contribution to the EOSC implementation roadmap</vt:lpstr>
      <vt:lpstr>PowerPoint-esitys</vt:lpstr>
      <vt:lpstr>PowerPoint-esitys</vt:lpstr>
      <vt:lpstr> At the heart of the EOSC</vt:lpstr>
      <vt:lpstr>PowerPoint-esitys</vt:lpstr>
      <vt:lpstr>What you can do?</vt:lpstr>
      <vt:lpstr>EOSC model will provide these services for European researchers [EOSC Strategic Implementation Roadmap 2018-2020] </vt:lpstr>
      <vt:lpstr>PowerPoint-esitys</vt:lpstr>
      <vt:lpstr>The Hub – A Collaboration Platform for ESFRIs</vt:lpstr>
      <vt:lpstr>EOSC Nordic – bringing the EOSC into reality in the Nordics</vt:lpstr>
      <vt:lpstr>PowerPoint-esitys</vt:lpstr>
      <vt:lpstr>EOSCportal.eu - Gateway for European Services for Research   </vt:lpstr>
      <vt:lpstr>PowerPoint-esitys</vt:lpstr>
      <vt:lpstr>CLARIN use case: From language data to insight</vt:lpstr>
      <vt:lpstr>Summary</vt:lpstr>
      <vt:lpstr>PowerPoint-esitys</vt:lpstr>
    </vt:vector>
  </TitlesOfParts>
  <Company>CSC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Susanna Savolainen</dc:creator>
  <cp:lastModifiedBy>Assinen, Pauli A</cp:lastModifiedBy>
  <cp:revision>41</cp:revision>
  <dcterms:created xsi:type="dcterms:W3CDTF">2019-03-01T11:20:22Z</dcterms:created>
  <dcterms:modified xsi:type="dcterms:W3CDTF">2019-03-11T08:26:58Z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0x0101000DA498AC3904B248B34AC7704AF7A6D5</vt:lpwstr>
  </property>
</Properties>
</file>