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70" r:id="rId2"/>
    <p:sldId id="277" r:id="rId3"/>
    <p:sldId id="279" r:id="rId4"/>
    <p:sldId id="281" r:id="rId5"/>
    <p:sldId id="278" r:id="rId6"/>
    <p:sldId id="282" r:id="rId7"/>
    <p:sldId id="280" r:id="rId8"/>
    <p:sldId id="287" r:id="rId9"/>
    <p:sldId id="288" r:id="rId10"/>
    <p:sldId id="289" r:id="rId11"/>
    <p:sldId id="291" r:id="rId12"/>
    <p:sldId id="292" r:id="rId13"/>
    <p:sldId id="286" r:id="rId14"/>
    <p:sldId id="285" r:id="rId15"/>
    <p:sldId id="283" r:id="rId16"/>
  </p:sldIdLst>
  <p:sldSz cx="9144000" cy="6858000" type="screen4x3"/>
  <p:notesSz cx="6799263"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 Jakobsson" initials="AJ" lastIdx="1" clrIdx="0">
    <p:extLst>
      <p:ext uri="{19B8F6BF-5375-455C-9EA6-DF929625EA0E}">
        <p15:presenceInfo xmlns:p15="http://schemas.microsoft.com/office/powerpoint/2012/main" userId="S-1-5-21-484763869-1957994488-1801674531-42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p:normalViewPr>
  <p:slideViewPr>
    <p:cSldViewPr snapToGrid="0" snapToObjects="1">
      <p:cViewPr varScale="1">
        <p:scale>
          <a:sx n="80" d="100"/>
          <a:sy n="80" d="100"/>
        </p:scale>
        <p:origin x="904"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35D4A66-3F57-4239-ACBB-CADDA1000AA3}" type="datetimeFigureOut">
              <a:rPr lang="fi-FI" smtClean="0"/>
              <a:t>11.3.2019</a:t>
            </a:fld>
            <a:endParaRPr lang="fi-FI"/>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07622EA-7FB5-4518-921B-CD3C8F0E8BC0}" type="slidenum">
              <a:rPr lang="fi-FI" smtClean="0"/>
              <a:t>‹#›</a:t>
            </a:fld>
            <a:endParaRPr lang="fi-FI"/>
          </a:p>
        </p:txBody>
      </p:sp>
    </p:spTree>
    <p:extLst>
      <p:ext uri="{BB962C8B-B14F-4D97-AF65-F5344CB8AC3E}">
        <p14:creationId xmlns:p14="http://schemas.microsoft.com/office/powerpoint/2010/main" val="3505197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57AEF2E-12DA-2D43-9954-979BBC0C2216}" type="datetimeFigureOut">
              <a:rPr lang="it-IT" smtClean="0"/>
              <a:t>11/03/2019</a:t>
            </a:fld>
            <a:endParaRPr lang="it-IT"/>
          </a:p>
        </p:txBody>
      </p:sp>
      <p:sp>
        <p:nvSpPr>
          <p:cNvPr id="4" name="Segnaposto immagine diapositiva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D61F7FF-738E-274D-B650-E266A7AE2C56}" type="slidenum">
              <a:rPr lang="it-IT" smtClean="0"/>
              <a:t>‹#›</a:t>
            </a:fld>
            <a:endParaRPr lang="it-IT"/>
          </a:p>
        </p:txBody>
      </p:sp>
    </p:spTree>
    <p:extLst>
      <p:ext uri="{BB962C8B-B14F-4D97-AF65-F5344CB8AC3E}">
        <p14:creationId xmlns:p14="http://schemas.microsoft.com/office/powerpoint/2010/main" val="23395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467043"/>
            <a:ext cx="7772400" cy="975249"/>
          </a:xfrm>
        </p:spPr>
        <p:txBody>
          <a:bodyPr anchor="b">
            <a:normAutofit/>
          </a:bodyPr>
          <a:lstStyle>
            <a:lvl1pPr algn="ctr">
              <a:defRPr sz="3600" baseline="0"/>
            </a:lvl1pPr>
          </a:lstStyle>
          <a:p>
            <a:r>
              <a:rPr lang="en-US" dirty="0"/>
              <a:t>Click here to edit – Presentation title</a:t>
            </a:r>
          </a:p>
        </p:txBody>
      </p:sp>
      <p:sp>
        <p:nvSpPr>
          <p:cNvPr id="3" name="Subtitle 2"/>
          <p:cNvSpPr>
            <a:spLocks noGrp="1"/>
          </p:cNvSpPr>
          <p:nvPr>
            <p:ph type="subTitle" idx="1" hasCustomPrompt="1"/>
          </p:nvPr>
        </p:nvSpPr>
        <p:spPr>
          <a:xfrm>
            <a:off x="1143000" y="4697766"/>
            <a:ext cx="6858000" cy="513956"/>
          </a:xfrm>
        </p:spPr>
        <p:txBody>
          <a:bodyPr/>
          <a:lstStyle>
            <a:lvl1pPr marL="0" indent="0" algn="ctr">
              <a:buNone/>
              <a:defRPr sz="2400" baseline="0">
                <a:solidFill>
                  <a:schemeClr val="tx1">
                    <a:lumMod val="50000"/>
                    <a:lumOff val="50000"/>
                  </a:schemeClr>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 add presenter name &amp; affiliation</a:t>
            </a:r>
          </a:p>
        </p:txBody>
      </p:sp>
      <p:sp>
        <p:nvSpPr>
          <p:cNvPr id="4" name="Date Placeholder 3"/>
          <p:cNvSpPr>
            <a:spLocks noGrp="1"/>
          </p:cNvSpPr>
          <p:nvPr>
            <p:ph type="dt" sz="half" idx="10"/>
          </p:nvPr>
        </p:nvSpPr>
        <p:spPr/>
        <p:txBody>
          <a:bodyPr/>
          <a:lstStyle/>
          <a:p>
            <a:fld id="{6F9C28AE-F611-499D-B572-C41AB47D2CEA}" type="datetime1">
              <a:rPr lang="en-GB" smtClean="0"/>
              <a:t>11/03/2019</a:t>
            </a:fld>
            <a:endParaRPr lang="it-IT"/>
          </a:p>
        </p:txBody>
      </p:sp>
      <p:sp>
        <p:nvSpPr>
          <p:cNvPr id="5" name="Footer Placeholder 4"/>
          <p:cNvSpPr>
            <a:spLocks noGrp="1"/>
          </p:cNvSpPr>
          <p:nvPr>
            <p:ph type="ftr" sz="quarter" idx="11"/>
          </p:nvPr>
        </p:nvSpPr>
        <p:spPr/>
        <p:txBody>
          <a:bodyPr/>
          <a:lstStyle/>
          <a:p>
            <a:r>
              <a:rPr 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smtClean="0"/>
              <a:t>‹#›</a:t>
            </a:fld>
            <a:endParaRPr lang="it-IT"/>
          </a:p>
        </p:txBody>
      </p:sp>
      <p:sp>
        <p:nvSpPr>
          <p:cNvPr id="7" name="CasellaDiTesto 6">
            <a:extLst>
              <a:ext uri="{FF2B5EF4-FFF2-40B4-BE49-F238E27FC236}">
                <a16:creationId xmlns:a16="http://schemas.microsoft.com/office/drawing/2014/main" id="{08556A39-9DF7-42CF-B52B-852FC9C0577E}"/>
              </a:ext>
            </a:extLst>
          </p:cNvPr>
          <p:cNvSpPr txBox="1"/>
          <p:nvPr userDrawn="1"/>
        </p:nvSpPr>
        <p:spPr>
          <a:xfrm>
            <a:off x="1527463" y="5766641"/>
            <a:ext cx="7071014" cy="507831"/>
          </a:xfrm>
          <a:prstGeom prst="rect">
            <a:avLst/>
          </a:prstGeom>
          <a:noFill/>
        </p:spPr>
        <p:txBody>
          <a:bodyPr wrap="square" rtlCol="0">
            <a:spAutoFit/>
          </a:bodyPr>
          <a:lstStyle/>
          <a:p>
            <a:pPr algn="just"/>
            <a:r>
              <a:rPr lang="en-GB" sz="900" kern="1200" dirty="0">
                <a:solidFill>
                  <a:schemeClr val="tx1"/>
                </a:solidFill>
                <a:effectLst/>
                <a:latin typeface="+mn-lt"/>
                <a:ea typeface="+mn-ea"/>
                <a:cs typeface="+mn-cs"/>
              </a:rPr>
              <a:t>RDA Europe 4.0 – The European Plug-in to the global Research Data Alliance” - has received funding from the European Union’s Horizon 2020 research and innovation programme under grant agreement Grant Agreement number: 777388. The content of this document does not represent the opinion of the European Commission, and the European Commission is not responsible for any use that might be made of such content. </a:t>
            </a:r>
            <a:endParaRPr lang="it-IT" sz="900" dirty="0"/>
          </a:p>
        </p:txBody>
      </p:sp>
      <p:sp>
        <p:nvSpPr>
          <p:cNvPr id="9" name="CasellaDiTesto 8">
            <a:extLst>
              <a:ext uri="{FF2B5EF4-FFF2-40B4-BE49-F238E27FC236}">
                <a16:creationId xmlns:a16="http://schemas.microsoft.com/office/drawing/2014/main" id="{B2B08750-EBC3-4E5F-8B9B-B1F3938F3E72}"/>
              </a:ext>
            </a:extLst>
          </p:cNvPr>
          <p:cNvSpPr txBox="1"/>
          <p:nvPr userDrawn="1"/>
        </p:nvSpPr>
        <p:spPr>
          <a:xfrm>
            <a:off x="1438102" y="2330636"/>
            <a:ext cx="6267796" cy="1077218"/>
          </a:xfrm>
          <a:prstGeom prst="rect">
            <a:avLst/>
          </a:prstGeom>
          <a:noFill/>
        </p:spPr>
        <p:txBody>
          <a:bodyPr wrap="square" rtlCol="0">
            <a:spAutoFit/>
          </a:bodyPr>
          <a:lstStyle/>
          <a:p>
            <a:pPr algn="ctr"/>
            <a:r>
              <a:rPr lang="it-IT" sz="3200" dirty="0"/>
              <a:t>RDA EU 4.0 Kick-off Meeting</a:t>
            </a:r>
          </a:p>
          <a:p>
            <a:pPr algn="ctr"/>
            <a:r>
              <a:rPr lang="it-IT" sz="3200" dirty="0"/>
              <a:t>6-7 March 2018</a:t>
            </a:r>
          </a:p>
        </p:txBody>
      </p:sp>
      <p:pic>
        <p:nvPicPr>
          <p:cNvPr id="11" name="Immagine 10">
            <a:extLst>
              <a:ext uri="{FF2B5EF4-FFF2-40B4-BE49-F238E27FC236}">
                <a16:creationId xmlns:a16="http://schemas.microsoft.com/office/drawing/2014/main" id="{E8034965-1D4A-4109-96DE-5B9B7E1A26E2}"/>
              </a:ext>
            </a:extLst>
          </p:cNvPr>
          <p:cNvPicPr>
            <a:picLocks noChangeAspect="1"/>
          </p:cNvPicPr>
          <p:nvPr userDrawn="1"/>
        </p:nvPicPr>
        <p:blipFill>
          <a:blip r:embed="rId2"/>
          <a:stretch>
            <a:fillRect/>
          </a:stretch>
        </p:blipFill>
        <p:spPr>
          <a:xfrm>
            <a:off x="545523" y="5766641"/>
            <a:ext cx="986900" cy="575692"/>
          </a:xfrm>
          <a:prstGeom prst="rect">
            <a:avLst/>
          </a:prstGeom>
        </p:spPr>
      </p:pic>
    </p:spTree>
    <p:extLst>
      <p:ext uri="{BB962C8B-B14F-4D97-AF65-F5344CB8AC3E}">
        <p14:creationId xmlns:p14="http://schemas.microsoft.com/office/powerpoint/2010/main" val="97033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97653A-A43F-4050-902C-1CD8BB1BA6B5}" type="datetime1">
              <a:rPr lang="en-GB" smtClean="0"/>
              <a:t>11/03/2019</a:t>
            </a:fld>
            <a:endParaRPr lang="it-IT"/>
          </a:p>
        </p:txBody>
      </p:sp>
      <p:sp>
        <p:nvSpPr>
          <p:cNvPr id="5" name="Footer Placeholder 4"/>
          <p:cNvSpPr>
            <a:spLocks noGrp="1"/>
          </p:cNvSpPr>
          <p:nvPr>
            <p:ph type="ftr" sz="quarter" idx="11"/>
          </p:nvPr>
        </p:nvSpPr>
        <p:spPr/>
        <p:txBody>
          <a:bodyPr/>
          <a:lstStyle/>
          <a:p>
            <a:r>
              <a:rPr 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187070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34A069-0482-4EAD-96A6-6C70105D6D29}" type="datetime1">
              <a:rPr lang="en-GB" smtClean="0"/>
              <a:t>11/03/2019</a:t>
            </a:fld>
            <a:endParaRPr lang="it-IT"/>
          </a:p>
        </p:txBody>
      </p:sp>
      <p:sp>
        <p:nvSpPr>
          <p:cNvPr id="5" name="Footer Placeholder 4"/>
          <p:cNvSpPr>
            <a:spLocks noGrp="1"/>
          </p:cNvSpPr>
          <p:nvPr>
            <p:ph type="ftr" sz="quarter" idx="11"/>
          </p:nvPr>
        </p:nvSpPr>
        <p:spPr/>
        <p:txBody>
          <a:bodyPr/>
          <a:lstStyle/>
          <a:p>
            <a:r>
              <a:rPr 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182104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0"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95052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50038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A39733-9694-4A4C-AA0B-2E2A943009D1}" type="datetime1">
              <a:rPr lang="en-GB" smtClean="0"/>
              <a:t>11/03/2019</a:t>
            </a:fld>
            <a:endParaRPr lang="it-IT"/>
          </a:p>
        </p:txBody>
      </p:sp>
      <p:sp>
        <p:nvSpPr>
          <p:cNvPr id="5" name="Footer Placeholder 4"/>
          <p:cNvSpPr>
            <a:spLocks noGrp="1"/>
          </p:cNvSpPr>
          <p:nvPr>
            <p:ph type="ftr" sz="quarter" idx="11"/>
          </p:nvPr>
        </p:nvSpPr>
        <p:spPr/>
        <p:txBody>
          <a:bodyPr/>
          <a:lstStyle/>
          <a:p>
            <a:r>
              <a:rPr 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47505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16453A-C361-49D7-8F14-9225E945F01F}" type="datetime1">
              <a:rPr lang="en-GB" smtClean="0"/>
              <a:t>11/03/2019</a:t>
            </a:fld>
            <a:endParaRPr lang="it-IT"/>
          </a:p>
        </p:txBody>
      </p:sp>
      <p:sp>
        <p:nvSpPr>
          <p:cNvPr id="6" name="Footer Placeholder 5"/>
          <p:cNvSpPr>
            <a:spLocks noGrp="1"/>
          </p:cNvSpPr>
          <p:nvPr>
            <p:ph type="ftr" sz="quarter" idx="11"/>
          </p:nvPr>
        </p:nvSpPr>
        <p:spPr/>
        <p:txBody>
          <a:bodyPr/>
          <a:lstStyle/>
          <a:p>
            <a:r>
              <a:rPr lang="it-IT"/>
              <a:t>www.rd-alliance.org -  @resdatall</a:t>
            </a:r>
          </a:p>
        </p:txBody>
      </p:sp>
      <p:sp>
        <p:nvSpPr>
          <p:cNvPr id="7" name="Slide Number Placeholder 6"/>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202755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4272CF-53A8-4745-9FB4-CC5BF20FC4AB}" type="datetime1">
              <a:rPr lang="en-GB" smtClean="0"/>
              <a:t>11/03/2019</a:t>
            </a:fld>
            <a:endParaRPr lang="it-IT"/>
          </a:p>
        </p:txBody>
      </p:sp>
      <p:sp>
        <p:nvSpPr>
          <p:cNvPr id="8" name="Footer Placeholder 7"/>
          <p:cNvSpPr>
            <a:spLocks noGrp="1"/>
          </p:cNvSpPr>
          <p:nvPr>
            <p:ph type="ftr" sz="quarter" idx="11"/>
          </p:nvPr>
        </p:nvSpPr>
        <p:spPr/>
        <p:txBody>
          <a:bodyPr/>
          <a:lstStyle/>
          <a:p>
            <a:r>
              <a:rPr lang="it-IT"/>
              <a:t>www.rd-alliance.org -  @resdatall</a:t>
            </a:r>
          </a:p>
        </p:txBody>
      </p:sp>
      <p:sp>
        <p:nvSpPr>
          <p:cNvPr id="9" name="Slide Number Placeholder 8"/>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92104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1C67D0-3104-494A-9296-AE5630905D21}" type="datetime1">
              <a:rPr lang="en-GB" smtClean="0"/>
              <a:t>11/03/2019</a:t>
            </a:fld>
            <a:endParaRPr lang="it-IT"/>
          </a:p>
        </p:txBody>
      </p:sp>
      <p:sp>
        <p:nvSpPr>
          <p:cNvPr id="4" name="Footer Placeholder 3"/>
          <p:cNvSpPr>
            <a:spLocks noGrp="1"/>
          </p:cNvSpPr>
          <p:nvPr>
            <p:ph type="ftr" sz="quarter" idx="11"/>
          </p:nvPr>
        </p:nvSpPr>
        <p:spPr/>
        <p:txBody>
          <a:bodyPr/>
          <a:lstStyle/>
          <a:p>
            <a:r>
              <a:rPr lang="it-IT"/>
              <a:t>www.rd-alliance.org -  @resdatall</a:t>
            </a:r>
          </a:p>
        </p:txBody>
      </p:sp>
      <p:sp>
        <p:nvSpPr>
          <p:cNvPr id="5" name="Slide Number Placeholder 4"/>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99001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DB24E-8D53-462D-BD66-4F4D32F5392E}" type="datetime1">
              <a:rPr lang="en-GB" smtClean="0"/>
              <a:t>11/03/2019</a:t>
            </a:fld>
            <a:endParaRPr lang="it-IT"/>
          </a:p>
        </p:txBody>
      </p:sp>
      <p:sp>
        <p:nvSpPr>
          <p:cNvPr id="3" name="Footer Placeholder 2"/>
          <p:cNvSpPr>
            <a:spLocks noGrp="1"/>
          </p:cNvSpPr>
          <p:nvPr>
            <p:ph type="ftr" sz="quarter" idx="11"/>
          </p:nvPr>
        </p:nvSpPr>
        <p:spPr/>
        <p:txBody>
          <a:bodyPr/>
          <a:lstStyle/>
          <a:p>
            <a:r>
              <a:rPr lang="it-IT"/>
              <a:t>www.rd-alliance.org -  @resdatall</a:t>
            </a:r>
          </a:p>
        </p:txBody>
      </p:sp>
      <p:sp>
        <p:nvSpPr>
          <p:cNvPr id="4" name="Slide Number Placeholder 3"/>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42433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35E8EC-88FC-433B-9751-ED678897C013}" type="datetime1">
              <a:rPr lang="en-GB" smtClean="0"/>
              <a:t>11/03/2019</a:t>
            </a:fld>
            <a:endParaRPr lang="it-IT"/>
          </a:p>
        </p:txBody>
      </p:sp>
      <p:sp>
        <p:nvSpPr>
          <p:cNvPr id="6" name="Footer Placeholder 5"/>
          <p:cNvSpPr>
            <a:spLocks noGrp="1"/>
          </p:cNvSpPr>
          <p:nvPr>
            <p:ph type="ftr" sz="quarter" idx="11"/>
          </p:nvPr>
        </p:nvSpPr>
        <p:spPr/>
        <p:txBody>
          <a:bodyPr/>
          <a:lstStyle/>
          <a:p>
            <a:r>
              <a:rPr lang="it-IT"/>
              <a:t>www.rd-alliance.org -  @resdatall</a:t>
            </a:r>
          </a:p>
        </p:txBody>
      </p:sp>
      <p:sp>
        <p:nvSpPr>
          <p:cNvPr id="7" name="Slide Number Placeholder 6"/>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3132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6145DA-5C55-4528-A9F1-B7CC2C4FCCE4}" type="datetime1">
              <a:rPr lang="en-GB" smtClean="0"/>
              <a:t>11/03/2019</a:t>
            </a:fld>
            <a:endParaRPr lang="it-IT"/>
          </a:p>
        </p:txBody>
      </p:sp>
      <p:sp>
        <p:nvSpPr>
          <p:cNvPr id="6" name="Footer Placeholder 5"/>
          <p:cNvSpPr>
            <a:spLocks noGrp="1"/>
          </p:cNvSpPr>
          <p:nvPr>
            <p:ph type="ftr" sz="quarter" idx="11"/>
          </p:nvPr>
        </p:nvSpPr>
        <p:spPr/>
        <p:txBody>
          <a:bodyPr/>
          <a:lstStyle/>
          <a:p>
            <a:r>
              <a:rPr lang="it-IT"/>
              <a:t>www.rd-alliance.org -  @resdatall</a:t>
            </a:r>
          </a:p>
        </p:txBody>
      </p:sp>
      <p:sp>
        <p:nvSpPr>
          <p:cNvPr id="7" name="Slide Number Placeholder 6"/>
          <p:cNvSpPr>
            <a:spLocks noGrp="1"/>
          </p:cNvSpPr>
          <p:nvPr>
            <p:ph type="sldNum" sz="quarter" idx="12"/>
          </p:nvPr>
        </p:nvSpPr>
        <p:spPr/>
        <p:txBody>
          <a:bodyPr/>
          <a:lstStyle/>
          <a:p>
            <a:fld id="{61BA5777-89E2-0C42-9BCE-298721AA9BBD}" type="slidenum">
              <a:rPr lang="it-IT" smtClean="0"/>
              <a:t>‹#›</a:t>
            </a:fld>
            <a:endParaRPr lang="it-IT"/>
          </a:p>
        </p:txBody>
      </p:sp>
    </p:spTree>
    <p:extLst>
      <p:ext uri="{BB962C8B-B14F-4D97-AF65-F5344CB8AC3E}">
        <p14:creationId xmlns:p14="http://schemas.microsoft.com/office/powerpoint/2010/main" val="29220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3076" y="0"/>
            <a:ext cx="7422274" cy="801522"/>
          </a:xfrm>
          <a:prstGeom prst="rect">
            <a:avLst/>
          </a:prstGeom>
        </p:spPr>
        <p:txBody>
          <a:bodyPr vert="horz" lIns="91440" tIns="45720" rIns="91440" bIns="45720" rtlCol="0" anchor="ctr">
            <a:normAutofit/>
          </a:bodyPr>
          <a:lstStyle/>
          <a:p>
            <a:r>
              <a:rPr lang="it-IT" dirty="0"/>
              <a:t>Fare clic per modificare stile</a:t>
            </a:r>
            <a:endParaRPr lang="en-US" dirty="0"/>
          </a:p>
        </p:txBody>
      </p:sp>
      <p:sp>
        <p:nvSpPr>
          <p:cNvPr id="3" name="Text Placeholder 2"/>
          <p:cNvSpPr>
            <a:spLocks noGrp="1"/>
          </p:cNvSpPr>
          <p:nvPr>
            <p:ph type="body" idx="1"/>
          </p:nvPr>
        </p:nvSpPr>
        <p:spPr>
          <a:xfrm>
            <a:off x="628650" y="1040523"/>
            <a:ext cx="7886700" cy="508700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a:defRPr sz="1200" baseline="0">
                <a:solidFill>
                  <a:schemeClr val="bg1"/>
                </a:solidFill>
              </a:defRPr>
            </a:lvl1pPr>
          </a:lstStyle>
          <a:p>
            <a:fld id="{2277C415-CCC4-470C-A7FF-E677587E0BC7}" type="datetime1">
              <a:rPr lang="en-GB" smtClean="0"/>
              <a:t>11/03/2019</a:t>
            </a:fld>
            <a:endParaRPr lang="it-IT" dirty="0"/>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baseline="0">
                <a:solidFill>
                  <a:schemeClr val="bg1"/>
                </a:solidFill>
              </a:defRPr>
            </a:lvl1pPr>
          </a:lstStyle>
          <a:p>
            <a:r>
              <a:rPr lang="it-IT"/>
              <a:t>www.rd-alliance.org -  @resdatall</a:t>
            </a:r>
            <a:endParaRPr lang="it-IT" dirty="0"/>
          </a:p>
        </p:txBody>
      </p:sp>
      <p:sp>
        <p:nvSpPr>
          <p:cNvPr id="6" name="Slide Number Placeholder 5"/>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1200" baseline="0">
                <a:solidFill>
                  <a:schemeClr val="bg1"/>
                </a:solidFill>
              </a:defRPr>
            </a:lvl1pPr>
          </a:lstStyle>
          <a:p>
            <a:fld id="{61BA5777-89E2-0C42-9BCE-298721AA9BBD}" type="slidenum">
              <a:rPr lang="it-IT" smtClean="0"/>
              <a:pPr/>
              <a:t>‹#›</a:t>
            </a:fld>
            <a:endParaRPr lang="it-IT" dirty="0"/>
          </a:p>
        </p:txBody>
      </p:sp>
      <p:pic>
        <p:nvPicPr>
          <p:cNvPr id="7" name="Picture 2" descr="Creative Commons Licens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515350" y="6525521"/>
            <a:ext cx="594651" cy="20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bwMode="auto">
          <a:xfrm>
            <a:off x="8448675" y="6688584"/>
            <a:ext cx="728001" cy="215444"/>
          </a:xfrm>
          <a:prstGeom prst="rect">
            <a:avLst/>
          </a:prstGeom>
          <a:noFill/>
        </p:spPr>
        <p:txBody>
          <a:bodyPr wrap="square">
            <a:spAutoFit/>
          </a:bodyPr>
          <a:lstStyle/>
          <a:p>
            <a:pPr algn="ctr">
              <a:defRPr/>
            </a:pPr>
            <a:r>
              <a:rPr lang="en-GB" sz="800" dirty="0">
                <a:solidFill>
                  <a:schemeClr val="bg2"/>
                </a:solidFill>
                <a:latin typeface="+mj-lt"/>
              </a:rPr>
              <a:t>CC BY-SA 4.0</a:t>
            </a:r>
          </a:p>
        </p:txBody>
      </p:sp>
    </p:spTree>
    <p:extLst>
      <p:ext uri="{BB962C8B-B14F-4D97-AF65-F5344CB8AC3E}">
        <p14:creationId xmlns:p14="http://schemas.microsoft.com/office/powerpoint/2010/main" val="68033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6"/>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6"/>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ww.rd-alliance.org/groups/rda-finlan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Case </a:t>
            </a:r>
            <a:r>
              <a:rPr lang="fi-FI" dirty="0" err="1" smtClean="0"/>
              <a:t>from</a:t>
            </a:r>
            <a:r>
              <a:rPr lang="fi-FI" dirty="0" smtClean="0"/>
              <a:t> RDA -  Solutions for Data Management </a:t>
            </a:r>
            <a:r>
              <a:rPr lang="fi-FI" dirty="0" err="1" smtClean="0"/>
              <a:t>Jungle</a:t>
            </a:r>
            <a:endParaRPr lang="fi-FI" dirty="0"/>
          </a:p>
        </p:txBody>
      </p:sp>
      <p:sp>
        <p:nvSpPr>
          <p:cNvPr id="3" name="Text Placeholder 2"/>
          <p:cNvSpPr>
            <a:spLocks noGrp="1"/>
          </p:cNvSpPr>
          <p:nvPr>
            <p:ph type="body" idx="1"/>
          </p:nvPr>
        </p:nvSpPr>
        <p:spPr/>
        <p:txBody>
          <a:bodyPr>
            <a:normAutofit fontScale="92500" lnSpcReduction="10000"/>
          </a:bodyPr>
          <a:lstStyle/>
          <a:p>
            <a:r>
              <a:rPr lang="en-US" b="1" dirty="0"/>
              <a:t>Making sense of Open Science jungle - optimizing your use of Open Science services</a:t>
            </a:r>
          </a:p>
          <a:p>
            <a:endParaRPr lang="fi-FI" dirty="0" smtClean="0"/>
          </a:p>
          <a:p>
            <a:r>
              <a:rPr lang="fi-FI" dirty="0" smtClean="0"/>
              <a:t>12.3.2019</a:t>
            </a:r>
            <a:endParaRPr lang="fi-FI" dirty="0"/>
          </a:p>
        </p:txBody>
      </p:sp>
      <p:sp>
        <p:nvSpPr>
          <p:cNvPr id="4" name="Date Placeholder 3"/>
          <p:cNvSpPr>
            <a:spLocks noGrp="1"/>
          </p:cNvSpPr>
          <p:nvPr>
            <p:ph type="dt" sz="half" idx="10"/>
          </p:nvPr>
        </p:nvSpPr>
        <p:spPr/>
        <p:txBody>
          <a:bodyPr/>
          <a:lstStyle/>
          <a:p>
            <a:fld id="{DAA39733-9694-4A4C-AA0B-2E2A943009D1}"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Tree>
    <p:extLst>
      <p:ext uri="{BB962C8B-B14F-4D97-AF65-F5344CB8AC3E}">
        <p14:creationId xmlns:p14="http://schemas.microsoft.com/office/powerpoint/2010/main" val="2810392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6079" y="245536"/>
            <a:ext cx="7422274" cy="801522"/>
          </a:xfrm>
        </p:spPr>
        <p:txBody>
          <a:bodyPr>
            <a:normAutofit fontScale="90000"/>
          </a:bodyPr>
          <a:lstStyle/>
          <a:p>
            <a:pPr algn="ctr"/>
            <a:r>
              <a:rPr lang="fi-FI" dirty="0" smtClean="0"/>
              <a:t>Scalable </a:t>
            </a:r>
            <a:r>
              <a:rPr lang="fi-FI" dirty="0" err="1" smtClean="0"/>
              <a:t>dynamic</a:t>
            </a:r>
            <a:r>
              <a:rPr lang="fi-FI" dirty="0" smtClean="0"/>
              <a:t>-data </a:t>
            </a:r>
            <a:r>
              <a:rPr lang="fi-FI" dirty="0" err="1" smtClean="0"/>
              <a:t>citation</a:t>
            </a:r>
            <a:r>
              <a:rPr lang="fi-FI" dirty="0" smtClean="0"/>
              <a:t> </a:t>
            </a:r>
            <a:r>
              <a:rPr lang="fi-FI" dirty="0" err="1" smtClean="0"/>
              <a:t>methodology</a:t>
            </a:r>
            <a:endParaRPr lang="fi-FI"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pic>
        <p:nvPicPr>
          <p:cNvPr id="2" name="Picture 1"/>
          <p:cNvPicPr>
            <a:picLocks noChangeAspect="1"/>
          </p:cNvPicPr>
          <p:nvPr/>
        </p:nvPicPr>
        <p:blipFill>
          <a:blip r:embed="rId2"/>
          <a:stretch>
            <a:fillRect/>
          </a:stretch>
        </p:blipFill>
        <p:spPr>
          <a:xfrm>
            <a:off x="1490694" y="1047058"/>
            <a:ext cx="6181725" cy="2895600"/>
          </a:xfrm>
          <a:prstGeom prst="rect">
            <a:avLst/>
          </a:prstGeom>
        </p:spPr>
      </p:pic>
      <p:pic>
        <p:nvPicPr>
          <p:cNvPr id="3" name="Picture 2"/>
          <p:cNvPicPr>
            <a:picLocks noChangeAspect="1"/>
          </p:cNvPicPr>
          <p:nvPr/>
        </p:nvPicPr>
        <p:blipFill>
          <a:blip r:embed="rId3"/>
          <a:stretch>
            <a:fillRect/>
          </a:stretch>
        </p:blipFill>
        <p:spPr>
          <a:xfrm>
            <a:off x="2262187" y="4050788"/>
            <a:ext cx="4619625" cy="2333957"/>
          </a:xfrm>
          <a:prstGeom prst="rect">
            <a:avLst/>
          </a:prstGeom>
        </p:spPr>
      </p:pic>
    </p:spTree>
    <p:extLst>
      <p:ext uri="{BB962C8B-B14F-4D97-AF65-F5344CB8AC3E}">
        <p14:creationId xmlns:p14="http://schemas.microsoft.com/office/powerpoint/2010/main" val="40033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6079" y="245536"/>
            <a:ext cx="7422274" cy="801522"/>
          </a:xfrm>
        </p:spPr>
        <p:txBody>
          <a:bodyPr>
            <a:normAutofit fontScale="90000"/>
          </a:bodyPr>
          <a:lstStyle/>
          <a:p>
            <a:pPr algn="ctr"/>
            <a:r>
              <a:rPr lang="fi-FI" dirty="0" err="1" smtClean="0"/>
              <a:t>Workflows</a:t>
            </a:r>
            <a:r>
              <a:rPr lang="fi-FI" dirty="0" smtClean="0"/>
              <a:t> for </a:t>
            </a:r>
            <a:r>
              <a:rPr lang="fi-FI" dirty="0" err="1" smtClean="0"/>
              <a:t>Research</a:t>
            </a:r>
            <a:r>
              <a:rPr lang="fi-FI" dirty="0" smtClean="0"/>
              <a:t> Data Publishing</a:t>
            </a:r>
            <a:endParaRPr lang="fi-FI"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pic>
        <p:nvPicPr>
          <p:cNvPr id="7" name="Picture 6"/>
          <p:cNvPicPr>
            <a:picLocks noChangeAspect="1"/>
          </p:cNvPicPr>
          <p:nvPr/>
        </p:nvPicPr>
        <p:blipFill>
          <a:blip r:embed="rId2"/>
          <a:stretch>
            <a:fillRect/>
          </a:stretch>
        </p:blipFill>
        <p:spPr>
          <a:xfrm>
            <a:off x="1697966" y="1047058"/>
            <a:ext cx="5878499" cy="3170827"/>
          </a:xfrm>
          <a:prstGeom prst="rect">
            <a:avLst/>
          </a:prstGeom>
        </p:spPr>
      </p:pic>
      <p:pic>
        <p:nvPicPr>
          <p:cNvPr id="8" name="Picture 7"/>
          <p:cNvPicPr>
            <a:picLocks noChangeAspect="1"/>
          </p:cNvPicPr>
          <p:nvPr/>
        </p:nvPicPr>
        <p:blipFill>
          <a:blip r:embed="rId3"/>
          <a:stretch>
            <a:fillRect/>
          </a:stretch>
        </p:blipFill>
        <p:spPr>
          <a:xfrm>
            <a:off x="2508377" y="4217885"/>
            <a:ext cx="4257675" cy="2270760"/>
          </a:xfrm>
          <a:prstGeom prst="rect">
            <a:avLst/>
          </a:prstGeom>
        </p:spPr>
      </p:pic>
    </p:spTree>
    <p:extLst>
      <p:ext uri="{BB962C8B-B14F-4D97-AF65-F5344CB8AC3E}">
        <p14:creationId xmlns:p14="http://schemas.microsoft.com/office/powerpoint/2010/main" val="303468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6079" y="245536"/>
            <a:ext cx="7422274" cy="801522"/>
          </a:xfrm>
        </p:spPr>
        <p:txBody>
          <a:bodyPr>
            <a:normAutofit/>
          </a:bodyPr>
          <a:lstStyle/>
          <a:p>
            <a:pPr algn="ctr"/>
            <a:r>
              <a:rPr lang="fi-FI" dirty="0" err="1" smtClean="0"/>
              <a:t>Persistent</a:t>
            </a:r>
            <a:r>
              <a:rPr lang="fi-FI" dirty="0" smtClean="0"/>
              <a:t> </a:t>
            </a:r>
            <a:r>
              <a:rPr lang="fi-FI" dirty="0" err="1" smtClean="0"/>
              <a:t>Identifier</a:t>
            </a:r>
            <a:r>
              <a:rPr lang="fi-FI" dirty="0" smtClean="0"/>
              <a:t> </a:t>
            </a:r>
            <a:r>
              <a:rPr lang="fi-FI" dirty="0" err="1" smtClean="0"/>
              <a:t>Type</a:t>
            </a:r>
            <a:r>
              <a:rPr lang="fi-FI" dirty="0" smtClean="0"/>
              <a:t> </a:t>
            </a:r>
            <a:r>
              <a:rPr lang="fi-FI" dirty="0" err="1" smtClean="0"/>
              <a:t>Registry</a:t>
            </a:r>
            <a:endParaRPr lang="fi-FI"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pic>
        <p:nvPicPr>
          <p:cNvPr id="2" name="Picture 1"/>
          <p:cNvPicPr>
            <a:picLocks noChangeAspect="1"/>
          </p:cNvPicPr>
          <p:nvPr/>
        </p:nvPicPr>
        <p:blipFill>
          <a:blip r:embed="rId2"/>
          <a:stretch>
            <a:fillRect/>
          </a:stretch>
        </p:blipFill>
        <p:spPr>
          <a:xfrm>
            <a:off x="1849760" y="965993"/>
            <a:ext cx="5749734" cy="2848572"/>
          </a:xfrm>
          <a:prstGeom prst="rect">
            <a:avLst/>
          </a:prstGeom>
        </p:spPr>
      </p:pic>
      <p:pic>
        <p:nvPicPr>
          <p:cNvPr id="3" name="Picture 2"/>
          <p:cNvPicPr>
            <a:picLocks noChangeAspect="1"/>
          </p:cNvPicPr>
          <p:nvPr/>
        </p:nvPicPr>
        <p:blipFill>
          <a:blip r:embed="rId3"/>
          <a:stretch>
            <a:fillRect/>
          </a:stretch>
        </p:blipFill>
        <p:spPr>
          <a:xfrm>
            <a:off x="2633434" y="3838457"/>
            <a:ext cx="4182386" cy="2509432"/>
          </a:xfrm>
          <a:prstGeom prst="rect">
            <a:avLst/>
          </a:prstGeom>
        </p:spPr>
      </p:pic>
    </p:spTree>
    <p:extLst>
      <p:ext uri="{BB962C8B-B14F-4D97-AF65-F5344CB8AC3E}">
        <p14:creationId xmlns:p14="http://schemas.microsoft.com/office/powerpoint/2010/main" val="63482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352234"/>
            <a:ext cx="8160233" cy="2852737"/>
          </a:xfrm>
        </p:spPr>
        <p:txBody>
          <a:bodyPr>
            <a:normAutofit fontScale="90000"/>
          </a:bodyPr>
          <a:lstStyle/>
          <a:p>
            <a:r>
              <a:rPr lang="fi-FI" dirty="0" smtClean="0"/>
              <a:t>RDA Finland </a:t>
            </a:r>
            <a:r>
              <a:rPr lang="fi-FI" dirty="0" err="1" smtClean="0"/>
              <a:t>meeting</a:t>
            </a:r>
            <a:r>
              <a:rPr lang="fi-FI" dirty="0" smtClean="0"/>
              <a:t> and workshop on </a:t>
            </a:r>
            <a:r>
              <a:rPr lang="fi-FI" dirty="0" err="1" smtClean="0"/>
              <a:t>sensitive</a:t>
            </a:r>
            <a:r>
              <a:rPr lang="fi-FI" dirty="0" smtClean="0"/>
              <a:t> data @ Tiedekulma 25 </a:t>
            </a:r>
            <a:r>
              <a:rPr lang="fi-FI" dirty="0" err="1" smtClean="0"/>
              <a:t>April</a:t>
            </a:r>
            <a:r>
              <a:rPr lang="fi-FI" dirty="0" smtClean="0"/>
              <a:t> 2019, 10.00-15.00</a:t>
            </a:r>
            <a:endParaRPr lang="fi-FI"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
        <p:nvSpPr>
          <p:cNvPr id="8" name="TextBox 7"/>
          <p:cNvSpPr txBox="1"/>
          <p:nvPr/>
        </p:nvSpPr>
        <p:spPr>
          <a:xfrm>
            <a:off x="628650" y="4484536"/>
            <a:ext cx="7934905" cy="954107"/>
          </a:xfrm>
          <a:prstGeom prst="rect">
            <a:avLst/>
          </a:prstGeom>
          <a:noFill/>
        </p:spPr>
        <p:txBody>
          <a:bodyPr wrap="square" rtlCol="0">
            <a:spAutoFit/>
          </a:bodyPr>
          <a:lstStyle/>
          <a:p>
            <a:r>
              <a:rPr lang="fi-FI" sz="2800" dirty="0" smtClean="0"/>
              <a:t>For </a:t>
            </a:r>
            <a:r>
              <a:rPr lang="fi-FI" sz="2800" dirty="0" err="1" smtClean="0"/>
              <a:t>updates</a:t>
            </a:r>
            <a:r>
              <a:rPr lang="fi-FI" sz="2800" dirty="0" smtClean="0"/>
              <a:t> </a:t>
            </a:r>
            <a:r>
              <a:rPr lang="fi-FI" sz="2800" dirty="0" err="1" smtClean="0"/>
              <a:t>follow</a:t>
            </a:r>
            <a:r>
              <a:rPr lang="fi-FI" sz="2800" dirty="0" smtClean="0"/>
              <a:t> RDA Finland @ rd-alliance.org  and CSC </a:t>
            </a:r>
            <a:r>
              <a:rPr lang="fi-FI" sz="2800" dirty="0" err="1" smtClean="0"/>
              <a:t>channels</a:t>
            </a:r>
            <a:r>
              <a:rPr lang="fi-FI" sz="2800" dirty="0" smtClean="0"/>
              <a:t> @</a:t>
            </a:r>
            <a:r>
              <a:rPr lang="fi-FI" sz="2800" dirty="0" err="1" smtClean="0"/>
              <a:t>CSCfi</a:t>
            </a:r>
            <a:r>
              <a:rPr lang="fi-FI" sz="2800" dirty="0" smtClean="0"/>
              <a:t>   </a:t>
            </a:r>
            <a:endParaRPr lang="fi-FI" sz="2800" dirty="0"/>
          </a:p>
        </p:txBody>
      </p:sp>
    </p:spTree>
    <p:extLst>
      <p:ext uri="{BB962C8B-B14F-4D97-AF65-F5344CB8AC3E}">
        <p14:creationId xmlns:p14="http://schemas.microsoft.com/office/powerpoint/2010/main" val="56321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Kuva" descr="Kuva"/>
          <p:cNvPicPr>
            <a:picLocks noChangeAspect="1"/>
          </p:cNvPicPr>
          <p:nvPr/>
        </p:nvPicPr>
        <p:blipFill>
          <a:blip r:embed="rId2">
            <a:extLst/>
          </a:blip>
          <a:srcRect t="7765" b="7765"/>
          <a:stretch>
            <a:fillRect/>
          </a:stretch>
        </p:blipFill>
        <p:spPr>
          <a:xfrm>
            <a:off x="-26045" y="839806"/>
            <a:ext cx="9195983" cy="5178516"/>
          </a:xfrm>
          <a:prstGeom prst="rect">
            <a:avLst/>
          </a:prstGeom>
          <a:ln w="12700">
            <a:miter lim="400000"/>
          </a:ln>
        </p:spPr>
      </p:pic>
      <p:sp>
        <p:nvSpPr>
          <p:cNvPr id="88" name="TextBox 6"/>
          <p:cNvSpPr txBox="1"/>
          <p:nvPr/>
        </p:nvSpPr>
        <p:spPr>
          <a:xfrm>
            <a:off x="198006" y="1083942"/>
            <a:ext cx="3707021" cy="923330"/>
          </a:xfrm>
          <a:prstGeom prst="rect">
            <a:avLst/>
          </a:prstGeom>
          <a:solidFill>
            <a:srgbClr val="C3655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algn="ctr">
              <a:defRPr sz="3600" b="1">
                <a:solidFill>
                  <a:srgbClr val="FFFFFF"/>
                </a:solidFill>
                <a:latin typeface="Aharoni"/>
                <a:ea typeface="Aharoni"/>
                <a:cs typeface="Aharoni"/>
                <a:sym typeface="Aharoni"/>
              </a:defRPr>
            </a:pPr>
            <a:r>
              <a:rPr sz="2700"/>
              <a:t>RDA P14 IS HEADED</a:t>
            </a:r>
          </a:p>
          <a:p>
            <a:pPr algn="ctr">
              <a:defRPr sz="3600" b="1">
                <a:solidFill>
                  <a:srgbClr val="FFFFFF"/>
                </a:solidFill>
                <a:latin typeface="Aharoni"/>
                <a:ea typeface="Aharoni"/>
                <a:cs typeface="Aharoni"/>
                <a:sym typeface="Aharoni"/>
              </a:defRPr>
            </a:pPr>
            <a:r>
              <a:rPr sz="2700"/>
              <a:t> TO FINLAND</a:t>
            </a:r>
          </a:p>
        </p:txBody>
      </p:sp>
      <p:sp>
        <p:nvSpPr>
          <p:cNvPr id="89" name="TextBox 15"/>
          <p:cNvSpPr txBox="1"/>
          <p:nvPr/>
        </p:nvSpPr>
        <p:spPr>
          <a:xfrm>
            <a:off x="4638175" y="4785296"/>
            <a:ext cx="4160909" cy="923330"/>
          </a:xfrm>
          <a:prstGeom prst="rect">
            <a:avLst/>
          </a:prstGeom>
          <a:solidFill>
            <a:srgbClr val="EC955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algn="ctr">
              <a:defRPr sz="3600" b="1">
                <a:latin typeface="Aharoni"/>
                <a:ea typeface="Aharoni"/>
                <a:cs typeface="Aharoni"/>
                <a:sym typeface="Aharoni"/>
              </a:defRPr>
            </a:pPr>
            <a:r>
              <a:rPr sz="2700"/>
              <a:t>HELSINKI/ESPOO </a:t>
            </a:r>
          </a:p>
          <a:p>
            <a:pPr algn="ctr">
              <a:defRPr sz="3600" b="1">
                <a:latin typeface="Aharoni"/>
                <a:ea typeface="Aharoni"/>
                <a:cs typeface="Aharoni"/>
                <a:sym typeface="Aharoni"/>
              </a:defRPr>
            </a:pPr>
            <a:r>
              <a:rPr sz="2700"/>
              <a:t>OCTOBER 23-25, 2019</a:t>
            </a:r>
          </a:p>
        </p:txBody>
      </p:sp>
      <p:sp>
        <p:nvSpPr>
          <p:cNvPr id="90" name="Google Shape;208;p29"/>
          <p:cNvSpPr txBox="1"/>
          <p:nvPr/>
        </p:nvSpPr>
        <p:spPr>
          <a:xfrm>
            <a:off x="7108466" y="5709650"/>
            <a:ext cx="1825386"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i="1">
                <a:solidFill>
                  <a:srgbClr val="FFFFFF"/>
                </a:solidFill>
                <a:latin typeface="Georgia"/>
                <a:ea typeface="Georgia"/>
                <a:cs typeface="Georgia"/>
                <a:sym typeface="Georgia"/>
              </a:defRPr>
            </a:lvl1pPr>
          </a:lstStyle>
          <a:p>
            <a:r>
              <a:rPr sz="1350" dirty="0"/>
              <a:t>Photo: </a:t>
            </a:r>
            <a:r>
              <a:rPr sz="1350" dirty="0" err="1"/>
              <a:t>Shutterstock</a:t>
            </a:r>
            <a:endParaRPr sz="1350" dirty="0"/>
          </a:p>
        </p:txBody>
      </p:sp>
    </p:spTree>
    <p:extLst>
      <p:ext uri="{BB962C8B-B14F-4D97-AF65-F5344CB8AC3E}">
        <p14:creationId xmlns:p14="http://schemas.microsoft.com/office/powerpoint/2010/main" val="19912196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lgn="ctr">
              <a:buNone/>
            </a:pPr>
            <a:endParaRPr lang="fi-FI" dirty="0" smtClean="0"/>
          </a:p>
          <a:p>
            <a:pPr marL="0" indent="0" algn="ctr">
              <a:buNone/>
            </a:pPr>
            <a:endParaRPr lang="fi-FI" dirty="0"/>
          </a:p>
          <a:p>
            <a:pPr marL="0" indent="0" algn="ctr">
              <a:buNone/>
            </a:pPr>
            <a:r>
              <a:rPr lang="fi-FI" b="1" dirty="0" smtClean="0"/>
              <a:t>THANK YOU!</a:t>
            </a:r>
          </a:p>
          <a:p>
            <a:pPr marL="0" indent="0" algn="ctr">
              <a:buNone/>
            </a:pPr>
            <a:endParaRPr lang="fi-FI" b="1" dirty="0" smtClean="0"/>
          </a:p>
          <a:p>
            <a:pPr marL="0" indent="0" algn="ctr">
              <a:buNone/>
            </a:pPr>
            <a:r>
              <a:rPr lang="fi-FI" b="1" dirty="0" err="1" smtClean="0"/>
              <a:t>Contact</a:t>
            </a:r>
            <a:endParaRPr lang="fi-FI" b="1" dirty="0" smtClean="0"/>
          </a:p>
          <a:p>
            <a:pPr marL="0" indent="0" algn="ctr">
              <a:buNone/>
            </a:pPr>
            <a:r>
              <a:rPr lang="fi-FI" dirty="0" smtClean="0"/>
              <a:t>heidi.laine@csc.fi</a:t>
            </a:r>
          </a:p>
          <a:p>
            <a:pPr marL="0" indent="0" algn="ctr">
              <a:buNone/>
            </a:pPr>
            <a:r>
              <a:rPr lang="fi-FI" dirty="0" smtClean="0">
                <a:hlinkClick r:id="rId2"/>
              </a:rPr>
              <a:t>www.rd-alliance.org/groups/rda-finland</a:t>
            </a:r>
            <a:endParaRPr lang="fi-FI" dirty="0"/>
          </a:p>
          <a:p>
            <a:pPr marL="0" indent="0" algn="ctr">
              <a:buNone/>
            </a:pPr>
            <a:endParaRPr lang="fi-FI"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Tree>
    <p:extLst>
      <p:ext uri="{BB962C8B-B14F-4D97-AF65-F5344CB8AC3E}">
        <p14:creationId xmlns:p14="http://schemas.microsoft.com/office/powerpoint/2010/main" val="104081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170" y="230588"/>
            <a:ext cx="7422274" cy="801522"/>
          </a:xfrm>
        </p:spPr>
        <p:txBody>
          <a:bodyPr/>
          <a:lstStyle/>
          <a:p>
            <a:r>
              <a:rPr lang="fi-FI" dirty="0" err="1" smtClean="0"/>
              <a:t>What</a:t>
            </a:r>
            <a:r>
              <a:rPr lang="fi-FI" dirty="0" smtClean="0"/>
              <a:t> is it?</a:t>
            </a:r>
            <a:endParaRPr lang="fi-FI" dirty="0"/>
          </a:p>
        </p:txBody>
      </p:sp>
      <p:sp>
        <p:nvSpPr>
          <p:cNvPr id="3" name="Content Placeholder 2"/>
          <p:cNvSpPr>
            <a:spLocks noGrp="1"/>
          </p:cNvSpPr>
          <p:nvPr>
            <p:ph idx="1"/>
          </p:nvPr>
        </p:nvSpPr>
        <p:spPr>
          <a:xfrm>
            <a:off x="1360170" y="1287014"/>
            <a:ext cx="7505534" cy="5087007"/>
          </a:xfrm>
        </p:spPr>
        <p:txBody>
          <a:bodyPr/>
          <a:lstStyle/>
          <a:p>
            <a:r>
              <a:rPr lang="fi-FI" dirty="0" smtClean="0"/>
              <a:t>RDA is an </a:t>
            </a:r>
            <a:r>
              <a:rPr lang="fi-FI" dirty="0" err="1" smtClean="0"/>
              <a:t>international</a:t>
            </a:r>
            <a:r>
              <a:rPr lang="fi-FI" dirty="0" smtClean="0"/>
              <a:t> </a:t>
            </a:r>
            <a:r>
              <a:rPr lang="fi-FI" dirty="0" err="1" smtClean="0"/>
              <a:t>member</a:t>
            </a:r>
            <a:r>
              <a:rPr lang="fi-FI" dirty="0" smtClean="0"/>
              <a:t> </a:t>
            </a:r>
            <a:r>
              <a:rPr lang="fi-FI" dirty="0" err="1" smtClean="0"/>
              <a:t>based</a:t>
            </a:r>
            <a:r>
              <a:rPr lang="fi-FI" dirty="0" smtClean="0"/>
              <a:t> </a:t>
            </a:r>
            <a:r>
              <a:rPr lang="fi-FI" dirty="0" err="1" smtClean="0"/>
              <a:t>organisation</a:t>
            </a:r>
            <a:r>
              <a:rPr lang="fi-FI" dirty="0" smtClean="0"/>
              <a:t> </a:t>
            </a:r>
          </a:p>
          <a:p>
            <a:r>
              <a:rPr lang="fi-FI" dirty="0" smtClean="0"/>
              <a:t>8000 </a:t>
            </a:r>
            <a:r>
              <a:rPr lang="fi-FI" dirty="0" err="1" smtClean="0"/>
              <a:t>individual</a:t>
            </a:r>
            <a:r>
              <a:rPr lang="fi-FI" dirty="0" smtClean="0"/>
              <a:t> </a:t>
            </a:r>
            <a:r>
              <a:rPr lang="fi-FI" dirty="0" err="1" smtClean="0"/>
              <a:t>members</a:t>
            </a:r>
            <a:r>
              <a:rPr lang="fi-FI" dirty="0" smtClean="0"/>
              <a:t> </a:t>
            </a:r>
            <a:r>
              <a:rPr lang="fi-FI" dirty="0" err="1" smtClean="0"/>
              <a:t>from</a:t>
            </a:r>
            <a:r>
              <a:rPr lang="fi-FI" dirty="0" smtClean="0"/>
              <a:t> 137 </a:t>
            </a:r>
            <a:r>
              <a:rPr lang="fi-FI" dirty="0" err="1" smtClean="0"/>
              <a:t>countries</a:t>
            </a:r>
            <a:endParaRPr lang="fi-FI" dirty="0" smtClean="0"/>
          </a:p>
          <a:p>
            <a:r>
              <a:rPr lang="fi-FI" dirty="0" smtClean="0"/>
              <a:t>56 </a:t>
            </a:r>
            <a:r>
              <a:rPr lang="fi-FI" dirty="0" err="1" smtClean="0"/>
              <a:t>organisational</a:t>
            </a:r>
            <a:r>
              <a:rPr lang="fi-FI" dirty="0" smtClean="0"/>
              <a:t> &amp; </a:t>
            </a:r>
            <a:r>
              <a:rPr lang="fi-FI" dirty="0" err="1" smtClean="0"/>
              <a:t>affiliate</a:t>
            </a:r>
            <a:r>
              <a:rPr lang="fi-FI" dirty="0" smtClean="0"/>
              <a:t> </a:t>
            </a:r>
            <a:r>
              <a:rPr lang="fi-FI" dirty="0" err="1" smtClean="0"/>
              <a:t>members</a:t>
            </a:r>
            <a:endParaRPr lang="fi-FI" dirty="0" smtClean="0"/>
          </a:p>
          <a:p>
            <a:r>
              <a:rPr lang="fi-FI" dirty="0" smtClean="0"/>
              <a:t>101 </a:t>
            </a:r>
            <a:r>
              <a:rPr lang="fi-FI" dirty="0" err="1" smtClean="0"/>
              <a:t>working</a:t>
            </a:r>
            <a:r>
              <a:rPr lang="fi-FI" dirty="0" smtClean="0"/>
              <a:t> </a:t>
            </a:r>
            <a:r>
              <a:rPr lang="fi-FI" dirty="0" err="1" smtClean="0"/>
              <a:t>groups</a:t>
            </a:r>
            <a:r>
              <a:rPr lang="fi-FI" dirty="0" smtClean="0"/>
              <a:t> and </a:t>
            </a:r>
            <a:r>
              <a:rPr lang="fi-FI" dirty="0" err="1" smtClean="0"/>
              <a:t>interest</a:t>
            </a:r>
            <a:r>
              <a:rPr lang="fi-FI" dirty="0" smtClean="0"/>
              <a:t> </a:t>
            </a:r>
            <a:r>
              <a:rPr lang="fi-FI" dirty="0" err="1" smtClean="0"/>
              <a:t>groups</a:t>
            </a:r>
            <a:endParaRPr lang="fi-FI" dirty="0" smtClean="0"/>
          </a:p>
          <a:p>
            <a:r>
              <a:rPr lang="fi-FI" dirty="0" smtClean="0"/>
              <a:t>9 European </a:t>
            </a:r>
            <a:r>
              <a:rPr lang="fi-FI" dirty="0" err="1" smtClean="0"/>
              <a:t>national</a:t>
            </a:r>
            <a:r>
              <a:rPr lang="fi-FI" dirty="0" smtClean="0"/>
              <a:t> </a:t>
            </a:r>
            <a:r>
              <a:rPr lang="fi-FI" dirty="0" err="1" smtClean="0"/>
              <a:t>nodes</a:t>
            </a:r>
            <a:r>
              <a:rPr lang="fi-FI" dirty="0" smtClean="0"/>
              <a:t>, </a:t>
            </a:r>
            <a:r>
              <a:rPr lang="fi-FI" dirty="0" err="1" smtClean="0"/>
              <a:t>target</a:t>
            </a:r>
            <a:r>
              <a:rPr lang="fi-FI" dirty="0" smtClean="0"/>
              <a:t> 22</a:t>
            </a:r>
          </a:p>
          <a:p>
            <a:r>
              <a:rPr lang="fi-FI" dirty="0" err="1" smtClean="0"/>
              <a:t>Two</a:t>
            </a:r>
            <a:r>
              <a:rPr lang="fi-FI" dirty="0" smtClean="0"/>
              <a:t> </a:t>
            </a:r>
            <a:r>
              <a:rPr lang="fi-FI" dirty="0" err="1" smtClean="0"/>
              <a:t>plenary</a:t>
            </a:r>
            <a:r>
              <a:rPr lang="fi-FI" dirty="0" smtClean="0"/>
              <a:t> </a:t>
            </a:r>
            <a:r>
              <a:rPr lang="fi-FI" dirty="0" err="1" smtClean="0"/>
              <a:t>meetings</a:t>
            </a:r>
            <a:r>
              <a:rPr lang="fi-FI" dirty="0" smtClean="0"/>
              <a:t> per </a:t>
            </a:r>
            <a:r>
              <a:rPr lang="fi-FI" dirty="0" err="1" smtClean="0"/>
              <a:t>year</a:t>
            </a:r>
            <a:endParaRPr lang="fi-FI" dirty="0" smtClean="0"/>
          </a:p>
          <a:p>
            <a:pPr lvl="1"/>
            <a:r>
              <a:rPr lang="fi-FI" dirty="0" smtClean="0"/>
              <a:t>P13 in </a:t>
            </a:r>
            <a:r>
              <a:rPr lang="fi-FI" dirty="0" err="1" smtClean="0"/>
              <a:t>Philadelhia</a:t>
            </a:r>
            <a:r>
              <a:rPr lang="fi-FI" dirty="0" smtClean="0"/>
              <a:t>, USA, 2-4 </a:t>
            </a:r>
            <a:r>
              <a:rPr lang="fi-FI" dirty="0" err="1" smtClean="0"/>
              <a:t>April</a:t>
            </a:r>
            <a:r>
              <a:rPr lang="fi-FI" dirty="0" smtClean="0"/>
              <a:t> 2019</a:t>
            </a:r>
          </a:p>
          <a:p>
            <a:pPr lvl="1"/>
            <a:r>
              <a:rPr lang="fi-FI" dirty="0" smtClean="0"/>
              <a:t>P14 in Espoo and Helsinki, </a:t>
            </a:r>
          </a:p>
          <a:p>
            <a:pPr marL="0" indent="0">
              <a:buNone/>
            </a:pPr>
            <a:endParaRPr lang="fi-FI" dirty="0" smtClean="0"/>
          </a:p>
          <a:p>
            <a:endParaRPr lang="fi-FI"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Tree>
    <p:extLst>
      <p:ext uri="{BB962C8B-B14F-4D97-AF65-F5344CB8AC3E}">
        <p14:creationId xmlns:p14="http://schemas.microsoft.com/office/powerpoint/2010/main" val="2635231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 y="0"/>
            <a:ext cx="9144001" cy="6492875"/>
          </a:xfrm>
        </p:spPr>
      </p:pic>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Tree>
    <p:extLst>
      <p:ext uri="{BB962C8B-B14F-4D97-AF65-F5344CB8AC3E}">
        <p14:creationId xmlns:p14="http://schemas.microsoft.com/office/powerpoint/2010/main" val="3694092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1" r="-87" b="5764"/>
          <a:stretch/>
        </p:blipFill>
        <p:spPr>
          <a:xfrm>
            <a:off x="-1" y="-1"/>
            <a:ext cx="9151951" cy="6492875"/>
          </a:xfrm>
        </p:spPr>
      </p:pic>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Tree>
    <p:extLst>
      <p:ext uri="{BB962C8B-B14F-4D97-AF65-F5344CB8AC3E}">
        <p14:creationId xmlns:p14="http://schemas.microsoft.com/office/powerpoint/2010/main" val="159293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170" y="230588"/>
            <a:ext cx="7422274" cy="801522"/>
          </a:xfrm>
        </p:spPr>
        <p:txBody>
          <a:bodyPr/>
          <a:lstStyle/>
          <a:p>
            <a:r>
              <a:rPr lang="fi-FI" dirty="0" err="1" smtClean="0"/>
              <a:t>Why</a:t>
            </a:r>
            <a:r>
              <a:rPr lang="fi-FI" dirty="0" smtClean="0"/>
              <a:t> is it?</a:t>
            </a:r>
            <a:endParaRPr lang="fi-FI" dirty="0"/>
          </a:p>
        </p:txBody>
      </p:sp>
      <p:sp>
        <p:nvSpPr>
          <p:cNvPr id="3" name="Content Placeholder 2"/>
          <p:cNvSpPr>
            <a:spLocks noGrp="1"/>
          </p:cNvSpPr>
          <p:nvPr>
            <p:ph idx="1"/>
          </p:nvPr>
        </p:nvSpPr>
        <p:spPr>
          <a:xfrm>
            <a:off x="1360170" y="1287014"/>
            <a:ext cx="7346508" cy="5087007"/>
          </a:xfrm>
        </p:spPr>
        <p:txBody>
          <a:bodyPr/>
          <a:lstStyle/>
          <a:p>
            <a:r>
              <a:rPr lang="en-US" dirty="0"/>
              <a:t>The RDA Vision: Researchers and innovators openly share data across technologies, disciplines, and countries to address the grand challenges of society. </a:t>
            </a:r>
          </a:p>
          <a:p>
            <a:pPr marL="0" indent="0">
              <a:buNone/>
            </a:pPr>
            <a:endParaRPr lang="en-US" dirty="0"/>
          </a:p>
          <a:p>
            <a:r>
              <a:rPr lang="en-US" dirty="0"/>
              <a:t>The RDA Mission: RDA builds the social and technical bridges that enable open sharing and re-use of data.</a:t>
            </a:r>
            <a:endParaRPr lang="en-US"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Tree>
    <p:extLst>
      <p:ext uri="{BB962C8B-B14F-4D97-AF65-F5344CB8AC3E}">
        <p14:creationId xmlns:p14="http://schemas.microsoft.com/office/powerpoint/2010/main" val="67080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170" y="230588"/>
            <a:ext cx="7422274" cy="801522"/>
          </a:xfrm>
        </p:spPr>
        <p:txBody>
          <a:bodyPr/>
          <a:lstStyle/>
          <a:p>
            <a:r>
              <a:rPr lang="fi-FI" dirty="0" smtClean="0"/>
              <a:t>RDA Finland</a:t>
            </a:r>
            <a:endParaRPr lang="fi-FI" dirty="0"/>
          </a:p>
        </p:txBody>
      </p:sp>
      <p:sp>
        <p:nvSpPr>
          <p:cNvPr id="3" name="Content Placeholder 2"/>
          <p:cNvSpPr>
            <a:spLocks noGrp="1"/>
          </p:cNvSpPr>
          <p:nvPr>
            <p:ph idx="1"/>
          </p:nvPr>
        </p:nvSpPr>
        <p:spPr>
          <a:xfrm>
            <a:off x="1360170" y="1287014"/>
            <a:ext cx="7346508" cy="5087007"/>
          </a:xfrm>
        </p:spPr>
        <p:txBody>
          <a:bodyPr/>
          <a:lstStyle/>
          <a:p>
            <a:r>
              <a:rPr lang="en-US" dirty="0" smtClean="0"/>
              <a:t>Housed at CSC IT Center for Science</a:t>
            </a:r>
          </a:p>
          <a:p>
            <a:r>
              <a:rPr lang="en-US" dirty="0" smtClean="0"/>
              <a:t>Gets funding from RDA EU 4.0 project</a:t>
            </a:r>
          </a:p>
          <a:p>
            <a:r>
              <a:rPr lang="en-US" dirty="0" smtClean="0"/>
              <a:t>Node coordinator Heidi Laine (since Feb. -19)</a:t>
            </a:r>
          </a:p>
          <a:p>
            <a:r>
              <a:rPr lang="en-US" dirty="0" smtClean="0"/>
              <a:t>Aims at</a:t>
            </a:r>
          </a:p>
          <a:p>
            <a:pPr lvl="1"/>
            <a:r>
              <a:rPr lang="en-US" dirty="0" smtClean="0"/>
              <a:t>Acting </a:t>
            </a:r>
            <a:r>
              <a:rPr lang="en-US" dirty="0"/>
              <a:t>as </a:t>
            </a:r>
            <a:r>
              <a:rPr lang="en-US" dirty="0" smtClean="0"/>
              <a:t>central </a:t>
            </a:r>
            <a:r>
              <a:rPr lang="en-US" dirty="0"/>
              <a:t>contact point between national/regional data practitioners and </a:t>
            </a:r>
            <a:r>
              <a:rPr lang="en-US" dirty="0" smtClean="0"/>
              <a:t>RDA</a:t>
            </a:r>
          </a:p>
          <a:p>
            <a:pPr lvl="1"/>
            <a:r>
              <a:rPr lang="en-US" dirty="0" smtClean="0"/>
              <a:t>Growing RDA membership and encouraging </a:t>
            </a:r>
            <a:r>
              <a:rPr lang="en-US" dirty="0" err="1" smtClean="0"/>
              <a:t>involvment</a:t>
            </a:r>
            <a:endParaRPr lang="en-US" dirty="0" smtClean="0"/>
          </a:p>
          <a:p>
            <a:pPr lvl="1"/>
            <a:r>
              <a:rPr lang="en-US" dirty="0" smtClean="0"/>
              <a:t>Fostering a </a:t>
            </a:r>
            <a:r>
              <a:rPr lang="en-US" dirty="0"/>
              <a:t>diverse data community </a:t>
            </a:r>
            <a:r>
              <a:rPr lang="en-US" dirty="0" smtClean="0"/>
              <a:t>of </a:t>
            </a:r>
            <a:r>
              <a:rPr lang="en-US" dirty="0"/>
              <a:t>stakeholders across </a:t>
            </a:r>
            <a:r>
              <a:rPr lang="en-US" dirty="0" smtClean="0"/>
              <a:t>domains</a:t>
            </a:r>
          </a:p>
          <a:p>
            <a:pPr lvl="1"/>
            <a:r>
              <a:rPr lang="en-US" dirty="0"/>
              <a:t>Running events to engage, train and build consensus on nationally important data </a:t>
            </a:r>
            <a:r>
              <a:rPr lang="en-US" dirty="0" smtClean="0"/>
              <a:t>issues</a:t>
            </a:r>
          </a:p>
          <a:p>
            <a:pPr lvl="1"/>
            <a:endParaRPr lang="en-US" dirty="0" smtClean="0"/>
          </a:p>
          <a:p>
            <a:pPr lvl="1"/>
            <a:endParaRPr lang="en-US" dirty="0"/>
          </a:p>
          <a:p>
            <a:pPr marL="0" indent="0">
              <a:buNone/>
            </a:pPr>
            <a:endParaRPr lang="en-US"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Tree>
    <p:extLst>
      <p:ext uri="{BB962C8B-B14F-4D97-AF65-F5344CB8AC3E}">
        <p14:creationId xmlns:p14="http://schemas.microsoft.com/office/powerpoint/2010/main" val="17614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170" y="230588"/>
            <a:ext cx="7422274" cy="801522"/>
          </a:xfrm>
        </p:spPr>
        <p:txBody>
          <a:bodyPr>
            <a:normAutofit/>
          </a:bodyPr>
          <a:lstStyle/>
          <a:p>
            <a:r>
              <a:rPr lang="fi-FI" dirty="0" err="1" smtClean="0"/>
              <a:t>What’s</a:t>
            </a:r>
            <a:r>
              <a:rPr lang="fi-FI" dirty="0" smtClean="0"/>
              <a:t> in it for </a:t>
            </a:r>
            <a:r>
              <a:rPr lang="fi-FI" dirty="0" err="1" smtClean="0"/>
              <a:t>you</a:t>
            </a:r>
            <a:r>
              <a:rPr lang="fi-FI" dirty="0" smtClean="0"/>
              <a:t>?</a:t>
            </a:r>
            <a:endParaRPr lang="fi-FI" dirty="0"/>
          </a:p>
        </p:txBody>
      </p:sp>
      <p:sp>
        <p:nvSpPr>
          <p:cNvPr id="3" name="Content Placeholder 2"/>
          <p:cNvSpPr>
            <a:spLocks noGrp="1"/>
          </p:cNvSpPr>
          <p:nvPr>
            <p:ph idx="1"/>
          </p:nvPr>
        </p:nvSpPr>
        <p:spPr>
          <a:xfrm>
            <a:off x="1360170" y="1159793"/>
            <a:ext cx="7346508" cy="5087007"/>
          </a:xfrm>
        </p:spPr>
        <p:txBody>
          <a:bodyPr/>
          <a:lstStyle/>
          <a:p>
            <a:r>
              <a:rPr lang="en-US" dirty="0" smtClean="0"/>
              <a:t>Grants</a:t>
            </a:r>
          </a:p>
          <a:p>
            <a:pPr lvl="1"/>
            <a:r>
              <a:rPr lang="en-US" dirty="0" smtClean="0"/>
              <a:t>Travel grants for plenary meetings (separate calls for early careers and experts), output application grants, grants for RDA ambassadors</a:t>
            </a:r>
          </a:p>
          <a:p>
            <a:r>
              <a:rPr lang="en-US" dirty="0" smtClean="0"/>
              <a:t>Community and outreach opportunities</a:t>
            </a:r>
          </a:p>
          <a:p>
            <a:pPr lvl="1"/>
            <a:r>
              <a:rPr lang="en-US" dirty="0" smtClean="0"/>
              <a:t>RDA in Finland group has 166 research data champions as members (and counting)</a:t>
            </a:r>
          </a:p>
          <a:p>
            <a:pPr lvl="1"/>
            <a:r>
              <a:rPr lang="en-US" dirty="0" smtClean="0"/>
              <a:t>P14 in Finland is a huge opportunity to highlight Finnish awesomeness and network like no tomorrow!</a:t>
            </a:r>
          </a:p>
          <a:p>
            <a:r>
              <a:rPr lang="en-US" dirty="0" smtClean="0"/>
              <a:t>Answers</a:t>
            </a:r>
          </a:p>
          <a:p>
            <a:pPr lvl="1"/>
            <a:r>
              <a:rPr lang="en-US" dirty="0" smtClean="0"/>
              <a:t>10 endorsed recommendations (+ 8 under review), 12 supporting outputs</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Tree>
    <p:extLst>
      <p:ext uri="{BB962C8B-B14F-4D97-AF65-F5344CB8AC3E}">
        <p14:creationId xmlns:p14="http://schemas.microsoft.com/office/powerpoint/2010/main" val="160507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170" y="230588"/>
            <a:ext cx="7422274" cy="801522"/>
          </a:xfrm>
        </p:spPr>
        <p:txBody>
          <a:bodyPr>
            <a:normAutofit fontScale="90000"/>
          </a:bodyPr>
          <a:lstStyle/>
          <a:p>
            <a:r>
              <a:rPr lang="fi-FI" dirty="0" smtClean="0"/>
              <a:t>RDA </a:t>
            </a:r>
            <a:r>
              <a:rPr lang="fi-FI" dirty="0" err="1"/>
              <a:t>outputs</a:t>
            </a:r>
            <a:r>
              <a:rPr lang="fi-FI" dirty="0"/>
              <a:t> &amp; </a:t>
            </a:r>
            <a:r>
              <a:rPr lang="fi-FI" dirty="0" err="1"/>
              <a:t>recommendations</a:t>
            </a:r>
            <a:r>
              <a:rPr lang="fi-FI" dirty="0"/>
              <a:t> to </a:t>
            </a:r>
            <a:r>
              <a:rPr lang="fi-FI" dirty="0" err="1"/>
              <a:t>be</a:t>
            </a:r>
            <a:r>
              <a:rPr lang="fi-FI" dirty="0"/>
              <a:t> </a:t>
            </a:r>
            <a:r>
              <a:rPr lang="fi-FI" dirty="0" err="1" smtClean="0"/>
              <a:t>translated</a:t>
            </a:r>
            <a:r>
              <a:rPr lang="fi-FI" dirty="0" smtClean="0"/>
              <a:t>/</a:t>
            </a:r>
            <a:r>
              <a:rPr lang="fi-FI" dirty="0" err="1" smtClean="0"/>
              <a:t>localised</a:t>
            </a:r>
            <a:endParaRPr lang="fi-FI" dirty="0"/>
          </a:p>
        </p:txBody>
      </p:sp>
      <p:sp>
        <p:nvSpPr>
          <p:cNvPr id="3" name="Content Placeholder 2"/>
          <p:cNvSpPr>
            <a:spLocks noGrp="1"/>
          </p:cNvSpPr>
          <p:nvPr>
            <p:ph idx="1"/>
          </p:nvPr>
        </p:nvSpPr>
        <p:spPr>
          <a:xfrm>
            <a:off x="1360170" y="1342673"/>
            <a:ext cx="7346508" cy="5087007"/>
          </a:xfrm>
        </p:spPr>
        <p:txBody>
          <a:bodyPr/>
          <a:lstStyle/>
          <a:p>
            <a:r>
              <a:rPr lang="fi-FI" dirty="0"/>
              <a:t> In National </a:t>
            </a:r>
            <a:r>
              <a:rPr lang="fi-FI" dirty="0" err="1"/>
              <a:t>Node</a:t>
            </a:r>
            <a:r>
              <a:rPr lang="fi-FI" dirty="0"/>
              <a:t> </a:t>
            </a:r>
            <a:r>
              <a:rPr lang="fi-FI" dirty="0" err="1"/>
              <a:t>even</a:t>
            </a:r>
            <a:r>
              <a:rPr lang="fi-FI" dirty="0"/>
              <a:t> 6 </a:t>
            </a:r>
            <a:r>
              <a:rPr lang="fi-FI" dirty="0" err="1" smtClean="0"/>
              <a:t>June</a:t>
            </a:r>
            <a:r>
              <a:rPr lang="fi-FI" dirty="0" smtClean="0"/>
              <a:t> -18 </a:t>
            </a:r>
            <a:r>
              <a:rPr lang="fi-FI" dirty="0" err="1"/>
              <a:t>participants</a:t>
            </a:r>
            <a:r>
              <a:rPr lang="fi-FI" dirty="0"/>
              <a:t> </a:t>
            </a:r>
            <a:r>
              <a:rPr lang="fi-FI" dirty="0" err="1"/>
              <a:t>voted</a:t>
            </a:r>
            <a:r>
              <a:rPr lang="fi-FI" dirty="0"/>
              <a:t> </a:t>
            </a:r>
            <a:r>
              <a:rPr lang="fi-FI" dirty="0" err="1"/>
              <a:t>about</a:t>
            </a:r>
            <a:r>
              <a:rPr lang="fi-FI" dirty="0"/>
              <a:t> </a:t>
            </a:r>
            <a:r>
              <a:rPr lang="fi-FI" dirty="0" err="1"/>
              <a:t>most</a:t>
            </a:r>
            <a:r>
              <a:rPr lang="fi-FI" dirty="0"/>
              <a:t> </a:t>
            </a:r>
            <a:r>
              <a:rPr lang="fi-FI" dirty="0" err="1" smtClean="0"/>
              <a:t>interesting</a:t>
            </a:r>
            <a:r>
              <a:rPr lang="fi-FI" dirty="0" smtClean="0"/>
              <a:t> </a:t>
            </a:r>
            <a:r>
              <a:rPr lang="fi-FI" dirty="0" err="1"/>
              <a:t>outputs</a:t>
            </a:r>
            <a:r>
              <a:rPr lang="fi-FI" dirty="0"/>
              <a:t> and </a:t>
            </a:r>
            <a:r>
              <a:rPr lang="fi-FI" dirty="0" err="1"/>
              <a:t>recommendations</a:t>
            </a:r>
            <a:r>
              <a:rPr lang="fi-FI" dirty="0"/>
              <a:t> </a:t>
            </a:r>
            <a:r>
              <a:rPr lang="fi-FI" dirty="0" err="1"/>
              <a:t>they</a:t>
            </a:r>
            <a:r>
              <a:rPr lang="fi-FI" dirty="0"/>
              <a:t> </a:t>
            </a:r>
            <a:r>
              <a:rPr lang="fi-FI" dirty="0" err="1"/>
              <a:t>would</a:t>
            </a:r>
            <a:r>
              <a:rPr lang="fi-FI" dirty="0"/>
              <a:t> </a:t>
            </a:r>
            <a:r>
              <a:rPr lang="fi-FI" dirty="0" err="1"/>
              <a:t>like</a:t>
            </a:r>
            <a:r>
              <a:rPr lang="fi-FI" dirty="0"/>
              <a:t> to </a:t>
            </a:r>
            <a:r>
              <a:rPr lang="fi-FI" dirty="0" err="1"/>
              <a:t>hear</a:t>
            </a:r>
            <a:r>
              <a:rPr lang="fi-FI" dirty="0"/>
              <a:t> </a:t>
            </a:r>
            <a:r>
              <a:rPr lang="fi-FI" dirty="0" err="1"/>
              <a:t>about</a:t>
            </a:r>
            <a:endParaRPr lang="fi-FI" dirty="0"/>
          </a:p>
          <a:p>
            <a:r>
              <a:rPr lang="fi-FI" dirty="0" err="1"/>
              <a:t>These</a:t>
            </a:r>
            <a:r>
              <a:rPr lang="fi-FI" dirty="0"/>
              <a:t> 4 </a:t>
            </a:r>
            <a:r>
              <a:rPr lang="fi-FI" dirty="0" err="1" smtClean="0"/>
              <a:t>will</a:t>
            </a:r>
            <a:r>
              <a:rPr lang="fi-FI" dirty="0" smtClean="0"/>
              <a:t> </a:t>
            </a:r>
            <a:r>
              <a:rPr lang="fi-FI" dirty="0" err="1"/>
              <a:t>be</a:t>
            </a:r>
            <a:r>
              <a:rPr lang="fi-FI" dirty="0"/>
              <a:t> </a:t>
            </a:r>
            <a:r>
              <a:rPr lang="fi-FI" dirty="0" err="1"/>
              <a:t>translated</a:t>
            </a:r>
            <a:r>
              <a:rPr lang="fi-FI" dirty="0"/>
              <a:t> into </a:t>
            </a:r>
            <a:r>
              <a:rPr lang="fi-FI" dirty="0" err="1"/>
              <a:t>Finnish</a:t>
            </a:r>
            <a:r>
              <a:rPr lang="fi-FI" dirty="0"/>
              <a:t> </a:t>
            </a:r>
            <a:r>
              <a:rPr lang="fi-FI" dirty="0" err="1"/>
              <a:t>or</a:t>
            </a:r>
            <a:r>
              <a:rPr lang="fi-FI" dirty="0"/>
              <a:t> </a:t>
            </a:r>
            <a:r>
              <a:rPr lang="fi-FI" dirty="0" err="1"/>
              <a:t>localised</a:t>
            </a:r>
            <a:r>
              <a:rPr lang="fi-FI" dirty="0"/>
              <a:t> </a:t>
            </a:r>
            <a:r>
              <a:rPr lang="fi-FI" dirty="0" err="1"/>
              <a:t>some</a:t>
            </a:r>
            <a:r>
              <a:rPr lang="fi-FI" dirty="0"/>
              <a:t> </a:t>
            </a:r>
            <a:r>
              <a:rPr lang="fi-FI" dirty="0" err="1"/>
              <a:t>other</a:t>
            </a:r>
            <a:r>
              <a:rPr lang="fi-FI" dirty="0"/>
              <a:t> </a:t>
            </a:r>
            <a:r>
              <a:rPr lang="fi-FI" dirty="0" err="1"/>
              <a:t>way</a:t>
            </a:r>
            <a:endParaRPr lang="fi-FI" dirty="0"/>
          </a:p>
          <a:p>
            <a:pPr lvl="1"/>
            <a:r>
              <a:rPr lang="fi-FI" dirty="0"/>
              <a:t>Metadata </a:t>
            </a:r>
            <a:r>
              <a:rPr lang="fi-FI" dirty="0" err="1"/>
              <a:t>Standards</a:t>
            </a:r>
            <a:r>
              <a:rPr lang="fi-FI" dirty="0"/>
              <a:t> Directory</a:t>
            </a:r>
          </a:p>
          <a:p>
            <a:pPr lvl="1"/>
            <a:r>
              <a:rPr lang="fi-FI" dirty="0"/>
              <a:t>Scalable </a:t>
            </a:r>
            <a:r>
              <a:rPr lang="fi-FI" dirty="0" err="1"/>
              <a:t>Dynamic</a:t>
            </a:r>
            <a:r>
              <a:rPr lang="fi-FI" dirty="0"/>
              <a:t>-data </a:t>
            </a:r>
            <a:r>
              <a:rPr lang="fi-FI" dirty="0" err="1"/>
              <a:t>Citation</a:t>
            </a:r>
            <a:r>
              <a:rPr lang="fi-FI" dirty="0"/>
              <a:t> </a:t>
            </a:r>
            <a:r>
              <a:rPr lang="fi-FI" dirty="0" err="1"/>
              <a:t>Methodology</a:t>
            </a:r>
            <a:endParaRPr lang="fi-FI" dirty="0"/>
          </a:p>
          <a:p>
            <a:pPr lvl="1"/>
            <a:r>
              <a:rPr lang="en-US" dirty="0"/>
              <a:t>Workflows for Research Data Publishing: Models and Key Components</a:t>
            </a:r>
          </a:p>
          <a:p>
            <a:pPr lvl="1"/>
            <a:r>
              <a:rPr lang="fi-FI" dirty="0" err="1"/>
              <a:t>Persistent</a:t>
            </a:r>
            <a:r>
              <a:rPr lang="fi-FI" dirty="0"/>
              <a:t> </a:t>
            </a:r>
            <a:r>
              <a:rPr lang="fi-FI" dirty="0" err="1"/>
              <a:t>Identifiers</a:t>
            </a:r>
            <a:r>
              <a:rPr lang="fi-FI" dirty="0"/>
              <a:t> </a:t>
            </a:r>
            <a:r>
              <a:rPr lang="fi-FI" dirty="0" err="1"/>
              <a:t>Type</a:t>
            </a:r>
            <a:r>
              <a:rPr lang="fi-FI" dirty="0"/>
              <a:t> </a:t>
            </a:r>
            <a:r>
              <a:rPr lang="fi-FI" dirty="0" err="1"/>
              <a:t>Registry</a:t>
            </a:r>
            <a:endParaRPr lang="fi-FI" dirty="0"/>
          </a:p>
          <a:p>
            <a:pPr marL="457200" lvl="1" indent="0">
              <a:buNone/>
            </a:pPr>
            <a:endParaRPr lang="en-US" dirty="0" smtClean="0"/>
          </a:p>
          <a:p>
            <a:pPr lvl="1"/>
            <a:endParaRPr lang="en-US"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spTree>
    <p:extLst>
      <p:ext uri="{BB962C8B-B14F-4D97-AF65-F5344CB8AC3E}">
        <p14:creationId xmlns:p14="http://schemas.microsoft.com/office/powerpoint/2010/main" val="278314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0420" y="35341"/>
            <a:ext cx="7422274" cy="801522"/>
          </a:xfrm>
        </p:spPr>
        <p:txBody>
          <a:bodyPr/>
          <a:lstStyle/>
          <a:p>
            <a:pPr algn="ctr"/>
            <a:r>
              <a:rPr lang="fi-FI" dirty="0" smtClean="0"/>
              <a:t>Metadata </a:t>
            </a:r>
            <a:r>
              <a:rPr lang="fi-FI" dirty="0" err="1" smtClean="0"/>
              <a:t>Standards</a:t>
            </a:r>
            <a:r>
              <a:rPr lang="fi-FI" dirty="0" smtClean="0"/>
              <a:t> Directory</a:t>
            </a:r>
            <a:endParaRPr lang="fi-FI" dirty="0"/>
          </a:p>
        </p:txBody>
      </p:sp>
      <p:sp>
        <p:nvSpPr>
          <p:cNvPr id="4" name="Date Placeholder 3"/>
          <p:cNvSpPr>
            <a:spLocks noGrp="1"/>
          </p:cNvSpPr>
          <p:nvPr>
            <p:ph type="dt" sz="half" idx="10"/>
          </p:nvPr>
        </p:nvSpPr>
        <p:spPr/>
        <p:txBody>
          <a:bodyPr/>
          <a:lstStyle/>
          <a:p>
            <a:fld id="{5825826A-7669-4FC1-AECA-E4370ED8142A}" type="datetime1">
              <a:rPr lang="en-GB" smtClean="0"/>
              <a:t>11/03/2019</a:t>
            </a:fld>
            <a:endParaRPr lang="it-IT"/>
          </a:p>
        </p:txBody>
      </p:sp>
      <p:sp>
        <p:nvSpPr>
          <p:cNvPr id="5" name="Footer Placeholder 4"/>
          <p:cNvSpPr>
            <a:spLocks noGrp="1"/>
          </p:cNvSpPr>
          <p:nvPr>
            <p:ph type="ftr" sz="quarter" idx="11"/>
          </p:nvPr>
        </p:nvSpPr>
        <p:spPr/>
        <p:txBody>
          <a:bodyPr/>
          <a:lstStyle/>
          <a:p>
            <a:r>
              <a:rPr lang="it-IT" smtClean="0"/>
              <a:t>www.rd-alliance.org -  @resdatall</a:t>
            </a:r>
            <a:endParaRPr lang="it-IT"/>
          </a:p>
        </p:txBody>
      </p:sp>
      <p:pic>
        <p:nvPicPr>
          <p:cNvPr id="9" name="Picture 8"/>
          <p:cNvPicPr>
            <a:picLocks noChangeAspect="1"/>
          </p:cNvPicPr>
          <p:nvPr/>
        </p:nvPicPr>
        <p:blipFill rotWithShape="1">
          <a:blip r:embed="rId2"/>
          <a:srcRect t="17735"/>
          <a:stretch/>
        </p:blipFill>
        <p:spPr>
          <a:xfrm>
            <a:off x="1647793" y="695298"/>
            <a:ext cx="5848414" cy="3359752"/>
          </a:xfrm>
          <a:prstGeom prst="rect">
            <a:avLst/>
          </a:prstGeom>
        </p:spPr>
      </p:pic>
      <p:pic>
        <p:nvPicPr>
          <p:cNvPr id="10" name="Picture 9"/>
          <p:cNvPicPr>
            <a:picLocks noChangeAspect="1"/>
          </p:cNvPicPr>
          <p:nvPr/>
        </p:nvPicPr>
        <p:blipFill>
          <a:blip r:embed="rId3"/>
          <a:stretch>
            <a:fillRect/>
          </a:stretch>
        </p:blipFill>
        <p:spPr>
          <a:xfrm>
            <a:off x="2371870" y="4152853"/>
            <a:ext cx="4400260" cy="2242219"/>
          </a:xfrm>
          <a:prstGeom prst="rect">
            <a:avLst/>
          </a:prstGeom>
        </p:spPr>
      </p:pic>
    </p:spTree>
    <p:extLst>
      <p:ext uri="{BB962C8B-B14F-4D97-AF65-F5344CB8AC3E}">
        <p14:creationId xmlns:p14="http://schemas.microsoft.com/office/powerpoint/2010/main" val="3175319186"/>
      </p:ext>
    </p:extLst>
  </p:cSld>
  <p:clrMapOvr>
    <a:masterClrMapping/>
  </p:clrMapOvr>
</p:sld>
</file>

<file path=ppt/theme/theme1.xml><?xml version="1.0" encoding="utf-8"?>
<a:theme xmlns:a="http://schemas.openxmlformats.org/drawingml/2006/main" name="RDA_PPT_2017">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A24C557-654E-E048-8CE7-160AAAD7F7BD}" vid="{8A82EDE6-8A4F-CB46-BFE6-1AE191B4DFF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RDAEU4.0_Kickoff_template</Template>
  <TotalTime>3607</TotalTime>
  <Words>471</Words>
  <Application>Microsoft Office PowerPoint</Application>
  <PresentationFormat>On-screen Show (4:3)</PresentationFormat>
  <Paragraphs>88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Aharoni</vt:lpstr>
      <vt:lpstr>Arial</vt:lpstr>
      <vt:lpstr>Calibri</vt:lpstr>
      <vt:lpstr>calibri light</vt:lpstr>
      <vt:lpstr>calibri light</vt:lpstr>
      <vt:lpstr>Georgia</vt:lpstr>
      <vt:lpstr>RDA_PPT_2017</vt:lpstr>
      <vt:lpstr>Case from RDA -  Solutions for Data Management Jungle</vt:lpstr>
      <vt:lpstr>What is it?</vt:lpstr>
      <vt:lpstr>PowerPoint Presentation</vt:lpstr>
      <vt:lpstr>PowerPoint Presentation</vt:lpstr>
      <vt:lpstr>Why is it?</vt:lpstr>
      <vt:lpstr>RDA Finland</vt:lpstr>
      <vt:lpstr>What’s in it for you?</vt:lpstr>
      <vt:lpstr>RDA outputs &amp; recommendations to be translated/localised</vt:lpstr>
      <vt:lpstr>Metadata Standards Directory</vt:lpstr>
      <vt:lpstr>Scalable dynamic-data citation methodology</vt:lpstr>
      <vt:lpstr>Workflows for Research Data Publishing</vt:lpstr>
      <vt:lpstr>Persistent Identifier Type Registry</vt:lpstr>
      <vt:lpstr>RDA Finland meeting and workshop on sensitive data @ Tiedekulma 25 April 2019, 10.00-15.00</vt:lpstr>
      <vt:lpstr>PowerPoint Presentation</vt:lpstr>
      <vt:lpstr>PowerPoint Presentation</vt:lpstr>
    </vt:vector>
  </TitlesOfParts>
  <Company>CSC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Node Finland</dc:title>
  <dc:creator>Riina Salmivalli</dc:creator>
  <cp:lastModifiedBy>Heidi Laine</cp:lastModifiedBy>
  <cp:revision>39</cp:revision>
  <cp:lastPrinted>2018-03-06T09:22:27Z</cp:lastPrinted>
  <dcterms:created xsi:type="dcterms:W3CDTF">2018-03-05T07:21:39Z</dcterms:created>
  <dcterms:modified xsi:type="dcterms:W3CDTF">2019-03-11T14:29:20Z</dcterms:modified>
</cp:coreProperties>
</file>