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40" r:id="rId1"/>
  </p:sldMasterIdLst>
  <p:notesMasterIdLst>
    <p:notesMasterId r:id="rId17"/>
  </p:notesMasterIdLst>
  <p:sldIdLst>
    <p:sldId id="256" r:id="rId2"/>
    <p:sldId id="321" r:id="rId3"/>
    <p:sldId id="315" r:id="rId4"/>
    <p:sldId id="322" r:id="rId5"/>
    <p:sldId id="323" r:id="rId6"/>
    <p:sldId id="324" r:id="rId7"/>
    <p:sldId id="325" r:id="rId8"/>
    <p:sldId id="316" r:id="rId9"/>
    <p:sldId id="331" r:id="rId10"/>
    <p:sldId id="319" r:id="rId11"/>
    <p:sldId id="326" r:id="rId12"/>
    <p:sldId id="327" r:id="rId13"/>
    <p:sldId id="328" r:id="rId14"/>
    <p:sldId id="329" r:id="rId15"/>
    <p:sldId id="330" r:id="rId16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97" autoAdjust="0"/>
    <p:restoredTop sz="94629" autoAdjust="0"/>
  </p:normalViewPr>
  <p:slideViewPr>
    <p:cSldViewPr>
      <p:cViewPr varScale="1">
        <p:scale>
          <a:sx n="76" d="100"/>
          <a:sy n="76" d="100"/>
        </p:scale>
        <p:origin x="120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683E7F-EA5D-40BB-BBBE-9B3D46921BA1}" type="datetimeFigureOut">
              <a:rPr lang="fi-FI" smtClean="0"/>
              <a:t>3.12.2015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C76279-3722-4206-927A-7BB106F406B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12381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 baseline="0">
                <a:ln>
                  <a:noFill/>
                </a:ln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baseline="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A782C-D572-489E-ACB6-B1C1F5D221A5}" type="datetime1">
              <a:rPr lang="fi-FI" smtClean="0"/>
              <a:t>3.12.2015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OTM-HANKE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F5D65-A9CC-4545-BF2F-F1BFE5BC0E9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91678-7D22-4AF3-AA73-B0389C5DF528}" type="datetime1">
              <a:rPr lang="fi-FI" smtClean="0"/>
              <a:t>3.12.2015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OTM-HANKE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F5D65-A9CC-4545-BF2F-F1BFE5BC0E9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1CC2-077A-4A98-B670-B5F6B0F1AA84}" type="datetime1">
              <a:rPr lang="fi-FI" smtClean="0"/>
              <a:t>3.12.2015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OTM-HANKE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F5D65-A9CC-4545-BF2F-F1BFE5BC0E9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B4444-74D1-4121-81F2-91BB81636D3E}" type="datetime1">
              <a:rPr lang="fi-FI" smtClean="0"/>
              <a:t>3.12.2015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OTM-HANKE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F5D65-A9CC-4545-BF2F-F1BFE5BC0E9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25C3-526D-4201-B7CF-1F92783197B3}" type="datetime1">
              <a:rPr lang="fi-FI" smtClean="0"/>
              <a:t>3.12.2015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OTM-HANKE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F5D65-A9CC-4545-BF2F-F1BFE5BC0E9E}" type="slidenum">
              <a:rPr lang="fi-FI" smtClean="0"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7F7E-983D-4499-8B27-30135A688651}" type="datetime1">
              <a:rPr lang="fi-FI" smtClean="0"/>
              <a:t>3.12.2015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OTM-HANKE</a:t>
            </a: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F5D65-A9CC-4545-BF2F-F1BFE5BC0E9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B9DCC-51E9-42BB-B369-951D9F4977E5}" type="datetime1">
              <a:rPr lang="fi-FI" smtClean="0"/>
              <a:t>3.12.2015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OTM-HANKE</a:t>
            </a:r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F5D65-A9CC-4545-BF2F-F1BFE5BC0E9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EB950-5804-49C9-B92A-D453F1FBC684}" type="datetime1">
              <a:rPr lang="fi-FI" smtClean="0"/>
              <a:t>3.12.2015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OTM-HANKE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F5D65-A9CC-4545-BF2F-F1BFE5BC0E9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6CEB8-2B9E-4514-92EF-C8CA8B1CC10F}" type="datetime1">
              <a:rPr lang="fi-FI" smtClean="0"/>
              <a:t>3.12.2015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OTM-HANKE</a:t>
            </a:r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F5D65-A9CC-4545-BF2F-F1BFE5BC0E9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DFD96-6053-4307-96B3-552E72A48B97}" type="datetime1">
              <a:rPr lang="fi-FI" smtClean="0"/>
              <a:t>3.12.2015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OTM-HANKE</a:t>
            </a: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F5D65-A9CC-4545-BF2F-F1BFE5BC0E9E}" type="slidenum">
              <a:rPr lang="fi-FI" smtClean="0"/>
              <a:t>‹#›</a:t>
            </a:fld>
            <a:endParaRPr lang="fi-F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C93F7-DF35-442D-B476-3300E004C366}" type="datetime1">
              <a:rPr lang="fi-FI" smtClean="0"/>
              <a:t>3.12.2015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AF5D65-A9CC-4545-BF2F-F1BFE5BC0E9E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OTM-HANKE</a:t>
            </a:r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9AF5D65-A9CC-4545-BF2F-F1BFE5BC0E9E}" type="slidenum">
              <a:rPr lang="fi-FI" smtClean="0"/>
              <a:t>‹#›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fi-FI" smtClean="0"/>
              <a:t>OTM-HANKE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6E1E991-3FC1-4E59-BE98-4C8D7EEC3FF0}" type="datetime1">
              <a:rPr lang="fi-FI" smtClean="0"/>
              <a:t>3.12.2015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Verdana" pitchFamily="34" charset="0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1784" y="2492896"/>
            <a:ext cx="7772400" cy="1275911"/>
          </a:xfrm>
        </p:spPr>
        <p:txBody>
          <a:bodyPr>
            <a:normAutofit fontScale="90000"/>
          </a:bodyPr>
          <a:lstStyle/>
          <a:p>
            <a:r>
              <a:rPr lang="fi-FI" sz="4400" dirty="0" smtClean="0"/>
              <a:t>OTM-hankkeen eteneminen ja jatkotyön yhteistyömalli</a:t>
            </a:r>
            <a:endParaRPr lang="fi-FI" sz="4400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1311071" y="4653136"/>
            <a:ext cx="6400800" cy="1752600"/>
          </a:xfrm>
        </p:spPr>
        <p:txBody>
          <a:bodyPr/>
          <a:lstStyle/>
          <a:p>
            <a:pPr algn="r"/>
            <a:r>
              <a:rPr lang="fi-FI" sz="1400" dirty="0" smtClean="0"/>
              <a:t>Sidosryhmäseminaari 3.12.2015 </a:t>
            </a:r>
          </a:p>
          <a:p>
            <a:pPr algn="r"/>
            <a:endParaRPr lang="fi-FI" sz="1400" dirty="0"/>
          </a:p>
          <a:p>
            <a:pPr algn="r"/>
            <a:r>
              <a:rPr lang="fi-FI" sz="1400" dirty="0" smtClean="0"/>
              <a:t>Kati Kettunen, palvelujohtaja</a:t>
            </a:r>
          </a:p>
          <a:p>
            <a:pPr algn="r"/>
            <a:r>
              <a:rPr lang="fi-FI" sz="1400" dirty="0" smtClean="0"/>
              <a:t>Opetus- ja opintopalvelut</a:t>
            </a:r>
          </a:p>
          <a:p>
            <a:pPr algn="r"/>
            <a:r>
              <a:rPr lang="fi-FI" sz="1400" dirty="0" smtClean="0"/>
              <a:t>Helsingin yliopisto</a:t>
            </a:r>
          </a:p>
          <a:p>
            <a:pPr algn="r"/>
            <a:r>
              <a:rPr lang="fi-FI" sz="1400" dirty="0" smtClean="0"/>
              <a:t>OTM johtoryhmän puheenjohtaja</a:t>
            </a:r>
          </a:p>
          <a:p>
            <a:endParaRPr lang="fi-FI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6552" y="136625"/>
            <a:ext cx="2558103" cy="2424107"/>
          </a:xfrm>
          <a:prstGeom prst="rect">
            <a:avLst/>
          </a:prstGeom>
          <a:noFill/>
        </p:spPr>
      </p:pic>
      <p:pic>
        <p:nvPicPr>
          <p:cNvPr id="5" name="Picture 4" descr="C:\Documents and Settings\wolkoff\Local Settings\Temporary Internet Files\Content.Word\HY__LB01_LogoFP_FI_B3___RGB-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07861" y="666689"/>
            <a:ext cx="144016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170777"/>
            <a:ext cx="25400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0436" y="776057"/>
            <a:ext cx="2527300" cy="107740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 rot="16200000">
            <a:off x="7346464" y="3463027"/>
            <a:ext cx="2972560" cy="61156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4000" b="1" dirty="0" smtClean="0"/>
              <a:t>OTM HANKE</a:t>
            </a:r>
            <a:endParaRPr lang="fi-FI" sz="4000" b="1" dirty="0"/>
          </a:p>
        </p:txBody>
      </p:sp>
    </p:spTree>
    <p:extLst>
      <p:ext uri="{BB962C8B-B14F-4D97-AF65-F5344CB8AC3E}">
        <p14:creationId xmlns:p14="http://schemas.microsoft.com/office/powerpoint/2010/main" val="320871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Uusi hinnoittelumalli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356" y="1817406"/>
            <a:ext cx="7620000" cy="4800600"/>
          </a:xfrm>
        </p:spPr>
        <p:txBody>
          <a:bodyPr/>
          <a:lstStyle/>
          <a:p>
            <a:pPr marL="411480" lvl="1" indent="0">
              <a:buNone/>
            </a:pPr>
            <a:endParaRPr lang="fi-FI" dirty="0">
              <a:sym typeface="Wingdings" panose="05000000000000000000" pitchFamily="2" charset="2"/>
            </a:endParaRPr>
          </a:p>
          <a:p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OTM-HANKE</a:t>
            </a:r>
            <a:endParaRPr lang="fi-FI"/>
          </a:p>
        </p:txBody>
      </p:sp>
      <p:sp>
        <p:nvSpPr>
          <p:cNvPr id="5" name="Rectangle 4"/>
          <p:cNvSpPr/>
          <p:nvPr/>
        </p:nvSpPr>
        <p:spPr>
          <a:xfrm>
            <a:off x="837101" y="2725050"/>
            <a:ext cx="1440160" cy="302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käytetty kehitys-investointi</a:t>
            </a:r>
          </a:p>
          <a:p>
            <a:pPr algn="ctr"/>
            <a:r>
              <a:rPr lang="fi-FI" dirty="0" smtClean="0"/>
              <a:t>pääoma </a:t>
            </a:r>
          </a:p>
          <a:p>
            <a:pPr algn="ctr"/>
            <a:r>
              <a:rPr lang="fi-FI" dirty="0" smtClean="0"/>
              <a:t>€</a:t>
            </a:r>
            <a:endParaRPr lang="fi-FI" dirty="0"/>
          </a:p>
        </p:txBody>
      </p:sp>
      <p:sp>
        <p:nvSpPr>
          <p:cNvPr id="6" name="Rectangle 5"/>
          <p:cNvSpPr/>
          <p:nvPr/>
        </p:nvSpPr>
        <p:spPr>
          <a:xfrm>
            <a:off x="2467799" y="5415281"/>
            <a:ext cx="682951" cy="3229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V 1</a:t>
            </a:r>
            <a:endParaRPr lang="fi-FI" dirty="0"/>
          </a:p>
        </p:txBody>
      </p:sp>
      <p:sp>
        <p:nvSpPr>
          <p:cNvPr id="7" name="Rectangle 6"/>
          <p:cNvSpPr/>
          <p:nvPr/>
        </p:nvSpPr>
        <p:spPr>
          <a:xfrm>
            <a:off x="7641995" y="2719472"/>
            <a:ext cx="554665" cy="30187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chemeClr val="bg1"/>
                </a:solidFill>
              </a:rPr>
              <a:t>V8</a:t>
            </a:r>
            <a:r>
              <a:rPr lang="fi-FI" dirty="0" smtClean="0">
                <a:solidFill>
                  <a:schemeClr val="tx1"/>
                </a:solidFill>
              </a:rPr>
              <a:t> X </a:t>
            </a:r>
            <a:r>
              <a:rPr lang="fi-FI" dirty="0" err="1" smtClean="0"/>
              <a:t>milj</a:t>
            </a:r>
            <a:endParaRPr lang="fi-FI" dirty="0" smtClean="0"/>
          </a:p>
          <a:p>
            <a:pPr algn="ctr"/>
            <a:r>
              <a:rPr lang="fi-FI" dirty="0" smtClean="0"/>
              <a:t>€</a:t>
            </a:r>
            <a:endParaRPr lang="fi-FI" dirty="0"/>
          </a:p>
        </p:txBody>
      </p:sp>
      <p:sp>
        <p:nvSpPr>
          <p:cNvPr id="8" name="Rectangle 7"/>
          <p:cNvSpPr/>
          <p:nvPr/>
        </p:nvSpPr>
        <p:spPr>
          <a:xfrm>
            <a:off x="4014506" y="4814734"/>
            <a:ext cx="53608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v3</a:t>
            </a:r>
            <a:endParaRPr lang="fi-FI" dirty="0"/>
          </a:p>
        </p:txBody>
      </p:sp>
      <p:sp>
        <p:nvSpPr>
          <p:cNvPr id="9" name="Rectangle 8"/>
          <p:cNvSpPr/>
          <p:nvPr/>
        </p:nvSpPr>
        <p:spPr>
          <a:xfrm>
            <a:off x="5471951" y="4066471"/>
            <a:ext cx="582325" cy="16611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v5</a:t>
            </a:r>
            <a:endParaRPr lang="fi-FI" dirty="0"/>
          </a:p>
        </p:txBody>
      </p:sp>
      <p:sp>
        <p:nvSpPr>
          <p:cNvPr id="10" name="Rectangle 9"/>
          <p:cNvSpPr/>
          <p:nvPr/>
        </p:nvSpPr>
        <p:spPr>
          <a:xfrm>
            <a:off x="3259119" y="5157192"/>
            <a:ext cx="625237" cy="571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v2</a:t>
            </a:r>
            <a:endParaRPr lang="fi-FI" dirty="0"/>
          </a:p>
        </p:txBody>
      </p:sp>
      <p:sp>
        <p:nvSpPr>
          <p:cNvPr id="11" name="Rectangle 10"/>
          <p:cNvSpPr/>
          <p:nvPr/>
        </p:nvSpPr>
        <p:spPr>
          <a:xfrm>
            <a:off x="4766061" y="4509120"/>
            <a:ext cx="547311" cy="1229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v4</a:t>
            </a:r>
            <a:endParaRPr lang="fi-FI" dirty="0"/>
          </a:p>
        </p:txBody>
      </p:sp>
      <p:sp>
        <p:nvSpPr>
          <p:cNvPr id="12" name="Rectangle 11"/>
          <p:cNvSpPr/>
          <p:nvPr/>
        </p:nvSpPr>
        <p:spPr>
          <a:xfrm>
            <a:off x="6208394" y="3645024"/>
            <a:ext cx="585026" cy="21087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v6</a:t>
            </a:r>
            <a:endParaRPr lang="fi-FI" dirty="0"/>
          </a:p>
        </p:txBody>
      </p:sp>
      <p:sp>
        <p:nvSpPr>
          <p:cNvPr id="13" name="Rectangle 12"/>
          <p:cNvSpPr/>
          <p:nvPr/>
        </p:nvSpPr>
        <p:spPr>
          <a:xfrm>
            <a:off x="6949894" y="3186618"/>
            <a:ext cx="587988" cy="2567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v7</a:t>
            </a:r>
            <a:endParaRPr lang="fi-FI" dirty="0"/>
          </a:p>
        </p:txBody>
      </p:sp>
      <p:sp>
        <p:nvSpPr>
          <p:cNvPr id="14" name="Rectangle 13"/>
          <p:cNvSpPr/>
          <p:nvPr/>
        </p:nvSpPr>
        <p:spPr>
          <a:xfrm>
            <a:off x="2467798" y="5879758"/>
            <a:ext cx="5743813" cy="658673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Pääoman palautuminen  yritykseen  käyttöpalveluissa laskutettujen poistojen kautta</a:t>
            </a:r>
            <a:endParaRPr lang="fi-FI" dirty="0"/>
          </a:p>
        </p:txBody>
      </p:sp>
      <p:sp>
        <p:nvSpPr>
          <p:cNvPr id="16" name="Down Arrow 15"/>
          <p:cNvSpPr/>
          <p:nvPr/>
        </p:nvSpPr>
        <p:spPr>
          <a:xfrm rot="19505453">
            <a:off x="3603977" y="1532095"/>
            <a:ext cx="1852419" cy="25217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YHTIÖN JATKO-INVES-TOINTIKYVYK-KYYS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4609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Uusi hinnoittelumalli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11480" lvl="1" indent="0">
              <a:buNone/>
            </a:pPr>
            <a:r>
              <a:rPr lang="fi-FI" dirty="0" smtClean="0">
                <a:sym typeface="Wingdings" panose="05000000000000000000" pitchFamily="2" charset="2"/>
              </a:rPr>
              <a:t>Investoinnit kattavassa hinnoittelumallissa</a:t>
            </a:r>
          </a:p>
          <a:p>
            <a:pPr lvl="1"/>
            <a:r>
              <a:rPr lang="fi-FI" dirty="0" smtClean="0">
                <a:sym typeface="Wingdings" panose="05000000000000000000" pitchFamily="2" charset="2"/>
              </a:rPr>
              <a:t>Palveluiden </a:t>
            </a:r>
            <a:r>
              <a:rPr lang="fi-FI" dirty="0">
                <a:sym typeface="Wingdings" panose="05000000000000000000" pitchFamily="2" charset="2"/>
              </a:rPr>
              <a:t>todelliset hinnat ovat läpinäkyviä kattaen kaikki kulut </a:t>
            </a:r>
          </a:p>
          <a:p>
            <a:pPr lvl="1"/>
            <a:r>
              <a:rPr lang="fi-FI" dirty="0">
                <a:sym typeface="Wingdings" panose="05000000000000000000" pitchFamily="2" charset="2"/>
              </a:rPr>
              <a:t>Uudet </a:t>
            </a:r>
            <a:r>
              <a:rPr lang="fi-FI" dirty="0" smtClean="0">
                <a:sym typeface="Wingdings" panose="05000000000000000000" pitchFamily="2" charset="2"/>
              </a:rPr>
              <a:t>kehityshankkeet käyntiin ilman </a:t>
            </a:r>
            <a:r>
              <a:rPr lang="fi-FI" dirty="0">
                <a:sym typeface="Wingdings" panose="05000000000000000000" pitchFamily="2" charset="2"/>
              </a:rPr>
              <a:t>hitaita rahoitus- ja </a:t>
            </a:r>
            <a:r>
              <a:rPr lang="fi-FI" dirty="0" smtClean="0">
                <a:sym typeface="Wingdings" panose="05000000000000000000" pitchFamily="2" charset="2"/>
              </a:rPr>
              <a:t>sopimusneuvotteluja</a:t>
            </a:r>
          </a:p>
          <a:p>
            <a:pPr lvl="1"/>
            <a:r>
              <a:rPr lang="fi-FI" dirty="0" smtClean="0">
                <a:sym typeface="Wingdings" panose="05000000000000000000" pitchFamily="2" charset="2"/>
              </a:rPr>
              <a:t>Yhtiön investointikyky  </a:t>
            </a:r>
          </a:p>
          <a:p>
            <a:pPr marL="777240" lvl="2" indent="0">
              <a:buNone/>
            </a:pPr>
            <a:r>
              <a:rPr lang="fi-FI" dirty="0">
                <a:sym typeface="Wingdings" panose="05000000000000000000" pitchFamily="2" charset="2"/>
              </a:rPr>
              <a:t>rahoituspaineet yliopistojen budjetteihin vähenevät</a:t>
            </a:r>
          </a:p>
          <a:p>
            <a:pPr marL="777240" lvl="2" indent="0">
              <a:buNone/>
            </a:pPr>
            <a:r>
              <a:rPr lang="fi-FI" dirty="0">
                <a:sym typeface="Wingdings" panose="05000000000000000000" pitchFamily="2" charset="2"/>
              </a:rPr>
              <a:t>yliopistot voivat </a:t>
            </a:r>
            <a:r>
              <a:rPr lang="fi-FI" dirty="0" smtClean="0">
                <a:sym typeface="Wingdings" panose="05000000000000000000" pitchFamily="2" charset="2"/>
              </a:rPr>
              <a:t>ennakoida kulukehitystään paremmin</a:t>
            </a:r>
            <a:endParaRPr lang="fi-FI" dirty="0">
              <a:sym typeface="Wingdings" panose="05000000000000000000" pitchFamily="2" charset="2"/>
            </a:endParaRPr>
          </a:p>
          <a:p>
            <a:pPr lvl="1"/>
            <a:r>
              <a:rPr lang="fi-FI" dirty="0">
                <a:sym typeface="Wingdings" panose="05000000000000000000" pitchFamily="2" charset="2"/>
              </a:rPr>
              <a:t>M</a:t>
            </a:r>
            <a:r>
              <a:rPr lang="fi-FI" dirty="0" smtClean="0">
                <a:sym typeface="Wingdings" panose="05000000000000000000" pitchFamily="2" charset="2"/>
              </a:rPr>
              <a:t>yös muut rahoitusinstrumentit mahdollisia (lainoitus)</a:t>
            </a:r>
          </a:p>
          <a:p>
            <a:pPr lvl="1"/>
            <a:r>
              <a:rPr lang="fi-FI" dirty="0" smtClean="0">
                <a:sym typeface="Wingdings" panose="05000000000000000000" pitchFamily="2" charset="2"/>
              </a:rPr>
              <a:t>Tarvittaessa yhtiöön kertynyt pääoma voidaan palauttaa</a:t>
            </a:r>
          </a:p>
          <a:p>
            <a:pPr marL="411480" lvl="1" indent="0">
              <a:buNone/>
            </a:pPr>
            <a:endParaRPr lang="fi-FI" dirty="0" smtClean="0">
              <a:sym typeface="Wingdings" panose="05000000000000000000" pitchFamily="2" charset="2"/>
            </a:endParaRPr>
          </a:p>
          <a:p>
            <a:pPr marL="411480" lvl="1" indent="0">
              <a:buNone/>
            </a:pPr>
            <a:endParaRPr lang="fi-FI" dirty="0" smtClean="0">
              <a:sym typeface="Wingdings" panose="05000000000000000000" pitchFamily="2" charset="2"/>
            </a:endParaRPr>
          </a:p>
          <a:p>
            <a:pPr lvl="1">
              <a:buFont typeface="Wingdings" panose="05000000000000000000" pitchFamily="2" charset="2"/>
              <a:buChar char="à"/>
            </a:pPr>
            <a:r>
              <a:rPr lang="fi-FI" dirty="0" smtClean="0">
                <a:sym typeface="Wingdings" panose="05000000000000000000" pitchFamily="2" charset="2"/>
              </a:rPr>
              <a:t>Yhtiössä voidaan tehdä pitkäjänteistä, kaikille osakkaille läpinäkyvää, strategista kehitystoiminnan suunnittelua investointisuunnitelman avulla 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fi-FI" dirty="0" smtClean="0">
                <a:sym typeface="Wingdings" panose="05000000000000000000" pitchFamily="2" charset="2"/>
              </a:rPr>
              <a:t>Ehkäistään </a:t>
            </a:r>
            <a:r>
              <a:rPr lang="fi-FI" dirty="0">
                <a:sym typeface="Wingdings" panose="05000000000000000000" pitchFamily="2" charset="2"/>
              </a:rPr>
              <a:t>teknologia- ja kehitysvelan syntymistä</a:t>
            </a:r>
          </a:p>
          <a:p>
            <a:pPr marL="114300" indent="0">
              <a:buNone/>
            </a:pPr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OTM-HANKE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36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Vaikuttaminen yhtiössä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00200"/>
            <a:ext cx="7620000" cy="4800600"/>
          </a:xfrm>
        </p:spPr>
        <p:txBody>
          <a:bodyPr/>
          <a:lstStyle/>
          <a:p>
            <a:r>
              <a:rPr lang="fi-FI" dirty="0" smtClean="0"/>
              <a:t>Osakeyhtiölain mukainen toiminta</a:t>
            </a:r>
          </a:p>
          <a:p>
            <a:pPr lvl="1"/>
            <a:r>
              <a:rPr lang="fi-FI" dirty="0" smtClean="0"/>
              <a:t>Yhtiökokous</a:t>
            </a:r>
          </a:p>
          <a:p>
            <a:pPr lvl="1"/>
            <a:r>
              <a:rPr lang="fi-FI" dirty="0" smtClean="0"/>
              <a:t>Hallitus 4-7 </a:t>
            </a:r>
            <a:r>
              <a:rPr lang="fi-FI" dirty="0" err="1" smtClean="0"/>
              <a:t>max</a:t>
            </a:r>
            <a:r>
              <a:rPr lang="fi-FI" dirty="0" smtClean="0"/>
              <a:t> 8 jäsentä tarvittavan asiantuntemuksen perusteella, osa yliopistojen ulkopuolisia</a:t>
            </a:r>
            <a:endParaRPr lang="fi-FI" dirty="0"/>
          </a:p>
          <a:p>
            <a:endParaRPr lang="fi-FI" dirty="0" smtClean="0"/>
          </a:p>
          <a:p>
            <a:r>
              <a:rPr lang="fi-FI" dirty="0" smtClean="0"/>
              <a:t>Asiakasohjaus</a:t>
            </a:r>
          </a:p>
          <a:p>
            <a:pPr lvl="1"/>
            <a:r>
              <a:rPr lang="fi-FI" dirty="0" smtClean="0"/>
              <a:t>Omistajien strategiat</a:t>
            </a:r>
          </a:p>
          <a:p>
            <a:pPr lvl="1"/>
            <a:r>
              <a:rPr lang="fi-FI" dirty="0" smtClean="0"/>
              <a:t>Asiakaspaneelit</a:t>
            </a:r>
          </a:p>
          <a:p>
            <a:pPr lvl="1"/>
            <a:r>
              <a:rPr lang="fi-FI" dirty="0" smtClean="0"/>
              <a:t>Asiakaspalautteet, -tyytyväisyys</a:t>
            </a:r>
          </a:p>
          <a:p>
            <a:pPr lvl="1"/>
            <a:r>
              <a:rPr lang="fi-FI" dirty="0" smtClean="0"/>
              <a:t>Viiteryhmätyöskentely</a:t>
            </a:r>
          </a:p>
          <a:p>
            <a:pPr lvl="1"/>
            <a:r>
              <a:rPr lang="fi-FI" dirty="0" smtClean="0"/>
              <a:t>Käyttäjälähtöinen suunnittelu (käyttökokemus, käyttäjäpalaute)</a:t>
            </a:r>
          </a:p>
          <a:p>
            <a:pPr lvl="1"/>
            <a:endParaRPr lang="fi-FI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OTM-HANKE</a:t>
            </a:r>
            <a:endParaRPr lang="fi-FI"/>
          </a:p>
        </p:txBody>
      </p:sp>
      <p:sp>
        <p:nvSpPr>
          <p:cNvPr id="5" name="Curved Down Arrow 4"/>
          <p:cNvSpPr/>
          <p:nvPr/>
        </p:nvSpPr>
        <p:spPr>
          <a:xfrm rot="17378662">
            <a:off x="-316667" y="2984270"/>
            <a:ext cx="1716369" cy="657297"/>
          </a:xfrm>
          <a:prstGeom prst="curvedDownArrow">
            <a:avLst>
              <a:gd name="adj1" fmla="val 25000"/>
              <a:gd name="adj2" fmla="val 49487"/>
              <a:gd name="adj3" fmla="val 444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30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732"/>
            <a:ext cx="7620000" cy="432048"/>
          </a:xfrm>
        </p:spPr>
        <p:txBody>
          <a:bodyPr/>
          <a:lstStyle/>
          <a:p>
            <a:r>
              <a:rPr lang="fi-FI" sz="2400" dirty="0" smtClean="0"/>
              <a:t>Tavoiteltavat hyödyt yliopistoille / korkeakouluille</a:t>
            </a:r>
            <a:endParaRPr lang="fi-FI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67544" y="449661"/>
          <a:ext cx="7620000" cy="65099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0000"/>
                <a:gridCol w="2540000"/>
                <a:gridCol w="2540000"/>
              </a:tblGrid>
              <a:tr h="387131">
                <a:tc>
                  <a:txBody>
                    <a:bodyPr/>
                    <a:lstStyle/>
                    <a:p>
                      <a:r>
                        <a:rPr lang="fi-FI" sz="2000" dirty="0" smtClean="0"/>
                        <a:t>Hyöty</a:t>
                      </a:r>
                      <a:endParaRPr lang="fi-FI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000" dirty="0" smtClean="0"/>
                        <a:t>Keino</a:t>
                      </a:r>
                      <a:endParaRPr lang="fi-FI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000" dirty="0" smtClean="0"/>
                        <a:t>Esim.</a:t>
                      </a:r>
                      <a:endParaRPr lang="fi-FI" sz="2000" dirty="0"/>
                    </a:p>
                  </a:txBody>
                  <a:tcPr/>
                </a:tc>
              </a:tr>
              <a:tr h="1965435">
                <a:tc>
                  <a:txBody>
                    <a:bodyPr/>
                    <a:lstStyle/>
                    <a:p>
                      <a:r>
                        <a:rPr lang="fi-FI" b="1" dirty="0" smtClean="0"/>
                        <a:t>Sujuva opiskelu 60op</a:t>
                      </a:r>
                      <a:r>
                        <a:rPr lang="fi-FI" b="1" baseline="0" dirty="0" smtClean="0"/>
                        <a:t> /v</a:t>
                      </a:r>
                      <a:endParaRPr lang="fi-FI" b="1" dirty="0" smtClean="0"/>
                    </a:p>
                    <a:p>
                      <a:r>
                        <a:rPr lang="fi-FI" b="1" dirty="0" smtClean="0"/>
                        <a:t>Opetus</a:t>
                      </a:r>
                      <a:r>
                        <a:rPr lang="fi-FI" b="1" baseline="0" dirty="0" smtClean="0"/>
                        <a:t>- ja tila- ja palveluresurssien käytön tehostaminen</a:t>
                      </a:r>
                      <a:endParaRPr lang="fi-FI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Opiskelijan opintojen suunnittelu järjestelmäpalvelun keskiössä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HOPS lukuvuosi-</a:t>
                      </a:r>
                      <a:r>
                        <a:rPr lang="fi-FI" baseline="0" dirty="0" smtClean="0"/>
                        <a:t> ilmoittautuessa</a:t>
                      </a:r>
                    </a:p>
                    <a:p>
                      <a:r>
                        <a:rPr lang="fi-FI" baseline="0" dirty="0" smtClean="0"/>
                        <a:t>Tilojen ja -tarjonnan ohjaus suunnitelma-tiedon pohjalta</a:t>
                      </a:r>
                    </a:p>
                    <a:p>
                      <a:r>
                        <a:rPr lang="fi-FI" baseline="0" dirty="0" smtClean="0"/>
                        <a:t>Proaktiivinen tuki- palvelutarjonta</a:t>
                      </a:r>
                    </a:p>
                  </a:txBody>
                  <a:tcPr/>
                </a:tc>
              </a:tr>
              <a:tr h="1965435">
                <a:tc>
                  <a:txBody>
                    <a:bodyPr/>
                    <a:lstStyle/>
                    <a:p>
                      <a:r>
                        <a:rPr lang="fi-FI" b="1" dirty="0" smtClean="0"/>
                        <a:t>Joustava</a:t>
                      </a:r>
                      <a:r>
                        <a:rPr lang="fi-FI" b="1" baseline="0" dirty="0" smtClean="0"/>
                        <a:t> koulutustarjonnan kehittäminen </a:t>
                      </a:r>
                    </a:p>
                    <a:p>
                      <a:r>
                        <a:rPr lang="fi-FI" b="1" baseline="0" dirty="0" smtClean="0"/>
                        <a:t>Tukee k</a:t>
                      </a:r>
                      <a:r>
                        <a:rPr lang="fi-FI" b="1" dirty="0" smtClean="0"/>
                        <a:t>aikkia tutkintotasoja ja</a:t>
                      </a:r>
                      <a:r>
                        <a:rPr lang="fi-FI" b="1" baseline="0" dirty="0" smtClean="0"/>
                        <a:t> niiden yhteyksiä</a:t>
                      </a:r>
                      <a:r>
                        <a:rPr lang="fi-FI" b="1" dirty="0" smtClean="0"/>
                        <a:t> ja riippuvuuksia</a:t>
                      </a:r>
                      <a:endParaRPr lang="fi-FI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Koulutuksen suunnitte-</a:t>
                      </a:r>
                      <a:r>
                        <a:rPr lang="fi-FI" dirty="0" err="1" smtClean="0"/>
                        <a:t>lun</a:t>
                      </a:r>
                      <a:r>
                        <a:rPr lang="fi-FI" dirty="0" smtClean="0"/>
                        <a:t> lähtökohtana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dirty="0" smtClean="0"/>
                        <a:t>moderni uusi tietomalli, joka mahdollistaa erilaisten koulutusten rakentamisen ja niiden joustavan uudistamisen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baseline="0" dirty="0" smtClean="0"/>
                        <a:t>Tukee opetustarjonnan rakentamista monialaisissa korkeakouluissa ja </a:t>
                      </a:r>
                      <a:r>
                        <a:rPr lang="fi-FI" baseline="0" dirty="0" err="1" smtClean="0"/>
                        <a:t>kk:den</a:t>
                      </a:r>
                      <a:r>
                        <a:rPr lang="fi-FI" baseline="0" dirty="0" smtClean="0"/>
                        <a:t> välillä</a:t>
                      </a:r>
                    </a:p>
                    <a:p>
                      <a:endParaRPr lang="fi-FI" baseline="0" dirty="0" smtClean="0"/>
                    </a:p>
                  </a:txBody>
                  <a:tcPr/>
                </a:tc>
              </a:tr>
              <a:tr h="2090339">
                <a:tc>
                  <a:txBody>
                    <a:bodyPr/>
                    <a:lstStyle/>
                    <a:p>
                      <a:r>
                        <a:rPr lang="fi-FI" b="1" dirty="0" smtClean="0"/>
                        <a:t>Henkilötyön</a:t>
                      </a:r>
                      <a:r>
                        <a:rPr lang="fi-FI" b="1" baseline="0" dirty="0" smtClean="0"/>
                        <a:t> merkittävä vähentäminen opintohallinnosta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Vahva prosessilähtöisyys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Automatisointi</a:t>
                      </a:r>
                      <a:r>
                        <a:rPr lang="fi-FI" baseline="0" dirty="0" smtClean="0"/>
                        <a:t> ja itsepalvelu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Tutkintotodistukset</a:t>
                      </a:r>
                      <a:r>
                        <a:rPr lang="fi-FI" baseline="0" dirty="0" smtClean="0"/>
                        <a:t>, suoritusrekisteröinnit, ahot toiminnot, koostamiset automaattisesti</a:t>
                      </a:r>
                    </a:p>
                    <a:p>
                      <a:r>
                        <a:rPr lang="fi-FI" baseline="0" dirty="0" smtClean="0"/>
                        <a:t>Virkailija tekee vain poikkeustapauksissa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OTM-HANKE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26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OTM-HANKE</a:t>
            </a:r>
            <a:endParaRPr lang="fi-FI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95536" y="188640"/>
          <a:ext cx="7620000" cy="5398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0000"/>
                <a:gridCol w="2540000"/>
                <a:gridCol w="2540000"/>
              </a:tblGrid>
              <a:tr h="460648">
                <a:tc>
                  <a:txBody>
                    <a:bodyPr/>
                    <a:lstStyle/>
                    <a:p>
                      <a:r>
                        <a:rPr lang="fi-FI" b="1" baseline="0" dirty="0" smtClean="0"/>
                        <a:t>Hyöty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baseline="0" dirty="0" smtClean="0"/>
                        <a:t>Keino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aseline="0" dirty="0" smtClean="0"/>
                        <a:t>Esim.</a:t>
                      </a:r>
                    </a:p>
                  </a:txBody>
                  <a:tcPr/>
                </a:tc>
              </a:tr>
              <a:tr h="1453619">
                <a:tc>
                  <a:txBody>
                    <a:bodyPr/>
                    <a:lstStyle/>
                    <a:p>
                      <a:r>
                        <a:rPr lang="fi-FI" b="1" dirty="0" smtClean="0"/>
                        <a:t>Säästöt</a:t>
                      </a:r>
                      <a:r>
                        <a:rPr lang="fi-FI" b="1" baseline="0" dirty="0" smtClean="0"/>
                        <a:t> järjestelmän ylläpidossa ja jatko- kehityksessä</a:t>
                      </a:r>
                    </a:p>
                    <a:p>
                      <a:r>
                        <a:rPr lang="fi-FI" b="1" baseline="0" dirty="0" smtClean="0"/>
                        <a:t>Järjestelmän eheyden varmistaminen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Palvelun toimitus SAAS-mallilla (sisältäen palvelimet ja versio-hallinnan)</a:t>
                      </a:r>
                      <a:endParaRPr lang="fi-FI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Yliopistokohtainen versiopäivitys</a:t>
                      </a:r>
                      <a:r>
                        <a:rPr lang="fi-FI" baseline="0" dirty="0" smtClean="0"/>
                        <a:t> ja palvelinylläpitotyö poistuu</a:t>
                      </a:r>
                    </a:p>
                  </a:txBody>
                  <a:tcPr/>
                </a:tc>
              </a:tr>
              <a:tr h="1181066">
                <a:tc>
                  <a:txBody>
                    <a:bodyPr/>
                    <a:lstStyle/>
                    <a:p>
                      <a:r>
                        <a:rPr lang="fi-FI" b="1" baseline="0" dirty="0" smtClean="0"/>
                        <a:t>Digitaalisen palvelukokemuksen huomattava parantuminen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baseline="0" dirty="0" smtClean="0"/>
                        <a:t>Käyttäjälähtöinen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baseline="0" dirty="0" smtClean="0"/>
                        <a:t>käyttöliittymä ja prosessisuunnittelu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aseline="0" dirty="0" smtClean="0"/>
                        <a:t>Opiskelijat ja opettajat tyytyväisiä itsepalvelijoita</a:t>
                      </a:r>
                    </a:p>
                  </a:txBody>
                  <a:tcPr/>
                </a:tc>
              </a:tr>
              <a:tr h="1181066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b="1" dirty="0" smtClean="0"/>
                        <a:t>Teknologian osalta moderni, modulaarinen,</a:t>
                      </a:r>
                      <a:r>
                        <a:rPr lang="fi-FI" b="1" baseline="0" dirty="0" smtClean="0"/>
                        <a:t> </a:t>
                      </a:r>
                      <a:r>
                        <a:rPr lang="fi-FI" b="1" dirty="0" smtClean="0"/>
                        <a:t> jatkokehitettävissä oleva ja luotettava järjestelmä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aseline="0" dirty="0" smtClean="0"/>
                        <a:t>Moderni ”</a:t>
                      </a:r>
                      <a:r>
                        <a:rPr lang="fi-FI" baseline="0" dirty="0" err="1" smtClean="0"/>
                        <a:t>agile</a:t>
                      </a:r>
                      <a:r>
                        <a:rPr lang="fi-FI" baseline="0" dirty="0" smtClean="0"/>
                        <a:t>” -järjestelmäkehitys</a:t>
                      </a:r>
                    </a:p>
                    <a:p>
                      <a:r>
                        <a:rPr lang="fi-FI" baseline="0" dirty="0" smtClean="0"/>
                        <a:t>Systemaattinen laadunvalvonta kehitysvaiheessa</a:t>
                      </a:r>
                    </a:p>
                    <a:p>
                      <a:r>
                        <a:rPr lang="fi-FI" baseline="0" dirty="0" smtClean="0"/>
                        <a:t>Ylläpitoa tukevat tekniset toteutustavat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Ei riskiä jatkokehitys</a:t>
                      </a:r>
                      <a:r>
                        <a:rPr lang="fi-FI" baseline="0" dirty="0" smtClean="0"/>
                        <a:t> -</a:t>
                      </a:r>
                      <a:r>
                        <a:rPr lang="fi-FI" dirty="0" smtClean="0"/>
                        <a:t>vaikeuksista</a:t>
                      </a:r>
                      <a:r>
                        <a:rPr lang="fi-FI" baseline="0" dirty="0" smtClean="0"/>
                        <a:t> esim. puutteellisen dokumentaation takia</a:t>
                      </a:r>
                      <a:endParaRPr lang="fi-FI" baseline="0" dirty="0"/>
                    </a:p>
                    <a:p>
                      <a:r>
                        <a:rPr lang="fi-FI" baseline="0" dirty="0" smtClean="0"/>
                        <a:t>Kustannustehokas ylläpito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280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323528" y="188641"/>
          <a:ext cx="7992886" cy="5369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1846"/>
                <a:gridCol w="2675520"/>
                <a:gridCol w="2675520"/>
              </a:tblGrid>
              <a:tr h="432047">
                <a:tc>
                  <a:txBody>
                    <a:bodyPr/>
                    <a:lstStyle/>
                    <a:p>
                      <a:r>
                        <a:rPr lang="fi-FI" dirty="0" smtClean="0"/>
                        <a:t>Hyöty 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Keino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Esim.</a:t>
                      </a:r>
                      <a:endParaRPr lang="fi-FI" dirty="0"/>
                    </a:p>
                  </a:txBody>
                  <a:tcPr/>
                </a:tc>
              </a:tr>
              <a:tr h="1422473">
                <a:tc>
                  <a:txBody>
                    <a:bodyPr/>
                    <a:lstStyle/>
                    <a:p>
                      <a:r>
                        <a:rPr lang="fi-FI" b="1" dirty="0" smtClean="0"/>
                        <a:t>Palveluyhteistyön parempi strateginen johtaminen</a:t>
                      </a:r>
                    </a:p>
                    <a:p>
                      <a:r>
                        <a:rPr lang="fi-FI" b="1" dirty="0" smtClean="0"/>
                        <a:t>Säästöt yhteistyön</a:t>
                      </a:r>
                      <a:r>
                        <a:rPr lang="fi-FI" b="1" baseline="0" dirty="0" smtClean="0"/>
                        <a:t> </a:t>
                      </a:r>
                      <a:r>
                        <a:rPr lang="fi-FI" b="1" dirty="0" smtClean="0"/>
                        <a:t>hallinnossa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Palveluyhteistyön</a:t>
                      </a:r>
                      <a:r>
                        <a:rPr lang="fi-FI" baseline="0" dirty="0" smtClean="0"/>
                        <a:t> kokoaminen </a:t>
                      </a:r>
                      <a:r>
                        <a:rPr lang="fi-FI" baseline="0" dirty="0" err="1" smtClean="0"/>
                        <a:t>inhouse</a:t>
                      </a:r>
                      <a:r>
                        <a:rPr lang="fi-FI" baseline="0" dirty="0" smtClean="0"/>
                        <a:t>-yritykseen, jossa syntyy kokonaiskuva yhteisistä palveluista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Useiden konsortioiden hallintoelimiä</a:t>
                      </a:r>
                      <a:r>
                        <a:rPr lang="fi-FI" baseline="0" dirty="0" smtClean="0"/>
                        <a:t> ei tarvita.</a:t>
                      </a:r>
                    </a:p>
                    <a:p>
                      <a:r>
                        <a:rPr lang="fi-FI" baseline="0" dirty="0" smtClean="0"/>
                        <a:t>Konsortioissa ei tehdä päällekkäistä / eri suuntiin menevää työtä </a:t>
                      </a:r>
                      <a:endParaRPr lang="fi-FI" dirty="0"/>
                    </a:p>
                  </a:txBody>
                  <a:tcPr/>
                </a:tc>
              </a:tr>
              <a:tr h="14224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b="1" dirty="0" smtClean="0"/>
                        <a:t>Tuotannon tehokas johtaminen Osaamisperustan</a:t>
                      </a:r>
                      <a:r>
                        <a:rPr lang="fi-FI" b="1" baseline="0" dirty="0" smtClean="0"/>
                        <a:t> laajentaminen ja varmistaminen</a:t>
                      </a:r>
                      <a:endParaRPr lang="fi-FI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Ammattijohtaminen / TJ</a:t>
                      </a:r>
                    </a:p>
                    <a:p>
                      <a:r>
                        <a:rPr lang="fi-FI" dirty="0" smtClean="0"/>
                        <a:t>Hallituksessa osaamista</a:t>
                      </a:r>
                    </a:p>
                    <a:p>
                      <a:r>
                        <a:rPr lang="fi-FI" dirty="0" smtClean="0"/>
                        <a:t>ulkopuolelta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Pitkäjänteinen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dirty="0" smtClean="0"/>
                        <a:t>ja selkeä työnantaja asiantuntijoille ja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dirty="0" smtClean="0"/>
                        <a:t>tilaaja toimittajille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Selkeä</a:t>
                      </a:r>
                      <a:r>
                        <a:rPr lang="fi-FI" baseline="0" dirty="0" smtClean="0"/>
                        <a:t> palvelumalli</a:t>
                      </a:r>
                      <a:endParaRPr lang="fi-FI" dirty="0" smtClean="0"/>
                    </a:p>
                    <a:p>
                      <a:r>
                        <a:rPr lang="fi-FI" dirty="0" smtClean="0"/>
                        <a:t>Osaamisen kumuloituminen</a:t>
                      </a:r>
                      <a:endParaRPr lang="fi-FI" dirty="0"/>
                    </a:p>
                  </a:txBody>
                  <a:tcPr/>
                </a:tc>
              </a:tr>
              <a:tr h="1603144">
                <a:tc>
                  <a:txBody>
                    <a:bodyPr/>
                    <a:lstStyle/>
                    <a:p>
                      <a:r>
                        <a:rPr lang="fi-FI" b="1" dirty="0" smtClean="0"/>
                        <a:t>Parempi</a:t>
                      </a:r>
                      <a:r>
                        <a:rPr lang="fi-FI" b="1" baseline="0" dirty="0" smtClean="0"/>
                        <a:t> </a:t>
                      </a:r>
                      <a:r>
                        <a:rPr lang="fi-FI" b="1" dirty="0" smtClean="0"/>
                        <a:t>reagointikyky</a:t>
                      </a:r>
                      <a:r>
                        <a:rPr lang="fi-FI" b="1" baseline="0" dirty="0" smtClean="0"/>
                        <a:t> uusiin yhteisiin palvelutarpeisiin</a:t>
                      </a:r>
                    </a:p>
                    <a:p>
                      <a:endParaRPr lang="fi-FI" b="1" baseline="0" dirty="0" smtClean="0"/>
                    </a:p>
                    <a:p>
                      <a:r>
                        <a:rPr lang="fi-FI" b="1" baseline="0" dirty="0" smtClean="0"/>
                        <a:t>Digiloikan vauhditus yhteistyöllä</a:t>
                      </a:r>
                      <a:endParaRPr lang="fi-FI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Palveluiden</a:t>
                      </a:r>
                      <a:r>
                        <a:rPr lang="fi-FI" baseline="0" dirty="0" smtClean="0"/>
                        <a:t> hinnoittelumallin uudistaminen </a:t>
                      </a:r>
                      <a:r>
                        <a:rPr lang="fi-FI" baseline="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fi-FI" baseline="0" dirty="0" smtClean="0"/>
                        <a:t> investointikyvykäs palvelutuottaja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aseline="0" dirty="0" smtClean="0"/>
                        <a:t>Ennustettava hintakehitys</a:t>
                      </a:r>
                    </a:p>
                    <a:p>
                      <a:r>
                        <a:rPr lang="fi-FI" baseline="0" dirty="0" smtClean="0"/>
                        <a:t>Ei suuria kerta-investointipaineita yliopistojen budjettiin kertainvestoinnin jälkeen</a:t>
                      </a:r>
                      <a:endParaRPr lang="fi-FI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OTM-HANKE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128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Hankkeen eteneminen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7620000" cy="4896544"/>
          </a:xfrm>
        </p:spPr>
        <p:txBody>
          <a:bodyPr>
            <a:normAutofit lnSpcReduction="10000"/>
          </a:bodyPr>
          <a:lstStyle/>
          <a:p>
            <a:r>
              <a:rPr lang="fi-FI" dirty="0"/>
              <a:t>T</a:t>
            </a:r>
            <a:r>
              <a:rPr lang="fi-FI" dirty="0" smtClean="0"/>
              <a:t>oteutusvaihe kiivaimmillaan</a:t>
            </a:r>
          </a:p>
          <a:p>
            <a:r>
              <a:rPr lang="fi-FI" dirty="0" smtClean="0"/>
              <a:t>Vauhti tuplattu </a:t>
            </a:r>
          </a:p>
          <a:p>
            <a:r>
              <a:rPr lang="fi-FI" dirty="0" smtClean="0"/>
              <a:t>Katse on kohti maalia, joka näkyy jo kartalla</a:t>
            </a:r>
          </a:p>
          <a:p>
            <a:endParaRPr lang="fi-FI" dirty="0"/>
          </a:p>
          <a:p>
            <a:r>
              <a:rPr lang="fi-FI" dirty="0" err="1" smtClean="0"/>
              <a:t>Roadshow</a:t>
            </a:r>
            <a:r>
              <a:rPr lang="fi-FI" dirty="0" smtClean="0"/>
              <a:t> esittelykierros meneillään </a:t>
            </a:r>
          </a:p>
          <a:p>
            <a:pPr lvl="1"/>
            <a:r>
              <a:rPr lang="fi-FI" dirty="0" smtClean="0"/>
              <a:t>Aloitettu niistä korkeakouluista, joilla sama ”vanha järjestelmä”</a:t>
            </a:r>
          </a:p>
          <a:p>
            <a:pPr lvl="1"/>
            <a:r>
              <a:rPr lang="fi-FI" dirty="0" smtClean="0"/>
              <a:t>Keräämme viiteryhmäpalautetta</a:t>
            </a:r>
          </a:p>
          <a:p>
            <a:pPr lvl="1"/>
            <a:r>
              <a:rPr lang="fi-FI" dirty="0" smtClean="0"/>
              <a:t>Kerromme valitusta yhteistyömallista - </a:t>
            </a:r>
            <a:r>
              <a:rPr lang="fi-FI" dirty="0" err="1" smtClean="0"/>
              <a:t>inhouse</a:t>
            </a:r>
            <a:r>
              <a:rPr lang="fi-FI" dirty="0" smtClean="0"/>
              <a:t> yhtiö</a:t>
            </a:r>
          </a:p>
          <a:p>
            <a:pPr marL="114300" indent="0">
              <a:buNone/>
            </a:pPr>
            <a:endParaRPr lang="fi-FI" dirty="0"/>
          </a:p>
          <a:p>
            <a:r>
              <a:rPr lang="fi-FI" dirty="0" smtClean="0"/>
              <a:t>Hanke siirtyy toimimaan perustettavassa yhtiössä vuoden 2016 alussa</a:t>
            </a:r>
          </a:p>
          <a:p>
            <a:endParaRPr lang="fi-FI" dirty="0"/>
          </a:p>
          <a:p>
            <a:r>
              <a:rPr lang="fi-FI" dirty="0" smtClean="0"/>
              <a:t>Käyttöönotot käynnistyvät kehittäjäyliopistoissa 2017</a:t>
            </a:r>
          </a:p>
          <a:p>
            <a:endParaRPr lang="fi-FI" dirty="0"/>
          </a:p>
          <a:p>
            <a:endParaRPr lang="fi-FI" dirty="0" smtClean="0"/>
          </a:p>
          <a:p>
            <a:pPr marL="777240" lvl="2" indent="0">
              <a:buNone/>
            </a:pPr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pPr lvl="1"/>
            <a:endParaRPr lang="fi-FI" dirty="0" smtClean="0"/>
          </a:p>
          <a:p>
            <a:pPr lvl="1"/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OTM-HANKE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144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600" dirty="0" smtClean="0"/>
              <a:t>Yhteistyömalli – </a:t>
            </a:r>
            <a:r>
              <a:rPr lang="fi-FI" sz="3600" dirty="0" err="1" smtClean="0"/>
              <a:t>inhouse</a:t>
            </a:r>
            <a:r>
              <a:rPr lang="fi-FI" sz="3600" dirty="0" smtClean="0"/>
              <a:t> yhtiö</a:t>
            </a:r>
            <a:endParaRPr lang="fi-FI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1400"/>
            <a:ext cx="7620000" cy="4320480"/>
          </a:xfrm>
        </p:spPr>
        <p:txBody>
          <a:bodyPr>
            <a:normAutofit/>
          </a:bodyPr>
          <a:lstStyle/>
          <a:p>
            <a:r>
              <a:rPr lang="fi-FI" dirty="0" smtClean="0"/>
              <a:t>Yhtiön perustamisasiakirjat ovat valmiit </a:t>
            </a:r>
          </a:p>
          <a:p>
            <a:r>
              <a:rPr lang="fi-FI" dirty="0" smtClean="0"/>
              <a:t>Sovittu etenemisestä, jossa HY ja Aalto perustavat yhtiön vuoden loppuun mennessä ja </a:t>
            </a:r>
            <a:r>
              <a:rPr lang="fi-FI" dirty="0" err="1" smtClean="0"/>
              <a:t>TaY</a:t>
            </a:r>
            <a:r>
              <a:rPr lang="fi-FI" dirty="0" smtClean="0"/>
              <a:t> ja JY liittyvät mukaan suunnatulla osakeannilla</a:t>
            </a:r>
          </a:p>
          <a:p>
            <a:r>
              <a:rPr lang="fi-FI" dirty="0" smtClean="0"/>
              <a:t>Kaikki järjestelmäpalvelun hankinnasta kiinnostuneet ovat tervetulleita mukaan yhtiön kautta</a:t>
            </a:r>
          </a:p>
          <a:p>
            <a:pPr lvl="1"/>
            <a:r>
              <a:rPr lang="fi-FI" dirty="0" smtClean="0"/>
              <a:t>Osakkaana		</a:t>
            </a:r>
          </a:p>
          <a:p>
            <a:pPr lvl="1"/>
            <a:r>
              <a:rPr lang="fi-FI" dirty="0" smtClean="0"/>
              <a:t>Useamman toimijan ”hankintayhtiön” kautta</a:t>
            </a:r>
          </a:p>
          <a:p>
            <a:pPr lvl="1"/>
            <a:r>
              <a:rPr lang="fi-FI" dirty="0" smtClean="0"/>
              <a:t>Omistusosuus FTE osuuden mukaan </a:t>
            </a:r>
          </a:p>
          <a:p>
            <a:r>
              <a:rPr lang="fi-FI" dirty="0" smtClean="0"/>
              <a:t>Yhtiön toimitusjohtaja ottaa vastuun uusien osakkaiden liittymisneuvottelusta ja valmistelusta</a:t>
            </a:r>
          </a:p>
          <a:p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/>
              <a:t>OTM-HANKE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8426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7620000" cy="1143000"/>
          </a:xfrm>
        </p:spPr>
        <p:txBody>
          <a:bodyPr/>
          <a:lstStyle/>
          <a:p>
            <a:r>
              <a:rPr lang="fi-FI" sz="3200" dirty="0" smtClean="0"/>
              <a:t>Yhteistyömalli – </a:t>
            </a:r>
            <a:r>
              <a:rPr lang="fi-FI" sz="3200" dirty="0" err="1" smtClean="0"/>
              <a:t>inhouse</a:t>
            </a:r>
            <a:r>
              <a:rPr lang="fi-FI" sz="3200" dirty="0" smtClean="0"/>
              <a:t>-yhtiö - hyödyt</a:t>
            </a:r>
            <a:endParaRPr lang="fi-FI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844824"/>
            <a:ext cx="7620000" cy="4401616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V</a:t>
            </a:r>
            <a:r>
              <a:rPr lang="fi-FI" dirty="0" smtClean="0"/>
              <a:t>akaa </a:t>
            </a:r>
            <a:r>
              <a:rPr lang="fi-FI" b="1" dirty="0" smtClean="0"/>
              <a:t>omassa ohjauksessa </a:t>
            </a:r>
            <a:r>
              <a:rPr lang="fi-FI" dirty="0" smtClean="0"/>
              <a:t>oleva palvelutuottaja pitkälle tulevaisuuteen, joka tuntee yliopistomaailman </a:t>
            </a:r>
          </a:p>
          <a:p>
            <a:r>
              <a:rPr lang="fi-FI" dirty="0" smtClean="0"/>
              <a:t>Tehokas </a:t>
            </a:r>
            <a:r>
              <a:rPr lang="fi-FI" b="1" dirty="0"/>
              <a:t>päätöksenteko</a:t>
            </a:r>
            <a:r>
              <a:rPr lang="fi-FI" dirty="0"/>
              <a:t>, selkeä toimivalta (osakeyhtiölaki) ja vähemmän hallintoa (</a:t>
            </a:r>
            <a:r>
              <a:rPr lang="fi-FI" dirty="0" err="1"/>
              <a:t>vert</a:t>
            </a:r>
            <a:r>
              <a:rPr lang="fi-FI" dirty="0"/>
              <a:t>. useat konsortiot) </a:t>
            </a:r>
            <a:endParaRPr lang="fi-FI" dirty="0" smtClean="0"/>
          </a:p>
          <a:p>
            <a:r>
              <a:rPr lang="fi-FI" dirty="0" smtClean="0"/>
              <a:t>Vahvat </a:t>
            </a:r>
            <a:r>
              <a:rPr lang="fi-FI" b="1" dirty="0" smtClean="0"/>
              <a:t>vaikutusmahdollisuudet tuotekehitykseen </a:t>
            </a:r>
            <a:r>
              <a:rPr lang="fi-FI" dirty="0" smtClean="0"/>
              <a:t>(</a:t>
            </a:r>
            <a:r>
              <a:rPr lang="fi-FI" dirty="0" err="1" smtClean="0"/>
              <a:t>vert</a:t>
            </a:r>
            <a:r>
              <a:rPr lang="fi-FI" dirty="0" smtClean="0"/>
              <a:t>. kaupalliset tuotteet)</a:t>
            </a:r>
          </a:p>
          <a:p>
            <a:r>
              <a:rPr lang="fi-FI" dirty="0" smtClean="0"/>
              <a:t>Palvelut </a:t>
            </a:r>
            <a:r>
              <a:rPr lang="fi-FI" dirty="0"/>
              <a:t>in </a:t>
            </a:r>
            <a:r>
              <a:rPr lang="fi-FI" dirty="0" err="1"/>
              <a:t>house</a:t>
            </a:r>
            <a:r>
              <a:rPr lang="fi-FI" dirty="0"/>
              <a:t> </a:t>
            </a:r>
            <a:r>
              <a:rPr lang="fi-FI" dirty="0" smtClean="0"/>
              <a:t>-asemassa </a:t>
            </a:r>
            <a:r>
              <a:rPr lang="fi-FI" b="1" dirty="0"/>
              <a:t>ilman </a:t>
            </a:r>
            <a:r>
              <a:rPr lang="fi-FI" b="1" dirty="0" smtClean="0"/>
              <a:t>kilpailutuskustannuksia </a:t>
            </a:r>
          </a:p>
          <a:p>
            <a:r>
              <a:rPr lang="fi-FI" dirty="0" smtClean="0"/>
              <a:t>Laajempien kokonaisuuksien kilpailutuksella </a:t>
            </a:r>
            <a:r>
              <a:rPr lang="fi-FI" b="1" dirty="0" smtClean="0"/>
              <a:t>hankintojen volyymihyötyjä</a:t>
            </a:r>
            <a:endParaRPr lang="fi-FI" b="1" dirty="0"/>
          </a:p>
          <a:p>
            <a:pPr lvl="0"/>
            <a:r>
              <a:rPr lang="fi-FI" b="1" dirty="0" smtClean="0"/>
              <a:t>Ammattijohtaminen</a:t>
            </a:r>
            <a:r>
              <a:rPr lang="fi-FI" dirty="0" smtClean="0"/>
              <a:t> ja monipuolisen myös ulkoisen osaamisen hyödyntäminen (TJ, hallitus</a:t>
            </a:r>
            <a:r>
              <a:rPr lang="fi-FI" dirty="0"/>
              <a:t>) </a:t>
            </a:r>
            <a:endParaRPr lang="fi-FI" dirty="0" smtClean="0"/>
          </a:p>
          <a:p>
            <a:pPr lvl="0"/>
            <a:r>
              <a:rPr lang="fi-FI" dirty="0" smtClean="0"/>
              <a:t>Keskeisen </a:t>
            </a:r>
            <a:r>
              <a:rPr lang="fi-FI" b="1" dirty="0"/>
              <a:t>osaamisen varmistaminen </a:t>
            </a:r>
            <a:r>
              <a:rPr lang="fi-FI" dirty="0"/>
              <a:t>yliopistojen ydintoiminnan </a:t>
            </a:r>
            <a:r>
              <a:rPr lang="fi-FI" dirty="0" smtClean="0"/>
              <a:t>tuessa</a:t>
            </a:r>
          </a:p>
          <a:p>
            <a:endParaRPr lang="fi-FI" sz="1900" b="1" dirty="0">
              <a:sym typeface="Wingdings" panose="05000000000000000000" pitchFamily="2" charset="2"/>
            </a:endParaRPr>
          </a:p>
          <a:p>
            <a:endParaRPr lang="fi-FI" sz="1900" dirty="0"/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pPr marL="114300" indent="0">
              <a:buNone/>
            </a:pPr>
            <a:endParaRPr lang="fi-FI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/>
              <a:t>OTM-HANKE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842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200" dirty="0"/>
              <a:t>Yhteistyömalli – </a:t>
            </a:r>
            <a:r>
              <a:rPr lang="fi-FI" sz="3200" dirty="0" err="1"/>
              <a:t>inhouse</a:t>
            </a:r>
            <a:r>
              <a:rPr lang="fi-FI" sz="3200" dirty="0"/>
              <a:t>-yhtiö - hyödyt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sz="2400" dirty="0"/>
              <a:t>Toimitus </a:t>
            </a:r>
            <a:r>
              <a:rPr lang="fi-FI" sz="2400" b="1" dirty="0"/>
              <a:t>kattavana palvelupakettina </a:t>
            </a:r>
            <a:r>
              <a:rPr lang="fi-FI" sz="2400" dirty="0"/>
              <a:t>yliopistoille (Saas sis. versionhallinta ja palvelin)  kehityksessä ja tukipalveluissa  järjestelmän </a:t>
            </a:r>
            <a:r>
              <a:rPr lang="fi-FI" sz="2400" b="1" dirty="0"/>
              <a:t>eheys varmistaen</a:t>
            </a:r>
          </a:p>
          <a:p>
            <a:pPr lvl="0"/>
            <a:r>
              <a:rPr lang="fi-FI" sz="2400" b="1" dirty="0"/>
              <a:t>Teknologia- ja kehitysvelan ehkäisy</a:t>
            </a:r>
            <a:r>
              <a:rPr lang="fi-FI" sz="2400" dirty="0"/>
              <a:t> </a:t>
            </a:r>
          </a:p>
          <a:p>
            <a:pPr lvl="0"/>
            <a:r>
              <a:rPr lang="fi-FI" sz="2400" dirty="0"/>
              <a:t>Tuottaa </a:t>
            </a:r>
            <a:r>
              <a:rPr lang="fi-FI" sz="2400" b="1" dirty="0"/>
              <a:t>kokonaiskuvan </a:t>
            </a:r>
            <a:r>
              <a:rPr lang="fi-FI" sz="2400" dirty="0"/>
              <a:t>yhteisistä järjestelmäpalveluista </a:t>
            </a:r>
          </a:p>
          <a:p>
            <a:pPr lvl="0"/>
            <a:r>
              <a:rPr lang="fi-FI" sz="2400" dirty="0"/>
              <a:t>Uudella hinnoittelumallilla</a:t>
            </a:r>
            <a:r>
              <a:rPr lang="fi-FI" sz="2400" dirty="0">
                <a:sym typeface="Wingdings" panose="05000000000000000000" pitchFamily="2" charset="2"/>
              </a:rPr>
              <a:t> </a:t>
            </a:r>
            <a:r>
              <a:rPr lang="fi-FI" sz="2400" b="1" dirty="0">
                <a:sym typeface="Wingdings" panose="05000000000000000000" pitchFamily="2" charset="2"/>
              </a:rPr>
              <a:t>investointipaineiden vähennys</a:t>
            </a:r>
            <a:r>
              <a:rPr lang="fi-FI" sz="2400" dirty="0">
                <a:sym typeface="Wingdings" panose="05000000000000000000" pitchFamily="2" charset="2"/>
              </a:rPr>
              <a:t> yliopistojen budjetteihin ja </a:t>
            </a:r>
            <a:r>
              <a:rPr lang="fi-FI" sz="2400" b="1" dirty="0">
                <a:sym typeface="Wingdings" panose="05000000000000000000" pitchFamily="2" charset="2"/>
              </a:rPr>
              <a:t>ennakoitavat kustannukset </a:t>
            </a:r>
          </a:p>
          <a:p>
            <a:pPr lvl="0"/>
            <a:r>
              <a:rPr lang="fi-FI" sz="2400" dirty="0"/>
              <a:t> Parantunut </a:t>
            </a:r>
            <a:r>
              <a:rPr lang="fi-FI" sz="2400" b="1" dirty="0"/>
              <a:t>kyvykkyys reagoida </a:t>
            </a:r>
            <a:r>
              <a:rPr lang="fi-FI" sz="2400" dirty="0"/>
              <a:t>uusiin yhteisten palveluiden </a:t>
            </a:r>
            <a:r>
              <a:rPr lang="fi-FI" sz="2400" b="1" dirty="0"/>
              <a:t>kehitystarpeisiin </a:t>
            </a:r>
            <a:endParaRPr lang="fi-FI" sz="2400" dirty="0"/>
          </a:p>
          <a:p>
            <a:pPr lvl="0"/>
            <a:r>
              <a:rPr lang="fi-FI" sz="2400" b="1" dirty="0"/>
              <a:t>Strategisesti johdettu </a:t>
            </a:r>
            <a:r>
              <a:rPr lang="fi-FI" sz="2400" dirty="0"/>
              <a:t>ja </a:t>
            </a:r>
            <a:r>
              <a:rPr lang="fi-FI" sz="2400" dirty="0" smtClean="0"/>
              <a:t>kaikille osakkaille läpinäkyvä </a:t>
            </a:r>
            <a:r>
              <a:rPr lang="fi-FI" sz="2400" b="1" dirty="0" smtClean="0"/>
              <a:t>kehityspanosten suunnittelu</a:t>
            </a:r>
            <a:endParaRPr lang="fi-FI" sz="2400" b="1" dirty="0"/>
          </a:p>
          <a:p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OTM-HANKE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70417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OTM-palvelut yrityksestä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b="1" dirty="0"/>
              <a:t>Käyttöpalvelut</a:t>
            </a:r>
          </a:p>
          <a:p>
            <a:pPr lvl="1"/>
            <a:r>
              <a:rPr lang="fi-FI" dirty="0" smtClean="0"/>
              <a:t>Sovellus Saas-palveluna</a:t>
            </a:r>
            <a:endParaRPr lang="fi-FI" dirty="0"/>
          </a:p>
          <a:p>
            <a:pPr lvl="1"/>
            <a:r>
              <a:rPr lang="fi-FI" dirty="0" smtClean="0"/>
              <a:t>Tuotanto-</a:t>
            </a:r>
            <a:r>
              <a:rPr lang="fi-FI" dirty="0"/>
              <a:t>, testi-, demo- ja kehitysympäristöjen hallinta ja valvonta</a:t>
            </a:r>
          </a:p>
          <a:p>
            <a:pPr lvl="1"/>
            <a:r>
              <a:rPr lang="fi-FI" dirty="0" smtClean="0"/>
              <a:t>Käytettävyys </a:t>
            </a:r>
            <a:r>
              <a:rPr lang="fi-FI" dirty="0"/>
              <a:t>(24/7)</a:t>
            </a:r>
          </a:p>
          <a:p>
            <a:endParaRPr lang="fi-FI" dirty="0"/>
          </a:p>
          <a:p>
            <a:r>
              <a:rPr lang="fi-FI" b="1" dirty="0"/>
              <a:t>Kehityspalvelut</a:t>
            </a:r>
          </a:p>
          <a:p>
            <a:pPr lvl="1"/>
            <a:r>
              <a:rPr lang="fi-FI" dirty="0" smtClean="0"/>
              <a:t>Yhteistyö </a:t>
            </a:r>
            <a:r>
              <a:rPr lang="fi-FI" dirty="0"/>
              <a:t>asiakkaiden kanssa uusien tarpeiden tunnistamiseksi</a:t>
            </a:r>
          </a:p>
          <a:p>
            <a:pPr lvl="1"/>
            <a:r>
              <a:rPr lang="fi-FI" dirty="0" smtClean="0"/>
              <a:t>Viranomaisvaatimusten </a:t>
            </a:r>
            <a:r>
              <a:rPr lang="fi-FI" dirty="0"/>
              <a:t>seuranta ja huomioiminen</a:t>
            </a:r>
          </a:p>
          <a:p>
            <a:pPr lvl="1"/>
            <a:r>
              <a:rPr lang="fi-FI" dirty="0" smtClean="0"/>
              <a:t>Sovelluksen </a:t>
            </a:r>
            <a:r>
              <a:rPr lang="fi-FI" dirty="0"/>
              <a:t>uudet piirteet (määrittely, toteutus, testaus, </a:t>
            </a:r>
            <a:r>
              <a:rPr lang="fi-FI" dirty="0" smtClean="0"/>
              <a:t>tuotantoon </a:t>
            </a:r>
            <a:r>
              <a:rPr lang="fi-FI" dirty="0"/>
              <a:t>siirto)</a:t>
            </a:r>
          </a:p>
          <a:p>
            <a:pPr lvl="1"/>
            <a:r>
              <a:rPr lang="fi-FI" dirty="0" smtClean="0"/>
              <a:t>Järjestelmän </a:t>
            </a:r>
            <a:r>
              <a:rPr lang="fi-FI" dirty="0"/>
              <a:t>teknisen eheyden varmistaminen</a:t>
            </a:r>
          </a:p>
          <a:p>
            <a:pPr lvl="1"/>
            <a:r>
              <a:rPr lang="fi-FI" dirty="0" smtClean="0"/>
              <a:t>Teknologiapäivitykset</a:t>
            </a:r>
            <a:endParaRPr lang="fi-FI" dirty="0"/>
          </a:p>
          <a:p>
            <a:pPr lvl="1"/>
            <a:r>
              <a:rPr lang="fi-FI" dirty="0" smtClean="0"/>
              <a:t>Dokumentaation </a:t>
            </a:r>
            <a:r>
              <a:rPr lang="fi-FI" dirty="0"/>
              <a:t>ylläpito</a:t>
            </a:r>
          </a:p>
          <a:p>
            <a:pPr lvl="1"/>
            <a:r>
              <a:rPr lang="fi-FI" dirty="0" smtClean="0"/>
              <a:t>Asiakaskohtaiset </a:t>
            </a:r>
            <a:r>
              <a:rPr lang="fi-FI" dirty="0"/>
              <a:t>lisäosat (?)</a:t>
            </a:r>
            <a:endParaRPr lang="fi-FI" dirty="0" smtClean="0"/>
          </a:p>
          <a:p>
            <a:pPr marL="114300" indent="0">
              <a:buNone/>
            </a:pPr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OTM-HANKE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743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OTM-palvelut yrityksestä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b="1" dirty="0"/>
              <a:t>Ylläpitopalvelut</a:t>
            </a:r>
          </a:p>
          <a:p>
            <a:pPr lvl="1"/>
            <a:r>
              <a:rPr lang="fi-FI" dirty="0" smtClean="0"/>
              <a:t>Vikatilanteiden </a:t>
            </a:r>
            <a:r>
              <a:rPr lang="fi-FI" dirty="0"/>
              <a:t>kirjaus ja selvitys sekä mahdollinen ohjeistus</a:t>
            </a:r>
          </a:p>
          <a:p>
            <a:pPr lvl="1"/>
            <a:r>
              <a:rPr lang="fi-FI" dirty="0" smtClean="0"/>
              <a:t>Ohjelmisto- </a:t>
            </a:r>
            <a:r>
              <a:rPr lang="fi-FI" dirty="0"/>
              <a:t>ja tietokantapäivitykset</a:t>
            </a:r>
          </a:p>
          <a:p>
            <a:endParaRPr lang="fi-FI" dirty="0" smtClean="0"/>
          </a:p>
          <a:p>
            <a:r>
              <a:rPr lang="fi-FI" b="1" dirty="0" smtClean="0"/>
              <a:t>Asiakaspalvelu kattaen eri organisaatiotasot ja -tarpeet</a:t>
            </a:r>
            <a:r>
              <a:rPr lang="fi-FI" dirty="0"/>
              <a:t>	</a:t>
            </a:r>
          </a:p>
          <a:p>
            <a:endParaRPr lang="fi-FI" b="1" dirty="0" smtClean="0"/>
          </a:p>
          <a:p>
            <a:r>
              <a:rPr lang="fi-FI" b="1" dirty="0" smtClean="0"/>
              <a:t>Tukipalvelut</a:t>
            </a:r>
            <a:endParaRPr lang="fi-FI" b="1" dirty="0"/>
          </a:p>
          <a:p>
            <a:pPr lvl="1"/>
            <a:r>
              <a:rPr lang="fi-FI" dirty="0" smtClean="0"/>
              <a:t>Sovelluksen </a:t>
            </a:r>
            <a:r>
              <a:rPr lang="fi-FI" dirty="0"/>
              <a:t>käytön neuvonta pääkäyttäjille</a:t>
            </a:r>
          </a:p>
          <a:p>
            <a:pPr lvl="1"/>
            <a:r>
              <a:rPr lang="fi-FI" dirty="0" smtClean="0"/>
              <a:t>Sovelluksen </a:t>
            </a:r>
            <a:r>
              <a:rPr lang="fi-FI" dirty="0"/>
              <a:t>käytön neuvonta loppukäyttäjille (?)</a:t>
            </a:r>
          </a:p>
          <a:p>
            <a:pPr lvl="1"/>
            <a:r>
              <a:rPr lang="fi-FI" dirty="0" smtClean="0"/>
              <a:t>Koulutuspalvelut</a:t>
            </a:r>
            <a:endParaRPr lang="fi-FI" dirty="0"/>
          </a:p>
          <a:p>
            <a:pPr lvl="1"/>
            <a:r>
              <a:rPr lang="fi-FI" dirty="0" smtClean="0"/>
              <a:t>Käyttöönoton </a:t>
            </a:r>
            <a:r>
              <a:rPr lang="fi-FI" dirty="0"/>
              <a:t>tukipalvelut</a:t>
            </a:r>
          </a:p>
          <a:p>
            <a:pPr lvl="1"/>
            <a:r>
              <a:rPr lang="fi-FI" dirty="0" err="1" smtClean="0"/>
              <a:t>Ad</a:t>
            </a:r>
            <a:r>
              <a:rPr lang="fi-FI" dirty="0"/>
              <a:t>-</a:t>
            </a:r>
            <a:r>
              <a:rPr lang="fi-FI" dirty="0" smtClean="0"/>
              <a:t>hoc -raportointi </a:t>
            </a:r>
            <a:r>
              <a:rPr lang="fi-FI" dirty="0"/>
              <a:t>ja kyselyt</a:t>
            </a:r>
          </a:p>
          <a:p>
            <a:pPr lvl="1"/>
            <a:r>
              <a:rPr lang="fi-FI" dirty="0" smtClean="0"/>
              <a:t>Käyttöohjeet </a:t>
            </a:r>
            <a:r>
              <a:rPr lang="fi-FI" dirty="0"/>
              <a:t>ja niiden ylläpito</a:t>
            </a:r>
          </a:p>
          <a:p>
            <a:pPr lvl="1"/>
            <a:r>
              <a:rPr lang="fi-FI" dirty="0" smtClean="0"/>
              <a:t>Versiotiedotteet</a:t>
            </a:r>
            <a:endParaRPr lang="fi-FI" dirty="0"/>
          </a:p>
          <a:p>
            <a:pPr lvl="1"/>
            <a:r>
              <a:rPr lang="fi-FI" dirty="0" smtClean="0"/>
              <a:t>Järjestelmän </a:t>
            </a:r>
            <a:r>
              <a:rPr lang="fi-FI" dirty="0"/>
              <a:t>käytön konsultoiva tuki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OTM-HANKE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1480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I</a:t>
            </a:r>
            <a:r>
              <a:rPr lang="fi-FI" dirty="0" err="1" smtClean="0"/>
              <a:t>nhouse</a:t>
            </a:r>
            <a:r>
              <a:rPr lang="fi-FI" dirty="0" smtClean="0"/>
              <a:t> yrityksen taloudellinen toimintamalli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738" y="2204864"/>
            <a:ext cx="7620000" cy="4176464"/>
          </a:xfrm>
        </p:spPr>
        <p:txBody>
          <a:bodyPr/>
          <a:lstStyle/>
          <a:p>
            <a:r>
              <a:rPr lang="fi-FI" dirty="0" smtClean="0"/>
              <a:t>Perustajayliopistot pääomittavat yritystä siirtämällä sen omaisuudeksi jo tehdyn kehitystyön ja pääomittamalla yritystä lopun kehitysvaiheen tarvitsemalla rahoituksella.</a:t>
            </a:r>
          </a:p>
          <a:p>
            <a:r>
              <a:rPr lang="fi-FI" dirty="0" smtClean="0"/>
              <a:t>Käyttöönoton yhteydessä omistajayliopistot tulevat yhtiön asiakkaiksi ja ryhtyvät maksamaan käyttöpalvelumaksuja</a:t>
            </a:r>
          </a:p>
          <a:p>
            <a:r>
              <a:rPr lang="fi-FI" dirty="0" smtClean="0"/>
              <a:t>Käyttöpalvelumaksut sisältävät</a:t>
            </a:r>
          </a:p>
          <a:p>
            <a:pPr lvl="1"/>
            <a:r>
              <a:rPr lang="fi-FI" dirty="0" smtClean="0"/>
              <a:t>ylläpitokulut</a:t>
            </a:r>
          </a:p>
          <a:p>
            <a:pPr lvl="1"/>
            <a:r>
              <a:rPr lang="fi-FI" dirty="0" smtClean="0"/>
              <a:t>ylläpitokehityksen </a:t>
            </a:r>
          </a:p>
          <a:p>
            <a:pPr lvl="1"/>
            <a:r>
              <a:rPr lang="fi-FI" dirty="0" smtClean="0"/>
              <a:t>kehitysinvestoinnin poistot 8-10 v. poistoajalla</a:t>
            </a:r>
          </a:p>
          <a:p>
            <a:endParaRPr lang="fi-FI" dirty="0" smtClean="0"/>
          </a:p>
          <a:p>
            <a:pPr marL="114300" indent="0">
              <a:buNone/>
            </a:pPr>
            <a:endParaRPr lang="fi-FI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OTM-HANKE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923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Uusi hinnoittelumalli</a:t>
            </a:r>
            <a:endParaRPr lang="fi-FI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OTM-HANKE</a:t>
            </a:r>
            <a:endParaRPr lang="fi-FI"/>
          </a:p>
        </p:txBody>
      </p:sp>
      <p:sp>
        <p:nvSpPr>
          <p:cNvPr id="5" name="Rectangle 4"/>
          <p:cNvSpPr/>
          <p:nvPr/>
        </p:nvSpPr>
        <p:spPr>
          <a:xfrm>
            <a:off x="1115616" y="1916832"/>
            <a:ext cx="6408712" cy="22322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dirty="0" smtClean="0"/>
              <a:t>Ylläpitopalvelun reaaliset tuotantokustannukset </a:t>
            </a:r>
          </a:p>
          <a:p>
            <a:pPr marL="114300" indent="0">
              <a:buNone/>
            </a:pPr>
            <a:r>
              <a:rPr lang="fi-FI" dirty="0" smtClean="0"/>
              <a:t>Kustannuksiin </a:t>
            </a:r>
            <a:r>
              <a:rPr lang="fi-FI" dirty="0"/>
              <a:t>vaikuttaa</a:t>
            </a:r>
          </a:p>
          <a:p>
            <a:pPr lvl="1"/>
            <a:r>
              <a:rPr lang="fi-FI" dirty="0"/>
              <a:t>mukana olevien yliopistojen lukumäärä </a:t>
            </a:r>
            <a:r>
              <a:rPr lang="fi-FI" dirty="0" smtClean="0"/>
              <a:t>(osuus FTE suhteessa)</a:t>
            </a:r>
            <a:endParaRPr lang="fi-FI" dirty="0"/>
          </a:p>
          <a:p>
            <a:pPr lvl="1"/>
            <a:r>
              <a:rPr lang="fi-FI" dirty="0"/>
              <a:t>palvelun vaatima henkilömäärä </a:t>
            </a:r>
          </a:p>
          <a:p>
            <a:pPr lvl="1"/>
            <a:r>
              <a:rPr lang="fi-FI" dirty="0"/>
              <a:t>vuokrat, ulkoiset palveluhinnat jne. </a:t>
            </a:r>
            <a:endParaRPr lang="fi-FI" dirty="0" smtClean="0"/>
          </a:p>
          <a:p>
            <a:r>
              <a:rPr lang="fi-FI" dirty="0"/>
              <a:t>L</a:t>
            </a:r>
            <a:r>
              <a:rPr lang="fi-FI" dirty="0" smtClean="0"/>
              <a:t>opulliset ylläpitopalvelumaksut </a:t>
            </a:r>
            <a:r>
              <a:rPr lang="fi-FI" dirty="0"/>
              <a:t>määräytyvät asiakasohjauksen kautta mm. säätämällä palvelutasoa ja </a:t>
            </a:r>
            <a:r>
              <a:rPr lang="fi-FI" dirty="0" smtClean="0"/>
              <a:t>henkilöstömäärä</a:t>
            </a:r>
            <a:endParaRPr lang="fi-FI" dirty="0"/>
          </a:p>
        </p:txBody>
      </p:sp>
      <p:sp>
        <p:nvSpPr>
          <p:cNvPr id="6" name="Rectangle 5"/>
          <p:cNvSpPr/>
          <p:nvPr/>
        </p:nvSpPr>
        <p:spPr>
          <a:xfrm>
            <a:off x="1115616" y="4126654"/>
            <a:ext cx="6407322" cy="447255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Ylläpitokehitys x %</a:t>
            </a:r>
            <a:endParaRPr lang="fi-FI" dirty="0"/>
          </a:p>
        </p:txBody>
      </p:sp>
      <p:sp>
        <p:nvSpPr>
          <p:cNvPr id="7" name="Rectangle 6"/>
          <p:cNvSpPr/>
          <p:nvPr/>
        </p:nvSpPr>
        <p:spPr>
          <a:xfrm>
            <a:off x="1115616" y="4868419"/>
            <a:ext cx="6408712" cy="72082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Kehitysinvestoinnin vuosipoistot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9065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4442</TotalTime>
  <Words>786</Words>
  <Application>Microsoft Office PowerPoint</Application>
  <PresentationFormat>On-screen Show (4:3)</PresentationFormat>
  <Paragraphs>211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Verdana</vt:lpstr>
      <vt:lpstr>Wingdings</vt:lpstr>
      <vt:lpstr>Adjacency</vt:lpstr>
      <vt:lpstr>OTM-hankkeen eteneminen ja jatkotyön yhteistyömalli</vt:lpstr>
      <vt:lpstr>Hankkeen eteneminen</vt:lpstr>
      <vt:lpstr>Yhteistyömalli – inhouse yhtiö</vt:lpstr>
      <vt:lpstr>Yhteistyömalli – inhouse-yhtiö - hyödyt</vt:lpstr>
      <vt:lpstr>Yhteistyömalli – inhouse-yhtiö - hyödyt</vt:lpstr>
      <vt:lpstr>OTM-palvelut yrityksestä</vt:lpstr>
      <vt:lpstr>OTM-palvelut yrityksestä</vt:lpstr>
      <vt:lpstr>Inhouse yrityksen taloudellinen toimintamalli</vt:lpstr>
      <vt:lpstr>Uusi hinnoittelumalli</vt:lpstr>
      <vt:lpstr>Uusi hinnoittelumalli</vt:lpstr>
      <vt:lpstr>Uusi hinnoittelumalli</vt:lpstr>
      <vt:lpstr>Vaikuttaminen yhtiössä</vt:lpstr>
      <vt:lpstr>Tavoiteltavat hyödyt yliopistoille / korkeakouluille</vt:lpstr>
      <vt:lpstr>PowerPoint Presentation</vt:lpstr>
      <vt:lpstr>PowerPoint Presentation</vt:lpstr>
    </vt:vector>
  </TitlesOfParts>
  <Company>Aalto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Riihiaho Mari</dc:creator>
  <cp:lastModifiedBy>Saari, Eeva M</cp:lastModifiedBy>
  <cp:revision>272</cp:revision>
  <dcterms:created xsi:type="dcterms:W3CDTF">2013-04-26T09:55:01Z</dcterms:created>
  <dcterms:modified xsi:type="dcterms:W3CDTF">2015-12-03T14:00:21Z</dcterms:modified>
</cp:coreProperties>
</file>