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349" r:id="rId5"/>
    <p:sldId id="389" r:id="rId6"/>
    <p:sldId id="390" r:id="rId7"/>
    <p:sldId id="291" r:id="rId8"/>
    <p:sldId id="387" r:id="rId9"/>
    <p:sldId id="386" r:id="rId10"/>
    <p:sldId id="274" r:id="rId11"/>
    <p:sldId id="277" r:id="rId12"/>
    <p:sldId id="275" r:id="rId13"/>
    <p:sldId id="280" r:id="rId14"/>
    <p:sldId id="281" r:id="rId15"/>
    <p:sldId id="283" r:id="rId16"/>
    <p:sldId id="330" r:id="rId17"/>
    <p:sldId id="331" r:id="rId18"/>
    <p:sldId id="285" r:id="rId19"/>
    <p:sldId id="357" r:id="rId20"/>
    <p:sldId id="360" r:id="rId21"/>
    <p:sldId id="361" r:id="rId22"/>
    <p:sldId id="362" r:id="rId23"/>
    <p:sldId id="365" r:id="rId24"/>
    <p:sldId id="366" r:id="rId25"/>
    <p:sldId id="394" r:id="rId26"/>
    <p:sldId id="395" r:id="rId27"/>
    <p:sldId id="391"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MPARA Athina (REA)" initials="ZA(" lastIdx="13" clrIdx="0">
    <p:extLst>
      <p:ext uri="{19B8F6BF-5375-455C-9EA6-DF929625EA0E}">
        <p15:presenceInfo xmlns:p15="http://schemas.microsoft.com/office/powerpoint/2012/main" userId="S-1-5-21-1606980848-2025429265-839522115-660785" providerId="AD"/>
      </p:ext>
    </p:extLst>
  </p:cmAuthor>
  <p:cmAuthor id="2" name="GALEAZZI Emanuela (EISMEA)" initials="GE(" lastIdx="10" clrIdx="1">
    <p:extLst>
      <p:ext uri="{19B8F6BF-5375-455C-9EA6-DF929625EA0E}">
        <p15:presenceInfo xmlns:p15="http://schemas.microsoft.com/office/powerpoint/2012/main" userId="S-1-5-21-1606980848-2025429265-839522115-467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39A1"/>
    <a:srgbClr val="5939A1"/>
    <a:srgbClr val="4F3C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416" y="32"/>
      </p:cViewPr>
      <p:guideLst>
        <p:guide orient="horz" pos="2160"/>
        <p:guide pos="3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a Makarow" userId="846ded0838556463" providerId="LiveId" clId="{FC7E408F-170F-47A4-BC54-E1FA9F3E5A88}"/>
    <pc:docChg chg="undo custSel addSld delSld modSld">
      <pc:chgData name="Marja Makarow" userId="846ded0838556463" providerId="LiveId" clId="{FC7E408F-170F-47A4-BC54-E1FA9F3E5A88}" dt="2022-02-27T05:59:43.945" v="2747" actId="20577"/>
      <pc:docMkLst>
        <pc:docMk/>
      </pc:docMkLst>
      <pc:sldChg chg="modSp mod">
        <pc:chgData name="Marja Makarow" userId="846ded0838556463" providerId="LiveId" clId="{FC7E408F-170F-47A4-BC54-E1FA9F3E5A88}" dt="2022-02-27T05:53:21.273" v="2484" actId="14100"/>
        <pc:sldMkLst>
          <pc:docMk/>
          <pc:sldMk cId="2446835893" sldId="274"/>
        </pc:sldMkLst>
        <pc:spChg chg="mod">
          <ac:chgData name="Marja Makarow" userId="846ded0838556463" providerId="LiveId" clId="{FC7E408F-170F-47A4-BC54-E1FA9F3E5A88}" dt="2022-02-27T05:53:21.273" v="2484" actId="14100"/>
          <ac:spMkLst>
            <pc:docMk/>
            <pc:sldMk cId="2446835893" sldId="274"/>
            <ac:spMk id="2" creationId="{00000000-0000-0000-0000-000000000000}"/>
          </ac:spMkLst>
        </pc:spChg>
        <pc:spChg chg="mod">
          <ac:chgData name="Marja Makarow" userId="846ded0838556463" providerId="LiveId" clId="{FC7E408F-170F-47A4-BC54-E1FA9F3E5A88}" dt="2022-02-27T05:24:44.118" v="405" actId="20577"/>
          <ac:spMkLst>
            <pc:docMk/>
            <pc:sldMk cId="2446835893" sldId="274"/>
            <ac:spMk id="3" creationId="{00000000-0000-0000-0000-000000000000}"/>
          </ac:spMkLst>
        </pc:spChg>
      </pc:sldChg>
      <pc:sldChg chg="modSp mod">
        <pc:chgData name="Marja Makarow" userId="846ded0838556463" providerId="LiveId" clId="{FC7E408F-170F-47A4-BC54-E1FA9F3E5A88}" dt="2022-02-27T05:28:56.468" v="517" actId="113"/>
        <pc:sldMkLst>
          <pc:docMk/>
          <pc:sldMk cId="2228615154" sldId="275"/>
        </pc:sldMkLst>
        <pc:spChg chg="mod">
          <ac:chgData name="Marja Makarow" userId="846ded0838556463" providerId="LiveId" clId="{FC7E408F-170F-47A4-BC54-E1FA9F3E5A88}" dt="2022-02-27T05:27:16.536" v="438" actId="1076"/>
          <ac:spMkLst>
            <pc:docMk/>
            <pc:sldMk cId="2228615154" sldId="275"/>
            <ac:spMk id="2" creationId="{00000000-0000-0000-0000-000000000000}"/>
          </ac:spMkLst>
        </pc:spChg>
        <pc:spChg chg="mod">
          <ac:chgData name="Marja Makarow" userId="846ded0838556463" providerId="LiveId" clId="{FC7E408F-170F-47A4-BC54-E1FA9F3E5A88}" dt="2022-02-27T05:28:56.468" v="517" actId="113"/>
          <ac:spMkLst>
            <pc:docMk/>
            <pc:sldMk cId="2228615154" sldId="275"/>
            <ac:spMk id="3" creationId="{00000000-0000-0000-0000-000000000000}"/>
          </ac:spMkLst>
        </pc:spChg>
      </pc:sldChg>
      <pc:sldChg chg="modSp mod">
        <pc:chgData name="Marja Makarow" userId="846ded0838556463" providerId="LiveId" clId="{FC7E408F-170F-47A4-BC54-E1FA9F3E5A88}" dt="2022-02-27T05:26:01.608" v="436" actId="20577"/>
        <pc:sldMkLst>
          <pc:docMk/>
          <pc:sldMk cId="2391601714" sldId="277"/>
        </pc:sldMkLst>
        <pc:spChg chg="mod">
          <ac:chgData name="Marja Makarow" userId="846ded0838556463" providerId="LiveId" clId="{FC7E408F-170F-47A4-BC54-E1FA9F3E5A88}" dt="2022-02-27T05:25:27.931" v="432" actId="20577"/>
          <ac:spMkLst>
            <pc:docMk/>
            <pc:sldMk cId="2391601714" sldId="277"/>
            <ac:spMk id="2" creationId="{00000000-0000-0000-0000-000000000000}"/>
          </ac:spMkLst>
        </pc:spChg>
        <pc:spChg chg="mod">
          <ac:chgData name="Marja Makarow" userId="846ded0838556463" providerId="LiveId" clId="{FC7E408F-170F-47A4-BC54-E1FA9F3E5A88}" dt="2022-02-27T05:25:54.804" v="434" actId="20577"/>
          <ac:spMkLst>
            <pc:docMk/>
            <pc:sldMk cId="2391601714" sldId="277"/>
            <ac:spMk id="4" creationId="{00000000-0000-0000-0000-000000000000}"/>
          </ac:spMkLst>
        </pc:spChg>
        <pc:spChg chg="mod">
          <ac:chgData name="Marja Makarow" userId="846ded0838556463" providerId="LiveId" clId="{FC7E408F-170F-47A4-BC54-E1FA9F3E5A88}" dt="2022-02-27T05:26:01.608" v="436" actId="20577"/>
          <ac:spMkLst>
            <pc:docMk/>
            <pc:sldMk cId="2391601714" sldId="277"/>
            <ac:spMk id="9" creationId="{00000000-0000-0000-0000-000000000000}"/>
          </ac:spMkLst>
        </pc:spChg>
      </pc:sldChg>
      <pc:sldChg chg="modSp mod">
        <pc:chgData name="Marja Makarow" userId="846ded0838556463" providerId="LiveId" clId="{FC7E408F-170F-47A4-BC54-E1FA9F3E5A88}" dt="2022-02-27T05:30:45.978" v="573" actId="20577"/>
        <pc:sldMkLst>
          <pc:docMk/>
          <pc:sldMk cId="2255300590" sldId="280"/>
        </pc:sldMkLst>
        <pc:spChg chg="mod">
          <ac:chgData name="Marja Makarow" userId="846ded0838556463" providerId="LiveId" clId="{FC7E408F-170F-47A4-BC54-E1FA9F3E5A88}" dt="2022-02-27T05:29:37.633" v="562" actId="20577"/>
          <ac:spMkLst>
            <pc:docMk/>
            <pc:sldMk cId="2255300590" sldId="280"/>
            <ac:spMk id="2" creationId="{00000000-0000-0000-0000-000000000000}"/>
          </ac:spMkLst>
        </pc:spChg>
        <pc:spChg chg="mod">
          <ac:chgData name="Marja Makarow" userId="846ded0838556463" providerId="LiveId" clId="{FC7E408F-170F-47A4-BC54-E1FA9F3E5A88}" dt="2022-02-27T05:30:45.978" v="573" actId="20577"/>
          <ac:spMkLst>
            <pc:docMk/>
            <pc:sldMk cId="2255300590" sldId="280"/>
            <ac:spMk id="3" creationId="{00000000-0000-0000-0000-000000000000}"/>
          </ac:spMkLst>
        </pc:spChg>
      </pc:sldChg>
      <pc:sldChg chg="modSp mod">
        <pc:chgData name="Marja Makarow" userId="846ded0838556463" providerId="LiveId" clId="{FC7E408F-170F-47A4-BC54-E1FA9F3E5A88}" dt="2022-02-27T05:34:07.463" v="656" actId="20577"/>
        <pc:sldMkLst>
          <pc:docMk/>
          <pc:sldMk cId="791133624" sldId="281"/>
        </pc:sldMkLst>
        <pc:spChg chg="mod">
          <ac:chgData name="Marja Makarow" userId="846ded0838556463" providerId="LiveId" clId="{FC7E408F-170F-47A4-BC54-E1FA9F3E5A88}" dt="2022-02-27T05:31:49.242" v="585" actId="20577"/>
          <ac:spMkLst>
            <pc:docMk/>
            <pc:sldMk cId="791133624" sldId="281"/>
            <ac:spMk id="2" creationId="{00000000-0000-0000-0000-000000000000}"/>
          </ac:spMkLst>
        </pc:spChg>
        <pc:spChg chg="mod">
          <ac:chgData name="Marja Makarow" userId="846ded0838556463" providerId="LiveId" clId="{FC7E408F-170F-47A4-BC54-E1FA9F3E5A88}" dt="2022-02-27T05:34:07.463" v="656" actId="20577"/>
          <ac:spMkLst>
            <pc:docMk/>
            <pc:sldMk cId="791133624" sldId="281"/>
            <ac:spMk id="3" creationId="{00000000-0000-0000-0000-000000000000}"/>
          </ac:spMkLst>
        </pc:spChg>
      </pc:sldChg>
      <pc:sldChg chg="modSp mod">
        <pc:chgData name="Marja Makarow" userId="846ded0838556463" providerId="LiveId" clId="{FC7E408F-170F-47A4-BC54-E1FA9F3E5A88}" dt="2022-02-27T05:54:30.030" v="2529" actId="20577"/>
        <pc:sldMkLst>
          <pc:docMk/>
          <pc:sldMk cId="3437673304" sldId="283"/>
        </pc:sldMkLst>
        <pc:spChg chg="mod">
          <ac:chgData name="Marja Makarow" userId="846ded0838556463" providerId="LiveId" clId="{FC7E408F-170F-47A4-BC54-E1FA9F3E5A88}" dt="2022-02-27T05:34:47.337" v="667" actId="20577"/>
          <ac:spMkLst>
            <pc:docMk/>
            <pc:sldMk cId="3437673304" sldId="283"/>
            <ac:spMk id="2" creationId="{00000000-0000-0000-0000-000000000000}"/>
          </ac:spMkLst>
        </pc:spChg>
        <pc:spChg chg="mod">
          <ac:chgData name="Marja Makarow" userId="846ded0838556463" providerId="LiveId" clId="{FC7E408F-170F-47A4-BC54-E1FA9F3E5A88}" dt="2022-02-27T05:54:30.030" v="2529" actId="20577"/>
          <ac:spMkLst>
            <pc:docMk/>
            <pc:sldMk cId="3437673304" sldId="283"/>
            <ac:spMk id="3" creationId="{00000000-0000-0000-0000-000000000000}"/>
          </ac:spMkLst>
        </pc:spChg>
      </pc:sldChg>
      <pc:sldChg chg="modSp mod">
        <pc:chgData name="Marja Makarow" userId="846ded0838556463" providerId="LiveId" clId="{FC7E408F-170F-47A4-BC54-E1FA9F3E5A88}" dt="2022-02-27T05:55:35.855" v="2542" actId="20577"/>
        <pc:sldMkLst>
          <pc:docMk/>
          <pc:sldMk cId="2788955228" sldId="285"/>
        </pc:sldMkLst>
        <pc:spChg chg="mod">
          <ac:chgData name="Marja Makarow" userId="846ded0838556463" providerId="LiveId" clId="{FC7E408F-170F-47A4-BC54-E1FA9F3E5A88}" dt="2022-02-27T05:38:37.728" v="850" actId="20577"/>
          <ac:spMkLst>
            <pc:docMk/>
            <pc:sldMk cId="2788955228" sldId="285"/>
            <ac:spMk id="2" creationId="{00000000-0000-0000-0000-000000000000}"/>
          </ac:spMkLst>
        </pc:spChg>
        <pc:spChg chg="mod">
          <ac:chgData name="Marja Makarow" userId="846ded0838556463" providerId="LiveId" clId="{FC7E408F-170F-47A4-BC54-E1FA9F3E5A88}" dt="2022-02-27T05:55:35.855" v="2542" actId="20577"/>
          <ac:spMkLst>
            <pc:docMk/>
            <pc:sldMk cId="2788955228" sldId="285"/>
            <ac:spMk id="3" creationId="{00000000-0000-0000-0000-000000000000}"/>
          </ac:spMkLst>
        </pc:spChg>
      </pc:sldChg>
      <pc:sldChg chg="modSp add mod">
        <pc:chgData name="Marja Makarow" userId="846ded0838556463" providerId="LiveId" clId="{FC7E408F-170F-47A4-BC54-E1FA9F3E5A88}" dt="2022-02-27T05:18:00.693" v="112" actId="20577"/>
        <pc:sldMkLst>
          <pc:docMk/>
          <pc:sldMk cId="2171304464" sldId="291"/>
        </pc:sldMkLst>
        <pc:spChg chg="mod">
          <ac:chgData name="Marja Makarow" userId="846ded0838556463" providerId="LiveId" clId="{FC7E408F-170F-47A4-BC54-E1FA9F3E5A88}" dt="2022-02-27T05:18:00.693" v="112" actId="20577"/>
          <ac:spMkLst>
            <pc:docMk/>
            <pc:sldMk cId="2171304464" sldId="291"/>
            <ac:spMk id="76" creationId="{00000000-0000-0000-0000-000000000000}"/>
          </ac:spMkLst>
        </pc:spChg>
        <pc:grpChg chg="mod">
          <ac:chgData name="Marja Makarow" userId="846ded0838556463" providerId="LiveId" clId="{FC7E408F-170F-47A4-BC54-E1FA9F3E5A88}" dt="2022-02-27T05:14:21.661" v="40" actId="14100"/>
          <ac:grpSpMkLst>
            <pc:docMk/>
            <pc:sldMk cId="2171304464" sldId="291"/>
            <ac:grpSpMk id="34" creationId="{00000000-0000-0000-0000-000000000000}"/>
          </ac:grpSpMkLst>
        </pc:grpChg>
      </pc:sldChg>
      <pc:sldChg chg="del">
        <pc:chgData name="Marja Makarow" userId="846ded0838556463" providerId="LiveId" clId="{FC7E408F-170F-47A4-BC54-E1FA9F3E5A88}" dt="2022-02-27T05:13:23.337" v="2" actId="2696"/>
        <pc:sldMkLst>
          <pc:docMk/>
          <pc:sldMk cId="3116408487" sldId="291"/>
        </pc:sldMkLst>
      </pc:sldChg>
      <pc:sldChg chg="modSp mod">
        <pc:chgData name="Marja Makarow" userId="846ded0838556463" providerId="LiveId" clId="{FC7E408F-170F-47A4-BC54-E1FA9F3E5A88}" dt="2022-02-27T05:54:52.610" v="2531" actId="313"/>
        <pc:sldMkLst>
          <pc:docMk/>
          <pc:sldMk cId="3535888623" sldId="330"/>
        </pc:sldMkLst>
        <pc:spChg chg="mod">
          <ac:chgData name="Marja Makarow" userId="846ded0838556463" providerId="LiveId" clId="{FC7E408F-170F-47A4-BC54-E1FA9F3E5A88}" dt="2022-02-27T05:54:52.610" v="2531" actId="313"/>
          <ac:spMkLst>
            <pc:docMk/>
            <pc:sldMk cId="3535888623" sldId="330"/>
            <ac:spMk id="2" creationId="{00000000-0000-0000-0000-000000000000}"/>
          </ac:spMkLst>
        </pc:spChg>
        <pc:spChg chg="mod">
          <ac:chgData name="Marja Makarow" userId="846ded0838556463" providerId="LiveId" clId="{FC7E408F-170F-47A4-BC54-E1FA9F3E5A88}" dt="2022-02-27T05:36:24.432" v="753" actId="20577"/>
          <ac:spMkLst>
            <pc:docMk/>
            <pc:sldMk cId="3535888623" sldId="330"/>
            <ac:spMk id="3" creationId="{00000000-0000-0000-0000-000000000000}"/>
          </ac:spMkLst>
        </pc:spChg>
      </pc:sldChg>
      <pc:sldChg chg="modSp mod">
        <pc:chgData name="Marja Makarow" userId="846ded0838556463" providerId="LiveId" clId="{FC7E408F-170F-47A4-BC54-E1FA9F3E5A88}" dt="2022-02-27T05:55:17.498" v="2538" actId="20577"/>
        <pc:sldMkLst>
          <pc:docMk/>
          <pc:sldMk cId="4163882563" sldId="331"/>
        </pc:sldMkLst>
        <pc:spChg chg="mod">
          <ac:chgData name="Marja Makarow" userId="846ded0838556463" providerId="LiveId" clId="{FC7E408F-170F-47A4-BC54-E1FA9F3E5A88}" dt="2022-02-27T05:55:17.498" v="2538" actId="20577"/>
          <ac:spMkLst>
            <pc:docMk/>
            <pc:sldMk cId="4163882563" sldId="331"/>
            <ac:spMk id="2" creationId="{00000000-0000-0000-0000-000000000000}"/>
          </ac:spMkLst>
        </pc:spChg>
        <pc:spChg chg="mod">
          <ac:chgData name="Marja Makarow" userId="846ded0838556463" providerId="LiveId" clId="{FC7E408F-170F-47A4-BC54-E1FA9F3E5A88}" dt="2022-02-27T05:38:22.867" v="840" actId="20577"/>
          <ac:spMkLst>
            <pc:docMk/>
            <pc:sldMk cId="4163882563" sldId="331"/>
            <ac:spMk id="6" creationId="{00000000-0000-0000-0000-000000000000}"/>
          </ac:spMkLst>
        </pc:spChg>
      </pc:sldChg>
      <pc:sldChg chg="modNotesTx">
        <pc:chgData name="Marja Makarow" userId="846ded0838556463" providerId="LiveId" clId="{FC7E408F-170F-47A4-BC54-E1FA9F3E5A88}" dt="2022-02-27T05:41:41.220" v="1911" actId="20577"/>
        <pc:sldMkLst>
          <pc:docMk/>
          <pc:sldMk cId="1438564527" sldId="357"/>
        </pc:sldMkLst>
      </pc:sldChg>
      <pc:sldChg chg="modSp mod">
        <pc:chgData name="Marja Makarow" userId="846ded0838556463" providerId="LiveId" clId="{FC7E408F-170F-47A4-BC54-E1FA9F3E5A88}" dt="2022-02-27T05:57:54.799" v="2637" actId="20577"/>
        <pc:sldMkLst>
          <pc:docMk/>
          <pc:sldMk cId="3337704788" sldId="365"/>
        </pc:sldMkLst>
        <pc:spChg chg="mod">
          <ac:chgData name="Marja Makarow" userId="846ded0838556463" providerId="LiveId" clId="{FC7E408F-170F-47A4-BC54-E1FA9F3E5A88}" dt="2022-02-27T05:57:21.426" v="2618" actId="20577"/>
          <ac:spMkLst>
            <pc:docMk/>
            <pc:sldMk cId="3337704788" sldId="365"/>
            <ac:spMk id="2" creationId="{00000000-0000-0000-0000-000000000000}"/>
          </ac:spMkLst>
        </pc:spChg>
        <pc:spChg chg="mod">
          <ac:chgData name="Marja Makarow" userId="846ded0838556463" providerId="LiveId" clId="{FC7E408F-170F-47A4-BC54-E1FA9F3E5A88}" dt="2022-02-27T05:57:54.799" v="2637" actId="20577"/>
          <ac:spMkLst>
            <pc:docMk/>
            <pc:sldMk cId="3337704788" sldId="365"/>
            <ac:spMk id="3" creationId="{00000000-0000-0000-0000-000000000000}"/>
          </ac:spMkLst>
        </pc:spChg>
      </pc:sldChg>
      <pc:sldChg chg="modSp mod">
        <pc:chgData name="Marja Makarow" userId="846ded0838556463" providerId="LiveId" clId="{FC7E408F-170F-47A4-BC54-E1FA9F3E5A88}" dt="2022-02-27T05:58:20.456" v="2666" actId="20577"/>
        <pc:sldMkLst>
          <pc:docMk/>
          <pc:sldMk cId="3549302944" sldId="366"/>
        </pc:sldMkLst>
        <pc:spChg chg="mod">
          <ac:chgData name="Marja Makarow" userId="846ded0838556463" providerId="LiveId" clId="{FC7E408F-170F-47A4-BC54-E1FA9F3E5A88}" dt="2022-02-27T05:58:20.456" v="2666" actId="20577"/>
          <ac:spMkLst>
            <pc:docMk/>
            <pc:sldMk cId="3549302944" sldId="366"/>
            <ac:spMk id="2" creationId="{00000000-0000-0000-0000-000000000000}"/>
          </ac:spMkLst>
        </pc:spChg>
      </pc:sldChg>
      <pc:sldChg chg="modSp mod">
        <pc:chgData name="Marja Makarow" userId="846ded0838556463" providerId="LiveId" clId="{FC7E408F-170F-47A4-BC54-E1FA9F3E5A88}" dt="2022-02-27T05:49:28.521" v="2479" actId="20577"/>
        <pc:sldMkLst>
          <pc:docMk/>
          <pc:sldMk cId="2479397873" sldId="367"/>
        </pc:sldMkLst>
        <pc:spChg chg="mod">
          <ac:chgData name="Marja Makarow" userId="846ded0838556463" providerId="LiveId" clId="{FC7E408F-170F-47A4-BC54-E1FA9F3E5A88}" dt="2022-02-27T05:49:08.858" v="2472" actId="313"/>
          <ac:spMkLst>
            <pc:docMk/>
            <pc:sldMk cId="2479397873" sldId="367"/>
            <ac:spMk id="2" creationId="{00000000-0000-0000-0000-000000000000}"/>
          </ac:spMkLst>
        </pc:spChg>
        <pc:spChg chg="mod">
          <ac:chgData name="Marja Makarow" userId="846ded0838556463" providerId="LiveId" clId="{FC7E408F-170F-47A4-BC54-E1FA9F3E5A88}" dt="2022-02-27T05:49:28.521" v="2479" actId="20577"/>
          <ac:spMkLst>
            <pc:docMk/>
            <pc:sldMk cId="2479397873" sldId="367"/>
            <ac:spMk id="3" creationId="{00000000-0000-0000-0000-000000000000}"/>
          </ac:spMkLst>
        </pc:spChg>
      </pc:sldChg>
      <pc:sldChg chg="modSp mod">
        <pc:chgData name="Marja Makarow" userId="846ded0838556463" providerId="LiveId" clId="{FC7E408F-170F-47A4-BC54-E1FA9F3E5A88}" dt="2022-02-27T05:49:41.111" v="2483" actId="20577"/>
        <pc:sldMkLst>
          <pc:docMk/>
          <pc:sldMk cId="3876462348" sldId="368"/>
        </pc:sldMkLst>
        <pc:spChg chg="mod">
          <ac:chgData name="Marja Makarow" userId="846ded0838556463" providerId="LiveId" clId="{FC7E408F-170F-47A4-BC54-E1FA9F3E5A88}" dt="2022-02-27T05:49:41.111" v="2483" actId="20577"/>
          <ac:spMkLst>
            <pc:docMk/>
            <pc:sldMk cId="3876462348" sldId="368"/>
            <ac:spMk id="3" creationId="{00000000-0000-0000-0000-000000000000}"/>
          </ac:spMkLst>
        </pc:spChg>
      </pc:sldChg>
      <pc:sldChg chg="modSp mod">
        <pc:chgData name="Marja Makarow" userId="846ded0838556463" providerId="LiveId" clId="{FC7E408F-170F-47A4-BC54-E1FA9F3E5A88}" dt="2022-02-27T05:22:56.589" v="296" actId="20577"/>
        <pc:sldMkLst>
          <pc:docMk/>
          <pc:sldMk cId="1090443710" sldId="386"/>
        </pc:sldMkLst>
        <pc:spChg chg="mod">
          <ac:chgData name="Marja Makarow" userId="846ded0838556463" providerId="LiveId" clId="{FC7E408F-170F-47A4-BC54-E1FA9F3E5A88}" dt="2022-02-27T05:22:56.589" v="296" actId="20577"/>
          <ac:spMkLst>
            <pc:docMk/>
            <pc:sldMk cId="1090443710" sldId="386"/>
            <ac:spMk id="8" creationId="{00000000-0000-0000-0000-000000000000}"/>
          </ac:spMkLst>
        </pc:spChg>
      </pc:sldChg>
      <pc:sldChg chg="modSp mod">
        <pc:chgData name="Marja Makarow" userId="846ded0838556463" providerId="LiveId" clId="{FC7E408F-170F-47A4-BC54-E1FA9F3E5A88}" dt="2022-02-27T05:21:04.017" v="229" actId="20577"/>
        <pc:sldMkLst>
          <pc:docMk/>
          <pc:sldMk cId="3110949037" sldId="387"/>
        </pc:sldMkLst>
        <pc:spChg chg="mod">
          <ac:chgData name="Marja Makarow" userId="846ded0838556463" providerId="LiveId" clId="{FC7E408F-170F-47A4-BC54-E1FA9F3E5A88}" dt="2022-02-27T05:21:04.017" v="229" actId="20577"/>
          <ac:spMkLst>
            <pc:docMk/>
            <pc:sldMk cId="3110949037" sldId="387"/>
            <ac:spMk id="3" creationId="{00000000-0000-0000-0000-000000000000}"/>
          </ac:spMkLst>
        </pc:spChg>
      </pc:sldChg>
      <pc:sldChg chg="addSp delSp modSp mod">
        <pc:chgData name="Marja Makarow" userId="846ded0838556463" providerId="LiveId" clId="{FC7E408F-170F-47A4-BC54-E1FA9F3E5A88}" dt="2022-02-27T05:16:24.118" v="91" actId="478"/>
        <pc:sldMkLst>
          <pc:docMk/>
          <pc:sldMk cId="363692095" sldId="389"/>
        </pc:sldMkLst>
        <pc:spChg chg="mod">
          <ac:chgData name="Marja Makarow" userId="846ded0838556463" providerId="LiveId" clId="{FC7E408F-170F-47A4-BC54-E1FA9F3E5A88}" dt="2022-02-27T05:15:38.216" v="89" actId="14100"/>
          <ac:spMkLst>
            <pc:docMk/>
            <pc:sldMk cId="363692095" sldId="389"/>
            <ac:spMk id="2" creationId="{00000000-0000-0000-0000-000000000000}"/>
          </ac:spMkLst>
        </pc:spChg>
        <pc:picChg chg="add del">
          <ac:chgData name="Marja Makarow" userId="846ded0838556463" providerId="LiveId" clId="{FC7E408F-170F-47A4-BC54-E1FA9F3E5A88}" dt="2022-02-27T05:16:24.118" v="91" actId="478"/>
          <ac:picMkLst>
            <pc:docMk/>
            <pc:sldMk cId="363692095" sldId="389"/>
            <ac:picMk id="5" creationId="{00000000-0000-0000-0000-000000000000}"/>
          </ac:picMkLst>
        </pc:picChg>
      </pc:sldChg>
      <pc:sldChg chg="del">
        <pc:chgData name="Marja Makarow" userId="846ded0838556463" providerId="LiveId" clId="{FC7E408F-170F-47A4-BC54-E1FA9F3E5A88}" dt="2022-02-27T05:12:46.631" v="0" actId="2696"/>
        <pc:sldMkLst>
          <pc:docMk/>
          <pc:sldMk cId="273710242" sldId="390"/>
        </pc:sldMkLst>
      </pc:sldChg>
      <pc:sldChg chg="add">
        <pc:chgData name="Marja Makarow" userId="846ded0838556463" providerId="LiveId" clId="{FC7E408F-170F-47A4-BC54-E1FA9F3E5A88}" dt="2022-02-27T05:12:56.929" v="1"/>
        <pc:sldMkLst>
          <pc:docMk/>
          <pc:sldMk cId="4230630952" sldId="390"/>
        </pc:sldMkLst>
      </pc:sldChg>
      <pc:sldChg chg="modSp add mod">
        <pc:chgData name="Marja Makarow" userId="846ded0838556463" providerId="LiveId" clId="{FC7E408F-170F-47A4-BC54-E1FA9F3E5A88}" dt="2022-02-27T05:59:43.945" v="2747" actId="20577"/>
        <pc:sldMkLst>
          <pc:docMk/>
          <pc:sldMk cId="2979422494" sldId="395"/>
        </pc:sldMkLst>
        <pc:spChg chg="mod">
          <ac:chgData name="Marja Makarow" userId="846ded0838556463" providerId="LiveId" clId="{FC7E408F-170F-47A4-BC54-E1FA9F3E5A88}" dt="2022-02-27T05:59:03.365" v="2668" actId="20577"/>
          <ac:spMkLst>
            <pc:docMk/>
            <pc:sldMk cId="2979422494" sldId="395"/>
            <ac:spMk id="2" creationId="{00000000-0000-0000-0000-000000000000}"/>
          </ac:spMkLst>
        </pc:spChg>
        <pc:spChg chg="mod">
          <ac:chgData name="Marja Makarow" userId="846ded0838556463" providerId="LiveId" clId="{FC7E408F-170F-47A4-BC54-E1FA9F3E5A88}" dt="2022-02-27T05:59:43.945" v="2747" actId="20577"/>
          <ac:spMkLst>
            <pc:docMk/>
            <pc:sldMk cId="2979422494" sldId="395"/>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74CB8-6671-4E33-977A-8D44F56F1607}" type="doc">
      <dgm:prSet loTypeId="urn:microsoft.com/office/officeart/2005/8/layout/vList2" loCatId="list" qsTypeId="urn:microsoft.com/office/officeart/2005/8/quickstyle/simple1" qsCatId="simple" csTypeId="urn:microsoft.com/office/officeart/2005/8/colors/accent1_5" csCatId="accent1"/>
      <dgm:spPr/>
      <dgm:t>
        <a:bodyPr/>
        <a:lstStyle/>
        <a:p>
          <a:endParaRPr lang="en-US"/>
        </a:p>
      </dgm:t>
    </dgm:pt>
    <dgm:pt modelId="{89EF0237-BBED-4374-BC3A-9AA9C31C0C8E}">
      <dgm:prSet/>
      <dgm:spPr/>
      <dgm:t>
        <a:bodyPr/>
        <a:lstStyle/>
        <a:p>
          <a:pPr rtl="0"/>
          <a:r>
            <a:rPr lang="en-IE"/>
            <a:t>Scope:</a:t>
          </a:r>
          <a:endParaRPr lang="en-US"/>
        </a:p>
      </dgm:t>
    </dgm:pt>
    <dgm:pt modelId="{D76C9D9A-EF24-4C89-9CF1-AE5E55ED01AC}" type="parTrans" cxnId="{89A07641-89AE-4B83-A349-42A9219CF827}">
      <dgm:prSet/>
      <dgm:spPr/>
      <dgm:t>
        <a:bodyPr/>
        <a:lstStyle/>
        <a:p>
          <a:endParaRPr lang="en-US"/>
        </a:p>
      </dgm:t>
    </dgm:pt>
    <dgm:pt modelId="{0D91D9F5-A583-4715-92F1-B1941A5F1376}" type="sibTrans" cxnId="{89A07641-89AE-4B83-A349-42A9219CF827}">
      <dgm:prSet/>
      <dgm:spPr/>
      <dgm:t>
        <a:bodyPr/>
        <a:lstStyle/>
        <a:p>
          <a:endParaRPr lang="en-US"/>
        </a:p>
      </dgm:t>
    </dgm:pt>
    <dgm:pt modelId="{13996784-1F0B-4EE5-A1E9-E2A31AFF677B}">
      <dgm:prSet/>
      <dgm:spPr/>
      <dgm:t>
        <a:bodyPr/>
        <a:lstStyle/>
        <a:p>
          <a:pPr rtl="0"/>
          <a:r>
            <a:rPr lang="en-US"/>
            <a:t>technologies, sustained by renewable energy, able to increase CO2/N cycle efficiency introducing novel management and </a:t>
          </a:r>
          <a:r>
            <a:rPr lang="en-US" err="1"/>
            <a:t>valorisation</a:t>
          </a:r>
          <a:r>
            <a:rPr lang="en-US"/>
            <a:t> practices and approaches and in turn to reduce GHG emissions, nitrogen losses and carbon losses. The processes should focus on the use of renewable energy as input to develop carbon negative or net zero systems. #Multidisciplinarity #Cross-sectorial approaches #Circularity.</a:t>
          </a:r>
        </a:p>
      </dgm:t>
    </dgm:pt>
    <dgm:pt modelId="{082E5058-C16F-46FA-B319-3C040CF88AB2}" type="parTrans" cxnId="{A6C1F49C-6F32-48F9-9BA4-1940E92F9B34}">
      <dgm:prSet/>
      <dgm:spPr/>
      <dgm:t>
        <a:bodyPr/>
        <a:lstStyle/>
        <a:p>
          <a:endParaRPr lang="en-US"/>
        </a:p>
      </dgm:t>
    </dgm:pt>
    <dgm:pt modelId="{BDF75AF3-38DB-4BBA-B043-3FEF1497D8EC}" type="sibTrans" cxnId="{A6C1F49C-6F32-48F9-9BA4-1940E92F9B34}">
      <dgm:prSet/>
      <dgm:spPr/>
      <dgm:t>
        <a:bodyPr/>
        <a:lstStyle/>
        <a:p>
          <a:endParaRPr lang="en-US"/>
        </a:p>
      </dgm:t>
    </dgm:pt>
    <dgm:pt modelId="{45BD1D2B-1658-471B-9659-5B23D2E39ED6}">
      <dgm:prSet/>
      <dgm:spPr/>
      <dgm:t>
        <a:bodyPr/>
        <a:lstStyle/>
        <a:p>
          <a:pPr rtl="0"/>
          <a:r>
            <a:rPr lang="en-IE"/>
            <a:t>Specific objectives:</a:t>
          </a:r>
          <a:endParaRPr lang="en-US"/>
        </a:p>
      </dgm:t>
    </dgm:pt>
    <dgm:pt modelId="{8B947186-12DF-4693-956B-825E8378080F}" type="parTrans" cxnId="{17DAC311-97D6-4B49-8BEE-FF89891D436D}">
      <dgm:prSet/>
      <dgm:spPr/>
      <dgm:t>
        <a:bodyPr/>
        <a:lstStyle/>
        <a:p>
          <a:endParaRPr lang="en-US"/>
        </a:p>
      </dgm:t>
    </dgm:pt>
    <dgm:pt modelId="{7F279052-ACE6-487E-91D3-135EF9FF075B}" type="sibTrans" cxnId="{17DAC311-97D6-4B49-8BEE-FF89891D436D}">
      <dgm:prSet/>
      <dgm:spPr/>
      <dgm:t>
        <a:bodyPr/>
        <a:lstStyle/>
        <a:p>
          <a:endParaRPr lang="en-US"/>
        </a:p>
      </dgm:t>
    </dgm:pt>
    <dgm:pt modelId="{2A37C56B-27C4-4E3F-BC67-BECB39C1B53E}">
      <dgm:prSet/>
      <dgm:spPr/>
      <dgm:t>
        <a:bodyPr/>
        <a:lstStyle/>
        <a:p>
          <a:pPr rtl="0"/>
          <a:r>
            <a:rPr lang="en-IE"/>
            <a:t>PoC or lab-scale validated innovative technology</a:t>
          </a:r>
          <a:endParaRPr lang="en-US"/>
        </a:p>
      </dgm:t>
    </dgm:pt>
    <dgm:pt modelId="{4361F950-2789-40EA-84F6-4460F46B9822}" type="parTrans" cxnId="{337CEFEB-341D-4C3C-A946-4F67BE6D2FFE}">
      <dgm:prSet/>
      <dgm:spPr/>
      <dgm:t>
        <a:bodyPr/>
        <a:lstStyle/>
        <a:p>
          <a:endParaRPr lang="en-US"/>
        </a:p>
      </dgm:t>
    </dgm:pt>
    <dgm:pt modelId="{CB1D446C-ECD4-4B1E-A186-FBF7327EABC8}" type="sibTrans" cxnId="{337CEFEB-341D-4C3C-A946-4F67BE6D2FFE}">
      <dgm:prSet/>
      <dgm:spPr/>
      <dgm:t>
        <a:bodyPr/>
        <a:lstStyle/>
        <a:p>
          <a:endParaRPr lang="en-US"/>
        </a:p>
      </dgm:t>
    </dgm:pt>
    <dgm:pt modelId="{AAD25290-F95D-493E-886B-263023167ECA}">
      <dgm:prSet/>
      <dgm:spPr/>
      <dgm:t>
        <a:bodyPr/>
        <a:lstStyle/>
        <a:p>
          <a:pPr rtl="0"/>
          <a:r>
            <a:rPr lang="en-IE"/>
            <a:t>Integration at system or process level of the different steps of the CO2/N management and valorisation process</a:t>
          </a:r>
          <a:endParaRPr lang="en-US"/>
        </a:p>
      </dgm:t>
    </dgm:pt>
    <dgm:pt modelId="{0927E4DC-C860-43FC-93B6-FE38CE5FAF1B}" type="parTrans" cxnId="{6CF74C26-1FCC-496D-9CA4-C5F231BAA25A}">
      <dgm:prSet/>
      <dgm:spPr/>
      <dgm:t>
        <a:bodyPr/>
        <a:lstStyle/>
        <a:p>
          <a:endParaRPr lang="en-US"/>
        </a:p>
      </dgm:t>
    </dgm:pt>
    <dgm:pt modelId="{D4FD7231-D6E9-43A4-B550-49273C95EB3D}" type="sibTrans" cxnId="{6CF74C26-1FCC-496D-9CA4-C5F231BAA25A}">
      <dgm:prSet/>
      <dgm:spPr/>
      <dgm:t>
        <a:bodyPr/>
        <a:lstStyle/>
        <a:p>
          <a:endParaRPr lang="en-US"/>
        </a:p>
      </dgm:t>
    </dgm:pt>
    <dgm:pt modelId="{C0DF2ECE-6517-4D61-BC62-AE15B29745B9}">
      <dgm:prSet/>
      <dgm:spPr/>
      <dgm:t>
        <a:bodyPr/>
        <a:lstStyle/>
        <a:p>
          <a:pPr rtl="0"/>
          <a:r>
            <a:rPr lang="en-IE"/>
            <a:t>Expected outcomes and impacts:</a:t>
          </a:r>
          <a:endParaRPr lang="en-US"/>
        </a:p>
      </dgm:t>
    </dgm:pt>
    <dgm:pt modelId="{71909D6A-E625-4B8B-8610-E9D08F847598}" type="parTrans" cxnId="{678CD065-44A0-4CC0-8C05-159E7AF3C73E}">
      <dgm:prSet/>
      <dgm:spPr/>
      <dgm:t>
        <a:bodyPr/>
        <a:lstStyle/>
        <a:p>
          <a:endParaRPr lang="en-US"/>
        </a:p>
      </dgm:t>
    </dgm:pt>
    <dgm:pt modelId="{AAE7CA3A-5A8B-4AB5-9EEB-F7783E750559}" type="sibTrans" cxnId="{678CD065-44A0-4CC0-8C05-159E7AF3C73E}">
      <dgm:prSet/>
      <dgm:spPr/>
      <dgm:t>
        <a:bodyPr/>
        <a:lstStyle/>
        <a:p>
          <a:endParaRPr lang="en-US"/>
        </a:p>
      </dgm:t>
    </dgm:pt>
    <dgm:pt modelId="{0218D078-192E-45E6-A684-5D1D8806FF0A}">
      <dgm:prSet/>
      <dgm:spPr/>
      <dgm:t>
        <a:bodyPr/>
        <a:lstStyle/>
        <a:p>
          <a:pPr rtl="0"/>
          <a:r>
            <a:rPr lang="en-US"/>
            <a:t>a net zero carbon process involving conversion of CO2 from various sources and streams into renewable fuels or net zero materials, using renewable energy as input (#CO2 capture/conversion #storage #valorization)</a:t>
          </a:r>
        </a:p>
      </dgm:t>
    </dgm:pt>
    <dgm:pt modelId="{B5FE9A51-F3F4-4311-A56B-C9093B0904A1}" type="parTrans" cxnId="{3C838B7A-B95E-4E03-B818-3E56CD2E669F}">
      <dgm:prSet/>
      <dgm:spPr/>
      <dgm:t>
        <a:bodyPr/>
        <a:lstStyle/>
        <a:p>
          <a:endParaRPr lang="en-US"/>
        </a:p>
      </dgm:t>
    </dgm:pt>
    <dgm:pt modelId="{66EF94BE-908D-4499-A04F-3384E9802BE4}" type="sibTrans" cxnId="{3C838B7A-B95E-4E03-B818-3E56CD2E669F}">
      <dgm:prSet/>
      <dgm:spPr/>
      <dgm:t>
        <a:bodyPr/>
        <a:lstStyle/>
        <a:p>
          <a:endParaRPr lang="en-US"/>
        </a:p>
      </dgm:t>
    </dgm:pt>
    <dgm:pt modelId="{99BB3EC6-85C8-4803-91F6-27D5B724CAAE}">
      <dgm:prSet/>
      <dgm:spPr/>
      <dgm:t>
        <a:bodyPr/>
        <a:lstStyle/>
        <a:p>
          <a:pPr rtl="0"/>
          <a:r>
            <a:rPr lang="en-IE"/>
            <a:t>N integrated management cycle</a:t>
          </a:r>
          <a:endParaRPr lang="en-US"/>
        </a:p>
      </dgm:t>
    </dgm:pt>
    <dgm:pt modelId="{9B35E62D-4621-41F6-9505-EBFE43AF59DA}" type="parTrans" cxnId="{8B225A11-62B5-454A-AAB2-EBC85336318A}">
      <dgm:prSet/>
      <dgm:spPr/>
      <dgm:t>
        <a:bodyPr/>
        <a:lstStyle/>
        <a:p>
          <a:endParaRPr lang="en-US"/>
        </a:p>
      </dgm:t>
    </dgm:pt>
    <dgm:pt modelId="{93A8BF28-51AC-4236-9591-B296B883D61F}" type="sibTrans" cxnId="{8B225A11-62B5-454A-AAB2-EBC85336318A}">
      <dgm:prSet/>
      <dgm:spPr/>
      <dgm:t>
        <a:bodyPr/>
        <a:lstStyle/>
        <a:p>
          <a:endParaRPr lang="en-US"/>
        </a:p>
      </dgm:t>
    </dgm:pt>
    <dgm:pt modelId="{8FAE65FE-DAA0-4846-94B9-AA8E674E3942}" type="pres">
      <dgm:prSet presAssocID="{D8374CB8-6671-4E33-977A-8D44F56F1607}" presName="linear" presStyleCnt="0">
        <dgm:presLayoutVars>
          <dgm:animLvl val="lvl"/>
          <dgm:resizeHandles val="exact"/>
        </dgm:presLayoutVars>
      </dgm:prSet>
      <dgm:spPr/>
    </dgm:pt>
    <dgm:pt modelId="{B7FDD582-E466-4EE1-8B57-FA679E828697}" type="pres">
      <dgm:prSet presAssocID="{89EF0237-BBED-4374-BC3A-9AA9C31C0C8E}" presName="parentText" presStyleLbl="node1" presStyleIdx="0" presStyleCnt="3">
        <dgm:presLayoutVars>
          <dgm:chMax val="0"/>
          <dgm:bulletEnabled val="1"/>
        </dgm:presLayoutVars>
      </dgm:prSet>
      <dgm:spPr/>
    </dgm:pt>
    <dgm:pt modelId="{16A6D38D-B251-48AD-B25B-54B9F910E9EE}" type="pres">
      <dgm:prSet presAssocID="{89EF0237-BBED-4374-BC3A-9AA9C31C0C8E}" presName="childText" presStyleLbl="revTx" presStyleIdx="0" presStyleCnt="3">
        <dgm:presLayoutVars>
          <dgm:bulletEnabled val="1"/>
        </dgm:presLayoutVars>
      </dgm:prSet>
      <dgm:spPr/>
    </dgm:pt>
    <dgm:pt modelId="{80E37CE5-8FBA-4133-870E-A283D0E196D8}" type="pres">
      <dgm:prSet presAssocID="{45BD1D2B-1658-471B-9659-5B23D2E39ED6}" presName="parentText" presStyleLbl="node1" presStyleIdx="1" presStyleCnt="3">
        <dgm:presLayoutVars>
          <dgm:chMax val="0"/>
          <dgm:bulletEnabled val="1"/>
        </dgm:presLayoutVars>
      </dgm:prSet>
      <dgm:spPr/>
    </dgm:pt>
    <dgm:pt modelId="{C3A3B736-D97B-48E9-8DF5-308F12D33793}" type="pres">
      <dgm:prSet presAssocID="{45BD1D2B-1658-471B-9659-5B23D2E39ED6}" presName="childText" presStyleLbl="revTx" presStyleIdx="1" presStyleCnt="3">
        <dgm:presLayoutVars>
          <dgm:bulletEnabled val="1"/>
        </dgm:presLayoutVars>
      </dgm:prSet>
      <dgm:spPr/>
    </dgm:pt>
    <dgm:pt modelId="{018FB70C-722A-4996-9328-1C868FFE4F02}" type="pres">
      <dgm:prSet presAssocID="{C0DF2ECE-6517-4D61-BC62-AE15B29745B9}" presName="parentText" presStyleLbl="node1" presStyleIdx="2" presStyleCnt="3">
        <dgm:presLayoutVars>
          <dgm:chMax val="0"/>
          <dgm:bulletEnabled val="1"/>
        </dgm:presLayoutVars>
      </dgm:prSet>
      <dgm:spPr/>
    </dgm:pt>
    <dgm:pt modelId="{B89AADE4-A2AE-4800-94B1-853253C5769F}" type="pres">
      <dgm:prSet presAssocID="{C0DF2ECE-6517-4D61-BC62-AE15B29745B9}" presName="childText" presStyleLbl="revTx" presStyleIdx="2" presStyleCnt="3">
        <dgm:presLayoutVars>
          <dgm:bulletEnabled val="1"/>
        </dgm:presLayoutVars>
      </dgm:prSet>
      <dgm:spPr/>
    </dgm:pt>
  </dgm:ptLst>
  <dgm:cxnLst>
    <dgm:cxn modelId="{8B225A11-62B5-454A-AAB2-EBC85336318A}" srcId="{C0DF2ECE-6517-4D61-BC62-AE15B29745B9}" destId="{99BB3EC6-85C8-4803-91F6-27D5B724CAAE}" srcOrd="1" destOrd="0" parTransId="{9B35E62D-4621-41F6-9505-EBFE43AF59DA}" sibTransId="{93A8BF28-51AC-4236-9591-B296B883D61F}"/>
    <dgm:cxn modelId="{17DAC311-97D6-4B49-8BEE-FF89891D436D}" srcId="{D8374CB8-6671-4E33-977A-8D44F56F1607}" destId="{45BD1D2B-1658-471B-9659-5B23D2E39ED6}" srcOrd="1" destOrd="0" parTransId="{8B947186-12DF-4693-956B-825E8378080F}" sibTransId="{7F279052-ACE6-487E-91D3-135EF9FF075B}"/>
    <dgm:cxn modelId="{7871B91B-9355-4049-993C-0136B3F17C47}" type="presOf" srcId="{AAD25290-F95D-493E-886B-263023167ECA}" destId="{C3A3B736-D97B-48E9-8DF5-308F12D33793}" srcOrd="0" destOrd="1" presId="urn:microsoft.com/office/officeart/2005/8/layout/vList2"/>
    <dgm:cxn modelId="{6CF74C26-1FCC-496D-9CA4-C5F231BAA25A}" srcId="{45BD1D2B-1658-471B-9659-5B23D2E39ED6}" destId="{AAD25290-F95D-493E-886B-263023167ECA}" srcOrd="1" destOrd="0" parTransId="{0927E4DC-C860-43FC-93B6-FE38CE5FAF1B}" sibTransId="{D4FD7231-D6E9-43A4-B550-49273C95EB3D}"/>
    <dgm:cxn modelId="{89A07641-89AE-4B83-A349-42A9219CF827}" srcId="{D8374CB8-6671-4E33-977A-8D44F56F1607}" destId="{89EF0237-BBED-4374-BC3A-9AA9C31C0C8E}" srcOrd="0" destOrd="0" parTransId="{D76C9D9A-EF24-4C89-9CF1-AE5E55ED01AC}" sibTransId="{0D91D9F5-A583-4715-92F1-B1941A5F1376}"/>
    <dgm:cxn modelId="{678CD065-44A0-4CC0-8C05-159E7AF3C73E}" srcId="{D8374CB8-6671-4E33-977A-8D44F56F1607}" destId="{C0DF2ECE-6517-4D61-BC62-AE15B29745B9}" srcOrd="2" destOrd="0" parTransId="{71909D6A-E625-4B8B-8610-E9D08F847598}" sibTransId="{AAE7CA3A-5A8B-4AB5-9EEB-F7783E750559}"/>
    <dgm:cxn modelId="{3C838B7A-B95E-4E03-B818-3E56CD2E669F}" srcId="{C0DF2ECE-6517-4D61-BC62-AE15B29745B9}" destId="{0218D078-192E-45E6-A684-5D1D8806FF0A}" srcOrd="0" destOrd="0" parTransId="{B5FE9A51-F3F4-4311-A56B-C9093B0904A1}" sibTransId="{66EF94BE-908D-4499-A04F-3384E9802BE4}"/>
    <dgm:cxn modelId="{52938382-8D33-4C1B-A6A4-B597DC47D452}" type="presOf" srcId="{45BD1D2B-1658-471B-9659-5B23D2E39ED6}" destId="{80E37CE5-8FBA-4133-870E-A283D0E196D8}" srcOrd="0" destOrd="0" presId="urn:microsoft.com/office/officeart/2005/8/layout/vList2"/>
    <dgm:cxn modelId="{418F3D83-44CC-43A4-A7CA-9A613EA6ED92}" type="presOf" srcId="{0218D078-192E-45E6-A684-5D1D8806FF0A}" destId="{B89AADE4-A2AE-4800-94B1-853253C5769F}" srcOrd="0" destOrd="0" presId="urn:microsoft.com/office/officeart/2005/8/layout/vList2"/>
    <dgm:cxn modelId="{02EECE86-A37B-4E95-890E-F6FEC7597536}" type="presOf" srcId="{C0DF2ECE-6517-4D61-BC62-AE15B29745B9}" destId="{018FB70C-722A-4996-9328-1C868FFE4F02}" srcOrd="0" destOrd="0" presId="urn:microsoft.com/office/officeart/2005/8/layout/vList2"/>
    <dgm:cxn modelId="{2AF23D87-7949-4AB7-887F-67D532AAA1CB}" type="presOf" srcId="{2A37C56B-27C4-4E3F-BC67-BECB39C1B53E}" destId="{C3A3B736-D97B-48E9-8DF5-308F12D33793}" srcOrd="0" destOrd="0" presId="urn:microsoft.com/office/officeart/2005/8/layout/vList2"/>
    <dgm:cxn modelId="{B58F0F88-D0CD-4505-B6D8-CC9BD5340D1B}" type="presOf" srcId="{13996784-1F0B-4EE5-A1E9-E2A31AFF677B}" destId="{16A6D38D-B251-48AD-B25B-54B9F910E9EE}" srcOrd="0" destOrd="0" presId="urn:microsoft.com/office/officeart/2005/8/layout/vList2"/>
    <dgm:cxn modelId="{DD10F892-B273-41A4-B3AD-E6689B0C43A4}" type="presOf" srcId="{99BB3EC6-85C8-4803-91F6-27D5B724CAAE}" destId="{B89AADE4-A2AE-4800-94B1-853253C5769F}" srcOrd="0" destOrd="1" presId="urn:microsoft.com/office/officeart/2005/8/layout/vList2"/>
    <dgm:cxn modelId="{A6C1F49C-6F32-48F9-9BA4-1940E92F9B34}" srcId="{89EF0237-BBED-4374-BC3A-9AA9C31C0C8E}" destId="{13996784-1F0B-4EE5-A1E9-E2A31AFF677B}" srcOrd="0" destOrd="0" parTransId="{082E5058-C16F-46FA-B319-3C040CF88AB2}" sibTransId="{BDF75AF3-38DB-4BBA-B043-3FEF1497D8EC}"/>
    <dgm:cxn modelId="{B10772C1-D9C1-4F86-992A-CBE78C7CF7F8}" type="presOf" srcId="{89EF0237-BBED-4374-BC3A-9AA9C31C0C8E}" destId="{B7FDD582-E466-4EE1-8B57-FA679E828697}" srcOrd="0" destOrd="0" presId="urn:microsoft.com/office/officeart/2005/8/layout/vList2"/>
    <dgm:cxn modelId="{B4343AE5-A8F4-4375-912C-B5EA0738D550}" type="presOf" srcId="{D8374CB8-6671-4E33-977A-8D44F56F1607}" destId="{8FAE65FE-DAA0-4846-94B9-AA8E674E3942}" srcOrd="0" destOrd="0" presId="urn:microsoft.com/office/officeart/2005/8/layout/vList2"/>
    <dgm:cxn modelId="{337CEFEB-341D-4C3C-A946-4F67BE6D2FFE}" srcId="{45BD1D2B-1658-471B-9659-5B23D2E39ED6}" destId="{2A37C56B-27C4-4E3F-BC67-BECB39C1B53E}" srcOrd="0" destOrd="0" parTransId="{4361F950-2789-40EA-84F6-4460F46B9822}" sibTransId="{CB1D446C-ECD4-4B1E-A186-FBF7327EABC8}"/>
    <dgm:cxn modelId="{84924C04-5BC1-46EB-A17F-6DE16DE781F6}" type="presParOf" srcId="{8FAE65FE-DAA0-4846-94B9-AA8E674E3942}" destId="{B7FDD582-E466-4EE1-8B57-FA679E828697}" srcOrd="0" destOrd="0" presId="urn:microsoft.com/office/officeart/2005/8/layout/vList2"/>
    <dgm:cxn modelId="{D8E95798-DBCD-490B-B292-FC20BC771C55}" type="presParOf" srcId="{8FAE65FE-DAA0-4846-94B9-AA8E674E3942}" destId="{16A6D38D-B251-48AD-B25B-54B9F910E9EE}" srcOrd="1" destOrd="0" presId="urn:microsoft.com/office/officeart/2005/8/layout/vList2"/>
    <dgm:cxn modelId="{AC4B9A78-96B9-483C-8378-081A33094F3B}" type="presParOf" srcId="{8FAE65FE-DAA0-4846-94B9-AA8E674E3942}" destId="{80E37CE5-8FBA-4133-870E-A283D0E196D8}" srcOrd="2" destOrd="0" presId="urn:microsoft.com/office/officeart/2005/8/layout/vList2"/>
    <dgm:cxn modelId="{C14BB1F8-289D-4263-93EB-E43990FC757D}" type="presParOf" srcId="{8FAE65FE-DAA0-4846-94B9-AA8E674E3942}" destId="{C3A3B736-D97B-48E9-8DF5-308F12D33793}" srcOrd="3" destOrd="0" presId="urn:microsoft.com/office/officeart/2005/8/layout/vList2"/>
    <dgm:cxn modelId="{E399D0DA-F38B-43D7-A80B-98DE5190EBF5}" type="presParOf" srcId="{8FAE65FE-DAA0-4846-94B9-AA8E674E3942}" destId="{018FB70C-722A-4996-9328-1C868FFE4F02}" srcOrd="4" destOrd="0" presId="urn:microsoft.com/office/officeart/2005/8/layout/vList2"/>
    <dgm:cxn modelId="{81D1E182-72E7-4F99-9231-1550682EC72D}" type="presParOf" srcId="{8FAE65FE-DAA0-4846-94B9-AA8E674E3942}" destId="{B89AADE4-A2AE-4800-94B1-853253C5769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74CB8-6671-4E33-977A-8D44F56F160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89EF0237-BBED-4374-BC3A-9AA9C31C0C8E}">
      <dgm:prSet/>
      <dgm:spPr/>
      <dgm:t>
        <a:bodyPr/>
        <a:lstStyle/>
        <a:p>
          <a:pPr rtl="0"/>
          <a:r>
            <a:rPr lang="en-IE"/>
            <a:t>Scope:</a:t>
          </a:r>
          <a:endParaRPr lang="en-US"/>
        </a:p>
      </dgm:t>
    </dgm:pt>
    <dgm:pt modelId="{D76C9D9A-EF24-4C89-9CF1-AE5E55ED01AC}" type="parTrans" cxnId="{89A07641-89AE-4B83-A349-42A9219CF827}">
      <dgm:prSet/>
      <dgm:spPr/>
      <dgm:t>
        <a:bodyPr/>
        <a:lstStyle/>
        <a:p>
          <a:endParaRPr lang="en-US"/>
        </a:p>
      </dgm:t>
    </dgm:pt>
    <dgm:pt modelId="{0D91D9F5-A583-4715-92F1-B1941A5F1376}" type="sibTrans" cxnId="{89A07641-89AE-4B83-A349-42A9219CF827}">
      <dgm:prSet/>
      <dgm:spPr/>
      <dgm:t>
        <a:bodyPr/>
        <a:lstStyle/>
        <a:p>
          <a:endParaRPr lang="en-US"/>
        </a:p>
      </dgm:t>
    </dgm:pt>
    <dgm:pt modelId="{45BD1D2B-1658-471B-9659-5B23D2E39ED6}">
      <dgm:prSet/>
      <dgm:spPr/>
      <dgm:t>
        <a:bodyPr/>
        <a:lstStyle/>
        <a:p>
          <a:pPr rtl="0"/>
          <a:r>
            <a:rPr lang="en-IE"/>
            <a:t>Specific objectives:</a:t>
          </a:r>
          <a:endParaRPr lang="en-US"/>
        </a:p>
      </dgm:t>
    </dgm:pt>
    <dgm:pt modelId="{8B947186-12DF-4693-956B-825E8378080F}" type="parTrans" cxnId="{17DAC311-97D6-4B49-8BEE-FF89891D436D}">
      <dgm:prSet/>
      <dgm:spPr/>
      <dgm:t>
        <a:bodyPr/>
        <a:lstStyle/>
        <a:p>
          <a:endParaRPr lang="en-US"/>
        </a:p>
      </dgm:t>
    </dgm:pt>
    <dgm:pt modelId="{7F279052-ACE6-487E-91D3-135EF9FF075B}" type="sibTrans" cxnId="{17DAC311-97D6-4B49-8BEE-FF89891D436D}">
      <dgm:prSet/>
      <dgm:spPr/>
      <dgm:t>
        <a:bodyPr/>
        <a:lstStyle/>
        <a:p>
          <a:endParaRPr lang="en-US"/>
        </a:p>
      </dgm:t>
    </dgm:pt>
    <dgm:pt modelId="{2A37C56B-27C4-4E3F-BC67-BECB39C1B53E}">
      <dgm:prSet/>
      <dgm:spPr/>
      <dgm:t>
        <a:bodyPr/>
        <a:lstStyle/>
        <a:p>
          <a:pPr rtl="0"/>
          <a:r>
            <a:rPr lang="en-IE"/>
            <a:t>PoC or lab-scale validated innovative mid to long term storage raging from large to mid scale, excluding micro scale. #computational modelling and optimisation #chemical and thermochemical technologies #integration #multi-vector energy grids #innovative concepts for H2 storage/compression</a:t>
          </a:r>
          <a:endParaRPr lang="en-US"/>
        </a:p>
      </dgm:t>
    </dgm:pt>
    <dgm:pt modelId="{4361F950-2789-40EA-84F6-4460F46B9822}" type="parTrans" cxnId="{337CEFEB-341D-4C3C-A946-4F67BE6D2FFE}">
      <dgm:prSet/>
      <dgm:spPr/>
      <dgm:t>
        <a:bodyPr/>
        <a:lstStyle/>
        <a:p>
          <a:endParaRPr lang="en-US"/>
        </a:p>
      </dgm:t>
    </dgm:pt>
    <dgm:pt modelId="{CB1D446C-ECD4-4B1E-A186-FBF7327EABC8}" type="sibTrans" cxnId="{337CEFEB-341D-4C3C-A946-4F67BE6D2FFE}">
      <dgm:prSet/>
      <dgm:spPr/>
      <dgm:t>
        <a:bodyPr/>
        <a:lstStyle/>
        <a:p>
          <a:endParaRPr lang="en-US"/>
        </a:p>
      </dgm:t>
    </dgm:pt>
    <dgm:pt modelId="{C0DF2ECE-6517-4D61-BC62-AE15B29745B9}">
      <dgm:prSet/>
      <dgm:spPr/>
      <dgm:t>
        <a:bodyPr/>
        <a:lstStyle/>
        <a:p>
          <a:pPr rtl="0"/>
          <a:r>
            <a:rPr lang="en-IE"/>
            <a:t>Expected outcomes and impacts:</a:t>
          </a:r>
          <a:endParaRPr lang="en-US"/>
        </a:p>
      </dgm:t>
    </dgm:pt>
    <dgm:pt modelId="{71909D6A-E625-4B8B-8610-E9D08F847598}" type="parTrans" cxnId="{678CD065-44A0-4CC0-8C05-159E7AF3C73E}">
      <dgm:prSet/>
      <dgm:spPr/>
      <dgm:t>
        <a:bodyPr/>
        <a:lstStyle/>
        <a:p>
          <a:endParaRPr lang="en-US"/>
        </a:p>
      </dgm:t>
    </dgm:pt>
    <dgm:pt modelId="{AAE7CA3A-5A8B-4AB5-9EEB-F7783E750559}" type="sibTrans" cxnId="{678CD065-44A0-4CC0-8C05-159E7AF3C73E}">
      <dgm:prSet/>
      <dgm:spPr/>
      <dgm:t>
        <a:bodyPr/>
        <a:lstStyle/>
        <a:p>
          <a:endParaRPr lang="en-US"/>
        </a:p>
      </dgm:t>
    </dgm:pt>
    <dgm:pt modelId="{0218D078-192E-45E6-A684-5D1D8806FF0A}">
      <dgm:prSet/>
      <dgm:spPr/>
      <dgm:t>
        <a:bodyPr/>
        <a:lstStyle/>
        <a:p>
          <a:pPr rtl="0"/>
          <a:r>
            <a:rPr lang="en-IE"/>
            <a:t>Optimisation European energy storage</a:t>
          </a:r>
          <a:endParaRPr lang="en-US"/>
        </a:p>
      </dgm:t>
    </dgm:pt>
    <dgm:pt modelId="{B5FE9A51-F3F4-4311-A56B-C9093B0904A1}" type="parTrans" cxnId="{3C838B7A-B95E-4E03-B818-3E56CD2E669F}">
      <dgm:prSet/>
      <dgm:spPr/>
      <dgm:t>
        <a:bodyPr/>
        <a:lstStyle/>
        <a:p>
          <a:endParaRPr lang="en-US"/>
        </a:p>
      </dgm:t>
    </dgm:pt>
    <dgm:pt modelId="{66EF94BE-908D-4499-A04F-3384E9802BE4}" type="sibTrans" cxnId="{3C838B7A-B95E-4E03-B818-3E56CD2E669F}">
      <dgm:prSet/>
      <dgm:spPr/>
      <dgm:t>
        <a:bodyPr/>
        <a:lstStyle/>
        <a:p>
          <a:endParaRPr lang="en-US"/>
        </a:p>
      </dgm:t>
    </dgm:pt>
    <dgm:pt modelId="{2085D85E-CF19-48DD-BCE4-240C0F6BE39A}">
      <dgm:prSet/>
      <dgm:spPr/>
      <dgm:t>
        <a:bodyPr/>
        <a:lstStyle/>
        <a:p>
          <a:pPr rtl="0"/>
          <a:r>
            <a:rPr lang="en-IE"/>
            <a:t>To increase energy systems flexibility, sectors coupling, demand response and smart interoperability solutions through non </a:t>
          </a:r>
          <a:r>
            <a:rPr lang="en-IE" b="0">
              <a:latin typeface="Segoe UI Semibold"/>
            </a:rPr>
            <a:t>critical raw material-based</a:t>
          </a:r>
          <a:r>
            <a:rPr lang="en-IE"/>
            <a:t> systems and life-cycle driven technologies in order to develop low cost and competitive solutions. #high round-trip efficiency #high energy density</a:t>
          </a:r>
          <a:endParaRPr lang="en-US"/>
        </a:p>
      </dgm:t>
    </dgm:pt>
    <dgm:pt modelId="{7DD622CD-AC6B-402D-ADE6-48C133CF6BF2}" type="parTrans" cxnId="{CE3EE83B-EEE7-4971-8879-DA4AE8245A8E}">
      <dgm:prSet/>
      <dgm:spPr/>
      <dgm:t>
        <a:bodyPr/>
        <a:lstStyle/>
        <a:p>
          <a:endParaRPr lang="en-US"/>
        </a:p>
      </dgm:t>
    </dgm:pt>
    <dgm:pt modelId="{2B7583D2-32A8-4575-BC28-74C07A51C42C}" type="sibTrans" cxnId="{CE3EE83B-EEE7-4971-8879-DA4AE8245A8E}">
      <dgm:prSet/>
      <dgm:spPr/>
      <dgm:t>
        <a:bodyPr/>
        <a:lstStyle/>
        <a:p>
          <a:endParaRPr lang="en-US"/>
        </a:p>
      </dgm:t>
    </dgm:pt>
    <dgm:pt modelId="{7E6DDC58-CC79-4988-86CA-4E6C8D5D1455}">
      <dgm:prSet/>
      <dgm:spPr/>
      <dgm:t>
        <a:bodyPr/>
        <a:lstStyle/>
        <a:p>
          <a:pPr rtl="0"/>
          <a:r>
            <a:rPr lang="en-IE"/>
            <a:t>High penetration of intermittent renewable technologies</a:t>
          </a:r>
          <a:endParaRPr lang="en-US"/>
        </a:p>
      </dgm:t>
    </dgm:pt>
    <dgm:pt modelId="{BA6A2C50-6F19-4DD9-85E9-346898214395}" type="parTrans" cxnId="{B993A8E8-A989-406D-B11F-D71E5E594CE0}">
      <dgm:prSet/>
      <dgm:spPr/>
      <dgm:t>
        <a:bodyPr/>
        <a:lstStyle/>
        <a:p>
          <a:endParaRPr lang="en-US"/>
        </a:p>
      </dgm:t>
    </dgm:pt>
    <dgm:pt modelId="{A45032CD-89B7-4B74-8100-BACD93D71ED7}" type="sibTrans" cxnId="{B993A8E8-A989-406D-B11F-D71E5E594CE0}">
      <dgm:prSet/>
      <dgm:spPr/>
      <dgm:t>
        <a:bodyPr/>
        <a:lstStyle/>
        <a:p>
          <a:endParaRPr lang="en-US"/>
        </a:p>
      </dgm:t>
    </dgm:pt>
    <dgm:pt modelId="{251FAA84-0188-45BC-930E-EF3142840C4E}">
      <dgm:prSet/>
      <dgm:spPr/>
      <dgm:t>
        <a:bodyPr/>
        <a:lstStyle/>
        <a:p>
          <a:pPr rtl="0"/>
          <a:r>
            <a:rPr lang="en-US"/>
            <a:t>multidisciplinary and cross-sectorial approaches are particularly welcome</a:t>
          </a:r>
        </a:p>
      </dgm:t>
    </dgm:pt>
    <dgm:pt modelId="{937BFF98-4A6F-4A78-ABF2-294A86095D0E}" type="parTrans" cxnId="{BD08B120-5B38-4016-B875-63647B59AB7E}">
      <dgm:prSet/>
      <dgm:spPr/>
    </dgm:pt>
    <dgm:pt modelId="{FD8F81FE-E8CB-4977-9E8F-4B86AA6FC690}" type="sibTrans" cxnId="{BD08B120-5B38-4016-B875-63647B59AB7E}">
      <dgm:prSet/>
      <dgm:spPr/>
    </dgm:pt>
    <dgm:pt modelId="{8FAE65FE-DAA0-4846-94B9-AA8E674E3942}" type="pres">
      <dgm:prSet presAssocID="{D8374CB8-6671-4E33-977A-8D44F56F1607}" presName="linear" presStyleCnt="0">
        <dgm:presLayoutVars>
          <dgm:animLvl val="lvl"/>
          <dgm:resizeHandles val="exact"/>
        </dgm:presLayoutVars>
      </dgm:prSet>
      <dgm:spPr/>
    </dgm:pt>
    <dgm:pt modelId="{B7FDD582-E466-4EE1-8B57-FA679E828697}" type="pres">
      <dgm:prSet presAssocID="{89EF0237-BBED-4374-BC3A-9AA9C31C0C8E}" presName="parentText" presStyleLbl="node1" presStyleIdx="0" presStyleCnt="3">
        <dgm:presLayoutVars>
          <dgm:chMax val="0"/>
          <dgm:bulletEnabled val="1"/>
        </dgm:presLayoutVars>
      </dgm:prSet>
      <dgm:spPr/>
    </dgm:pt>
    <dgm:pt modelId="{16A6D38D-B251-48AD-B25B-54B9F910E9EE}" type="pres">
      <dgm:prSet presAssocID="{89EF0237-BBED-4374-BC3A-9AA9C31C0C8E}" presName="childText" presStyleLbl="revTx" presStyleIdx="0" presStyleCnt="3">
        <dgm:presLayoutVars>
          <dgm:bulletEnabled val="1"/>
        </dgm:presLayoutVars>
      </dgm:prSet>
      <dgm:spPr/>
    </dgm:pt>
    <dgm:pt modelId="{80E37CE5-8FBA-4133-870E-A283D0E196D8}" type="pres">
      <dgm:prSet presAssocID="{45BD1D2B-1658-471B-9659-5B23D2E39ED6}" presName="parentText" presStyleLbl="node1" presStyleIdx="1" presStyleCnt="3">
        <dgm:presLayoutVars>
          <dgm:chMax val="0"/>
          <dgm:bulletEnabled val="1"/>
        </dgm:presLayoutVars>
      </dgm:prSet>
      <dgm:spPr/>
    </dgm:pt>
    <dgm:pt modelId="{C3A3B736-D97B-48E9-8DF5-308F12D33793}" type="pres">
      <dgm:prSet presAssocID="{45BD1D2B-1658-471B-9659-5B23D2E39ED6}" presName="childText" presStyleLbl="revTx" presStyleIdx="1" presStyleCnt="3">
        <dgm:presLayoutVars>
          <dgm:bulletEnabled val="1"/>
        </dgm:presLayoutVars>
      </dgm:prSet>
      <dgm:spPr/>
    </dgm:pt>
    <dgm:pt modelId="{018FB70C-722A-4996-9328-1C868FFE4F02}" type="pres">
      <dgm:prSet presAssocID="{C0DF2ECE-6517-4D61-BC62-AE15B29745B9}" presName="parentText" presStyleLbl="node1" presStyleIdx="2" presStyleCnt="3">
        <dgm:presLayoutVars>
          <dgm:chMax val="0"/>
          <dgm:bulletEnabled val="1"/>
        </dgm:presLayoutVars>
      </dgm:prSet>
      <dgm:spPr/>
    </dgm:pt>
    <dgm:pt modelId="{B89AADE4-A2AE-4800-94B1-853253C5769F}" type="pres">
      <dgm:prSet presAssocID="{C0DF2ECE-6517-4D61-BC62-AE15B29745B9}" presName="childText" presStyleLbl="revTx" presStyleIdx="2" presStyleCnt="3">
        <dgm:presLayoutVars>
          <dgm:bulletEnabled val="1"/>
        </dgm:presLayoutVars>
      </dgm:prSet>
      <dgm:spPr/>
    </dgm:pt>
  </dgm:ptLst>
  <dgm:cxnLst>
    <dgm:cxn modelId="{17DAC311-97D6-4B49-8BEE-FF89891D436D}" srcId="{D8374CB8-6671-4E33-977A-8D44F56F1607}" destId="{45BD1D2B-1658-471B-9659-5B23D2E39ED6}" srcOrd="1" destOrd="0" parTransId="{8B947186-12DF-4693-956B-825E8378080F}" sibTransId="{7F279052-ACE6-487E-91D3-135EF9FF075B}"/>
    <dgm:cxn modelId="{BD08B120-5B38-4016-B875-63647B59AB7E}" srcId="{C0DF2ECE-6517-4D61-BC62-AE15B29745B9}" destId="{251FAA84-0188-45BC-930E-EF3142840C4E}" srcOrd="2" destOrd="0" parTransId="{937BFF98-4A6F-4A78-ABF2-294A86095D0E}" sibTransId="{FD8F81FE-E8CB-4977-9E8F-4B86AA6FC690}"/>
    <dgm:cxn modelId="{7F59A233-A38E-4E96-94BE-E7EA8D81A461}" type="presOf" srcId="{251FAA84-0188-45BC-930E-EF3142840C4E}" destId="{B89AADE4-A2AE-4800-94B1-853253C5769F}" srcOrd="0" destOrd="2" presId="urn:microsoft.com/office/officeart/2005/8/layout/vList2"/>
    <dgm:cxn modelId="{CE3EE83B-EEE7-4971-8879-DA4AE8245A8E}" srcId="{89EF0237-BBED-4374-BC3A-9AA9C31C0C8E}" destId="{2085D85E-CF19-48DD-BCE4-240C0F6BE39A}" srcOrd="0" destOrd="0" parTransId="{7DD622CD-AC6B-402D-ADE6-48C133CF6BF2}" sibTransId="{2B7583D2-32A8-4575-BC28-74C07A51C42C}"/>
    <dgm:cxn modelId="{89A07641-89AE-4B83-A349-42A9219CF827}" srcId="{D8374CB8-6671-4E33-977A-8D44F56F1607}" destId="{89EF0237-BBED-4374-BC3A-9AA9C31C0C8E}" srcOrd="0" destOrd="0" parTransId="{D76C9D9A-EF24-4C89-9CF1-AE5E55ED01AC}" sibTransId="{0D91D9F5-A583-4715-92F1-B1941A5F1376}"/>
    <dgm:cxn modelId="{678CD065-44A0-4CC0-8C05-159E7AF3C73E}" srcId="{D8374CB8-6671-4E33-977A-8D44F56F1607}" destId="{C0DF2ECE-6517-4D61-BC62-AE15B29745B9}" srcOrd="2" destOrd="0" parTransId="{71909D6A-E625-4B8B-8610-E9D08F847598}" sibTransId="{AAE7CA3A-5A8B-4AB5-9EEB-F7783E750559}"/>
    <dgm:cxn modelId="{3C838B7A-B95E-4E03-B818-3E56CD2E669F}" srcId="{C0DF2ECE-6517-4D61-BC62-AE15B29745B9}" destId="{0218D078-192E-45E6-A684-5D1D8806FF0A}" srcOrd="0" destOrd="0" parTransId="{B5FE9A51-F3F4-4311-A56B-C9093B0904A1}" sibTransId="{66EF94BE-908D-4499-A04F-3384E9802BE4}"/>
    <dgm:cxn modelId="{52938382-8D33-4C1B-A6A4-B597DC47D452}" type="presOf" srcId="{45BD1D2B-1658-471B-9659-5B23D2E39ED6}" destId="{80E37CE5-8FBA-4133-870E-A283D0E196D8}" srcOrd="0" destOrd="0" presId="urn:microsoft.com/office/officeart/2005/8/layout/vList2"/>
    <dgm:cxn modelId="{418F3D83-44CC-43A4-A7CA-9A613EA6ED92}" type="presOf" srcId="{0218D078-192E-45E6-A684-5D1D8806FF0A}" destId="{B89AADE4-A2AE-4800-94B1-853253C5769F}" srcOrd="0" destOrd="0" presId="urn:microsoft.com/office/officeart/2005/8/layout/vList2"/>
    <dgm:cxn modelId="{02EECE86-A37B-4E95-890E-F6FEC7597536}" type="presOf" srcId="{C0DF2ECE-6517-4D61-BC62-AE15B29745B9}" destId="{018FB70C-722A-4996-9328-1C868FFE4F02}" srcOrd="0" destOrd="0" presId="urn:microsoft.com/office/officeart/2005/8/layout/vList2"/>
    <dgm:cxn modelId="{2AF23D87-7949-4AB7-887F-67D532AAA1CB}" type="presOf" srcId="{2A37C56B-27C4-4E3F-BC67-BECB39C1B53E}" destId="{C3A3B736-D97B-48E9-8DF5-308F12D33793}" srcOrd="0" destOrd="0" presId="urn:microsoft.com/office/officeart/2005/8/layout/vList2"/>
    <dgm:cxn modelId="{B10772C1-D9C1-4F86-992A-CBE78C7CF7F8}" type="presOf" srcId="{89EF0237-BBED-4374-BC3A-9AA9C31C0C8E}" destId="{B7FDD582-E466-4EE1-8B57-FA679E828697}" srcOrd="0" destOrd="0" presId="urn:microsoft.com/office/officeart/2005/8/layout/vList2"/>
    <dgm:cxn modelId="{E32CACD0-2704-4390-A3F3-026D28DF9461}" type="presOf" srcId="{2085D85E-CF19-48DD-BCE4-240C0F6BE39A}" destId="{16A6D38D-B251-48AD-B25B-54B9F910E9EE}" srcOrd="0" destOrd="0" presId="urn:microsoft.com/office/officeart/2005/8/layout/vList2"/>
    <dgm:cxn modelId="{58ABDADC-27A9-4A0E-9636-91D8E602E488}" type="presOf" srcId="{7E6DDC58-CC79-4988-86CA-4E6C8D5D1455}" destId="{B89AADE4-A2AE-4800-94B1-853253C5769F}" srcOrd="0" destOrd="1" presId="urn:microsoft.com/office/officeart/2005/8/layout/vList2"/>
    <dgm:cxn modelId="{B4343AE5-A8F4-4375-912C-B5EA0738D550}" type="presOf" srcId="{D8374CB8-6671-4E33-977A-8D44F56F1607}" destId="{8FAE65FE-DAA0-4846-94B9-AA8E674E3942}" srcOrd="0" destOrd="0" presId="urn:microsoft.com/office/officeart/2005/8/layout/vList2"/>
    <dgm:cxn modelId="{B993A8E8-A989-406D-B11F-D71E5E594CE0}" srcId="{C0DF2ECE-6517-4D61-BC62-AE15B29745B9}" destId="{7E6DDC58-CC79-4988-86CA-4E6C8D5D1455}" srcOrd="1" destOrd="0" parTransId="{BA6A2C50-6F19-4DD9-85E9-346898214395}" sibTransId="{A45032CD-89B7-4B74-8100-BACD93D71ED7}"/>
    <dgm:cxn modelId="{337CEFEB-341D-4C3C-A946-4F67BE6D2FFE}" srcId="{45BD1D2B-1658-471B-9659-5B23D2E39ED6}" destId="{2A37C56B-27C4-4E3F-BC67-BECB39C1B53E}" srcOrd="0" destOrd="0" parTransId="{4361F950-2789-40EA-84F6-4460F46B9822}" sibTransId="{CB1D446C-ECD4-4B1E-A186-FBF7327EABC8}"/>
    <dgm:cxn modelId="{84924C04-5BC1-46EB-A17F-6DE16DE781F6}" type="presParOf" srcId="{8FAE65FE-DAA0-4846-94B9-AA8E674E3942}" destId="{B7FDD582-E466-4EE1-8B57-FA679E828697}" srcOrd="0" destOrd="0" presId="urn:microsoft.com/office/officeart/2005/8/layout/vList2"/>
    <dgm:cxn modelId="{7415FDD1-311D-402E-9A25-509EBEE71370}" type="presParOf" srcId="{8FAE65FE-DAA0-4846-94B9-AA8E674E3942}" destId="{16A6D38D-B251-48AD-B25B-54B9F910E9EE}" srcOrd="1" destOrd="0" presId="urn:microsoft.com/office/officeart/2005/8/layout/vList2"/>
    <dgm:cxn modelId="{AC4B9A78-96B9-483C-8378-081A33094F3B}" type="presParOf" srcId="{8FAE65FE-DAA0-4846-94B9-AA8E674E3942}" destId="{80E37CE5-8FBA-4133-870E-A283D0E196D8}" srcOrd="2" destOrd="0" presId="urn:microsoft.com/office/officeart/2005/8/layout/vList2"/>
    <dgm:cxn modelId="{C14BB1F8-289D-4263-93EB-E43990FC757D}" type="presParOf" srcId="{8FAE65FE-DAA0-4846-94B9-AA8E674E3942}" destId="{C3A3B736-D97B-48E9-8DF5-308F12D33793}" srcOrd="3" destOrd="0" presId="urn:microsoft.com/office/officeart/2005/8/layout/vList2"/>
    <dgm:cxn modelId="{E399D0DA-F38B-43D7-A80B-98DE5190EBF5}" type="presParOf" srcId="{8FAE65FE-DAA0-4846-94B9-AA8E674E3942}" destId="{018FB70C-722A-4996-9328-1C868FFE4F02}" srcOrd="4" destOrd="0" presId="urn:microsoft.com/office/officeart/2005/8/layout/vList2"/>
    <dgm:cxn modelId="{81D1E182-72E7-4F99-9231-1550682EC72D}" type="presParOf" srcId="{8FAE65FE-DAA0-4846-94B9-AA8E674E3942}" destId="{B89AADE4-A2AE-4800-94B1-853253C5769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374CB8-6671-4E33-977A-8D44F56F160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89EF0237-BBED-4374-BC3A-9AA9C31C0C8E}">
      <dgm:prSet/>
      <dgm:spPr/>
      <dgm:t>
        <a:bodyPr/>
        <a:lstStyle/>
        <a:p>
          <a:pPr rtl="0"/>
          <a:r>
            <a:rPr lang="en-IE"/>
            <a:t>Scope:</a:t>
          </a:r>
          <a:endParaRPr lang="en-US"/>
        </a:p>
      </dgm:t>
    </dgm:pt>
    <dgm:pt modelId="{D76C9D9A-EF24-4C89-9CF1-AE5E55ED01AC}" type="parTrans" cxnId="{89A07641-89AE-4B83-A349-42A9219CF827}">
      <dgm:prSet/>
      <dgm:spPr/>
      <dgm:t>
        <a:bodyPr/>
        <a:lstStyle/>
        <a:p>
          <a:endParaRPr lang="en-US"/>
        </a:p>
      </dgm:t>
    </dgm:pt>
    <dgm:pt modelId="{0D91D9F5-A583-4715-92F1-B1941A5F1376}" type="sibTrans" cxnId="{89A07641-89AE-4B83-A349-42A9219CF827}">
      <dgm:prSet/>
      <dgm:spPr/>
      <dgm:t>
        <a:bodyPr/>
        <a:lstStyle/>
        <a:p>
          <a:endParaRPr lang="en-US"/>
        </a:p>
      </dgm:t>
    </dgm:pt>
    <dgm:pt modelId="{13996784-1F0B-4EE5-A1E9-E2A31AFF677B}">
      <dgm:prSet/>
      <dgm:spPr/>
      <dgm:t>
        <a:bodyPr/>
        <a:lstStyle/>
        <a:p>
          <a:pPr rtl="0"/>
          <a:r>
            <a:rPr lang="en-IE"/>
            <a:t>Address existing gaps in the diagnosis and treatment of CVDs: </a:t>
          </a:r>
          <a:r>
            <a:rPr lang="en-GB"/>
            <a:t>to pave the way for novel therapies for major CVD conditions including haemorrhagic and ischemic stroke, aneurysm, cardiomyopathy and certain types of arrhythmias and other conditions</a:t>
          </a:r>
          <a:endParaRPr lang="en-US"/>
        </a:p>
      </dgm:t>
    </dgm:pt>
    <dgm:pt modelId="{082E5058-C16F-46FA-B319-3C040CF88AB2}" type="parTrans" cxnId="{A6C1F49C-6F32-48F9-9BA4-1940E92F9B34}">
      <dgm:prSet/>
      <dgm:spPr/>
      <dgm:t>
        <a:bodyPr/>
        <a:lstStyle/>
        <a:p>
          <a:endParaRPr lang="en-US"/>
        </a:p>
      </dgm:t>
    </dgm:pt>
    <dgm:pt modelId="{BDF75AF3-38DB-4BBA-B043-3FEF1497D8EC}" type="sibTrans" cxnId="{A6C1F49C-6F32-48F9-9BA4-1940E92F9B34}">
      <dgm:prSet/>
      <dgm:spPr/>
      <dgm:t>
        <a:bodyPr/>
        <a:lstStyle/>
        <a:p>
          <a:endParaRPr lang="en-US"/>
        </a:p>
      </dgm:t>
    </dgm:pt>
    <dgm:pt modelId="{45BD1D2B-1658-471B-9659-5B23D2E39ED6}">
      <dgm:prSet/>
      <dgm:spPr/>
      <dgm:t>
        <a:bodyPr/>
        <a:lstStyle/>
        <a:p>
          <a:pPr rtl="0"/>
          <a:r>
            <a:rPr lang="en-IE"/>
            <a:t>Specific objectives:</a:t>
          </a:r>
          <a:endParaRPr lang="en-US"/>
        </a:p>
      </dgm:t>
    </dgm:pt>
    <dgm:pt modelId="{8B947186-12DF-4693-956B-825E8378080F}" type="parTrans" cxnId="{17DAC311-97D6-4B49-8BEE-FF89891D436D}">
      <dgm:prSet/>
      <dgm:spPr/>
      <dgm:t>
        <a:bodyPr/>
        <a:lstStyle/>
        <a:p>
          <a:endParaRPr lang="en-US"/>
        </a:p>
      </dgm:t>
    </dgm:pt>
    <dgm:pt modelId="{7F279052-ACE6-487E-91D3-135EF9FF075B}" type="sibTrans" cxnId="{17DAC311-97D6-4B49-8BEE-FF89891D436D}">
      <dgm:prSet/>
      <dgm:spPr/>
      <dgm:t>
        <a:bodyPr/>
        <a:lstStyle/>
        <a:p>
          <a:endParaRPr lang="en-US"/>
        </a:p>
      </dgm:t>
    </dgm:pt>
    <dgm:pt modelId="{2A37C56B-27C4-4E3F-BC67-BECB39C1B53E}">
      <dgm:prSet/>
      <dgm:spPr/>
      <dgm:t>
        <a:bodyPr/>
        <a:lstStyle/>
        <a:p>
          <a:r>
            <a:rPr lang="en-GB"/>
            <a:t>to identify single or multiple gene variants of high biological significance or other key molecules associated with the CVDs </a:t>
          </a:r>
          <a:endParaRPr lang="en-US"/>
        </a:p>
      </dgm:t>
    </dgm:pt>
    <dgm:pt modelId="{4361F950-2789-40EA-84F6-4460F46B9822}" type="parTrans" cxnId="{337CEFEB-341D-4C3C-A946-4F67BE6D2FFE}">
      <dgm:prSet/>
      <dgm:spPr/>
      <dgm:t>
        <a:bodyPr/>
        <a:lstStyle/>
        <a:p>
          <a:endParaRPr lang="en-US"/>
        </a:p>
      </dgm:t>
    </dgm:pt>
    <dgm:pt modelId="{CB1D446C-ECD4-4B1E-A186-FBF7327EABC8}" type="sibTrans" cxnId="{337CEFEB-341D-4C3C-A946-4F67BE6D2FFE}">
      <dgm:prSet/>
      <dgm:spPr/>
      <dgm:t>
        <a:bodyPr/>
        <a:lstStyle/>
        <a:p>
          <a:endParaRPr lang="en-US"/>
        </a:p>
      </dgm:t>
    </dgm:pt>
    <dgm:pt modelId="{C0DF2ECE-6517-4D61-BC62-AE15B29745B9}">
      <dgm:prSet/>
      <dgm:spPr/>
      <dgm:t>
        <a:bodyPr/>
        <a:lstStyle/>
        <a:p>
          <a:pPr rtl="0"/>
          <a:r>
            <a:rPr lang="en-IE"/>
            <a:t>Expected outcomes and impacts:</a:t>
          </a:r>
          <a:endParaRPr lang="en-US"/>
        </a:p>
      </dgm:t>
    </dgm:pt>
    <dgm:pt modelId="{71909D6A-E625-4B8B-8610-E9D08F847598}" type="parTrans" cxnId="{678CD065-44A0-4CC0-8C05-159E7AF3C73E}">
      <dgm:prSet/>
      <dgm:spPr/>
      <dgm:t>
        <a:bodyPr/>
        <a:lstStyle/>
        <a:p>
          <a:endParaRPr lang="en-US"/>
        </a:p>
      </dgm:t>
    </dgm:pt>
    <dgm:pt modelId="{AAE7CA3A-5A8B-4AB5-9EEB-F7783E750559}" type="sibTrans" cxnId="{678CD065-44A0-4CC0-8C05-159E7AF3C73E}">
      <dgm:prSet/>
      <dgm:spPr/>
      <dgm:t>
        <a:bodyPr/>
        <a:lstStyle/>
        <a:p>
          <a:endParaRPr lang="en-US"/>
        </a:p>
      </dgm:t>
    </dgm:pt>
    <dgm:pt modelId="{DA43DFF5-CAD5-4394-BF02-EFF9F26CBC19}">
      <dgm:prSet/>
      <dgm:spPr/>
      <dgm:t>
        <a:bodyPr/>
        <a:lstStyle/>
        <a:p>
          <a:r>
            <a:rPr lang="en-GB"/>
            <a:t>to identify novel targets based on these variants for specific CVD indication(s)</a:t>
          </a:r>
          <a:endParaRPr lang="en-US"/>
        </a:p>
      </dgm:t>
    </dgm:pt>
    <dgm:pt modelId="{86BE46B9-6579-403C-B952-28ADBB19562E}" type="parTrans" cxnId="{BC21E9B4-641A-4500-ACBA-26BEC1F1434D}">
      <dgm:prSet/>
      <dgm:spPr/>
      <dgm:t>
        <a:bodyPr/>
        <a:lstStyle/>
        <a:p>
          <a:endParaRPr lang="en-US"/>
        </a:p>
      </dgm:t>
    </dgm:pt>
    <dgm:pt modelId="{A5FFFC2D-8073-4191-BC0B-9BB55C28E88A}" type="sibTrans" cxnId="{BC21E9B4-641A-4500-ACBA-26BEC1F1434D}">
      <dgm:prSet/>
      <dgm:spPr/>
      <dgm:t>
        <a:bodyPr/>
        <a:lstStyle/>
        <a:p>
          <a:endParaRPr lang="en-US"/>
        </a:p>
      </dgm:t>
    </dgm:pt>
    <dgm:pt modelId="{4421F588-E3C9-47F8-84E2-D2D034A9DBB3}">
      <dgm:prSet/>
      <dgm:spPr/>
      <dgm:t>
        <a:bodyPr/>
        <a:lstStyle/>
        <a:p>
          <a:r>
            <a:rPr lang="en-GB"/>
            <a:t>to seek for novel technological solutions that could contribute to the development of </a:t>
          </a:r>
          <a:r>
            <a:rPr lang="en-US"/>
            <a:t>major CVD conditions </a:t>
          </a:r>
        </a:p>
      </dgm:t>
    </dgm:pt>
    <dgm:pt modelId="{B0AB253D-DA0D-4FB3-88D8-960E5EC83DD7}" type="parTrans" cxnId="{3A4EB893-EEC7-4FE9-96FC-5903A63F9AF3}">
      <dgm:prSet/>
      <dgm:spPr/>
      <dgm:t>
        <a:bodyPr/>
        <a:lstStyle/>
        <a:p>
          <a:endParaRPr lang="en-US"/>
        </a:p>
      </dgm:t>
    </dgm:pt>
    <dgm:pt modelId="{438CE3C5-A765-404E-BBE6-2FAA868A9EE4}" type="sibTrans" cxnId="{3A4EB893-EEC7-4FE9-96FC-5903A63F9AF3}">
      <dgm:prSet/>
      <dgm:spPr/>
      <dgm:t>
        <a:bodyPr/>
        <a:lstStyle/>
        <a:p>
          <a:endParaRPr lang="en-US"/>
        </a:p>
      </dgm:t>
    </dgm:pt>
    <dgm:pt modelId="{0218D078-192E-45E6-A684-5D1D8806FF0A}">
      <dgm:prSet/>
      <dgm:spPr/>
      <dgm:t>
        <a:bodyPr/>
        <a:lstStyle/>
        <a:p>
          <a:r>
            <a:rPr lang="en-GB"/>
            <a:t>identification of pathogenic mutations or multiple variants that have actionable effects </a:t>
          </a:r>
          <a:endParaRPr lang="en-US"/>
        </a:p>
      </dgm:t>
    </dgm:pt>
    <dgm:pt modelId="{66EF94BE-908D-4499-A04F-3384E9802BE4}" type="sibTrans" cxnId="{3C838B7A-B95E-4E03-B818-3E56CD2E669F}">
      <dgm:prSet/>
      <dgm:spPr/>
      <dgm:t>
        <a:bodyPr/>
        <a:lstStyle/>
        <a:p>
          <a:endParaRPr lang="en-US"/>
        </a:p>
      </dgm:t>
    </dgm:pt>
    <dgm:pt modelId="{B5FE9A51-F3F4-4311-A56B-C9093B0904A1}" type="parTrans" cxnId="{3C838B7A-B95E-4E03-B818-3E56CD2E669F}">
      <dgm:prSet/>
      <dgm:spPr/>
      <dgm:t>
        <a:bodyPr/>
        <a:lstStyle/>
        <a:p>
          <a:endParaRPr lang="en-US"/>
        </a:p>
      </dgm:t>
    </dgm:pt>
    <dgm:pt modelId="{2EA36463-AC45-4C94-A6BA-4E069B325227}">
      <dgm:prSet/>
      <dgm:spPr/>
      <dgm:t>
        <a:bodyPr/>
        <a:lstStyle/>
        <a:p>
          <a:r>
            <a:rPr lang="en-GB"/>
            <a:t>accelerating the implementation of personalised care in CVD through targeted genetic testing</a:t>
          </a:r>
          <a:endParaRPr lang="en-US"/>
        </a:p>
      </dgm:t>
    </dgm:pt>
    <dgm:pt modelId="{25C75DDB-B921-4161-9366-5E3666F7B82E}" type="sibTrans" cxnId="{9EBC4F2B-8CF0-407C-9611-CA47AE184AC5}">
      <dgm:prSet/>
      <dgm:spPr/>
      <dgm:t>
        <a:bodyPr/>
        <a:lstStyle/>
        <a:p>
          <a:endParaRPr lang="en-US"/>
        </a:p>
      </dgm:t>
    </dgm:pt>
    <dgm:pt modelId="{CC8C9C03-E5D1-4572-A217-706B54732E8A}" type="parTrans" cxnId="{9EBC4F2B-8CF0-407C-9611-CA47AE184AC5}">
      <dgm:prSet/>
      <dgm:spPr/>
      <dgm:t>
        <a:bodyPr/>
        <a:lstStyle/>
        <a:p>
          <a:endParaRPr lang="en-US"/>
        </a:p>
      </dgm:t>
    </dgm:pt>
    <dgm:pt modelId="{A15C5B5D-B356-4F52-A22D-BC48E0F58495}">
      <dgm:prSet/>
      <dgm:spPr/>
      <dgm:t>
        <a:bodyPr/>
        <a:lstStyle/>
        <a:p>
          <a:r>
            <a:rPr lang="en-IE"/>
            <a:t>gathering the necessary knowledge and data that would enable to apply disease modelling for CVD</a:t>
          </a:r>
          <a:endParaRPr lang="en-US"/>
        </a:p>
      </dgm:t>
    </dgm:pt>
    <dgm:pt modelId="{FC6A8D55-5509-4145-914B-59B9CE30AC37}" type="sibTrans" cxnId="{D1CF187D-52D8-4C0F-B0AE-8D349F8CC756}">
      <dgm:prSet/>
      <dgm:spPr/>
      <dgm:t>
        <a:bodyPr/>
        <a:lstStyle/>
        <a:p>
          <a:endParaRPr lang="en-US"/>
        </a:p>
      </dgm:t>
    </dgm:pt>
    <dgm:pt modelId="{CF7F3F2F-0FD4-4EB2-A9A7-DB7AD5E929FB}" type="parTrans" cxnId="{D1CF187D-52D8-4C0F-B0AE-8D349F8CC756}">
      <dgm:prSet/>
      <dgm:spPr/>
      <dgm:t>
        <a:bodyPr/>
        <a:lstStyle/>
        <a:p>
          <a:endParaRPr lang="en-US"/>
        </a:p>
      </dgm:t>
    </dgm:pt>
    <dgm:pt modelId="{8FAE65FE-DAA0-4846-94B9-AA8E674E3942}" type="pres">
      <dgm:prSet presAssocID="{D8374CB8-6671-4E33-977A-8D44F56F1607}" presName="linear" presStyleCnt="0">
        <dgm:presLayoutVars>
          <dgm:animLvl val="lvl"/>
          <dgm:resizeHandles val="exact"/>
        </dgm:presLayoutVars>
      </dgm:prSet>
      <dgm:spPr/>
    </dgm:pt>
    <dgm:pt modelId="{B7FDD582-E466-4EE1-8B57-FA679E828697}" type="pres">
      <dgm:prSet presAssocID="{89EF0237-BBED-4374-BC3A-9AA9C31C0C8E}" presName="parentText" presStyleLbl="node1" presStyleIdx="0" presStyleCnt="3">
        <dgm:presLayoutVars>
          <dgm:chMax val="0"/>
          <dgm:bulletEnabled val="1"/>
        </dgm:presLayoutVars>
      </dgm:prSet>
      <dgm:spPr/>
    </dgm:pt>
    <dgm:pt modelId="{16A6D38D-B251-48AD-B25B-54B9F910E9EE}" type="pres">
      <dgm:prSet presAssocID="{89EF0237-BBED-4374-BC3A-9AA9C31C0C8E}" presName="childText" presStyleLbl="revTx" presStyleIdx="0" presStyleCnt="3">
        <dgm:presLayoutVars>
          <dgm:bulletEnabled val="1"/>
        </dgm:presLayoutVars>
      </dgm:prSet>
      <dgm:spPr/>
    </dgm:pt>
    <dgm:pt modelId="{80E37CE5-8FBA-4133-870E-A283D0E196D8}" type="pres">
      <dgm:prSet presAssocID="{45BD1D2B-1658-471B-9659-5B23D2E39ED6}" presName="parentText" presStyleLbl="node1" presStyleIdx="1" presStyleCnt="3">
        <dgm:presLayoutVars>
          <dgm:chMax val="0"/>
          <dgm:bulletEnabled val="1"/>
        </dgm:presLayoutVars>
      </dgm:prSet>
      <dgm:spPr/>
    </dgm:pt>
    <dgm:pt modelId="{C3A3B736-D97B-48E9-8DF5-308F12D33793}" type="pres">
      <dgm:prSet presAssocID="{45BD1D2B-1658-471B-9659-5B23D2E39ED6}" presName="childText" presStyleLbl="revTx" presStyleIdx="1" presStyleCnt="3">
        <dgm:presLayoutVars>
          <dgm:bulletEnabled val="1"/>
        </dgm:presLayoutVars>
      </dgm:prSet>
      <dgm:spPr/>
    </dgm:pt>
    <dgm:pt modelId="{018FB70C-722A-4996-9328-1C868FFE4F02}" type="pres">
      <dgm:prSet presAssocID="{C0DF2ECE-6517-4D61-BC62-AE15B29745B9}" presName="parentText" presStyleLbl="node1" presStyleIdx="2" presStyleCnt="3">
        <dgm:presLayoutVars>
          <dgm:chMax val="0"/>
          <dgm:bulletEnabled val="1"/>
        </dgm:presLayoutVars>
      </dgm:prSet>
      <dgm:spPr/>
    </dgm:pt>
    <dgm:pt modelId="{B89AADE4-A2AE-4800-94B1-853253C5769F}" type="pres">
      <dgm:prSet presAssocID="{C0DF2ECE-6517-4D61-BC62-AE15B29745B9}" presName="childText" presStyleLbl="revTx" presStyleIdx="2" presStyleCnt="3">
        <dgm:presLayoutVars>
          <dgm:bulletEnabled val="1"/>
        </dgm:presLayoutVars>
      </dgm:prSet>
      <dgm:spPr/>
    </dgm:pt>
  </dgm:ptLst>
  <dgm:cxnLst>
    <dgm:cxn modelId="{99E9E50B-B111-4396-8CD6-0B3D35AAAA16}" type="presOf" srcId="{2EA36463-AC45-4C94-A6BA-4E069B325227}" destId="{B89AADE4-A2AE-4800-94B1-853253C5769F}" srcOrd="0" destOrd="1" presId="urn:microsoft.com/office/officeart/2005/8/layout/vList2"/>
    <dgm:cxn modelId="{17DAC311-97D6-4B49-8BEE-FF89891D436D}" srcId="{D8374CB8-6671-4E33-977A-8D44F56F1607}" destId="{45BD1D2B-1658-471B-9659-5B23D2E39ED6}" srcOrd="1" destOrd="0" parTransId="{8B947186-12DF-4693-956B-825E8378080F}" sibTransId="{7F279052-ACE6-487E-91D3-135EF9FF075B}"/>
    <dgm:cxn modelId="{90D4BF12-CA55-4CEA-AABE-992565260838}" type="presOf" srcId="{A15C5B5D-B356-4F52-A22D-BC48E0F58495}" destId="{B89AADE4-A2AE-4800-94B1-853253C5769F}" srcOrd="0" destOrd="2" presId="urn:microsoft.com/office/officeart/2005/8/layout/vList2"/>
    <dgm:cxn modelId="{9EBC4F2B-8CF0-407C-9611-CA47AE184AC5}" srcId="{C0DF2ECE-6517-4D61-BC62-AE15B29745B9}" destId="{2EA36463-AC45-4C94-A6BA-4E069B325227}" srcOrd="1" destOrd="0" parTransId="{CC8C9C03-E5D1-4572-A217-706B54732E8A}" sibTransId="{25C75DDB-B921-4161-9366-5E3666F7B82E}"/>
    <dgm:cxn modelId="{E959CB31-2A24-4E82-AE30-9CB43A728442}" type="presOf" srcId="{DA43DFF5-CAD5-4394-BF02-EFF9F26CBC19}" destId="{C3A3B736-D97B-48E9-8DF5-308F12D33793}" srcOrd="0" destOrd="1" presId="urn:microsoft.com/office/officeart/2005/8/layout/vList2"/>
    <dgm:cxn modelId="{89A07641-89AE-4B83-A349-42A9219CF827}" srcId="{D8374CB8-6671-4E33-977A-8D44F56F1607}" destId="{89EF0237-BBED-4374-BC3A-9AA9C31C0C8E}" srcOrd="0" destOrd="0" parTransId="{D76C9D9A-EF24-4C89-9CF1-AE5E55ED01AC}" sibTransId="{0D91D9F5-A583-4715-92F1-B1941A5F1376}"/>
    <dgm:cxn modelId="{678CD065-44A0-4CC0-8C05-159E7AF3C73E}" srcId="{D8374CB8-6671-4E33-977A-8D44F56F1607}" destId="{C0DF2ECE-6517-4D61-BC62-AE15B29745B9}" srcOrd="2" destOrd="0" parTransId="{71909D6A-E625-4B8B-8610-E9D08F847598}" sibTransId="{AAE7CA3A-5A8B-4AB5-9EEB-F7783E750559}"/>
    <dgm:cxn modelId="{3C838B7A-B95E-4E03-B818-3E56CD2E669F}" srcId="{C0DF2ECE-6517-4D61-BC62-AE15B29745B9}" destId="{0218D078-192E-45E6-A684-5D1D8806FF0A}" srcOrd="0" destOrd="0" parTransId="{B5FE9A51-F3F4-4311-A56B-C9093B0904A1}" sibTransId="{66EF94BE-908D-4499-A04F-3384E9802BE4}"/>
    <dgm:cxn modelId="{D1CF187D-52D8-4C0F-B0AE-8D349F8CC756}" srcId="{C0DF2ECE-6517-4D61-BC62-AE15B29745B9}" destId="{A15C5B5D-B356-4F52-A22D-BC48E0F58495}" srcOrd="2" destOrd="0" parTransId="{CF7F3F2F-0FD4-4EB2-A9A7-DB7AD5E929FB}" sibTransId="{FC6A8D55-5509-4145-914B-59B9CE30AC37}"/>
    <dgm:cxn modelId="{52938382-8D33-4C1B-A6A4-B597DC47D452}" type="presOf" srcId="{45BD1D2B-1658-471B-9659-5B23D2E39ED6}" destId="{80E37CE5-8FBA-4133-870E-A283D0E196D8}" srcOrd="0" destOrd="0" presId="urn:microsoft.com/office/officeart/2005/8/layout/vList2"/>
    <dgm:cxn modelId="{418F3D83-44CC-43A4-A7CA-9A613EA6ED92}" type="presOf" srcId="{0218D078-192E-45E6-A684-5D1D8806FF0A}" destId="{B89AADE4-A2AE-4800-94B1-853253C5769F}" srcOrd="0" destOrd="0" presId="urn:microsoft.com/office/officeart/2005/8/layout/vList2"/>
    <dgm:cxn modelId="{02EECE86-A37B-4E95-890E-F6FEC7597536}" type="presOf" srcId="{C0DF2ECE-6517-4D61-BC62-AE15B29745B9}" destId="{018FB70C-722A-4996-9328-1C868FFE4F02}" srcOrd="0" destOrd="0" presId="urn:microsoft.com/office/officeart/2005/8/layout/vList2"/>
    <dgm:cxn modelId="{2AF23D87-7949-4AB7-887F-67D532AAA1CB}" type="presOf" srcId="{2A37C56B-27C4-4E3F-BC67-BECB39C1B53E}" destId="{C3A3B736-D97B-48E9-8DF5-308F12D33793}" srcOrd="0" destOrd="0" presId="urn:microsoft.com/office/officeart/2005/8/layout/vList2"/>
    <dgm:cxn modelId="{B58F0F88-D0CD-4505-B6D8-CC9BD5340D1B}" type="presOf" srcId="{13996784-1F0B-4EE5-A1E9-E2A31AFF677B}" destId="{16A6D38D-B251-48AD-B25B-54B9F910E9EE}" srcOrd="0" destOrd="0" presId="urn:microsoft.com/office/officeart/2005/8/layout/vList2"/>
    <dgm:cxn modelId="{3A4EB893-EEC7-4FE9-96FC-5903A63F9AF3}" srcId="{45BD1D2B-1658-471B-9659-5B23D2E39ED6}" destId="{4421F588-E3C9-47F8-84E2-D2D034A9DBB3}" srcOrd="2" destOrd="0" parTransId="{B0AB253D-DA0D-4FB3-88D8-960E5EC83DD7}" sibTransId="{438CE3C5-A765-404E-BBE6-2FAA868A9EE4}"/>
    <dgm:cxn modelId="{A6C1F49C-6F32-48F9-9BA4-1940E92F9B34}" srcId="{89EF0237-BBED-4374-BC3A-9AA9C31C0C8E}" destId="{13996784-1F0B-4EE5-A1E9-E2A31AFF677B}" srcOrd="0" destOrd="0" parTransId="{082E5058-C16F-46FA-B319-3C040CF88AB2}" sibTransId="{BDF75AF3-38DB-4BBA-B043-3FEF1497D8EC}"/>
    <dgm:cxn modelId="{BC21E9B4-641A-4500-ACBA-26BEC1F1434D}" srcId="{45BD1D2B-1658-471B-9659-5B23D2E39ED6}" destId="{DA43DFF5-CAD5-4394-BF02-EFF9F26CBC19}" srcOrd="1" destOrd="0" parTransId="{86BE46B9-6579-403C-B952-28ADBB19562E}" sibTransId="{A5FFFC2D-8073-4191-BC0B-9BB55C28E88A}"/>
    <dgm:cxn modelId="{B10772C1-D9C1-4F86-992A-CBE78C7CF7F8}" type="presOf" srcId="{89EF0237-BBED-4374-BC3A-9AA9C31C0C8E}" destId="{B7FDD582-E466-4EE1-8B57-FA679E828697}" srcOrd="0" destOrd="0" presId="urn:microsoft.com/office/officeart/2005/8/layout/vList2"/>
    <dgm:cxn modelId="{033144E3-84D8-44F1-8687-B99B9E5A6A96}" type="presOf" srcId="{4421F588-E3C9-47F8-84E2-D2D034A9DBB3}" destId="{C3A3B736-D97B-48E9-8DF5-308F12D33793}" srcOrd="0" destOrd="2" presId="urn:microsoft.com/office/officeart/2005/8/layout/vList2"/>
    <dgm:cxn modelId="{B4343AE5-A8F4-4375-912C-B5EA0738D550}" type="presOf" srcId="{D8374CB8-6671-4E33-977A-8D44F56F1607}" destId="{8FAE65FE-DAA0-4846-94B9-AA8E674E3942}" srcOrd="0" destOrd="0" presId="urn:microsoft.com/office/officeart/2005/8/layout/vList2"/>
    <dgm:cxn modelId="{337CEFEB-341D-4C3C-A946-4F67BE6D2FFE}" srcId="{45BD1D2B-1658-471B-9659-5B23D2E39ED6}" destId="{2A37C56B-27C4-4E3F-BC67-BECB39C1B53E}" srcOrd="0" destOrd="0" parTransId="{4361F950-2789-40EA-84F6-4460F46B9822}" sibTransId="{CB1D446C-ECD4-4B1E-A186-FBF7327EABC8}"/>
    <dgm:cxn modelId="{84924C04-5BC1-46EB-A17F-6DE16DE781F6}" type="presParOf" srcId="{8FAE65FE-DAA0-4846-94B9-AA8E674E3942}" destId="{B7FDD582-E466-4EE1-8B57-FA679E828697}" srcOrd="0" destOrd="0" presId="urn:microsoft.com/office/officeart/2005/8/layout/vList2"/>
    <dgm:cxn modelId="{D8E95798-DBCD-490B-B292-FC20BC771C55}" type="presParOf" srcId="{8FAE65FE-DAA0-4846-94B9-AA8E674E3942}" destId="{16A6D38D-B251-48AD-B25B-54B9F910E9EE}" srcOrd="1" destOrd="0" presId="urn:microsoft.com/office/officeart/2005/8/layout/vList2"/>
    <dgm:cxn modelId="{AC4B9A78-96B9-483C-8378-081A33094F3B}" type="presParOf" srcId="{8FAE65FE-DAA0-4846-94B9-AA8E674E3942}" destId="{80E37CE5-8FBA-4133-870E-A283D0E196D8}" srcOrd="2" destOrd="0" presId="urn:microsoft.com/office/officeart/2005/8/layout/vList2"/>
    <dgm:cxn modelId="{C14BB1F8-289D-4263-93EB-E43990FC757D}" type="presParOf" srcId="{8FAE65FE-DAA0-4846-94B9-AA8E674E3942}" destId="{C3A3B736-D97B-48E9-8DF5-308F12D33793}" srcOrd="3" destOrd="0" presId="urn:microsoft.com/office/officeart/2005/8/layout/vList2"/>
    <dgm:cxn modelId="{E399D0DA-F38B-43D7-A80B-98DE5190EBF5}" type="presParOf" srcId="{8FAE65FE-DAA0-4846-94B9-AA8E674E3942}" destId="{018FB70C-722A-4996-9328-1C868FFE4F02}" srcOrd="4" destOrd="0" presId="urn:microsoft.com/office/officeart/2005/8/layout/vList2"/>
    <dgm:cxn modelId="{81D1E182-72E7-4F99-9231-1550682EC72D}" type="presParOf" srcId="{8FAE65FE-DAA0-4846-94B9-AA8E674E3942}" destId="{B89AADE4-A2AE-4800-94B1-853253C5769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374CB8-6671-4E33-977A-8D44F56F160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89EF0237-BBED-4374-BC3A-9AA9C31C0C8E}">
      <dgm:prSet/>
      <dgm:spPr/>
      <dgm:t>
        <a:bodyPr/>
        <a:lstStyle/>
        <a:p>
          <a:pPr rtl="0"/>
          <a:r>
            <a:rPr lang="en-IE"/>
            <a:t>Scope:</a:t>
          </a:r>
          <a:endParaRPr lang="en-US"/>
        </a:p>
      </dgm:t>
    </dgm:pt>
    <dgm:pt modelId="{D76C9D9A-EF24-4C89-9CF1-AE5E55ED01AC}" type="parTrans" cxnId="{89A07641-89AE-4B83-A349-42A9219CF827}">
      <dgm:prSet/>
      <dgm:spPr/>
      <dgm:t>
        <a:bodyPr/>
        <a:lstStyle/>
        <a:p>
          <a:endParaRPr lang="en-US"/>
        </a:p>
      </dgm:t>
    </dgm:pt>
    <dgm:pt modelId="{0D91D9F5-A583-4715-92F1-B1941A5F1376}" type="sibTrans" cxnId="{89A07641-89AE-4B83-A349-42A9219CF827}">
      <dgm:prSet/>
      <dgm:spPr/>
      <dgm:t>
        <a:bodyPr/>
        <a:lstStyle/>
        <a:p>
          <a:endParaRPr lang="en-US"/>
        </a:p>
      </dgm:t>
    </dgm:pt>
    <dgm:pt modelId="{45BD1D2B-1658-471B-9659-5B23D2E39ED6}">
      <dgm:prSet/>
      <dgm:spPr/>
      <dgm:t>
        <a:bodyPr/>
        <a:lstStyle/>
        <a:p>
          <a:pPr rtl="0"/>
          <a:r>
            <a:rPr lang="en-IE"/>
            <a:t>Specific objectives:</a:t>
          </a:r>
          <a:endParaRPr lang="en-US"/>
        </a:p>
      </dgm:t>
    </dgm:pt>
    <dgm:pt modelId="{8B947186-12DF-4693-956B-825E8378080F}" type="parTrans" cxnId="{17DAC311-97D6-4B49-8BEE-FF89891D436D}">
      <dgm:prSet/>
      <dgm:spPr/>
      <dgm:t>
        <a:bodyPr/>
        <a:lstStyle/>
        <a:p>
          <a:endParaRPr lang="en-US"/>
        </a:p>
      </dgm:t>
    </dgm:pt>
    <dgm:pt modelId="{7F279052-ACE6-487E-91D3-135EF9FF075B}" type="sibTrans" cxnId="{17DAC311-97D6-4B49-8BEE-FF89891D436D}">
      <dgm:prSet/>
      <dgm:spPr/>
      <dgm:t>
        <a:bodyPr/>
        <a:lstStyle/>
        <a:p>
          <a:endParaRPr lang="en-US"/>
        </a:p>
      </dgm:t>
    </dgm:pt>
    <dgm:pt modelId="{2A37C56B-27C4-4E3F-BC67-BECB39C1B53E}">
      <dgm:prSet/>
      <dgm:spPr/>
      <dgm:t>
        <a:bodyPr/>
        <a:lstStyle/>
        <a:p>
          <a:r>
            <a:rPr lang="en-GB"/>
            <a:t>develop a novel technology for unobtrusive proactive healthcare</a:t>
          </a:r>
          <a:endParaRPr lang="en-US"/>
        </a:p>
      </dgm:t>
    </dgm:pt>
    <dgm:pt modelId="{4361F950-2789-40EA-84F6-4460F46B9822}" type="parTrans" cxnId="{337CEFEB-341D-4C3C-A946-4F67BE6D2FFE}">
      <dgm:prSet/>
      <dgm:spPr/>
      <dgm:t>
        <a:bodyPr/>
        <a:lstStyle/>
        <a:p>
          <a:endParaRPr lang="en-US"/>
        </a:p>
      </dgm:t>
    </dgm:pt>
    <dgm:pt modelId="{CB1D446C-ECD4-4B1E-A186-FBF7327EABC8}" type="sibTrans" cxnId="{337CEFEB-341D-4C3C-A946-4F67BE6D2FFE}">
      <dgm:prSet/>
      <dgm:spPr/>
      <dgm:t>
        <a:bodyPr/>
        <a:lstStyle/>
        <a:p>
          <a:endParaRPr lang="en-US"/>
        </a:p>
      </dgm:t>
    </dgm:pt>
    <dgm:pt modelId="{C0DF2ECE-6517-4D61-BC62-AE15B29745B9}">
      <dgm:prSet/>
      <dgm:spPr/>
      <dgm:t>
        <a:bodyPr/>
        <a:lstStyle/>
        <a:p>
          <a:pPr rtl="0"/>
          <a:r>
            <a:rPr lang="en-IE"/>
            <a:t>Expected outcomes and impacts:</a:t>
          </a:r>
          <a:endParaRPr lang="en-US"/>
        </a:p>
      </dgm:t>
    </dgm:pt>
    <dgm:pt modelId="{71909D6A-E625-4B8B-8610-E9D08F847598}" type="parTrans" cxnId="{678CD065-44A0-4CC0-8C05-159E7AF3C73E}">
      <dgm:prSet/>
      <dgm:spPr/>
      <dgm:t>
        <a:bodyPr/>
        <a:lstStyle/>
        <a:p>
          <a:endParaRPr lang="en-US"/>
        </a:p>
      </dgm:t>
    </dgm:pt>
    <dgm:pt modelId="{AAE7CA3A-5A8B-4AB5-9EEB-F7783E750559}" type="sibTrans" cxnId="{678CD065-44A0-4CC0-8C05-159E7AF3C73E}">
      <dgm:prSet/>
      <dgm:spPr/>
      <dgm:t>
        <a:bodyPr/>
        <a:lstStyle/>
        <a:p>
          <a:endParaRPr lang="en-US"/>
        </a:p>
      </dgm:t>
    </dgm:pt>
    <dgm:pt modelId="{0218D078-192E-45E6-A684-5D1D8806FF0A}">
      <dgm:prSet/>
      <dgm:spPr/>
      <dgm:t>
        <a:bodyPr/>
        <a:lstStyle/>
        <a:p>
          <a:r>
            <a:rPr lang="en-GB"/>
            <a:t>the establishment of the basis for the transformation of the prevailing episodic, symptom-triggered, healthcare system into continuous healthcare, in which individuals are accompanied continuously and unobtrusively by health monitoring technology and practitioners, proactively offering diagnosis and treatment.</a:t>
          </a:r>
          <a:endParaRPr lang="en-US"/>
        </a:p>
      </dgm:t>
    </dgm:pt>
    <dgm:pt modelId="{B5FE9A51-F3F4-4311-A56B-C9093B0904A1}" type="parTrans" cxnId="{3C838B7A-B95E-4E03-B818-3E56CD2E669F}">
      <dgm:prSet/>
      <dgm:spPr/>
      <dgm:t>
        <a:bodyPr/>
        <a:lstStyle/>
        <a:p>
          <a:endParaRPr lang="en-US"/>
        </a:p>
      </dgm:t>
    </dgm:pt>
    <dgm:pt modelId="{66EF94BE-908D-4499-A04F-3384E9802BE4}" type="sibTrans" cxnId="{3C838B7A-B95E-4E03-B818-3E56CD2E669F}">
      <dgm:prSet/>
      <dgm:spPr/>
      <dgm:t>
        <a:bodyPr/>
        <a:lstStyle/>
        <a:p>
          <a:endParaRPr lang="en-US"/>
        </a:p>
      </dgm:t>
    </dgm:pt>
    <dgm:pt modelId="{E2D9C121-0D47-4352-8141-E275F214C926}">
      <dgm:prSet/>
      <dgm:spPr/>
      <dgm:t>
        <a:bodyPr/>
        <a:lstStyle/>
        <a:p>
          <a:r>
            <a:rPr lang="en-US"/>
            <a:t>To develop systems and technologies starting at very low TRL for unobtrusive monitoring of human health with new continuous and personal imaging and sensing modalities, implementing continuous assessment, processing and analysis of the data to identify early signs of disease.</a:t>
          </a:r>
        </a:p>
      </dgm:t>
    </dgm:pt>
    <dgm:pt modelId="{0D459629-AF32-4B69-BCCA-579F9A20A24C}" type="parTrans" cxnId="{DD80CE08-12E0-4A05-AAFE-E7DC99773E30}">
      <dgm:prSet/>
      <dgm:spPr/>
      <dgm:t>
        <a:bodyPr/>
        <a:lstStyle/>
        <a:p>
          <a:endParaRPr lang="en-US"/>
        </a:p>
      </dgm:t>
    </dgm:pt>
    <dgm:pt modelId="{7AAA957B-9857-46E3-ABCD-F3545753540A}" type="sibTrans" cxnId="{DD80CE08-12E0-4A05-AAFE-E7DC99773E30}">
      <dgm:prSet/>
      <dgm:spPr/>
      <dgm:t>
        <a:bodyPr/>
        <a:lstStyle/>
        <a:p>
          <a:endParaRPr lang="en-US"/>
        </a:p>
      </dgm:t>
    </dgm:pt>
    <dgm:pt modelId="{C12EBD34-0956-4358-B43E-80812716852F}">
      <dgm:prSet/>
      <dgm:spPr/>
      <dgm:t>
        <a:bodyPr/>
        <a:lstStyle/>
        <a:p>
          <a:r>
            <a:rPr lang="en-GB"/>
            <a:t>Proof-of-Concept and preliminary data suggestive of adequate safety and performance</a:t>
          </a:r>
          <a:endParaRPr lang="en-US"/>
        </a:p>
      </dgm:t>
    </dgm:pt>
    <dgm:pt modelId="{E9A2EF05-239C-4E17-B489-D5961D892745}" type="parTrans" cxnId="{C58FD66F-775E-43EB-83E9-E28874B092CA}">
      <dgm:prSet/>
      <dgm:spPr/>
      <dgm:t>
        <a:bodyPr/>
        <a:lstStyle/>
        <a:p>
          <a:endParaRPr lang="en-US"/>
        </a:p>
      </dgm:t>
    </dgm:pt>
    <dgm:pt modelId="{6FA2EEED-E4A6-4100-837C-DC7AC5B6085F}" type="sibTrans" cxnId="{C58FD66F-775E-43EB-83E9-E28874B092CA}">
      <dgm:prSet/>
      <dgm:spPr/>
      <dgm:t>
        <a:bodyPr/>
        <a:lstStyle/>
        <a:p>
          <a:endParaRPr lang="en-US"/>
        </a:p>
      </dgm:t>
    </dgm:pt>
    <dgm:pt modelId="{D024804F-5D05-46BD-804B-D05263570B1B}">
      <dgm:prSet/>
      <dgm:spPr/>
      <dgm:t>
        <a:bodyPr/>
        <a:lstStyle/>
        <a:p>
          <a:r>
            <a:rPr lang="en-GB"/>
            <a:t>clinically acceptable solution amenable to successful evaluation under common Health Technology Assessment (HTA) methodologies</a:t>
          </a:r>
          <a:endParaRPr lang="en-US"/>
        </a:p>
      </dgm:t>
    </dgm:pt>
    <dgm:pt modelId="{11DE82FB-40B2-4E31-8B95-F1276E0C112E}" type="parTrans" cxnId="{30EA3367-50B4-41CB-A143-2AC9D181118E}">
      <dgm:prSet/>
      <dgm:spPr/>
      <dgm:t>
        <a:bodyPr/>
        <a:lstStyle/>
        <a:p>
          <a:endParaRPr lang="en-US"/>
        </a:p>
      </dgm:t>
    </dgm:pt>
    <dgm:pt modelId="{5E4EE7FC-1B8E-41F2-969C-F1C314DCF3F9}" type="sibTrans" cxnId="{30EA3367-50B4-41CB-A143-2AC9D181118E}">
      <dgm:prSet/>
      <dgm:spPr/>
      <dgm:t>
        <a:bodyPr/>
        <a:lstStyle/>
        <a:p>
          <a:endParaRPr lang="en-US"/>
        </a:p>
      </dgm:t>
    </dgm:pt>
    <dgm:pt modelId="{B789E57B-D049-46AE-86DF-D0FF27E5B117}">
      <dgm:prSet/>
      <dgm:spPr/>
      <dgm:t>
        <a:bodyPr/>
        <a:lstStyle/>
        <a:p>
          <a:r>
            <a:rPr lang="en-GB"/>
            <a:t>the path to future integration in the European healthcare workflow should be plausible</a:t>
          </a:r>
          <a:endParaRPr lang="en-US"/>
        </a:p>
      </dgm:t>
    </dgm:pt>
    <dgm:pt modelId="{D6A1303B-AF0E-4454-9159-AB17526471BE}" type="parTrans" cxnId="{2A1C09C4-8DEF-406C-9153-FED875BBC6D7}">
      <dgm:prSet/>
      <dgm:spPr/>
      <dgm:t>
        <a:bodyPr/>
        <a:lstStyle/>
        <a:p>
          <a:endParaRPr lang="en-US"/>
        </a:p>
      </dgm:t>
    </dgm:pt>
    <dgm:pt modelId="{A1EA288D-8EA4-4B84-8FA3-9D9CBEC2CE86}" type="sibTrans" cxnId="{2A1C09C4-8DEF-406C-9153-FED875BBC6D7}">
      <dgm:prSet/>
      <dgm:spPr/>
      <dgm:t>
        <a:bodyPr/>
        <a:lstStyle/>
        <a:p>
          <a:endParaRPr lang="en-US"/>
        </a:p>
      </dgm:t>
    </dgm:pt>
    <dgm:pt modelId="{8FAE65FE-DAA0-4846-94B9-AA8E674E3942}" type="pres">
      <dgm:prSet presAssocID="{D8374CB8-6671-4E33-977A-8D44F56F1607}" presName="linear" presStyleCnt="0">
        <dgm:presLayoutVars>
          <dgm:animLvl val="lvl"/>
          <dgm:resizeHandles val="exact"/>
        </dgm:presLayoutVars>
      </dgm:prSet>
      <dgm:spPr/>
    </dgm:pt>
    <dgm:pt modelId="{B7FDD582-E466-4EE1-8B57-FA679E828697}" type="pres">
      <dgm:prSet presAssocID="{89EF0237-BBED-4374-BC3A-9AA9C31C0C8E}" presName="parentText" presStyleLbl="node1" presStyleIdx="0" presStyleCnt="3">
        <dgm:presLayoutVars>
          <dgm:chMax val="0"/>
          <dgm:bulletEnabled val="1"/>
        </dgm:presLayoutVars>
      </dgm:prSet>
      <dgm:spPr/>
    </dgm:pt>
    <dgm:pt modelId="{16A6D38D-B251-48AD-B25B-54B9F910E9EE}" type="pres">
      <dgm:prSet presAssocID="{89EF0237-BBED-4374-BC3A-9AA9C31C0C8E}" presName="childText" presStyleLbl="revTx" presStyleIdx="0" presStyleCnt="3">
        <dgm:presLayoutVars>
          <dgm:bulletEnabled val="1"/>
        </dgm:presLayoutVars>
      </dgm:prSet>
      <dgm:spPr/>
    </dgm:pt>
    <dgm:pt modelId="{80E37CE5-8FBA-4133-870E-A283D0E196D8}" type="pres">
      <dgm:prSet presAssocID="{45BD1D2B-1658-471B-9659-5B23D2E39ED6}" presName="parentText" presStyleLbl="node1" presStyleIdx="1" presStyleCnt="3">
        <dgm:presLayoutVars>
          <dgm:chMax val="0"/>
          <dgm:bulletEnabled val="1"/>
        </dgm:presLayoutVars>
      </dgm:prSet>
      <dgm:spPr/>
    </dgm:pt>
    <dgm:pt modelId="{C3A3B736-D97B-48E9-8DF5-308F12D33793}" type="pres">
      <dgm:prSet presAssocID="{45BD1D2B-1658-471B-9659-5B23D2E39ED6}" presName="childText" presStyleLbl="revTx" presStyleIdx="1" presStyleCnt="3">
        <dgm:presLayoutVars>
          <dgm:bulletEnabled val="1"/>
        </dgm:presLayoutVars>
      </dgm:prSet>
      <dgm:spPr/>
    </dgm:pt>
    <dgm:pt modelId="{018FB70C-722A-4996-9328-1C868FFE4F02}" type="pres">
      <dgm:prSet presAssocID="{C0DF2ECE-6517-4D61-BC62-AE15B29745B9}" presName="parentText" presStyleLbl="node1" presStyleIdx="2" presStyleCnt="3">
        <dgm:presLayoutVars>
          <dgm:chMax val="0"/>
          <dgm:bulletEnabled val="1"/>
        </dgm:presLayoutVars>
      </dgm:prSet>
      <dgm:spPr/>
    </dgm:pt>
    <dgm:pt modelId="{B89AADE4-A2AE-4800-94B1-853253C5769F}" type="pres">
      <dgm:prSet presAssocID="{C0DF2ECE-6517-4D61-BC62-AE15B29745B9}" presName="childText" presStyleLbl="revTx" presStyleIdx="2" presStyleCnt="3">
        <dgm:presLayoutVars>
          <dgm:bulletEnabled val="1"/>
        </dgm:presLayoutVars>
      </dgm:prSet>
      <dgm:spPr/>
    </dgm:pt>
  </dgm:ptLst>
  <dgm:cxnLst>
    <dgm:cxn modelId="{DD80CE08-12E0-4A05-AAFE-E7DC99773E30}" srcId="{89EF0237-BBED-4374-BC3A-9AA9C31C0C8E}" destId="{E2D9C121-0D47-4352-8141-E275F214C926}" srcOrd="0" destOrd="0" parTransId="{0D459629-AF32-4B69-BCCA-579F9A20A24C}" sibTransId="{7AAA957B-9857-46E3-ABCD-F3545753540A}"/>
    <dgm:cxn modelId="{DBF3910D-96AE-442E-BA3A-3D27536220F0}" type="presOf" srcId="{B789E57B-D049-46AE-86DF-D0FF27E5B117}" destId="{C3A3B736-D97B-48E9-8DF5-308F12D33793}" srcOrd="0" destOrd="3" presId="urn:microsoft.com/office/officeart/2005/8/layout/vList2"/>
    <dgm:cxn modelId="{17DAC311-97D6-4B49-8BEE-FF89891D436D}" srcId="{D8374CB8-6671-4E33-977A-8D44F56F1607}" destId="{45BD1D2B-1658-471B-9659-5B23D2E39ED6}" srcOrd="1" destOrd="0" parTransId="{8B947186-12DF-4693-956B-825E8378080F}" sibTransId="{7F279052-ACE6-487E-91D3-135EF9FF075B}"/>
    <dgm:cxn modelId="{E75A2E1C-C1E1-45DE-9D10-867C1D3D6F37}" type="presOf" srcId="{D024804F-5D05-46BD-804B-D05263570B1B}" destId="{C3A3B736-D97B-48E9-8DF5-308F12D33793}" srcOrd="0" destOrd="2" presId="urn:microsoft.com/office/officeart/2005/8/layout/vList2"/>
    <dgm:cxn modelId="{599DCF3F-66A9-49E0-8FE7-5D672F0EDD5B}" type="presOf" srcId="{C12EBD34-0956-4358-B43E-80812716852F}" destId="{C3A3B736-D97B-48E9-8DF5-308F12D33793}" srcOrd="0" destOrd="1" presId="urn:microsoft.com/office/officeart/2005/8/layout/vList2"/>
    <dgm:cxn modelId="{89A07641-89AE-4B83-A349-42A9219CF827}" srcId="{D8374CB8-6671-4E33-977A-8D44F56F1607}" destId="{89EF0237-BBED-4374-BC3A-9AA9C31C0C8E}" srcOrd="0" destOrd="0" parTransId="{D76C9D9A-EF24-4C89-9CF1-AE5E55ED01AC}" sibTransId="{0D91D9F5-A583-4715-92F1-B1941A5F1376}"/>
    <dgm:cxn modelId="{678CD065-44A0-4CC0-8C05-159E7AF3C73E}" srcId="{D8374CB8-6671-4E33-977A-8D44F56F1607}" destId="{C0DF2ECE-6517-4D61-BC62-AE15B29745B9}" srcOrd="2" destOrd="0" parTransId="{71909D6A-E625-4B8B-8610-E9D08F847598}" sibTransId="{AAE7CA3A-5A8B-4AB5-9EEB-F7783E750559}"/>
    <dgm:cxn modelId="{30EA3367-50B4-41CB-A143-2AC9D181118E}" srcId="{45BD1D2B-1658-471B-9659-5B23D2E39ED6}" destId="{D024804F-5D05-46BD-804B-D05263570B1B}" srcOrd="2" destOrd="0" parTransId="{11DE82FB-40B2-4E31-8B95-F1276E0C112E}" sibTransId="{5E4EE7FC-1B8E-41F2-969C-F1C314DCF3F9}"/>
    <dgm:cxn modelId="{C58FD66F-775E-43EB-83E9-E28874B092CA}" srcId="{45BD1D2B-1658-471B-9659-5B23D2E39ED6}" destId="{C12EBD34-0956-4358-B43E-80812716852F}" srcOrd="1" destOrd="0" parTransId="{E9A2EF05-239C-4E17-B489-D5961D892745}" sibTransId="{6FA2EEED-E4A6-4100-837C-DC7AC5B6085F}"/>
    <dgm:cxn modelId="{3C838B7A-B95E-4E03-B818-3E56CD2E669F}" srcId="{C0DF2ECE-6517-4D61-BC62-AE15B29745B9}" destId="{0218D078-192E-45E6-A684-5D1D8806FF0A}" srcOrd="0" destOrd="0" parTransId="{B5FE9A51-F3F4-4311-A56B-C9093B0904A1}" sibTransId="{66EF94BE-908D-4499-A04F-3384E9802BE4}"/>
    <dgm:cxn modelId="{52938382-8D33-4C1B-A6A4-B597DC47D452}" type="presOf" srcId="{45BD1D2B-1658-471B-9659-5B23D2E39ED6}" destId="{80E37CE5-8FBA-4133-870E-A283D0E196D8}" srcOrd="0" destOrd="0" presId="urn:microsoft.com/office/officeart/2005/8/layout/vList2"/>
    <dgm:cxn modelId="{418F3D83-44CC-43A4-A7CA-9A613EA6ED92}" type="presOf" srcId="{0218D078-192E-45E6-A684-5D1D8806FF0A}" destId="{B89AADE4-A2AE-4800-94B1-853253C5769F}" srcOrd="0" destOrd="0" presId="urn:microsoft.com/office/officeart/2005/8/layout/vList2"/>
    <dgm:cxn modelId="{02EECE86-A37B-4E95-890E-F6FEC7597536}" type="presOf" srcId="{C0DF2ECE-6517-4D61-BC62-AE15B29745B9}" destId="{018FB70C-722A-4996-9328-1C868FFE4F02}" srcOrd="0" destOrd="0" presId="urn:microsoft.com/office/officeart/2005/8/layout/vList2"/>
    <dgm:cxn modelId="{2AF23D87-7949-4AB7-887F-67D532AAA1CB}" type="presOf" srcId="{2A37C56B-27C4-4E3F-BC67-BECB39C1B53E}" destId="{C3A3B736-D97B-48E9-8DF5-308F12D33793}" srcOrd="0" destOrd="0" presId="urn:microsoft.com/office/officeart/2005/8/layout/vList2"/>
    <dgm:cxn modelId="{FB29FCB7-E333-4176-8426-062E123F8E75}" type="presOf" srcId="{E2D9C121-0D47-4352-8141-E275F214C926}" destId="{16A6D38D-B251-48AD-B25B-54B9F910E9EE}" srcOrd="0" destOrd="0" presId="urn:microsoft.com/office/officeart/2005/8/layout/vList2"/>
    <dgm:cxn modelId="{B10772C1-D9C1-4F86-992A-CBE78C7CF7F8}" type="presOf" srcId="{89EF0237-BBED-4374-BC3A-9AA9C31C0C8E}" destId="{B7FDD582-E466-4EE1-8B57-FA679E828697}" srcOrd="0" destOrd="0" presId="urn:microsoft.com/office/officeart/2005/8/layout/vList2"/>
    <dgm:cxn modelId="{2A1C09C4-8DEF-406C-9153-FED875BBC6D7}" srcId="{45BD1D2B-1658-471B-9659-5B23D2E39ED6}" destId="{B789E57B-D049-46AE-86DF-D0FF27E5B117}" srcOrd="3" destOrd="0" parTransId="{D6A1303B-AF0E-4454-9159-AB17526471BE}" sibTransId="{A1EA288D-8EA4-4B84-8FA3-9D9CBEC2CE86}"/>
    <dgm:cxn modelId="{B4343AE5-A8F4-4375-912C-B5EA0738D550}" type="presOf" srcId="{D8374CB8-6671-4E33-977A-8D44F56F1607}" destId="{8FAE65FE-DAA0-4846-94B9-AA8E674E3942}" srcOrd="0" destOrd="0" presId="urn:microsoft.com/office/officeart/2005/8/layout/vList2"/>
    <dgm:cxn modelId="{337CEFEB-341D-4C3C-A946-4F67BE6D2FFE}" srcId="{45BD1D2B-1658-471B-9659-5B23D2E39ED6}" destId="{2A37C56B-27C4-4E3F-BC67-BECB39C1B53E}" srcOrd="0" destOrd="0" parTransId="{4361F950-2789-40EA-84F6-4460F46B9822}" sibTransId="{CB1D446C-ECD4-4B1E-A186-FBF7327EABC8}"/>
    <dgm:cxn modelId="{84924C04-5BC1-46EB-A17F-6DE16DE781F6}" type="presParOf" srcId="{8FAE65FE-DAA0-4846-94B9-AA8E674E3942}" destId="{B7FDD582-E466-4EE1-8B57-FA679E828697}" srcOrd="0" destOrd="0" presId="urn:microsoft.com/office/officeart/2005/8/layout/vList2"/>
    <dgm:cxn modelId="{D8E95798-DBCD-490B-B292-FC20BC771C55}" type="presParOf" srcId="{8FAE65FE-DAA0-4846-94B9-AA8E674E3942}" destId="{16A6D38D-B251-48AD-B25B-54B9F910E9EE}" srcOrd="1" destOrd="0" presId="urn:microsoft.com/office/officeart/2005/8/layout/vList2"/>
    <dgm:cxn modelId="{AC4B9A78-96B9-483C-8378-081A33094F3B}" type="presParOf" srcId="{8FAE65FE-DAA0-4846-94B9-AA8E674E3942}" destId="{80E37CE5-8FBA-4133-870E-A283D0E196D8}" srcOrd="2" destOrd="0" presId="urn:microsoft.com/office/officeart/2005/8/layout/vList2"/>
    <dgm:cxn modelId="{C14BB1F8-289D-4263-93EB-E43990FC757D}" type="presParOf" srcId="{8FAE65FE-DAA0-4846-94B9-AA8E674E3942}" destId="{C3A3B736-D97B-48E9-8DF5-308F12D33793}" srcOrd="3" destOrd="0" presId="urn:microsoft.com/office/officeart/2005/8/layout/vList2"/>
    <dgm:cxn modelId="{E399D0DA-F38B-43D7-A80B-98DE5190EBF5}" type="presParOf" srcId="{8FAE65FE-DAA0-4846-94B9-AA8E674E3942}" destId="{018FB70C-722A-4996-9328-1C868FFE4F02}" srcOrd="4" destOrd="0" presId="urn:microsoft.com/office/officeart/2005/8/layout/vList2"/>
    <dgm:cxn modelId="{81D1E182-72E7-4F99-9231-1550682EC72D}" type="presParOf" srcId="{8FAE65FE-DAA0-4846-94B9-AA8E674E3942}" destId="{B89AADE4-A2AE-4800-94B1-853253C5769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374CB8-6671-4E33-977A-8D44F56F160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89EF0237-BBED-4374-BC3A-9AA9C31C0C8E}">
      <dgm:prSet/>
      <dgm:spPr/>
      <dgm:t>
        <a:bodyPr/>
        <a:lstStyle/>
        <a:p>
          <a:pPr rtl="0"/>
          <a:r>
            <a:rPr lang="en-IE"/>
            <a:t>Scope:</a:t>
          </a:r>
          <a:endParaRPr lang="en-US"/>
        </a:p>
      </dgm:t>
    </dgm:pt>
    <dgm:pt modelId="{D76C9D9A-EF24-4C89-9CF1-AE5E55ED01AC}" type="parTrans" cxnId="{89A07641-89AE-4B83-A349-42A9219CF827}">
      <dgm:prSet/>
      <dgm:spPr/>
      <dgm:t>
        <a:bodyPr/>
        <a:lstStyle/>
        <a:p>
          <a:endParaRPr lang="en-US"/>
        </a:p>
      </dgm:t>
    </dgm:pt>
    <dgm:pt modelId="{0D91D9F5-A583-4715-92F1-B1941A5F1376}" type="sibTrans" cxnId="{89A07641-89AE-4B83-A349-42A9219CF827}">
      <dgm:prSet/>
      <dgm:spPr/>
      <dgm:t>
        <a:bodyPr/>
        <a:lstStyle/>
        <a:p>
          <a:endParaRPr lang="en-US"/>
        </a:p>
      </dgm:t>
    </dgm:pt>
    <dgm:pt modelId="{13996784-1F0B-4EE5-A1E9-E2A31AFF677B}">
      <dgm:prSet/>
      <dgm:spPr/>
      <dgm:t>
        <a:bodyPr/>
        <a:lstStyle/>
        <a:p>
          <a:r>
            <a:rPr lang="en-GB"/>
            <a:t>to explore scalable and reliable high-throughput approaches for using DNA as a general data-storage medium</a:t>
          </a:r>
          <a:endParaRPr lang="en-US"/>
        </a:p>
      </dgm:t>
    </dgm:pt>
    <dgm:pt modelId="{082E5058-C16F-46FA-B319-3C040CF88AB2}" type="parTrans" cxnId="{A6C1F49C-6F32-48F9-9BA4-1940E92F9B34}">
      <dgm:prSet/>
      <dgm:spPr/>
      <dgm:t>
        <a:bodyPr/>
        <a:lstStyle/>
        <a:p>
          <a:endParaRPr lang="en-US"/>
        </a:p>
      </dgm:t>
    </dgm:pt>
    <dgm:pt modelId="{BDF75AF3-38DB-4BBA-B043-3FEF1497D8EC}" type="sibTrans" cxnId="{A6C1F49C-6F32-48F9-9BA4-1940E92F9B34}">
      <dgm:prSet/>
      <dgm:spPr/>
      <dgm:t>
        <a:bodyPr/>
        <a:lstStyle/>
        <a:p>
          <a:endParaRPr lang="en-US"/>
        </a:p>
      </dgm:t>
    </dgm:pt>
    <dgm:pt modelId="{45BD1D2B-1658-471B-9659-5B23D2E39ED6}">
      <dgm:prSet/>
      <dgm:spPr/>
      <dgm:t>
        <a:bodyPr/>
        <a:lstStyle/>
        <a:p>
          <a:pPr rtl="0"/>
          <a:r>
            <a:rPr lang="en-IE"/>
            <a:t>Specific objectives:</a:t>
          </a:r>
          <a:endParaRPr lang="en-US"/>
        </a:p>
      </dgm:t>
    </dgm:pt>
    <dgm:pt modelId="{8B947186-12DF-4693-956B-825E8378080F}" type="parTrans" cxnId="{17DAC311-97D6-4B49-8BEE-FF89891D436D}">
      <dgm:prSet/>
      <dgm:spPr/>
      <dgm:t>
        <a:bodyPr/>
        <a:lstStyle/>
        <a:p>
          <a:endParaRPr lang="en-US"/>
        </a:p>
      </dgm:t>
    </dgm:pt>
    <dgm:pt modelId="{7F279052-ACE6-487E-91D3-135EF9FF075B}" type="sibTrans" cxnId="{17DAC311-97D6-4B49-8BEE-FF89891D436D}">
      <dgm:prSet/>
      <dgm:spPr/>
      <dgm:t>
        <a:bodyPr/>
        <a:lstStyle/>
        <a:p>
          <a:endParaRPr lang="en-US"/>
        </a:p>
      </dgm:t>
    </dgm:pt>
    <dgm:pt modelId="{2A37C56B-27C4-4E3F-BC67-BECB39C1B53E}">
      <dgm:prSet/>
      <dgm:spPr/>
      <dgm:t>
        <a:bodyPr/>
        <a:lstStyle/>
        <a:p>
          <a:r>
            <a:rPr lang="en-GB"/>
            <a:t>new approaches for coding, decoding, modification or computational use of digital data in synthetic DNA with quantitative</a:t>
          </a:r>
          <a:endParaRPr lang="en-US"/>
        </a:p>
      </dgm:t>
    </dgm:pt>
    <dgm:pt modelId="{4361F950-2789-40EA-84F6-4460F46B9822}" type="parTrans" cxnId="{337CEFEB-341D-4C3C-A946-4F67BE6D2FFE}">
      <dgm:prSet/>
      <dgm:spPr/>
      <dgm:t>
        <a:bodyPr/>
        <a:lstStyle/>
        <a:p>
          <a:endParaRPr lang="en-US"/>
        </a:p>
      </dgm:t>
    </dgm:pt>
    <dgm:pt modelId="{CB1D446C-ECD4-4B1E-A186-FBF7327EABC8}" type="sibTrans" cxnId="{337CEFEB-341D-4C3C-A946-4F67BE6D2FFE}">
      <dgm:prSet/>
      <dgm:spPr/>
      <dgm:t>
        <a:bodyPr/>
        <a:lstStyle/>
        <a:p>
          <a:endParaRPr lang="en-US"/>
        </a:p>
      </dgm:t>
    </dgm:pt>
    <dgm:pt modelId="{C0DF2ECE-6517-4D61-BC62-AE15B29745B9}">
      <dgm:prSet/>
      <dgm:spPr/>
      <dgm:t>
        <a:bodyPr/>
        <a:lstStyle/>
        <a:p>
          <a:pPr rtl="0"/>
          <a:r>
            <a:rPr lang="en-IE"/>
            <a:t>Expected outcomes and impacts:</a:t>
          </a:r>
          <a:endParaRPr lang="en-US"/>
        </a:p>
      </dgm:t>
    </dgm:pt>
    <dgm:pt modelId="{71909D6A-E625-4B8B-8610-E9D08F847598}" type="parTrans" cxnId="{678CD065-44A0-4CC0-8C05-159E7AF3C73E}">
      <dgm:prSet/>
      <dgm:spPr/>
      <dgm:t>
        <a:bodyPr/>
        <a:lstStyle/>
        <a:p>
          <a:endParaRPr lang="en-US"/>
        </a:p>
      </dgm:t>
    </dgm:pt>
    <dgm:pt modelId="{AAE7CA3A-5A8B-4AB5-9EEB-F7783E750559}" type="sibTrans" cxnId="{678CD065-44A0-4CC0-8C05-159E7AF3C73E}">
      <dgm:prSet/>
      <dgm:spPr/>
      <dgm:t>
        <a:bodyPr/>
        <a:lstStyle/>
        <a:p>
          <a:endParaRPr lang="en-US"/>
        </a:p>
      </dgm:t>
    </dgm:pt>
    <dgm:pt modelId="{0218D078-192E-45E6-A684-5D1D8806FF0A}">
      <dgm:prSet/>
      <dgm:spPr/>
      <dgm:t>
        <a:bodyPr/>
        <a:lstStyle/>
        <a:p>
          <a:r>
            <a:rPr lang="en-GB"/>
            <a:t>a range of new techniques of applicability of DNA-based data storage;</a:t>
          </a:r>
          <a:endParaRPr lang="en-US"/>
        </a:p>
      </dgm:t>
    </dgm:pt>
    <dgm:pt modelId="{B5FE9A51-F3F4-4311-A56B-C9093B0904A1}" type="parTrans" cxnId="{3C838B7A-B95E-4E03-B818-3E56CD2E669F}">
      <dgm:prSet/>
      <dgm:spPr/>
      <dgm:t>
        <a:bodyPr/>
        <a:lstStyle/>
        <a:p>
          <a:endParaRPr lang="en-US"/>
        </a:p>
      </dgm:t>
    </dgm:pt>
    <dgm:pt modelId="{66EF94BE-908D-4499-A04F-3384E9802BE4}" type="sibTrans" cxnId="{3C838B7A-B95E-4E03-B818-3E56CD2E669F}">
      <dgm:prSet/>
      <dgm:spPr/>
      <dgm:t>
        <a:bodyPr/>
        <a:lstStyle/>
        <a:p>
          <a:endParaRPr lang="en-US"/>
        </a:p>
      </dgm:t>
    </dgm:pt>
    <dgm:pt modelId="{DE57BE31-EBBC-401F-8462-8164A5826FAE}">
      <dgm:prSet/>
      <dgm:spPr/>
      <dgm:t>
        <a:bodyPr/>
        <a:lstStyle/>
        <a:p>
          <a:r>
            <a:rPr lang="en-GB"/>
            <a:t>to address the read/write/edit operations of digital data in synthetic DNA</a:t>
          </a:r>
          <a:endParaRPr lang="en-US"/>
        </a:p>
      </dgm:t>
    </dgm:pt>
    <dgm:pt modelId="{C94F33A9-B410-40F8-9539-988A71B38724}" type="parTrans" cxnId="{B6113C04-8F8E-41EF-BADC-AA741F0C5F11}">
      <dgm:prSet/>
      <dgm:spPr/>
      <dgm:t>
        <a:bodyPr/>
        <a:lstStyle/>
        <a:p>
          <a:endParaRPr lang="en-US"/>
        </a:p>
      </dgm:t>
    </dgm:pt>
    <dgm:pt modelId="{076F7565-C069-4CFD-96A5-E289F6846F06}" type="sibTrans" cxnId="{B6113C04-8F8E-41EF-BADC-AA741F0C5F11}">
      <dgm:prSet/>
      <dgm:spPr/>
      <dgm:t>
        <a:bodyPr/>
        <a:lstStyle/>
        <a:p>
          <a:endParaRPr lang="en-US"/>
        </a:p>
      </dgm:t>
    </dgm:pt>
    <dgm:pt modelId="{2AB8EAB0-D89B-44ED-AE1B-875C7CD59FF9}">
      <dgm:prSet/>
      <dgm:spPr/>
      <dgm:t>
        <a:bodyPr/>
        <a:lstStyle/>
        <a:p>
          <a:r>
            <a:rPr lang="en-GB"/>
            <a:t>The use of DNA sequences as chassis for non-standard forms of information coding, or of other polymeric substrates and related coding/decoding techniques</a:t>
          </a:r>
          <a:endParaRPr lang="en-US"/>
        </a:p>
      </dgm:t>
    </dgm:pt>
    <dgm:pt modelId="{5BEE87AC-9225-47B6-9F16-1467753F589F}" type="parTrans" cxnId="{41A3E4A2-1B89-4E60-85CD-060DC6CEC2CA}">
      <dgm:prSet/>
      <dgm:spPr/>
      <dgm:t>
        <a:bodyPr/>
        <a:lstStyle/>
        <a:p>
          <a:endParaRPr lang="en-US"/>
        </a:p>
      </dgm:t>
    </dgm:pt>
    <dgm:pt modelId="{057BEA1D-FFEB-4874-B8F1-EF2B6D060CA7}" type="sibTrans" cxnId="{41A3E4A2-1B89-4E60-85CD-060DC6CEC2CA}">
      <dgm:prSet/>
      <dgm:spPr/>
      <dgm:t>
        <a:bodyPr/>
        <a:lstStyle/>
        <a:p>
          <a:endParaRPr lang="en-US"/>
        </a:p>
      </dgm:t>
    </dgm:pt>
    <dgm:pt modelId="{90FF7382-AA74-49DF-A796-1E52489FE4E7}">
      <dgm:prSet/>
      <dgm:spPr/>
      <dgm:t>
        <a:bodyPr/>
        <a:lstStyle/>
        <a:p>
          <a:r>
            <a:rPr lang="en-IE"/>
            <a:t>Scope for </a:t>
          </a:r>
          <a:r>
            <a:rPr lang="en-GB"/>
            <a:t>different scenarios for such a technology, for instance for data-processing, in-vivo sensing or fingerprinting</a:t>
          </a:r>
          <a:endParaRPr lang="en-US"/>
        </a:p>
      </dgm:t>
    </dgm:pt>
    <dgm:pt modelId="{66C882BB-090B-44C0-9099-ACA7F486073D}" type="parTrans" cxnId="{1CFD008E-493F-4B3E-80F7-62754539C960}">
      <dgm:prSet/>
      <dgm:spPr/>
      <dgm:t>
        <a:bodyPr/>
        <a:lstStyle/>
        <a:p>
          <a:endParaRPr lang="en-US"/>
        </a:p>
      </dgm:t>
    </dgm:pt>
    <dgm:pt modelId="{C993E34D-DFE6-4AAE-93F5-0F78F4DA5DF5}" type="sibTrans" cxnId="{1CFD008E-493F-4B3E-80F7-62754539C960}">
      <dgm:prSet/>
      <dgm:spPr/>
      <dgm:t>
        <a:bodyPr/>
        <a:lstStyle/>
        <a:p>
          <a:endParaRPr lang="en-US"/>
        </a:p>
      </dgm:t>
    </dgm:pt>
    <dgm:pt modelId="{284A9DED-8B36-4BB0-865E-9A1AC747E115}">
      <dgm:prSet/>
      <dgm:spPr/>
      <dgm:t>
        <a:bodyPr/>
        <a:lstStyle/>
        <a:p>
          <a:r>
            <a:rPr lang="en-GB"/>
            <a:t>Proof-of-Concept of technical feasibility with indications of at least state of the art benefits and major operational characteristics and going well beyond for some of them</a:t>
          </a:r>
          <a:endParaRPr lang="en-US"/>
        </a:p>
      </dgm:t>
    </dgm:pt>
    <dgm:pt modelId="{92A846EA-1086-4DB6-96E1-E1011B1DA4B3}" type="parTrans" cxnId="{413C3F68-51DB-49E5-9AB2-9359CAD04283}">
      <dgm:prSet/>
      <dgm:spPr/>
      <dgm:t>
        <a:bodyPr/>
        <a:lstStyle/>
        <a:p>
          <a:endParaRPr lang="en-US"/>
        </a:p>
      </dgm:t>
    </dgm:pt>
    <dgm:pt modelId="{7CB1FA84-BF3B-4A10-87AD-49AF62280AB1}" type="sibTrans" cxnId="{413C3F68-51DB-49E5-9AB2-9359CAD04283}">
      <dgm:prSet/>
      <dgm:spPr/>
      <dgm:t>
        <a:bodyPr/>
        <a:lstStyle/>
        <a:p>
          <a:endParaRPr lang="en-US"/>
        </a:p>
      </dgm:t>
    </dgm:pt>
    <dgm:pt modelId="{C1C7FA09-A909-4780-9B96-876AB52028EB}">
      <dgm:prSet/>
      <dgm:spPr/>
      <dgm:t>
        <a:bodyPr/>
        <a:lstStyle/>
        <a:p>
          <a:r>
            <a:rPr lang="en-GB"/>
            <a:t>end-to-end scenarios of use, be it for data storage) or other purposes that exploit the benefits of the technology.</a:t>
          </a:r>
          <a:endParaRPr lang="en-US"/>
        </a:p>
      </dgm:t>
    </dgm:pt>
    <dgm:pt modelId="{F9B845EC-A8F8-4A9B-AE2F-5C5816AE58AD}" type="parTrans" cxnId="{9787AEA7-558D-4849-BF47-E36878B6B139}">
      <dgm:prSet/>
      <dgm:spPr/>
      <dgm:t>
        <a:bodyPr/>
        <a:lstStyle/>
        <a:p>
          <a:endParaRPr lang="en-US"/>
        </a:p>
      </dgm:t>
    </dgm:pt>
    <dgm:pt modelId="{E6E6C3DD-C267-4B39-9D1C-4AC6398977F0}" type="sibTrans" cxnId="{9787AEA7-558D-4849-BF47-E36878B6B139}">
      <dgm:prSet/>
      <dgm:spPr/>
      <dgm:t>
        <a:bodyPr/>
        <a:lstStyle/>
        <a:p>
          <a:endParaRPr lang="en-US"/>
        </a:p>
      </dgm:t>
    </dgm:pt>
    <dgm:pt modelId="{3C76EC5A-7B6A-49FF-9B3B-4EAAB3CD21B4}">
      <dgm:prSet/>
      <dgm:spPr/>
      <dgm:t>
        <a:bodyPr/>
        <a:lstStyle/>
        <a:p>
          <a:r>
            <a:rPr lang="en-GB"/>
            <a:t>broader range of scenarios and uses for DNA-based data technologies;</a:t>
          </a:r>
          <a:endParaRPr lang="en-US"/>
        </a:p>
      </dgm:t>
    </dgm:pt>
    <dgm:pt modelId="{CAD5EE31-9076-46F7-B608-B7EA50ED0C9D}" type="parTrans" cxnId="{D301816A-B69F-400A-8C7C-79DEF1357944}">
      <dgm:prSet/>
      <dgm:spPr/>
      <dgm:t>
        <a:bodyPr/>
        <a:lstStyle/>
        <a:p>
          <a:endParaRPr lang="en-US"/>
        </a:p>
      </dgm:t>
    </dgm:pt>
    <dgm:pt modelId="{1F140958-1979-4FF6-9737-CD00DB124A94}" type="sibTrans" cxnId="{D301816A-B69F-400A-8C7C-79DEF1357944}">
      <dgm:prSet/>
      <dgm:spPr/>
      <dgm:t>
        <a:bodyPr/>
        <a:lstStyle/>
        <a:p>
          <a:endParaRPr lang="en-US"/>
        </a:p>
      </dgm:t>
    </dgm:pt>
    <dgm:pt modelId="{78E50139-9E2A-448E-9EDC-3517B28050B5}">
      <dgm:prSet/>
      <dgm:spPr/>
      <dgm:t>
        <a:bodyPr/>
        <a:lstStyle/>
        <a:p>
          <a:r>
            <a:rPr lang="en-GB"/>
            <a:t>emergence and anchoring of a European innovation eco-system on DNA-based data technologies and applications</a:t>
          </a:r>
          <a:endParaRPr lang="en-US"/>
        </a:p>
      </dgm:t>
    </dgm:pt>
    <dgm:pt modelId="{C4BE0416-EDD8-4F82-9300-1A6B1E78D2D1}" type="parTrans" cxnId="{020C6BD3-3194-431A-BAC0-7A810D21F5D4}">
      <dgm:prSet/>
      <dgm:spPr/>
      <dgm:t>
        <a:bodyPr/>
        <a:lstStyle/>
        <a:p>
          <a:endParaRPr lang="en-US"/>
        </a:p>
      </dgm:t>
    </dgm:pt>
    <dgm:pt modelId="{46D4C13F-315E-4503-8E39-78A5725EFA85}" type="sibTrans" cxnId="{020C6BD3-3194-431A-BAC0-7A810D21F5D4}">
      <dgm:prSet/>
      <dgm:spPr/>
      <dgm:t>
        <a:bodyPr/>
        <a:lstStyle/>
        <a:p>
          <a:endParaRPr lang="en-US"/>
        </a:p>
      </dgm:t>
    </dgm:pt>
    <dgm:pt modelId="{22082FAC-45E5-40CD-A1B9-71080F82165C}">
      <dgm:prSet/>
      <dgm:spPr/>
      <dgm:t>
        <a:bodyPr/>
        <a:lstStyle/>
        <a:p>
          <a:r>
            <a:rPr lang="en-GB"/>
            <a:t>contribution to standardisation in the field</a:t>
          </a:r>
          <a:endParaRPr lang="en-US"/>
        </a:p>
      </dgm:t>
    </dgm:pt>
    <dgm:pt modelId="{ECC4658A-E26A-4B74-9330-4F7C7D28D44C}" type="parTrans" cxnId="{6C39C7E1-24C3-432F-9763-5200CDC10714}">
      <dgm:prSet/>
      <dgm:spPr/>
      <dgm:t>
        <a:bodyPr/>
        <a:lstStyle/>
        <a:p>
          <a:endParaRPr lang="en-US"/>
        </a:p>
      </dgm:t>
    </dgm:pt>
    <dgm:pt modelId="{02ADA310-BADB-4621-A692-8A0B2E532AC9}" type="sibTrans" cxnId="{6C39C7E1-24C3-432F-9763-5200CDC10714}">
      <dgm:prSet/>
      <dgm:spPr/>
      <dgm:t>
        <a:bodyPr/>
        <a:lstStyle/>
        <a:p>
          <a:endParaRPr lang="en-US"/>
        </a:p>
      </dgm:t>
    </dgm:pt>
    <dgm:pt modelId="{8FAE65FE-DAA0-4846-94B9-AA8E674E3942}" type="pres">
      <dgm:prSet presAssocID="{D8374CB8-6671-4E33-977A-8D44F56F1607}" presName="linear" presStyleCnt="0">
        <dgm:presLayoutVars>
          <dgm:animLvl val="lvl"/>
          <dgm:resizeHandles val="exact"/>
        </dgm:presLayoutVars>
      </dgm:prSet>
      <dgm:spPr/>
    </dgm:pt>
    <dgm:pt modelId="{B7FDD582-E466-4EE1-8B57-FA679E828697}" type="pres">
      <dgm:prSet presAssocID="{89EF0237-BBED-4374-BC3A-9AA9C31C0C8E}" presName="parentText" presStyleLbl="node1" presStyleIdx="0" presStyleCnt="3">
        <dgm:presLayoutVars>
          <dgm:chMax val="0"/>
          <dgm:bulletEnabled val="1"/>
        </dgm:presLayoutVars>
      </dgm:prSet>
      <dgm:spPr/>
    </dgm:pt>
    <dgm:pt modelId="{16A6D38D-B251-48AD-B25B-54B9F910E9EE}" type="pres">
      <dgm:prSet presAssocID="{89EF0237-BBED-4374-BC3A-9AA9C31C0C8E}" presName="childText" presStyleLbl="revTx" presStyleIdx="0" presStyleCnt="3">
        <dgm:presLayoutVars>
          <dgm:bulletEnabled val="1"/>
        </dgm:presLayoutVars>
      </dgm:prSet>
      <dgm:spPr/>
    </dgm:pt>
    <dgm:pt modelId="{80E37CE5-8FBA-4133-870E-A283D0E196D8}" type="pres">
      <dgm:prSet presAssocID="{45BD1D2B-1658-471B-9659-5B23D2E39ED6}" presName="parentText" presStyleLbl="node1" presStyleIdx="1" presStyleCnt="3">
        <dgm:presLayoutVars>
          <dgm:chMax val="0"/>
          <dgm:bulletEnabled val="1"/>
        </dgm:presLayoutVars>
      </dgm:prSet>
      <dgm:spPr/>
    </dgm:pt>
    <dgm:pt modelId="{C3A3B736-D97B-48E9-8DF5-308F12D33793}" type="pres">
      <dgm:prSet presAssocID="{45BD1D2B-1658-471B-9659-5B23D2E39ED6}" presName="childText" presStyleLbl="revTx" presStyleIdx="1" presStyleCnt="3">
        <dgm:presLayoutVars>
          <dgm:bulletEnabled val="1"/>
        </dgm:presLayoutVars>
      </dgm:prSet>
      <dgm:spPr/>
    </dgm:pt>
    <dgm:pt modelId="{018FB70C-722A-4996-9328-1C868FFE4F02}" type="pres">
      <dgm:prSet presAssocID="{C0DF2ECE-6517-4D61-BC62-AE15B29745B9}" presName="parentText" presStyleLbl="node1" presStyleIdx="2" presStyleCnt="3">
        <dgm:presLayoutVars>
          <dgm:chMax val="0"/>
          <dgm:bulletEnabled val="1"/>
        </dgm:presLayoutVars>
      </dgm:prSet>
      <dgm:spPr/>
    </dgm:pt>
    <dgm:pt modelId="{B89AADE4-A2AE-4800-94B1-853253C5769F}" type="pres">
      <dgm:prSet presAssocID="{C0DF2ECE-6517-4D61-BC62-AE15B29745B9}" presName="childText" presStyleLbl="revTx" presStyleIdx="2" presStyleCnt="3">
        <dgm:presLayoutVars>
          <dgm:bulletEnabled val="1"/>
        </dgm:presLayoutVars>
      </dgm:prSet>
      <dgm:spPr/>
    </dgm:pt>
  </dgm:ptLst>
  <dgm:cxnLst>
    <dgm:cxn modelId="{B6113C04-8F8E-41EF-BADC-AA741F0C5F11}" srcId="{89EF0237-BBED-4374-BC3A-9AA9C31C0C8E}" destId="{DE57BE31-EBBC-401F-8462-8164A5826FAE}" srcOrd="1" destOrd="0" parTransId="{C94F33A9-B410-40F8-9539-988A71B38724}" sibTransId="{076F7565-C069-4CFD-96A5-E289F6846F06}"/>
    <dgm:cxn modelId="{17DAC311-97D6-4B49-8BEE-FF89891D436D}" srcId="{D8374CB8-6671-4E33-977A-8D44F56F1607}" destId="{45BD1D2B-1658-471B-9659-5B23D2E39ED6}" srcOrd="1" destOrd="0" parTransId="{8B947186-12DF-4693-956B-825E8378080F}" sibTransId="{7F279052-ACE6-487E-91D3-135EF9FF075B}"/>
    <dgm:cxn modelId="{9B4D2F1D-8F50-4D9A-878D-86E4F66B8FBC}" type="presOf" srcId="{2AB8EAB0-D89B-44ED-AE1B-875C7CD59FF9}" destId="{16A6D38D-B251-48AD-B25B-54B9F910E9EE}" srcOrd="0" destOrd="2" presId="urn:microsoft.com/office/officeart/2005/8/layout/vList2"/>
    <dgm:cxn modelId="{58768126-8362-4919-8F81-6D2CEDA2364D}" type="presOf" srcId="{78E50139-9E2A-448E-9EDC-3517B28050B5}" destId="{B89AADE4-A2AE-4800-94B1-853253C5769F}" srcOrd="0" destOrd="2" presId="urn:microsoft.com/office/officeart/2005/8/layout/vList2"/>
    <dgm:cxn modelId="{89A07641-89AE-4B83-A349-42A9219CF827}" srcId="{D8374CB8-6671-4E33-977A-8D44F56F1607}" destId="{89EF0237-BBED-4374-BC3A-9AA9C31C0C8E}" srcOrd="0" destOrd="0" parTransId="{D76C9D9A-EF24-4C89-9CF1-AE5E55ED01AC}" sibTransId="{0D91D9F5-A583-4715-92F1-B1941A5F1376}"/>
    <dgm:cxn modelId="{325DB563-6C67-4BB6-8159-A849D2D5ED30}" type="presOf" srcId="{22082FAC-45E5-40CD-A1B9-71080F82165C}" destId="{B89AADE4-A2AE-4800-94B1-853253C5769F}" srcOrd="0" destOrd="3" presId="urn:microsoft.com/office/officeart/2005/8/layout/vList2"/>
    <dgm:cxn modelId="{678CD065-44A0-4CC0-8C05-159E7AF3C73E}" srcId="{D8374CB8-6671-4E33-977A-8D44F56F1607}" destId="{C0DF2ECE-6517-4D61-BC62-AE15B29745B9}" srcOrd="2" destOrd="0" parTransId="{71909D6A-E625-4B8B-8610-E9D08F847598}" sibTransId="{AAE7CA3A-5A8B-4AB5-9EEB-F7783E750559}"/>
    <dgm:cxn modelId="{413C3F68-51DB-49E5-9AB2-9359CAD04283}" srcId="{45BD1D2B-1658-471B-9659-5B23D2E39ED6}" destId="{284A9DED-8B36-4BB0-865E-9A1AC747E115}" srcOrd="1" destOrd="0" parTransId="{92A846EA-1086-4DB6-96E1-E1011B1DA4B3}" sibTransId="{7CB1FA84-BF3B-4A10-87AD-49AF62280AB1}"/>
    <dgm:cxn modelId="{D301816A-B69F-400A-8C7C-79DEF1357944}" srcId="{C0DF2ECE-6517-4D61-BC62-AE15B29745B9}" destId="{3C76EC5A-7B6A-49FF-9B3B-4EAAB3CD21B4}" srcOrd="1" destOrd="0" parTransId="{CAD5EE31-9076-46F7-B608-B7EA50ED0C9D}" sibTransId="{1F140958-1979-4FF6-9737-CD00DB124A94}"/>
    <dgm:cxn modelId="{4B0E8A4A-F722-4790-9C3A-C33FCA785420}" type="presOf" srcId="{90FF7382-AA74-49DF-A796-1E52489FE4E7}" destId="{16A6D38D-B251-48AD-B25B-54B9F910E9EE}" srcOrd="0" destOrd="3" presId="urn:microsoft.com/office/officeart/2005/8/layout/vList2"/>
    <dgm:cxn modelId="{403C1977-8A55-4ECB-9FD9-B24A86B49FC3}" type="presOf" srcId="{DE57BE31-EBBC-401F-8462-8164A5826FAE}" destId="{16A6D38D-B251-48AD-B25B-54B9F910E9EE}" srcOrd="0" destOrd="1" presId="urn:microsoft.com/office/officeart/2005/8/layout/vList2"/>
    <dgm:cxn modelId="{3C838B7A-B95E-4E03-B818-3E56CD2E669F}" srcId="{C0DF2ECE-6517-4D61-BC62-AE15B29745B9}" destId="{0218D078-192E-45E6-A684-5D1D8806FF0A}" srcOrd="0" destOrd="0" parTransId="{B5FE9A51-F3F4-4311-A56B-C9093B0904A1}" sibTransId="{66EF94BE-908D-4499-A04F-3384E9802BE4}"/>
    <dgm:cxn modelId="{52938382-8D33-4C1B-A6A4-B597DC47D452}" type="presOf" srcId="{45BD1D2B-1658-471B-9659-5B23D2E39ED6}" destId="{80E37CE5-8FBA-4133-870E-A283D0E196D8}" srcOrd="0" destOrd="0" presId="urn:microsoft.com/office/officeart/2005/8/layout/vList2"/>
    <dgm:cxn modelId="{418F3D83-44CC-43A4-A7CA-9A613EA6ED92}" type="presOf" srcId="{0218D078-192E-45E6-A684-5D1D8806FF0A}" destId="{B89AADE4-A2AE-4800-94B1-853253C5769F}" srcOrd="0" destOrd="0" presId="urn:microsoft.com/office/officeart/2005/8/layout/vList2"/>
    <dgm:cxn modelId="{02EECE86-A37B-4E95-890E-F6FEC7597536}" type="presOf" srcId="{C0DF2ECE-6517-4D61-BC62-AE15B29745B9}" destId="{018FB70C-722A-4996-9328-1C868FFE4F02}" srcOrd="0" destOrd="0" presId="urn:microsoft.com/office/officeart/2005/8/layout/vList2"/>
    <dgm:cxn modelId="{2AF23D87-7949-4AB7-887F-67D532AAA1CB}" type="presOf" srcId="{2A37C56B-27C4-4E3F-BC67-BECB39C1B53E}" destId="{C3A3B736-D97B-48E9-8DF5-308F12D33793}" srcOrd="0" destOrd="0" presId="urn:microsoft.com/office/officeart/2005/8/layout/vList2"/>
    <dgm:cxn modelId="{B58F0F88-D0CD-4505-B6D8-CC9BD5340D1B}" type="presOf" srcId="{13996784-1F0B-4EE5-A1E9-E2A31AFF677B}" destId="{16A6D38D-B251-48AD-B25B-54B9F910E9EE}" srcOrd="0" destOrd="0" presId="urn:microsoft.com/office/officeart/2005/8/layout/vList2"/>
    <dgm:cxn modelId="{1CFD008E-493F-4B3E-80F7-62754539C960}" srcId="{89EF0237-BBED-4374-BC3A-9AA9C31C0C8E}" destId="{90FF7382-AA74-49DF-A796-1E52489FE4E7}" srcOrd="3" destOrd="0" parTransId="{66C882BB-090B-44C0-9099-ACA7F486073D}" sibTransId="{C993E34D-DFE6-4AAE-93F5-0F78F4DA5DF5}"/>
    <dgm:cxn modelId="{B1AEEF99-58C9-4F30-8E13-9E257DE2BDE5}" type="presOf" srcId="{C1C7FA09-A909-4780-9B96-876AB52028EB}" destId="{C3A3B736-D97B-48E9-8DF5-308F12D33793}" srcOrd="0" destOrd="2" presId="urn:microsoft.com/office/officeart/2005/8/layout/vList2"/>
    <dgm:cxn modelId="{A6C1F49C-6F32-48F9-9BA4-1940E92F9B34}" srcId="{89EF0237-BBED-4374-BC3A-9AA9C31C0C8E}" destId="{13996784-1F0B-4EE5-A1E9-E2A31AFF677B}" srcOrd="0" destOrd="0" parTransId="{082E5058-C16F-46FA-B319-3C040CF88AB2}" sibTransId="{BDF75AF3-38DB-4BBA-B043-3FEF1497D8EC}"/>
    <dgm:cxn modelId="{41A3E4A2-1B89-4E60-85CD-060DC6CEC2CA}" srcId="{89EF0237-BBED-4374-BC3A-9AA9C31C0C8E}" destId="{2AB8EAB0-D89B-44ED-AE1B-875C7CD59FF9}" srcOrd="2" destOrd="0" parTransId="{5BEE87AC-9225-47B6-9F16-1467753F589F}" sibTransId="{057BEA1D-FFEB-4874-B8F1-EF2B6D060CA7}"/>
    <dgm:cxn modelId="{B4B869A3-7BD8-4A81-A0F0-14BD2EE86A5A}" type="presOf" srcId="{3C76EC5A-7B6A-49FF-9B3B-4EAAB3CD21B4}" destId="{B89AADE4-A2AE-4800-94B1-853253C5769F}" srcOrd="0" destOrd="1" presId="urn:microsoft.com/office/officeart/2005/8/layout/vList2"/>
    <dgm:cxn modelId="{9787AEA7-558D-4849-BF47-E36878B6B139}" srcId="{45BD1D2B-1658-471B-9659-5B23D2E39ED6}" destId="{C1C7FA09-A909-4780-9B96-876AB52028EB}" srcOrd="2" destOrd="0" parTransId="{F9B845EC-A8F8-4A9B-AE2F-5C5816AE58AD}" sibTransId="{E6E6C3DD-C267-4B39-9D1C-4AC6398977F0}"/>
    <dgm:cxn modelId="{B10772C1-D9C1-4F86-992A-CBE78C7CF7F8}" type="presOf" srcId="{89EF0237-BBED-4374-BC3A-9AA9C31C0C8E}" destId="{B7FDD582-E466-4EE1-8B57-FA679E828697}" srcOrd="0" destOrd="0" presId="urn:microsoft.com/office/officeart/2005/8/layout/vList2"/>
    <dgm:cxn modelId="{020C6BD3-3194-431A-BAC0-7A810D21F5D4}" srcId="{C0DF2ECE-6517-4D61-BC62-AE15B29745B9}" destId="{78E50139-9E2A-448E-9EDC-3517B28050B5}" srcOrd="2" destOrd="0" parTransId="{C4BE0416-EDD8-4F82-9300-1A6B1E78D2D1}" sibTransId="{46D4C13F-315E-4503-8E39-78A5725EFA85}"/>
    <dgm:cxn modelId="{6C39C7E1-24C3-432F-9763-5200CDC10714}" srcId="{C0DF2ECE-6517-4D61-BC62-AE15B29745B9}" destId="{22082FAC-45E5-40CD-A1B9-71080F82165C}" srcOrd="3" destOrd="0" parTransId="{ECC4658A-E26A-4B74-9330-4F7C7D28D44C}" sibTransId="{02ADA310-BADB-4621-A692-8A0B2E532AC9}"/>
    <dgm:cxn modelId="{B4343AE5-A8F4-4375-912C-B5EA0738D550}" type="presOf" srcId="{D8374CB8-6671-4E33-977A-8D44F56F1607}" destId="{8FAE65FE-DAA0-4846-94B9-AA8E674E3942}" srcOrd="0" destOrd="0" presId="urn:microsoft.com/office/officeart/2005/8/layout/vList2"/>
    <dgm:cxn modelId="{337CEFEB-341D-4C3C-A946-4F67BE6D2FFE}" srcId="{45BD1D2B-1658-471B-9659-5B23D2E39ED6}" destId="{2A37C56B-27C4-4E3F-BC67-BECB39C1B53E}" srcOrd="0" destOrd="0" parTransId="{4361F950-2789-40EA-84F6-4460F46B9822}" sibTransId="{CB1D446C-ECD4-4B1E-A186-FBF7327EABC8}"/>
    <dgm:cxn modelId="{612765FA-A89A-4CE8-A874-5309CC3B057B}" type="presOf" srcId="{284A9DED-8B36-4BB0-865E-9A1AC747E115}" destId="{C3A3B736-D97B-48E9-8DF5-308F12D33793}" srcOrd="0" destOrd="1" presId="urn:microsoft.com/office/officeart/2005/8/layout/vList2"/>
    <dgm:cxn modelId="{84924C04-5BC1-46EB-A17F-6DE16DE781F6}" type="presParOf" srcId="{8FAE65FE-DAA0-4846-94B9-AA8E674E3942}" destId="{B7FDD582-E466-4EE1-8B57-FA679E828697}" srcOrd="0" destOrd="0" presId="urn:microsoft.com/office/officeart/2005/8/layout/vList2"/>
    <dgm:cxn modelId="{D8E95798-DBCD-490B-B292-FC20BC771C55}" type="presParOf" srcId="{8FAE65FE-DAA0-4846-94B9-AA8E674E3942}" destId="{16A6D38D-B251-48AD-B25B-54B9F910E9EE}" srcOrd="1" destOrd="0" presId="urn:microsoft.com/office/officeart/2005/8/layout/vList2"/>
    <dgm:cxn modelId="{AC4B9A78-96B9-483C-8378-081A33094F3B}" type="presParOf" srcId="{8FAE65FE-DAA0-4846-94B9-AA8E674E3942}" destId="{80E37CE5-8FBA-4133-870E-A283D0E196D8}" srcOrd="2" destOrd="0" presId="urn:microsoft.com/office/officeart/2005/8/layout/vList2"/>
    <dgm:cxn modelId="{C14BB1F8-289D-4263-93EB-E43990FC757D}" type="presParOf" srcId="{8FAE65FE-DAA0-4846-94B9-AA8E674E3942}" destId="{C3A3B736-D97B-48E9-8DF5-308F12D33793}" srcOrd="3" destOrd="0" presId="urn:microsoft.com/office/officeart/2005/8/layout/vList2"/>
    <dgm:cxn modelId="{E399D0DA-F38B-43D7-A80B-98DE5190EBF5}" type="presParOf" srcId="{8FAE65FE-DAA0-4846-94B9-AA8E674E3942}" destId="{018FB70C-722A-4996-9328-1C868FFE4F02}" srcOrd="4" destOrd="0" presId="urn:microsoft.com/office/officeart/2005/8/layout/vList2"/>
    <dgm:cxn modelId="{81D1E182-72E7-4F99-9231-1550682EC72D}" type="presParOf" srcId="{8FAE65FE-DAA0-4846-94B9-AA8E674E3942}" destId="{B89AADE4-A2AE-4800-94B1-853253C5769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374CB8-6671-4E33-977A-8D44F56F160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89EF0237-BBED-4374-BC3A-9AA9C31C0C8E}">
      <dgm:prSet/>
      <dgm:spPr/>
      <dgm:t>
        <a:bodyPr/>
        <a:lstStyle/>
        <a:p>
          <a:pPr rtl="0"/>
          <a:r>
            <a:rPr lang="en-IE"/>
            <a:t>Scope:</a:t>
          </a:r>
          <a:endParaRPr lang="en-US"/>
        </a:p>
      </dgm:t>
    </dgm:pt>
    <dgm:pt modelId="{D76C9D9A-EF24-4C89-9CF1-AE5E55ED01AC}" type="parTrans" cxnId="{89A07641-89AE-4B83-A349-42A9219CF827}">
      <dgm:prSet/>
      <dgm:spPr/>
      <dgm:t>
        <a:bodyPr/>
        <a:lstStyle/>
        <a:p>
          <a:endParaRPr lang="en-US"/>
        </a:p>
      </dgm:t>
    </dgm:pt>
    <dgm:pt modelId="{0D91D9F5-A583-4715-92F1-B1941A5F1376}" type="sibTrans" cxnId="{89A07641-89AE-4B83-A349-42A9219CF827}">
      <dgm:prSet/>
      <dgm:spPr/>
      <dgm:t>
        <a:bodyPr/>
        <a:lstStyle/>
        <a:p>
          <a:endParaRPr lang="en-US"/>
        </a:p>
      </dgm:t>
    </dgm:pt>
    <dgm:pt modelId="{13996784-1F0B-4EE5-A1E9-E2A31AFF677B}">
      <dgm:prSet/>
      <dgm:spPr/>
      <dgm:t>
        <a:bodyPr/>
        <a:lstStyle/>
        <a:p>
          <a:pPr rtl="0"/>
          <a:r>
            <a:rPr lang="en-GB"/>
            <a:t>to develop innovative approaches to encoding, manipulating, or storing information in quantum objects or to exploiting quantum phenomena for information processing, communication, and sensing in a way that differs from the mainstream approaches currently being pursued in quantum research</a:t>
          </a:r>
          <a:endParaRPr lang="en-US"/>
        </a:p>
      </dgm:t>
    </dgm:pt>
    <dgm:pt modelId="{082E5058-C16F-46FA-B319-3C040CF88AB2}" type="parTrans" cxnId="{A6C1F49C-6F32-48F9-9BA4-1940E92F9B34}">
      <dgm:prSet/>
      <dgm:spPr/>
      <dgm:t>
        <a:bodyPr/>
        <a:lstStyle/>
        <a:p>
          <a:endParaRPr lang="en-US"/>
        </a:p>
      </dgm:t>
    </dgm:pt>
    <dgm:pt modelId="{BDF75AF3-38DB-4BBA-B043-3FEF1497D8EC}" type="sibTrans" cxnId="{A6C1F49C-6F32-48F9-9BA4-1940E92F9B34}">
      <dgm:prSet/>
      <dgm:spPr/>
      <dgm:t>
        <a:bodyPr/>
        <a:lstStyle/>
        <a:p>
          <a:endParaRPr lang="en-US"/>
        </a:p>
      </dgm:t>
    </dgm:pt>
    <dgm:pt modelId="{45BD1D2B-1658-471B-9659-5B23D2E39ED6}">
      <dgm:prSet/>
      <dgm:spPr/>
      <dgm:t>
        <a:bodyPr/>
        <a:lstStyle/>
        <a:p>
          <a:pPr rtl="0"/>
          <a:r>
            <a:rPr lang="en-IE"/>
            <a:t>Specific objectives:</a:t>
          </a:r>
          <a:endParaRPr lang="en-US"/>
        </a:p>
      </dgm:t>
    </dgm:pt>
    <dgm:pt modelId="{8B947186-12DF-4693-956B-825E8378080F}" type="parTrans" cxnId="{17DAC311-97D6-4B49-8BEE-FF89891D436D}">
      <dgm:prSet/>
      <dgm:spPr/>
      <dgm:t>
        <a:bodyPr/>
        <a:lstStyle/>
        <a:p>
          <a:endParaRPr lang="en-US"/>
        </a:p>
      </dgm:t>
    </dgm:pt>
    <dgm:pt modelId="{7F279052-ACE6-487E-91D3-135EF9FF075B}" type="sibTrans" cxnId="{17DAC311-97D6-4B49-8BEE-FF89891D436D}">
      <dgm:prSet/>
      <dgm:spPr/>
      <dgm:t>
        <a:bodyPr/>
        <a:lstStyle/>
        <a:p>
          <a:endParaRPr lang="en-US"/>
        </a:p>
      </dgm:t>
    </dgm:pt>
    <dgm:pt modelId="{2A37C56B-27C4-4E3F-BC67-BECB39C1B53E}">
      <dgm:prSet/>
      <dgm:spPr/>
      <dgm:t>
        <a:bodyPr/>
        <a:lstStyle/>
        <a:p>
          <a:r>
            <a:rPr lang="en-GB"/>
            <a:t>to contribute to the development of information processing, communication or sensing components, for terrestrial or space applications</a:t>
          </a:r>
          <a:endParaRPr lang="en-US"/>
        </a:p>
      </dgm:t>
    </dgm:pt>
    <dgm:pt modelId="{4361F950-2789-40EA-84F6-4460F46B9822}" type="parTrans" cxnId="{337CEFEB-341D-4C3C-A946-4F67BE6D2FFE}">
      <dgm:prSet/>
      <dgm:spPr/>
      <dgm:t>
        <a:bodyPr/>
        <a:lstStyle/>
        <a:p>
          <a:endParaRPr lang="en-US"/>
        </a:p>
      </dgm:t>
    </dgm:pt>
    <dgm:pt modelId="{CB1D446C-ECD4-4B1E-A186-FBF7327EABC8}" type="sibTrans" cxnId="{337CEFEB-341D-4C3C-A946-4F67BE6D2FFE}">
      <dgm:prSet/>
      <dgm:spPr/>
      <dgm:t>
        <a:bodyPr/>
        <a:lstStyle/>
        <a:p>
          <a:endParaRPr lang="en-US"/>
        </a:p>
      </dgm:t>
    </dgm:pt>
    <dgm:pt modelId="{C0DF2ECE-6517-4D61-BC62-AE15B29745B9}">
      <dgm:prSet/>
      <dgm:spPr/>
      <dgm:t>
        <a:bodyPr/>
        <a:lstStyle/>
        <a:p>
          <a:pPr rtl="0"/>
          <a:r>
            <a:rPr lang="en-IE"/>
            <a:t>Expected outcomes and impacts:</a:t>
          </a:r>
          <a:endParaRPr lang="en-US"/>
        </a:p>
      </dgm:t>
    </dgm:pt>
    <dgm:pt modelId="{71909D6A-E625-4B8B-8610-E9D08F847598}" type="parTrans" cxnId="{678CD065-44A0-4CC0-8C05-159E7AF3C73E}">
      <dgm:prSet/>
      <dgm:spPr/>
      <dgm:t>
        <a:bodyPr/>
        <a:lstStyle/>
        <a:p>
          <a:endParaRPr lang="en-US"/>
        </a:p>
      </dgm:t>
    </dgm:pt>
    <dgm:pt modelId="{AAE7CA3A-5A8B-4AB5-9EEB-F7783E750559}" type="sibTrans" cxnId="{678CD065-44A0-4CC0-8C05-159E7AF3C73E}">
      <dgm:prSet/>
      <dgm:spPr/>
      <dgm:t>
        <a:bodyPr/>
        <a:lstStyle/>
        <a:p>
          <a:endParaRPr lang="en-US"/>
        </a:p>
      </dgm:t>
    </dgm:pt>
    <dgm:pt modelId="{0218D078-192E-45E6-A684-5D1D8806FF0A}">
      <dgm:prSet/>
      <dgm:spPr/>
      <dgm:t>
        <a:bodyPr/>
        <a:lstStyle/>
        <a:p>
          <a:r>
            <a:rPr lang="en-GB"/>
            <a:t>basis for future information processing, communication, and sensing technologies on ground and in space;</a:t>
          </a:r>
          <a:endParaRPr lang="en-US"/>
        </a:p>
      </dgm:t>
    </dgm:pt>
    <dgm:pt modelId="{B5FE9A51-F3F4-4311-A56B-C9093B0904A1}" type="parTrans" cxnId="{3C838B7A-B95E-4E03-B818-3E56CD2E669F}">
      <dgm:prSet/>
      <dgm:spPr/>
      <dgm:t>
        <a:bodyPr/>
        <a:lstStyle/>
        <a:p>
          <a:endParaRPr lang="en-US"/>
        </a:p>
      </dgm:t>
    </dgm:pt>
    <dgm:pt modelId="{66EF94BE-908D-4499-A04F-3384E9802BE4}" type="sibTrans" cxnId="{3C838B7A-B95E-4E03-B818-3E56CD2E669F}">
      <dgm:prSet/>
      <dgm:spPr/>
      <dgm:t>
        <a:bodyPr/>
        <a:lstStyle/>
        <a:p>
          <a:endParaRPr lang="en-US"/>
        </a:p>
      </dgm:t>
    </dgm:pt>
    <dgm:pt modelId="{2B795765-CC3E-424C-A787-6792F068506B}">
      <dgm:prSet/>
      <dgm:spPr/>
      <dgm:t>
        <a:bodyPr/>
        <a:lstStyle/>
        <a:p>
          <a:r>
            <a:rPr lang="en-GB"/>
            <a:t>describe how their proposed information processing would be controlled and could lead to the development of an information processing or communication device using a non-classical information theory approach;</a:t>
          </a:r>
          <a:endParaRPr lang="en-US"/>
        </a:p>
      </dgm:t>
    </dgm:pt>
    <dgm:pt modelId="{966ED31F-53D4-41A7-AEAC-7C211F261B4E}" type="parTrans" cxnId="{CF626DD4-F9AB-40E1-BA1F-EE68F154FAAF}">
      <dgm:prSet/>
      <dgm:spPr/>
      <dgm:t>
        <a:bodyPr/>
        <a:lstStyle/>
        <a:p>
          <a:endParaRPr lang="en-US"/>
        </a:p>
      </dgm:t>
    </dgm:pt>
    <dgm:pt modelId="{40BBC47B-486E-480B-A249-529F73AE8DA2}" type="sibTrans" cxnId="{CF626DD4-F9AB-40E1-BA1F-EE68F154FAAF}">
      <dgm:prSet/>
      <dgm:spPr/>
      <dgm:t>
        <a:bodyPr/>
        <a:lstStyle/>
        <a:p>
          <a:endParaRPr lang="en-US"/>
        </a:p>
      </dgm:t>
    </dgm:pt>
    <dgm:pt modelId="{A995C00C-8297-48EE-BAAB-765D6330BE5E}">
      <dgm:prSet/>
      <dgm:spPr/>
      <dgm:t>
        <a:bodyPr/>
        <a:lstStyle/>
        <a:p>
          <a:r>
            <a:rPr lang="en-GB"/>
            <a:t>show how information processing or communications principles and architectures would demonstrate a quantifiable advantage with respect to classical approaches and mainstream quantum technology alternatives.</a:t>
          </a:r>
          <a:endParaRPr lang="en-US"/>
        </a:p>
      </dgm:t>
    </dgm:pt>
    <dgm:pt modelId="{2DE2281C-4766-4046-87C4-15BE0E905273}" type="parTrans" cxnId="{581F1D20-8D40-4D27-8FCB-4B6CEC8314FD}">
      <dgm:prSet/>
      <dgm:spPr/>
      <dgm:t>
        <a:bodyPr/>
        <a:lstStyle/>
        <a:p>
          <a:endParaRPr lang="en-US"/>
        </a:p>
      </dgm:t>
    </dgm:pt>
    <dgm:pt modelId="{818200C7-39C5-42BA-9FEF-C59536E6EE81}" type="sibTrans" cxnId="{581F1D20-8D40-4D27-8FCB-4B6CEC8314FD}">
      <dgm:prSet/>
      <dgm:spPr/>
      <dgm:t>
        <a:bodyPr/>
        <a:lstStyle/>
        <a:p>
          <a:endParaRPr lang="en-US"/>
        </a:p>
      </dgm:t>
    </dgm:pt>
    <dgm:pt modelId="{8B51C994-3FBD-4B3B-942C-D73E946F9E48}">
      <dgm:prSet/>
      <dgm:spPr/>
      <dgm:t>
        <a:bodyPr/>
        <a:lstStyle/>
        <a:p>
          <a:r>
            <a:rPr lang="en-GB"/>
            <a:t>describe how the proposed information processing or communication system would be controlled, programmed, and measured.</a:t>
          </a:r>
          <a:endParaRPr lang="en-US"/>
        </a:p>
      </dgm:t>
    </dgm:pt>
    <dgm:pt modelId="{48E3DA1E-19B5-4E02-9C6A-E5CF358E312D}" type="parTrans" cxnId="{E1CF3AC8-14B8-42CC-9C37-4111F3B73BBB}">
      <dgm:prSet/>
      <dgm:spPr/>
      <dgm:t>
        <a:bodyPr/>
        <a:lstStyle/>
        <a:p>
          <a:endParaRPr lang="en-US"/>
        </a:p>
      </dgm:t>
    </dgm:pt>
    <dgm:pt modelId="{6B7A38D9-7652-43E0-AAA0-F4254E737377}" type="sibTrans" cxnId="{E1CF3AC8-14B8-42CC-9C37-4111F3B73BBB}">
      <dgm:prSet/>
      <dgm:spPr/>
      <dgm:t>
        <a:bodyPr/>
        <a:lstStyle/>
        <a:p>
          <a:endParaRPr lang="en-US"/>
        </a:p>
      </dgm:t>
    </dgm:pt>
    <dgm:pt modelId="{877C63E6-48E3-4AA6-A7EA-082886308752}">
      <dgm:prSet/>
      <dgm:spPr/>
      <dgm:t>
        <a:bodyPr/>
        <a:lstStyle/>
        <a:p>
          <a:r>
            <a:rPr lang="en-GB"/>
            <a:t>show how the foundations for novel approaches to encoding, manipulating, and storing information would be established.</a:t>
          </a:r>
          <a:endParaRPr lang="en-US"/>
        </a:p>
      </dgm:t>
    </dgm:pt>
    <dgm:pt modelId="{19F3F295-89EA-4C14-BD9B-CCA8E731CDA8}" type="parTrans" cxnId="{CCEECE17-4693-41C3-B252-E3969B32914A}">
      <dgm:prSet/>
      <dgm:spPr/>
      <dgm:t>
        <a:bodyPr/>
        <a:lstStyle/>
        <a:p>
          <a:endParaRPr lang="en-US"/>
        </a:p>
      </dgm:t>
    </dgm:pt>
    <dgm:pt modelId="{58550F3A-C07D-487C-8683-375A8680C0C7}" type="sibTrans" cxnId="{CCEECE17-4693-41C3-B252-E3969B32914A}">
      <dgm:prSet/>
      <dgm:spPr/>
      <dgm:t>
        <a:bodyPr/>
        <a:lstStyle/>
        <a:p>
          <a:endParaRPr lang="en-US"/>
        </a:p>
      </dgm:t>
    </dgm:pt>
    <dgm:pt modelId="{3A258F1A-0124-4012-B609-CF604C8F287A}">
      <dgm:prSet/>
      <dgm:spPr/>
      <dgm:t>
        <a:bodyPr/>
        <a:lstStyle/>
        <a:p>
          <a:r>
            <a:rPr lang="en-GB"/>
            <a:t>collaboration with existing European platforms, infrastructures, and innovation eco-systems in quantum technology;</a:t>
          </a:r>
          <a:endParaRPr lang="en-US"/>
        </a:p>
      </dgm:t>
    </dgm:pt>
    <dgm:pt modelId="{6B8B8C97-DB37-45EE-A077-91EFB607D3DA}" type="parTrans" cxnId="{FC3FCB33-743E-4638-8935-0CF1F1EF1BB0}">
      <dgm:prSet/>
      <dgm:spPr/>
      <dgm:t>
        <a:bodyPr/>
        <a:lstStyle/>
        <a:p>
          <a:endParaRPr lang="en-US"/>
        </a:p>
      </dgm:t>
    </dgm:pt>
    <dgm:pt modelId="{32E88093-30CE-4E6C-92B6-E7DBD659D6CE}" type="sibTrans" cxnId="{FC3FCB33-743E-4638-8935-0CF1F1EF1BB0}">
      <dgm:prSet/>
      <dgm:spPr/>
      <dgm:t>
        <a:bodyPr/>
        <a:lstStyle/>
        <a:p>
          <a:endParaRPr lang="en-US"/>
        </a:p>
      </dgm:t>
    </dgm:pt>
    <dgm:pt modelId="{827E08B0-4B70-4B2F-B1E4-8E9B13F070A5}">
      <dgm:prSet/>
      <dgm:spPr/>
      <dgm:t>
        <a:bodyPr/>
        <a:lstStyle/>
        <a:p>
          <a:r>
            <a:rPr lang="en-GB"/>
            <a:t>increased diversity of information processing technologies platforms</a:t>
          </a:r>
          <a:endParaRPr lang="en-US"/>
        </a:p>
      </dgm:t>
    </dgm:pt>
    <dgm:pt modelId="{406C6303-E17D-4E7B-AE40-75391868328E}" type="parTrans" cxnId="{38881BA7-16DC-4ECD-AF9B-18B5A8E3D1F2}">
      <dgm:prSet/>
      <dgm:spPr/>
      <dgm:t>
        <a:bodyPr/>
        <a:lstStyle/>
        <a:p>
          <a:endParaRPr lang="en-US"/>
        </a:p>
      </dgm:t>
    </dgm:pt>
    <dgm:pt modelId="{D3372730-E7D0-4B12-8B5E-1C0B53F1FD13}" type="sibTrans" cxnId="{38881BA7-16DC-4ECD-AF9B-18B5A8E3D1F2}">
      <dgm:prSet/>
      <dgm:spPr/>
      <dgm:t>
        <a:bodyPr/>
        <a:lstStyle/>
        <a:p>
          <a:endParaRPr lang="en-US"/>
        </a:p>
      </dgm:t>
    </dgm:pt>
    <dgm:pt modelId="{A1AC11E2-BD27-4BA6-A086-6673A1EC6B06}">
      <dgm:prSet custScaleY="115669"/>
      <dgm:spPr/>
      <dgm:t>
        <a:bodyPr/>
        <a:lstStyle/>
        <a:p>
          <a:pPr rtl="0"/>
          <a:r>
            <a:rPr lang="en-GB"/>
            <a:t>foster the interdisciplinary communities and innovation eco-systems that are driving new information processing or communication systems forward.</a:t>
          </a:r>
          <a:endParaRPr lang="en-US"/>
        </a:p>
      </dgm:t>
    </dgm:pt>
    <dgm:pt modelId="{CE434F49-7908-465B-8DDE-2EE9590E6D45}" type="parTrans" cxnId="{4ADB0322-A729-45F5-ADD0-801468859A2E}">
      <dgm:prSet/>
      <dgm:spPr/>
      <dgm:t>
        <a:bodyPr/>
        <a:lstStyle/>
        <a:p>
          <a:endParaRPr lang="en-US"/>
        </a:p>
      </dgm:t>
    </dgm:pt>
    <dgm:pt modelId="{B41F5EB8-22FB-4874-818C-961BA0175C73}" type="sibTrans" cxnId="{4ADB0322-A729-45F5-ADD0-801468859A2E}">
      <dgm:prSet/>
      <dgm:spPr/>
      <dgm:t>
        <a:bodyPr/>
        <a:lstStyle/>
        <a:p>
          <a:endParaRPr lang="en-US"/>
        </a:p>
      </dgm:t>
    </dgm:pt>
    <dgm:pt modelId="{8FAE65FE-DAA0-4846-94B9-AA8E674E3942}" type="pres">
      <dgm:prSet presAssocID="{D8374CB8-6671-4E33-977A-8D44F56F1607}" presName="linear" presStyleCnt="0">
        <dgm:presLayoutVars>
          <dgm:animLvl val="lvl"/>
          <dgm:resizeHandles val="exact"/>
        </dgm:presLayoutVars>
      </dgm:prSet>
      <dgm:spPr/>
    </dgm:pt>
    <dgm:pt modelId="{B7FDD582-E466-4EE1-8B57-FA679E828697}" type="pres">
      <dgm:prSet presAssocID="{89EF0237-BBED-4374-BC3A-9AA9C31C0C8E}" presName="parentText" presStyleLbl="node1" presStyleIdx="0" presStyleCnt="3">
        <dgm:presLayoutVars>
          <dgm:chMax val="0"/>
          <dgm:bulletEnabled val="1"/>
        </dgm:presLayoutVars>
      </dgm:prSet>
      <dgm:spPr/>
    </dgm:pt>
    <dgm:pt modelId="{16A6D38D-B251-48AD-B25B-54B9F910E9EE}" type="pres">
      <dgm:prSet presAssocID="{89EF0237-BBED-4374-BC3A-9AA9C31C0C8E}" presName="childText" presStyleLbl="revTx" presStyleIdx="0" presStyleCnt="3">
        <dgm:presLayoutVars>
          <dgm:bulletEnabled val="1"/>
        </dgm:presLayoutVars>
      </dgm:prSet>
      <dgm:spPr/>
    </dgm:pt>
    <dgm:pt modelId="{80E37CE5-8FBA-4133-870E-A283D0E196D8}" type="pres">
      <dgm:prSet presAssocID="{45BD1D2B-1658-471B-9659-5B23D2E39ED6}" presName="parentText" presStyleLbl="node1" presStyleIdx="1" presStyleCnt="3">
        <dgm:presLayoutVars>
          <dgm:chMax val="0"/>
          <dgm:bulletEnabled val="1"/>
        </dgm:presLayoutVars>
      </dgm:prSet>
      <dgm:spPr/>
    </dgm:pt>
    <dgm:pt modelId="{C3A3B736-D97B-48E9-8DF5-308F12D33793}" type="pres">
      <dgm:prSet presAssocID="{45BD1D2B-1658-471B-9659-5B23D2E39ED6}" presName="childText" presStyleLbl="revTx" presStyleIdx="1" presStyleCnt="3">
        <dgm:presLayoutVars>
          <dgm:bulletEnabled val="1"/>
        </dgm:presLayoutVars>
      </dgm:prSet>
      <dgm:spPr/>
    </dgm:pt>
    <dgm:pt modelId="{018FB70C-722A-4996-9328-1C868FFE4F02}" type="pres">
      <dgm:prSet presAssocID="{C0DF2ECE-6517-4D61-BC62-AE15B29745B9}" presName="parentText" presStyleLbl="node1" presStyleIdx="2" presStyleCnt="3">
        <dgm:presLayoutVars>
          <dgm:chMax val="0"/>
          <dgm:bulletEnabled val="1"/>
        </dgm:presLayoutVars>
      </dgm:prSet>
      <dgm:spPr/>
    </dgm:pt>
    <dgm:pt modelId="{B89AADE4-A2AE-4800-94B1-853253C5769F}" type="pres">
      <dgm:prSet presAssocID="{C0DF2ECE-6517-4D61-BC62-AE15B29745B9}" presName="childText" presStyleLbl="revTx" presStyleIdx="2" presStyleCnt="3">
        <dgm:presLayoutVars>
          <dgm:bulletEnabled val="1"/>
        </dgm:presLayoutVars>
      </dgm:prSet>
      <dgm:spPr/>
    </dgm:pt>
  </dgm:ptLst>
  <dgm:cxnLst>
    <dgm:cxn modelId="{1FE8CB0F-BD67-4833-BCAA-2B1D0D4E9C69}" type="presOf" srcId="{877C63E6-48E3-4AA6-A7EA-082886308752}" destId="{C3A3B736-D97B-48E9-8DF5-308F12D33793}" srcOrd="0" destOrd="3" presId="urn:microsoft.com/office/officeart/2005/8/layout/vList2"/>
    <dgm:cxn modelId="{17DAC311-97D6-4B49-8BEE-FF89891D436D}" srcId="{D8374CB8-6671-4E33-977A-8D44F56F1607}" destId="{45BD1D2B-1658-471B-9659-5B23D2E39ED6}" srcOrd="1" destOrd="0" parTransId="{8B947186-12DF-4693-956B-825E8378080F}" sibTransId="{7F279052-ACE6-487E-91D3-135EF9FF075B}"/>
    <dgm:cxn modelId="{CCEECE17-4693-41C3-B252-E3969B32914A}" srcId="{45BD1D2B-1658-471B-9659-5B23D2E39ED6}" destId="{877C63E6-48E3-4AA6-A7EA-082886308752}" srcOrd="3" destOrd="0" parTransId="{19F3F295-89EA-4C14-BD9B-CCA8E731CDA8}" sibTransId="{58550F3A-C07D-487C-8683-375A8680C0C7}"/>
    <dgm:cxn modelId="{581F1D20-8D40-4D27-8FCB-4B6CEC8314FD}" srcId="{45BD1D2B-1658-471B-9659-5B23D2E39ED6}" destId="{A995C00C-8297-48EE-BAAB-765D6330BE5E}" srcOrd="2" destOrd="0" parTransId="{2DE2281C-4766-4046-87C4-15BE0E905273}" sibTransId="{818200C7-39C5-42BA-9FEF-C59536E6EE81}"/>
    <dgm:cxn modelId="{4ADB0322-A729-45F5-ADD0-801468859A2E}" srcId="{C0DF2ECE-6517-4D61-BC62-AE15B29745B9}" destId="{A1AC11E2-BD27-4BA6-A086-6673A1EC6B06}" srcOrd="3" destOrd="0" parTransId="{CE434F49-7908-465B-8DDE-2EE9590E6D45}" sibTransId="{B41F5EB8-22FB-4874-818C-961BA0175C73}"/>
    <dgm:cxn modelId="{A92A1E33-897A-4561-963B-784D2125A50C}" type="presOf" srcId="{2B795765-CC3E-424C-A787-6792F068506B}" destId="{C3A3B736-D97B-48E9-8DF5-308F12D33793}" srcOrd="0" destOrd="1" presId="urn:microsoft.com/office/officeart/2005/8/layout/vList2"/>
    <dgm:cxn modelId="{FC3FCB33-743E-4638-8935-0CF1F1EF1BB0}" srcId="{C0DF2ECE-6517-4D61-BC62-AE15B29745B9}" destId="{3A258F1A-0124-4012-B609-CF604C8F287A}" srcOrd="1" destOrd="0" parTransId="{6B8B8C97-DB37-45EE-A077-91EFB607D3DA}" sibTransId="{32E88093-30CE-4E6C-92B6-E7DBD659D6CE}"/>
    <dgm:cxn modelId="{F7DC5C41-93A1-4DFC-B391-7E2A793F5FDA}" type="presOf" srcId="{8B51C994-3FBD-4B3B-942C-D73E946F9E48}" destId="{C3A3B736-D97B-48E9-8DF5-308F12D33793}" srcOrd="0" destOrd="4" presId="urn:microsoft.com/office/officeart/2005/8/layout/vList2"/>
    <dgm:cxn modelId="{89A07641-89AE-4B83-A349-42A9219CF827}" srcId="{D8374CB8-6671-4E33-977A-8D44F56F1607}" destId="{89EF0237-BBED-4374-BC3A-9AA9C31C0C8E}" srcOrd="0" destOrd="0" parTransId="{D76C9D9A-EF24-4C89-9CF1-AE5E55ED01AC}" sibTransId="{0D91D9F5-A583-4715-92F1-B1941A5F1376}"/>
    <dgm:cxn modelId="{678CD065-44A0-4CC0-8C05-159E7AF3C73E}" srcId="{D8374CB8-6671-4E33-977A-8D44F56F1607}" destId="{C0DF2ECE-6517-4D61-BC62-AE15B29745B9}" srcOrd="2" destOrd="0" parTransId="{71909D6A-E625-4B8B-8610-E9D08F847598}" sibTransId="{AAE7CA3A-5A8B-4AB5-9EEB-F7783E750559}"/>
    <dgm:cxn modelId="{7BF44D71-BDAD-46D2-8CA7-47F273B976E5}" type="presOf" srcId="{3A258F1A-0124-4012-B609-CF604C8F287A}" destId="{B89AADE4-A2AE-4800-94B1-853253C5769F}" srcOrd="0" destOrd="1" presId="urn:microsoft.com/office/officeart/2005/8/layout/vList2"/>
    <dgm:cxn modelId="{88258472-40C0-4BB4-B78C-A86FB338B8B6}" type="presOf" srcId="{A995C00C-8297-48EE-BAAB-765D6330BE5E}" destId="{C3A3B736-D97B-48E9-8DF5-308F12D33793}" srcOrd="0" destOrd="2" presId="urn:microsoft.com/office/officeart/2005/8/layout/vList2"/>
    <dgm:cxn modelId="{3C838B7A-B95E-4E03-B818-3E56CD2E669F}" srcId="{C0DF2ECE-6517-4D61-BC62-AE15B29745B9}" destId="{0218D078-192E-45E6-A684-5D1D8806FF0A}" srcOrd="0" destOrd="0" parTransId="{B5FE9A51-F3F4-4311-A56B-C9093B0904A1}" sibTransId="{66EF94BE-908D-4499-A04F-3384E9802BE4}"/>
    <dgm:cxn modelId="{52938382-8D33-4C1B-A6A4-B597DC47D452}" type="presOf" srcId="{45BD1D2B-1658-471B-9659-5B23D2E39ED6}" destId="{80E37CE5-8FBA-4133-870E-A283D0E196D8}" srcOrd="0" destOrd="0" presId="urn:microsoft.com/office/officeart/2005/8/layout/vList2"/>
    <dgm:cxn modelId="{418F3D83-44CC-43A4-A7CA-9A613EA6ED92}" type="presOf" srcId="{0218D078-192E-45E6-A684-5D1D8806FF0A}" destId="{B89AADE4-A2AE-4800-94B1-853253C5769F}" srcOrd="0" destOrd="0" presId="urn:microsoft.com/office/officeart/2005/8/layout/vList2"/>
    <dgm:cxn modelId="{02EECE86-A37B-4E95-890E-F6FEC7597536}" type="presOf" srcId="{C0DF2ECE-6517-4D61-BC62-AE15B29745B9}" destId="{018FB70C-722A-4996-9328-1C868FFE4F02}" srcOrd="0" destOrd="0" presId="urn:microsoft.com/office/officeart/2005/8/layout/vList2"/>
    <dgm:cxn modelId="{52370387-23DB-4DEC-8242-99BA073BFF8D}" type="presOf" srcId="{827E08B0-4B70-4B2F-B1E4-8E9B13F070A5}" destId="{B89AADE4-A2AE-4800-94B1-853253C5769F}" srcOrd="0" destOrd="2" presId="urn:microsoft.com/office/officeart/2005/8/layout/vList2"/>
    <dgm:cxn modelId="{2AF23D87-7949-4AB7-887F-67D532AAA1CB}" type="presOf" srcId="{2A37C56B-27C4-4E3F-BC67-BECB39C1B53E}" destId="{C3A3B736-D97B-48E9-8DF5-308F12D33793}" srcOrd="0" destOrd="0" presId="urn:microsoft.com/office/officeart/2005/8/layout/vList2"/>
    <dgm:cxn modelId="{B58F0F88-D0CD-4505-B6D8-CC9BD5340D1B}" type="presOf" srcId="{13996784-1F0B-4EE5-A1E9-E2A31AFF677B}" destId="{16A6D38D-B251-48AD-B25B-54B9F910E9EE}" srcOrd="0" destOrd="0" presId="urn:microsoft.com/office/officeart/2005/8/layout/vList2"/>
    <dgm:cxn modelId="{A6C1F49C-6F32-48F9-9BA4-1940E92F9B34}" srcId="{89EF0237-BBED-4374-BC3A-9AA9C31C0C8E}" destId="{13996784-1F0B-4EE5-A1E9-E2A31AFF677B}" srcOrd="0" destOrd="0" parTransId="{082E5058-C16F-46FA-B319-3C040CF88AB2}" sibTransId="{BDF75AF3-38DB-4BBA-B043-3FEF1497D8EC}"/>
    <dgm:cxn modelId="{38881BA7-16DC-4ECD-AF9B-18B5A8E3D1F2}" srcId="{C0DF2ECE-6517-4D61-BC62-AE15B29745B9}" destId="{827E08B0-4B70-4B2F-B1E4-8E9B13F070A5}" srcOrd="2" destOrd="0" parTransId="{406C6303-E17D-4E7B-AE40-75391868328E}" sibTransId="{D3372730-E7D0-4B12-8B5E-1C0B53F1FD13}"/>
    <dgm:cxn modelId="{B10772C1-D9C1-4F86-992A-CBE78C7CF7F8}" type="presOf" srcId="{89EF0237-BBED-4374-BC3A-9AA9C31C0C8E}" destId="{B7FDD582-E466-4EE1-8B57-FA679E828697}" srcOrd="0" destOrd="0" presId="urn:microsoft.com/office/officeart/2005/8/layout/vList2"/>
    <dgm:cxn modelId="{350D45C7-8877-4188-84E0-5EE689D6BD6D}" type="presOf" srcId="{A1AC11E2-BD27-4BA6-A086-6673A1EC6B06}" destId="{B89AADE4-A2AE-4800-94B1-853253C5769F}" srcOrd="0" destOrd="3" presId="urn:microsoft.com/office/officeart/2005/8/layout/vList2"/>
    <dgm:cxn modelId="{E1CF3AC8-14B8-42CC-9C37-4111F3B73BBB}" srcId="{45BD1D2B-1658-471B-9659-5B23D2E39ED6}" destId="{8B51C994-3FBD-4B3B-942C-D73E946F9E48}" srcOrd="4" destOrd="0" parTransId="{48E3DA1E-19B5-4E02-9C6A-E5CF358E312D}" sibTransId="{6B7A38D9-7652-43E0-AAA0-F4254E737377}"/>
    <dgm:cxn modelId="{CF626DD4-F9AB-40E1-BA1F-EE68F154FAAF}" srcId="{45BD1D2B-1658-471B-9659-5B23D2E39ED6}" destId="{2B795765-CC3E-424C-A787-6792F068506B}" srcOrd="1" destOrd="0" parTransId="{966ED31F-53D4-41A7-AEAC-7C211F261B4E}" sibTransId="{40BBC47B-486E-480B-A249-529F73AE8DA2}"/>
    <dgm:cxn modelId="{B4343AE5-A8F4-4375-912C-B5EA0738D550}" type="presOf" srcId="{D8374CB8-6671-4E33-977A-8D44F56F1607}" destId="{8FAE65FE-DAA0-4846-94B9-AA8E674E3942}" srcOrd="0" destOrd="0" presId="urn:microsoft.com/office/officeart/2005/8/layout/vList2"/>
    <dgm:cxn modelId="{337CEFEB-341D-4C3C-A946-4F67BE6D2FFE}" srcId="{45BD1D2B-1658-471B-9659-5B23D2E39ED6}" destId="{2A37C56B-27C4-4E3F-BC67-BECB39C1B53E}" srcOrd="0" destOrd="0" parTransId="{4361F950-2789-40EA-84F6-4460F46B9822}" sibTransId="{CB1D446C-ECD4-4B1E-A186-FBF7327EABC8}"/>
    <dgm:cxn modelId="{84924C04-5BC1-46EB-A17F-6DE16DE781F6}" type="presParOf" srcId="{8FAE65FE-DAA0-4846-94B9-AA8E674E3942}" destId="{B7FDD582-E466-4EE1-8B57-FA679E828697}" srcOrd="0" destOrd="0" presId="urn:microsoft.com/office/officeart/2005/8/layout/vList2"/>
    <dgm:cxn modelId="{D8E95798-DBCD-490B-B292-FC20BC771C55}" type="presParOf" srcId="{8FAE65FE-DAA0-4846-94B9-AA8E674E3942}" destId="{16A6D38D-B251-48AD-B25B-54B9F910E9EE}" srcOrd="1" destOrd="0" presId="urn:microsoft.com/office/officeart/2005/8/layout/vList2"/>
    <dgm:cxn modelId="{AC4B9A78-96B9-483C-8378-081A33094F3B}" type="presParOf" srcId="{8FAE65FE-DAA0-4846-94B9-AA8E674E3942}" destId="{80E37CE5-8FBA-4133-870E-A283D0E196D8}" srcOrd="2" destOrd="0" presId="urn:microsoft.com/office/officeart/2005/8/layout/vList2"/>
    <dgm:cxn modelId="{C14BB1F8-289D-4263-93EB-E43990FC757D}" type="presParOf" srcId="{8FAE65FE-DAA0-4846-94B9-AA8E674E3942}" destId="{C3A3B736-D97B-48E9-8DF5-308F12D33793}" srcOrd="3" destOrd="0" presId="urn:microsoft.com/office/officeart/2005/8/layout/vList2"/>
    <dgm:cxn modelId="{E399D0DA-F38B-43D7-A80B-98DE5190EBF5}" type="presParOf" srcId="{8FAE65FE-DAA0-4846-94B9-AA8E674E3942}" destId="{018FB70C-722A-4996-9328-1C868FFE4F02}" srcOrd="4" destOrd="0" presId="urn:microsoft.com/office/officeart/2005/8/layout/vList2"/>
    <dgm:cxn modelId="{81D1E182-72E7-4F99-9231-1550682EC72D}" type="presParOf" srcId="{8FAE65FE-DAA0-4846-94B9-AA8E674E3942}" destId="{B89AADE4-A2AE-4800-94B1-853253C5769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D582-E466-4EE1-8B57-FA679E828697}">
      <dsp:nvSpPr>
        <dsp:cNvPr id="0" name=""/>
        <dsp:cNvSpPr/>
      </dsp:nvSpPr>
      <dsp:spPr>
        <a:xfrm>
          <a:off x="0" y="273842"/>
          <a:ext cx="11045709" cy="54054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IE" sz="2100" kern="1200"/>
            <a:t>Scope:</a:t>
          </a:r>
          <a:endParaRPr lang="en-US" sz="2100" kern="1200"/>
        </a:p>
      </dsp:txBody>
      <dsp:txXfrm>
        <a:off x="26387" y="300229"/>
        <a:ext cx="10992935" cy="487766"/>
      </dsp:txXfrm>
    </dsp:sp>
    <dsp:sp modelId="{16A6D38D-B251-48AD-B25B-54B9F910E9EE}">
      <dsp:nvSpPr>
        <dsp:cNvPr id="0" name=""/>
        <dsp:cNvSpPr/>
      </dsp:nvSpPr>
      <dsp:spPr>
        <a:xfrm>
          <a:off x="0" y="814382"/>
          <a:ext cx="11045709"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a:t>technologies, sustained by renewable energy, able to increase CO2/N cycle efficiency introducing novel management and </a:t>
          </a:r>
          <a:r>
            <a:rPr lang="en-US" sz="1600" kern="1200" err="1"/>
            <a:t>valorisation</a:t>
          </a:r>
          <a:r>
            <a:rPr lang="en-US" sz="1600" kern="1200"/>
            <a:t> practices and approaches and in turn to reduce GHG emissions, nitrogen losses and carbon losses. The processes should focus on the use of renewable energy as input to develop carbon negative or net zero systems. #Multidisciplinarity #Cross-sectorial approaches #Circularity.</a:t>
          </a:r>
        </a:p>
      </dsp:txBody>
      <dsp:txXfrm>
        <a:off x="0" y="814382"/>
        <a:ext cx="11045709" cy="1043280"/>
      </dsp:txXfrm>
    </dsp:sp>
    <dsp:sp modelId="{80E37CE5-8FBA-4133-870E-A283D0E196D8}">
      <dsp:nvSpPr>
        <dsp:cNvPr id="0" name=""/>
        <dsp:cNvSpPr/>
      </dsp:nvSpPr>
      <dsp:spPr>
        <a:xfrm>
          <a:off x="0" y="1857662"/>
          <a:ext cx="11045709" cy="54054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IE" sz="2100" kern="1200"/>
            <a:t>Specific objectives:</a:t>
          </a:r>
          <a:endParaRPr lang="en-US" sz="2100" kern="1200"/>
        </a:p>
      </dsp:txBody>
      <dsp:txXfrm>
        <a:off x="26387" y="1884049"/>
        <a:ext cx="10992935" cy="487766"/>
      </dsp:txXfrm>
    </dsp:sp>
    <dsp:sp modelId="{C3A3B736-D97B-48E9-8DF5-308F12D33793}">
      <dsp:nvSpPr>
        <dsp:cNvPr id="0" name=""/>
        <dsp:cNvSpPr/>
      </dsp:nvSpPr>
      <dsp:spPr>
        <a:xfrm>
          <a:off x="0" y="2398202"/>
          <a:ext cx="11045709"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IE" sz="1600" kern="1200"/>
            <a:t>PoC or lab-scale validated innovative technology</a:t>
          </a:r>
          <a:endParaRPr lang="en-US" sz="1600" kern="1200"/>
        </a:p>
        <a:p>
          <a:pPr marL="171450" lvl="1" indent="-171450" algn="l" defTabSz="711200" rtl="0">
            <a:lnSpc>
              <a:spcPct val="90000"/>
            </a:lnSpc>
            <a:spcBef>
              <a:spcPct val="0"/>
            </a:spcBef>
            <a:spcAft>
              <a:spcPct val="20000"/>
            </a:spcAft>
            <a:buChar char="•"/>
          </a:pPr>
          <a:r>
            <a:rPr lang="en-IE" sz="1600" kern="1200"/>
            <a:t>Integration at system or process level of the different steps of the CO2/N management and valorisation process</a:t>
          </a:r>
          <a:endParaRPr lang="en-US" sz="1600" kern="1200"/>
        </a:p>
      </dsp:txBody>
      <dsp:txXfrm>
        <a:off x="0" y="2398202"/>
        <a:ext cx="11045709" cy="597712"/>
      </dsp:txXfrm>
    </dsp:sp>
    <dsp:sp modelId="{018FB70C-722A-4996-9328-1C868FFE4F02}">
      <dsp:nvSpPr>
        <dsp:cNvPr id="0" name=""/>
        <dsp:cNvSpPr/>
      </dsp:nvSpPr>
      <dsp:spPr>
        <a:xfrm>
          <a:off x="0" y="2995914"/>
          <a:ext cx="11045709" cy="54054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IE" sz="2100" kern="1200"/>
            <a:t>Expected outcomes and impacts:</a:t>
          </a:r>
          <a:endParaRPr lang="en-US" sz="2100" kern="1200"/>
        </a:p>
      </dsp:txBody>
      <dsp:txXfrm>
        <a:off x="26387" y="3022301"/>
        <a:ext cx="10992935" cy="487766"/>
      </dsp:txXfrm>
    </dsp:sp>
    <dsp:sp modelId="{B89AADE4-A2AE-4800-94B1-853253C5769F}">
      <dsp:nvSpPr>
        <dsp:cNvPr id="0" name=""/>
        <dsp:cNvSpPr/>
      </dsp:nvSpPr>
      <dsp:spPr>
        <a:xfrm>
          <a:off x="0" y="3536454"/>
          <a:ext cx="11045709" cy="84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a:t>a net zero carbon process involving conversion of CO2 from various sources and streams into renewable fuels or net zero materials, using renewable energy as input (#CO2 capture/conversion #storage #valorization)</a:t>
          </a:r>
        </a:p>
        <a:p>
          <a:pPr marL="171450" lvl="1" indent="-171450" algn="l" defTabSz="711200" rtl="0">
            <a:lnSpc>
              <a:spcPct val="90000"/>
            </a:lnSpc>
            <a:spcBef>
              <a:spcPct val="0"/>
            </a:spcBef>
            <a:spcAft>
              <a:spcPct val="20000"/>
            </a:spcAft>
            <a:buChar char="•"/>
          </a:pPr>
          <a:r>
            <a:rPr lang="en-IE" sz="1600" kern="1200"/>
            <a:t>N integrated management cycle</a:t>
          </a:r>
          <a:endParaRPr lang="en-US" sz="1600" kern="1200"/>
        </a:p>
      </dsp:txBody>
      <dsp:txXfrm>
        <a:off x="0" y="3536454"/>
        <a:ext cx="11045709" cy="847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D582-E466-4EE1-8B57-FA679E828697}">
      <dsp:nvSpPr>
        <dsp:cNvPr id="0" name=""/>
        <dsp:cNvSpPr/>
      </dsp:nvSpPr>
      <dsp:spPr>
        <a:xfrm>
          <a:off x="0" y="158900"/>
          <a:ext cx="11045709" cy="56628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E" sz="2200" kern="1200"/>
            <a:t>Scope:</a:t>
          </a:r>
          <a:endParaRPr lang="en-US" sz="2200" kern="1200"/>
        </a:p>
      </dsp:txBody>
      <dsp:txXfrm>
        <a:off x="27644" y="186544"/>
        <a:ext cx="10990421" cy="510992"/>
      </dsp:txXfrm>
    </dsp:sp>
    <dsp:sp modelId="{16A6D38D-B251-48AD-B25B-54B9F910E9EE}">
      <dsp:nvSpPr>
        <dsp:cNvPr id="0" name=""/>
        <dsp:cNvSpPr/>
      </dsp:nvSpPr>
      <dsp:spPr>
        <a:xfrm>
          <a:off x="0" y="725180"/>
          <a:ext cx="11045709"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IE" sz="1700" kern="1200"/>
            <a:t>To increase energy systems flexibility, sectors coupling, demand response and smart interoperability solutions through non </a:t>
          </a:r>
          <a:r>
            <a:rPr lang="en-IE" sz="1700" b="0" kern="1200">
              <a:latin typeface="Segoe UI Semibold"/>
            </a:rPr>
            <a:t>critical raw material-based</a:t>
          </a:r>
          <a:r>
            <a:rPr lang="en-IE" sz="1700" kern="1200"/>
            <a:t> systems and life-cycle driven technologies in order to develop low cost and competitive solutions. #high round-trip efficiency #high energy density</a:t>
          </a:r>
          <a:endParaRPr lang="en-US" sz="1700" kern="1200"/>
        </a:p>
      </dsp:txBody>
      <dsp:txXfrm>
        <a:off x="0" y="725180"/>
        <a:ext cx="11045709" cy="842490"/>
      </dsp:txXfrm>
    </dsp:sp>
    <dsp:sp modelId="{80E37CE5-8FBA-4133-870E-A283D0E196D8}">
      <dsp:nvSpPr>
        <dsp:cNvPr id="0" name=""/>
        <dsp:cNvSpPr/>
      </dsp:nvSpPr>
      <dsp:spPr>
        <a:xfrm>
          <a:off x="0" y="1567670"/>
          <a:ext cx="11045709" cy="56628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E" sz="2200" kern="1200"/>
            <a:t>Specific objectives:</a:t>
          </a:r>
          <a:endParaRPr lang="en-US" sz="2200" kern="1200"/>
        </a:p>
      </dsp:txBody>
      <dsp:txXfrm>
        <a:off x="27644" y="1595314"/>
        <a:ext cx="10990421" cy="510992"/>
      </dsp:txXfrm>
    </dsp:sp>
    <dsp:sp modelId="{C3A3B736-D97B-48E9-8DF5-308F12D33793}">
      <dsp:nvSpPr>
        <dsp:cNvPr id="0" name=""/>
        <dsp:cNvSpPr/>
      </dsp:nvSpPr>
      <dsp:spPr>
        <a:xfrm>
          <a:off x="0" y="2133951"/>
          <a:ext cx="11045709"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IE" sz="1700" kern="1200"/>
            <a:t>PoC or lab-scale validated innovative mid to long term storage raging from large to mid scale, excluding micro scale. #computational modelling and optimisation #chemical and thermochemical technologies #integration #multi-vector energy grids #innovative concepts for H2 storage/compression</a:t>
          </a:r>
          <a:endParaRPr lang="en-US" sz="1700" kern="1200"/>
        </a:p>
      </dsp:txBody>
      <dsp:txXfrm>
        <a:off x="0" y="2133951"/>
        <a:ext cx="11045709" cy="842490"/>
      </dsp:txXfrm>
    </dsp:sp>
    <dsp:sp modelId="{018FB70C-722A-4996-9328-1C868FFE4F02}">
      <dsp:nvSpPr>
        <dsp:cNvPr id="0" name=""/>
        <dsp:cNvSpPr/>
      </dsp:nvSpPr>
      <dsp:spPr>
        <a:xfrm>
          <a:off x="0" y="2976441"/>
          <a:ext cx="11045709" cy="56628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E" sz="2200" kern="1200"/>
            <a:t>Expected outcomes and impacts:</a:t>
          </a:r>
          <a:endParaRPr lang="en-US" sz="2200" kern="1200"/>
        </a:p>
      </dsp:txBody>
      <dsp:txXfrm>
        <a:off x="27644" y="3004085"/>
        <a:ext cx="10990421" cy="510992"/>
      </dsp:txXfrm>
    </dsp:sp>
    <dsp:sp modelId="{B89AADE4-A2AE-4800-94B1-853253C5769F}">
      <dsp:nvSpPr>
        <dsp:cNvPr id="0" name=""/>
        <dsp:cNvSpPr/>
      </dsp:nvSpPr>
      <dsp:spPr>
        <a:xfrm>
          <a:off x="0" y="3542721"/>
          <a:ext cx="11045709"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IE" sz="1700" kern="1200"/>
            <a:t>Optimisation European energy storage</a:t>
          </a:r>
          <a:endParaRPr lang="en-US" sz="1700" kern="1200"/>
        </a:p>
        <a:p>
          <a:pPr marL="171450" lvl="1" indent="-171450" algn="l" defTabSz="755650" rtl="0">
            <a:lnSpc>
              <a:spcPct val="90000"/>
            </a:lnSpc>
            <a:spcBef>
              <a:spcPct val="0"/>
            </a:spcBef>
            <a:spcAft>
              <a:spcPct val="20000"/>
            </a:spcAft>
            <a:buChar char="•"/>
          </a:pPr>
          <a:r>
            <a:rPr lang="en-IE" sz="1700" kern="1200"/>
            <a:t>High penetration of intermittent renewable technologies</a:t>
          </a:r>
          <a:endParaRPr lang="en-US" sz="1700" kern="1200"/>
        </a:p>
        <a:p>
          <a:pPr marL="171450" lvl="1" indent="-171450" algn="l" defTabSz="755650" rtl="0">
            <a:lnSpc>
              <a:spcPct val="90000"/>
            </a:lnSpc>
            <a:spcBef>
              <a:spcPct val="0"/>
            </a:spcBef>
            <a:spcAft>
              <a:spcPct val="20000"/>
            </a:spcAft>
            <a:buChar char="•"/>
          </a:pPr>
          <a:r>
            <a:rPr lang="en-US" sz="1700" kern="1200"/>
            <a:t>multidisciplinary and cross-sectorial approaches are particularly welcome</a:t>
          </a:r>
        </a:p>
      </dsp:txBody>
      <dsp:txXfrm>
        <a:off x="0" y="3542721"/>
        <a:ext cx="11045709" cy="956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D582-E466-4EE1-8B57-FA679E828697}">
      <dsp:nvSpPr>
        <dsp:cNvPr id="0" name=""/>
        <dsp:cNvSpPr/>
      </dsp:nvSpPr>
      <dsp:spPr>
        <a:xfrm>
          <a:off x="0" y="189336"/>
          <a:ext cx="11045709" cy="56628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E" sz="2200" kern="1200"/>
            <a:t>Scope:</a:t>
          </a:r>
          <a:endParaRPr lang="en-US" sz="2200" kern="1200"/>
        </a:p>
      </dsp:txBody>
      <dsp:txXfrm>
        <a:off x="27644" y="216980"/>
        <a:ext cx="10990421" cy="510992"/>
      </dsp:txXfrm>
    </dsp:sp>
    <dsp:sp modelId="{16A6D38D-B251-48AD-B25B-54B9F910E9EE}">
      <dsp:nvSpPr>
        <dsp:cNvPr id="0" name=""/>
        <dsp:cNvSpPr/>
      </dsp:nvSpPr>
      <dsp:spPr>
        <a:xfrm>
          <a:off x="0" y="755616"/>
          <a:ext cx="11045709"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IE" sz="1700" kern="1200"/>
            <a:t>Address existing gaps in the diagnosis and treatment of CVDs: </a:t>
          </a:r>
          <a:r>
            <a:rPr lang="en-GB" sz="1700" kern="1200"/>
            <a:t>to pave the way for novel therapies for major CVD conditions including haemorrhagic and ischemic stroke, aneurysm, cardiomyopathy and certain types of arrhythmias and other conditions</a:t>
          </a:r>
          <a:endParaRPr lang="en-US" sz="1700" kern="1200"/>
        </a:p>
      </dsp:txBody>
      <dsp:txXfrm>
        <a:off x="0" y="755616"/>
        <a:ext cx="11045709" cy="842490"/>
      </dsp:txXfrm>
    </dsp:sp>
    <dsp:sp modelId="{80E37CE5-8FBA-4133-870E-A283D0E196D8}">
      <dsp:nvSpPr>
        <dsp:cNvPr id="0" name=""/>
        <dsp:cNvSpPr/>
      </dsp:nvSpPr>
      <dsp:spPr>
        <a:xfrm>
          <a:off x="0" y="1598106"/>
          <a:ext cx="11045709" cy="56628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E" sz="2200" kern="1200"/>
            <a:t>Specific objectives:</a:t>
          </a:r>
          <a:endParaRPr lang="en-US" sz="2200" kern="1200"/>
        </a:p>
      </dsp:txBody>
      <dsp:txXfrm>
        <a:off x="27644" y="1625750"/>
        <a:ext cx="10990421" cy="510992"/>
      </dsp:txXfrm>
    </dsp:sp>
    <dsp:sp modelId="{C3A3B736-D97B-48E9-8DF5-308F12D33793}">
      <dsp:nvSpPr>
        <dsp:cNvPr id="0" name=""/>
        <dsp:cNvSpPr/>
      </dsp:nvSpPr>
      <dsp:spPr>
        <a:xfrm>
          <a:off x="0" y="2164386"/>
          <a:ext cx="11045709" cy="120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a:t>to identify single or multiple gene variants of high biological significance or other key molecules associated with the CVDs </a:t>
          </a:r>
          <a:endParaRPr lang="en-US" sz="1700" kern="1200"/>
        </a:p>
        <a:p>
          <a:pPr marL="171450" lvl="1" indent="-171450" algn="l" defTabSz="755650">
            <a:lnSpc>
              <a:spcPct val="90000"/>
            </a:lnSpc>
            <a:spcBef>
              <a:spcPct val="0"/>
            </a:spcBef>
            <a:spcAft>
              <a:spcPct val="20000"/>
            </a:spcAft>
            <a:buChar char="•"/>
          </a:pPr>
          <a:r>
            <a:rPr lang="en-GB" sz="1700" kern="1200"/>
            <a:t>to identify novel targets based on these variants for specific CVD indication(s)</a:t>
          </a:r>
          <a:endParaRPr lang="en-US" sz="1700" kern="1200"/>
        </a:p>
        <a:p>
          <a:pPr marL="171450" lvl="1" indent="-171450" algn="l" defTabSz="755650">
            <a:lnSpc>
              <a:spcPct val="90000"/>
            </a:lnSpc>
            <a:spcBef>
              <a:spcPct val="0"/>
            </a:spcBef>
            <a:spcAft>
              <a:spcPct val="20000"/>
            </a:spcAft>
            <a:buChar char="•"/>
          </a:pPr>
          <a:r>
            <a:rPr lang="en-GB" sz="1700" kern="1200"/>
            <a:t>to seek for novel technological solutions that could contribute to the development of </a:t>
          </a:r>
          <a:r>
            <a:rPr lang="en-US" sz="1700" kern="1200"/>
            <a:t>major CVD conditions </a:t>
          </a:r>
        </a:p>
      </dsp:txBody>
      <dsp:txXfrm>
        <a:off x="0" y="2164386"/>
        <a:ext cx="11045709" cy="1206810"/>
      </dsp:txXfrm>
    </dsp:sp>
    <dsp:sp modelId="{018FB70C-722A-4996-9328-1C868FFE4F02}">
      <dsp:nvSpPr>
        <dsp:cNvPr id="0" name=""/>
        <dsp:cNvSpPr/>
      </dsp:nvSpPr>
      <dsp:spPr>
        <a:xfrm>
          <a:off x="0" y="3371197"/>
          <a:ext cx="11045709" cy="56628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E" sz="2200" kern="1200"/>
            <a:t>Expected outcomes and impacts:</a:t>
          </a:r>
          <a:endParaRPr lang="en-US" sz="2200" kern="1200"/>
        </a:p>
      </dsp:txBody>
      <dsp:txXfrm>
        <a:off x="27644" y="3398841"/>
        <a:ext cx="10990421" cy="510992"/>
      </dsp:txXfrm>
    </dsp:sp>
    <dsp:sp modelId="{B89AADE4-A2AE-4800-94B1-853253C5769F}">
      <dsp:nvSpPr>
        <dsp:cNvPr id="0" name=""/>
        <dsp:cNvSpPr/>
      </dsp:nvSpPr>
      <dsp:spPr>
        <a:xfrm>
          <a:off x="0" y="3937477"/>
          <a:ext cx="11045709"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a:t>identification of pathogenic mutations or multiple variants that have actionable effects </a:t>
          </a:r>
          <a:endParaRPr lang="en-US" sz="1700" kern="1200"/>
        </a:p>
        <a:p>
          <a:pPr marL="171450" lvl="1" indent="-171450" algn="l" defTabSz="755650">
            <a:lnSpc>
              <a:spcPct val="90000"/>
            </a:lnSpc>
            <a:spcBef>
              <a:spcPct val="0"/>
            </a:spcBef>
            <a:spcAft>
              <a:spcPct val="20000"/>
            </a:spcAft>
            <a:buChar char="•"/>
          </a:pPr>
          <a:r>
            <a:rPr lang="en-GB" sz="1700" kern="1200"/>
            <a:t>accelerating the implementation of personalised care in CVD through targeted genetic testing</a:t>
          </a:r>
          <a:endParaRPr lang="en-US" sz="1700" kern="1200"/>
        </a:p>
        <a:p>
          <a:pPr marL="171450" lvl="1" indent="-171450" algn="l" defTabSz="755650">
            <a:lnSpc>
              <a:spcPct val="90000"/>
            </a:lnSpc>
            <a:spcBef>
              <a:spcPct val="0"/>
            </a:spcBef>
            <a:spcAft>
              <a:spcPct val="20000"/>
            </a:spcAft>
            <a:buChar char="•"/>
          </a:pPr>
          <a:r>
            <a:rPr lang="en-IE" sz="1700" kern="1200"/>
            <a:t>gathering the necessary knowledge and data that would enable to apply disease modelling for CVD</a:t>
          </a:r>
          <a:endParaRPr lang="en-US" sz="1700" kern="1200"/>
        </a:p>
      </dsp:txBody>
      <dsp:txXfrm>
        <a:off x="0" y="3937477"/>
        <a:ext cx="11045709" cy="956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D582-E466-4EE1-8B57-FA679E828697}">
      <dsp:nvSpPr>
        <dsp:cNvPr id="0" name=""/>
        <dsp:cNvSpPr/>
      </dsp:nvSpPr>
      <dsp:spPr>
        <a:xfrm>
          <a:off x="0" y="45681"/>
          <a:ext cx="11045709" cy="5148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IE" sz="2000" kern="1200"/>
            <a:t>Scope:</a:t>
          </a:r>
          <a:endParaRPr lang="en-US" sz="2000" kern="1200"/>
        </a:p>
      </dsp:txBody>
      <dsp:txXfrm>
        <a:off x="25130" y="70811"/>
        <a:ext cx="10995449" cy="464540"/>
      </dsp:txXfrm>
    </dsp:sp>
    <dsp:sp modelId="{16A6D38D-B251-48AD-B25B-54B9F910E9EE}">
      <dsp:nvSpPr>
        <dsp:cNvPr id="0" name=""/>
        <dsp:cNvSpPr/>
      </dsp:nvSpPr>
      <dsp:spPr>
        <a:xfrm>
          <a:off x="0" y="560481"/>
          <a:ext cx="11045709"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To develop systems and technologies starting at very low TRL for unobtrusive monitoring of human health with new continuous and personal imaging and sensing modalities, implementing continuous assessment, processing and analysis of the data to identify early signs of disease.</a:t>
          </a:r>
        </a:p>
      </dsp:txBody>
      <dsp:txXfrm>
        <a:off x="0" y="560481"/>
        <a:ext cx="11045709" cy="786599"/>
      </dsp:txXfrm>
    </dsp:sp>
    <dsp:sp modelId="{80E37CE5-8FBA-4133-870E-A283D0E196D8}">
      <dsp:nvSpPr>
        <dsp:cNvPr id="0" name=""/>
        <dsp:cNvSpPr/>
      </dsp:nvSpPr>
      <dsp:spPr>
        <a:xfrm>
          <a:off x="0" y="1347081"/>
          <a:ext cx="11045709" cy="51480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IE" sz="2000" kern="1200"/>
            <a:t>Specific objectives:</a:t>
          </a:r>
          <a:endParaRPr lang="en-US" sz="2000" kern="1200"/>
        </a:p>
      </dsp:txBody>
      <dsp:txXfrm>
        <a:off x="25130" y="1372211"/>
        <a:ext cx="10995449" cy="464540"/>
      </dsp:txXfrm>
    </dsp:sp>
    <dsp:sp modelId="{C3A3B736-D97B-48E9-8DF5-308F12D33793}">
      <dsp:nvSpPr>
        <dsp:cNvPr id="0" name=""/>
        <dsp:cNvSpPr/>
      </dsp:nvSpPr>
      <dsp:spPr>
        <a:xfrm>
          <a:off x="0" y="1861881"/>
          <a:ext cx="11045709"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a:t>develop a novel technology for unobtrusive proactive healthcare</a:t>
          </a:r>
          <a:endParaRPr lang="en-US" sz="1600" kern="1200"/>
        </a:p>
        <a:p>
          <a:pPr marL="171450" lvl="1" indent="-171450" algn="l" defTabSz="711200">
            <a:lnSpc>
              <a:spcPct val="90000"/>
            </a:lnSpc>
            <a:spcBef>
              <a:spcPct val="0"/>
            </a:spcBef>
            <a:spcAft>
              <a:spcPct val="20000"/>
            </a:spcAft>
            <a:buChar char="•"/>
          </a:pPr>
          <a:r>
            <a:rPr lang="en-GB" sz="1600" kern="1200"/>
            <a:t>Proof-of-Concept and preliminary data suggestive of adequate safety and performance</a:t>
          </a:r>
          <a:endParaRPr lang="en-US" sz="1600" kern="1200"/>
        </a:p>
        <a:p>
          <a:pPr marL="171450" lvl="1" indent="-171450" algn="l" defTabSz="711200">
            <a:lnSpc>
              <a:spcPct val="90000"/>
            </a:lnSpc>
            <a:spcBef>
              <a:spcPct val="0"/>
            </a:spcBef>
            <a:spcAft>
              <a:spcPct val="20000"/>
            </a:spcAft>
            <a:buChar char="•"/>
          </a:pPr>
          <a:r>
            <a:rPr lang="en-GB" sz="1600" kern="1200"/>
            <a:t>clinically acceptable solution amenable to successful evaluation under common Health Technology Assessment (HTA) methodologies</a:t>
          </a:r>
          <a:endParaRPr lang="en-US" sz="1600" kern="1200"/>
        </a:p>
        <a:p>
          <a:pPr marL="171450" lvl="1" indent="-171450" algn="l" defTabSz="711200">
            <a:lnSpc>
              <a:spcPct val="90000"/>
            </a:lnSpc>
            <a:spcBef>
              <a:spcPct val="0"/>
            </a:spcBef>
            <a:spcAft>
              <a:spcPct val="20000"/>
            </a:spcAft>
            <a:buChar char="•"/>
          </a:pPr>
          <a:r>
            <a:rPr lang="en-GB" sz="1600" kern="1200"/>
            <a:t>the path to future integration in the European healthcare workflow should be plausible</a:t>
          </a:r>
          <a:endParaRPr lang="en-US" sz="1600" kern="1200"/>
        </a:p>
      </dsp:txBody>
      <dsp:txXfrm>
        <a:off x="0" y="1861881"/>
        <a:ext cx="11045709" cy="1449000"/>
      </dsp:txXfrm>
    </dsp:sp>
    <dsp:sp modelId="{018FB70C-722A-4996-9328-1C868FFE4F02}">
      <dsp:nvSpPr>
        <dsp:cNvPr id="0" name=""/>
        <dsp:cNvSpPr/>
      </dsp:nvSpPr>
      <dsp:spPr>
        <a:xfrm>
          <a:off x="0" y="3310881"/>
          <a:ext cx="11045709" cy="51480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IE" sz="2000" kern="1200"/>
            <a:t>Expected outcomes and impacts:</a:t>
          </a:r>
          <a:endParaRPr lang="en-US" sz="2000" kern="1200"/>
        </a:p>
      </dsp:txBody>
      <dsp:txXfrm>
        <a:off x="25130" y="3336011"/>
        <a:ext cx="10995449" cy="464540"/>
      </dsp:txXfrm>
    </dsp:sp>
    <dsp:sp modelId="{B89AADE4-A2AE-4800-94B1-853253C5769F}">
      <dsp:nvSpPr>
        <dsp:cNvPr id="0" name=""/>
        <dsp:cNvSpPr/>
      </dsp:nvSpPr>
      <dsp:spPr>
        <a:xfrm>
          <a:off x="0" y="3825681"/>
          <a:ext cx="11045709"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a:t>the establishment of the basis for the transformation of the prevailing episodic, symptom-triggered, healthcare system into continuous healthcare, in which individuals are accompanied continuously and unobtrusively by health monitoring technology and practitioners, proactively offering diagnosis and treatment.</a:t>
          </a:r>
          <a:endParaRPr lang="en-US" sz="1600" kern="1200"/>
        </a:p>
      </dsp:txBody>
      <dsp:txXfrm>
        <a:off x="0" y="3825681"/>
        <a:ext cx="11045709" cy="786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D582-E466-4EE1-8B57-FA679E828697}">
      <dsp:nvSpPr>
        <dsp:cNvPr id="0" name=""/>
        <dsp:cNvSpPr/>
      </dsp:nvSpPr>
      <dsp:spPr>
        <a:xfrm>
          <a:off x="0" y="99298"/>
          <a:ext cx="11045709" cy="48906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IE" sz="1900" kern="1200"/>
            <a:t>Scope:</a:t>
          </a:r>
          <a:endParaRPr lang="en-US" sz="1900" kern="1200"/>
        </a:p>
      </dsp:txBody>
      <dsp:txXfrm>
        <a:off x="23874" y="123172"/>
        <a:ext cx="10997961" cy="441312"/>
      </dsp:txXfrm>
    </dsp:sp>
    <dsp:sp modelId="{16A6D38D-B251-48AD-B25B-54B9F910E9EE}">
      <dsp:nvSpPr>
        <dsp:cNvPr id="0" name=""/>
        <dsp:cNvSpPr/>
      </dsp:nvSpPr>
      <dsp:spPr>
        <a:xfrm>
          <a:off x="0" y="588358"/>
          <a:ext cx="11045709" cy="137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to explore scalable and reliable high-throughput approaches for using DNA as a general data-storage medium</a:t>
          </a:r>
          <a:endParaRPr lang="en-US" sz="1500" kern="1200"/>
        </a:p>
        <a:p>
          <a:pPr marL="114300" lvl="1" indent="-114300" algn="l" defTabSz="666750">
            <a:lnSpc>
              <a:spcPct val="90000"/>
            </a:lnSpc>
            <a:spcBef>
              <a:spcPct val="0"/>
            </a:spcBef>
            <a:spcAft>
              <a:spcPct val="20000"/>
            </a:spcAft>
            <a:buChar char="•"/>
          </a:pPr>
          <a:r>
            <a:rPr lang="en-GB" sz="1500" kern="1200"/>
            <a:t>to address the read/write/edit operations of digital data in synthetic DNA</a:t>
          </a:r>
          <a:endParaRPr lang="en-US" sz="1500" kern="1200"/>
        </a:p>
        <a:p>
          <a:pPr marL="114300" lvl="1" indent="-114300" algn="l" defTabSz="666750">
            <a:lnSpc>
              <a:spcPct val="90000"/>
            </a:lnSpc>
            <a:spcBef>
              <a:spcPct val="0"/>
            </a:spcBef>
            <a:spcAft>
              <a:spcPct val="20000"/>
            </a:spcAft>
            <a:buChar char="•"/>
          </a:pPr>
          <a:r>
            <a:rPr lang="en-GB" sz="1500" kern="1200"/>
            <a:t>The use of DNA sequences as chassis for non-standard forms of information coding, or of other polymeric substrates and related coding/decoding techniques</a:t>
          </a:r>
          <a:endParaRPr lang="en-US" sz="1500" kern="1200"/>
        </a:p>
        <a:p>
          <a:pPr marL="114300" lvl="1" indent="-114300" algn="l" defTabSz="666750">
            <a:lnSpc>
              <a:spcPct val="90000"/>
            </a:lnSpc>
            <a:spcBef>
              <a:spcPct val="0"/>
            </a:spcBef>
            <a:spcAft>
              <a:spcPct val="20000"/>
            </a:spcAft>
            <a:buChar char="•"/>
          </a:pPr>
          <a:r>
            <a:rPr lang="en-IE" sz="1500" kern="1200"/>
            <a:t>Scope for </a:t>
          </a:r>
          <a:r>
            <a:rPr lang="en-GB" sz="1500" kern="1200"/>
            <a:t>different scenarios for such a technology, for instance for data-processing, in-vivo sensing or fingerprinting</a:t>
          </a:r>
          <a:endParaRPr lang="en-US" sz="1500" kern="1200"/>
        </a:p>
      </dsp:txBody>
      <dsp:txXfrm>
        <a:off x="0" y="588358"/>
        <a:ext cx="11045709" cy="1376549"/>
      </dsp:txXfrm>
    </dsp:sp>
    <dsp:sp modelId="{80E37CE5-8FBA-4133-870E-A283D0E196D8}">
      <dsp:nvSpPr>
        <dsp:cNvPr id="0" name=""/>
        <dsp:cNvSpPr/>
      </dsp:nvSpPr>
      <dsp:spPr>
        <a:xfrm>
          <a:off x="0" y="1964908"/>
          <a:ext cx="11045709" cy="48906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IE" sz="1900" kern="1200"/>
            <a:t>Specific objectives:</a:t>
          </a:r>
          <a:endParaRPr lang="en-US" sz="1900" kern="1200"/>
        </a:p>
      </dsp:txBody>
      <dsp:txXfrm>
        <a:off x="23874" y="1988782"/>
        <a:ext cx="10997961" cy="441312"/>
      </dsp:txXfrm>
    </dsp:sp>
    <dsp:sp modelId="{C3A3B736-D97B-48E9-8DF5-308F12D33793}">
      <dsp:nvSpPr>
        <dsp:cNvPr id="0" name=""/>
        <dsp:cNvSpPr/>
      </dsp:nvSpPr>
      <dsp:spPr>
        <a:xfrm>
          <a:off x="0" y="2453969"/>
          <a:ext cx="11045709" cy="1061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new approaches for coding, decoding, modification or computational use of digital data in synthetic DNA with quantitative</a:t>
          </a:r>
          <a:endParaRPr lang="en-US" sz="1500" kern="1200"/>
        </a:p>
        <a:p>
          <a:pPr marL="114300" lvl="1" indent="-114300" algn="l" defTabSz="666750">
            <a:lnSpc>
              <a:spcPct val="90000"/>
            </a:lnSpc>
            <a:spcBef>
              <a:spcPct val="0"/>
            </a:spcBef>
            <a:spcAft>
              <a:spcPct val="20000"/>
            </a:spcAft>
            <a:buChar char="•"/>
          </a:pPr>
          <a:r>
            <a:rPr lang="en-GB" sz="1500" kern="1200"/>
            <a:t>Proof-of-Concept of technical feasibility with indications of at least state of the art benefits and major operational characteristics and going well beyond for some of them</a:t>
          </a:r>
          <a:endParaRPr lang="en-US" sz="1500" kern="1200"/>
        </a:p>
        <a:p>
          <a:pPr marL="114300" lvl="1" indent="-114300" algn="l" defTabSz="666750">
            <a:lnSpc>
              <a:spcPct val="90000"/>
            </a:lnSpc>
            <a:spcBef>
              <a:spcPct val="0"/>
            </a:spcBef>
            <a:spcAft>
              <a:spcPct val="20000"/>
            </a:spcAft>
            <a:buChar char="•"/>
          </a:pPr>
          <a:r>
            <a:rPr lang="en-GB" sz="1500" kern="1200"/>
            <a:t>end-to-end scenarios of use, be it for data storage) or other purposes that exploit the benefits of the technology.</a:t>
          </a:r>
          <a:endParaRPr lang="en-US" sz="1500" kern="1200"/>
        </a:p>
      </dsp:txBody>
      <dsp:txXfrm>
        <a:off x="0" y="2453969"/>
        <a:ext cx="11045709" cy="1061910"/>
      </dsp:txXfrm>
    </dsp:sp>
    <dsp:sp modelId="{018FB70C-722A-4996-9328-1C868FFE4F02}">
      <dsp:nvSpPr>
        <dsp:cNvPr id="0" name=""/>
        <dsp:cNvSpPr/>
      </dsp:nvSpPr>
      <dsp:spPr>
        <a:xfrm>
          <a:off x="0" y="3515879"/>
          <a:ext cx="11045709" cy="48906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IE" sz="1900" kern="1200"/>
            <a:t>Expected outcomes and impacts:</a:t>
          </a:r>
          <a:endParaRPr lang="en-US" sz="1900" kern="1200"/>
        </a:p>
      </dsp:txBody>
      <dsp:txXfrm>
        <a:off x="23874" y="3539753"/>
        <a:ext cx="10997961" cy="441312"/>
      </dsp:txXfrm>
    </dsp:sp>
    <dsp:sp modelId="{B89AADE4-A2AE-4800-94B1-853253C5769F}">
      <dsp:nvSpPr>
        <dsp:cNvPr id="0" name=""/>
        <dsp:cNvSpPr/>
      </dsp:nvSpPr>
      <dsp:spPr>
        <a:xfrm>
          <a:off x="0" y="4004939"/>
          <a:ext cx="11045709" cy="112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a range of new techniques of applicability of DNA-based data storage;</a:t>
          </a:r>
          <a:endParaRPr lang="en-US" sz="1500" kern="1200"/>
        </a:p>
        <a:p>
          <a:pPr marL="114300" lvl="1" indent="-114300" algn="l" defTabSz="666750">
            <a:lnSpc>
              <a:spcPct val="90000"/>
            </a:lnSpc>
            <a:spcBef>
              <a:spcPct val="0"/>
            </a:spcBef>
            <a:spcAft>
              <a:spcPct val="20000"/>
            </a:spcAft>
            <a:buChar char="•"/>
          </a:pPr>
          <a:r>
            <a:rPr lang="en-GB" sz="1500" kern="1200"/>
            <a:t>broader range of scenarios and uses for DNA-based data technologies;</a:t>
          </a:r>
          <a:endParaRPr lang="en-US" sz="1500" kern="1200"/>
        </a:p>
        <a:p>
          <a:pPr marL="114300" lvl="1" indent="-114300" algn="l" defTabSz="666750">
            <a:lnSpc>
              <a:spcPct val="90000"/>
            </a:lnSpc>
            <a:spcBef>
              <a:spcPct val="0"/>
            </a:spcBef>
            <a:spcAft>
              <a:spcPct val="20000"/>
            </a:spcAft>
            <a:buChar char="•"/>
          </a:pPr>
          <a:r>
            <a:rPr lang="en-GB" sz="1500" kern="1200"/>
            <a:t>emergence and anchoring of a European innovation eco-system on DNA-based data technologies and applications</a:t>
          </a:r>
          <a:endParaRPr lang="en-US" sz="1500" kern="1200"/>
        </a:p>
        <a:p>
          <a:pPr marL="114300" lvl="1" indent="-114300" algn="l" defTabSz="666750">
            <a:lnSpc>
              <a:spcPct val="90000"/>
            </a:lnSpc>
            <a:spcBef>
              <a:spcPct val="0"/>
            </a:spcBef>
            <a:spcAft>
              <a:spcPct val="20000"/>
            </a:spcAft>
            <a:buChar char="•"/>
          </a:pPr>
          <a:r>
            <a:rPr lang="en-GB" sz="1500" kern="1200"/>
            <a:t>contribution to standardisation in the field</a:t>
          </a:r>
          <a:endParaRPr lang="en-US" sz="1500" kern="1200"/>
        </a:p>
      </dsp:txBody>
      <dsp:txXfrm>
        <a:off x="0" y="4004939"/>
        <a:ext cx="11045709" cy="11209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D582-E466-4EE1-8B57-FA679E828697}">
      <dsp:nvSpPr>
        <dsp:cNvPr id="0" name=""/>
        <dsp:cNvSpPr/>
      </dsp:nvSpPr>
      <dsp:spPr>
        <a:xfrm>
          <a:off x="0" y="75426"/>
          <a:ext cx="11045709" cy="43758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IE" sz="1700" kern="1200"/>
            <a:t>Scope:</a:t>
          </a:r>
          <a:endParaRPr lang="en-US" sz="1700" kern="1200"/>
        </a:p>
      </dsp:txBody>
      <dsp:txXfrm>
        <a:off x="21361" y="96787"/>
        <a:ext cx="11002987" cy="394858"/>
      </dsp:txXfrm>
    </dsp:sp>
    <dsp:sp modelId="{16A6D38D-B251-48AD-B25B-54B9F910E9EE}">
      <dsp:nvSpPr>
        <dsp:cNvPr id="0" name=""/>
        <dsp:cNvSpPr/>
      </dsp:nvSpPr>
      <dsp:spPr>
        <a:xfrm>
          <a:off x="0" y="513006"/>
          <a:ext cx="11045709" cy="65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GB" sz="1300" kern="1200"/>
            <a:t>to develop innovative approaches to encoding, manipulating, or storing information in quantum objects or to exploiting quantum phenomena for information processing, communication, and sensing in a way that differs from the mainstream approaches currently being pursued in quantum research</a:t>
          </a:r>
          <a:endParaRPr lang="en-US" sz="1300" kern="1200"/>
        </a:p>
      </dsp:txBody>
      <dsp:txXfrm>
        <a:off x="0" y="513006"/>
        <a:ext cx="11045709" cy="651014"/>
      </dsp:txXfrm>
    </dsp:sp>
    <dsp:sp modelId="{80E37CE5-8FBA-4133-870E-A283D0E196D8}">
      <dsp:nvSpPr>
        <dsp:cNvPr id="0" name=""/>
        <dsp:cNvSpPr/>
      </dsp:nvSpPr>
      <dsp:spPr>
        <a:xfrm>
          <a:off x="0" y="1164021"/>
          <a:ext cx="11045709" cy="43758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IE" sz="1700" kern="1200"/>
            <a:t>Specific objectives:</a:t>
          </a:r>
          <a:endParaRPr lang="en-US" sz="1700" kern="1200"/>
        </a:p>
      </dsp:txBody>
      <dsp:txXfrm>
        <a:off x="21361" y="1185382"/>
        <a:ext cx="11002987" cy="394858"/>
      </dsp:txXfrm>
    </dsp:sp>
    <dsp:sp modelId="{C3A3B736-D97B-48E9-8DF5-308F12D33793}">
      <dsp:nvSpPr>
        <dsp:cNvPr id="0" name=""/>
        <dsp:cNvSpPr/>
      </dsp:nvSpPr>
      <dsp:spPr>
        <a:xfrm>
          <a:off x="0" y="1601601"/>
          <a:ext cx="11045709" cy="161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to contribute to the development of information processing, communication or sensing components, for terrestrial or space applications</a:t>
          </a:r>
          <a:endParaRPr lang="en-US" sz="1300" kern="1200"/>
        </a:p>
        <a:p>
          <a:pPr marL="114300" lvl="1" indent="-114300" algn="l" defTabSz="577850">
            <a:lnSpc>
              <a:spcPct val="90000"/>
            </a:lnSpc>
            <a:spcBef>
              <a:spcPct val="0"/>
            </a:spcBef>
            <a:spcAft>
              <a:spcPct val="20000"/>
            </a:spcAft>
            <a:buChar char="•"/>
          </a:pPr>
          <a:r>
            <a:rPr lang="en-GB" sz="1300" kern="1200"/>
            <a:t>describe how their proposed information processing would be controlled and could lead to the development of an information processing or communication device using a non-classical information theory approach;</a:t>
          </a:r>
          <a:endParaRPr lang="en-US" sz="1300" kern="1200"/>
        </a:p>
        <a:p>
          <a:pPr marL="114300" lvl="1" indent="-114300" algn="l" defTabSz="577850">
            <a:lnSpc>
              <a:spcPct val="90000"/>
            </a:lnSpc>
            <a:spcBef>
              <a:spcPct val="0"/>
            </a:spcBef>
            <a:spcAft>
              <a:spcPct val="20000"/>
            </a:spcAft>
            <a:buChar char="•"/>
          </a:pPr>
          <a:r>
            <a:rPr lang="en-GB" sz="1300" kern="1200"/>
            <a:t>show how information processing or communications principles and architectures would demonstrate a quantifiable advantage with respect to classical approaches and mainstream quantum technology alternatives.</a:t>
          </a:r>
          <a:endParaRPr lang="en-US" sz="1300" kern="1200"/>
        </a:p>
        <a:p>
          <a:pPr marL="114300" lvl="1" indent="-114300" algn="l" defTabSz="577850">
            <a:lnSpc>
              <a:spcPct val="90000"/>
            </a:lnSpc>
            <a:spcBef>
              <a:spcPct val="0"/>
            </a:spcBef>
            <a:spcAft>
              <a:spcPct val="20000"/>
            </a:spcAft>
            <a:buChar char="•"/>
          </a:pPr>
          <a:r>
            <a:rPr lang="en-GB" sz="1300" kern="1200"/>
            <a:t>show how the foundations for novel approaches to encoding, manipulating, and storing information would be established.</a:t>
          </a:r>
          <a:endParaRPr lang="en-US" sz="1300" kern="1200"/>
        </a:p>
        <a:p>
          <a:pPr marL="114300" lvl="1" indent="-114300" algn="l" defTabSz="577850">
            <a:lnSpc>
              <a:spcPct val="90000"/>
            </a:lnSpc>
            <a:spcBef>
              <a:spcPct val="0"/>
            </a:spcBef>
            <a:spcAft>
              <a:spcPct val="20000"/>
            </a:spcAft>
            <a:buChar char="•"/>
          </a:pPr>
          <a:r>
            <a:rPr lang="en-GB" sz="1300" kern="1200"/>
            <a:t>describe how the proposed information processing or communication system would be controlled, programmed, and measured.</a:t>
          </a:r>
          <a:endParaRPr lang="en-US" sz="1300" kern="1200"/>
        </a:p>
      </dsp:txBody>
      <dsp:txXfrm>
        <a:off x="0" y="1601601"/>
        <a:ext cx="11045709" cy="1618740"/>
      </dsp:txXfrm>
    </dsp:sp>
    <dsp:sp modelId="{018FB70C-722A-4996-9328-1C868FFE4F02}">
      <dsp:nvSpPr>
        <dsp:cNvPr id="0" name=""/>
        <dsp:cNvSpPr/>
      </dsp:nvSpPr>
      <dsp:spPr>
        <a:xfrm>
          <a:off x="0" y="3220341"/>
          <a:ext cx="11045709" cy="43758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IE" sz="1700" kern="1200"/>
            <a:t>Expected outcomes and impacts:</a:t>
          </a:r>
          <a:endParaRPr lang="en-US" sz="1700" kern="1200"/>
        </a:p>
      </dsp:txBody>
      <dsp:txXfrm>
        <a:off x="21361" y="3241702"/>
        <a:ext cx="11002987" cy="394858"/>
      </dsp:txXfrm>
    </dsp:sp>
    <dsp:sp modelId="{B89AADE4-A2AE-4800-94B1-853253C5769F}">
      <dsp:nvSpPr>
        <dsp:cNvPr id="0" name=""/>
        <dsp:cNvSpPr/>
      </dsp:nvSpPr>
      <dsp:spPr>
        <a:xfrm>
          <a:off x="0" y="3657921"/>
          <a:ext cx="11045709" cy="119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0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basis for future information processing, communication, and sensing technologies on ground and in space;</a:t>
          </a:r>
          <a:endParaRPr lang="en-US" sz="1300" kern="1200"/>
        </a:p>
        <a:p>
          <a:pPr marL="114300" lvl="1" indent="-114300" algn="l" defTabSz="577850">
            <a:lnSpc>
              <a:spcPct val="90000"/>
            </a:lnSpc>
            <a:spcBef>
              <a:spcPct val="0"/>
            </a:spcBef>
            <a:spcAft>
              <a:spcPct val="20000"/>
            </a:spcAft>
            <a:buChar char="•"/>
          </a:pPr>
          <a:r>
            <a:rPr lang="en-GB" sz="1300" kern="1200"/>
            <a:t>collaboration with existing European platforms, infrastructures, and innovation eco-systems in quantum technology;</a:t>
          </a:r>
          <a:endParaRPr lang="en-US" sz="1300" kern="1200"/>
        </a:p>
        <a:p>
          <a:pPr marL="114300" lvl="1" indent="-114300" algn="l" defTabSz="577850">
            <a:lnSpc>
              <a:spcPct val="90000"/>
            </a:lnSpc>
            <a:spcBef>
              <a:spcPct val="0"/>
            </a:spcBef>
            <a:spcAft>
              <a:spcPct val="20000"/>
            </a:spcAft>
            <a:buChar char="•"/>
          </a:pPr>
          <a:r>
            <a:rPr lang="en-GB" sz="1300" kern="1200"/>
            <a:t>increased diversity of information processing technologies platforms</a:t>
          </a:r>
          <a:endParaRPr lang="en-US" sz="1300" kern="1200"/>
        </a:p>
        <a:p>
          <a:pPr marL="114300" lvl="1" indent="-114300" algn="l" defTabSz="577850" rtl="0">
            <a:lnSpc>
              <a:spcPct val="90000"/>
            </a:lnSpc>
            <a:spcBef>
              <a:spcPct val="0"/>
            </a:spcBef>
            <a:spcAft>
              <a:spcPct val="20000"/>
            </a:spcAft>
            <a:buChar char="•"/>
          </a:pPr>
          <a:r>
            <a:rPr lang="en-GB" sz="1300" kern="1200"/>
            <a:t>foster the interdisciplinary communities and innovation eco-systems that are driving new information processing or communication systems forward.</a:t>
          </a:r>
          <a:endParaRPr lang="en-US" sz="1300" kern="1200"/>
        </a:p>
      </dsp:txBody>
      <dsp:txXfrm>
        <a:off x="0" y="3657921"/>
        <a:ext cx="11045709" cy="11964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46450-EC0C-48B0-8FB3-F9207DC389E4}" type="datetimeFigureOut">
              <a:rPr lang="en-US" smtClean="0"/>
              <a:t>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A781A-0EED-4D48-83A8-F2D8618778C5}" type="slidenum">
              <a:rPr lang="en-US" smtClean="0"/>
              <a:t>‹#›</a:t>
            </a:fld>
            <a:endParaRPr lang="en-US"/>
          </a:p>
        </p:txBody>
      </p:sp>
    </p:spTree>
    <p:extLst>
      <p:ext uri="{BB962C8B-B14F-4D97-AF65-F5344CB8AC3E}">
        <p14:creationId xmlns:p14="http://schemas.microsoft.com/office/powerpoint/2010/main" val="199341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BB4630-D7C7-4E5B-8CA1-11ECA8C22ED9}" type="slidenum">
              <a:rPr lang="en-GB" smtClean="0"/>
              <a:pPr/>
              <a:t>2</a:t>
            </a:fld>
            <a:endParaRPr lang="en-GB"/>
          </a:p>
        </p:txBody>
      </p:sp>
    </p:spTree>
    <p:extLst>
      <p:ext uri="{BB962C8B-B14F-4D97-AF65-F5344CB8AC3E}">
        <p14:creationId xmlns:p14="http://schemas.microsoft.com/office/powerpoint/2010/main" val="113077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Clr>
                <a:srgbClr val="E46212"/>
              </a:buClr>
              <a:buNone/>
            </a:pPr>
            <a:endParaRPr lang="en-GB" sz="1200" dirty="0">
              <a:ea typeface="ＭＳ Ｐゴシック" pitchFamily="4" charset="-128"/>
            </a:endParaRPr>
          </a:p>
          <a:p>
            <a:endParaRPr lang="en-GB" dirty="0"/>
          </a:p>
        </p:txBody>
      </p:sp>
      <p:sp>
        <p:nvSpPr>
          <p:cNvPr id="4" name="Slide Number Placeholder 3"/>
          <p:cNvSpPr>
            <a:spLocks noGrp="1"/>
          </p:cNvSpPr>
          <p:nvPr>
            <p:ph type="sldNum" sz="quarter" idx="10"/>
          </p:nvPr>
        </p:nvSpPr>
        <p:spPr/>
        <p:txBody>
          <a:bodyPr/>
          <a:lstStyle/>
          <a:p>
            <a:fld id="{4FEA781A-0EED-4D48-83A8-F2D8618778C5}" type="slidenum">
              <a:rPr lang="en-US" smtClean="0"/>
              <a:t>16</a:t>
            </a:fld>
            <a:endParaRPr lang="en-US"/>
          </a:p>
        </p:txBody>
      </p:sp>
    </p:spTree>
    <p:extLst>
      <p:ext uri="{BB962C8B-B14F-4D97-AF65-F5344CB8AC3E}">
        <p14:creationId xmlns:p14="http://schemas.microsoft.com/office/powerpoint/2010/main" val="2291844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4FEA781A-0EED-4D48-83A8-F2D8618778C5}" type="slidenum">
              <a:rPr lang="en-US" smtClean="0"/>
              <a:t>26</a:t>
            </a:fld>
            <a:endParaRPr lang="en-US"/>
          </a:p>
        </p:txBody>
      </p:sp>
    </p:spTree>
    <p:extLst>
      <p:ext uri="{BB962C8B-B14F-4D97-AF65-F5344CB8AC3E}">
        <p14:creationId xmlns:p14="http://schemas.microsoft.com/office/powerpoint/2010/main" val="796395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4FEA781A-0EED-4D48-83A8-F2D8618778C5}" type="slidenum">
              <a:rPr lang="en-US" smtClean="0"/>
              <a:t>27</a:t>
            </a:fld>
            <a:endParaRPr lang="en-US"/>
          </a:p>
        </p:txBody>
      </p:sp>
    </p:spTree>
    <p:extLst>
      <p:ext uri="{BB962C8B-B14F-4D97-AF65-F5344CB8AC3E}">
        <p14:creationId xmlns:p14="http://schemas.microsoft.com/office/powerpoint/2010/main" val="3722539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EA781A-0EED-4D48-83A8-F2D8618778C5}" type="slidenum">
              <a:rPr lang="en-US" smtClean="0"/>
              <a:t>29</a:t>
            </a:fld>
            <a:endParaRPr lang="en-US"/>
          </a:p>
        </p:txBody>
      </p:sp>
    </p:spTree>
    <p:extLst>
      <p:ext uri="{BB962C8B-B14F-4D97-AF65-F5344CB8AC3E}">
        <p14:creationId xmlns:p14="http://schemas.microsoft.com/office/powerpoint/2010/main" val="267770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FEA781A-0EED-4D48-83A8-F2D8618778C5}" type="slidenum">
              <a:rPr lang="en-US" smtClean="0"/>
              <a:t>41</a:t>
            </a:fld>
            <a:endParaRPr lang="en-US"/>
          </a:p>
        </p:txBody>
      </p:sp>
    </p:spTree>
    <p:extLst>
      <p:ext uri="{BB962C8B-B14F-4D97-AF65-F5344CB8AC3E}">
        <p14:creationId xmlns:p14="http://schemas.microsoft.com/office/powerpoint/2010/main" val="414756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BB4630-D7C7-4E5B-8CA1-11ECA8C22ED9}" type="slidenum">
              <a:rPr lang="en-GB" smtClean="0"/>
              <a:pPr/>
              <a:t>5</a:t>
            </a:fld>
            <a:endParaRPr lang="en-GB"/>
          </a:p>
        </p:txBody>
      </p:sp>
    </p:spTree>
    <p:extLst>
      <p:ext uri="{BB962C8B-B14F-4D97-AF65-F5344CB8AC3E}">
        <p14:creationId xmlns:p14="http://schemas.microsoft.com/office/powerpoint/2010/main" val="279522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1) What is Pathfinder/Transition/Accelerator? </a:t>
            </a:r>
          </a:p>
          <a:p>
            <a:r>
              <a:rPr lang="en-GB" sz="1200" kern="1200">
                <a:solidFill>
                  <a:schemeClr val="tx1"/>
                </a:solidFill>
                <a:effectLst/>
                <a:latin typeface="+mn-lt"/>
                <a:ea typeface="+mn-ea"/>
                <a:cs typeface="+mn-cs"/>
              </a:rPr>
              <a:t>2)      For whom is it (target audience)?</a:t>
            </a:r>
          </a:p>
          <a:p>
            <a:r>
              <a:rPr lang="en-GB" sz="1200" kern="1200">
                <a:solidFill>
                  <a:schemeClr val="tx1"/>
                </a:solidFill>
                <a:effectLst/>
                <a:latin typeface="+mn-lt"/>
                <a:ea typeface="+mn-ea"/>
                <a:cs typeface="+mn-cs"/>
              </a:rPr>
              <a:t>3)      How to apply</a:t>
            </a:r>
          </a:p>
          <a:p>
            <a:r>
              <a:rPr lang="en-GB" sz="1200" kern="1200">
                <a:solidFill>
                  <a:schemeClr val="tx1"/>
                </a:solidFill>
                <a:effectLst/>
                <a:latin typeface="+mn-lt"/>
                <a:ea typeface="+mn-ea"/>
                <a:cs typeface="+mn-cs"/>
              </a:rPr>
              <a:t>4)      Evaluation of proposals and next steps</a:t>
            </a:r>
          </a:p>
        </p:txBody>
      </p:sp>
      <p:sp>
        <p:nvSpPr>
          <p:cNvPr id="4" name="Slide Number Placeholder 3"/>
          <p:cNvSpPr>
            <a:spLocks noGrp="1"/>
          </p:cNvSpPr>
          <p:nvPr>
            <p:ph type="sldNum" sz="quarter" idx="10"/>
          </p:nvPr>
        </p:nvSpPr>
        <p:spPr/>
        <p:txBody>
          <a:bodyPr/>
          <a:lstStyle/>
          <a:p>
            <a:fld id="{4FEA781A-0EED-4D48-83A8-F2D8618778C5}" type="slidenum">
              <a:rPr lang="en-US" smtClean="0"/>
              <a:t>7</a:t>
            </a:fld>
            <a:endParaRPr lang="en-US"/>
          </a:p>
        </p:txBody>
      </p:sp>
    </p:spTree>
    <p:extLst>
      <p:ext uri="{BB962C8B-B14F-4D97-AF65-F5344CB8AC3E}">
        <p14:creationId xmlns:p14="http://schemas.microsoft.com/office/powerpoint/2010/main" val="188035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rPr>
              <a:t>Footnote on DNSH mentioned</a:t>
            </a:r>
            <a:r>
              <a:rPr lang="en-US" b="1" baseline="0" dirty="0">
                <a:solidFill>
                  <a:schemeClr val="accent4">
                    <a:lumMod val="75000"/>
                  </a:schemeClr>
                </a:solidFill>
              </a:rPr>
              <a:t> at this point in the WP 2022</a:t>
            </a:r>
            <a:endParaRPr lang="en-US" b="1"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specifically adapted, evaluation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characteristics/management -&gt; “individual” project vs. projects portfolio.</a:t>
            </a:r>
          </a:p>
        </p:txBody>
      </p:sp>
      <p:sp>
        <p:nvSpPr>
          <p:cNvPr id="4" name="Slide Number Placeholder 3"/>
          <p:cNvSpPr>
            <a:spLocks noGrp="1"/>
          </p:cNvSpPr>
          <p:nvPr>
            <p:ph type="sldNum" sz="quarter" idx="10"/>
          </p:nvPr>
        </p:nvSpPr>
        <p:spPr/>
        <p:txBody>
          <a:bodyPr/>
          <a:lstStyle/>
          <a:p>
            <a:fld id="{4FEA781A-0EED-4D48-83A8-F2D8618778C5}" type="slidenum">
              <a:rPr lang="en-US" smtClean="0"/>
              <a:t>8</a:t>
            </a:fld>
            <a:endParaRPr lang="en-US"/>
          </a:p>
        </p:txBody>
      </p:sp>
    </p:spTree>
    <p:extLst>
      <p:ext uri="{BB962C8B-B14F-4D97-AF65-F5344CB8AC3E}">
        <p14:creationId xmlns:p14="http://schemas.microsoft.com/office/powerpoint/2010/main" val="135129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Alternatively : </a:t>
            </a:r>
          </a:p>
          <a:p>
            <a:endParaRPr lang="en-IE"/>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4E2794"/>
                </a:solidFill>
              </a:rPr>
              <a:t>Researchers/Innovators who have an </a:t>
            </a:r>
            <a:r>
              <a:rPr lang="en-US" sz="1200" b="1">
                <a:solidFill>
                  <a:srgbClr val="4E2794"/>
                </a:solidFill>
              </a:rPr>
              <a:t>ambitious vision </a:t>
            </a:r>
            <a:r>
              <a:rPr lang="en-US" sz="1200">
                <a:solidFill>
                  <a:srgbClr val="4E2794"/>
                </a:solidFill>
              </a:rPr>
              <a:t>for </a:t>
            </a:r>
            <a:r>
              <a:rPr lang="en-US" sz="1200" b="1">
                <a:solidFill>
                  <a:srgbClr val="4E2794"/>
                </a:solidFill>
              </a:rPr>
              <a:t>radically new technology</a:t>
            </a:r>
            <a:r>
              <a:rPr lang="en-US" sz="1200">
                <a:solidFill>
                  <a:srgbClr val="4E2794"/>
                </a:solidFill>
              </a:rPr>
              <a:t>, with </a:t>
            </a:r>
            <a:r>
              <a:rPr lang="en-US" sz="1200" b="1">
                <a:solidFill>
                  <a:srgbClr val="4E2794"/>
                </a:solidFill>
              </a:rPr>
              <a:t>potential</a:t>
            </a:r>
            <a:r>
              <a:rPr lang="en-US" sz="1200">
                <a:solidFill>
                  <a:srgbClr val="4E2794"/>
                </a:solidFill>
              </a:rPr>
              <a:t> to create </a:t>
            </a:r>
            <a:r>
              <a:rPr lang="en-US" sz="1200" b="1">
                <a:solidFill>
                  <a:srgbClr val="4E2794"/>
                </a:solidFill>
              </a:rPr>
              <a:t>new markets </a:t>
            </a:r>
            <a:r>
              <a:rPr lang="en-US" sz="1200">
                <a:solidFill>
                  <a:srgbClr val="4E2794"/>
                </a:solidFill>
              </a:rPr>
              <a:t>and/or to </a:t>
            </a:r>
            <a:r>
              <a:rPr lang="en-US" sz="1200" b="1">
                <a:solidFill>
                  <a:srgbClr val="4E2794"/>
                </a:solidFill>
              </a:rPr>
              <a:t>address global challenges</a:t>
            </a:r>
            <a:r>
              <a:rPr lang="en-US" sz="1200">
                <a:solidFill>
                  <a:srgbClr val="4E2794"/>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4E279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4E2794"/>
              </a:solidFill>
            </a:endParaRPr>
          </a:p>
        </p:txBody>
      </p:sp>
      <p:sp>
        <p:nvSpPr>
          <p:cNvPr id="4" name="Slide Number Placeholder 3"/>
          <p:cNvSpPr>
            <a:spLocks noGrp="1"/>
          </p:cNvSpPr>
          <p:nvPr>
            <p:ph type="sldNum" sz="quarter" idx="10"/>
          </p:nvPr>
        </p:nvSpPr>
        <p:spPr/>
        <p:txBody>
          <a:bodyPr/>
          <a:lstStyle/>
          <a:p>
            <a:fld id="{4FEA781A-0EED-4D48-83A8-F2D8618778C5}" type="slidenum">
              <a:rPr lang="en-US" smtClean="0"/>
              <a:t>9</a:t>
            </a:fld>
            <a:endParaRPr lang="en-US"/>
          </a:p>
        </p:txBody>
      </p:sp>
    </p:spTree>
    <p:extLst>
      <p:ext uri="{BB962C8B-B14F-4D97-AF65-F5344CB8AC3E}">
        <p14:creationId xmlns:p14="http://schemas.microsoft.com/office/powerpoint/2010/main" val="331038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err="1"/>
              <a:t>TRLs</a:t>
            </a:r>
            <a:r>
              <a:rPr lang="fr-BE" baseline="0"/>
              <a:t> 1-4, </a:t>
            </a:r>
            <a:r>
              <a:rPr lang="fr-BE" baseline="0" err="1"/>
              <a:t>becomes</a:t>
            </a:r>
            <a:r>
              <a:rPr lang="fr-BE" baseline="0"/>
              <a:t> a </a:t>
            </a:r>
            <a:r>
              <a:rPr lang="fr-BE" baseline="0" err="1"/>
              <a:t>foundation</a:t>
            </a:r>
            <a:r>
              <a:rPr lang="fr-BE" baseline="0"/>
              <a:t> of new </a:t>
            </a:r>
            <a:r>
              <a:rPr lang="fr-BE" baseline="0" err="1"/>
              <a:t>technology</a:t>
            </a:r>
            <a:endParaRPr lang="fr-B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1">
                <a:solidFill>
                  <a:srgbClr val="C00000"/>
                </a:solidFill>
              </a:rPr>
              <a:t>* </a:t>
            </a:r>
            <a:r>
              <a:rPr lang="en-IE" sz="1200" i="1">
                <a:solidFill>
                  <a:schemeClr val="bg1">
                    <a:lumMod val="50000"/>
                  </a:schemeClr>
                </a:solidFill>
              </a:rPr>
              <a:t>Deep-tech is technology that that is based on cutting edge scientific advances and discoveries and is characterised by the need to stay at the technological forefront by constant interaction with new ideas and results from the lab.</a:t>
            </a:r>
          </a:p>
          <a:p>
            <a:endParaRPr lang="fr-BE"/>
          </a:p>
        </p:txBody>
      </p:sp>
      <p:sp>
        <p:nvSpPr>
          <p:cNvPr id="4" name="Slide Number Placeholder 3"/>
          <p:cNvSpPr>
            <a:spLocks noGrp="1"/>
          </p:cNvSpPr>
          <p:nvPr>
            <p:ph type="sldNum" sz="quarter" idx="10"/>
          </p:nvPr>
        </p:nvSpPr>
        <p:spPr/>
        <p:txBody>
          <a:bodyPr/>
          <a:lstStyle/>
          <a:p>
            <a:fld id="{4FEA781A-0EED-4D48-83A8-F2D8618778C5}" type="slidenum">
              <a:rPr lang="en-US" smtClean="0"/>
              <a:t>10</a:t>
            </a:fld>
            <a:endParaRPr lang="en-US"/>
          </a:p>
        </p:txBody>
      </p:sp>
    </p:spTree>
    <p:extLst>
      <p:ext uri="{BB962C8B-B14F-4D97-AF65-F5344CB8AC3E}">
        <p14:creationId xmlns:p14="http://schemas.microsoft.com/office/powerpoint/2010/main" val="321699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FEA781A-0EED-4D48-83A8-F2D8618778C5}" type="slidenum">
              <a:rPr lang="en-US" smtClean="0"/>
              <a:t>11</a:t>
            </a:fld>
            <a:endParaRPr lang="en-US"/>
          </a:p>
        </p:txBody>
      </p:sp>
    </p:spTree>
    <p:extLst>
      <p:ext uri="{BB962C8B-B14F-4D97-AF65-F5344CB8AC3E}">
        <p14:creationId xmlns:p14="http://schemas.microsoft.com/office/powerpoint/2010/main" val="179846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t>Eligible countries: </a:t>
            </a:r>
            <a:r>
              <a:rPr lang="en-GB" sz="1200" kern="1200">
                <a:solidFill>
                  <a:schemeClr val="tx1"/>
                </a:solidFill>
                <a:effectLst/>
                <a:latin typeface="+mn-lt"/>
                <a:ea typeface="+mn-ea"/>
                <a:cs typeface="+mn-cs"/>
              </a:rPr>
              <a:t>each one established in a different Member State or Associated Country and with at least one of them established in a Member State</a:t>
            </a:r>
            <a:endParaRPr lang="en-GB"/>
          </a:p>
        </p:txBody>
      </p:sp>
      <p:sp>
        <p:nvSpPr>
          <p:cNvPr id="4" name="Slide Number Placeholder 3"/>
          <p:cNvSpPr>
            <a:spLocks noGrp="1"/>
          </p:cNvSpPr>
          <p:nvPr>
            <p:ph type="sldNum" sz="quarter" idx="10"/>
          </p:nvPr>
        </p:nvSpPr>
        <p:spPr/>
        <p:txBody>
          <a:bodyPr/>
          <a:lstStyle/>
          <a:p>
            <a:fld id="{4FEA781A-0EED-4D48-83A8-F2D8618778C5}" type="slidenum">
              <a:rPr lang="en-US" smtClean="0"/>
              <a:t>12</a:t>
            </a:fld>
            <a:endParaRPr lang="en-US"/>
          </a:p>
        </p:txBody>
      </p:sp>
    </p:spTree>
    <p:extLst>
      <p:ext uri="{BB962C8B-B14F-4D97-AF65-F5344CB8AC3E}">
        <p14:creationId xmlns:p14="http://schemas.microsoft.com/office/powerpoint/2010/main" val="294751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Eligible projects are those funded under the following calls (</a:t>
            </a:r>
            <a:r>
              <a:rPr lang="en-GB" sz="1200">
                <a:latin typeface="Calibri" panose="020F0502020204030204" pitchFamily="34" charset="0"/>
                <a:ea typeface="Calibri" panose="020F0502020204030204" pitchFamily="34" charset="0"/>
              </a:rPr>
              <a:t>and listed in section III Transition)</a:t>
            </a:r>
            <a:r>
              <a:rPr lang="en-US" sz="1200" kern="1200">
                <a:solidFill>
                  <a:schemeClr val="tx1"/>
                </a:solidFill>
                <a:effectLst/>
                <a:latin typeface="+mn-lt"/>
                <a:ea typeface="+mn-ea"/>
                <a:cs typeface="+mn-cs"/>
              </a:rPr>
              <a:t>: FETOPEN-RIA-2014-2015; FETOPEN-01-2016-2017; FETOPEN-01-2018-2019-2020;; FETPROACT-01-2016; FETPROACT-01-2018; FETPROACT-EIC-05-2019; FETPROACT-EIC-07-2020; FETPROACT-EIC-08-2020; FETPROACT-09-2020; FETOPEN-03-2018-2019-2020; FETFLAG-03-2018; FETFLAG-05-2020 H2020-FETFLAG-2014 (for projects funded under the related Specific Grant Agreements); projects resulting from a joint transnational call (both with and without EU co-funding) under any of the </a:t>
            </a:r>
            <a:r>
              <a:rPr lang="en-US" sz="1200" kern="1200" err="1">
                <a:solidFill>
                  <a:schemeClr val="tx1"/>
                </a:solidFill>
                <a:effectLst/>
                <a:latin typeface="+mn-lt"/>
                <a:ea typeface="+mn-ea"/>
                <a:cs typeface="+mn-cs"/>
              </a:rPr>
              <a:t>QuantERA</a:t>
            </a:r>
            <a:r>
              <a:rPr lang="en-US" sz="1200" kern="1200">
                <a:solidFill>
                  <a:schemeClr val="tx1"/>
                </a:solidFill>
                <a:effectLst/>
                <a:latin typeface="+mn-lt"/>
                <a:ea typeface="+mn-ea"/>
                <a:cs typeface="+mn-cs"/>
              </a:rPr>
              <a:t>, FLAG-ERA and </a:t>
            </a:r>
            <a:r>
              <a:rPr lang="en-US" sz="1200" kern="1200" err="1">
                <a:solidFill>
                  <a:schemeClr val="tx1"/>
                </a:solidFill>
                <a:effectLst/>
                <a:latin typeface="+mn-lt"/>
                <a:ea typeface="+mn-ea"/>
                <a:cs typeface="+mn-cs"/>
              </a:rPr>
              <a:t>ChistERA</a:t>
            </a:r>
            <a:r>
              <a:rPr lang="en-US" sz="1200" kern="1200">
                <a:solidFill>
                  <a:schemeClr val="tx1"/>
                </a:solidFill>
                <a:effectLst/>
                <a:latin typeface="+mn-lt"/>
                <a:ea typeface="+mn-ea"/>
                <a:cs typeface="+mn-cs"/>
              </a:rPr>
              <a:t> ERANETs.</a:t>
            </a: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a:latin typeface="Calibri" panose="020F0502020204030204" pitchFamily="34" charset="0"/>
            </a:endParaRPr>
          </a:p>
          <a:p>
            <a:r>
              <a:rPr lang="en-GB" sz="1200" b="1" kern="1200">
                <a:solidFill>
                  <a:schemeClr val="tx1"/>
                </a:solidFill>
                <a:effectLst/>
                <a:latin typeface="+mn-lt"/>
                <a:ea typeface="+mn-ea"/>
                <a:cs typeface="+mn-cs"/>
              </a:rPr>
              <a:t>Complementary activities to explore potential pathways to commercialisation could include</a:t>
            </a:r>
            <a:r>
              <a:rPr lang="en-GB" sz="1200" kern="1200">
                <a:solidFill>
                  <a:schemeClr val="tx1"/>
                </a:solidFill>
                <a:effectLst/>
                <a:latin typeface="+mn-lt"/>
                <a:ea typeface="+mn-ea"/>
                <a:cs typeface="+mn-cs"/>
              </a:rPr>
              <a:t>, but are not limited to:</a:t>
            </a:r>
          </a:p>
          <a:p>
            <a:pPr lvl="0"/>
            <a:r>
              <a:rPr lang="en-GB" sz="1200" kern="1200">
                <a:solidFill>
                  <a:schemeClr val="tx1"/>
                </a:solidFill>
                <a:effectLst/>
                <a:latin typeface="+mn-lt"/>
                <a:ea typeface="+mn-ea"/>
                <a:cs typeface="+mn-cs"/>
              </a:rPr>
              <a:t>- definition of a commercialisation process;</a:t>
            </a:r>
          </a:p>
          <a:p>
            <a:pPr lvl="0"/>
            <a:r>
              <a:rPr lang="en-GB" sz="1200" kern="1200">
                <a:solidFill>
                  <a:schemeClr val="tx1"/>
                </a:solidFill>
                <a:effectLst/>
                <a:latin typeface="+mn-lt"/>
                <a:ea typeface="+mn-ea"/>
                <a:cs typeface="+mn-cs"/>
              </a:rPr>
              <a:t>- market and competitiveness analysis;</a:t>
            </a:r>
          </a:p>
          <a:p>
            <a:pPr lvl="0"/>
            <a:r>
              <a:rPr lang="en-GB" sz="1200" kern="1200">
                <a:solidFill>
                  <a:schemeClr val="tx1"/>
                </a:solidFill>
                <a:effectLst/>
                <a:latin typeface="+mn-lt"/>
                <a:ea typeface="+mn-ea"/>
                <a:cs typeface="+mn-cs"/>
              </a:rPr>
              <a:t>- technology assessment;</a:t>
            </a:r>
          </a:p>
          <a:p>
            <a:pPr lvl="0"/>
            <a:r>
              <a:rPr lang="en-GB" sz="1200" kern="1200">
                <a:solidFill>
                  <a:schemeClr val="tx1"/>
                </a:solidFill>
                <a:effectLst/>
                <a:latin typeface="+mn-lt"/>
                <a:ea typeface="+mn-ea"/>
                <a:cs typeface="+mn-cs"/>
              </a:rPr>
              <a:t>- verification of innovation potential;</a:t>
            </a:r>
          </a:p>
          <a:p>
            <a:pPr lvl="0"/>
            <a:r>
              <a:rPr lang="en-GB" sz="1200" kern="1200">
                <a:solidFill>
                  <a:schemeClr val="tx1"/>
                </a:solidFill>
                <a:effectLst/>
                <a:latin typeface="+mn-lt"/>
                <a:ea typeface="+mn-ea"/>
                <a:cs typeface="+mn-cs"/>
              </a:rPr>
              <a:t>- consolidation of IP rights;</a:t>
            </a:r>
          </a:p>
          <a:p>
            <a:pPr lvl="0"/>
            <a:r>
              <a:rPr lang="en-GB" sz="1200" kern="1200">
                <a:solidFill>
                  <a:schemeClr val="tx1"/>
                </a:solidFill>
                <a:effectLst/>
                <a:latin typeface="+mn-lt"/>
                <a:ea typeface="+mn-ea"/>
                <a:cs typeface="+mn-cs"/>
              </a:rPr>
              <a:t>- business case development;</a:t>
            </a:r>
          </a:p>
          <a:p>
            <a:pPr lvl="0"/>
            <a:r>
              <a:rPr lang="en-GB" sz="1200" kern="1200">
                <a:solidFill>
                  <a:schemeClr val="tx1"/>
                </a:solidFill>
                <a:effectLst/>
                <a:latin typeface="+mn-lt"/>
                <a:ea typeface="+mn-ea"/>
                <a:cs typeface="+mn-cs"/>
              </a:rPr>
              <a:t>- exploratory / preparatory work for creating start-ups or spin-offs.</a:t>
            </a:r>
          </a:p>
          <a:p>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Portfolio activities could include,</a:t>
            </a:r>
            <a:r>
              <a:rPr lang="en-GB" sz="1200" kern="1200">
                <a:solidFill>
                  <a:schemeClr val="tx1"/>
                </a:solidFill>
                <a:effectLst/>
                <a:latin typeface="+mn-lt"/>
                <a:ea typeface="+mn-ea"/>
                <a:cs typeface="+mn-cs"/>
              </a:rPr>
              <a:t> but are not limited to:</a:t>
            </a:r>
          </a:p>
          <a:p>
            <a:pPr lvl="0"/>
            <a:r>
              <a:rPr lang="en-GB" sz="1200" kern="1200">
                <a:solidFill>
                  <a:schemeClr val="tx1"/>
                </a:solidFill>
                <a:effectLst/>
                <a:latin typeface="+mn-lt"/>
                <a:ea typeface="+mn-ea"/>
                <a:cs typeface="+mn-cs"/>
              </a:rPr>
              <a:t>- defining common objectives and activities;</a:t>
            </a:r>
          </a:p>
          <a:p>
            <a:pPr lvl="0"/>
            <a:r>
              <a:rPr lang="en-GB" sz="1200" kern="1200">
                <a:solidFill>
                  <a:schemeClr val="tx1"/>
                </a:solidFill>
                <a:effectLst/>
                <a:latin typeface="+mn-lt"/>
                <a:ea typeface="+mn-ea"/>
                <a:cs typeface="+mn-cs"/>
              </a:rPr>
              <a:t>- building synergies within the EIC Portfolio and with any outside relevant partners, including within the EIT Community;</a:t>
            </a:r>
          </a:p>
          <a:p>
            <a:pPr lvl="0"/>
            <a:r>
              <a:rPr lang="en-GB" sz="1200" kern="1200">
                <a:solidFill>
                  <a:schemeClr val="tx1"/>
                </a:solidFill>
                <a:effectLst/>
                <a:latin typeface="+mn-lt"/>
                <a:ea typeface="+mn-ea"/>
                <a:cs typeface="+mn-cs"/>
              </a:rPr>
              <a:t>- engaging strategic partners to overcome common challenges;</a:t>
            </a:r>
          </a:p>
          <a:p>
            <a:pPr lvl="0"/>
            <a:r>
              <a:rPr lang="en-GB" sz="1200" kern="1200">
                <a:solidFill>
                  <a:schemeClr val="tx1"/>
                </a:solidFill>
                <a:effectLst/>
                <a:latin typeface="+mn-lt"/>
                <a:ea typeface="+mn-ea"/>
                <a:cs typeface="+mn-cs"/>
              </a:rPr>
              <a:t>- (co)-organising events;</a:t>
            </a:r>
          </a:p>
          <a:p>
            <a:pPr marL="171450" lvl="0" indent="-171450">
              <a:buFontTx/>
              <a:buChar char="-"/>
            </a:pPr>
            <a:r>
              <a:rPr lang="en-GB" sz="1200" kern="1200">
                <a:solidFill>
                  <a:schemeClr val="tx1"/>
                </a:solidFill>
                <a:effectLst/>
                <a:latin typeface="+mn-lt"/>
                <a:ea typeface="+mn-ea"/>
                <a:cs typeface="+mn-cs"/>
              </a:rPr>
              <a:t>maximising data sharing;</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a:solidFill>
                  <a:schemeClr val="tx1"/>
                </a:solidFill>
                <a:effectLst/>
                <a:latin typeface="+mn-lt"/>
                <a:ea typeface="+mn-ea"/>
                <a:cs typeface="+mn-cs"/>
              </a:rPr>
              <a:t>-</a:t>
            </a:r>
            <a:r>
              <a:rPr lang="fr-BE"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raising visibility of the EIC Portfolio’s community and the EIC.</a:t>
            </a:r>
          </a:p>
          <a:p>
            <a:pPr marL="171450" lvl="0" indent="-171450">
              <a:buFontTx/>
              <a:buChar cha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Slide Number Placeholder 3"/>
          <p:cNvSpPr>
            <a:spLocks noGrp="1"/>
          </p:cNvSpPr>
          <p:nvPr>
            <p:ph type="sldNum" sz="quarter" idx="10"/>
          </p:nvPr>
        </p:nvSpPr>
        <p:spPr/>
        <p:txBody>
          <a:bodyPr/>
          <a:lstStyle/>
          <a:p>
            <a:fld id="{4FEA781A-0EED-4D48-83A8-F2D8618778C5}" type="slidenum">
              <a:rPr lang="en-US" smtClean="0"/>
              <a:t>14</a:t>
            </a:fld>
            <a:endParaRPr lang="en-US"/>
          </a:p>
        </p:txBody>
      </p:sp>
    </p:spTree>
    <p:extLst>
      <p:ext uri="{BB962C8B-B14F-4D97-AF65-F5344CB8AC3E}">
        <p14:creationId xmlns:p14="http://schemas.microsoft.com/office/powerpoint/2010/main" val="2113801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2"/>
            <a:ext cx="12195050" cy="6856287"/>
          </a:xfrm>
          <a:prstGeom prst="rect">
            <a:avLst/>
          </a:prstGeom>
        </p:spPr>
      </p:pic>
      <p:sp>
        <p:nvSpPr>
          <p:cNvPr id="2" name="Title 1"/>
          <p:cNvSpPr>
            <a:spLocks noGrp="1"/>
          </p:cNvSpPr>
          <p:nvPr>
            <p:ph type="ctrTitle"/>
          </p:nvPr>
        </p:nvSpPr>
        <p:spPr>
          <a:xfrm>
            <a:off x="406404" y="3918857"/>
            <a:ext cx="9144000" cy="933763"/>
          </a:xfrm>
          <a:prstGeom prst="rect">
            <a:avLst/>
          </a:prstGeom>
        </p:spPr>
        <p:txBody>
          <a:bodyPr anchor="b">
            <a:normAutofit/>
          </a:bodyPr>
          <a:lstStyle>
            <a:lvl1pPr algn="l">
              <a:defRPr sz="3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20913" y="4810580"/>
            <a:ext cx="9144000" cy="1655762"/>
          </a:xfrm>
          <a:prstGeom prst="rect">
            <a:avLst/>
          </a:prstGeom>
        </p:spPr>
        <p:txBody>
          <a:bodyPr>
            <a:normAutofit/>
          </a:bodyPr>
          <a:lstStyle>
            <a:lvl1pPr marL="0" indent="0" algn="l">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35041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 y="0"/>
            <a:ext cx="12188196" cy="6858000"/>
          </a:xfrm>
          <a:prstGeom prst="rect">
            <a:avLst/>
          </a:prstGeom>
        </p:spPr>
      </p:pic>
      <p:sp>
        <p:nvSpPr>
          <p:cNvPr id="2" name="Title 1"/>
          <p:cNvSpPr>
            <a:spLocks noGrp="1"/>
          </p:cNvSpPr>
          <p:nvPr>
            <p:ph type="ctrTitle"/>
          </p:nvPr>
        </p:nvSpPr>
        <p:spPr>
          <a:xfrm>
            <a:off x="406404" y="4630057"/>
            <a:ext cx="9144000" cy="933763"/>
          </a:xfrm>
          <a:prstGeom prst="rect">
            <a:avLst/>
          </a:prstGeom>
        </p:spPr>
        <p:txBody>
          <a:bodyPr anchor="b">
            <a:normAutofit/>
          </a:bodyPr>
          <a:lstStyle>
            <a:lvl1pPr algn="l">
              <a:defRPr sz="2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20913" y="5521780"/>
            <a:ext cx="9144000" cy="1655762"/>
          </a:xfrm>
          <a:prstGeom prst="rect">
            <a:avLst/>
          </a:prstGeom>
        </p:spPr>
        <p:txBody>
          <a:bodyPr>
            <a:normAutofit/>
          </a:bodyPr>
          <a:lstStyle>
            <a:lvl1pPr marL="0" indent="0" algn="l">
              <a:buNone/>
              <a:defRPr sz="20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11291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7" y="0"/>
            <a:ext cx="12181345" cy="6858000"/>
          </a:xfrm>
          <a:prstGeom prst="rect">
            <a:avLst/>
          </a:prstGeom>
        </p:spPr>
      </p:pic>
      <p:sp>
        <p:nvSpPr>
          <p:cNvPr id="6" name="Title 1"/>
          <p:cNvSpPr>
            <a:spLocks noGrp="1"/>
          </p:cNvSpPr>
          <p:nvPr>
            <p:ph type="ctrTitle"/>
          </p:nvPr>
        </p:nvSpPr>
        <p:spPr>
          <a:xfrm>
            <a:off x="406404" y="4630057"/>
            <a:ext cx="9144000" cy="933763"/>
          </a:xfrm>
          <a:prstGeom prst="rect">
            <a:avLst/>
          </a:prstGeom>
        </p:spPr>
        <p:txBody>
          <a:bodyPr anchor="b">
            <a:normAutofit/>
          </a:bodyPr>
          <a:lstStyle>
            <a:lvl1pPr algn="l">
              <a:defRPr sz="2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7" name="Subtitle 2"/>
          <p:cNvSpPr>
            <a:spLocks noGrp="1"/>
          </p:cNvSpPr>
          <p:nvPr>
            <p:ph type="subTitle" idx="1"/>
          </p:nvPr>
        </p:nvSpPr>
        <p:spPr>
          <a:xfrm>
            <a:off x="420913" y="5521780"/>
            <a:ext cx="9144000" cy="1655762"/>
          </a:xfrm>
          <a:prstGeom prst="rect">
            <a:avLst/>
          </a:prstGeom>
        </p:spPr>
        <p:txBody>
          <a:bodyPr>
            <a:normAutofit/>
          </a:bodyPr>
          <a:lstStyle>
            <a:lvl1pPr marL="0" indent="0" algn="l">
              <a:buNone/>
              <a:defRPr sz="20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08626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7" y="0"/>
            <a:ext cx="12181345" cy="6858000"/>
          </a:xfrm>
          <a:prstGeom prst="rect">
            <a:avLst/>
          </a:prstGeom>
        </p:spPr>
      </p:pic>
      <p:sp>
        <p:nvSpPr>
          <p:cNvPr id="7" name="Title 1"/>
          <p:cNvSpPr>
            <a:spLocks noGrp="1"/>
          </p:cNvSpPr>
          <p:nvPr>
            <p:ph type="ctrTitle"/>
          </p:nvPr>
        </p:nvSpPr>
        <p:spPr>
          <a:xfrm>
            <a:off x="406404" y="4630057"/>
            <a:ext cx="9144000" cy="933763"/>
          </a:xfrm>
          <a:prstGeom prst="rect">
            <a:avLst/>
          </a:prstGeom>
        </p:spPr>
        <p:txBody>
          <a:bodyPr anchor="b">
            <a:normAutofit/>
          </a:bodyPr>
          <a:lstStyle>
            <a:lvl1pPr algn="l">
              <a:defRPr sz="2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8" name="Subtitle 2"/>
          <p:cNvSpPr>
            <a:spLocks noGrp="1"/>
          </p:cNvSpPr>
          <p:nvPr>
            <p:ph type="subTitle" idx="1"/>
          </p:nvPr>
        </p:nvSpPr>
        <p:spPr>
          <a:xfrm>
            <a:off x="420913" y="5521780"/>
            <a:ext cx="9144000" cy="1655762"/>
          </a:xfrm>
          <a:prstGeom prst="rect">
            <a:avLst/>
          </a:prstGeom>
        </p:spPr>
        <p:txBody>
          <a:bodyPr>
            <a:normAutofit/>
          </a:bodyPr>
          <a:lstStyle>
            <a:lvl1pPr marL="0" indent="0" algn="l">
              <a:buNone/>
              <a:defRPr sz="20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16566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 y="0"/>
            <a:ext cx="12188196" cy="6858000"/>
          </a:xfrm>
          <a:prstGeom prst="rect">
            <a:avLst/>
          </a:prstGeom>
        </p:spPr>
      </p:pic>
      <p:sp>
        <p:nvSpPr>
          <p:cNvPr id="13" name="Title 1"/>
          <p:cNvSpPr>
            <a:spLocks noGrp="1"/>
          </p:cNvSpPr>
          <p:nvPr>
            <p:ph type="ctrTitle"/>
          </p:nvPr>
        </p:nvSpPr>
        <p:spPr>
          <a:xfrm>
            <a:off x="406404" y="4630057"/>
            <a:ext cx="9144000" cy="933763"/>
          </a:xfrm>
          <a:prstGeom prst="rect">
            <a:avLst/>
          </a:prstGeom>
        </p:spPr>
        <p:txBody>
          <a:bodyPr anchor="b">
            <a:normAutofit/>
          </a:bodyPr>
          <a:lstStyle>
            <a:lvl1pPr algn="l">
              <a:defRPr sz="2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14" name="Subtitle 2"/>
          <p:cNvSpPr>
            <a:spLocks noGrp="1"/>
          </p:cNvSpPr>
          <p:nvPr>
            <p:ph type="subTitle" idx="1"/>
          </p:nvPr>
        </p:nvSpPr>
        <p:spPr>
          <a:xfrm>
            <a:off x="420913" y="5521780"/>
            <a:ext cx="9144000" cy="1655762"/>
          </a:xfrm>
          <a:prstGeom prst="rect">
            <a:avLst/>
          </a:prstGeom>
        </p:spPr>
        <p:txBody>
          <a:bodyPr>
            <a:normAutofit/>
          </a:bodyPr>
          <a:lstStyle>
            <a:lvl1pPr marL="0" indent="0" algn="l">
              <a:buNone/>
              <a:defRPr sz="20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1243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 y="0"/>
            <a:ext cx="12188196" cy="6858000"/>
          </a:xfrm>
          <a:prstGeom prst="rect">
            <a:avLst/>
          </a:prstGeom>
        </p:spPr>
      </p:pic>
      <p:sp>
        <p:nvSpPr>
          <p:cNvPr id="10" name="Title 1"/>
          <p:cNvSpPr>
            <a:spLocks noGrp="1"/>
          </p:cNvSpPr>
          <p:nvPr>
            <p:ph type="ctrTitle"/>
          </p:nvPr>
        </p:nvSpPr>
        <p:spPr>
          <a:xfrm>
            <a:off x="406404" y="4630057"/>
            <a:ext cx="9144000" cy="933763"/>
          </a:xfrm>
          <a:prstGeom prst="rect">
            <a:avLst/>
          </a:prstGeom>
        </p:spPr>
        <p:txBody>
          <a:bodyPr anchor="b">
            <a:normAutofit/>
          </a:bodyPr>
          <a:lstStyle>
            <a:lvl1pPr algn="l">
              <a:defRPr sz="2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11" name="Subtitle 2"/>
          <p:cNvSpPr>
            <a:spLocks noGrp="1"/>
          </p:cNvSpPr>
          <p:nvPr>
            <p:ph type="subTitle" idx="1"/>
          </p:nvPr>
        </p:nvSpPr>
        <p:spPr>
          <a:xfrm>
            <a:off x="420913" y="5521780"/>
            <a:ext cx="9144000" cy="1655762"/>
          </a:xfrm>
          <a:prstGeom prst="rect">
            <a:avLst/>
          </a:prstGeom>
        </p:spPr>
        <p:txBody>
          <a:bodyPr>
            <a:normAutofit/>
          </a:bodyPr>
          <a:lstStyle>
            <a:lvl1pPr marL="0" indent="0" algn="l">
              <a:buNone/>
              <a:defRPr sz="20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43228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9" y="0"/>
            <a:ext cx="12185401" cy="6858000"/>
          </a:xfrm>
          <a:prstGeom prst="rect">
            <a:avLst/>
          </a:prstGeom>
        </p:spPr>
      </p:pic>
      <p:sp>
        <p:nvSpPr>
          <p:cNvPr id="2" name="Title 1"/>
          <p:cNvSpPr>
            <a:spLocks noGrp="1"/>
          </p:cNvSpPr>
          <p:nvPr>
            <p:ph type="title"/>
          </p:nvPr>
        </p:nvSpPr>
        <p:spPr>
          <a:xfrm>
            <a:off x="402779" y="1482719"/>
            <a:ext cx="11045707" cy="1325563"/>
          </a:xfrm>
          <a:prstGeom prst="rect">
            <a:avLst/>
          </a:prstGeom>
        </p:spPr>
        <p:txBody>
          <a:bodyPr>
            <a:normAutofit/>
          </a:bodyPr>
          <a:lstStyle>
            <a:lvl1pPr>
              <a:defRPr sz="3500">
                <a:solidFill>
                  <a:srgbClr val="5439A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3" name="Content Placeholder 2"/>
          <p:cNvSpPr>
            <a:spLocks noGrp="1"/>
          </p:cNvSpPr>
          <p:nvPr>
            <p:ph idx="1"/>
          </p:nvPr>
        </p:nvSpPr>
        <p:spPr>
          <a:xfrm>
            <a:off x="402776" y="2377158"/>
            <a:ext cx="11045709" cy="3842667"/>
          </a:xfrm>
          <a:prstGeom prst="rect">
            <a:avLst/>
          </a:prstGeom>
        </p:spPr>
        <p:txBody>
          <a:bodyPr/>
          <a:lstStyle>
            <a:lvl1pPr>
              <a:buClr>
                <a:srgbClr val="CC2F2F"/>
              </a:buClr>
              <a:defRPr>
                <a:latin typeface="Segoe UI" panose="020B0502040204020203" pitchFamily="34" charset="0"/>
                <a:cs typeface="Segoe UI" panose="020B0502040204020203" pitchFamily="34" charset="0"/>
              </a:defRPr>
            </a:lvl1pPr>
            <a:lvl2pPr marL="536575" indent="-274638">
              <a:buFont typeface="Segoe UI" panose="020B0502040204020203" pitchFamily="34" charset="0"/>
              <a:buChar char="-"/>
              <a:defRPr>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9283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9" y="0"/>
            <a:ext cx="12185401" cy="6858000"/>
          </a:xfrm>
          <a:prstGeom prst="rect">
            <a:avLst/>
          </a:prstGeom>
        </p:spPr>
      </p:pic>
      <p:sp>
        <p:nvSpPr>
          <p:cNvPr id="9" name="Title 1"/>
          <p:cNvSpPr>
            <a:spLocks noGrp="1"/>
          </p:cNvSpPr>
          <p:nvPr>
            <p:ph type="title"/>
          </p:nvPr>
        </p:nvSpPr>
        <p:spPr>
          <a:xfrm>
            <a:off x="402779" y="1584317"/>
            <a:ext cx="11045707" cy="1325563"/>
          </a:xfrm>
          <a:prstGeom prst="rect">
            <a:avLst/>
          </a:prstGeom>
        </p:spPr>
        <p:txBody>
          <a:bodyPr>
            <a:normAutofit/>
          </a:bodyPr>
          <a:lstStyle>
            <a:lvl1pPr>
              <a:defRPr sz="3500">
                <a:solidFill>
                  <a:srgbClr val="5439A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377158"/>
            <a:ext cx="11045709" cy="3842667"/>
          </a:xfrm>
          <a:prstGeom prst="rect">
            <a:avLst/>
          </a:prstGeom>
        </p:spPr>
        <p:txBody>
          <a:bodyPr/>
          <a:lstStyle>
            <a:lvl1pPr>
              <a:buClr>
                <a:srgbClr val="CC2F2F"/>
              </a:buClr>
              <a:defRPr>
                <a:latin typeface="Segoe UI" panose="020B0502040204020203" pitchFamily="34" charset="0"/>
                <a:cs typeface="Segoe UI" panose="020B0502040204020203" pitchFamily="34" charset="0"/>
              </a:defRPr>
            </a:lvl1pPr>
            <a:lvl2pPr marL="536575" indent="-274638">
              <a:buFont typeface="Segoe UI" panose="020B0502040204020203" pitchFamily="34" charset="0"/>
              <a:buChar char="-"/>
              <a:defRPr>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73440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9" y="0"/>
            <a:ext cx="12185401" cy="6858000"/>
          </a:xfrm>
          <a:prstGeom prst="rect">
            <a:avLst/>
          </a:prstGeom>
        </p:spPr>
      </p:pic>
      <p:sp>
        <p:nvSpPr>
          <p:cNvPr id="10" name="Content Placeholder 2"/>
          <p:cNvSpPr>
            <a:spLocks noGrp="1"/>
          </p:cNvSpPr>
          <p:nvPr>
            <p:ph idx="1"/>
          </p:nvPr>
        </p:nvSpPr>
        <p:spPr>
          <a:xfrm>
            <a:off x="402776" y="3175444"/>
            <a:ext cx="11045709" cy="1184149"/>
          </a:xfrm>
          <a:prstGeom prst="rect">
            <a:avLst/>
          </a:prstGeom>
        </p:spPr>
        <p:txBody>
          <a:bodyPr/>
          <a:lstStyle>
            <a:lvl1pPr marL="0" indent="0">
              <a:buClr>
                <a:srgbClr val="CC2F2F"/>
              </a:buClr>
              <a:buNone/>
              <a:defRPr>
                <a:solidFill>
                  <a:schemeClr val="bg2"/>
                </a:solidFill>
                <a:latin typeface="Segoe UI" panose="020B0502040204020203" pitchFamily="34" charset="0"/>
                <a:cs typeface="Segoe UI" panose="020B0502040204020203"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sp>
        <p:nvSpPr>
          <p:cNvPr id="5" name="TextBox 4"/>
          <p:cNvSpPr txBox="1"/>
          <p:nvPr userDrawn="1"/>
        </p:nvSpPr>
        <p:spPr>
          <a:xfrm>
            <a:off x="437612" y="5556092"/>
            <a:ext cx="6757851" cy="82791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European Union, 2021</a:t>
            </a:r>
          </a:p>
          <a:p>
            <a:pPr marL="0" marR="0" lvl="0" indent="0" algn="l" defTabSz="914400" rtl="0" eaLnBrk="1" fontAlgn="auto" latinLnBrk="0" hangingPunct="1">
              <a:lnSpc>
                <a:spcPct val="90000"/>
              </a:lnSpc>
              <a:spcBef>
                <a:spcPts val="300"/>
              </a:spcBef>
              <a:spcAft>
                <a:spcPts val="0"/>
              </a:spcAft>
              <a:buClr>
                <a:srgbClr val="CC2F2F"/>
              </a:buClr>
              <a:buSzTx/>
              <a:buFont typeface="Arial" panose="020B0604020202020204" pitchFamily="34" charset="0"/>
              <a:buNone/>
              <a:tabLst/>
              <a:defRPr/>
            </a:pP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Reuse of this document is allowed, provided appropriate credit is given and any changes are indicated (Creative Commons Attribution</a:t>
            </a:r>
          </a:p>
          <a:p>
            <a:pPr marL="0" marR="0" lvl="0" indent="0" algn="l" defTabSz="914400" rtl="0" eaLnBrk="1" fontAlgn="auto" latinLnBrk="0" hangingPunct="1">
              <a:lnSpc>
                <a:spcPct val="90000"/>
              </a:lnSpc>
              <a:spcBef>
                <a:spcPts val="300"/>
              </a:spcBef>
              <a:spcAft>
                <a:spcPts val="0"/>
              </a:spcAft>
              <a:buClr>
                <a:srgbClr val="CC2F2F"/>
              </a:buClr>
              <a:buSzTx/>
              <a:buFont typeface="Arial" panose="020B0604020202020204" pitchFamily="34" charset="0"/>
              <a:buNone/>
              <a:tabLst/>
              <a:defRPr/>
            </a:pP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4.0 International license). For any use or reproduction of elements that are not owned by the EU, permission may need to be sought</a:t>
            </a:r>
          </a:p>
          <a:p>
            <a:pPr marL="0" marR="0" lvl="0" indent="0" algn="l" defTabSz="914400" rtl="0" eaLnBrk="1" fontAlgn="auto" latinLnBrk="0" hangingPunct="1">
              <a:lnSpc>
                <a:spcPct val="90000"/>
              </a:lnSpc>
              <a:spcBef>
                <a:spcPts val="300"/>
              </a:spcBef>
              <a:spcAft>
                <a:spcPts val="0"/>
              </a:spcAft>
              <a:buClr>
                <a:srgbClr val="CC2F2F"/>
              </a:buClr>
              <a:buSzTx/>
              <a:buFont typeface="Arial" panose="020B0604020202020204" pitchFamily="34" charset="0"/>
              <a:buNone/>
              <a:tabLst/>
              <a:defRPr/>
            </a:pP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directly from the respective right holders.</a:t>
            </a:r>
          </a:p>
          <a:p>
            <a:pPr marL="0" marR="0" lvl="0" indent="0" algn="l" defTabSz="914400" rtl="0" eaLnBrk="1" fontAlgn="auto" latinLnBrk="0" hangingPunct="1">
              <a:lnSpc>
                <a:spcPct val="90000"/>
              </a:lnSpc>
              <a:spcBef>
                <a:spcPts val="300"/>
              </a:spcBef>
              <a:spcAft>
                <a:spcPts val="0"/>
              </a:spcAft>
              <a:buClr>
                <a:srgbClr val="CC2F2F"/>
              </a:buClr>
              <a:buSzTx/>
              <a:buFont typeface="Arial" panose="020B0604020202020204" pitchFamily="34" charset="0"/>
              <a:buNone/>
              <a:tabLst/>
              <a:defRPr/>
            </a:pP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All images © European Union, unless otherwise stated. Image sources: ©Tom Merton/</a:t>
            </a:r>
            <a:r>
              <a:rPr kumimoji="0" lang="en-US" sz="7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Caia</a:t>
            </a: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Image, #315243588; ©REDPIXEL, #220695664; ©</a:t>
            </a:r>
            <a:r>
              <a:rPr kumimoji="0" lang="en-US" sz="7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Halfpoint</a:t>
            </a: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#180578699; ©</a:t>
            </a:r>
            <a:r>
              <a:rPr kumimoji="0" lang="en-US" sz="7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bnenin</a:t>
            </a: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#213968072; ©</a:t>
            </a:r>
            <a:r>
              <a:rPr kumimoji="0" lang="en-US" sz="7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MyMicrostock</a:t>
            </a: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t>
            </a:r>
            <a:r>
              <a:rPr kumimoji="0" lang="en-US" sz="7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Stocksy</a:t>
            </a: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#3094437622021. Source: Stock.Adobe.com. Icons © </a:t>
            </a:r>
            <a:r>
              <a:rPr kumimoji="0" lang="en-US" sz="7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01582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119539747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5" r:id="rId4"/>
    <p:sldLayoutId id="2147483666" r:id="rId5"/>
    <p:sldLayoutId id="2147483667" r:id="rId6"/>
    <p:sldLayoutId id="2147483650" r:id="rId7"/>
    <p:sldLayoutId id="2147483652"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1754" y="1468399"/>
            <a:ext cx="7924800" cy="25346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06381" y="1940248"/>
            <a:ext cx="7233268" cy="4093428"/>
          </a:xfrm>
          <a:prstGeom prst="rect">
            <a:avLst/>
          </a:prstGeom>
          <a:noFill/>
        </p:spPr>
        <p:txBody>
          <a:bodyPr wrap="square" rtlCol="0">
            <a:spAutoFit/>
          </a:bodyPr>
          <a:lstStyle/>
          <a:p>
            <a:r>
              <a:rPr lang="en-GB" sz="4000" dirty="0">
                <a:solidFill>
                  <a:schemeClr val="bg1"/>
                </a:solidFill>
                <a:latin typeface="+mj-lt"/>
              </a:rPr>
              <a:t>What is the European Innovation Council?</a:t>
            </a:r>
          </a:p>
          <a:p>
            <a:endParaRPr lang="en-GB" sz="4000" dirty="0">
              <a:solidFill>
                <a:schemeClr val="bg1"/>
              </a:solidFill>
              <a:latin typeface="+mj-lt"/>
            </a:endParaRPr>
          </a:p>
          <a:p>
            <a:r>
              <a:rPr lang="en-GB" sz="2800" dirty="0">
                <a:solidFill>
                  <a:schemeClr val="bg1"/>
                </a:solidFill>
                <a:latin typeface="+mj-lt"/>
              </a:rPr>
              <a:t>Marja Makarow</a:t>
            </a:r>
          </a:p>
          <a:p>
            <a:r>
              <a:rPr lang="en-GB" sz="2800" dirty="0">
                <a:solidFill>
                  <a:schemeClr val="bg1"/>
                </a:solidFill>
                <a:latin typeface="+mj-lt"/>
              </a:rPr>
              <a:t>EIC Board</a:t>
            </a:r>
          </a:p>
          <a:p>
            <a:endParaRPr lang="en-GB" sz="2800" dirty="0">
              <a:solidFill>
                <a:schemeClr val="bg1"/>
              </a:solidFill>
              <a:latin typeface="+mj-lt"/>
            </a:endParaRPr>
          </a:p>
          <a:p>
            <a:r>
              <a:rPr lang="en-GB" sz="2800" dirty="0">
                <a:solidFill>
                  <a:schemeClr val="bg1"/>
                </a:solidFill>
                <a:latin typeface="+mj-lt"/>
              </a:rPr>
              <a:t>4 March 2022</a:t>
            </a:r>
          </a:p>
          <a:p>
            <a:r>
              <a:rPr lang="en-GB" sz="2800" dirty="0" err="1">
                <a:solidFill>
                  <a:schemeClr val="bg1"/>
                </a:solidFill>
                <a:latin typeface="+mj-lt"/>
              </a:rPr>
              <a:t>Kumpula</a:t>
            </a:r>
            <a:r>
              <a:rPr lang="en-GB" sz="2800" dirty="0">
                <a:solidFill>
                  <a:schemeClr val="bg1"/>
                </a:solidFill>
                <a:latin typeface="+mj-lt"/>
              </a:rPr>
              <a:t> Campus</a:t>
            </a:r>
            <a:endParaRPr lang="en-US" sz="2800" dirty="0">
              <a:solidFill>
                <a:schemeClr val="bg1"/>
              </a:solidFill>
              <a:latin typeface="+mj-lt"/>
            </a:endParaRPr>
          </a:p>
        </p:txBody>
      </p:sp>
    </p:spTree>
    <p:extLst>
      <p:ext uri="{BB962C8B-B14F-4D97-AF65-F5344CB8AC3E}">
        <p14:creationId xmlns:p14="http://schemas.microsoft.com/office/powerpoint/2010/main" val="154124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782321"/>
            <a:ext cx="11045707" cy="2127560"/>
          </a:xfrm>
        </p:spPr>
        <p:txBody>
          <a:bodyPr>
            <a:normAutofit/>
          </a:bodyPr>
          <a:lstStyle/>
          <a:p>
            <a:r>
              <a:rPr lang="en-GB" sz="4000" dirty="0"/>
              <a:t>EIC Pathfinder Open proposal’s characteristics</a:t>
            </a:r>
          </a:p>
        </p:txBody>
      </p:sp>
      <p:sp>
        <p:nvSpPr>
          <p:cNvPr id="3" name="Content Placeholder 2"/>
          <p:cNvSpPr>
            <a:spLocks noGrp="1"/>
          </p:cNvSpPr>
          <p:nvPr>
            <p:ph idx="1"/>
          </p:nvPr>
        </p:nvSpPr>
        <p:spPr>
          <a:xfrm>
            <a:off x="402776" y="1981200"/>
            <a:ext cx="11045709" cy="4238625"/>
          </a:xfrm>
        </p:spPr>
        <p:txBody>
          <a:bodyPr lIns="91440" tIns="45720" rIns="91440" bIns="45720" anchor="t"/>
          <a:lstStyle/>
          <a:p>
            <a:pPr marL="0" indent="0" algn="just">
              <a:buNone/>
            </a:pPr>
            <a:endParaRPr lang="en-US" sz="2400" dirty="0"/>
          </a:p>
          <a:p>
            <a:pPr algn="just"/>
            <a:r>
              <a:rPr lang="en-US" sz="2400" b="1" dirty="0"/>
              <a:t>High risk/high gain research &amp; methodology </a:t>
            </a:r>
            <a:r>
              <a:rPr lang="en-US" sz="2400" dirty="0"/>
              <a:t>with concrete aims </a:t>
            </a:r>
          </a:p>
          <a:p>
            <a:pPr algn="just"/>
            <a:r>
              <a:rPr lang="en-US" sz="2400" b="1" dirty="0">
                <a:latin typeface="Segoe UI"/>
                <a:cs typeface="Segoe UI"/>
              </a:rPr>
              <a:t>Convincing, long-term vision of a radically new technology </a:t>
            </a:r>
            <a:r>
              <a:rPr lang="en-US" sz="2400" dirty="0">
                <a:latin typeface="Segoe UI"/>
                <a:cs typeface="Segoe UI"/>
              </a:rPr>
              <a:t>that has the </a:t>
            </a:r>
          </a:p>
          <a:p>
            <a:pPr marL="0" indent="0" algn="just">
              <a:buNone/>
            </a:pPr>
            <a:r>
              <a:rPr lang="en-US" sz="2400" dirty="0">
                <a:latin typeface="Segoe UI"/>
                <a:cs typeface="Segoe UI"/>
              </a:rPr>
              <a:t>	potential to have a transformative effect on economic growth </a:t>
            </a:r>
          </a:p>
          <a:p>
            <a:pPr algn="just"/>
            <a:r>
              <a:rPr lang="en-US" sz="2400" b="1" dirty="0">
                <a:latin typeface="Segoe UI"/>
                <a:cs typeface="Segoe UI"/>
              </a:rPr>
              <a:t>Concrete, novel and ambitious science-towards-technology </a:t>
            </a:r>
            <a:r>
              <a:rPr lang="en-US" sz="2400" dirty="0">
                <a:latin typeface="Segoe UI"/>
                <a:cs typeface="Segoe UI"/>
              </a:rPr>
              <a:t>milestones 	providing advancement towards the envisioned technology</a:t>
            </a:r>
          </a:p>
        </p:txBody>
      </p:sp>
    </p:spTree>
    <p:extLst>
      <p:ext uri="{BB962C8B-B14F-4D97-AF65-F5344CB8AC3E}">
        <p14:creationId xmlns:p14="http://schemas.microsoft.com/office/powerpoint/2010/main" val="225530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831818"/>
            <a:ext cx="11045707" cy="1841393"/>
          </a:xfrm>
        </p:spPr>
        <p:txBody>
          <a:bodyPr>
            <a:normAutofit/>
          </a:bodyPr>
          <a:lstStyle/>
          <a:p>
            <a:r>
              <a:rPr lang="en-GB" sz="4000" dirty="0"/>
              <a:t>Outcomes of Pathfinder Open projects</a:t>
            </a:r>
            <a:br>
              <a:rPr lang="en-GB" dirty="0"/>
            </a:br>
            <a:endParaRPr lang="en-GB" sz="2700" dirty="0"/>
          </a:p>
        </p:txBody>
      </p:sp>
      <p:sp>
        <p:nvSpPr>
          <p:cNvPr id="3" name="Content Placeholder 2"/>
          <p:cNvSpPr>
            <a:spLocks noGrp="1"/>
          </p:cNvSpPr>
          <p:nvPr>
            <p:ph idx="1"/>
          </p:nvPr>
        </p:nvSpPr>
        <p:spPr>
          <a:xfrm>
            <a:off x="402776" y="2183515"/>
            <a:ext cx="11045709" cy="3842667"/>
          </a:xfrm>
        </p:spPr>
        <p:txBody>
          <a:bodyPr lIns="91440" tIns="45720" rIns="91440" bIns="45720" anchor="t"/>
          <a:lstStyle/>
          <a:p>
            <a:pPr algn="just">
              <a:buClr>
                <a:srgbClr val="E46212"/>
              </a:buClr>
            </a:pPr>
            <a:r>
              <a:rPr lang="en-US" sz="2400" dirty="0">
                <a:latin typeface="Segoe UI"/>
                <a:ea typeface="ＭＳ Ｐゴシック"/>
                <a:cs typeface="Segoe UI"/>
              </a:rPr>
              <a:t>Projects deliver Proof of Concept that validates </a:t>
            </a:r>
            <a:r>
              <a:rPr lang="en-US" sz="2400" b="1" dirty="0">
                <a:latin typeface="Segoe UI"/>
                <a:ea typeface="ＭＳ Ｐゴシック"/>
                <a:cs typeface="Segoe UI"/>
              </a:rPr>
              <a:t>scientific basis of envisioned future technology</a:t>
            </a:r>
            <a:endParaRPr lang="en-US" sz="2400" dirty="0">
              <a:ea typeface="ＭＳ Ｐゴシック"/>
            </a:endParaRPr>
          </a:p>
          <a:p>
            <a:pPr algn="just">
              <a:buClr>
                <a:srgbClr val="E46212"/>
              </a:buClr>
            </a:pPr>
            <a:r>
              <a:rPr lang="en-US" sz="2400" dirty="0">
                <a:latin typeface="Segoe UI"/>
                <a:ea typeface="ＭＳ Ｐゴシック"/>
                <a:cs typeface="Segoe UI"/>
              </a:rPr>
              <a:t>T</a:t>
            </a:r>
            <a:r>
              <a:rPr lang="en-GB" sz="2400" dirty="0">
                <a:latin typeface="Segoe UI"/>
                <a:ea typeface="ＭＳ Ｐゴシック"/>
                <a:cs typeface="Segoe UI"/>
              </a:rPr>
              <a:t>he generated </a:t>
            </a:r>
            <a:r>
              <a:rPr lang="en-GB" sz="2400" b="1" dirty="0">
                <a:latin typeface="Segoe UI"/>
                <a:ea typeface="ＭＳ Ｐゴシック"/>
                <a:cs typeface="Segoe UI"/>
              </a:rPr>
              <a:t>Intellectual Property is protected </a:t>
            </a:r>
          </a:p>
          <a:p>
            <a:pPr algn="just">
              <a:buClr>
                <a:srgbClr val="E46212"/>
              </a:buClr>
            </a:pPr>
            <a:r>
              <a:rPr lang="en-IE" sz="2400" dirty="0">
                <a:latin typeface="Segoe UI"/>
                <a:ea typeface="ＭＳ Ｐゴシック"/>
                <a:cs typeface="Segoe UI"/>
              </a:rPr>
              <a:t>The consortium </a:t>
            </a:r>
            <a:r>
              <a:rPr lang="en-US" sz="2400" dirty="0">
                <a:latin typeface="Segoe UI"/>
                <a:ea typeface="ＭＳ Ｐゴシック"/>
                <a:cs typeface="Segoe UI"/>
              </a:rPr>
              <a:t>involves </a:t>
            </a:r>
            <a:r>
              <a:rPr lang="en-US" sz="2400" b="1" dirty="0">
                <a:latin typeface="Segoe UI"/>
                <a:ea typeface="ＭＳ Ｐゴシック"/>
                <a:cs typeface="Segoe UI"/>
              </a:rPr>
              <a:t>key actors </a:t>
            </a:r>
            <a:r>
              <a:rPr lang="en-US" sz="2400" dirty="0">
                <a:latin typeface="Segoe UI"/>
                <a:ea typeface="ＭＳ Ｐゴシック"/>
                <a:cs typeface="Segoe UI"/>
              </a:rPr>
              <a:t>with</a:t>
            </a:r>
            <a:r>
              <a:rPr lang="en-US" sz="2400" b="1" dirty="0">
                <a:latin typeface="Segoe UI"/>
                <a:ea typeface="ＭＳ Ｐゴシック"/>
                <a:cs typeface="Segoe UI"/>
              </a:rPr>
              <a:t> </a:t>
            </a:r>
            <a:r>
              <a:rPr lang="en-US" sz="2400" dirty="0">
                <a:latin typeface="Segoe UI"/>
                <a:ea typeface="ＭＳ Ｐゴシック"/>
                <a:cs typeface="Segoe UI"/>
              </a:rPr>
              <a:t>potential to </a:t>
            </a:r>
            <a:r>
              <a:rPr lang="en-US" sz="2400" b="1" dirty="0">
                <a:latin typeface="Segoe UI"/>
                <a:ea typeface="ＭＳ Ｐゴシック"/>
                <a:cs typeface="Segoe UI"/>
              </a:rPr>
              <a:t>become future leaders</a:t>
            </a:r>
            <a:r>
              <a:rPr lang="en-US" sz="2400" dirty="0">
                <a:latin typeface="Segoe UI"/>
                <a:ea typeface="ＭＳ Ｐゴシック"/>
                <a:cs typeface="Segoe UI"/>
              </a:rPr>
              <a:t> (e.g. excellent early-career researchers, promising high-tech SMEs &amp; start-ups)</a:t>
            </a:r>
          </a:p>
          <a:p>
            <a:pPr algn="just">
              <a:buClr>
                <a:srgbClr val="E46212"/>
              </a:buClr>
            </a:pPr>
            <a:r>
              <a:rPr lang="en-US" sz="2400" dirty="0">
                <a:latin typeface="Segoe UI"/>
                <a:ea typeface="ＭＳ Ｐゴシック"/>
                <a:cs typeface="Segoe UI"/>
              </a:rPr>
              <a:t>Projects </a:t>
            </a:r>
            <a:r>
              <a:rPr lang="en-US" sz="2400" b="1" dirty="0">
                <a:latin typeface="Segoe UI"/>
                <a:ea typeface="ＭＳ Ｐゴシック"/>
                <a:cs typeface="Segoe UI"/>
              </a:rPr>
              <a:t>empower female researchers</a:t>
            </a:r>
            <a:r>
              <a:rPr lang="en-US" sz="2400" dirty="0">
                <a:latin typeface="Segoe UI"/>
                <a:ea typeface="ＭＳ Ｐゴシック"/>
                <a:cs typeface="Segoe UI"/>
              </a:rPr>
              <a:t> and have </a:t>
            </a:r>
            <a:r>
              <a:rPr lang="en-US" sz="2400" b="1" dirty="0">
                <a:latin typeface="Segoe UI"/>
                <a:ea typeface="ＭＳ Ｐゴシック"/>
                <a:cs typeface="Segoe UI"/>
              </a:rPr>
              <a:t>gender balance</a:t>
            </a:r>
            <a:r>
              <a:rPr lang="en-US" sz="2400" dirty="0">
                <a:latin typeface="Segoe UI"/>
                <a:ea typeface="ＭＳ Ｐゴシック"/>
                <a:cs typeface="Segoe UI"/>
              </a:rPr>
              <a:t> among the work package leaders</a:t>
            </a:r>
          </a:p>
          <a:p>
            <a:pPr marL="0" indent="0" algn="just">
              <a:buClr>
                <a:srgbClr val="E46212"/>
              </a:buClr>
              <a:buNone/>
            </a:pPr>
            <a:endParaRPr lang="en-US" sz="2400" dirty="0">
              <a:latin typeface="Segoe UI"/>
              <a:ea typeface="ＭＳ Ｐゴシック"/>
              <a:cs typeface="Segoe UI"/>
            </a:endParaRPr>
          </a:p>
        </p:txBody>
      </p:sp>
    </p:spTree>
    <p:extLst>
      <p:ext uri="{BB962C8B-B14F-4D97-AF65-F5344CB8AC3E}">
        <p14:creationId xmlns:p14="http://schemas.microsoft.com/office/powerpoint/2010/main" val="79113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1035674"/>
            <a:ext cx="11045707" cy="1325563"/>
          </a:xfrm>
        </p:spPr>
        <p:txBody>
          <a:bodyPr>
            <a:normAutofit/>
          </a:bodyPr>
          <a:lstStyle/>
          <a:p>
            <a:r>
              <a:rPr lang="en-US" sz="4000" dirty="0"/>
              <a:t>EIC Pathfinder Open - consortium composition</a:t>
            </a:r>
            <a:endParaRPr lang="en-GB" sz="4000" dirty="0"/>
          </a:p>
        </p:txBody>
      </p:sp>
      <p:sp>
        <p:nvSpPr>
          <p:cNvPr id="3" name="Content Placeholder 2"/>
          <p:cNvSpPr>
            <a:spLocks noGrp="1"/>
          </p:cNvSpPr>
          <p:nvPr>
            <p:ph idx="1"/>
          </p:nvPr>
        </p:nvSpPr>
        <p:spPr/>
        <p:txBody>
          <a:bodyPr lIns="91440" tIns="45720" rIns="91440" bIns="45720" anchor="t"/>
          <a:lstStyle/>
          <a:p>
            <a:pPr algn="just">
              <a:buClr>
                <a:srgbClr val="E46212"/>
              </a:buClr>
            </a:pPr>
            <a:r>
              <a:rPr lang="en-US" sz="2400" dirty="0">
                <a:latin typeface="Segoe UI"/>
                <a:ea typeface="ＭＳ Ｐゴシック"/>
                <a:cs typeface="Segoe UI"/>
              </a:rPr>
              <a:t>Researchers of at least </a:t>
            </a:r>
            <a:r>
              <a:rPr lang="en-US" sz="2400" b="1" dirty="0">
                <a:latin typeface="Segoe UI"/>
                <a:ea typeface="ＭＳ Ｐゴシック"/>
                <a:cs typeface="Segoe UI"/>
              </a:rPr>
              <a:t>three independent legal entities</a:t>
            </a:r>
            <a:r>
              <a:rPr lang="en-US" sz="2400" dirty="0">
                <a:latin typeface="Segoe UI"/>
                <a:ea typeface="ＭＳ Ｐゴシック"/>
                <a:cs typeface="Segoe UI"/>
              </a:rPr>
              <a:t> </a:t>
            </a:r>
            <a:endParaRPr lang="en-US" sz="2400" dirty="0"/>
          </a:p>
          <a:p>
            <a:pPr algn="just">
              <a:buClr>
                <a:srgbClr val="E46212"/>
              </a:buClr>
            </a:pPr>
            <a:r>
              <a:rPr lang="en-US" sz="2400" dirty="0">
                <a:latin typeface="Segoe UI"/>
                <a:ea typeface="ＭＳ Ｐゴシック"/>
                <a:cs typeface="Segoe UI"/>
              </a:rPr>
              <a:t>Each operating in a different </a:t>
            </a:r>
            <a:r>
              <a:rPr lang="en-US" sz="2400" b="1" dirty="0">
                <a:latin typeface="Segoe UI"/>
                <a:ea typeface="ＭＳ Ｐゴシック"/>
                <a:cs typeface="Segoe UI"/>
              </a:rPr>
              <a:t>EU Member State </a:t>
            </a:r>
            <a:r>
              <a:rPr lang="en-US" sz="2400" dirty="0">
                <a:latin typeface="Segoe UI"/>
                <a:ea typeface="ＭＳ Ｐゴシック"/>
                <a:cs typeface="Segoe UI"/>
              </a:rPr>
              <a:t>(at least one) or </a:t>
            </a:r>
            <a:r>
              <a:rPr lang="en-US" sz="2400" b="1" dirty="0">
                <a:latin typeface="Segoe UI"/>
                <a:ea typeface="ＭＳ Ｐゴシック"/>
                <a:cs typeface="Segoe UI"/>
              </a:rPr>
              <a:t>Associated Country </a:t>
            </a:r>
            <a:endParaRPr lang="en-US" sz="2400" b="1" dirty="0">
              <a:ea typeface="ＭＳ Ｐゴシック" pitchFamily="4" charset="-128"/>
            </a:endParaRPr>
          </a:p>
          <a:p>
            <a:pPr algn="just">
              <a:buClr>
                <a:srgbClr val="E46212"/>
              </a:buClr>
            </a:pPr>
            <a:r>
              <a:rPr lang="en-US" sz="2400" dirty="0">
                <a:latin typeface="Segoe UI"/>
                <a:ea typeface="ＭＳ Ｐゴシック"/>
                <a:cs typeface="Segoe UI"/>
              </a:rPr>
              <a:t>Legal entities: </a:t>
            </a:r>
            <a:r>
              <a:rPr lang="en-US" sz="2400" b="1" dirty="0">
                <a:latin typeface="Segoe UI"/>
                <a:ea typeface="ＭＳ Ｐゴシック"/>
                <a:cs typeface="Segoe UI"/>
              </a:rPr>
              <a:t>all types </a:t>
            </a:r>
            <a:r>
              <a:rPr lang="en-US" sz="2400" dirty="0">
                <a:latin typeface="Segoe UI"/>
                <a:ea typeface="ＭＳ Ｐゴシック"/>
                <a:cs typeface="Segoe UI"/>
              </a:rPr>
              <a:t>are eligible </a:t>
            </a:r>
            <a:endParaRPr lang="en-GB" sz="2400" dirty="0">
              <a:ea typeface="ＭＳ Ｐゴシック" pitchFamily="4" charset="-128"/>
            </a:endParaRPr>
          </a:p>
        </p:txBody>
      </p:sp>
    </p:spTree>
    <p:extLst>
      <p:ext uri="{BB962C8B-B14F-4D97-AF65-F5344CB8AC3E}">
        <p14:creationId xmlns:p14="http://schemas.microsoft.com/office/powerpoint/2010/main" val="343767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843280"/>
            <a:ext cx="11045707" cy="1582503"/>
          </a:xfrm>
        </p:spPr>
        <p:txBody>
          <a:bodyPr/>
          <a:lstStyle/>
          <a:p>
            <a:r>
              <a:rPr lang="en-GB" dirty="0"/>
              <a:t>Funded Pathfinder Open projects’ financial support</a:t>
            </a:r>
          </a:p>
        </p:txBody>
      </p:sp>
      <p:sp>
        <p:nvSpPr>
          <p:cNvPr id="3" name="Content Placeholder 2"/>
          <p:cNvSpPr>
            <a:spLocks noGrp="1"/>
          </p:cNvSpPr>
          <p:nvPr>
            <p:ph idx="1"/>
          </p:nvPr>
        </p:nvSpPr>
        <p:spPr/>
        <p:txBody>
          <a:bodyPr lIns="91440" tIns="45720" rIns="91440" bIns="45720" anchor="t"/>
          <a:lstStyle/>
          <a:p>
            <a:r>
              <a:rPr lang="en-US" sz="2400" b="1" dirty="0">
                <a:latin typeface="Segoe UI"/>
                <a:cs typeface="Segoe UI"/>
              </a:rPr>
              <a:t>Grant</a:t>
            </a:r>
            <a:r>
              <a:rPr lang="en-US" sz="2400" dirty="0">
                <a:latin typeface="Segoe UI"/>
                <a:cs typeface="Segoe UI"/>
              </a:rPr>
              <a:t> for </a:t>
            </a:r>
            <a:r>
              <a:rPr lang="en-US" sz="2400" b="1" dirty="0">
                <a:latin typeface="Segoe UI"/>
                <a:cs typeface="Segoe UI"/>
              </a:rPr>
              <a:t>research and innovation activities </a:t>
            </a:r>
            <a:r>
              <a:rPr lang="en-US" sz="2400" dirty="0">
                <a:latin typeface="Segoe UI"/>
                <a:cs typeface="Segoe UI"/>
              </a:rPr>
              <a:t>to cover eligible costs </a:t>
            </a:r>
            <a:r>
              <a:rPr lang="en-GB" sz="2400" dirty="0">
                <a:latin typeface="Segoe UI"/>
                <a:cs typeface="Segoe UI"/>
              </a:rPr>
              <a:t> </a:t>
            </a:r>
            <a:endParaRPr lang="en-GB" sz="2400" dirty="0"/>
          </a:p>
          <a:p>
            <a:r>
              <a:rPr lang="en-GB" sz="2400" b="1" dirty="0">
                <a:latin typeface="Segoe UI"/>
                <a:cs typeface="Segoe UI"/>
              </a:rPr>
              <a:t>Up to EUR 3 million</a:t>
            </a:r>
            <a:r>
              <a:rPr lang="en-GB" sz="2400" dirty="0">
                <a:latin typeface="Segoe UI"/>
                <a:cs typeface="Segoe UI"/>
              </a:rPr>
              <a:t> </a:t>
            </a:r>
            <a:endParaRPr lang="en-GB" sz="2400" dirty="0"/>
          </a:p>
          <a:p>
            <a:r>
              <a:rPr lang="en-GB" sz="2400" dirty="0">
                <a:latin typeface="Segoe UI"/>
                <a:cs typeface="Segoe UI"/>
              </a:rPr>
              <a:t>Larger amount possible when properly justified </a:t>
            </a:r>
            <a:endParaRPr lang="en-GB" sz="2400" dirty="0"/>
          </a:p>
          <a:p>
            <a:r>
              <a:rPr lang="en-GB" sz="2400" dirty="0">
                <a:latin typeface="Segoe UI"/>
                <a:cs typeface="Segoe UI"/>
              </a:rPr>
              <a:t>Funding rate is </a:t>
            </a:r>
            <a:r>
              <a:rPr lang="en-GB" sz="2400" b="1" dirty="0">
                <a:latin typeface="Segoe UI"/>
                <a:cs typeface="Segoe UI"/>
              </a:rPr>
              <a:t>100% of the eligible costs</a:t>
            </a:r>
          </a:p>
          <a:p>
            <a:pPr marL="0" indent="0">
              <a:buNone/>
            </a:pPr>
            <a:r>
              <a:rPr lang="en-GB" sz="2400" dirty="0">
                <a:latin typeface="Segoe UI"/>
                <a:cs typeface="Segoe UI"/>
              </a:rPr>
              <a:t> </a:t>
            </a:r>
            <a:endParaRPr lang="en-GB" sz="2400" dirty="0"/>
          </a:p>
          <a:p>
            <a:r>
              <a:rPr lang="en-GB" sz="2400" dirty="0">
                <a:latin typeface="Segoe UI"/>
                <a:cs typeface="Segoe UI"/>
              </a:rPr>
              <a:t>Total indicative EIC budget: </a:t>
            </a:r>
            <a:r>
              <a:rPr lang="en-GB" sz="2400" b="1" dirty="0">
                <a:latin typeface="Segoe UI"/>
                <a:cs typeface="Segoe UI"/>
              </a:rPr>
              <a:t>EUR</a:t>
            </a:r>
            <a:r>
              <a:rPr lang="en-GB" sz="2400" dirty="0">
                <a:latin typeface="Segoe UI"/>
                <a:cs typeface="Segoe UI"/>
              </a:rPr>
              <a:t> </a:t>
            </a:r>
            <a:r>
              <a:rPr lang="en-GB" sz="2400" b="1" dirty="0">
                <a:latin typeface="Segoe UI"/>
                <a:cs typeface="Segoe UI"/>
              </a:rPr>
              <a:t>183 million</a:t>
            </a:r>
            <a:endParaRPr lang="en-GB" sz="2400" dirty="0">
              <a:latin typeface="Segoe UI"/>
              <a:cs typeface="Segoe UI"/>
            </a:endParaRPr>
          </a:p>
          <a:p>
            <a:endParaRPr lang="en-GB" sz="2400" dirty="0"/>
          </a:p>
        </p:txBody>
      </p:sp>
    </p:spTree>
    <p:extLst>
      <p:ext uri="{BB962C8B-B14F-4D97-AF65-F5344CB8AC3E}">
        <p14:creationId xmlns:p14="http://schemas.microsoft.com/office/powerpoint/2010/main" val="353588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6971" y="4047579"/>
            <a:ext cx="5486400" cy="21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2779" y="965200"/>
            <a:ext cx="11045707" cy="1944681"/>
          </a:xfrm>
        </p:spPr>
        <p:txBody>
          <a:bodyPr lIns="91440" tIns="45720" rIns="91440" bIns="45720" anchor="t">
            <a:normAutofit/>
          </a:bodyPr>
          <a:lstStyle/>
          <a:p>
            <a:r>
              <a:rPr lang="en-US" sz="4000" dirty="0">
                <a:latin typeface="Segoe UI Semibold"/>
                <a:cs typeface="Segoe UI Semibold"/>
              </a:rPr>
              <a:t>Other opportunities for EIC Pathfinder projects</a:t>
            </a:r>
            <a:endParaRPr lang="en-GB" sz="4000" dirty="0"/>
          </a:p>
        </p:txBody>
      </p:sp>
      <p:sp>
        <p:nvSpPr>
          <p:cNvPr id="6" name="Content Placeholder 2"/>
          <p:cNvSpPr>
            <a:spLocks noGrp="1"/>
          </p:cNvSpPr>
          <p:nvPr>
            <p:ph idx="1"/>
          </p:nvPr>
        </p:nvSpPr>
        <p:spPr/>
        <p:txBody>
          <a:bodyPr lIns="91440" tIns="45720" rIns="91440" bIns="45720" anchor="t"/>
          <a:lstStyle/>
          <a:p>
            <a:pPr marL="0" indent="0" algn="just">
              <a:buClr>
                <a:srgbClr val="E46212"/>
              </a:buClr>
              <a:buNone/>
            </a:pPr>
            <a:endParaRPr lang="en-US" sz="2400" dirty="0">
              <a:latin typeface="Segoe UI"/>
              <a:ea typeface="ＭＳ Ｐゴシック"/>
              <a:cs typeface="Segoe UI"/>
            </a:endParaRPr>
          </a:p>
          <a:p>
            <a:pPr algn="just">
              <a:buClr>
                <a:srgbClr val="E46212"/>
              </a:buClr>
            </a:pPr>
            <a:r>
              <a:rPr lang="en-US" sz="2400" b="1" dirty="0">
                <a:latin typeface="Segoe UI"/>
                <a:ea typeface="ＭＳ Ｐゴシック"/>
                <a:cs typeface="Segoe UI"/>
              </a:rPr>
              <a:t>EIC Transition </a:t>
            </a:r>
            <a:r>
              <a:rPr lang="en-US" sz="2400" dirty="0">
                <a:latin typeface="Segoe UI"/>
                <a:ea typeface="ＭＳ Ｐゴシック"/>
                <a:cs typeface="Segoe UI"/>
              </a:rPr>
              <a:t>funding scheme for transforming research results into innovation opportunities</a:t>
            </a:r>
          </a:p>
          <a:p>
            <a:pPr algn="just">
              <a:buClr>
                <a:srgbClr val="E46212"/>
              </a:buClr>
            </a:pPr>
            <a:r>
              <a:rPr lang="en-US" sz="2400" b="1" dirty="0">
                <a:latin typeface="Segoe UI"/>
                <a:ea typeface="ＭＳ Ｐゴシック"/>
                <a:cs typeface="Segoe UI"/>
              </a:rPr>
              <a:t>EIC Booster grants</a:t>
            </a:r>
            <a:r>
              <a:rPr lang="en-US" sz="2400" dirty="0">
                <a:latin typeface="Segoe UI"/>
                <a:ea typeface="ＭＳ Ｐゴシック"/>
                <a:cs typeface="Segoe UI"/>
              </a:rPr>
              <a:t> up to €50,000 for potential pathways to commercialization</a:t>
            </a:r>
          </a:p>
          <a:p>
            <a:pPr algn="just">
              <a:buClr>
                <a:srgbClr val="E46212"/>
              </a:buClr>
            </a:pPr>
            <a:r>
              <a:rPr lang="en-US" sz="2400" b="1" dirty="0">
                <a:latin typeface="Segoe UI"/>
                <a:ea typeface="ＭＳ Ｐゴシック"/>
                <a:cs typeface="Segoe UI"/>
              </a:rPr>
              <a:t>EIC Accelerator </a:t>
            </a:r>
            <a:r>
              <a:rPr lang="en-US" sz="2400" dirty="0">
                <a:latin typeface="Segoe UI"/>
                <a:ea typeface="ＭＳ Ｐゴシック"/>
                <a:cs typeface="Segoe UI"/>
              </a:rPr>
              <a:t>proposal (for start-ups) via the </a:t>
            </a:r>
            <a:r>
              <a:rPr lang="en-US" sz="2400" b="1" dirty="0">
                <a:latin typeface="Segoe UI"/>
                <a:ea typeface="ＭＳ Ｐゴシック"/>
                <a:cs typeface="Segoe UI"/>
              </a:rPr>
              <a:t>Fast Track</a:t>
            </a:r>
            <a:r>
              <a:rPr lang="en-US" sz="2400" dirty="0">
                <a:latin typeface="Segoe UI"/>
                <a:ea typeface="ＭＳ Ｐゴシック"/>
                <a:cs typeface="Segoe UI"/>
              </a:rPr>
              <a:t> scheme (directly full proposal)</a:t>
            </a:r>
          </a:p>
          <a:p>
            <a:pPr algn="just">
              <a:buClr>
                <a:srgbClr val="E46212"/>
              </a:buClr>
            </a:pPr>
            <a:r>
              <a:rPr lang="en-US" sz="2400" dirty="0">
                <a:latin typeface="Segoe UI"/>
                <a:ea typeface="ＭＳ Ｐゴシック"/>
                <a:cs typeface="Segoe UI"/>
              </a:rPr>
              <a:t>Free access to </a:t>
            </a:r>
            <a:r>
              <a:rPr lang="en-US" sz="2400" b="1" dirty="0">
                <a:latin typeface="Segoe UI"/>
                <a:ea typeface="ＭＳ Ｐゴシック"/>
                <a:cs typeface="Segoe UI"/>
              </a:rPr>
              <a:t>Business Acceleration Services</a:t>
            </a:r>
            <a:r>
              <a:rPr lang="en-US" sz="2400" dirty="0">
                <a:latin typeface="Segoe UI"/>
                <a:ea typeface="ＭＳ Ｐゴシック"/>
                <a:cs typeface="Segoe UI"/>
              </a:rPr>
              <a:t> </a:t>
            </a:r>
            <a:endParaRPr lang="en-US" sz="2400" dirty="0">
              <a:ea typeface="ＭＳ Ｐゴシック" pitchFamily="4" charset="-128"/>
            </a:endParaRPr>
          </a:p>
          <a:p>
            <a:pPr algn="just">
              <a:buClr>
                <a:srgbClr val="E46212"/>
              </a:buClr>
            </a:pPr>
            <a:endParaRPr lang="en-US" sz="2400" dirty="0">
              <a:ea typeface="ＭＳ Ｐゴシック" pitchFamily="4" charset="-128"/>
            </a:endParaRPr>
          </a:p>
        </p:txBody>
      </p:sp>
    </p:spTree>
    <p:extLst>
      <p:ext uri="{BB962C8B-B14F-4D97-AF65-F5344CB8AC3E}">
        <p14:creationId xmlns:p14="http://schemas.microsoft.com/office/powerpoint/2010/main" val="4163882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1158241"/>
            <a:ext cx="11045707" cy="1751640"/>
          </a:xfrm>
        </p:spPr>
        <p:txBody>
          <a:bodyPr>
            <a:normAutofit/>
          </a:bodyPr>
          <a:lstStyle/>
          <a:p>
            <a:r>
              <a:rPr lang="en-GB" sz="4000" dirty="0"/>
              <a:t>How to apply - how long does it take? </a:t>
            </a:r>
          </a:p>
        </p:txBody>
      </p:sp>
      <p:sp>
        <p:nvSpPr>
          <p:cNvPr id="3" name="Content Placeholder 2"/>
          <p:cNvSpPr>
            <a:spLocks noGrp="1"/>
          </p:cNvSpPr>
          <p:nvPr>
            <p:ph idx="1"/>
          </p:nvPr>
        </p:nvSpPr>
        <p:spPr>
          <a:xfrm>
            <a:off x="402776" y="2377158"/>
            <a:ext cx="11386445" cy="3842667"/>
          </a:xfrm>
        </p:spPr>
        <p:txBody>
          <a:bodyPr lIns="91440" tIns="45720" rIns="91440" bIns="45720" anchor="t"/>
          <a:lstStyle/>
          <a:p>
            <a:pPr algn="just">
              <a:buClr>
                <a:srgbClr val="E46212"/>
              </a:buClr>
            </a:pPr>
            <a:r>
              <a:rPr lang="en-US" sz="2400" dirty="0">
                <a:latin typeface="Segoe UI"/>
                <a:ea typeface="ＭＳ Ｐゴシック"/>
                <a:cs typeface="Segoe UI"/>
              </a:rPr>
              <a:t>Submit your application via the </a:t>
            </a:r>
            <a:r>
              <a:rPr lang="en-US" sz="2400" b="1" dirty="0">
                <a:latin typeface="Segoe UI"/>
                <a:ea typeface="ＭＳ Ｐゴシック"/>
                <a:cs typeface="Segoe UI"/>
              </a:rPr>
              <a:t>EU Funding &amp; Tender Opportunities Portal</a:t>
            </a:r>
          </a:p>
          <a:p>
            <a:pPr algn="just">
              <a:buClr>
                <a:srgbClr val="E46212"/>
              </a:buClr>
            </a:pPr>
            <a:r>
              <a:rPr lang="en-US" sz="2400" dirty="0">
                <a:latin typeface="Segoe UI"/>
                <a:cs typeface="Segoe UI"/>
              </a:rPr>
              <a:t>By the next deadline </a:t>
            </a:r>
            <a:r>
              <a:rPr lang="en-US" sz="2400" b="1" dirty="0">
                <a:latin typeface="Segoe UI"/>
                <a:cs typeface="Segoe UI"/>
              </a:rPr>
              <a:t>4 May, 2022 </a:t>
            </a:r>
            <a:r>
              <a:rPr lang="en-US" sz="2400" dirty="0">
                <a:latin typeface="Segoe UI"/>
                <a:cs typeface="Segoe UI"/>
              </a:rPr>
              <a:t>at 17h00 CET</a:t>
            </a:r>
          </a:p>
          <a:p>
            <a:pPr algn="just">
              <a:buClr>
                <a:srgbClr val="E46212"/>
              </a:buClr>
            </a:pPr>
            <a:r>
              <a:rPr lang="en-US" sz="2400" dirty="0">
                <a:latin typeface="Segoe UI"/>
                <a:ea typeface="ＭＳ Ｐゴシック"/>
                <a:cs typeface="Segoe UI"/>
              </a:rPr>
              <a:t>Proposal  max </a:t>
            </a:r>
            <a:r>
              <a:rPr lang="en-US" sz="2400" b="1" dirty="0">
                <a:latin typeface="Segoe UI"/>
                <a:ea typeface="ＭＳ Ｐゴシック"/>
                <a:cs typeface="Segoe UI"/>
              </a:rPr>
              <a:t>17 A4 pages</a:t>
            </a:r>
          </a:p>
          <a:p>
            <a:r>
              <a:rPr lang="en-GB" sz="2400" dirty="0">
                <a:latin typeface="Segoe UI"/>
                <a:cs typeface="Segoe UI"/>
              </a:rPr>
              <a:t>Information about outcome of evaluation within </a:t>
            </a:r>
            <a:r>
              <a:rPr lang="en-GB" sz="2400" b="1" dirty="0">
                <a:latin typeface="Segoe UI"/>
                <a:cs typeface="Segoe UI"/>
              </a:rPr>
              <a:t>5 months from call deadline </a:t>
            </a:r>
            <a:r>
              <a:rPr lang="en-GB" sz="2400" dirty="0">
                <a:latin typeface="Segoe UI"/>
                <a:cs typeface="Segoe UI"/>
              </a:rPr>
              <a:t>(indicative) </a:t>
            </a:r>
            <a:endParaRPr lang="en-GB" sz="2400" dirty="0"/>
          </a:p>
          <a:p>
            <a:r>
              <a:rPr lang="en-GB" sz="2400" dirty="0">
                <a:latin typeface="Segoe UI"/>
                <a:cs typeface="Segoe UI"/>
              </a:rPr>
              <a:t>If proposal is accepted, grant agreement will be signed by </a:t>
            </a:r>
            <a:r>
              <a:rPr lang="en-GB" sz="2400" b="1" dirty="0">
                <a:latin typeface="Segoe UI"/>
                <a:cs typeface="Segoe UI"/>
              </a:rPr>
              <a:t>8 months after the call deadline </a:t>
            </a:r>
            <a:r>
              <a:rPr lang="en-GB" sz="2400" dirty="0">
                <a:latin typeface="Segoe UI"/>
                <a:cs typeface="Segoe UI"/>
              </a:rPr>
              <a:t>(indicative) </a:t>
            </a:r>
            <a:endParaRPr lang="en-GB" sz="2400" dirty="0"/>
          </a:p>
          <a:p>
            <a:pPr marL="0" indent="0">
              <a:buNone/>
            </a:pPr>
            <a:endParaRPr lang="en-GB" sz="2400" dirty="0"/>
          </a:p>
          <a:p>
            <a:pPr algn="just">
              <a:buClr>
                <a:srgbClr val="E46212"/>
              </a:buClr>
            </a:pPr>
            <a:endParaRPr lang="en-GB" dirty="0">
              <a:ea typeface="ＭＳ Ｐゴシック" pitchFamily="4" charset="-128"/>
            </a:endParaRPr>
          </a:p>
        </p:txBody>
      </p:sp>
    </p:spTree>
    <p:extLst>
      <p:ext uri="{BB962C8B-B14F-4D97-AF65-F5344CB8AC3E}">
        <p14:creationId xmlns:p14="http://schemas.microsoft.com/office/powerpoint/2010/main" val="278895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28" y="978351"/>
            <a:ext cx="10542258" cy="1941689"/>
          </a:xfrm>
        </p:spPr>
        <p:txBody>
          <a:bodyPr>
            <a:normAutofit/>
          </a:bodyPr>
          <a:lstStyle/>
          <a:p>
            <a:r>
              <a:rPr lang="en-GB" sz="4000" b="1" dirty="0"/>
              <a:t>Evaluation process</a:t>
            </a:r>
            <a:endParaRPr lang="en-GB" sz="4000" dirty="0"/>
          </a:p>
        </p:txBody>
      </p:sp>
      <p:sp>
        <p:nvSpPr>
          <p:cNvPr id="14" name="Rounded Rectangle 13"/>
          <p:cNvSpPr/>
          <p:nvPr/>
        </p:nvSpPr>
        <p:spPr>
          <a:xfrm>
            <a:off x="2921889" y="2470902"/>
            <a:ext cx="6442391" cy="2836205"/>
          </a:xfrm>
          <a:prstGeom prst="round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a:p>
            <a:pPr algn="ctr"/>
            <a:endParaRPr lang="es-ES"/>
          </a:p>
          <a:p>
            <a:pPr algn="ctr"/>
            <a:endParaRPr lang="es-ES"/>
          </a:p>
          <a:p>
            <a:pPr algn="ctr"/>
            <a:endParaRPr lang="es-ES"/>
          </a:p>
          <a:p>
            <a:pPr algn="ctr"/>
            <a:endParaRPr lang="es-ES"/>
          </a:p>
          <a:p>
            <a:pPr algn="ctr"/>
            <a:endParaRPr lang="es-ES"/>
          </a:p>
          <a:p>
            <a:pPr algn="ctr"/>
            <a:endParaRPr lang="es-ES"/>
          </a:p>
          <a:p>
            <a:pPr algn="ctr"/>
            <a:endParaRPr lang="es-ES" sz="2400" b="1">
              <a:solidFill>
                <a:schemeClr val="tx1"/>
              </a:solidFill>
            </a:endParaRPr>
          </a:p>
          <a:p>
            <a:pPr algn="ctr"/>
            <a:r>
              <a:rPr lang="es-ES" sz="2400" b="1" err="1">
                <a:solidFill>
                  <a:schemeClr val="tx1"/>
                </a:solidFill>
              </a:rPr>
              <a:t>Evaluation</a:t>
            </a:r>
            <a:r>
              <a:rPr lang="es-ES" sz="2400" b="1">
                <a:solidFill>
                  <a:schemeClr val="tx1"/>
                </a:solidFill>
              </a:rPr>
              <a:t> </a:t>
            </a:r>
            <a:r>
              <a:rPr lang="es-ES" sz="2400" b="1" err="1">
                <a:solidFill>
                  <a:schemeClr val="tx1"/>
                </a:solidFill>
              </a:rPr>
              <a:t>procedure</a:t>
            </a:r>
            <a:endParaRPr lang="en-US" sz="2400" b="1">
              <a:solidFill>
                <a:schemeClr val="tx1"/>
              </a:solidFill>
            </a:endParaRPr>
          </a:p>
        </p:txBody>
      </p:sp>
      <p:sp>
        <p:nvSpPr>
          <p:cNvPr id="4" name="Rounded Rectangle 3"/>
          <p:cNvSpPr/>
          <p:nvPr/>
        </p:nvSpPr>
        <p:spPr>
          <a:xfrm>
            <a:off x="906228" y="3410555"/>
            <a:ext cx="1816273" cy="93851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IE" sz="2000" b="1">
                <a:solidFill>
                  <a:schemeClr val="bg1"/>
                </a:solidFill>
                <a:effectLst/>
                <a:ea typeface="Times New Roman" panose="02020603050405020304" pitchFamily="18" charset="0"/>
                <a:cs typeface="Calibri" panose="020F0502020204030204" pitchFamily="34" charset="0"/>
              </a:rPr>
              <a:t>Submission </a:t>
            </a:r>
            <a:endParaRPr lang="en-GB" sz="2000">
              <a:solidFill>
                <a:schemeClr val="bg1"/>
              </a:solidFill>
              <a:effectLst/>
              <a:ea typeface="Times New Roman" panose="02020603050405020304" pitchFamily="18" charset="0"/>
              <a:cs typeface="Calibri" panose="020F0502020204030204" pitchFamily="34" charset="0"/>
            </a:endParaRPr>
          </a:p>
        </p:txBody>
      </p:sp>
      <p:sp>
        <p:nvSpPr>
          <p:cNvPr id="5" name="Right Arrow 4"/>
          <p:cNvSpPr/>
          <p:nvPr/>
        </p:nvSpPr>
        <p:spPr>
          <a:xfrm>
            <a:off x="2786916" y="3800829"/>
            <a:ext cx="303784" cy="10721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ounded Rectangle 5"/>
          <p:cNvSpPr/>
          <p:nvPr/>
        </p:nvSpPr>
        <p:spPr>
          <a:xfrm>
            <a:off x="3121987" y="3319285"/>
            <a:ext cx="1771641" cy="112105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IE" sz="2000" b="1">
                <a:solidFill>
                  <a:schemeClr val="bg1"/>
                </a:solidFill>
                <a:effectLst/>
                <a:ea typeface="Times New Roman" panose="02020603050405020304" pitchFamily="18" charset="0"/>
                <a:cs typeface="Calibri" panose="020F0502020204030204" pitchFamily="34" charset="0"/>
              </a:rPr>
              <a:t>Individual </a:t>
            </a:r>
            <a:r>
              <a:rPr lang="en-IE" sz="2000" b="1">
                <a:solidFill>
                  <a:schemeClr val="bg1"/>
                </a:solidFill>
                <a:ea typeface="Times New Roman" panose="02020603050405020304" pitchFamily="18" charset="0"/>
                <a:cs typeface="Calibri" panose="020F0502020204030204" pitchFamily="34" charset="0"/>
              </a:rPr>
              <a:t>r</a:t>
            </a:r>
            <a:r>
              <a:rPr lang="en-IE" sz="2000" b="1">
                <a:solidFill>
                  <a:schemeClr val="bg1"/>
                </a:solidFill>
                <a:effectLst/>
                <a:ea typeface="Times New Roman" panose="02020603050405020304" pitchFamily="18" charset="0"/>
                <a:cs typeface="Calibri" panose="020F0502020204030204" pitchFamily="34" charset="0"/>
              </a:rPr>
              <a:t>emote phase</a:t>
            </a:r>
            <a:endParaRPr lang="en-GB" sz="2000">
              <a:solidFill>
                <a:schemeClr val="bg1"/>
              </a:solidFill>
              <a:effectLst/>
              <a:ea typeface="Times New Roman" panose="02020603050405020304" pitchFamily="18" charset="0"/>
              <a:cs typeface="Calibri" panose="020F0502020204030204" pitchFamily="34" charset="0"/>
            </a:endParaRPr>
          </a:p>
        </p:txBody>
      </p:sp>
      <p:sp>
        <p:nvSpPr>
          <p:cNvPr id="7" name="Right Arrow 6"/>
          <p:cNvSpPr/>
          <p:nvPr/>
        </p:nvSpPr>
        <p:spPr>
          <a:xfrm>
            <a:off x="4934697" y="3799005"/>
            <a:ext cx="303784" cy="10721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ounded Rectangle 7"/>
          <p:cNvSpPr/>
          <p:nvPr/>
        </p:nvSpPr>
        <p:spPr>
          <a:xfrm>
            <a:off x="5273504" y="3319285"/>
            <a:ext cx="1760919" cy="112105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IE" sz="2000" b="1">
                <a:solidFill>
                  <a:schemeClr val="bg1"/>
                </a:solidFill>
                <a:effectLst/>
                <a:ea typeface="Times New Roman" panose="02020603050405020304" pitchFamily="18" charset="0"/>
                <a:cs typeface="Calibri" panose="020F0502020204030204" pitchFamily="34" charset="0"/>
              </a:rPr>
              <a:t>Rebuttal phase</a:t>
            </a:r>
            <a:endParaRPr lang="en-GB" sz="2000">
              <a:solidFill>
                <a:schemeClr val="bg1"/>
              </a:solidFill>
              <a:effectLst/>
              <a:ea typeface="Times New Roman" panose="02020603050405020304" pitchFamily="18" charset="0"/>
              <a:cs typeface="Calibri" panose="020F0502020204030204" pitchFamily="34" charset="0"/>
            </a:endParaRPr>
          </a:p>
        </p:txBody>
      </p:sp>
      <p:sp>
        <p:nvSpPr>
          <p:cNvPr id="9" name="Rounded Rectangle 8"/>
          <p:cNvSpPr/>
          <p:nvPr/>
        </p:nvSpPr>
        <p:spPr>
          <a:xfrm>
            <a:off x="7414299" y="3268534"/>
            <a:ext cx="1770052" cy="117180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IE" sz="2000" b="1">
                <a:solidFill>
                  <a:schemeClr val="bg1"/>
                </a:solidFill>
                <a:effectLst/>
                <a:ea typeface="Times New Roman" panose="02020603050405020304" pitchFamily="18" charset="0"/>
                <a:cs typeface="Calibri" panose="020F0502020204030204" pitchFamily="34" charset="0"/>
              </a:rPr>
              <a:t>Evaluation committee phase</a:t>
            </a:r>
            <a:endParaRPr lang="en-GB" sz="2000">
              <a:solidFill>
                <a:schemeClr val="bg1"/>
              </a:solidFill>
              <a:effectLst/>
              <a:ea typeface="Times New Roman" panose="02020603050405020304" pitchFamily="18" charset="0"/>
              <a:cs typeface="Calibri" panose="020F0502020204030204" pitchFamily="34" charset="0"/>
            </a:endParaRPr>
          </a:p>
        </p:txBody>
      </p:sp>
      <p:sp>
        <p:nvSpPr>
          <p:cNvPr id="10" name="Right Arrow 9"/>
          <p:cNvSpPr/>
          <p:nvPr/>
        </p:nvSpPr>
        <p:spPr>
          <a:xfrm>
            <a:off x="9225826" y="3799005"/>
            <a:ext cx="303784" cy="10721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ight Arrow 10"/>
          <p:cNvSpPr/>
          <p:nvPr/>
        </p:nvSpPr>
        <p:spPr>
          <a:xfrm>
            <a:off x="7081919" y="3799005"/>
            <a:ext cx="303784" cy="10721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ounded Rectangle 11"/>
          <p:cNvSpPr/>
          <p:nvPr/>
        </p:nvSpPr>
        <p:spPr>
          <a:xfrm>
            <a:off x="9585426" y="3446193"/>
            <a:ext cx="1577380" cy="8856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IE" sz="2000" b="1">
                <a:solidFill>
                  <a:schemeClr val="bg1"/>
                </a:solidFill>
                <a:effectLst/>
                <a:ea typeface="Times New Roman" panose="02020603050405020304" pitchFamily="18" charset="0"/>
                <a:cs typeface="Calibri" panose="020F0502020204030204" pitchFamily="34" charset="0"/>
              </a:rPr>
              <a:t>Feedback</a:t>
            </a:r>
            <a:endParaRPr lang="en-GB" sz="2000">
              <a:solidFill>
                <a:schemeClr val="bg1"/>
              </a:solidFill>
              <a:effectLst/>
              <a:ea typeface="Times New Roman" panose="02020603050405020304" pitchFamily="18" charset="0"/>
              <a:cs typeface="Calibri" panose="020F0502020204030204" pitchFamily="34" charset="0"/>
            </a:endParaRPr>
          </a:p>
        </p:txBody>
      </p:sp>
      <p:sp>
        <p:nvSpPr>
          <p:cNvPr id="16" name="Rounded Rectangle 15"/>
          <p:cNvSpPr/>
          <p:nvPr/>
        </p:nvSpPr>
        <p:spPr>
          <a:xfrm>
            <a:off x="562869" y="4730043"/>
            <a:ext cx="3760775" cy="1941689"/>
          </a:xfrm>
          <a:prstGeom prst="round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742950" lvl="1" indent="-285750">
              <a:buFont typeface="Arial" panose="020B0604020202020204" pitchFamily="34" charset="0"/>
              <a:buChar char="•"/>
            </a:pPr>
            <a:r>
              <a:rPr lang="en-IE" b="1" dirty="0">
                <a:solidFill>
                  <a:schemeClr val="tx1"/>
                </a:solidFill>
              </a:rPr>
              <a:t>Excellence </a:t>
            </a:r>
          </a:p>
          <a:p>
            <a:pPr marL="742950" lvl="1" indent="-285750">
              <a:buFont typeface="Arial" panose="020B0604020202020204" pitchFamily="34" charset="0"/>
              <a:buChar char="•"/>
            </a:pPr>
            <a:r>
              <a:rPr lang="en-IE" b="1" dirty="0">
                <a:solidFill>
                  <a:schemeClr val="tx1"/>
                </a:solidFill>
              </a:rPr>
              <a:t>Impact </a:t>
            </a:r>
          </a:p>
          <a:p>
            <a:pPr marL="742950" lvl="1" indent="-285750">
              <a:buFont typeface="Arial" panose="020B0604020202020204" pitchFamily="34" charset="0"/>
              <a:buChar char="•"/>
            </a:pPr>
            <a:r>
              <a:rPr lang="en-US" b="1" dirty="0">
                <a:solidFill>
                  <a:schemeClr val="tx1"/>
                </a:solidFill>
              </a:rPr>
              <a:t>Quality and efficiency of the implementation</a:t>
            </a:r>
            <a:br>
              <a:rPr lang="es-ES" b="1" dirty="0"/>
            </a:br>
            <a:endParaRPr lang="es-ES" sz="2400" b="1" dirty="0">
              <a:solidFill>
                <a:schemeClr val="tx1"/>
              </a:solidFill>
            </a:endParaRPr>
          </a:p>
          <a:p>
            <a:pPr algn="ctr"/>
            <a:r>
              <a:rPr lang="es-ES" sz="2400" b="1" dirty="0">
                <a:solidFill>
                  <a:schemeClr val="tx1"/>
                </a:solidFill>
              </a:rPr>
              <a:t>Evaluation </a:t>
            </a:r>
            <a:r>
              <a:rPr lang="es-ES" sz="2400" b="1" dirty="0" err="1">
                <a:solidFill>
                  <a:schemeClr val="tx1"/>
                </a:solidFill>
              </a:rPr>
              <a:t>criteria</a:t>
            </a:r>
            <a:endParaRPr lang="en-US" sz="2400" b="1" dirty="0">
              <a:solidFill>
                <a:schemeClr val="tx1"/>
              </a:solidFill>
            </a:endParaRPr>
          </a:p>
        </p:txBody>
      </p:sp>
    </p:spTree>
    <p:extLst>
      <p:ext uri="{BB962C8B-B14F-4D97-AF65-F5344CB8AC3E}">
        <p14:creationId xmlns:p14="http://schemas.microsoft.com/office/powerpoint/2010/main" val="143856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992563" y="5091379"/>
            <a:ext cx="1594714" cy="833933"/>
          </a:xfrm>
          <a:prstGeom prst="rect">
            <a:avLst/>
          </a:prstGeom>
          <a:solidFill>
            <a:schemeClr val="bg1"/>
          </a:solidFill>
        </p:spPr>
        <p:txBody>
          <a:bodyPr wrap="square" rtlCol="0">
            <a:spAutoFit/>
          </a:bodyPr>
          <a:lstStyle/>
          <a:p>
            <a:endParaRPr lang="en-GB"/>
          </a:p>
        </p:txBody>
      </p:sp>
      <p:sp>
        <p:nvSpPr>
          <p:cNvPr id="2" name="Title 1"/>
          <p:cNvSpPr>
            <a:spLocks noGrp="1"/>
          </p:cNvSpPr>
          <p:nvPr>
            <p:ph type="title"/>
          </p:nvPr>
        </p:nvSpPr>
        <p:spPr>
          <a:xfrm>
            <a:off x="402779" y="926438"/>
            <a:ext cx="11045707" cy="1563896"/>
          </a:xfrm>
        </p:spPr>
        <p:txBody>
          <a:bodyPr lIns="91440" tIns="45720" rIns="91440" bIns="45720" anchor="t">
            <a:normAutofit/>
          </a:bodyPr>
          <a:lstStyle/>
          <a:p>
            <a:r>
              <a:rPr lang="en-US" sz="4000" b="1" dirty="0">
                <a:latin typeface="Segoe UI Semibold"/>
                <a:cs typeface="Segoe UI Semibold"/>
              </a:rPr>
              <a:t>Evaluation</a:t>
            </a:r>
            <a:r>
              <a:rPr lang="en-US" b="1" dirty="0">
                <a:latin typeface="Segoe UI Semibold"/>
                <a:cs typeface="Segoe UI Semibold"/>
              </a:rPr>
              <a:t> criterion</a:t>
            </a:r>
            <a:r>
              <a:rPr lang="en-US" dirty="0">
                <a:latin typeface="Segoe UI Semibold"/>
                <a:cs typeface="Segoe UI Semibold"/>
              </a:rPr>
              <a:t> “</a:t>
            </a:r>
            <a:r>
              <a:rPr lang="en-US" b="1" dirty="0">
                <a:latin typeface="Segoe UI Semibold"/>
                <a:cs typeface="Segoe UI Semibold"/>
              </a:rPr>
              <a:t>Excellence</a:t>
            </a:r>
            <a:r>
              <a:rPr lang="en-US" dirty="0">
                <a:latin typeface="Segoe UI Semibold"/>
                <a:cs typeface="Segoe UI Semibold"/>
              </a:rPr>
              <a:t>”</a:t>
            </a:r>
            <a:endParaRPr lang="en-GB" dirty="0">
              <a:latin typeface="Segoe UI Semibold"/>
              <a:cs typeface="Segoe UI Semibold"/>
            </a:endParaRPr>
          </a:p>
        </p:txBody>
      </p:sp>
      <p:sp>
        <p:nvSpPr>
          <p:cNvPr id="12" name="Content Placeholder 2"/>
          <p:cNvSpPr>
            <a:spLocks noGrp="1"/>
          </p:cNvSpPr>
          <p:nvPr>
            <p:ph idx="1"/>
          </p:nvPr>
        </p:nvSpPr>
        <p:spPr>
          <a:xfrm>
            <a:off x="402776" y="1957611"/>
            <a:ext cx="11045709" cy="3842667"/>
          </a:xfrm>
        </p:spPr>
        <p:txBody>
          <a:bodyPr/>
          <a:lstStyle/>
          <a:p>
            <a:pPr>
              <a:spcBef>
                <a:spcPts val="600"/>
              </a:spcBef>
              <a:spcAft>
                <a:spcPts val="600"/>
              </a:spcAft>
            </a:pPr>
            <a:r>
              <a:rPr lang="en-GB" sz="2000" b="1"/>
              <a:t>Long-term vision: </a:t>
            </a:r>
            <a:r>
              <a:rPr lang="en-US" sz="2000"/>
              <a:t>How convincing is the vision of a radically new technology towards which the project would contribute in the long term?</a:t>
            </a:r>
            <a:endParaRPr lang="en-GB" sz="2000"/>
          </a:p>
          <a:p>
            <a:pPr>
              <a:spcBef>
                <a:spcPts val="600"/>
              </a:spcBef>
              <a:spcAft>
                <a:spcPts val="600"/>
              </a:spcAft>
            </a:pPr>
            <a:r>
              <a:rPr lang="en-GB" sz="2000" b="1"/>
              <a:t>Science-towards-technology breakthrough: </a:t>
            </a:r>
            <a:r>
              <a:rPr lang="en-GB" sz="2000"/>
              <a:t>How concrete, novel and ambitious is the proposed science-towards-technology breakthrough with respect to the state-of-the-art? What advancement does it provide towards realising the envisioned technology? </a:t>
            </a:r>
          </a:p>
          <a:p>
            <a:pPr>
              <a:spcBef>
                <a:spcPts val="600"/>
              </a:spcBef>
              <a:spcAft>
                <a:spcPts val="600"/>
              </a:spcAft>
            </a:pPr>
            <a:r>
              <a:rPr lang="en-GB" sz="2000" b="1"/>
              <a:t>Objectives: </a:t>
            </a:r>
            <a:r>
              <a:rPr lang="en-GB" sz="2000"/>
              <a:t>How concrete and plausible are the proposed objectives? To what extent is the high-risk/high-gain research approach appropriate for achieving them?</a:t>
            </a:r>
            <a:r>
              <a:rPr lang="en-US" sz="2000"/>
              <a:t> How sound is the proposed methodology, including the underlying concepts, models, assumptions, appropriate consideration of the gender dimension in research content, and the quality of open science practices?</a:t>
            </a:r>
            <a:endParaRPr lang="en-GB" sz="2000"/>
          </a:p>
          <a:p>
            <a:pPr>
              <a:spcBef>
                <a:spcPts val="600"/>
              </a:spcBef>
              <a:spcAft>
                <a:spcPts val="600"/>
              </a:spcAft>
            </a:pPr>
            <a:r>
              <a:rPr lang="en-GB" sz="2000" b="1" err="1"/>
              <a:t>Interdisciplinarity</a:t>
            </a:r>
            <a:r>
              <a:rPr lang="en-GB" sz="2000" b="1"/>
              <a:t>: </a:t>
            </a:r>
            <a:r>
              <a:rPr lang="en-GB" sz="2000"/>
              <a:t>How relevant is the interdisciplinary approach from traditionally distant disciplines for achieving the proposed breakthrough?</a:t>
            </a:r>
            <a:r>
              <a:rPr lang="en-US" sz="2000">
                <a:ea typeface="ＭＳ Ｐゴシック" pitchFamily="4" charset="-128"/>
              </a:rPr>
              <a:t> </a:t>
            </a:r>
            <a:endParaRPr lang="en-GB" sz="2000">
              <a:ea typeface="ＭＳ Ｐゴシック" pitchFamily="4" charset="-128"/>
            </a:endParaRPr>
          </a:p>
        </p:txBody>
      </p:sp>
      <p:grpSp>
        <p:nvGrpSpPr>
          <p:cNvPr id="4" name="Group 3"/>
          <p:cNvGrpSpPr/>
          <p:nvPr/>
        </p:nvGrpSpPr>
        <p:grpSpPr>
          <a:xfrm>
            <a:off x="6944736" y="5622738"/>
            <a:ext cx="1274618" cy="1198752"/>
            <a:chOff x="909693" y="5373824"/>
            <a:chExt cx="1274618" cy="1198752"/>
          </a:xfrm>
        </p:grpSpPr>
        <p:sp>
          <p:nvSpPr>
            <p:cNvPr id="5" name="Oval 4"/>
            <p:cNvSpPr/>
            <p:nvPr/>
          </p:nvSpPr>
          <p:spPr>
            <a:xfrm>
              <a:off x="909693" y="5373824"/>
              <a:ext cx="1237674" cy="1198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p:cNvSpPr txBox="1"/>
            <p:nvPr/>
          </p:nvSpPr>
          <p:spPr>
            <a:xfrm>
              <a:off x="909693" y="5650034"/>
              <a:ext cx="1274618" cy="646331"/>
            </a:xfrm>
            <a:prstGeom prst="rect">
              <a:avLst/>
            </a:prstGeom>
            <a:noFill/>
          </p:spPr>
          <p:txBody>
            <a:bodyPr wrap="square" rtlCol="0">
              <a:spAutoFit/>
            </a:bodyPr>
            <a:lstStyle/>
            <a:p>
              <a:pPr algn="ctr"/>
              <a:r>
                <a:rPr lang="en-US">
                  <a:solidFill>
                    <a:schemeClr val="bg1"/>
                  </a:solidFill>
                </a:rPr>
                <a:t>Threshold</a:t>
              </a:r>
              <a:r>
                <a:rPr lang="en-US" b="1">
                  <a:solidFill>
                    <a:schemeClr val="bg1"/>
                  </a:solidFill>
                </a:rPr>
                <a:t>4/5</a:t>
              </a:r>
            </a:p>
          </p:txBody>
        </p:sp>
      </p:grpSp>
      <p:grpSp>
        <p:nvGrpSpPr>
          <p:cNvPr id="13" name="Group 12"/>
          <p:cNvGrpSpPr/>
          <p:nvPr/>
        </p:nvGrpSpPr>
        <p:grpSpPr>
          <a:xfrm>
            <a:off x="8346648" y="5632700"/>
            <a:ext cx="1274618" cy="1198752"/>
            <a:chOff x="2287070" y="5373824"/>
            <a:chExt cx="1274618" cy="1198752"/>
          </a:xfrm>
        </p:grpSpPr>
        <p:sp>
          <p:nvSpPr>
            <p:cNvPr id="14" name="Oval 13"/>
            <p:cNvSpPr/>
            <p:nvPr/>
          </p:nvSpPr>
          <p:spPr>
            <a:xfrm>
              <a:off x="2287070" y="5373824"/>
              <a:ext cx="1237674" cy="1198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TextBox 14"/>
            <p:cNvSpPr txBox="1"/>
            <p:nvPr/>
          </p:nvSpPr>
          <p:spPr>
            <a:xfrm>
              <a:off x="2287070" y="5650034"/>
              <a:ext cx="1274618" cy="646331"/>
            </a:xfrm>
            <a:prstGeom prst="rect">
              <a:avLst/>
            </a:prstGeom>
            <a:noFill/>
          </p:spPr>
          <p:txBody>
            <a:bodyPr wrap="square" rtlCol="0">
              <a:spAutoFit/>
            </a:bodyPr>
            <a:lstStyle/>
            <a:p>
              <a:pPr algn="ctr"/>
              <a:r>
                <a:rPr lang="en-US">
                  <a:solidFill>
                    <a:schemeClr val="bg1"/>
                  </a:solidFill>
                </a:rPr>
                <a:t>Weight</a:t>
              </a:r>
            </a:p>
            <a:p>
              <a:pPr algn="ctr"/>
              <a:r>
                <a:rPr lang="en-US" b="1">
                  <a:solidFill>
                    <a:schemeClr val="bg1"/>
                  </a:solidFill>
                </a:rPr>
                <a:t>60%</a:t>
              </a:r>
            </a:p>
          </p:txBody>
        </p:sp>
      </p:grpSp>
      <p:grpSp>
        <p:nvGrpSpPr>
          <p:cNvPr id="16" name="Group 15"/>
          <p:cNvGrpSpPr/>
          <p:nvPr/>
        </p:nvGrpSpPr>
        <p:grpSpPr>
          <a:xfrm>
            <a:off x="11236146" y="1967789"/>
            <a:ext cx="955853" cy="760781"/>
            <a:chOff x="9802368" y="4467605"/>
            <a:chExt cx="1214322" cy="861775"/>
          </a:xfrm>
        </p:grpSpPr>
        <p:sp>
          <p:nvSpPr>
            <p:cNvPr id="17" name="Explosion 1 16"/>
            <p:cNvSpPr/>
            <p:nvPr/>
          </p:nvSpPr>
          <p:spPr>
            <a:xfrm>
              <a:off x="9802368" y="4467605"/>
              <a:ext cx="1126541" cy="861775"/>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073029" y="4725622"/>
              <a:ext cx="943661" cy="276999"/>
            </a:xfrm>
            <a:prstGeom prst="rect">
              <a:avLst/>
            </a:prstGeom>
            <a:noFill/>
          </p:spPr>
          <p:txBody>
            <a:bodyPr wrap="square" rtlCol="0">
              <a:spAutoFit/>
            </a:bodyPr>
            <a:lstStyle/>
            <a:p>
              <a:r>
                <a:rPr lang="fr-BE" sz="1200" b="1">
                  <a:solidFill>
                    <a:schemeClr val="bg1"/>
                  </a:solidFill>
                </a:rPr>
                <a:t>NEW</a:t>
              </a:r>
              <a:endParaRPr lang="en-GB" sz="1200" b="1">
                <a:solidFill>
                  <a:schemeClr val="bg1"/>
                </a:solidFill>
              </a:endParaRPr>
            </a:p>
          </p:txBody>
        </p:sp>
      </p:grpSp>
      <p:grpSp>
        <p:nvGrpSpPr>
          <p:cNvPr id="22" name="Group 21"/>
          <p:cNvGrpSpPr/>
          <p:nvPr/>
        </p:nvGrpSpPr>
        <p:grpSpPr>
          <a:xfrm>
            <a:off x="11265406" y="4058716"/>
            <a:ext cx="926593" cy="744198"/>
            <a:chOff x="9802368" y="4467605"/>
            <a:chExt cx="1214322" cy="861775"/>
          </a:xfrm>
        </p:grpSpPr>
        <p:sp>
          <p:nvSpPr>
            <p:cNvPr id="23" name="Explosion 1 22"/>
            <p:cNvSpPr/>
            <p:nvPr/>
          </p:nvSpPr>
          <p:spPr>
            <a:xfrm>
              <a:off x="9802368" y="4467605"/>
              <a:ext cx="1126541" cy="861775"/>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0073029" y="4725622"/>
              <a:ext cx="943661" cy="276999"/>
            </a:xfrm>
            <a:prstGeom prst="rect">
              <a:avLst/>
            </a:prstGeom>
            <a:noFill/>
          </p:spPr>
          <p:txBody>
            <a:bodyPr wrap="square" rtlCol="0">
              <a:spAutoFit/>
            </a:bodyPr>
            <a:lstStyle/>
            <a:p>
              <a:r>
                <a:rPr lang="fr-BE" sz="1200" b="1">
                  <a:solidFill>
                    <a:schemeClr val="bg1"/>
                  </a:solidFill>
                </a:rPr>
                <a:t>NEW</a:t>
              </a:r>
              <a:endParaRPr lang="en-GB" sz="1200" b="1">
                <a:solidFill>
                  <a:schemeClr val="bg1"/>
                </a:solidFill>
              </a:endParaRPr>
            </a:p>
          </p:txBody>
        </p:sp>
      </p:grpSp>
    </p:spTree>
    <p:extLst>
      <p:ext uri="{BB962C8B-B14F-4D97-AF65-F5344CB8AC3E}">
        <p14:creationId xmlns:p14="http://schemas.microsoft.com/office/powerpoint/2010/main" val="2652143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1056641"/>
            <a:ext cx="11045707" cy="1584296"/>
          </a:xfrm>
        </p:spPr>
        <p:txBody>
          <a:bodyPr>
            <a:normAutofit/>
          </a:bodyPr>
          <a:lstStyle/>
          <a:p>
            <a:r>
              <a:rPr lang="en-US" sz="4000" dirty="0"/>
              <a:t>Evaluation criterion “Impact”</a:t>
            </a:r>
            <a:endParaRPr lang="en-GB" sz="4000" dirty="0"/>
          </a:p>
        </p:txBody>
      </p:sp>
      <p:sp>
        <p:nvSpPr>
          <p:cNvPr id="3" name="Content Placeholder 2"/>
          <p:cNvSpPr>
            <a:spLocks noGrp="1"/>
          </p:cNvSpPr>
          <p:nvPr>
            <p:ph idx="1"/>
          </p:nvPr>
        </p:nvSpPr>
        <p:spPr>
          <a:xfrm>
            <a:off x="402776" y="2108214"/>
            <a:ext cx="11045709" cy="3842667"/>
          </a:xfrm>
        </p:spPr>
        <p:txBody>
          <a:bodyPr/>
          <a:lstStyle/>
          <a:p>
            <a:pPr>
              <a:spcBef>
                <a:spcPts val="600"/>
              </a:spcBef>
              <a:spcAft>
                <a:spcPts val="600"/>
              </a:spcAft>
            </a:pPr>
            <a:r>
              <a:rPr lang="en-US" sz="2000" b="1" dirty="0"/>
              <a:t>Long-term impact: </a:t>
            </a:r>
            <a:r>
              <a:rPr lang="en-US" sz="2000" dirty="0"/>
              <a:t>How significant are the potential transformative positive effects that the envisioned new technology would have to our economy, environment and society?</a:t>
            </a:r>
          </a:p>
          <a:p>
            <a:pPr>
              <a:spcBef>
                <a:spcPts val="600"/>
              </a:spcBef>
              <a:spcAft>
                <a:spcPts val="600"/>
              </a:spcAft>
            </a:pPr>
            <a:r>
              <a:rPr lang="en-US" sz="2000" b="1" dirty="0"/>
              <a:t>Innovation potential: </a:t>
            </a:r>
            <a:r>
              <a:rPr lang="en-US" sz="2000" dirty="0"/>
              <a:t>How adequate are the proposed measures for protection of results and any other exploitation measures to facilitate future translation of research results into innovations? How suitable are the proposed measures for involving and empowering key actors that have the potential to take the lead in translating research into innovations in the future?</a:t>
            </a:r>
          </a:p>
          <a:p>
            <a:pPr>
              <a:spcBef>
                <a:spcPts val="600"/>
              </a:spcBef>
              <a:spcAft>
                <a:spcPts val="600"/>
              </a:spcAft>
            </a:pPr>
            <a:r>
              <a:rPr lang="en-US" sz="2000" b="1" dirty="0"/>
              <a:t>Communication and Dissemination: </a:t>
            </a:r>
            <a:r>
              <a:rPr lang="en-US" sz="2000" dirty="0"/>
              <a:t>How suitable are the measures to </a:t>
            </a:r>
            <a:r>
              <a:rPr lang="en-US" sz="2000" dirty="0" err="1"/>
              <a:t>maximise</a:t>
            </a:r>
            <a:r>
              <a:rPr lang="en-US" sz="2000" dirty="0"/>
              <a:t> expected outcomes and impacts, including communication activities, for raising awareness about the project results’ potential to establish new markets and/or address global challenges?</a:t>
            </a:r>
          </a:p>
        </p:txBody>
      </p:sp>
      <p:grpSp>
        <p:nvGrpSpPr>
          <p:cNvPr id="9" name="Group 8"/>
          <p:cNvGrpSpPr/>
          <p:nvPr/>
        </p:nvGrpSpPr>
        <p:grpSpPr>
          <a:xfrm>
            <a:off x="909693" y="5466080"/>
            <a:ext cx="1274618" cy="1198752"/>
            <a:chOff x="909693" y="5407557"/>
            <a:chExt cx="1274618" cy="1198752"/>
          </a:xfrm>
        </p:grpSpPr>
        <p:sp>
          <p:nvSpPr>
            <p:cNvPr id="5" name="Oval 4"/>
            <p:cNvSpPr/>
            <p:nvPr/>
          </p:nvSpPr>
          <p:spPr>
            <a:xfrm>
              <a:off x="909693" y="5407557"/>
              <a:ext cx="1237674" cy="1198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p:cNvSpPr txBox="1"/>
            <p:nvPr/>
          </p:nvSpPr>
          <p:spPr>
            <a:xfrm>
              <a:off x="909693" y="5683767"/>
              <a:ext cx="1274618" cy="646331"/>
            </a:xfrm>
            <a:prstGeom prst="rect">
              <a:avLst/>
            </a:prstGeom>
            <a:noFill/>
          </p:spPr>
          <p:txBody>
            <a:bodyPr wrap="square" rtlCol="0">
              <a:spAutoFit/>
            </a:bodyPr>
            <a:lstStyle/>
            <a:p>
              <a:pPr algn="ctr"/>
              <a:r>
                <a:rPr lang="en-US">
                  <a:solidFill>
                    <a:schemeClr val="bg1"/>
                  </a:solidFill>
                </a:rPr>
                <a:t>Threshold</a:t>
              </a:r>
              <a:r>
                <a:rPr lang="en-US" b="1">
                  <a:solidFill>
                    <a:schemeClr val="bg1"/>
                  </a:solidFill>
                </a:rPr>
                <a:t>3.5/5</a:t>
              </a:r>
            </a:p>
          </p:txBody>
        </p:sp>
      </p:grpSp>
      <p:grpSp>
        <p:nvGrpSpPr>
          <p:cNvPr id="4" name="Group 3"/>
          <p:cNvGrpSpPr/>
          <p:nvPr/>
        </p:nvGrpSpPr>
        <p:grpSpPr>
          <a:xfrm>
            <a:off x="2287070" y="5451447"/>
            <a:ext cx="1274618" cy="1198752"/>
            <a:chOff x="2287070" y="5407557"/>
            <a:chExt cx="1274618" cy="1198752"/>
          </a:xfrm>
        </p:grpSpPr>
        <p:sp>
          <p:nvSpPr>
            <p:cNvPr id="7" name="Oval 6"/>
            <p:cNvSpPr/>
            <p:nvPr/>
          </p:nvSpPr>
          <p:spPr>
            <a:xfrm>
              <a:off x="2287070" y="5407557"/>
              <a:ext cx="1237674" cy="1198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TextBox 7"/>
            <p:cNvSpPr txBox="1"/>
            <p:nvPr/>
          </p:nvSpPr>
          <p:spPr>
            <a:xfrm>
              <a:off x="2287070" y="5683767"/>
              <a:ext cx="1274618" cy="646331"/>
            </a:xfrm>
            <a:prstGeom prst="rect">
              <a:avLst/>
            </a:prstGeom>
            <a:noFill/>
          </p:spPr>
          <p:txBody>
            <a:bodyPr wrap="square" rtlCol="0">
              <a:spAutoFit/>
            </a:bodyPr>
            <a:lstStyle/>
            <a:p>
              <a:pPr algn="ctr"/>
              <a:r>
                <a:rPr lang="en-US">
                  <a:solidFill>
                    <a:schemeClr val="bg1"/>
                  </a:solidFill>
                </a:rPr>
                <a:t>Weight</a:t>
              </a:r>
            </a:p>
            <a:p>
              <a:pPr algn="ctr"/>
              <a:r>
                <a:rPr lang="en-US" b="1">
                  <a:solidFill>
                    <a:schemeClr val="bg1"/>
                  </a:solidFill>
                </a:rPr>
                <a:t>20%</a:t>
              </a:r>
            </a:p>
          </p:txBody>
        </p:sp>
      </p:grpSp>
      <p:grpSp>
        <p:nvGrpSpPr>
          <p:cNvPr id="11" name="Group 10"/>
          <p:cNvGrpSpPr/>
          <p:nvPr/>
        </p:nvGrpSpPr>
        <p:grpSpPr>
          <a:xfrm>
            <a:off x="10841324" y="1408896"/>
            <a:ext cx="1214322" cy="861775"/>
            <a:chOff x="9802368" y="4467605"/>
            <a:chExt cx="1214322" cy="861775"/>
          </a:xfrm>
        </p:grpSpPr>
        <p:sp>
          <p:nvSpPr>
            <p:cNvPr id="12" name="Explosion 1 11"/>
            <p:cNvSpPr/>
            <p:nvPr/>
          </p:nvSpPr>
          <p:spPr>
            <a:xfrm>
              <a:off x="9802368" y="4467605"/>
              <a:ext cx="1126541" cy="861775"/>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0073029" y="4725622"/>
              <a:ext cx="943661" cy="276999"/>
            </a:xfrm>
            <a:prstGeom prst="rect">
              <a:avLst/>
            </a:prstGeom>
            <a:noFill/>
          </p:spPr>
          <p:txBody>
            <a:bodyPr wrap="square" rtlCol="0">
              <a:spAutoFit/>
            </a:bodyPr>
            <a:lstStyle/>
            <a:p>
              <a:r>
                <a:rPr lang="fr-BE" sz="1200" b="1">
                  <a:solidFill>
                    <a:schemeClr val="bg1"/>
                  </a:solidFill>
                </a:rPr>
                <a:t>NEW</a:t>
              </a:r>
              <a:endParaRPr lang="en-GB" sz="1200" b="1">
                <a:solidFill>
                  <a:schemeClr val="bg1"/>
                </a:solidFill>
              </a:endParaRPr>
            </a:p>
          </p:txBody>
        </p:sp>
      </p:grpSp>
    </p:spTree>
    <p:extLst>
      <p:ext uri="{BB962C8B-B14F-4D97-AF65-F5344CB8AC3E}">
        <p14:creationId xmlns:p14="http://schemas.microsoft.com/office/powerpoint/2010/main" val="1956565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904240"/>
            <a:ext cx="11045707" cy="1693665"/>
          </a:xfrm>
        </p:spPr>
        <p:txBody>
          <a:bodyPr>
            <a:normAutofit/>
          </a:bodyPr>
          <a:lstStyle/>
          <a:p>
            <a:r>
              <a:rPr lang="en-US" sz="4000" dirty="0"/>
              <a:t>Evaluation criterion “Quality and efficiency of implementation” </a:t>
            </a:r>
            <a:endParaRPr lang="en-GB" sz="4000" dirty="0"/>
          </a:p>
        </p:txBody>
      </p:sp>
      <p:sp>
        <p:nvSpPr>
          <p:cNvPr id="3" name="Content Placeholder 2"/>
          <p:cNvSpPr>
            <a:spLocks noGrp="1"/>
          </p:cNvSpPr>
          <p:nvPr>
            <p:ph idx="1"/>
          </p:nvPr>
        </p:nvSpPr>
        <p:spPr/>
        <p:txBody>
          <a:bodyPr/>
          <a:lstStyle/>
          <a:p>
            <a:pPr>
              <a:spcBef>
                <a:spcPts val="600"/>
              </a:spcBef>
              <a:spcAft>
                <a:spcPts val="600"/>
              </a:spcAft>
            </a:pPr>
            <a:r>
              <a:rPr lang="en-US" sz="2000" b="1"/>
              <a:t>Quality of the consortium: </a:t>
            </a:r>
            <a:r>
              <a:rPr lang="en-US" sz="2000"/>
              <a:t>To what extent do the consortium members have all the necessary high quality expertise for performing the project tasks?</a:t>
            </a:r>
          </a:p>
          <a:p>
            <a:pPr>
              <a:spcBef>
                <a:spcPts val="600"/>
              </a:spcBef>
              <a:spcAft>
                <a:spcPts val="600"/>
              </a:spcAft>
            </a:pPr>
            <a:r>
              <a:rPr lang="en-US" sz="2000" b="1"/>
              <a:t>Work plan: </a:t>
            </a:r>
            <a:r>
              <a:rPr lang="en-US" sz="2000"/>
              <a:t>How coherent and effective are the work plan (work packages, tasks, deliverables, milestones, time-line, etc.) and risk mitigation measures in order to achieve the project objectives?</a:t>
            </a:r>
          </a:p>
          <a:p>
            <a:pPr>
              <a:spcBef>
                <a:spcPts val="600"/>
              </a:spcBef>
              <a:spcAft>
                <a:spcPts val="600"/>
              </a:spcAft>
            </a:pPr>
            <a:r>
              <a:rPr lang="en-US" sz="2000" b="1"/>
              <a:t>Allocation of resources: </a:t>
            </a:r>
            <a:r>
              <a:rPr lang="en-US" sz="2000"/>
              <a:t>How appropriate and effective is the allocation of resources (person-months and equipment) to tasks and consortium members?</a:t>
            </a:r>
          </a:p>
        </p:txBody>
      </p:sp>
      <p:sp>
        <p:nvSpPr>
          <p:cNvPr id="5" name="Oval 4"/>
          <p:cNvSpPr/>
          <p:nvPr/>
        </p:nvSpPr>
        <p:spPr>
          <a:xfrm>
            <a:off x="857509" y="5292653"/>
            <a:ext cx="1237674" cy="1198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p:cNvSpPr txBox="1"/>
          <p:nvPr/>
        </p:nvSpPr>
        <p:spPr>
          <a:xfrm>
            <a:off x="857509" y="5568863"/>
            <a:ext cx="1274618" cy="646331"/>
          </a:xfrm>
          <a:prstGeom prst="rect">
            <a:avLst/>
          </a:prstGeom>
          <a:noFill/>
        </p:spPr>
        <p:txBody>
          <a:bodyPr wrap="square" rtlCol="0">
            <a:spAutoFit/>
          </a:bodyPr>
          <a:lstStyle/>
          <a:p>
            <a:pPr algn="ctr"/>
            <a:r>
              <a:rPr lang="en-US">
                <a:solidFill>
                  <a:schemeClr val="bg1"/>
                </a:solidFill>
              </a:rPr>
              <a:t>Threshold</a:t>
            </a:r>
            <a:r>
              <a:rPr lang="en-US" b="1">
                <a:solidFill>
                  <a:schemeClr val="bg1"/>
                </a:solidFill>
              </a:rPr>
              <a:t>3/5</a:t>
            </a:r>
          </a:p>
        </p:txBody>
      </p:sp>
      <p:sp>
        <p:nvSpPr>
          <p:cNvPr id="7" name="Oval 6"/>
          <p:cNvSpPr/>
          <p:nvPr/>
        </p:nvSpPr>
        <p:spPr>
          <a:xfrm>
            <a:off x="2234886" y="5292653"/>
            <a:ext cx="1237674" cy="1198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TextBox 7"/>
          <p:cNvSpPr txBox="1"/>
          <p:nvPr/>
        </p:nvSpPr>
        <p:spPr>
          <a:xfrm>
            <a:off x="2234886" y="5568863"/>
            <a:ext cx="1274618" cy="646331"/>
          </a:xfrm>
          <a:prstGeom prst="rect">
            <a:avLst/>
          </a:prstGeom>
          <a:noFill/>
        </p:spPr>
        <p:txBody>
          <a:bodyPr wrap="square" rtlCol="0">
            <a:spAutoFit/>
          </a:bodyPr>
          <a:lstStyle/>
          <a:p>
            <a:pPr algn="ctr"/>
            <a:r>
              <a:rPr lang="en-US">
                <a:solidFill>
                  <a:schemeClr val="bg1"/>
                </a:solidFill>
              </a:rPr>
              <a:t>Weight</a:t>
            </a:r>
          </a:p>
          <a:p>
            <a:pPr algn="ctr"/>
            <a:r>
              <a:rPr lang="en-US" b="1">
                <a:solidFill>
                  <a:schemeClr val="bg1"/>
                </a:solidFill>
              </a:rPr>
              <a:t>20%</a:t>
            </a:r>
          </a:p>
        </p:txBody>
      </p:sp>
    </p:spTree>
    <p:extLst>
      <p:ext uri="{BB962C8B-B14F-4D97-AF65-F5344CB8AC3E}">
        <p14:creationId xmlns:p14="http://schemas.microsoft.com/office/powerpoint/2010/main" val="377009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0" y="890980"/>
            <a:ext cx="10910003" cy="1325563"/>
          </a:xfrm>
        </p:spPr>
        <p:txBody>
          <a:bodyPr/>
          <a:lstStyle/>
          <a:p>
            <a:r>
              <a:rPr lang="fr-BE" dirty="0"/>
              <a:t>Horizon Europe - Innovative Europe </a:t>
            </a:r>
            <a:r>
              <a:rPr lang="fr-BE" dirty="0" err="1"/>
              <a:t>pillar</a:t>
            </a:r>
            <a:r>
              <a:rPr lang="fr-BE" dirty="0"/>
              <a:t> </a:t>
            </a:r>
            <a:endParaRPr lang="en-GB" dirty="0"/>
          </a:p>
        </p:txBody>
      </p:sp>
      <p:pic>
        <p:nvPicPr>
          <p:cNvPr id="5" name="Picture 4"/>
          <p:cNvPicPr/>
          <p:nvPr/>
        </p:nvPicPr>
        <p:blipFill rotWithShape="1">
          <a:blip r:embed="rId3"/>
          <a:srcRect l="21273" t="42545" r="19233" b="6638"/>
          <a:stretch/>
        </p:blipFill>
        <p:spPr bwMode="auto">
          <a:xfrm>
            <a:off x="1333196" y="2017177"/>
            <a:ext cx="7655169" cy="3985846"/>
          </a:xfrm>
          <a:prstGeom prst="rect">
            <a:avLst/>
          </a:prstGeom>
          <a:ln>
            <a:noFill/>
          </a:ln>
          <a:extLst>
            <a:ext uri="{53640926-AAD7-44D8-BBD7-CCE9431645EC}">
              <a14:shadowObscured xmlns:a14="http://schemas.microsoft.com/office/drawing/2010/main"/>
            </a:ext>
          </a:extLst>
        </p:spPr>
      </p:pic>
      <p:sp>
        <p:nvSpPr>
          <p:cNvPr id="6" name="Oval 5"/>
          <p:cNvSpPr/>
          <p:nvPr/>
        </p:nvSpPr>
        <p:spPr>
          <a:xfrm>
            <a:off x="6963508" y="6002215"/>
            <a:ext cx="902677" cy="3634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121664" y="5245531"/>
            <a:ext cx="2565849" cy="523220"/>
          </a:xfrm>
          <a:prstGeom prst="rect">
            <a:avLst/>
          </a:prstGeom>
          <a:solidFill>
            <a:schemeClr val="bg1"/>
          </a:solidFill>
        </p:spPr>
        <p:txBody>
          <a:bodyPr wrap="square" rtlCol="0">
            <a:spAutoFit/>
          </a:bodyPr>
          <a:lstStyle/>
          <a:p>
            <a:r>
              <a:rPr lang="en-GB" sz="2800" b="1" dirty="0">
                <a:solidFill>
                  <a:schemeClr val="bg2">
                    <a:lumMod val="25000"/>
                  </a:schemeClr>
                </a:solidFill>
              </a:rPr>
              <a:t>€10.1 billion</a:t>
            </a:r>
          </a:p>
        </p:txBody>
      </p:sp>
      <p:sp>
        <p:nvSpPr>
          <p:cNvPr id="8" name="TextBox 7"/>
          <p:cNvSpPr txBox="1"/>
          <p:nvPr/>
        </p:nvSpPr>
        <p:spPr>
          <a:xfrm>
            <a:off x="3687514" y="5286703"/>
            <a:ext cx="2404814" cy="707886"/>
          </a:xfrm>
          <a:prstGeom prst="rect">
            <a:avLst/>
          </a:prstGeom>
          <a:solidFill>
            <a:schemeClr val="bg1"/>
          </a:solidFill>
        </p:spPr>
        <p:txBody>
          <a:bodyPr wrap="square" rtlCol="0">
            <a:spAutoFit/>
          </a:bodyPr>
          <a:lstStyle/>
          <a:p>
            <a:pPr algn="ctr"/>
            <a:r>
              <a:rPr lang="en-GB" sz="2000" b="1" dirty="0">
                <a:solidFill>
                  <a:schemeClr val="bg2">
                    <a:lumMod val="25000"/>
                  </a:schemeClr>
                </a:solidFill>
              </a:rPr>
              <a:t>€520 million</a:t>
            </a:r>
          </a:p>
          <a:p>
            <a:endParaRPr lang="en-GB" sz="2000" b="1" dirty="0">
              <a:solidFill>
                <a:schemeClr val="bg2">
                  <a:lumMod val="25000"/>
                </a:schemeClr>
              </a:solidFill>
            </a:endParaRPr>
          </a:p>
        </p:txBody>
      </p:sp>
      <p:sp>
        <p:nvSpPr>
          <p:cNvPr id="9" name="TextBox 8"/>
          <p:cNvSpPr txBox="1"/>
          <p:nvPr/>
        </p:nvSpPr>
        <p:spPr>
          <a:xfrm>
            <a:off x="6356753" y="5285664"/>
            <a:ext cx="2404814" cy="707886"/>
          </a:xfrm>
          <a:prstGeom prst="rect">
            <a:avLst/>
          </a:prstGeom>
          <a:solidFill>
            <a:schemeClr val="bg1"/>
          </a:solidFill>
        </p:spPr>
        <p:txBody>
          <a:bodyPr wrap="square" rtlCol="0">
            <a:spAutoFit/>
          </a:bodyPr>
          <a:lstStyle/>
          <a:p>
            <a:pPr algn="ctr"/>
            <a:r>
              <a:rPr lang="en-GB" sz="2000" b="1" dirty="0">
                <a:solidFill>
                  <a:schemeClr val="bg2">
                    <a:lumMod val="25000"/>
                  </a:schemeClr>
                </a:solidFill>
              </a:rPr>
              <a:t>€2.9 billion</a:t>
            </a:r>
          </a:p>
          <a:p>
            <a:endParaRPr lang="en-GB" sz="2000" b="1" dirty="0">
              <a:solidFill>
                <a:schemeClr val="bg2">
                  <a:lumMod val="25000"/>
                </a:schemeClr>
              </a:solidFill>
            </a:endParaRPr>
          </a:p>
        </p:txBody>
      </p:sp>
      <p:sp>
        <p:nvSpPr>
          <p:cNvPr id="10" name="Oval 9"/>
          <p:cNvSpPr/>
          <p:nvPr/>
        </p:nvSpPr>
        <p:spPr>
          <a:xfrm>
            <a:off x="558599" y="1969477"/>
            <a:ext cx="3310759" cy="434845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69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1158240"/>
            <a:ext cx="11045707" cy="1751641"/>
          </a:xfrm>
        </p:spPr>
        <p:txBody>
          <a:bodyPr>
            <a:normAutofit/>
          </a:bodyPr>
          <a:lstStyle/>
          <a:p>
            <a:r>
              <a:rPr lang="en-US" sz="4000" dirty="0"/>
              <a:t>Pathfinder Challenges scheme - thematic </a:t>
            </a:r>
            <a:endParaRPr lang="en-GB" sz="4000" dirty="0"/>
          </a:p>
        </p:txBody>
      </p:sp>
      <p:sp>
        <p:nvSpPr>
          <p:cNvPr id="3" name="Content Placeholder 2"/>
          <p:cNvSpPr>
            <a:spLocks noGrp="1"/>
          </p:cNvSpPr>
          <p:nvPr>
            <p:ph idx="1"/>
          </p:nvPr>
        </p:nvSpPr>
        <p:spPr/>
        <p:txBody>
          <a:bodyPr lIns="91440" tIns="45720" rIns="91440" bIns="45720" anchor="t"/>
          <a:lstStyle/>
          <a:p>
            <a:pPr algn="just">
              <a:lnSpc>
                <a:spcPct val="100000"/>
              </a:lnSpc>
              <a:buClr>
                <a:srgbClr val="E46212"/>
              </a:buClr>
            </a:pPr>
            <a:r>
              <a:rPr lang="en-GB" sz="2400" dirty="0">
                <a:latin typeface="Segoe UI"/>
                <a:ea typeface="ＭＳ Ｐゴシック"/>
                <a:cs typeface="Segoe UI"/>
              </a:rPr>
              <a:t>Research to build on</a:t>
            </a:r>
            <a:r>
              <a:rPr lang="en-GB" sz="2400" b="1" dirty="0">
                <a:latin typeface="Segoe UI"/>
                <a:ea typeface="ＭＳ Ｐゴシック"/>
                <a:cs typeface="Segoe UI"/>
              </a:rPr>
              <a:t> new, cutting-edge directions in science and technology</a:t>
            </a:r>
            <a:endParaRPr lang="en-US" sz="2400" dirty="0"/>
          </a:p>
          <a:p>
            <a:pPr algn="just">
              <a:lnSpc>
                <a:spcPct val="100000"/>
              </a:lnSpc>
              <a:buClr>
                <a:srgbClr val="E46212"/>
              </a:buClr>
            </a:pPr>
            <a:r>
              <a:rPr lang="en-GB" sz="2400" dirty="0">
                <a:latin typeface="Segoe UI"/>
                <a:ea typeface="ＭＳ Ｐゴシック"/>
                <a:cs typeface="Segoe UI"/>
              </a:rPr>
              <a:t>To disrupt a market/create new opportunities </a:t>
            </a:r>
            <a:r>
              <a:rPr lang="en-GB" sz="2400" b="1" dirty="0">
                <a:latin typeface="Segoe UI"/>
                <a:ea typeface="ＭＳ Ｐゴシック"/>
                <a:cs typeface="Segoe UI"/>
              </a:rPr>
              <a:t>by realising innovative technological solutions</a:t>
            </a:r>
            <a:r>
              <a:rPr lang="en-GB" sz="2400" dirty="0">
                <a:latin typeface="Segoe UI"/>
                <a:ea typeface="ＭＳ Ｐゴシック"/>
                <a:cs typeface="Segoe UI"/>
              </a:rPr>
              <a:t> grounded in high-risk/high-gain research and development</a:t>
            </a:r>
            <a:endParaRPr lang="en-GB" sz="2400" dirty="0"/>
          </a:p>
          <a:p>
            <a:pPr algn="just">
              <a:lnSpc>
                <a:spcPct val="100000"/>
              </a:lnSpc>
              <a:buClr>
                <a:srgbClr val="E46212"/>
              </a:buClr>
            </a:pPr>
            <a:r>
              <a:rPr lang="en-US" sz="2400" dirty="0">
                <a:latin typeface="Segoe UI"/>
                <a:ea typeface="ＭＳ Ｐゴシック"/>
                <a:cs typeface="Segoe UI"/>
              </a:rPr>
              <a:t>Establish </a:t>
            </a:r>
            <a:r>
              <a:rPr lang="en-US" sz="2400" b="1" dirty="0">
                <a:latin typeface="Segoe UI"/>
                <a:ea typeface="ＭＳ Ｐゴシック"/>
                <a:cs typeface="Segoe UI"/>
              </a:rPr>
              <a:t>a portfolio of projects</a:t>
            </a:r>
            <a:r>
              <a:rPr lang="en-US" sz="2400" dirty="0">
                <a:latin typeface="Segoe UI"/>
                <a:ea typeface="ＭＳ Ｐゴシック"/>
                <a:cs typeface="Segoe UI"/>
              </a:rPr>
              <a:t> that explores different perspectives, competing approaches or complementary aspects</a:t>
            </a:r>
            <a:endParaRPr lang="en-US" sz="2400" dirty="0">
              <a:ea typeface="ＭＳ Ｐゴシック" pitchFamily="4" charset="-128"/>
            </a:endParaRPr>
          </a:p>
          <a:p>
            <a:pPr algn="just">
              <a:lnSpc>
                <a:spcPct val="100000"/>
              </a:lnSpc>
              <a:buClr>
                <a:srgbClr val="E46212"/>
              </a:buClr>
            </a:pPr>
            <a:r>
              <a:rPr lang="en-US" sz="2400" dirty="0">
                <a:latin typeface="Segoe UI"/>
                <a:ea typeface="ＭＳ Ｐゴシック"/>
                <a:cs typeface="Segoe UI"/>
              </a:rPr>
              <a:t>Funded projects steered by </a:t>
            </a:r>
            <a:r>
              <a:rPr lang="en-US" sz="2400" b="1" dirty="0">
                <a:latin typeface="Segoe UI"/>
                <a:ea typeface="ＭＳ Ｐゴシック"/>
                <a:cs typeface="Segoe UI"/>
              </a:rPr>
              <a:t>EIC </a:t>
            </a:r>
            <a:r>
              <a:rPr lang="en-US" sz="2400" b="1" dirty="0" err="1">
                <a:latin typeface="Segoe UI"/>
                <a:ea typeface="ＭＳ Ｐゴシック"/>
                <a:cs typeface="Segoe UI"/>
              </a:rPr>
              <a:t>Programme</a:t>
            </a:r>
            <a:r>
              <a:rPr lang="en-US" sz="2400" b="1" dirty="0">
                <a:latin typeface="Segoe UI"/>
                <a:ea typeface="ＭＳ Ｐゴシック"/>
                <a:cs typeface="Segoe UI"/>
              </a:rPr>
              <a:t> Managers</a:t>
            </a:r>
          </a:p>
        </p:txBody>
      </p:sp>
    </p:spTree>
    <p:extLst>
      <p:ext uri="{BB962C8B-B14F-4D97-AF65-F5344CB8AC3E}">
        <p14:creationId xmlns:p14="http://schemas.microsoft.com/office/powerpoint/2010/main" val="333770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1066800"/>
            <a:ext cx="11045707" cy="1671681"/>
          </a:xfrm>
          <a:prstGeom prst="rect">
            <a:avLst/>
          </a:prstGeom>
        </p:spPr>
        <p:txBody>
          <a:bodyPr>
            <a:normAutofit/>
          </a:bodyPr>
          <a:lstStyle/>
          <a:p>
            <a:r>
              <a:rPr lang="en-IE" sz="4000" dirty="0"/>
              <a:t>Themes of the 2022 Pathfinder Challenges </a:t>
            </a:r>
            <a:endParaRPr lang="en-GB" sz="4000" dirty="0"/>
          </a:p>
        </p:txBody>
      </p:sp>
      <p:sp>
        <p:nvSpPr>
          <p:cNvPr id="3" name="Content Placeholder 2"/>
          <p:cNvSpPr>
            <a:spLocks noGrp="1"/>
          </p:cNvSpPr>
          <p:nvPr>
            <p:ph idx="1"/>
          </p:nvPr>
        </p:nvSpPr>
        <p:spPr>
          <a:xfrm>
            <a:off x="402776" y="2213383"/>
            <a:ext cx="11045709" cy="3842667"/>
          </a:xfrm>
        </p:spPr>
        <p:txBody>
          <a:bodyPr/>
          <a:lstStyle/>
          <a:p>
            <a:pPr marL="514350" indent="-514350" fontAlgn="ctr">
              <a:buFont typeface="+mj-lt"/>
              <a:buAutoNum type="arabicPeriod"/>
            </a:pPr>
            <a:r>
              <a:rPr lang="en-IE" sz="2400" b="1" dirty="0"/>
              <a:t>Carbon dioxide and nitrogen management and valorisation</a:t>
            </a:r>
            <a:endParaRPr lang="de-DE" sz="2400" b="1" dirty="0"/>
          </a:p>
          <a:p>
            <a:pPr marL="514350" indent="-514350" fontAlgn="ctr">
              <a:buFont typeface="+mj-lt"/>
              <a:buAutoNum type="arabicPeriod"/>
            </a:pPr>
            <a:r>
              <a:rPr lang="en-US" sz="2400" b="1" dirty="0"/>
              <a:t>Mid-long term, systems-integrated energy storage</a:t>
            </a:r>
            <a:endParaRPr lang="de-DE" sz="2400" b="1" dirty="0"/>
          </a:p>
          <a:p>
            <a:pPr marL="514350" indent="-514350">
              <a:buFont typeface="+mj-lt"/>
              <a:buAutoNum type="arabicPeriod"/>
            </a:pPr>
            <a:r>
              <a:rPr lang="fr-BE" sz="2400" b="1" dirty="0" err="1"/>
              <a:t>Cardiogenomics</a:t>
            </a:r>
            <a:endParaRPr lang="de-DE" sz="2400" b="1" dirty="0"/>
          </a:p>
          <a:p>
            <a:pPr marL="514350" indent="-514350" fontAlgn="ctr">
              <a:buFont typeface="+mj-lt"/>
              <a:buAutoNum type="arabicPeriod"/>
            </a:pPr>
            <a:r>
              <a:rPr lang="en-IE" sz="2400" b="1" dirty="0"/>
              <a:t>Towards the Healthcare Continuum: technologies to support radical shift from episodic to continuous healthcare</a:t>
            </a:r>
            <a:endParaRPr lang="de-DE" sz="2400" b="1" dirty="0"/>
          </a:p>
          <a:p>
            <a:pPr marL="514350" indent="-514350" fontAlgn="ctr">
              <a:buFont typeface="+mj-lt"/>
              <a:buAutoNum type="arabicPeriod"/>
            </a:pPr>
            <a:r>
              <a:rPr lang="fr-BE" sz="2400" b="1" dirty="0"/>
              <a:t>DNA-</a:t>
            </a:r>
            <a:r>
              <a:rPr lang="fr-BE" sz="2400" b="1" dirty="0" err="1"/>
              <a:t>based</a:t>
            </a:r>
            <a:r>
              <a:rPr lang="fr-BE" sz="2400" b="1" dirty="0"/>
              <a:t> digital data </a:t>
            </a:r>
            <a:r>
              <a:rPr lang="fr-BE" sz="2400" b="1" dirty="0" err="1"/>
              <a:t>storage</a:t>
            </a:r>
            <a:endParaRPr lang="de-DE" sz="2400" b="1" dirty="0"/>
          </a:p>
          <a:p>
            <a:pPr marL="514350" indent="-514350" fontAlgn="ctr">
              <a:buFont typeface="+mj-lt"/>
              <a:buAutoNum type="arabicPeriod"/>
            </a:pPr>
            <a:r>
              <a:rPr lang="en-IE" sz="2400" b="1" dirty="0"/>
              <a:t>Alternative Quantum Information Processing, Communication, and Sensing</a:t>
            </a:r>
            <a:endParaRPr lang="de-DE" sz="2400" b="1" dirty="0"/>
          </a:p>
          <a:p>
            <a:pPr marL="514350" indent="-514350">
              <a:buFont typeface="+mj-lt"/>
              <a:buAutoNum type="arabicPeriod"/>
            </a:pPr>
            <a:endParaRPr lang="de-DE" dirty="0"/>
          </a:p>
        </p:txBody>
      </p:sp>
    </p:spTree>
    <p:extLst>
      <p:ext uri="{BB962C8B-B14F-4D97-AF65-F5344CB8AC3E}">
        <p14:creationId xmlns:p14="http://schemas.microsoft.com/office/powerpoint/2010/main" val="3549302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1046480"/>
            <a:ext cx="11045707" cy="1863401"/>
          </a:xfrm>
        </p:spPr>
        <p:txBody>
          <a:bodyPr>
            <a:normAutofit/>
          </a:bodyPr>
          <a:lstStyle/>
          <a:p>
            <a:r>
              <a:rPr lang="en-US" sz="4000" dirty="0"/>
              <a:t>In the slides below please find information on the  </a:t>
            </a:r>
            <a:r>
              <a:rPr lang="en-US" sz="4000" u="sng" dirty="0"/>
              <a:t>Pathfinder Challenges </a:t>
            </a:r>
            <a:r>
              <a:rPr lang="en-US" sz="4000" dirty="0"/>
              <a:t>funding scheme</a:t>
            </a:r>
            <a:endParaRPr lang="en-GB" sz="4000" dirty="0"/>
          </a:p>
        </p:txBody>
      </p:sp>
      <p:sp>
        <p:nvSpPr>
          <p:cNvPr id="3" name="Content Placeholder 2"/>
          <p:cNvSpPr>
            <a:spLocks noGrp="1"/>
          </p:cNvSpPr>
          <p:nvPr>
            <p:ph idx="1"/>
          </p:nvPr>
        </p:nvSpPr>
        <p:spPr>
          <a:xfrm>
            <a:off x="402776" y="2763520"/>
            <a:ext cx="11045709" cy="3456305"/>
          </a:xfrm>
        </p:spPr>
        <p:txBody>
          <a:bodyPr lIns="91440" tIns="45720" rIns="91440" bIns="45720" anchor="t"/>
          <a:lstStyle/>
          <a:p>
            <a:pPr marL="0" indent="0" algn="just">
              <a:lnSpc>
                <a:spcPct val="100000"/>
              </a:lnSpc>
              <a:buClr>
                <a:srgbClr val="E46212"/>
              </a:buClr>
              <a:buNone/>
            </a:pPr>
            <a:r>
              <a:rPr lang="en-US" sz="4000" dirty="0">
                <a:solidFill>
                  <a:srgbClr val="5439A1"/>
                </a:solidFill>
                <a:latin typeface="Segoe UI Semibold" panose="020B0702040204020203" pitchFamily="34" charset="0"/>
                <a:ea typeface="ＭＳ Ｐゴシック"/>
                <a:cs typeface="Segoe UI Semibold" panose="020B0702040204020203" pitchFamily="34" charset="0"/>
              </a:rPr>
              <a:t>For information on </a:t>
            </a:r>
            <a:r>
              <a:rPr lang="en-US" sz="4000" u="sng" dirty="0">
                <a:solidFill>
                  <a:srgbClr val="5439A1"/>
                </a:solidFill>
                <a:latin typeface="Segoe UI Semibold" panose="020B0702040204020203" pitchFamily="34" charset="0"/>
                <a:ea typeface="ＭＳ Ｐゴシック"/>
                <a:cs typeface="Segoe UI Semibold" panose="020B0702040204020203" pitchFamily="34" charset="0"/>
              </a:rPr>
              <a:t>Accelerator</a:t>
            </a:r>
            <a:r>
              <a:rPr lang="en-US" sz="4000" dirty="0">
                <a:solidFill>
                  <a:srgbClr val="5439A1"/>
                </a:solidFill>
                <a:latin typeface="Segoe UI Semibold" panose="020B0702040204020203" pitchFamily="34" charset="0"/>
                <a:ea typeface="ＭＳ Ｐゴシック"/>
                <a:cs typeface="Segoe UI Semibold" panose="020B0702040204020203" pitchFamily="34" charset="0"/>
              </a:rPr>
              <a:t> funding scheme for start-ups and SMEs, please visit the EIC web site or ask the Finnish Contact points in the EUTI office </a:t>
            </a:r>
            <a:r>
              <a:rPr lang="en-US" sz="4000" dirty="0">
                <a:latin typeface="Segoe UI Semibold" panose="020B0702040204020203" pitchFamily="34" charset="0"/>
                <a:ea typeface="ＭＳ Ｐゴシック"/>
                <a:cs typeface="Segoe UI Semibold" panose="020B0702040204020203" pitchFamily="34" charset="0"/>
              </a:rPr>
              <a:t> </a:t>
            </a:r>
          </a:p>
          <a:p>
            <a:pPr marL="0" indent="0" algn="just">
              <a:lnSpc>
                <a:spcPct val="100000"/>
              </a:lnSpc>
              <a:buClr>
                <a:srgbClr val="E46212"/>
              </a:buClr>
              <a:buNone/>
            </a:pPr>
            <a:endParaRPr lang="en-US" sz="4000" dirty="0">
              <a:latin typeface="Segoe UI Semibold" panose="020B0702040204020203" pitchFamily="34" charset="0"/>
              <a:ea typeface="ＭＳ Ｐゴシック"/>
              <a:cs typeface="Segoe UI Semibold" panose="020B0702040204020203" pitchFamily="34" charset="0"/>
            </a:endParaRPr>
          </a:p>
        </p:txBody>
      </p:sp>
    </p:spTree>
    <p:extLst>
      <p:ext uri="{BB962C8B-B14F-4D97-AF65-F5344CB8AC3E}">
        <p14:creationId xmlns:p14="http://schemas.microsoft.com/office/powerpoint/2010/main" val="307865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1066800"/>
            <a:ext cx="11045707" cy="1671681"/>
          </a:xfrm>
          <a:prstGeom prst="rect">
            <a:avLst/>
          </a:prstGeom>
        </p:spPr>
        <p:txBody>
          <a:bodyPr>
            <a:normAutofit/>
          </a:bodyPr>
          <a:lstStyle/>
          <a:p>
            <a:r>
              <a:rPr lang="en-IE" sz="4000" dirty="0"/>
              <a:t>ERC – excellence in science</a:t>
            </a:r>
            <a:br>
              <a:rPr lang="en-IE" sz="4000" dirty="0"/>
            </a:br>
            <a:r>
              <a:rPr lang="en-IE" sz="4000" dirty="0"/>
              <a:t>EIC – excellence in innovation</a:t>
            </a:r>
            <a:endParaRPr lang="en-GB" sz="4000" dirty="0"/>
          </a:p>
        </p:txBody>
      </p:sp>
      <p:sp>
        <p:nvSpPr>
          <p:cNvPr id="3" name="Content Placeholder 2"/>
          <p:cNvSpPr>
            <a:spLocks noGrp="1"/>
          </p:cNvSpPr>
          <p:nvPr>
            <p:ph idx="1"/>
          </p:nvPr>
        </p:nvSpPr>
        <p:spPr>
          <a:xfrm>
            <a:off x="402776" y="2329314"/>
            <a:ext cx="11045709" cy="4013734"/>
          </a:xfrm>
        </p:spPr>
        <p:txBody>
          <a:bodyPr/>
          <a:lstStyle/>
          <a:p>
            <a:pPr marL="514350" indent="-514350">
              <a:buFont typeface="+mj-lt"/>
              <a:buAutoNum type="arabicPeriod"/>
            </a:pPr>
            <a:endParaRPr lang="de-DE" dirty="0"/>
          </a:p>
          <a:p>
            <a:pPr marL="0" indent="0">
              <a:buNone/>
            </a:pPr>
            <a:r>
              <a:rPr lang="de-DE" sz="2400" b="1" dirty="0">
                <a:solidFill>
                  <a:srgbClr val="5439A1"/>
                </a:solidFill>
              </a:rPr>
              <a:t>EIC Board </a:t>
            </a:r>
            <a:r>
              <a:rPr lang="de-DE" sz="2400" b="1" dirty="0" err="1">
                <a:solidFill>
                  <a:srgbClr val="5439A1"/>
                </a:solidFill>
              </a:rPr>
              <a:t>collaborates</a:t>
            </a:r>
            <a:r>
              <a:rPr lang="de-DE" sz="2400" b="1" dirty="0">
                <a:solidFill>
                  <a:srgbClr val="5439A1"/>
                </a:solidFill>
              </a:rPr>
              <a:t> </a:t>
            </a:r>
            <a:r>
              <a:rPr lang="de-DE" sz="2400" b="1" dirty="0" err="1">
                <a:solidFill>
                  <a:srgbClr val="5439A1"/>
                </a:solidFill>
              </a:rPr>
              <a:t>with</a:t>
            </a:r>
            <a:r>
              <a:rPr lang="de-DE" sz="2400" b="1" dirty="0">
                <a:solidFill>
                  <a:srgbClr val="5439A1"/>
                </a:solidFill>
              </a:rPr>
              <a:t> </a:t>
            </a:r>
            <a:r>
              <a:rPr lang="de-DE" sz="2400" b="1" dirty="0" err="1">
                <a:solidFill>
                  <a:srgbClr val="5439A1"/>
                </a:solidFill>
              </a:rPr>
              <a:t>the</a:t>
            </a:r>
            <a:r>
              <a:rPr lang="de-DE" sz="2400" b="1" dirty="0">
                <a:solidFill>
                  <a:srgbClr val="5439A1"/>
                </a:solidFill>
              </a:rPr>
              <a:t> ERC Council – </a:t>
            </a:r>
            <a:r>
              <a:rPr lang="de-DE" sz="2400" b="1" dirty="0" err="1">
                <a:solidFill>
                  <a:srgbClr val="5439A1"/>
                </a:solidFill>
              </a:rPr>
              <a:t>joint</a:t>
            </a:r>
            <a:r>
              <a:rPr lang="de-DE" sz="2400" b="1" dirty="0">
                <a:solidFill>
                  <a:srgbClr val="5439A1"/>
                </a:solidFill>
              </a:rPr>
              <a:t> Working Group</a:t>
            </a:r>
          </a:p>
          <a:p>
            <a:pPr marL="0" indent="0">
              <a:buNone/>
            </a:pPr>
            <a:r>
              <a:rPr lang="de-DE" sz="2400" b="1" dirty="0" err="1">
                <a:solidFill>
                  <a:srgbClr val="5439A1"/>
                </a:solidFill>
              </a:rPr>
              <a:t>Thematic</a:t>
            </a:r>
            <a:r>
              <a:rPr lang="de-DE" sz="2400" b="1" dirty="0">
                <a:solidFill>
                  <a:srgbClr val="5439A1"/>
                </a:solidFill>
              </a:rPr>
              <a:t> Workshops </a:t>
            </a:r>
            <a:r>
              <a:rPr lang="de-DE" sz="2400" b="1" dirty="0" err="1">
                <a:solidFill>
                  <a:srgbClr val="5439A1"/>
                </a:solidFill>
              </a:rPr>
              <a:t>between</a:t>
            </a:r>
            <a:r>
              <a:rPr lang="de-DE" sz="2400" b="1" dirty="0">
                <a:solidFill>
                  <a:srgbClr val="5439A1"/>
                </a:solidFill>
              </a:rPr>
              <a:t> ERC Proof of Concept </a:t>
            </a:r>
            <a:r>
              <a:rPr lang="de-DE" sz="2400" b="1" dirty="0" err="1">
                <a:solidFill>
                  <a:srgbClr val="5439A1"/>
                </a:solidFill>
              </a:rPr>
              <a:t>awardees</a:t>
            </a:r>
            <a:r>
              <a:rPr lang="de-DE" sz="2400" b="1" dirty="0">
                <a:solidFill>
                  <a:srgbClr val="5439A1"/>
                </a:solidFill>
              </a:rPr>
              <a:t> and EIC Pathfinder </a:t>
            </a:r>
            <a:r>
              <a:rPr lang="de-DE" sz="2400" b="1" dirty="0" err="1">
                <a:solidFill>
                  <a:srgbClr val="5439A1"/>
                </a:solidFill>
              </a:rPr>
              <a:t>awardees</a:t>
            </a:r>
            <a:endParaRPr lang="de-DE" sz="2400" b="1" dirty="0">
              <a:solidFill>
                <a:srgbClr val="5439A1"/>
              </a:solidFill>
            </a:endParaRPr>
          </a:p>
          <a:p>
            <a:pPr marL="0" indent="0">
              <a:buNone/>
            </a:pPr>
            <a:r>
              <a:rPr lang="de-DE" sz="2400" b="1" dirty="0" err="1">
                <a:solidFill>
                  <a:srgbClr val="5439A1"/>
                </a:solidFill>
              </a:rPr>
              <a:t>For</a:t>
            </a:r>
            <a:r>
              <a:rPr lang="de-DE" sz="2400" b="1" dirty="0">
                <a:solidFill>
                  <a:srgbClr val="5439A1"/>
                </a:solidFill>
              </a:rPr>
              <a:t> </a:t>
            </a:r>
            <a:r>
              <a:rPr lang="de-DE" sz="2400" b="1" dirty="0" err="1">
                <a:solidFill>
                  <a:srgbClr val="5439A1"/>
                </a:solidFill>
              </a:rPr>
              <a:t>them</a:t>
            </a:r>
            <a:r>
              <a:rPr lang="de-DE" sz="2400" b="1" dirty="0">
                <a:solidFill>
                  <a:srgbClr val="5439A1"/>
                </a:solidFill>
              </a:rPr>
              <a:t> </a:t>
            </a:r>
            <a:r>
              <a:rPr lang="de-DE" sz="2400" b="1" dirty="0" err="1">
                <a:solidFill>
                  <a:srgbClr val="5439A1"/>
                </a:solidFill>
              </a:rPr>
              <a:t>to</a:t>
            </a:r>
            <a:r>
              <a:rPr lang="de-DE" sz="2400" b="1" dirty="0">
                <a:solidFill>
                  <a:srgbClr val="5439A1"/>
                </a:solidFill>
              </a:rPr>
              <a:t> find mutual </a:t>
            </a:r>
            <a:r>
              <a:rPr lang="de-DE" sz="2400" b="1" dirty="0" err="1">
                <a:solidFill>
                  <a:srgbClr val="5439A1"/>
                </a:solidFill>
              </a:rPr>
              <a:t>interests</a:t>
            </a:r>
            <a:r>
              <a:rPr lang="de-DE" sz="2400" b="1" dirty="0">
                <a:solidFill>
                  <a:srgbClr val="5439A1"/>
                </a:solidFill>
              </a:rPr>
              <a:t>, </a:t>
            </a:r>
            <a:r>
              <a:rPr lang="de-DE" sz="2400" b="1" dirty="0" err="1">
                <a:solidFill>
                  <a:srgbClr val="5439A1"/>
                </a:solidFill>
              </a:rPr>
              <a:t>learn</a:t>
            </a:r>
            <a:r>
              <a:rPr lang="de-DE" sz="2400" b="1" dirty="0">
                <a:solidFill>
                  <a:srgbClr val="5439A1"/>
                </a:solidFill>
              </a:rPr>
              <a:t> </a:t>
            </a:r>
            <a:r>
              <a:rPr lang="de-DE" sz="2400" b="1" dirty="0" err="1">
                <a:solidFill>
                  <a:srgbClr val="5439A1"/>
                </a:solidFill>
              </a:rPr>
              <a:t>from</a:t>
            </a:r>
            <a:r>
              <a:rPr lang="de-DE" sz="2400" b="1" dirty="0">
                <a:solidFill>
                  <a:srgbClr val="5439A1"/>
                </a:solidFill>
              </a:rPr>
              <a:t> </a:t>
            </a:r>
            <a:r>
              <a:rPr lang="de-DE" sz="2400" b="1" dirty="0" err="1">
                <a:solidFill>
                  <a:srgbClr val="5439A1"/>
                </a:solidFill>
              </a:rPr>
              <a:t>each</a:t>
            </a:r>
            <a:r>
              <a:rPr lang="de-DE" sz="2400" b="1" dirty="0">
                <a:solidFill>
                  <a:srgbClr val="5439A1"/>
                </a:solidFill>
              </a:rPr>
              <a:t> </a:t>
            </a:r>
            <a:r>
              <a:rPr lang="de-DE" sz="2400" b="1" dirty="0" err="1">
                <a:solidFill>
                  <a:srgbClr val="5439A1"/>
                </a:solidFill>
              </a:rPr>
              <a:t>other</a:t>
            </a:r>
            <a:r>
              <a:rPr lang="de-DE" sz="2400" b="1" dirty="0">
                <a:solidFill>
                  <a:srgbClr val="5439A1"/>
                </a:solidFill>
              </a:rPr>
              <a:t> </a:t>
            </a:r>
            <a:r>
              <a:rPr lang="de-DE" sz="2400" b="1">
                <a:solidFill>
                  <a:srgbClr val="5439A1"/>
                </a:solidFill>
              </a:rPr>
              <a:t>and network</a:t>
            </a:r>
            <a:endParaRPr lang="de-DE" sz="2400" b="1" dirty="0">
              <a:solidFill>
                <a:srgbClr val="5439A1"/>
              </a:solidFill>
            </a:endParaRPr>
          </a:p>
          <a:p>
            <a:pPr marL="0" indent="0">
              <a:buNone/>
            </a:pPr>
            <a:endParaRPr lang="de-DE" sz="2400" b="1" dirty="0">
              <a:solidFill>
                <a:srgbClr val="5439A1"/>
              </a:solidFill>
            </a:endParaRPr>
          </a:p>
          <a:p>
            <a:pPr marL="0" indent="0">
              <a:buNone/>
            </a:pPr>
            <a:r>
              <a:rPr lang="de-DE" sz="2400" b="1" dirty="0">
                <a:solidFill>
                  <a:srgbClr val="5439A1"/>
                </a:solidFill>
              </a:rPr>
              <a:t>	1st Workshop: </a:t>
            </a:r>
            <a:r>
              <a:rPr lang="de-DE" sz="2400" b="1" dirty="0" err="1">
                <a:solidFill>
                  <a:srgbClr val="5439A1"/>
                </a:solidFill>
              </a:rPr>
              <a:t>Cellular</a:t>
            </a:r>
            <a:r>
              <a:rPr lang="de-DE" sz="2400" b="1" dirty="0">
                <a:solidFill>
                  <a:srgbClr val="5439A1"/>
                </a:solidFill>
              </a:rPr>
              <a:t> and </a:t>
            </a:r>
            <a:r>
              <a:rPr lang="de-DE" sz="2400" b="1" dirty="0" err="1">
                <a:solidFill>
                  <a:srgbClr val="5439A1"/>
                </a:solidFill>
              </a:rPr>
              <a:t>gene</a:t>
            </a:r>
            <a:r>
              <a:rPr lang="de-DE" sz="2400" b="1" dirty="0">
                <a:solidFill>
                  <a:srgbClr val="5439A1"/>
                </a:solidFill>
              </a:rPr>
              <a:t> </a:t>
            </a:r>
            <a:r>
              <a:rPr lang="de-DE" sz="2400" b="1" dirty="0" err="1">
                <a:solidFill>
                  <a:srgbClr val="5439A1"/>
                </a:solidFill>
              </a:rPr>
              <a:t>therapy</a:t>
            </a:r>
            <a:endParaRPr lang="de-DE" sz="2400" b="1" dirty="0">
              <a:solidFill>
                <a:srgbClr val="5439A1"/>
              </a:solidFill>
            </a:endParaRPr>
          </a:p>
          <a:p>
            <a:pPr marL="0" indent="0">
              <a:buNone/>
            </a:pPr>
            <a:r>
              <a:rPr lang="de-DE" sz="2400" b="1" dirty="0">
                <a:solidFill>
                  <a:srgbClr val="5439A1"/>
                </a:solidFill>
              </a:rPr>
              <a:t>	2nd Workshop: Energy</a:t>
            </a:r>
          </a:p>
        </p:txBody>
      </p:sp>
    </p:spTree>
    <p:extLst>
      <p:ext uri="{BB962C8B-B14F-4D97-AF65-F5344CB8AC3E}">
        <p14:creationId xmlns:p14="http://schemas.microsoft.com/office/powerpoint/2010/main" val="2979422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7944" y="3685398"/>
            <a:ext cx="7123441" cy="1184149"/>
          </a:xfrm>
        </p:spPr>
        <p:txBody>
          <a:bodyPr/>
          <a:lstStyle/>
          <a:p>
            <a:r>
              <a:rPr lang="en-GB" sz="2400"/>
              <a:t>@EUeic      </a:t>
            </a:r>
          </a:p>
          <a:p>
            <a:r>
              <a:rPr lang="en-GB" sz="2400"/>
              <a:t>#Eueic</a:t>
            </a:r>
          </a:p>
          <a:p>
            <a:endParaRPr lang="en-GB"/>
          </a:p>
        </p:txBody>
      </p:sp>
    </p:spTree>
    <p:extLst>
      <p:ext uri="{BB962C8B-B14F-4D97-AF65-F5344CB8AC3E}">
        <p14:creationId xmlns:p14="http://schemas.microsoft.com/office/powerpoint/2010/main" val="420126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5996" y="4171755"/>
            <a:ext cx="5486400" cy="21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Expected Pathfinder Challenges projects’ outcomes</a:t>
            </a:r>
            <a:endParaRPr lang="en-GB" dirty="0">
              <a:solidFill>
                <a:schemeClr val="tx2"/>
              </a:solidFill>
            </a:endParaRPr>
          </a:p>
        </p:txBody>
      </p:sp>
      <p:sp>
        <p:nvSpPr>
          <p:cNvPr id="3" name="Content Placeholder 2"/>
          <p:cNvSpPr>
            <a:spLocks noGrp="1"/>
          </p:cNvSpPr>
          <p:nvPr>
            <p:ph idx="1"/>
          </p:nvPr>
        </p:nvSpPr>
        <p:spPr/>
        <p:txBody>
          <a:bodyPr lIns="91440" tIns="45720" rIns="91440" bIns="45720" anchor="t"/>
          <a:lstStyle/>
          <a:p>
            <a:pPr marL="0" indent="0">
              <a:buNone/>
            </a:pPr>
            <a:r>
              <a:rPr lang="en-GB" sz="2400" dirty="0">
                <a:latin typeface="Segoe UI"/>
                <a:cs typeface="Segoe UI"/>
              </a:rPr>
              <a:t>  </a:t>
            </a:r>
            <a:endParaRPr lang="en-GB" sz="2400" dirty="0"/>
          </a:p>
          <a:p>
            <a:r>
              <a:rPr lang="en-GB" sz="2400" b="1" dirty="0">
                <a:latin typeface="Segoe UI"/>
                <a:cs typeface="Segoe UI"/>
              </a:rPr>
              <a:t>Top-level scientific publications </a:t>
            </a:r>
            <a:r>
              <a:rPr lang="en-GB" sz="2400" dirty="0">
                <a:latin typeface="Segoe UI"/>
                <a:cs typeface="Segoe UI"/>
              </a:rPr>
              <a:t>and </a:t>
            </a:r>
            <a:r>
              <a:rPr lang="en-GB" sz="2400" b="1" dirty="0">
                <a:latin typeface="Segoe UI"/>
                <a:cs typeface="Segoe UI"/>
              </a:rPr>
              <a:t>protection of generated intellectual property</a:t>
            </a:r>
            <a:endParaRPr lang="en-GB" sz="2400" dirty="0">
              <a:latin typeface="Segoe UI"/>
              <a:cs typeface="Segoe UI"/>
            </a:endParaRPr>
          </a:p>
          <a:p>
            <a:r>
              <a:rPr lang="en-US" sz="2400" dirty="0">
                <a:latin typeface="Segoe UI"/>
                <a:cs typeface="Segoe UI"/>
              </a:rPr>
              <a:t>Involvement</a:t>
            </a:r>
            <a:r>
              <a:rPr lang="en-US" sz="2400" b="1" dirty="0">
                <a:latin typeface="Segoe UI"/>
                <a:cs typeface="Segoe UI"/>
              </a:rPr>
              <a:t> of  key actors </a:t>
            </a:r>
            <a:r>
              <a:rPr lang="en-US" sz="2400" dirty="0">
                <a:latin typeface="Segoe UI"/>
                <a:cs typeface="Segoe UI"/>
              </a:rPr>
              <a:t>with potential to become future leaders in their field, such as excellent early-career researchers</a:t>
            </a:r>
            <a:r>
              <a:rPr lang="en-US" sz="2400" dirty="0"/>
              <a:t> and </a:t>
            </a:r>
            <a:r>
              <a:rPr lang="en-US" sz="2400" dirty="0">
                <a:latin typeface="Segoe UI"/>
                <a:cs typeface="Segoe UI"/>
              </a:rPr>
              <a:t>promising high-tech start-ups/SMEs</a:t>
            </a:r>
            <a:endParaRPr lang="en-US" sz="2400" dirty="0"/>
          </a:p>
          <a:p>
            <a:endParaRPr lang="en-GB" sz="2400" dirty="0">
              <a:latin typeface="Segoe UI"/>
              <a:cs typeface="Segoe UI"/>
            </a:endParaRPr>
          </a:p>
        </p:txBody>
      </p:sp>
    </p:spTree>
    <p:extLst>
      <p:ext uri="{BB962C8B-B14F-4D97-AF65-F5344CB8AC3E}">
        <p14:creationId xmlns:p14="http://schemas.microsoft.com/office/powerpoint/2010/main" val="2479397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5996" y="4171755"/>
            <a:ext cx="5486400" cy="21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2779" y="1148081"/>
            <a:ext cx="11045707" cy="1573542"/>
          </a:xfrm>
        </p:spPr>
        <p:txBody>
          <a:bodyPr>
            <a:normAutofit/>
          </a:bodyPr>
          <a:lstStyle/>
          <a:p>
            <a:r>
              <a:rPr lang="en-GB" sz="4000" b="1" dirty="0"/>
              <a:t>Pathfinder </a:t>
            </a:r>
            <a:r>
              <a:rPr lang="en-GB" sz="4000" dirty="0"/>
              <a:t>Challenge Guides</a:t>
            </a:r>
          </a:p>
        </p:txBody>
      </p:sp>
      <p:sp>
        <p:nvSpPr>
          <p:cNvPr id="3" name="Content Placeholder 2"/>
          <p:cNvSpPr>
            <a:spLocks noGrp="1"/>
          </p:cNvSpPr>
          <p:nvPr>
            <p:ph idx="1"/>
          </p:nvPr>
        </p:nvSpPr>
        <p:spPr>
          <a:xfrm>
            <a:off x="402776" y="2245657"/>
            <a:ext cx="11045709" cy="4337237"/>
          </a:xfrm>
        </p:spPr>
        <p:txBody>
          <a:bodyPr lIns="91440" tIns="45720" rIns="91440" bIns="45720" anchor="t"/>
          <a:lstStyle/>
          <a:p>
            <a:pPr marL="342900" indent="-342900"/>
            <a:r>
              <a:rPr lang="en-US" sz="2400" dirty="0">
                <a:latin typeface="Segoe UI"/>
                <a:cs typeface="Segoe UI"/>
              </a:rPr>
              <a:t>S</a:t>
            </a:r>
            <a:r>
              <a:rPr lang="en-GB" sz="2400" dirty="0" err="1">
                <a:latin typeface="Segoe UI"/>
                <a:cs typeface="Segoe UI"/>
              </a:rPr>
              <a:t>pecific</a:t>
            </a:r>
            <a:r>
              <a:rPr lang="en-GB" sz="2400" dirty="0">
                <a:latin typeface="Segoe UI"/>
                <a:cs typeface="Segoe UI"/>
              </a:rPr>
              <a:t> objectives of each challenge are described </a:t>
            </a:r>
            <a:r>
              <a:rPr lang="en-IE" sz="2400" dirty="0">
                <a:latin typeface="Segoe UI"/>
                <a:cs typeface="Segoe UI"/>
              </a:rPr>
              <a:t>in</a:t>
            </a:r>
            <a:r>
              <a:rPr lang="en-US" sz="2400" dirty="0">
                <a:latin typeface="Segoe UI"/>
                <a:cs typeface="Segoe UI"/>
              </a:rPr>
              <a:t> Challenge Guides</a:t>
            </a:r>
            <a:endParaRPr lang="en-GB" sz="2400" dirty="0"/>
          </a:p>
          <a:p>
            <a:pPr marL="342900" indent="-342900"/>
            <a:r>
              <a:rPr lang="en-IE" sz="2400" dirty="0">
                <a:latin typeface="Segoe UI"/>
                <a:cs typeface="Segoe UI"/>
              </a:rPr>
              <a:t>Available when</a:t>
            </a:r>
            <a:r>
              <a:rPr lang="en-GB" sz="2400" dirty="0">
                <a:latin typeface="Segoe UI"/>
                <a:cs typeface="Segoe UI"/>
              </a:rPr>
              <a:t> call opens</a:t>
            </a:r>
            <a:r>
              <a:rPr lang="en-GB" sz="2400" b="1" dirty="0">
                <a:latin typeface="Segoe UI"/>
                <a:cs typeface="Segoe UI"/>
              </a:rPr>
              <a:t> </a:t>
            </a:r>
            <a:r>
              <a:rPr lang="en-GB" sz="2400" dirty="0">
                <a:latin typeface="Segoe UI"/>
                <a:cs typeface="Segoe UI"/>
              </a:rPr>
              <a:t>on</a:t>
            </a:r>
            <a:r>
              <a:rPr lang="en-GB" sz="2400" b="1" dirty="0">
                <a:latin typeface="Segoe UI"/>
                <a:cs typeface="Segoe UI"/>
              </a:rPr>
              <a:t> </a:t>
            </a:r>
            <a:r>
              <a:rPr lang="en-US" sz="2400" dirty="0">
                <a:latin typeface="Segoe UI"/>
                <a:cs typeface="Segoe UI"/>
              </a:rPr>
              <a:t>16 June 2022</a:t>
            </a:r>
            <a:endParaRPr lang="en-GB" sz="2400" dirty="0">
              <a:latin typeface="Segoe UI"/>
              <a:cs typeface="Segoe UI"/>
            </a:endParaRPr>
          </a:p>
        </p:txBody>
      </p:sp>
    </p:spTree>
    <p:extLst>
      <p:ext uri="{BB962C8B-B14F-4D97-AF65-F5344CB8AC3E}">
        <p14:creationId xmlns:p14="http://schemas.microsoft.com/office/powerpoint/2010/main" val="387646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07288" y="4171755"/>
            <a:ext cx="5486400" cy="21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a:t>Can you apply? </a:t>
            </a:r>
            <a:endParaRPr lang="en-GB"/>
          </a:p>
        </p:txBody>
      </p:sp>
      <p:sp>
        <p:nvSpPr>
          <p:cNvPr id="3" name="Content Placeholder 2"/>
          <p:cNvSpPr>
            <a:spLocks noGrp="1"/>
          </p:cNvSpPr>
          <p:nvPr>
            <p:ph idx="1"/>
          </p:nvPr>
        </p:nvSpPr>
        <p:spPr/>
        <p:txBody>
          <a:bodyPr lIns="91440" tIns="45720" rIns="91440" bIns="45720" anchor="t"/>
          <a:lstStyle/>
          <a:p>
            <a:pPr marL="0" indent="0" algn="just">
              <a:buClr>
                <a:srgbClr val="E46212"/>
              </a:buClr>
              <a:buNone/>
            </a:pPr>
            <a:r>
              <a:rPr lang="en-US" sz="2200" b="1">
                <a:latin typeface="Segoe UI"/>
                <a:ea typeface="ＭＳ Ｐゴシック"/>
                <a:cs typeface="Segoe UI"/>
              </a:rPr>
              <a:t>Consortia</a:t>
            </a:r>
            <a:r>
              <a:rPr lang="en-US" sz="2200">
                <a:latin typeface="Segoe UI"/>
                <a:ea typeface="ＭＳ Ｐゴシック"/>
                <a:cs typeface="Segoe UI"/>
              </a:rPr>
              <a:t> or </a:t>
            </a:r>
            <a:r>
              <a:rPr lang="en-US" sz="2200" b="1">
                <a:latin typeface="Segoe UI"/>
                <a:ea typeface="ＭＳ Ｐゴシック"/>
                <a:cs typeface="Segoe UI"/>
              </a:rPr>
              <a:t>single legal entities</a:t>
            </a:r>
            <a:r>
              <a:rPr lang="en-US" sz="2200">
                <a:latin typeface="Segoe UI"/>
                <a:ea typeface="ＭＳ Ｐゴシック"/>
                <a:cs typeface="Segoe UI"/>
              </a:rPr>
              <a:t>:</a:t>
            </a:r>
          </a:p>
          <a:p>
            <a:pPr marL="0" indent="0" algn="just">
              <a:buClr>
                <a:srgbClr val="E46212"/>
              </a:buClr>
              <a:buNone/>
            </a:pPr>
            <a:endParaRPr lang="en-US" sz="500">
              <a:ea typeface="ＭＳ Ｐゴシック" pitchFamily="4" charset="-128"/>
            </a:endParaRPr>
          </a:p>
          <a:p>
            <a:pPr algn="just">
              <a:buClr>
                <a:srgbClr val="E46212"/>
              </a:buClr>
            </a:pPr>
            <a:r>
              <a:rPr lang="en-US" sz="2200">
                <a:latin typeface="Segoe UI"/>
                <a:ea typeface="ＭＳ Ｐゴシック"/>
                <a:cs typeface="Segoe UI"/>
              </a:rPr>
              <a:t>In case of </a:t>
            </a:r>
            <a:r>
              <a:rPr lang="en-US" sz="2200" b="1">
                <a:latin typeface="Segoe UI"/>
                <a:ea typeface="ＭＳ Ｐゴシック"/>
                <a:cs typeface="Segoe UI"/>
              </a:rPr>
              <a:t>consortia</a:t>
            </a:r>
            <a:r>
              <a:rPr lang="en-US" sz="2200">
                <a:latin typeface="Segoe UI"/>
                <a:ea typeface="ＭＳ Ｐゴシック"/>
                <a:cs typeface="Segoe UI"/>
              </a:rPr>
              <a:t>, they have to include </a:t>
            </a:r>
            <a:r>
              <a:rPr lang="en-US" sz="2200" b="1">
                <a:latin typeface="Segoe UI"/>
                <a:ea typeface="ＭＳ Ｐゴシック"/>
                <a:cs typeface="Segoe UI"/>
              </a:rPr>
              <a:t>at least two </a:t>
            </a:r>
            <a:r>
              <a:rPr lang="en-US" sz="2200">
                <a:latin typeface="Segoe UI"/>
                <a:ea typeface="ＭＳ Ｐゴシック"/>
                <a:cs typeface="Segoe UI"/>
              </a:rPr>
              <a:t>independent legal entities:</a:t>
            </a:r>
          </a:p>
          <a:p>
            <a:pPr lvl="1" indent="-274320" algn="just">
              <a:buClr>
                <a:srgbClr val="E46212"/>
              </a:buClr>
            </a:pPr>
            <a:r>
              <a:rPr lang="en-US" sz="2200" b="1">
                <a:latin typeface="Segoe UI"/>
                <a:ea typeface="ＭＳ Ｐゴシック"/>
                <a:cs typeface="Segoe UI"/>
              </a:rPr>
              <a:t>consortia of two</a:t>
            </a:r>
            <a:r>
              <a:rPr lang="en-US" sz="2200">
                <a:latin typeface="Segoe UI"/>
                <a:ea typeface="ＭＳ Ｐゴシック"/>
                <a:cs typeface="Segoe UI"/>
              </a:rPr>
              <a:t> must have independent legal entities from two different Member States or Associated Countries; </a:t>
            </a:r>
          </a:p>
          <a:p>
            <a:pPr lvl="1" indent="-274320" algn="just">
              <a:buClr>
                <a:srgbClr val="E46212"/>
              </a:buClr>
            </a:pPr>
            <a:r>
              <a:rPr lang="en-US" sz="2200" b="1">
                <a:latin typeface="Segoe UI"/>
                <a:ea typeface="ＭＳ Ｐゴシック"/>
                <a:cs typeface="Segoe UI"/>
              </a:rPr>
              <a:t>consortia of three or above</a:t>
            </a:r>
            <a:r>
              <a:rPr lang="en-US" sz="2200">
                <a:latin typeface="Segoe UI"/>
                <a:ea typeface="ＭＳ Ｐゴシック"/>
                <a:cs typeface="Segoe UI"/>
              </a:rPr>
              <a:t> follow standard rules i.e., at least one legal entity must be from a Member State and at least two other independent legal entities, each established in different Member States or Associated Countries;</a:t>
            </a:r>
          </a:p>
          <a:p>
            <a:pPr lvl="1" indent="-274320" algn="just">
              <a:buClr>
                <a:srgbClr val="E46212"/>
              </a:buClr>
            </a:pPr>
            <a:r>
              <a:rPr lang="en-US" sz="2200">
                <a:latin typeface="Segoe UI"/>
                <a:ea typeface="ＭＳ Ｐゴシック"/>
                <a:cs typeface="Segoe UI"/>
              </a:rPr>
              <a:t>Legal entities: all types are eligible.  </a:t>
            </a:r>
            <a:endParaRPr lang="en-US" sz="2200">
              <a:ea typeface="ＭＳ Ｐゴシック" pitchFamily="4" charset="-128"/>
            </a:endParaRPr>
          </a:p>
          <a:p>
            <a:pPr algn="just">
              <a:buClr>
                <a:srgbClr val="E46212"/>
              </a:buClr>
            </a:pPr>
            <a:endParaRPr lang="en-US" sz="500">
              <a:ea typeface="ＭＳ Ｐゴシック" pitchFamily="4" charset="-128"/>
            </a:endParaRPr>
          </a:p>
          <a:p>
            <a:pPr algn="just">
              <a:buClr>
                <a:srgbClr val="E46212"/>
              </a:buClr>
            </a:pPr>
            <a:r>
              <a:rPr lang="en-US" sz="2200">
                <a:ea typeface="ＭＳ Ｐゴシック" pitchFamily="4" charset="-128"/>
              </a:rPr>
              <a:t>In the case of </a:t>
            </a:r>
            <a:r>
              <a:rPr lang="en-US" sz="2200" b="1">
                <a:ea typeface="ＭＳ Ｐゴシック" pitchFamily="4" charset="-128"/>
              </a:rPr>
              <a:t>single entity</a:t>
            </a:r>
            <a:r>
              <a:rPr lang="en-US" sz="2200">
                <a:ea typeface="ＭＳ Ｐゴシック" pitchFamily="4" charset="-128"/>
              </a:rPr>
              <a:t>, mid-caps and larger companies will not be permitted. </a:t>
            </a:r>
          </a:p>
        </p:txBody>
      </p:sp>
    </p:spTree>
    <p:extLst>
      <p:ext uri="{BB962C8B-B14F-4D97-AF65-F5344CB8AC3E}">
        <p14:creationId xmlns:p14="http://schemas.microsoft.com/office/powerpoint/2010/main" val="1030583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5996" y="4160463"/>
            <a:ext cx="5486400" cy="21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a:t>What support will you receive if your proposal is funded?</a:t>
            </a:r>
            <a:endParaRPr lang="en-GB" sz="3200"/>
          </a:p>
        </p:txBody>
      </p:sp>
      <p:sp>
        <p:nvSpPr>
          <p:cNvPr id="3" name="Content Placeholder 2"/>
          <p:cNvSpPr>
            <a:spLocks noGrp="1"/>
          </p:cNvSpPr>
          <p:nvPr>
            <p:ph idx="1"/>
          </p:nvPr>
        </p:nvSpPr>
        <p:spPr/>
        <p:txBody>
          <a:bodyPr lIns="91440" tIns="45720" rIns="91440" bIns="45720" anchor="t"/>
          <a:lstStyle/>
          <a:p>
            <a:r>
              <a:rPr lang="en-US" sz="2400">
                <a:latin typeface="Segoe UI"/>
                <a:cs typeface="Segoe UI"/>
              </a:rPr>
              <a:t>A </a:t>
            </a:r>
            <a:r>
              <a:rPr lang="en-US" sz="2400" b="1">
                <a:latin typeface="Segoe UI"/>
                <a:cs typeface="Segoe UI"/>
              </a:rPr>
              <a:t>grant</a:t>
            </a:r>
            <a:r>
              <a:rPr lang="en-US" sz="2400">
                <a:latin typeface="Segoe UI"/>
                <a:cs typeface="Segoe UI"/>
              </a:rPr>
              <a:t> for a </a:t>
            </a:r>
            <a:r>
              <a:rPr lang="en-US" sz="2400" b="1">
                <a:latin typeface="Segoe UI"/>
                <a:cs typeface="Segoe UI"/>
              </a:rPr>
              <a:t>Research and Innovation Action </a:t>
            </a:r>
            <a:r>
              <a:rPr lang="en-US" sz="2400">
                <a:latin typeface="Segoe UI"/>
                <a:cs typeface="Segoe UI"/>
              </a:rPr>
              <a:t>to cover eligible costs </a:t>
            </a:r>
            <a:endParaRPr lang="en-US" sz="2400"/>
          </a:p>
          <a:p>
            <a:r>
              <a:rPr lang="en-US" sz="2400">
                <a:latin typeface="Segoe UI"/>
                <a:cs typeface="Segoe UI"/>
              </a:rPr>
              <a:t>EIC considers proposals with an EU contribution of </a:t>
            </a:r>
            <a:r>
              <a:rPr lang="en-US" sz="2400" b="1">
                <a:latin typeface="Segoe UI"/>
                <a:cs typeface="Segoe UI"/>
              </a:rPr>
              <a:t>up to EUR 4 million</a:t>
            </a:r>
            <a:r>
              <a:rPr lang="en-US" sz="2400">
                <a:latin typeface="Segoe UI"/>
                <a:cs typeface="Segoe UI"/>
              </a:rPr>
              <a:t> as appropriate (larger amounts possible, if properly justified)</a:t>
            </a:r>
            <a:endParaRPr lang="en-US" sz="2400" b="1"/>
          </a:p>
          <a:p>
            <a:r>
              <a:rPr lang="en-US" sz="2400">
                <a:latin typeface="Segoe UI"/>
                <a:cs typeface="Segoe UI"/>
              </a:rPr>
              <a:t>Funding rate </a:t>
            </a:r>
            <a:r>
              <a:rPr lang="en-US" sz="2400" b="1">
                <a:latin typeface="Segoe UI"/>
                <a:cs typeface="Segoe UI"/>
              </a:rPr>
              <a:t>100% of the eligible costs. </a:t>
            </a:r>
            <a:endParaRPr lang="en-US" sz="2400" b="1"/>
          </a:p>
          <a:p>
            <a:r>
              <a:rPr lang="en-US" sz="2400">
                <a:latin typeface="Segoe UI"/>
                <a:cs typeface="Segoe UI"/>
              </a:rPr>
              <a:t>Total indicative budget for this call:  </a:t>
            </a:r>
            <a:r>
              <a:rPr lang="en-US" sz="2400" b="1">
                <a:latin typeface="Segoe UI"/>
                <a:cs typeface="Segoe UI"/>
              </a:rPr>
              <a:t>EUR 167 million </a:t>
            </a:r>
            <a:r>
              <a:rPr lang="en-US" sz="2400">
                <a:latin typeface="Segoe UI"/>
                <a:cs typeface="Segoe UI"/>
              </a:rPr>
              <a:t>(approximately equally shared across the six challenges). </a:t>
            </a:r>
            <a:endParaRPr lang="en-US" sz="2400"/>
          </a:p>
          <a:p>
            <a:endParaRPr lang="en-GB" sz="2400" b="1"/>
          </a:p>
        </p:txBody>
      </p:sp>
    </p:spTree>
    <p:extLst>
      <p:ext uri="{BB962C8B-B14F-4D97-AF65-F5344CB8AC3E}">
        <p14:creationId xmlns:p14="http://schemas.microsoft.com/office/powerpoint/2010/main" val="1356325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a:t>How does the EIC decide if your proposal will be funded?</a:t>
            </a:r>
            <a:endParaRPr lang="en-GB" sz="3200"/>
          </a:p>
        </p:txBody>
      </p:sp>
      <p:grpSp>
        <p:nvGrpSpPr>
          <p:cNvPr id="14" name="Group 13"/>
          <p:cNvGrpSpPr/>
          <p:nvPr/>
        </p:nvGrpSpPr>
        <p:grpSpPr>
          <a:xfrm>
            <a:off x="1320738" y="2431764"/>
            <a:ext cx="9209788" cy="3216000"/>
            <a:chOff x="1281146" y="2690047"/>
            <a:chExt cx="7215534" cy="2519619"/>
          </a:xfrm>
        </p:grpSpPr>
        <p:sp>
          <p:nvSpPr>
            <p:cNvPr id="15" name="Rounded Rectangle 14"/>
            <p:cNvSpPr/>
            <p:nvPr/>
          </p:nvSpPr>
          <p:spPr>
            <a:xfrm>
              <a:off x="3071813" y="2690047"/>
              <a:ext cx="3819989" cy="2519619"/>
            </a:xfrm>
            <a:prstGeom prst="round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a:p>
              <a:pPr algn="ctr"/>
              <a:endParaRPr lang="es-ES"/>
            </a:p>
            <a:p>
              <a:pPr algn="ctr"/>
              <a:endParaRPr lang="es-ES"/>
            </a:p>
            <a:p>
              <a:pPr algn="ctr"/>
              <a:endParaRPr lang="es-ES"/>
            </a:p>
            <a:p>
              <a:pPr algn="ctr"/>
              <a:endParaRPr lang="es-ES"/>
            </a:p>
            <a:p>
              <a:pPr algn="ctr"/>
              <a:endParaRPr lang="es-ES"/>
            </a:p>
            <a:p>
              <a:pPr algn="ctr"/>
              <a:endParaRPr lang="es-ES"/>
            </a:p>
            <a:p>
              <a:pPr algn="ctr"/>
              <a:endParaRPr lang="es-ES" sz="2400" b="1">
                <a:solidFill>
                  <a:schemeClr val="tx1"/>
                </a:solidFill>
              </a:endParaRPr>
            </a:p>
            <a:p>
              <a:pPr algn="ctr"/>
              <a:endParaRPr lang="es-ES" sz="2400" b="1">
                <a:solidFill>
                  <a:schemeClr val="tx1"/>
                </a:solidFill>
              </a:endParaRPr>
            </a:p>
            <a:p>
              <a:pPr algn="ctr"/>
              <a:r>
                <a:rPr lang="es-ES" sz="2400" b="1">
                  <a:solidFill>
                    <a:schemeClr val="tx1"/>
                  </a:solidFill>
                </a:rPr>
                <a:t>Evaluation </a:t>
              </a:r>
              <a:r>
                <a:rPr lang="en-GB" sz="2400" b="1">
                  <a:solidFill>
                    <a:schemeClr val="tx1"/>
                  </a:solidFill>
                </a:rPr>
                <a:t>procedure</a:t>
              </a:r>
            </a:p>
          </p:txBody>
        </p:sp>
        <p:sp>
          <p:nvSpPr>
            <p:cNvPr id="16" name="Rounded Rectangle 15"/>
            <p:cNvSpPr/>
            <p:nvPr/>
          </p:nvSpPr>
          <p:spPr>
            <a:xfrm>
              <a:off x="1281146" y="3524813"/>
              <a:ext cx="1613535" cy="83375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IE" sz="2000" b="1">
                  <a:solidFill>
                    <a:schemeClr val="bg1"/>
                  </a:solidFill>
                  <a:effectLst/>
                  <a:ea typeface="Times New Roman" panose="02020603050405020304" pitchFamily="18" charset="0"/>
                  <a:cs typeface="Calibri" panose="020F0502020204030204" pitchFamily="34" charset="0"/>
                </a:rPr>
                <a:t>Submission </a:t>
              </a:r>
              <a:endParaRPr lang="en-GB" sz="2000">
                <a:solidFill>
                  <a:schemeClr val="bg1"/>
                </a:solidFill>
                <a:effectLst/>
                <a:ea typeface="Times New Roman" panose="02020603050405020304" pitchFamily="18" charset="0"/>
                <a:cs typeface="Calibri" panose="020F0502020204030204" pitchFamily="34" charset="0"/>
              </a:endParaRPr>
            </a:p>
          </p:txBody>
        </p:sp>
        <p:sp>
          <p:nvSpPr>
            <p:cNvPr id="17" name="Right Arrow 16"/>
            <p:cNvSpPr/>
            <p:nvPr/>
          </p:nvSpPr>
          <p:spPr>
            <a:xfrm>
              <a:off x="2951906" y="3871523"/>
              <a:ext cx="269875" cy="9525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Rounded Rectangle 17"/>
            <p:cNvSpPr/>
            <p:nvPr/>
          </p:nvSpPr>
          <p:spPr>
            <a:xfrm>
              <a:off x="3249575" y="3443731"/>
              <a:ext cx="1573885" cy="99592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IE" sz="2000" b="1">
                  <a:solidFill>
                    <a:schemeClr val="bg1"/>
                  </a:solidFill>
                  <a:effectLst/>
                  <a:ea typeface="Times New Roman" panose="02020603050405020304" pitchFamily="18" charset="0"/>
                  <a:cs typeface="Calibri" panose="020F0502020204030204" pitchFamily="34" charset="0"/>
                </a:rPr>
                <a:t>Individual </a:t>
              </a:r>
              <a:r>
                <a:rPr lang="en-IE" sz="2000" b="1">
                  <a:solidFill>
                    <a:schemeClr val="bg1"/>
                  </a:solidFill>
                  <a:ea typeface="Times New Roman" panose="02020603050405020304" pitchFamily="18" charset="0"/>
                  <a:cs typeface="Calibri" panose="020F0502020204030204" pitchFamily="34" charset="0"/>
                </a:rPr>
                <a:t>r</a:t>
              </a:r>
              <a:r>
                <a:rPr lang="en-IE" sz="2000" b="1">
                  <a:solidFill>
                    <a:schemeClr val="bg1"/>
                  </a:solidFill>
                  <a:effectLst/>
                  <a:ea typeface="Times New Roman" panose="02020603050405020304" pitchFamily="18" charset="0"/>
                  <a:cs typeface="Calibri" panose="020F0502020204030204" pitchFamily="34" charset="0"/>
                </a:rPr>
                <a:t>emote phase</a:t>
              </a:r>
              <a:endParaRPr lang="en-GB" sz="2000">
                <a:solidFill>
                  <a:schemeClr val="bg1"/>
                </a:solidFill>
                <a:effectLst/>
                <a:ea typeface="Times New Roman" panose="02020603050405020304" pitchFamily="18" charset="0"/>
                <a:cs typeface="Calibri" panose="020F0502020204030204" pitchFamily="34" charset="0"/>
              </a:endParaRPr>
            </a:p>
          </p:txBody>
        </p:sp>
        <p:sp>
          <p:nvSpPr>
            <p:cNvPr id="21" name="Rounded Rectangle 20"/>
            <p:cNvSpPr/>
            <p:nvPr/>
          </p:nvSpPr>
          <p:spPr>
            <a:xfrm>
              <a:off x="5166593" y="3398645"/>
              <a:ext cx="1572473" cy="104100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IE" sz="2000" b="1">
                  <a:solidFill>
                    <a:schemeClr val="bg1"/>
                  </a:solidFill>
                  <a:effectLst/>
                  <a:ea typeface="Times New Roman" panose="02020603050405020304" pitchFamily="18" charset="0"/>
                  <a:cs typeface="Calibri" panose="020F0502020204030204" pitchFamily="34" charset="0"/>
                </a:rPr>
                <a:t>Evaluation committee phase</a:t>
              </a:r>
              <a:endParaRPr lang="en-GB" sz="2000">
                <a:solidFill>
                  <a:schemeClr val="bg1"/>
                </a:solidFill>
                <a:effectLst/>
                <a:ea typeface="Times New Roman" panose="02020603050405020304" pitchFamily="18" charset="0"/>
                <a:cs typeface="Calibri" panose="020F0502020204030204" pitchFamily="34" charset="0"/>
              </a:endParaRPr>
            </a:p>
          </p:txBody>
        </p:sp>
        <p:sp>
          <p:nvSpPr>
            <p:cNvPr id="22" name="Right Arrow 21"/>
            <p:cNvSpPr/>
            <p:nvPr/>
          </p:nvSpPr>
          <p:spPr>
            <a:xfrm>
              <a:off x="6775912" y="3869903"/>
              <a:ext cx="269875" cy="9525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Right Arrow 22"/>
            <p:cNvSpPr/>
            <p:nvPr/>
          </p:nvSpPr>
          <p:spPr>
            <a:xfrm>
              <a:off x="4871314" y="3869903"/>
              <a:ext cx="269875" cy="9525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ounded Rectangle 23"/>
            <p:cNvSpPr/>
            <p:nvPr/>
          </p:nvSpPr>
          <p:spPr>
            <a:xfrm>
              <a:off x="7095372" y="3556473"/>
              <a:ext cx="1401308" cy="7867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IE" sz="2000" b="1">
                  <a:solidFill>
                    <a:schemeClr val="bg1"/>
                  </a:solidFill>
                  <a:effectLst/>
                  <a:ea typeface="Times New Roman" panose="02020603050405020304" pitchFamily="18" charset="0"/>
                  <a:cs typeface="Calibri" panose="020F0502020204030204" pitchFamily="34" charset="0"/>
                </a:rPr>
                <a:t>Feedback</a:t>
              </a:r>
              <a:endParaRPr lang="en-GB" sz="2000">
                <a:solidFill>
                  <a:schemeClr val="bg1"/>
                </a:solidFill>
                <a:effectLst/>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269733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9" y="422991"/>
            <a:ext cx="11045707" cy="678017"/>
          </a:xfrm>
        </p:spPr>
        <p:txBody>
          <a:bodyPr>
            <a:normAutofit fontScale="90000"/>
          </a:bodyPr>
          <a:lstStyle/>
          <a:p>
            <a:r>
              <a:rPr lang="en-US" dirty="0"/>
              <a:t>Why is an EIC needed - what’s holding back </a:t>
            </a:r>
            <a:br>
              <a:rPr lang="en-US" dirty="0"/>
            </a:br>
            <a:r>
              <a:rPr lang="en-US" dirty="0"/>
              <a:t>European innovation?</a:t>
            </a:r>
            <a:br>
              <a:rPr lang="en-US" dirty="0"/>
            </a:br>
            <a:endParaRPr lang="en-GB" dirty="0"/>
          </a:p>
        </p:txBody>
      </p:sp>
      <p:sp>
        <p:nvSpPr>
          <p:cNvPr id="5" name="Rectangle 4"/>
          <p:cNvSpPr/>
          <p:nvPr/>
        </p:nvSpPr>
        <p:spPr bwMode="auto">
          <a:xfrm>
            <a:off x="532086" y="1776256"/>
            <a:ext cx="2552933" cy="1152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r>
              <a:rPr lang="en-GB" dirty="0">
                <a:solidFill>
                  <a:schemeClr val="bg1"/>
                </a:solidFill>
              </a:rPr>
              <a:t>Innovation </a:t>
            </a:r>
            <a:r>
              <a:rPr lang="en-GB" b="1" dirty="0">
                <a:solidFill>
                  <a:schemeClr val="bg1"/>
                </a:solidFill>
              </a:rPr>
              <a:t>performance</a:t>
            </a:r>
          </a:p>
        </p:txBody>
      </p:sp>
      <p:sp>
        <p:nvSpPr>
          <p:cNvPr id="6" name="Pentagon 5"/>
          <p:cNvSpPr/>
          <p:nvPr/>
        </p:nvSpPr>
        <p:spPr bwMode="auto">
          <a:xfrm>
            <a:off x="3235155" y="1776256"/>
            <a:ext cx="6996902" cy="1152000"/>
          </a:xfrm>
          <a:prstGeom prst="homePlate">
            <a:avLst>
              <a:gd name="adj" fmla="val 26751"/>
            </a:avLst>
          </a:prstGeom>
          <a:solidFill>
            <a:schemeClr val="tx2"/>
          </a:solidFill>
          <a:ln>
            <a:noFill/>
          </a:ln>
          <a:effectLst/>
        </p:spPr>
        <p:txBody>
          <a:bodyPr vert="horz" wrap="square" lIns="91440" tIns="45720" rIns="91440" bIns="45720" numCol="1" rtlCol="0" anchor="ctr" anchorCtr="0" compatLnSpc="1">
            <a:prstTxWarp prst="textNoShape">
              <a:avLst/>
            </a:prstTxWarp>
          </a:bodyPr>
          <a:lstStyle/>
          <a:p>
            <a:pPr marL="288925" indent="-285750">
              <a:buFont typeface="Arial" panose="020B0604020202020204" pitchFamily="34" charset="0"/>
              <a:buChar char="•"/>
            </a:pPr>
            <a:r>
              <a:rPr lang="en-GB" b="1" dirty="0">
                <a:solidFill>
                  <a:schemeClr val="bg1"/>
                </a:solidFill>
              </a:rPr>
              <a:t>Strong research performance</a:t>
            </a:r>
            <a:r>
              <a:rPr lang="en-GB" dirty="0">
                <a:solidFill>
                  <a:schemeClr val="bg1"/>
                </a:solidFill>
              </a:rPr>
              <a:t> </a:t>
            </a:r>
            <a:r>
              <a:rPr lang="en-GB" b="1" dirty="0">
                <a:solidFill>
                  <a:schemeClr val="bg1"/>
                </a:solidFill>
              </a:rPr>
              <a:t>not translated </a:t>
            </a:r>
            <a:r>
              <a:rPr lang="en-GB" dirty="0">
                <a:solidFill>
                  <a:schemeClr val="bg1"/>
                </a:solidFill>
              </a:rPr>
              <a:t>into innovation</a:t>
            </a:r>
          </a:p>
          <a:p>
            <a:pPr marL="288925" indent="-285750">
              <a:buFont typeface="Arial" panose="020B0604020202020204" pitchFamily="34" charset="0"/>
              <a:buChar char="•"/>
            </a:pPr>
            <a:r>
              <a:rPr lang="en-GB" b="1" dirty="0">
                <a:solidFill>
                  <a:schemeClr val="bg1"/>
                </a:solidFill>
              </a:rPr>
              <a:t>Lack of breakthrough/ disruptive innovations </a:t>
            </a:r>
            <a:r>
              <a:rPr lang="en-GB" dirty="0">
                <a:solidFill>
                  <a:schemeClr val="bg1"/>
                </a:solidFill>
              </a:rPr>
              <a:t>that create new markets</a:t>
            </a:r>
          </a:p>
        </p:txBody>
      </p:sp>
      <p:sp>
        <p:nvSpPr>
          <p:cNvPr id="7" name="Rectangle 6"/>
          <p:cNvSpPr/>
          <p:nvPr/>
        </p:nvSpPr>
        <p:spPr bwMode="auto">
          <a:xfrm>
            <a:off x="558090" y="3144153"/>
            <a:ext cx="2526929" cy="1152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r>
              <a:rPr lang="en-GB" dirty="0">
                <a:solidFill>
                  <a:schemeClr val="bg1"/>
                </a:solidFill>
              </a:rPr>
              <a:t>Innovation </a:t>
            </a:r>
            <a:r>
              <a:rPr lang="en-GB" b="1" dirty="0">
                <a:solidFill>
                  <a:schemeClr val="bg1"/>
                </a:solidFill>
              </a:rPr>
              <a:t>funding</a:t>
            </a:r>
          </a:p>
        </p:txBody>
      </p:sp>
      <p:sp>
        <p:nvSpPr>
          <p:cNvPr id="10" name="Pentagon 9"/>
          <p:cNvSpPr/>
          <p:nvPr/>
        </p:nvSpPr>
        <p:spPr bwMode="auto">
          <a:xfrm>
            <a:off x="3235155" y="3144153"/>
            <a:ext cx="6945420" cy="1152000"/>
          </a:xfrm>
          <a:prstGeom prst="homePlate">
            <a:avLst>
              <a:gd name="adj" fmla="val 26751"/>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3175" lvl="1"/>
            <a:r>
              <a:rPr lang="en-GB" dirty="0">
                <a:solidFill>
                  <a:schemeClr val="bg1"/>
                </a:solidFill>
              </a:rPr>
              <a:t>Financing gaps (2 “valleys of death”) in </a:t>
            </a:r>
          </a:p>
          <a:p>
            <a:pPr marL="165100" indent="-349250">
              <a:buFont typeface="Arial" panose="020B0604020202020204" pitchFamily="34" charset="0"/>
              <a:buChar char="•"/>
            </a:pPr>
            <a:r>
              <a:rPr lang="en-GB" b="1" dirty="0">
                <a:solidFill>
                  <a:schemeClr val="bg1"/>
                </a:solidFill>
              </a:rPr>
              <a:t>Transition </a:t>
            </a:r>
            <a:r>
              <a:rPr lang="en-GB" dirty="0">
                <a:solidFill>
                  <a:schemeClr val="bg1"/>
                </a:solidFill>
              </a:rPr>
              <a:t>from lab to enterprise</a:t>
            </a:r>
          </a:p>
          <a:p>
            <a:pPr marL="165100" indent="-349250">
              <a:buFont typeface="Arial" panose="020B0604020202020204" pitchFamily="34" charset="0"/>
              <a:buChar char="•"/>
            </a:pPr>
            <a:r>
              <a:rPr lang="en-GB" dirty="0">
                <a:solidFill>
                  <a:schemeClr val="bg1"/>
                </a:solidFill>
              </a:rPr>
              <a:t> </a:t>
            </a:r>
            <a:r>
              <a:rPr lang="en-GB" b="1" dirty="0">
                <a:solidFill>
                  <a:schemeClr val="bg1"/>
                </a:solidFill>
              </a:rPr>
              <a:t>Scaling up  </a:t>
            </a:r>
            <a:r>
              <a:rPr lang="en-GB" dirty="0">
                <a:solidFill>
                  <a:schemeClr val="bg1"/>
                </a:solidFill>
              </a:rPr>
              <a:t>for high-risk innovative start-ups</a:t>
            </a:r>
          </a:p>
        </p:txBody>
      </p:sp>
      <p:sp>
        <p:nvSpPr>
          <p:cNvPr id="11" name="Rectangle 10"/>
          <p:cNvSpPr/>
          <p:nvPr/>
        </p:nvSpPr>
        <p:spPr bwMode="auto">
          <a:xfrm>
            <a:off x="582993" y="4492847"/>
            <a:ext cx="2502026" cy="1152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r>
              <a:rPr lang="en-GB" dirty="0">
                <a:solidFill>
                  <a:schemeClr val="bg1"/>
                </a:solidFill>
              </a:rPr>
              <a:t>Innovation </a:t>
            </a:r>
            <a:r>
              <a:rPr lang="en-GB" b="1" dirty="0">
                <a:solidFill>
                  <a:schemeClr val="bg1"/>
                </a:solidFill>
              </a:rPr>
              <a:t>ecosystem</a:t>
            </a:r>
          </a:p>
        </p:txBody>
      </p:sp>
      <p:sp>
        <p:nvSpPr>
          <p:cNvPr id="12" name="Pentagon 11"/>
          <p:cNvSpPr/>
          <p:nvPr/>
        </p:nvSpPr>
        <p:spPr bwMode="auto">
          <a:xfrm>
            <a:off x="3235155" y="4492847"/>
            <a:ext cx="6997985" cy="1152000"/>
          </a:xfrm>
          <a:prstGeom prst="homePlate">
            <a:avLst>
              <a:gd name="adj" fmla="val 26751"/>
            </a:avLst>
          </a:prstGeom>
          <a:solidFill>
            <a:schemeClr val="accent3"/>
          </a:solidFill>
          <a:ln>
            <a:noFill/>
          </a:ln>
          <a:effectLst/>
        </p:spPr>
        <p:txBody>
          <a:bodyPr vert="horz" wrap="square" lIns="91440" tIns="45720" rIns="91440" bIns="45720" numCol="1" rtlCol="0" anchor="ctr" anchorCtr="0" compatLnSpc="1">
            <a:prstTxWarp prst="textNoShape">
              <a:avLst/>
            </a:prstTxWarp>
          </a:bodyPr>
          <a:lstStyle/>
          <a:p>
            <a:pPr marL="288925" lvl="1" indent="-285750">
              <a:buFont typeface="Arial" panose="020B0604020202020204" pitchFamily="34" charset="0"/>
              <a:buChar char="•"/>
            </a:pPr>
            <a:r>
              <a:rPr lang="en-GB" dirty="0">
                <a:solidFill>
                  <a:schemeClr val="bg1"/>
                </a:solidFill>
              </a:rPr>
              <a:t>Many national &amp; local ecosystems, but </a:t>
            </a:r>
            <a:r>
              <a:rPr lang="en-GB" b="1" dirty="0">
                <a:solidFill>
                  <a:schemeClr val="bg1"/>
                </a:solidFill>
              </a:rPr>
              <a:t>fragmented at European </a:t>
            </a:r>
            <a:r>
              <a:rPr lang="en-GB" dirty="0">
                <a:solidFill>
                  <a:schemeClr val="bg1"/>
                </a:solidFill>
              </a:rPr>
              <a:t>level</a:t>
            </a:r>
          </a:p>
          <a:p>
            <a:pPr marL="288925" lvl="1" indent="-285750">
              <a:buFont typeface="Arial" panose="020B0604020202020204" pitchFamily="34" charset="0"/>
              <a:buChar char="•"/>
            </a:pPr>
            <a:r>
              <a:rPr lang="en-GB" dirty="0">
                <a:solidFill>
                  <a:schemeClr val="bg1"/>
                </a:solidFill>
              </a:rPr>
              <a:t>Need to </a:t>
            </a:r>
            <a:r>
              <a:rPr lang="en-GB" b="1" dirty="0">
                <a:solidFill>
                  <a:schemeClr val="bg1"/>
                </a:solidFill>
              </a:rPr>
              <a:t>include all regions and all talent </a:t>
            </a:r>
            <a:endParaRPr lang="en-GB" dirty="0">
              <a:solidFill>
                <a:schemeClr val="bg1"/>
              </a:solidFill>
            </a:endParaRPr>
          </a:p>
        </p:txBody>
      </p:sp>
    </p:spTree>
    <p:extLst>
      <p:ext uri="{BB962C8B-B14F-4D97-AF65-F5344CB8AC3E}">
        <p14:creationId xmlns:p14="http://schemas.microsoft.com/office/powerpoint/2010/main" val="4230630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1150" y="4171754"/>
            <a:ext cx="5486400" cy="21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2779" y="1140566"/>
            <a:ext cx="11045707" cy="1325563"/>
          </a:xfrm>
        </p:spPr>
        <p:txBody>
          <a:bodyPr/>
          <a:lstStyle/>
          <a:p>
            <a:r>
              <a:rPr lang="en-IE" b="1"/>
              <a:t>Step 1: Individual Remote phase </a:t>
            </a:r>
            <a:endParaRPr lang="en-GB"/>
          </a:p>
        </p:txBody>
      </p:sp>
      <p:sp>
        <p:nvSpPr>
          <p:cNvPr id="3" name="Content Placeholder 2"/>
          <p:cNvSpPr>
            <a:spLocks noGrp="1"/>
          </p:cNvSpPr>
          <p:nvPr>
            <p:ph idx="1"/>
          </p:nvPr>
        </p:nvSpPr>
        <p:spPr>
          <a:xfrm>
            <a:off x="402776" y="1973748"/>
            <a:ext cx="11045709" cy="3842667"/>
          </a:xfrm>
        </p:spPr>
        <p:txBody>
          <a:bodyPr lIns="91440" tIns="45720" rIns="91440" bIns="45720" anchor="t"/>
          <a:lstStyle/>
          <a:p>
            <a:r>
              <a:rPr lang="en-IE" sz="2400">
                <a:latin typeface="Segoe UI"/>
                <a:cs typeface="Segoe UI"/>
              </a:rPr>
              <a:t>EIC expert evaluators to assess </a:t>
            </a:r>
            <a:r>
              <a:rPr lang="en-IE" sz="2400" b="1">
                <a:latin typeface="Segoe UI"/>
                <a:cs typeface="Segoe UI"/>
              </a:rPr>
              <a:t>each application separately </a:t>
            </a:r>
            <a:r>
              <a:rPr lang="en-IE" sz="2400">
                <a:latin typeface="Segoe UI"/>
                <a:cs typeface="Segoe UI"/>
              </a:rPr>
              <a:t>against the defined award criteria: </a:t>
            </a:r>
            <a:endParaRPr lang="en-IE" sz="2400"/>
          </a:p>
          <a:p>
            <a:pPr lvl="1" indent="-274320"/>
            <a:r>
              <a:rPr lang="en-IE" sz="2000"/>
              <a:t>Excellence </a:t>
            </a:r>
          </a:p>
          <a:p>
            <a:pPr lvl="1" indent="-274320"/>
            <a:r>
              <a:rPr lang="en-IE" sz="2000"/>
              <a:t>Impact </a:t>
            </a:r>
          </a:p>
          <a:p>
            <a:pPr lvl="1" indent="-274320"/>
            <a:r>
              <a:rPr lang="en-US" sz="2000"/>
              <a:t>Quality and efficiency of the implementation. </a:t>
            </a:r>
            <a:endParaRPr lang="en-GB" sz="2000"/>
          </a:p>
          <a:p>
            <a:r>
              <a:rPr lang="en-GB" sz="2400" b="1">
                <a:latin typeface="Segoe UI"/>
                <a:cs typeface="Segoe UI"/>
              </a:rPr>
              <a:t>Remote score</a:t>
            </a:r>
            <a:r>
              <a:rPr lang="en-GB" sz="2400">
                <a:latin typeface="Segoe UI"/>
                <a:cs typeface="Segoe UI"/>
              </a:rPr>
              <a:t> for each award criterion is the median of the evaluators’ scores.</a:t>
            </a:r>
          </a:p>
          <a:p>
            <a:r>
              <a:rPr lang="en-GB" sz="2400" b="1">
                <a:latin typeface="Segoe UI"/>
                <a:cs typeface="Segoe UI"/>
              </a:rPr>
              <a:t>Overall remote score</a:t>
            </a:r>
            <a:r>
              <a:rPr lang="en-GB" sz="2400">
                <a:latin typeface="Segoe UI"/>
                <a:cs typeface="Segoe UI"/>
              </a:rPr>
              <a:t> is weighted sum of three median scores from three award criteria.</a:t>
            </a:r>
          </a:p>
          <a:p>
            <a:r>
              <a:rPr lang="en-GB" sz="2400">
                <a:latin typeface="Segoe UI"/>
                <a:cs typeface="Segoe UI"/>
              </a:rPr>
              <a:t>All proposals that </a:t>
            </a:r>
            <a:r>
              <a:rPr lang="en-GB" sz="2400" b="1">
                <a:latin typeface="Segoe UI"/>
                <a:cs typeface="Segoe UI"/>
              </a:rPr>
              <a:t>meet the thresholds </a:t>
            </a:r>
            <a:r>
              <a:rPr lang="en-GB" sz="2400">
                <a:latin typeface="Segoe UI"/>
                <a:cs typeface="Segoe UI"/>
              </a:rPr>
              <a:t>to be considered in Step 2.</a:t>
            </a:r>
          </a:p>
        </p:txBody>
      </p:sp>
    </p:spTree>
    <p:extLst>
      <p:ext uri="{BB962C8B-B14F-4D97-AF65-F5344CB8AC3E}">
        <p14:creationId xmlns:p14="http://schemas.microsoft.com/office/powerpoint/2010/main" val="850017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1167460"/>
            <a:ext cx="11045707" cy="1325563"/>
          </a:xfrm>
        </p:spPr>
        <p:txBody>
          <a:bodyPr>
            <a:normAutofit/>
          </a:bodyPr>
          <a:lstStyle/>
          <a:p>
            <a:r>
              <a:rPr lang="en-US"/>
              <a:t>Award criterion “Excellence”</a:t>
            </a:r>
            <a:endParaRPr lang="en-GB"/>
          </a:p>
        </p:txBody>
      </p:sp>
      <p:sp>
        <p:nvSpPr>
          <p:cNvPr id="3" name="Content Placeholder 2"/>
          <p:cNvSpPr>
            <a:spLocks noGrp="1"/>
          </p:cNvSpPr>
          <p:nvPr>
            <p:ph idx="1"/>
          </p:nvPr>
        </p:nvSpPr>
        <p:spPr>
          <a:xfrm>
            <a:off x="402776" y="2014089"/>
            <a:ext cx="11045709" cy="3842667"/>
          </a:xfrm>
        </p:spPr>
        <p:txBody>
          <a:bodyPr/>
          <a:lstStyle/>
          <a:p>
            <a:pPr>
              <a:lnSpc>
                <a:spcPct val="100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Objectives and relevance to the Challenge: </a:t>
            </a:r>
            <a:r>
              <a:rPr lang="en-GB" sz="2200">
                <a:effectLst/>
                <a:latin typeface="Calibri" panose="020F0502020204030204" pitchFamily="34" charset="0"/>
                <a:ea typeface="Calibri" panose="020F0502020204030204" pitchFamily="34" charset="0"/>
                <a:cs typeface="Times New Roman" panose="02020603050405020304" pitchFamily="18" charset="0"/>
              </a:rPr>
              <a:t>How clear are the project’s objectives? How relevant are they in contributing to the overall goal and the specific objectives of the Challenge?</a:t>
            </a:r>
            <a:endParaRPr lang="en-IE"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Novelty: </a:t>
            </a:r>
            <a:r>
              <a:rPr lang="en-GB" sz="2200">
                <a:effectLst/>
                <a:latin typeface="Calibri" panose="020F0502020204030204" pitchFamily="34" charset="0"/>
                <a:ea typeface="Calibri" panose="020F0502020204030204" pitchFamily="34" charset="0"/>
                <a:cs typeface="Times New Roman" panose="02020603050405020304" pitchFamily="18" charset="0"/>
              </a:rPr>
              <a:t>To what extent is the proposed work ambitious and goes beyond the state-of-the-art?</a:t>
            </a:r>
            <a:endParaRPr lang="en-IE"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Plausibility of the methodology: </a:t>
            </a:r>
            <a:r>
              <a:rPr lang="en-GB" sz="2200">
                <a:effectLst/>
                <a:latin typeface="Calibri" panose="020F0502020204030204" pitchFamily="34" charset="0"/>
                <a:ea typeface="Calibri" panose="020F0502020204030204" pitchFamily="34" charset="0"/>
                <a:cs typeface="Times New Roman" panose="02020603050405020304" pitchFamily="18" charset="0"/>
              </a:rPr>
              <a:t>How sound is the proposed methodology, including the underlying concepts, models, assumptions, appropriate consideration of the gender dimension in research content, and the quality of open science practices?</a:t>
            </a:r>
            <a:endParaRPr lang="en-IE"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909693" y="5483045"/>
            <a:ext cx="1237674" cy="1198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p:cNvSpPr txBox="1"/>
          <p:nvPr/>
        </p:nvSpPr>
        <p:spPr>
          <a:xfrm>
            <a:off x="891221" y="5759256"/>
            <a:ext cx="1274618" cy="646331"/>
          </a:xfrm>
          <a:prstGeom prst="rect">
            <a:avLst/>
          </a:prstGeom>
          <a:noFill/>
        </p:spPr>
        <p:txBody>
          <a:bodyPr wrap="square" rtlCol="0">
            <a:spAutoFit/>
          </a:bodyPr>
          <a:lstStyle/>
          <a:p>
            <a:pPr algn="ctr"/>
            <a:r>
              <a:rPr lang="en-US">
                <a:solidFill>
                  <a:schemeClr val="bg1"/>
                </a:solidFill>
              </a:rPr>
              <a:t>Threshold</a:t>
            </a:r>
            <a:r>
              <a:rPr lang="en-US" b="1">
                <a:solidFill>
                  <a:schemeClr val="bg1"/>
                </a:solidFill>
              </a:rPr>
              <a:t>4/5</a:t>
            </a:r>
          </a:p>
        </p:txBody>
      </p:sp>
      <p:sp>
        <p:nvSpPr>
          <p:cNvPr id="7" name="Oval 6"/>
          <p:cNvSpPr/>
          <p:nvPr/>
        </p:nvSpPr>
        <p:spPr>
          <a:xfrm>
            <a:off x="2287070" y="5486713"/>
            <a:ext cx="1237674" cy="1198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TextBox 7"/>
          <p:cNvSpPr txBox="1"/>
          <p:nvPr/>
        </p:nvSpPr>
        <p:spPr>
          <a:xfrm>
            <a:off x="2268598" y="5759256"/>
            <a:ext cx="1274618" cy="646331"/>
          </a:xfrm>
          <a:prstGeom prst="rect">
            <a:avLst/>
          </a:prstGeom>
          <a:noFill/>
        </p:spPr>
        <p:txBody>
          <a:bodyPr wrap="square" rtlCol="0">
            <a:spAutoFit/>
          </a:bodyPr>
          <a:lstStyle/>
          <a:p>
            <a:pPr algn="ctr"/>
            <a:r>
              <a:rPr lang="en-US">
                <a:solidFill>
                  <a:schemeClr val="bg1"/>
                </a:solidFill>
              </a:rPr>
              <a:t>Weight</a:t>
            </a:r>
          </a:p>
          <a:p>
            <a:pPr algn="ctr"/>
            <a:r>
              <a:rPr lang="en-US" b="1">
                <a:solidFill>
                  <a:schemeClr val="bg1"/>
                </a:solidFill>
              </a:rPr>
              <a:t>60%</a:t>
            </a:r>
          </a:p>
        </p:txBody>
      </p:sp>
    </p:spTree>
    <p:extLst>
      <p:ext uri="{BB962C8B-B14F-4D97-AF65-F5344CB8AC3E}">
        <p14:creationId xmlns:p14="http://schemas.microsoft.com/office/powerpoint/2010/main" val="512272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548898"/>
            <a:ext cx="11045707" cy="1325563"/>
          </a:xfrm>
        </p:spPr>
        <p:txBody>
          <a:bodyPr>
            <a:normAutofit/>
          </a:bodyPr>
          <a:lstStyle/>
          <a:p>
            <a:r>
              <a:rPr lang="en-US"/>
              <a:t>Award criterion “Impact”</a:t>
            </a:r>
            <a:endParaRPr lang="en-GB"/>
          </a:p>
        </p:txBody>
      </p:sp>
      <p:sp>
        <p:nvSpPr>
          <p:cNvPr id="3" name="Content Placeholder 2"/>
          <p:cNvSpPr>
            <a:spLocks noGrp="1"/>
          </p:cNvSpPr>
          <p:nvPr>
            <p:ph idx="1"/>
          </p:nvPr>
        </p:nvSpPr>
        <p:spPr>
          <a:xfrm>
            <a:off x="389329" y="1301398"/>
            <a:ext cx="11390295" cy="3842667"/>
          </a:xfrm>
        </p:spPr>
        <p:txBody>
          <a:bodyPr/>
          <a:lstStyle/>
          <a:p>
            <a:pPr>
              <a:lnSpc>
                <a:spcPct val="100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Potential Impact: </a:t>
            </a:r>
            <a:r>
              <a:rPr lang="en-GB" sz="2200">
                <a:effectLst/>
                <a:latin typeface="Calibri" panose="020F0502020204030204" pitchFamily="34" charset="0"/>
                <a:ea typeface="Calibri" panose="020F0502020204030204" pitchFamily="34" charset="0"/>
                <a:cs typeface="Times New Roman" panose="02020603050405020304" pitchFamily="18" charset="0"/>
              </a:rPr>
              <a:t>How credible are the pathways to achieve the expected outcomes and impacts of the Challenge? To what extent would the successful completion of the project contribute to this?</a:t>
            </a:r>
            <a:endParaRPr lang="en-IE"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Innovation potential: </a:t>
            </a:r>
            <a:r>
              <a:rPr lang="en-GB" sz="2200">
                <a:effectLst/>
                <a:latin typeface="Calibri" panose="020F0502020204030204" pitchFamily="34" charset="0"/>
                <a:ea typeface="Calibri" panose="020F0502020204030204" pitchFamily="34" charset="0"/>
                <a:cs typeface="Times New Roman" panose="02020603050405020304" pitchFamily="18" charset="0"/>
              </a:rPr>
              <a:t>How adequate are the proposed measures for protection of results and any other exploitation measures to facilitate future translation of research results into innovations with positive societal, economic or environmental impact? How suitable are the proposed measures for involving and empowering key actors that have the potential to take the lead in translating research into innovations in the future?</a:t>
            </a:r>
            <a:endParaRPr lang="en-IE"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Communication and Dissemination: </a:t>
            </a:r>
            <a:r>
              <a:rPr lang="en-GB" sz="2200">
                <a:effectLst/>
                <a:latin typeface="Calibri" panose="020F0502020204030204" pitchFamily="34" charset="0"/>
                <a:ea typeface="Calibri" panose="020F0502020204030204" pitchFamily="34" charset="0"/>
                <a:cs typeface="Times New Roman" panose="02020603050405020304" pitchFamily="18" charset="0"/>
              </a:rPr>
              <a:t>How suitable are the proposed measures, including communication activities, to maximise expected outcomes and impacts for raising awareness about the project results’ potential to establish new markets and/or address global challenges?</a:t>
            </a:r>
            <a:endParaRPr lang="en-IE"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948348" y="5609768"/>
            <a:ext cx="1160361" cy="1123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p:cNvSpPr txBox="1"/>
          <p:nvPr/>
        </p:nvSpPr>
        <p:spPr>
          <a:xfrm>
            <a:off x="950656" y="5885978"/>
            <a:ext cx="1194997" cy="646331"/>
          </a:xfrm>
          <a:prstGeom prst="rect">
            <a:avLst/>
          </a:prstGeom>
          <a:noFill/>
        </p:spPr>
        <p:txBody>
          <a:bodyPr wrap="square" rtlCol="0">
            <a:spAutoFit/>
          </a:bodyPr>
          <a:lstStyle/>
          <a:p>
            <a:pPr algn="ctr"/>
            <a:r>
              <a:rPr lang="en-US">
                <a:solidFill>
                  <a:schemeClr val="bg1"/>
                </a:solidFill>
              </a:rPr>
              <a:t>Threshold</a:t>
            </a:r>
            <a:r>
              <a:rPr lang="en-US" b="1">
                <a:solidFill>
                  <a:schemeClr val="bg1"/>
                </a:solidFill>
              </a:rPr>
              <a:t>3.5/5</a:t>
            </a:r>
          </a:p>
        </p:txBody>
      </p:sp>
      <p:sp>
        <p:nvSpPr>
          <p:cNvPr id="7" name="Oval 6"/>
          <p:cNvSpPr/>
          <p:nvPr/>
        </p:nvSpPr>
        <p:spPr>
          <a:xfrm>
            <a:off x="2325725" y="5609768"/>
            <a:ext cx="1160361" cy="1123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TextBox 7"/>
          <p:cNvSpPr txBox="1"/>
          <p:nvPr/>
        </p:nvSpPr>
        <p:spPr>
          <a:xfrm>
            <a:off x="2328033" y="5885978"/>
            <a:ext cx="1194997" cy="646331"/>
          </a:xfrm>
          <a:prstGeom prst="rect">
            <a:avLst/>
          </a:prstGeom>
          <a:noFill/>
        </p:spPr>
        <p:txBody>
          <a:bodyPr wrap="square" rtlCol="0">
            <a:spAutoFit/>
          </a:bodyPr>
          <a:lstStyle/>
          <a:p>
            <a:pPr algn="ctr"/>
            <a:r>
              <a:rPr lang="en-US">
                <a:solidFill>
                  <a:schemeClr val="bg1"/>
                </a:solidFill>
              </a:rPr>
              <a:t>Weight</a:t>
            </a:r>
          </a:p>
          <a:p>
            <a:pPr algn="ctr"/>
            <a:r>
              <a:rPr lang="en-US" b="1">
                <a:solidFill>
                  <a:schemeClr val="bg1"/>
                </a:solidFill>
              </a:rPr>
              <a:t>20%</a:t>
            </a:r>
          </a:p>
        </p:txBody>
      </p:sp>
    </p:spTree>
    <p:extLst>
      <p:ext uri="{BB962C8B-B14F-4D97-AF65-F5344CB8AC3E}">
        <p14:creationId xmlns:p14="http://schemas.microsoft.com/office/powerpoint/2010/main" val="1570880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6" y="925414"/>
            <a:ext cx="10610365" cy="1325563"/>
          </a:xfrm>
        </p:spPr>
        <p:txBody>
          <a:bodyPr>
            <a:normAutofit/>
          </a:bodyPr>
          <a:lstStyle/>
          <a:p>
            <a:r>
              <a:rPr lang="en-US"/>
              <a:t>Award criterion “Quality and efficiency of the implementation” </a:t>
            </a:r>
            <a:endParaRPr lang="en-GB"/>
          </a:p>
        </p:txBody>
      </p:sp>
      <p:sp>
        <p:nvSpPr>
          <p:cNvPr id="3" name="Content Placeholder 2"/>
          <p:cNvSpPr>
            <a:spLocks noGrp="1"/>
          </p:cNvSpPr>
          <p:nvPr>
            <p:ph idx="1"/>
          </p:nvPr>
        </p:nvSpPr>
        <p:spPr>
          <a:xfrm>
            <a:off x="402776" y="2027536"/>
            <a:ext cx="11045709" cy="3842667"/>
          </a:xfrm>
        </p:spPr>
        <p:txBody>
          <a:bodyPr/>
          <a:lstStyle/>
          <a:p>
            <a:pPr>
              <a:lnSpc>
                <a:spcPct val="100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Quality of the applicant/consortium (depends if mono or multi-beneficiaries): </a:t>
            </a:r>
            <a:r>
              <a:rPr lang="en-GB" sz="2200">
                <a:effectLst/>
                <a:latin typeface="Calibri" panose="020F0502020204030204" pitchFamily="34" charset="0"/>
                <a:ea typeface="Calibri" panose="020F0502020204030204" pitchFamily="34" charset="0"/>
                <a:cs typeface="Times New Roman" panose="02020603050405020304" pitchFamily="18" charset="0"/>
              </a:rPr>
              <a:t>To what extent do(es) the applicant/consortium members have all the necessary high quality expertise for performing the project tasks?</a:t>
            </a:r>
            <a:endParaRPr lang="en-IE"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Work plan: </a:t>
            </a:r>
            <a:r>
              <a:rPr lang="en-GB" sz="2200">
                <a:effectLst/>
                <a:latin typeface="Calibri" panose="020F0502020204030204" pitchFamily="34" charset="0"/>
                <a:ea typeface="Calibri" panose="020F0502020204030204" pitchFamily="34" charset="0"/>
                <a:cs typeface="Times New Roman" panose="02020603050405020304" pitchFamily="18" charset="0"/>
              </a:rPr>
              <a:t>How coherent and effective are the work plan (work packages, tasks, deliverables, milestones, timeline, etc.) and risk mitigation measures in order to achieve the project objectives?</a:t>
            </a:r>
            <a:endParaRPr lang="en-IE"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Allocation of resources: </a:t>
            </a:r>
            <a:r>
              <a:rPr lang="en-GB" sz="2200">
                <a:effectLst/>
                <a:latin typeface="Calibri" panose="020F0502020204030204" pitchFamily="34" charset="0"/>
                <a:ea typeface="Calibri" panose="020F0502020204030204" pitchFamily="34" charset="0"/>
                <a:cs typeface="Times New Roman" panose="02020603050405020304" pitchFamily="18" charset="0"/>
              </a:rPr>
              <a:t>How appropriate and effective is the allocation of resources (person-months and equipment) to tasks and consortium members?</a:t>
            </a:r>
            <a:endParaRPr lang="en-IE"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850815" y="5390629"/>
            <a:ext cx="1237674" cy="1198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p:cNvSpPr txBox="1"/>
          <p:nvPr/>
        </p:nvSpPr>
        <p:spPr>
          <a:xfrm>
            <a:off x="850815" y="5666839"/>
            <a:ext cx="1274618" cy="646331"/>
          </a:xfrm>
          <a:prstGeom prst="rect">
            <a:avLst/>
          </a:prstGeom>
          <a:noFill/>
        </p:spPr>
        <p:txBody>
          <a:bodyPr wrap="square" rtlCol="0">
            <a:spAutoFit/>
          </a:bodyPr>
          <a:lstStyle/>
          <a:p>
            <a:pPr algn="ctr"/>
            <a:r>
              <a:rPr lang="en-US">
                <a:solidFill>
                  <a:schemeClr val="bg1"/>
                </a:solidFill>
              </a:rPr>
              <a:t>Threshold</a:t>
            </a:r>
            <a:r>
              <a:rPr lang="en-US" b="1">
                <a:solidFill>
                  <a:schemeClr val="bg1"/>
                </a:solidFill>
              </a:rPr>
              <a:t>3/5</a:t>
            </a:r>
          </a:p>
        </p:txBody>
      </p:sp>
      <p:sp>
        <p:nvSpPr>
          <p:cNvPr id="7" name="Oval 6"/>
          <p:cNvSpPr/>
          <p:nvPr/>
        </p:nvSpPr>
        <p:spPr>
          <a:xfrm>
            <a:off x="2228192" y="5390629"/>
            <a:ext cx="1237674" cy="1198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TextBox 7"/>
          <p:cNvSpPr txBox="1"/>
          <p:nvPr/>
        </p:nvSpPr>
        <p:spPr>
          <a:xfrm>
            <a:off x="2228192" y="5666839"/>
            <a:ext cx="1274618" cy="646331"/>
          </a:xfrm>
          <a:prstGeom prst="rect">
            <a:avLst/>
          </a:prstGeom>
          <a:noFill/>
        </p:spPr>
        <p:txBody>
          <a:bodyPr wrap="square" rtlCol="0">
            <a:spAutoFit/>
          </a:bodyPr>
          <a:lstStyle/>
          <a:p>
            <a:pPr algn="ctr"/>
            <a:r>
              <a:rPr lang="en-US">
                <a:solidFill>
                  <a:schemeClr val="bg1"/>
                </a:solidFill>
              </a:rPr>
              <a:t>Weight</a:t>
            </a:r>
          </a:p>
          <a:p>
            <a:pPr algn="ctr"/>
            <a:r>
              <a:rPr lang="en-US" b="1">
                <a:solidFill>
                  <a:schemeClr val="bg1"/>
                </a:solidFill>
              </a:rPr>
              <a:t>20%</a:t>
            </a:r>
          </a:p>
        </p:txBody>
      </p:sp>
    </p:spTree>
    <p:extLst>
      <p:ext uri="{BB962C8B-B14F-4D97-AF65-F5344CB8AC3E}">
        <p14:creationId xmlns:p14="http://schemas.microsoft.com/office/powerpoint/2010/main" val="2941329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8572" y="4160469"/>
            <a:ext cx="5486400" cy="21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2779" y="1059884"/>
            <a:ext cx="11045707" cy="1325563"/>
          </a:xfrm>
        </p:spPr>
        <p:txBody>
          <a:bodyPr/>
          <a:lstStyle/>
          <a:p>
            <a:r>
              <a:rPr lang="en-GB" b="1"/>
              <a:t>Step 2: Evaluation</a:t>
            </a:r>
            <a:r>
              <a:rPr lang="en-IE" b="1"/>
              <a:t> committee</a:t>
            </a:r>
            <a:r>
              <a:rPr lang="en-GB" b="1"/>
              <a:t> phase</a:t>
            </a:r>
            <a:endParaRPr lang="en-GB"/>
          </a:p>
        </p:txBody>
      </p:sp>
      <p:sp>
        <p:nvSpPr>
          <p:cNvPr id="3" name="Content Placeholder 2"/>
          <p:cNvSpPr>
            <a:spLocks noGrp="1"/>
          </p:cNvSpPr>
          <p:nvPr>
            <p:ph idx="1"/>
          </p:nvPr>
        </p:nvSpPr>
        <p:spPr>
          <a:xfrm>
            <a:off x="402776" y="1825831"/>
            <a:ext cx="11045709" cy="3842667"/>
          </a:xfrm>
        </p:spPr>
        <p:txBody>
          <a:bodyPr lIns="91440" tIns="45720" rIns="91440" bIns="45720" anchor="t"/>
          <a:lstStyle/>
          <a:p>
            <a:r>
              <a:rPr lang="en-GB" sz="2000">
                <a:latin typeface="Segoe UI"/>
                <a:cs typeface="Segoe UI"/>
              </a:rPr>
              <a:t>Ranking list of proposals will be established based on:</a:t>
            </a:r>
            <a:endParaRPr lang="en-US"/>
          </a:p>
          <a:p>
            <a:pPr lvl="1" indent="-274320"/>
            <a:r>
              <a:rPr lang="en-GB" sz="1600">
                <a:latin typeface="Segoe UI"/>
                <a:cs typeface="Segoe UI"/>
              </a:rPr>
              <a:t>the </a:t>
            </a:r>
            <a:r>
              <a:rPr lang="en-GB" sz="1600" b="1">
                <a:latin typeface="Segoe UI"/>
                <a:cs typeface="Segoe UI"/>
              </a:rPr>
              <a:t>evaluation scores </a:t>
            </a:r>
            <a:r>
              <a:rPr lang="en-GB" sz="1600">
                <a:latin typeface="Segoe UI"/>
                <a:cs typeface="Segoe UI"/>
              </a:rPr>
              <a:t>from the first step, as decided by the committee;</a:t>
            </a:r>
            <a:endParaRPr lang="en-GB"/>
          </a:p>
          <a:p>
            <a:pPr lvl="1" indent="-274320"/>
            <a:r>
              <a:rPr lang="en-GB" sz="1600" b="1">
                <a:latin typeface="Segoe UI"/>
                <a:cs typeface="Segoe UI"/>
              </a:rPr>
              <a:t>each proposal’s contribution</a:t>
            </a:r>
            <a:r>
              <a:rPr lang="en-GB" sz="1600">
                <a:latin typeface="Segoe UI"/>
                <a:cs typeface="Segoe UI"/>
              </a:rPr>
              <a:t> to the setting up of a consistent Challenge Portfolio of projects. </a:t>
            </a:r>
            <a:endParaRPr lang="en-GB"/>
          </a:p>
          <a:p>
            <a:r>
              <a:rPr lang="en-GB" sz="2000" b="1">
                <a:latin typeface="Segoe UI"/>
                <a:cs typeface="Segoe UI"/>
              </a:rPr>
              <a:t>Portfolio considerations</a:t>
            </a:r>
            <a:r>
              <a:rPr lang="en-GB" sz="2000">
                <a:latin typeface="Segoe UI"/>
                <a:cs typeface="Segoe UI"/>
              </a:rPr>
              <a:t> to be detailed in Pathfinder Challenge Guide</a:t>
            </a:r>
          </a:p>
          <a:p>
            <a:r>
              <a:rPr lang="en-GB" sz="2000">
                <a:latin typeface="Segoe UI"/>
                <a:cs typeface="Segoe UI"/>
              </a:rPr>
              <a:t>G</a:t>
            </a:r>
            <a:r>
              <a:rPr lang="en-US" sz="2000" err="1">
                <a:latin typeface="Segoe UI"/>
                <a:cs typeface="Segoe UI"/>
              </a:rPr>
              <a:t>eneral</a:t>
            </a:r>
            <a:r>
              <a:rPr lang="en-US" sz="2000">
                <a:latin typeface="Segoe UI"/>
                <a:cs typeface="Segoe UI"/>
              </a:rPr>
              <a:t> principle: </a:t>
            </a:r>
            <a:r>
              <a:rPr lang="en-GB" sz="2000" b="1">
                <a:latin typeface="Segoe UI"/>
                <a:cs typeface="Segoe UI"/>
              </a:rPr>
              <a:t>categorisation</a:t>
            </a:r>
            <a:r>
              <a:rPr lang="en-US" sz="2000" b="1">
                <a:latin typeface="Segoe UI"/>
                <a:cs typeface="Segoe UI"/>
              </a:rPr>
              <a:t> of the proposals</a:t>
            </a:r>
            <a:r>
              <a:rPr lang="en-US" sz="2000">
                <a:latin typeface="Segoe UI"/>
                <a:cs typeface="Segoe UI"/>
              </a:rPr>
              <a:t>, allocation of proposals to different components or categories, e.g.: </a:t>
            </a:r>
            <a:endParaRPr lang="en-US"/>
          </a:p>
          <a:p>
            <a:pPr lvl="1" indent="-274320"/>
            <a:r>
              <a:rPr lang="en-US" sz="1800"/>
              <a:t>building blocks or subsystems </a:t>
            </a:r>
          </a:p>
          <a:p>
            <a:pPr lvl="1" indent="-274320"/>
            <a:r>
              <a:rPr lang="en-US" sz="1800"/>
              <a:t>technical areas and/or competing technologies</a:t>
            </a:r>
          </a:p>
          <a:p>
            <a:pPr lvl="1" indent="-274320"/>
            <a:r>
              <a:rPr lang="en-US" sz="1800"/>
              <a:t>risk level, size, budget.</a:t>
            </a:r>
            <a:endParaRPr lang="en-GB" sz="1400"/>
          </a:p>
          <a:p>
            <a:r>
              <a:rPr lang="en-GB" sz="2000">
                <a:latin typeface="Segoe UI"/>
                <a:cs typeface="Segoe UI"/>
              </a:rPr>
              <a:t>Evaluation committee to select a </a:t>
            </a:r>
            <a:r>
              <a:rPr lang="en-GB" sz="2000" b="1">
                <a:latin typeface="Segoe UI"/>
                <a:cs typeface="Segoe UI"/>
              </a:rPr>
              <a:t>suitable portfolio of proposals to be funded</a:t>
            </a:r>
            <a:r>
              <a:rPr lang="en-GB" sz="2000">
                <a:latin typeface="Segoe UI"/>
                <a:cs typeface="Segoe UI"/>
              </a:rPr>
              <a:t> from the highest scoring ones for each category or component</a:t>
            </a:r>
          </a:p>
          <a:p>
            <a:r>
              <a:rPr lang="en-GB" sz="2000">
                <a:latin typeface="Segoe UI"/>
                <a:cs typeface="Segoe UI"/>
              </a:rPr>
              <a:t>Evaluation committee may also </a:t>
            </a:r>
            <a:r>
              <a:rPr lang="en-GB" sz="2000" b="1">
                <a:latin typeface="Segoe UI"/>
                <a:cs typeface="Segoe UI"/>
              </a:rPr>
              <a:t>propose adjustments </a:t>
            </a:r>
            <a:r>
              <a:rPr lang="en-GB" sz="2000">
                <a:latin typeface="Segoe UI"/>
                <a:cs typeface="Segoe UI"/>
              </a:rPr>
              <a:t>to the proposals.</a:t>
            </a:r>
          </a:p>
          <a:p>
            <a:pPr marL="0" indent="0">
              <a:buNone/>
            </a:pPr>
            <a:endParaRPr lang="en-GB" sz="2000"/>
          </a:p>
          <a:p>
            <a:pPr lvl="0"/>
            <a:endParaRPr lang="en-GB" sz="2000"/>
          </a:p>
        </p:txBody>
      </p:sp>
    </p:spTree>
    <p:extLst>
      <p:ext uri="{BB962C8B-B14F-4D97-AF65-F5344CB8AC3E}">
        <p14:creationId xmlns:p14="http://schemas.microsoft.com/office/powerpoint/2010/main" val="2462512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25" y="306429"/>
            <a:ext cx="11045707" cy="1325563"/>
          </a:xfrm>
        </p:spPr>
        <p:txBody>
          <a:bodyPr/>
          <a:lstStyle/>
          <a:p>
            <a:r>
              <a:rPr lang="en-IE"/>
              <a:t>Pathfinder Challenge II.2.1; </a:t>
            </a:r>
            <a:r>
              <a:rPr lang="en-US"/>
              <a:t>Carbon dioxide and nitrogen management and </a:t>
            </a:r>
            <a:r>
              <a:rPr lang="en-US" err="1"/>
              <a:t>valorisation</a:t>
            </a:r>
            <a:endParaRPr lang="en-US"/>
          </a:p>
        </p:txBody>
      </p:sp>
      <p:graphicFrame>
        <p:nvGraphicFramePr>
          <p:cNvPr id="4" name="Content Placeholder 3"/>
          <p:cNvGraphicFramePr>
            <a:graphicFrameLocks noGrp="1"/>
          </p:cNvGraphicFramePr>
          <p:nvPr>
            <p:ph idx="1"/>
          </p:nvPr>
        </p:nvGraphicFramePr>
        <p:xfrm>
          <a:off x="402776" y="1561864"/>
          <a:ext cx="11045709" cy="465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677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25" y="306429"/>
            <a:ext cx="10587059" cy="1325563"/>
          </a:xfrm>
        </p:spPr>
        <p:txBody>
          <a:bodyPr/>
          <a:lstStyle/>
          <a:p>
            <a:r>
              <a:rPr lang="en-IE" dirty="0"/>
              <a:t>Pathfinder Challenge II.2.2; </a:t>
            </a:r>
            <a:r>
              <a:rPr lang="en-US" dirty="0"/>
              <a:t>Mid-long term, systems-integrated energy storage</a:t>
            </a:r>
          </a:p>
        </p:txBody>
      </p:sp>
      <p:graphicFrame>
        <p:nvGraphicFramePr>
          <p:cNvPr id="4" name="Content Placeholder 3"/>
          <p:cNvGraphicFramePr>
            <a:graphicFrameLocks/>
          </p:cNvGraphicFramePr>
          <p:nvPr/>
        </p:nvGraphicFramePr>
        <p:xfrm>
          <a:off x="272147" y="1470992"/>
          <a:ext cx="11045709" cy="465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776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25" y="306429"/>
            <a:ext cx="11045707" cy="1325563"/>
          </a:xfrm>
        </p:spPr>
        <p:txBody>
          <a:bodyPr/>
          <a:lstStyle/>
          <a:p>
            <a:r>
              <a:rPr lang="en-IE"/>
              <a:t>Pathfinder Challenge II.2.3; </a:t>
            </a:r>
            <a:r>
              <a:rPr lang="en-US" err="1"/>
              <a:t>Cardiogenomics</a:t>
            </a:r>
            <a:endParaRPr lang="en-US"/>
          </a:p>
        </p:txBody>
      </p:sp>
      <p:graphicFrame>
        <p:nvGraphicFramePr>
          <p:cNvPr id="4" name="Content Placeholder 3"/>
          <p:cNvGraphicFramePr>
            <a:graphicFrameLocks noGrp="1"/>
          </p:cNvGraphicFramePr>
          <p:nvPr>
            <p:ph idx="1"/>
          </p:nvPr>
        </p:nvGraphicFramePr>
        <p:xfrm>
          <a:off x="414135" y="1067748"/>
          <a:ext cx="11045709" cy="5083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269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25" y="306429"/>
            <a:ext cx="11045707" cy="1325563"/>
          </a:xfrm>
        </p:spPr>
        <p:txBody>
          <a:bodyPr>
            <a:normAutofit fontScale="90000"/>
          </a:bodyPr>
          <a:lstStyle/>
          <a:p>
            <a:r>
              <a:rPr lang="en-IE"/>
              <a:t>Pathfinder Challenge II.2.4; </a:t>
            </a:r>
            <a:r>
              <a:rPr lang="en-US"/>
              <a:t>Towards the Healthcare Continuum: technologies to support a radical shift from episodic to continuous healthcare</a:t>
            </a:r>
          </a:p>
        </p:txBody>
      </p:sp>
      <p:graphicFrame>
        <p:nvGraphicFramePr>
          <p:cNvPr id="4" name="Content Placeholder 3"/>
          <p:cNvGraphicFramePr>
            <a:graphicFrameLocks noGrp="1"/>
          </p:cNvGraphicFramePr>
          <p:nvPr>
            <p:ph idx="1"/>
          </p:nvPr>
        </p:nvGraphicFramePr>
        <p:xfrm>
          <a:off x="334625" y="1732249"/>
          <a:ext cx="11045709" cy="465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622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25" y="306429"/>
            <a:ext cx="11045707" cy="1325563"/>
          </a:xfrm>
        </p:spPr>
        <p:txBody>
          <a:bodyPr>
            <a:normAutofit/>
          </a:bodyPr>
          <a:lstStyle/>
          <a:p>
            <a:r>
              <a:rPr lang="en-IE"/>
              <a:t>Pathfinder Challenge II.2.5; </a:t>
            </a:r>
            <a:r>
              <a:rPr lang="en-US"/>
              <a:t>DNA-based digital storage</a:t>
            </a:r>
          </a:p>
        </p:txBody>
      </p:sp>
      <p:graphicFrame>
        <p:nvGraphicFramePr>
          <p:cNvPr id="4" name="Content Placeholder 3"/>
          <p:cNvGraphicFramePr>
            <a:graphicFrameLocks noGrp="1"/>
          </p:cNvGraphicFramePr>
          <p:nvPr>
            <p:ph idx="1"/>
          </p:nvPr>
        </p:nvGraphicFramePr>
        <p:xfrm>
          <a:off x="402776" y="1323323"/>
          <a:ext cx="11045709" cy="5225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00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9156662" y="3838049"/>
            <a:ext cx="3053443" cy="301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37" name="TextBox 36"/>
          <p:cNvSpPr txBox="1"/>
          <p:nvPr/>
        </p:nvSpPr>
        <p:spPr>
          <a:xfrm>
            <a:off x="537393" y="5641976"/>
            <a:ext cx="1392249" cy="646331"/>
          </a:xfrm>
          <a:prstGeom prst="rect">
            <a:avLst/>
          </a:prstGeom>
          <a:noFill/>
        </p:spPr>
        <p:txBody>
          <a:bodyPr wrap="square" rtlCol="0">
            <a:spAutoFit/>
          </a:bodyPr>
          <a:lstStyle/>
          <a:p>
            <a:r>
              <a:rPr lang="en-GB" sz="1200" dirty="0"/>
              <a:t>Examples taken from WIPO, MIT, WEF, OECD, etc.</a:t>
            </a:r>
          </a:p>
        </p:txBody>
      </p:sp>
      <p:sp>
        <p:nvSpPr>
          <p:cNvPr id="76" name="Title 1"/>
          <p:cNvSpPr>
            <a:spLocks noGrp="1"/>
          </p:cNvSpPr>
          <p:nvPr>
            <p:ph type="title"/>
          </p:nvPr>
        </p:nvSpPr>
        <p:spPr>
          <a:xfrm>
            <a:off x="1706879" y="138422"/>
            <a:ext cx="7944283" cy="1018894"/>
          </a:xfrm>
        </p:spPr>
        <p:txBody>
          <a:bodyPr>
            <a:noAutofit/>
          </a:bodyPr>
          <a:lstStyle/>
          <a:p>
            <a:r>
              <a:rPr lang="en-US" sz="3200" b="1" dirty="0"/>
              <a:t>The big picture – who</a:t>
            </a:r>
            <a:r>
              <a:rPr lang="en-US" sz="3200" dirty="0"/>
              <a:t> leads strategically important future technologies?</a:t>
            </a:r>
            <a:endParaRPr lang="en-GB" sz="3200" dirty="0"/>
          </a:p>
        </p:txBody>
      </p:sp>
      <p:grpSp>
        <p:nvGrpSpPr>
          <p:cNvPr id="34" name="Group 33"/>
          <p:cNvGrpSpPr/>
          <p:nvPr/>
        </p:nvGrpSpPr>
        <p:grpSpPr>
          <a:xfrm>
            <a:off x="1839178" y="1157316"/>
            <a:ext cx="8568595" cy="5455299"/>
            <a:chOff x="2033317" y="1140714"/>
            <a:chExt cx="8494707" cy="5543547"/>
          </a:xfrm>
        </p:grpSpPr>
        <p:grpSp>
          <p:nvGrpSpPr>
            <p:cNvPr id="3" name="Group 2"/>
            <p:cNvGrpSpPr/>
            <p:nvPr/>
          </p:nvGrpSpPr>
          <p:grpSpPr>
            <a:xfrm>
              <a:off x="2033317" y="1140714"/>
              <a:ext cx="8494707" cy="5541126"/>
              <a:chOff x="2033317" y="1140714"/>
              <a:chExt cx="8494707" cy="5541126"/>
            </a:xfrm>
          </p:grpSpPr>
          <p:sp>
            <p:nvSpPr>
              <p:cNvPr id="72" name="Right Arrow 71"/>
              <p:cNvSpPr/>
              <p:nvPr/>
            </p:nvSpPr>
            <p:spPr>
              <a:xfrm>
                <a:off x="2437995" y="1140714"/>
                <a:ext cx="7597770" cy="602622"/>
              </a:xfrm>
              <a:prstGeom prst="rightArrow">
                <a:avLst/>
              </a:prstGeom>
              <a:solidFill>
                <a:schemeClr val="accent2"/>
              </a:solidFill>
              <a:ln w="3175" cap="flat" cmpd="sng" algn="ctr">
                <a:noFill/>
                <a:prstDash val="solid"/>
              </a:ln>
              <a:effectLst/>
            </p:spPr>
            <p:txBody>
              <a:bodyPr anchor="ctr"/>
              <a:lstStyle/>
              <a:p>
                <a:pPr algn="ctr" eaLnBrk="0" hangingPunct="0">
                  <a:defRPr/>
                </a:pPr>
                <a:r>
                  <a:rPr lang="en-GB" kern="0" dirty="0">
                    <a:solidFill>
                      <a:schemeClr val="bg1"/>
                    </a:solidFill>
                    <a:latin typeface="EC Square Sans Pro Medium" panose="020B0500000000020004" pitchFamily="34" charset="0"/>
                  </a:rPr>
                  <a:t>past                                                                                       future ?</a:t>
                </a:r>
              </a:p>
            </p:txBody>
          </p:sp>
          <p:grpSp>
            <p:nvGrpSpPr>
              <p:cNvPr id="2" name="Group 1"/>
              <p:cNvGrpSpPr/>
              <p:nvPr/>
            </p:nvGrpSpPr>
            <p:grpSpPr>
              <a:xfrm>
                <a:off x="2033317" y="1688802"/>
                <a:ext cx="8494707" cy="4993038"/>
                <a:chOff x="2033317" y="1688802"/>
                <a:chExt cx="8494707" cy="4993038"/>
              </a:xfrm>
            </p:grpSpPr>
            <p:sp>
              <p:nvSpPr>
                <p:cNvPr id="73" name="Oval 72"/>
                <p:cNvSpPr/>
                <p:nvPr/>
              </p:nvSpPr>
              <p:spPr>
                <a:xfrm rot="5400000">
                  <a:off x="1364804" y="2357315"/>
                  <a:ext cx="4354865" cy="3017839"/>
                </a:xfrm>
                <a:prstGeom prst="ellipse">
                  <a:avLst/>
                </a:prstGeom>
                <a:solidFill>
                  <a:schemeClr val="accent5">
                    <a:lumMod val="20000"/>
                    <a:lumOff val="80000"/>
                  </a:schemeClr>
                </a:solidFill>
                <a:ln w="19050" cap="flat" cmpd="sng" algn="ctr">
                  <a:solidFill>
                    <a:schemeClr val="tx1">
                      <a:alpha val="53000"/>
                    </a:schemeClr>
                  </a:solidFill>
                  <a:prstDash val="sysDash"/>
                </a:ln>
                <a:effectLst/>
              </p:spPr>
              <p:txBody>
                <a:bodyPr rtlCol="0" anchor="ctr"/>
                <a:lstStyle/>
                <a:p>
                  <a:pPr algn="ctr">
                    <a:defRPr/>
                  </a:pPr>
                  <a:endParaRPr lang="en-GB" kern="0">
                    <a:solidFill>
                      <a:prstClr val="white"/>
                    </a:solidFill>
                    <a:latin typeface="Calibri"/>
                    <a:cs typeface="Arial" charset="0"/>
                  </a:endParaRPr>
                </a:p>
              </p:txBody>
            </p:sp>
            <p:sp>
              <p:nvSpPr>
                <p:cNvPr id="74" name="Oval 73"/>
                <p:cNvSpPr/>
                <p:nvPr/>
              </p:nvSpPr>
              <p:spPr>
                <a:xfrm rot="5400000">
                  <a:off x="3594686" y="2357316"/>
                  <a:ext cx="4354866" cy="3017839"/>
                </a:xfrm>
                <a:prstGeom prst="ellipse">
                  <a:avLst/>
                </a:prstGeom>
                <a:solidFill>
                  <a:schemeClr val="accent5">
                    <a:lumMod val="20000"/>
                    <a:lumOff val="80000"/>
                  </a:schemeClr>
                </a:solidFill>
                <a:ln w="19050" cap="flat" cmpd="sng" algn="ctr">
                  <a:solidFill>
                    <a:schemeClr val="tx1">
                      <a:alpha val="53000"/>
                    </a:schemeClr>
                  </a:solidFill>
                  <a:prstDash val="sysDash"/>
                </a:ln>
                <a:effectLst/>
              </p:spPr>
              <p:txBody>
                <a:bodyPr rtlCol="0" anchor="ctr"/>
                <a:lstStyle/>
                <a:p>
                  <a:pPr algn="ctr">
                    <a:defRPr/>
                  </a:pPr>
                  <a:endParaRPr lang="en-GB" kern="0">
                    <a:solidFill>
                      <a:prstClr val="white"/>
                    </a:solidFill>
                    <a:latin typeface="Calibri"/>
                    <a:cs typeface="Arial" charset="0"/>
                  </a:endParaRPr>
                </a:p>
              </p:txBody>
            </p:sp>
            <p:sp>
              <p:nvSpPr>
                <p:cNvPr id="75" name="Oval 74"/>
                <p:cNvSpPr/>
                <p:nvPr/>
              </p:nvSpPr>
              <p:spPr>
                <a:xfrm rot="5400000">
                  <a:off x="6287392" y="2336677"/>
                  <a:ext cx="4313589" cy="3017839"/>
                </a:xfrm>
                <a:prstGeom prst="ellipse">
                  <a:avLst/>
                </a:prstGeom>
                <a:solidFill>
                  <a:schemeClr val="accent5">
                    <a:lumMod val="20000"/>
                    <a:lumOff val="80000"/>
                  </a:schemeClr>
                </a:solidFill>
                <a:ln w="19050" cap="flat" cmpd="sng" algn="ctr">
                  <a:solidFill>
                    <a:schemeClr val="tx1">
                      <a:alpha val="53000"/>
                    </a:schemeClr>
                  </a:solidFill>
                  <a:prstDash val="sysDash"/>
                </a:ln>
                <a:effectLst/>
              </p:spPr>
              <p:txBody>
                <a:bodyPr rtlCol="0" anchor="ctr"/>
                <a:lstStyle/>
                <a:p>
                  <a:pPr algn="ctr">
                    <a:defRPr/>
                  </a:pPr>
                  <a:endParaRPr lang="en-GB" kern="0">
                    <a:solidFill>
                      <a:prstClr val="white"/>
                    </a:solidFill>
                    <a:latin typeface="Calibri"/>
                    <a:cs typeface="Arial" charset="0"/>
                  </a:endParaRPr>
                </a:p>
              </p:txBody>
            </p:sp>
            <p:sp>
              <p:nvSpPr>
                <p:cNvPr id="39" name="Oval 38"/>
                <p:cNvSpPr/>
                <p:nvPr/>
              </p:nvSpPr>
              <p:spPr>
                <a:xfrm>
                  <a:off x="2807230" y="5322941"/>
                  <a:ext cx="1358899" cy="135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EU &amp; US lead</a:t>
                  </a:r>
                  <a:endParaRPr lang="en-US" dirty="0"/>
                </a:p>
              </p:txBody>
            </p:sp>
            <p:sp>
              <p:nvSpPr>
                <p:cNvPr id="40" name="Rounded Rectangle 39"/>
                <p:cNvSpPr/>
                <p:nvPr/>
              </p:nvSpPr>
              <p:spPr>
                <a:xfrm>
                  <a:off x="2049153" y="1932124"/>
                  <a:ext cx="1334412" cy="36007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electricity</a:t>
                  </a:r>
                  <a:endParaRPr lang="en-US" dirty="0"/>
                </a:p>
              </p:txBody>
            </p:sp>
            <p:sp>
              <p:nvSpPr>
                <p:cNvPr id="49" name="Rounded Rectangle 48"/>
                <p:cNvSpPr/>
                <p:nvPr/>
              </p:nvSpPr>
              <p:spPr>
                <a:xfrm>
                  <a:off x="2742848" y="2446671"/>
                  <a:ext cx="570015" cy="34634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car</a:t>
                  </a:r>
                  <a:endParaRPr lang="en-US" dirty="0"/>
                </a:p>
              </p:txBody>
            </p:sp>
            <p:sp>
              <p:nvSpPr>
                <p:cNvPr id="50" name="Rounded Rectangle 49"/>
                <p:cNvSpPr/>
                <p:nvPr/>
              </p:nvSpPr>
              <p:spPr>
                <a:xfrm>
                  <a:off x="3536260" y="2500602"/>
                  <a:ext cx="1334412" cy="36007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antibiotics</a:t>
                  </a:r>
                  <a:endParaRPr lang="en-US" dirty="0"/>
                </a:p>
              </p:txBody>
            </p:sp>
            <p:sp>
              <p:nvSpPr>
                <p:cNvPr id="51" name="Rounded Rectangle 50"/>
                <p:cNvSpPr/>
                <p:nvPr/>
              </p:nvSpPr>
              <p:spPr>
                <a:xfrm>
                  <a:off x="2873772" y="2931357"/>
                  <a:ext cx="1676897" cy="35891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sea container</a:t>
                  </a:r>
                </a:p>
              </p:txBody>
            </p:sp>
            <p:sp>
              <p:nvSpPr>
                <p:cNvPr id="52" name="Rounded Rectangle 51"/>
                <p:cNvSpPr/>
                <p:nvPr/>
              </p:nvSpPr>
              <p:spPr>
                <a:xfrm>
                  <a:off x="2117060" y="3369419"/>
                  <a:ext cx="1302426" cy="62174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synthetic chemicals</a:t>
                  </a:r>
                </a:p>
              </p:txBody>
            </p:sp>
            <p:sp>
              <p:nvSpPr>
                <p:cNvPr id="53" name="Rounded Rectangle 52"/>
                <p:cNvSpPr/>
                <p:nvPr/>
              </p:nvSpPr>
              <p:spPr>
                <a:xfrm>
                  <a:off x="3169920" y="4069070"/>
                  <a:ext cx="1037112" cy="35143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barcode</a:t>
                  </a:r>
                  <a:endParaRPr lang="en-US" dirty="0"/>
                </a:p>
              </p:txBody>
            </p:sp>
            <p:sp>
              <p:nvSpPr>
                <p:cNvPr id="54" name="Rounded Rectangle 53"/>
                <p:cNvSpPr/>
                <p:nvPr/>
              </p:nvSpPr>
              <p:spPr>
                <a:xfrm>
                  <a:off x="3074915" y="4518546"/>
                  <a:ext cx="1334412" cy="36007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a:t>telecomms</a:t>
                  </a:r>
                  <a:endParaRPr lang="en-US" dirty="0"/>
                </a:p>
              </p:txBody>
            </p:sp>
            <p:sp>
              <p:nvSpPr>
                <p:cNvPr id="55" name="Rounded Rectangle 54"/>
                <p:cNvSpPr/>
                <p:nvPr/>
              </p:nvSpPr>
              <p:spPr>
                <a:xfrm>
                  <a:off x="4374494" y="4938436"/>
                  <a:ext cx="570015" cy="34634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PC</a:t>
                  </a:r>
                  <a:endParaRPr lang="en-US" dirty="0"/>
                </a:p>
              </p:txBody>
            </p:sp>
            <p:sp>
              <p:nvSpPr>
                <p:cNvPr id="56" name="Rounded Rectangle 55"/>
                <p:cNvSpPr/>
                <p:nvPr/>
              </p:nvSpPr>
              <p:spPr>
                <a:xfrm>
                  <a:off x="4339224" y="3873808"/>
                  <a:ext cx="1562334" cy="3172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smart phone</a:t>
                  </a:r>
                  <a:endParaRPr lang="en-US" dirty="0"/>
                </a:p>
              </p:txBody>
            </p:sp>
            <p:sp>
              <p:nvSpPr>
                <p:cNvPr id="57" name="Rounded Rectangle 56"/>
                <p:cNvSpPr/>
                <p:nvPr/>
              </p:nvSpPr>
              <p:spPr>
                <a:xfrm>
                  <a:off x="3486815" y="3388063"/>
                  <a:ext cx="1936435" cy="357456"/>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semi-conductors</a:t>
                  </a:r>
                </a:p>
              </p:txBody>
            </p:sp>
            <p:sp>
              <p:nvSpPr>
                <p:cNvPr id="58" name="Rounded Rectangle 57"/>
                <p:cNvSpPr/>
                <p:nvPr/>
              </p:nvSpPr>
              <p:spPr>
                <a:xfrm>
                  <a:off x="4544540" y="4317499"/>
                  <a:ext cx="1334412" cy="36007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internet</a:t>
                  </a:r>
                  <a:endParaRPr lang="en-US" dirty="0"/>
                </a:p>
              </p:txBody>
            </p:sp>
            <p:sp>
              <p:nvSpPr>
                <p:cNvPr id="59" name="Rounded Rectangle 58"/>
                <p:cNvSpPr/>
                <p:nvPr/>
              </p:nvSpPr>
              <p:spPr>
                <a:xfrm>
                  <a:off x="5062634" y="2789899"/>
                  <a:ext cx="634431" cy="34852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GPS</a:t>
                  </a:r>
                  <a:endParaRPr lang="en-US" dirty="0"/>
                </a:p>
              </p:txBody>
            </p:sp>
            <p:sp>
              <p:nvSpPr>
                <p:cNvPr id="60" name="Rounded Rectangle 59"/>
                <p:cNvSpPr/>
                <p:nvPr/>
              </p:nvSpPr>
              <p:spPr>
                <a:xfrm>
                  <a:off x="3960492" y="2036061"/>
                  <a:ext cx="1334412" cy="36007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airplane</a:t>
                  </a:r>
                  <a:endParaRPr lang="en-US" dirty="0"/>
                </a:p>
              </p:txBody>
            </p:sp>
            <p:sp>
              <p:nvSpPr>
                <p:cNvPr id="61" name="Rounded Rectangle 60"/>
                <p:cNvSpPr/>
                <p:nvPr/>
              </p:nvSpPr>
              <p:spPr>
                <a:xfrm>
                  <a:off x="5684576" y="2047574"/>
                  <a:ext cx="1500203" cy="39822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social media</a:t>
                  </a:r>
                  <a:endParaRPr lang="en-US" dirty="0"/>
                </a:p>
              </p:txBody>
            </p:sp>
            <p:sp>
              <p:nvSpPr>
                <p:cNvPr id="62" name="Rounded Rectangle 61"/>
                <p:cNvSpPr/>
                <p:nvPr/>
              </p:nvSpPr>
              <p:spPr>
                <a:xfrm>
                  <a:off x="6116619" y="2544628"/>
                  <a:ext cx="2243673" cy="34834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artificial intelligence</a:t>
                  </a:r>
                  <a:endParaRPr lang="en-US" dirty="0"/>
                </a:p>
              </p:txBody>
            </p:sp>
            <p:sp>
              <p:nvSpPr>
                <p:cNvPr id="63" name="Rounded Rectangle 62"/>
                <p:cNvSpPr/>
                <p:nvPr/>
              </p:nvSpPr>
              <p:spPr>
                <a:xfrm>
                  <a:off x="7361442" y="1814323"/>
                  <a:ext cx="1074027" cy="61519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gene therapy</a:t>
                  </a:r>
                  <a:endParaRPr lang="en-US" dirty="0"/>
                </a:p>
              </p:txBody>
            </p:sp>
            <p:sp>
              <p:nvSpPr>
                <p:cNvPr id="64" name="Rounded Rectangle 63"/>
                <p:cNvSpPr/>
                <p:nvPr/>
              </p:nvSpPr>
              <p:spPr>
                <a:xfrm>
                  <a:off x="8538352" y="1913745"/>
                  <a:ext cx="1277099" cy="61326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hydrogen fuel cells</a:t>
                  </a:r>
                  <a:endParaRPr lang="en-US" dirty="0"/>
                </a:p>
              </p:txBody>
            </p:sp>
            <p:sp>
              <p:nvSpPr>
                <p:cNvPr id="65" name="Rounded Rectangle 64"/>
                <p:cNvSpPr/>
                <p:nvPr/>
              </p:nvSpPr>
              <p:spPr>
                <a:xfrm>
                  <a:off x="8452378" y="2634852"/>
                  <a:ext cx="1792024" cy="35377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liquid biopsies</a:t>
                  </a:r>
                  <a:endParaRPr lang="en-US" dirty="0"/>
                </a:p>
              </p:txBody>
            </p:sp>
            <p:sp>
              <p:nvSpPr>
                <p:cNvPr id="66" name="Rounded Rectangle 65"/>
                <p:cNvSpPr/>
                <p:nvPr/>
              </p:nvSpPr>
              <p:spPr>
                <a:xfrm>
                  <a:off x="8409537" y="3052078"/>
                  <a:ext cx="2118487" cy="33598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a:t>neurotechnologies</a:t>
                  </a:r>
                  <a:endParaRPr lang="en-US" dirty="0"/>
                </a:p>
              </p:txBody>
            </p:sp>
            <p:sp>
              <p:nvSpPr>
                <p:cNvPr id="67" name="Rounded Rectangle 66"/>
                <p:cNvSpPr/>
                <p:nvPr/>
              </p:nvSpPr>
              <p:spPr>
                <a:xfrm>
                  <a:off x="7646937" y="3457710"/>
                  <a:ext cx="2493109" cy="34800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autonomous vehicles</a:t>
                  </a:r>
                  <a:endParaRPr lang="en-US" dirty="0"/>
                </a:p>
              </p:txBody>
            </p:sp>
            <p:sp>
              <p:nvSpPr>
                <p:cNvPr id="68" name="Rounded Rectangle 67"/>
                <p:cNvSpPr/>
                <p:nvPr/>
              </p:nvSpPr>
              <p:spPr>
                <a:xfrm>
                  <a:off x="7426187" y="3892423"/>
                  <a:ext cx="1482822" cy="37793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CRISPR-</a:t>
                  </a:r>
                  <a:r>
                    <a:rPr lang="en-IE" dirty="0" err="1"/>
                    <a:t>cas</a:t>
                  </a:r>
                  <a:endParaRPr lang="en-US" dirty="0"/>
                </a:p>
              </p:txBody>
            </p:sp>
            <p:sp>
              <p:nvSpPr>
                <p:cNvPr id="69" name="Rounded Rectangle 68"/>
                <p:cNvSpPr/>
                <p:nvPr/>
              </p:nvSpPr>
              <p:spPr>
                <a:xfrm>
                  <a:off x="5566808" y="3379109"/>
                  <a:ext cx="1923039" cy="40239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digital platforms</a:t>
                  </a:r>
                  <a:endParaRPr lang="en-US" dirty="0"/>
                </a:p>
              </p:txBody>
            </p:sp>
            <p:sp>
              <p:nvSpPr>
                <p:cNvPr id="70" name="Rounded Rectangle 69"/>
                <p:cNvSpPr/>
                <p:nvPr/>
              </p:nvSpPr>
              <p:spPr>
                <a:xfrm>
                  <a:off x="5995005" y="4377229"/>
                  <a:ext cx="1355095" cy="36806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a:t>blockchain</a:t>
                  </a:r>
                  <a:endParaRPr lang="en-US" dirty="0"/>
                </a:p>
              </p:txBody>
            </p:sp>
            <p:sp>
              <p:nvSpPr>
                <p:cNvPr id="71" name="Rounded Rectangle 70"/>
                <p:cNvSpPr/>
                <p:nvPr/>
              </p:nvSpPr>
              <p:spPr>
                <a:xfrm>
                  <a:off x="5791350" y="4869442"/>
                  <a:ext cx="2009426" cy="36347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Internet of things</a:t>
                  </a:r>
                  <a:endParaRPr lang="en-US" dirty="0"/>
                </a:p>
              </p:txBody>
            </p:sp>
            <p:sp>
              <p:nvSpPr>
                <p:cNvPr id="79" name="Rounded Rectangle 78"/>
                <p:cNvSpPr/>
                <p:nvPr/>
              </p:nvSpPr>
              <p:spPr>
                <a:xfrm>
                  <a:off x="6001493" y="3887251"/>
                  <a:ext cx="1192668" cy="36117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the cloud</a:t>
                  </a:r>
                  <a:endParaRPr lang="en-US" dirty="0"/>
                </a:p>
              </p:txBody>
            </p:sp>
            <p:sp>
              <p:nvSpPr>
                <p:cNvPr id="80" name="Rounded Rectangle 79"/>
                <p:cNvSpPr/>
                <p:nvPr/>
              </p:nvSpPr>
              <p:spPr>
                <a:xfrm>
                  <a:off x="6733315" y="2963964"/>
                  <a:ext cx="1388332" cy="34891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3D printing</a:t>
                  </a:r>
                  <a:endParaRPr lang="en-US" dirty="0"/>
                </a:p>
              </p:txBody>
            </p:sp>
            <p:sp>
              <p:nvSpPr>
                <p:cNvPr id="81" name="Rounded Rectangle 80"/>
                <p:cNvSpPr/>
                <p:nvPr/>
              </p:nvSpPr>
              <p:spPr>
                <a:xfrm>
                  <a:off x="7583746" y="4325194"/>
                  <a:ext cx="2383244" cy="37738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quantum computing</a:t>
                  </a:r>
                  <a:endParaRPr lang="en-US" dirty="0"/>
                </a:p>
              </p:txBody>
            </p:sp>
            <p:sp>
              <p:nvSpPr>
                <p:cNvPr id="83" name="Rounded Rectangle 82"/>
                <p:cNvSpPr/>
                <p:nvPr/>
              </p:nvSpPr>
              <p:spPr>
                <a:xfrm>
                  <a:off x="8990457" y="5197719"/>
                  <a:ext cx="1388332" cy="34891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graphene</a:t>
                  </a:r>
                  <a:endParaRPr lang="en-US" dirty="0"/>
                </a:p>
              </p:txBody>
            </p:sp>
            <p:sp>
              <p:nvSpPr>
                <p:cNvPr id="84" name="Rounded Rectangle 83"/>
                <p:cNvSpPr/>
                <p:nvPr/>
              </p:nvSpPr>
              <p:spPr>
                <a:xfrm>
                  <a:off x="7870981" y="4754247"/>
                  <a:ext cx="1714867" cy="37639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new batteries</a:t>
                  </a:r>
                  <a:endParaRPr lang="en-US" dirty="0"/>
                </a:p>
              </p:txBody>
            </p:sp>
            <p:sp>
              <p:nvSpPr>
                <p:cNvPr id="86" name="Rounded Rectangle 85"/>
                <p:cNvSpPr/>
                <p:nvPr/>
              </p:nvSpPr>
              <p:spPr>
                <a:xfrm>
                  <a:off x="9276421" y="3846798"/>
                  <a:ext cx="533675" cy="43263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a:t>
                  </a:r>
                  <a:endParaRPr lang="en-US" dirty="0"/>
                </a:p>
              </p:txBody>
            </p:sp>
          </p:grpSp>
        </p:grpSp>
        <p:sp>
          <p:nvSpPr>
            <p:cNvPr id="46" name="Oval 45"/>
            <p:cNvSpPr/>
            <p:nvPr/>
          </p:nvSpPr>
          <p:spPr>
            <a:xfrm>
              <a:off x="5131066" y="5322942"/>
              <a:ext cx="1358899" cy="135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EU lead (Asia)</a:t>
              </a:r>
              <a:endParaRPr lang="en-US" dirty="0"/>
            </a:p>
          </p:txBody>
        </p:sp>
        <p:sp>
          <p:nvSpPr>
            <p:cNvPr id="47" name="Oval 46"/>
            <p:cNvSpPr/>
            <p:nvPr/>
          </p:nvSpPr>
          <p:spPr>
            <a:xfrm>
              <a:off x="7800776" y="5325362"/>
              <a:ext cx="1358899" cy="135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Who leads?</a:t>
              </a:r>
              <a:endParaRPr lang="en-US" dirty="0"/>
            </a:p>
          </p:txBody>
        </p:sp>
      </p:grpSp>
    </p:spTree>
    <p:extLst>
      <p:ext uri="{BB962C8B-B14F-4D97-AF65-F5344CB8AC3E}">
        <p14:creationId xmlns:p14="http://schemas.microsoft.com/office/powerpoint/2010/main" val="2171304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26" y="306429"/>
            <a:ext cx="9939596" cy="1325563"/>
          </a:xfrm>
        </p:spPr>
        <p:txBody>
          <a:bodyPr>
            <a:normAutofit fontScale="90000"/>
          </a:bodyPr>
          <a:lstStyle/>
          <a:p>
            <a:r>
              <a:rPr lang="en-IE"/>
              <a:t>Pathfinder Challenge II.2.6; </a:t>
            </a:r>
            <a:r>
              <a:rPr lang="en-US"/>
              <a:t>Alternative approaches to Quantum Information Processing, Communication, and Sensing</a:t>
            </a:r>
          </a:p>
        </p:txBody>
      </p:sp>
      <p:graphicFrame>
        <p:nvGraphicFramePr>
          <p:cNvPr id="4" name="Content Placeholder 3"/>
          <p:cNvGraphicFramePr>
            <a:graphicFrameLocks noGrp="1"/>
          </p:cNvGraphicFramePr>
          <p:nvPr>
            <p:ph idx="1"/>
          </p:nvPr>
        </p:nvGraphicFramePr>
        <p:xfrm>
          <a:off x="334626" y="1698172"/>
          <a:ext cx="11045709" cy="492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464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723709"/>
            <a:ext cx="11045707" cy="1325563"/>
          </a:xfrm>
          <a:prstGeom prst="rect">
            <a:avLst/>
          </a:prstGeom>
        </p:spPr>
        <p:txBody>
          <a:bodyPr/>
          <a:lstStyle/>
          <a:p>
            <a:r>
              <a:rPr lang="en-IE"/>
              <a:t>Pathfinder calls 2022 – Summary table</a:t>
            </a: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8914006"/>
              </p:ext>
            </p:extLst>
          </p:nvPr>
        </p:nvGraphicFramePr>
        <p:xfrm>
          <a:off x="1065007" y="1386490"/>
          <a:ext cx="9969343" cy="4566920"/>
        </p:xfrm>
        <a:graphic>
          <a:graphicData uri="http://schemas.openxmlformats.org/drawingml/2006/table">
            <a:tbl>
              <a:tblPr firstRow="1" bandRow="1">
                <a:solidFill>
                  <a:schemeClr val="tx2">
                    <a:lumMod val="20000"/>
                    <a:lumOff val="80000"/>
                  </a:schemeClr>
                </a:solidFill>
                <a:tableStyleId>{073A0DAA-6AF3-43AB-8588-CEC1D06C72B9}</a:tableStyleId>
              </a:tblPr>
              <a:tblGrid>
                <a:gridCol w="1844842">
                  <a:extLst>
                    <a:ext uri="{9D8B030D-6E8A-4147-A177-3AD203B41FA5}">
                      <a16:colId xmlns:a16="http://schemas.microsoft.com/office/drawing/2014/main" val="2004380451"/>
                    </a:ext>
                  </a:extLst>
                </a:gridCol>
                <a:gridCol w="3544737">
                  <a:extLst>
                    <a:ext uri="{9D8B030D-6E8A-4147-A177-3AD203B41FA5}">
                      <a16:colId xmlns:a16="http://schemas.microsoft.com/office/drawing/2014/main" val="1957906163"/>
                    </a:ext>
                  </a:extLst>
                </a:gridCol>
                <a:gridCol w="4579764">
                  <a:extLst>
                    <a:ext uri="{9D8B030D-6E8A-4147-A177-3AD203B41FA5}">
                      <a16:colId xmlns:a16="http://schemas.microsoft.com/office/drawing/2014/main" val="2864453193"/>
                    </a:ext>
                  </a:extLst>
                </a:gridCol>
              </a:tblGrid>
              <a:tr h="370840">
                <a:tc>
                  <a:txBody>
                    <a:bodyPr/>
                    <a:lstStyle/>
                    <a:p>
                      <a:pPr algn="just"/>
                      <a:endParaRPr lang="en-GB" sz="1600"/>
                    </a:p>
                  </a:txBody>
                  <a:tcPr marL="124606" marR="124606">
                    <a:solidFill>
                      <a:schemeClr val="bg2">
                        <a:lumMod val="85000"/>
                      </a:schemeClr>
                    </a:solidFill>
                  </a:tcPr>
                </a:tc>
                <a:tc>
                  <a:txBody>
                    <a:bodyPr/>
                    <a:lstStyle/>
                    <a:p>
                      <a:pPr algn="just"/>
                      <a:r>
                        <a:rPr lang="en-GB" sz="1600" noProof="0"/>
                        <a:t>Pathfinder</a:t>
                      </a:r>
                      <a:r>
                        <a:rPr lang="fr-BE" sz="1600" baseline="0"/>
                        <a:t> Open</a:t>
                      </a:r>
                      <a:endParaRPr lang="en-GB" sz="1600"/>
                    </a:p>
                  </a:txBody>
                  <a:tcPr marL="124606" marR="124606">
                    <a:solidFill>
                      <a:schemeClr val="accent2"/>
                    </a:solidFill>
                  </a:tcPr>
                </a:tc>
                <a:tc>
                  <a:txBody>
                    <a:bodyPr/>
                    <a:lstStyle/>
                    <a:p>
                      <a:pPr algn="just"/>
                      <a:r>
                        <a:rPr lang="en-GB" sz="1600" noProof="0"/>
                        <a:t>Pathfinder</a:t>
                      </a:r>
                      <a:r>
                        <a:rPr lang="fr-BE" sz="1600" baseline="0"/>
                        <a:t> Challenges</a:t>
                      </a:r>
                      <a:endParaRPr lang="en-GB" sz="1600"/>
                    </a:p>
                  </a:txBody>
                  <a:tcPr marL="124606" marR="124606">
                    <a:solidFill>
                      <a:schemeClr val="accent2"/>
                    </a:solidFill>
                  </a:tcPr>
                </a:tc>
                <a:extLst>
                  <a:ext uri="{0D108BD9-81ED-4DB2-BD59-A6C34878D82A}">
                    <a16:rowId xmlns:a16="http://schemas.microsoft.com/office/drawing/2014/main" val="444968498"/>
                  </a:ext>
                </a:extLst>
              </a:tr>
              <a:tr h="370840">
                <a:tc>
                  <a:txBody>
                    <a:bodyPr/>
                    <a:lstStyle/>
                    <a:p>
                      <a:pPr marL="0" algn="just" defTabSz="914400" rtl="0" eaLnBrk="1" latinLnBrk="0" hangingPunct="1"/>
                      <a:r>
                        <a:rPr lang="en-IE" sz="1600" b="1" kern="1200">
                          <a:solidFill>
                            <a:schemeClr val="lt1"/>
                          </a:solidFill>
                          <a:latin typeface="+mn-lt"/>
                          <a:ea typeface="+mn-ea"/>
                          <a:cs typeface="+mn-cs"/>
                        </a:rPr>
                        <a:t>Total budget</a:t>
                      </a:r>
                      <a:endParaRPr lang="en-GB" sz="1600" b="1" kern="1200">
                        <a:solidFill>
                          <a:schemeClr val="lt1"/>
                        </a:solidFill>
                        <a:latin typeface="+mn-lt"/>
                        <a:ea typeface="+mn-ea"/>
                        <a:cs typeface="+mn-cs"/>
                      </a:endParaRPr>
                    </a:p>
                  </a:txBody>
                  <a:tcPr marL="124606" marR="124606">
                    <a:solidFill>
                      <a:schemeClr val="tx2">
                        <a:lumMod val="60000"/>
                        <a:lumOff val="40000"/>
                      </a:schemeClr>
                    </a:solidFill>
                  </a:tcPr>
                </a:tc>
                <a:tc>
                  <a:txBody>
                    <a:bodyPr/>
                    <a:lstStyle/>
                    <a:p>
                      <a:pPr algn="just"/>
                      <a:r>
                        <a:rPr lang="en-GB" sz="1600" b="0">
                          <a:solidFill>
                            <a:schemeClr val="bg1"/>
                          </a:solidFill>
                          <a:ea typeface="ＭＳ Ｐゴシック" pitchFamily="4" charset="-128"/>
                        </a:rPr>
                        <a:t>€183 million</a:t>
                      </a:r>
                      <a:endParaRPr lang="en-GB" sz="1600" b="0">
                        <a:solidFill>
                          <a:schemeClr val="bg1"/>
                        </a:solidFill>
                      </a:endParaRPr>
                    </a:p>
                  </a:txBody>
                  <a:tcPr marL="124606" marR="124606">
                    <a:solidFill>
                      <a:schemeClr val="accent2">
                        <a:lumMod val="60000"/>
                        <a:lumOff val="40000"/>
                      </a:schemeClr>
                    </a:solidFill>
                  </a:tcPr>
                </a:tc>
                <a:tc>
                  <a:txBody>
                    <a:bodyPr/>
                    <a:lstStyle/>
                    <a:p>
                      <a:pPr algn="just"/>
                      <a:r>
                        <a:rPr lang="en-GB" sz="1600" b="0">
                          <a:solidFill>
                            <a:schemeClr val="bg1"/>
                          </a:solidFill>
                          <a:ea typeface="ＭＳ Ｐゴシック" pitchFamily="4" charset="-128"/>
                        </a:rPr>
                        <a:t>€167 million</a:t>
                      </a:r>
                      <a:endParaRPr lang="en-GB" sz="1600" b="0">
                        <a:solidFill>
                          <a:schemeClr val="bg1"/>
                        </a:solidFill>
                      </a:endParaRPr>
                    </a:p>
                  </a:txBody>
                  <a:tcPr marL="124606" marR="124606">
                    <a:solidFill>
                      <a:schemeClr val="accent2">
                        <a:lumMod val="60000"/>
                        <a:lumOff val="40000"/>
                      </a:schemeClr>
                    </a:solidFill>
                  </a:tcPr>
                </a:tc>
                <a:extLst>
                  <a:ext uri="{0D108BD9-81ED-4DB2-BD59-A6C34878D82A}">
                    <a16:rowId xmlns:a16="http://schemas.microsoft.com/office/drawing/2014/main" val="757350573"/>
                  </a:ext>
                </a:extLst>
              </a:tr>
              <a:tr h="370840">
                <a:tc>
                  <a:txBody>
                    <a:bodyPr/>
                    <a:lstStyle/>
                    <a:p>
                      <a:pPr marL="0" algn="just" defTabSz="914400" rtl="0" eaLnBrk="1" latinLnBrk="0" hangingPunct="1"/>
                      <a:r>
                        <a:rPr lang="en-IE" sz="1600" b="1" kern="1200">
                          <a:solidFill>
                            <a:schemeClr val="lt1"/>
                          </a:solidFill>
                          <a:latin typeface="+mn-lt"/>
                          <a:ea typeface="+mn-ea"/>
                          <a:cs typeface="+mn-cs"/>
                        </a:rPr>
                        <a:t>Proposals </a:t>
                      </a:r>
                      <a:r>
                        <a:rPr lang="en-GB" sz="1600" b="1" kern="1200">
                          <a:solidFill>
                            <a:schemeClr val="lt1"/>
                          </a:solidFill>
                          <a:latin typeface="+mn-lt"/>
                          <a:ea typeface="+mn-ea"/>
                          <a:cs typeface="+mn-cs"/>
                        </a:rPr>
                        <a:t>(indicative) </a:t>
                      </a:r>
                    </a:p>
                  </a:txBody>
                  <a:tcPr marL="124606" marR="124606">
                    <a:solidFill>
                      <a:schemeClr val="tx2">
                        <a:lumMod val="60000"/>
                        <a:lumOff val="40000"/>
                      </a:schemeClr>
                    </a:solidFill>
                  </a:tcPr>
                </a:tc>
                <a:tc>
                  <a:txBody>
                    <a:bodyPr/>
                    <a:lstStyle/>
                    <a:p>
                      <a:pPr marL="0" algn="just" defTabSz="914400" rtl="0" eaLnBrk="1" latinLnBrk="0" hangingPunct="1"/>
                      <a:r>
                        <a:rPr lang="en-GB" sz="1600" b="0" kern="1200">
                          <a:solidFill>
                            <a:schemeClr val="bg1"/>
                          </a:solidFill>
                          <a:latin typeface="+mn-lt"/>
                          <a:ea typeface="ＭＳ Ｐゴシック" pitchFamily="4" charset="-128"/>
                          <a:cs typeface="+mn-cs"/>
                        </a:rPr>
                        <a:t>Up to €3 million</a:t>
                      </a:r>
                    </a:p>
                  </a:txBody>
                  <a:tcPr marL="124606" marR="124606">
                    <a:solidFill>
                      <a:schemeClr val="accent2">
                        <a:lumMod val="60000"/>
                        <a:lumOff val="40000"/>
                      </a:schemeClr>
                    </a:solidFill>
                  </a:tcPr>
                </a:tc>
                <a:tc>
                  <a:txBody>
                    <a:bodyPr/>
                    <a:lstStyle/>
                    <a:p>
                      <a:pPr marL="0" algn="just" defTabSz="914400" rtl="0" eaLnBrk="1" latinLnBrk="0" hangingPunct="1"/>
                      <a:r>
                        <a:rPr lang="en-GB" sz="1600" b="0" kern="1200">
                          <a:solidFill>
                            <a:schemeClr val="bg1"/>
                          </a:solidFill>
                          <a:latin typeface="+mn-lt"/>
                          <a:ea typeface="ＭＳ Ｐゴシック" pitchFamily="4" charset="-128"/>
                          <a:cs typeface="+mn-cs"/>
                        </a:rPr>
                        <a:t>Up to €4 million</a:t>
                      </a:r>
                    </a:p>
                  </a:txBody>
                  <a:tcPr marL="124606" marR="124606">
                    <a:solidFill>
                      <a:schemeClr val="accent2">
                        <a:lumMod val="60000"/>
                        <a:lumOff val="40000"/>
                      </a:schemeClr>
                    </a:solidFill>
                  </a:tcPr>
                </a:tc>
                <a:extLst>
                  <a:ext uri="{0D108BD9-81ED-4DB2-BD59-A6C34878D82A}">
                    <a16:rowId xmlns:a16="http://schemas.microsoft.com/office/drawing/2014/main" val="41040962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kern="1200" noProof="0">
                          <a:solidFill>
                            <a:schemeClr val="lt1"/>
                          </a:solidFill>
                          <a:latin typeface="+mn-lt"/>
                          <a:ea typeface="+mn-ea"/>
                          <a:cs typeface="+mn-cs"/>
                        </a:rPr>
                        <a:t>Funding</a:t>
                      </a:r>
                      <a:r>
                        <a:rPr lang="fr-BE" sz="1600" b="1" kern="1200">
                          <a:solidFill>
                            <a:schemeClr val="lt1"/>
                          </a:solidFill>
                          <a:latin typeface="+mn-lt"/>
                          <a:ea typeface="+mn-ea"/>
                          <a:cs typeface="+mn-cs"/>
                        </a:rPr>
                        <a:t> rate</a:t>
                      </a:r>
                      <a:endParaRPr lang="en-GB" sz="1600" b="1" kern="1200">
                        <a:solidFill>
                          <a:schemeClr val="lt1"/>
                        </a:solidFill>
                        <a:latin typeface="+mn-lt"/>
                        <a:ea typeface="+mn-ea"/>
                        <a:cs typeface="+mn-cs"/>
                      </a:endParaRPr>
                    </a:p>
                  </a:txBody>
                  <a:tcPr marL="124606" marR="124606">
                    <a:solidFill>
                      <a:schemeClr val="tx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BE" sz="1600" b="0" kern="1200">
                          <a:solidFill>
                            <a:schemeClr val="bg1"/>
                          </a:solidFill>
                          <a:latin typeface="+mn-lt"/>
                          <a:ea typeface="ＭＳ Ｐゴシック" pitchFamily="4" charset="-128"/>
                          <a:cs typeface="+mn-cs"/>
                        </a:rPr>
                        <a:t>100% of </a:t>
                      </a:r>
                      <a:r>
                        <a:rPr lang="en-GB" sz="1600" b="0" kern="1200" noProof="0">
                          <a:solidFill>
                            <a:schemeClr val="bg1"/>
                          </a:solidFill>
                          <a:latin typeface="+mn-lt"/>
                          <a:ea typeface="ＭＳ Ｐゴシック" pitchFamily="4" charset="-128"/>
                          <a:cs typeface="+mn-cs"/>
                        </a:rPr>
                        <a:t>eligible</a:t>
                      </a:r>
                      <a:r>
                        <a:rPr lang="fr-BE" sz="1600" b="0" kern="1200">
                          <a:solidFill>
                            <a:schemeClr val="bg1"/>
                          </a:solidFill>
                          <a:latin typeface="+mn-lt"/>
                          <a:ea typeface="ＭＳ Ｐゴシック" pitchFamily="4" charset="-128"/>
                          <a:cs typeface="+mn-cs"/>
                        </a:rPr>
                        <a:t> </a:t>
                      </a:r>
                      <a:r>
                        <a:rPr lang="en-GB" sz="1600" b="0" kern="1200" noProof="0">
                          <a:solidFill>
                            <a:schemeClr val="bg1"/>
                          </a:solidFill>
                          <a:latin typeface="+mn-lt"/>
                          <a:ea typeface="ＭＳ Ｐゴシック" pitchFamily="4" charset="-128"/>
                          <a:cs typeface="+mn-cs"/>
                        </a:rPr>
                        <a:t>costs</a:t>
                      </a:r>
                    </a:p>
                  </a:txBody>
                  <a:tcPr marL="124606" marR="124606">
                    <a:solidFill>
                      <a:schemeClr val="accent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BE" sz="1600" b="0" kern="1200">
                          <a:solidFill>
                            <a:schemeClr val="bg1"/>
                          </a:solidFill>
                          <a:latin typeface="+mn-lt"/>
                          <a:ea typeface="ＭＳ Ｐゴシック" pitchFamily="4" charset="-128"/>
                          <a:cs typeface="+mn-cs"/>
                        </a:rPr>
                        <a:t>100% of </a:t>
                      </a:r>
                      <a:r>
                        <a:rPr lang="en-GB" sz="1600" b="0" kern="1200" noProof="0">
                          <a:solidFill>
                            <a:schemeClr val="bg1"/>
                          </a:solidFill>
                          <a:latin typeface="+mn-lt"/>
                          <a:ea typeface="ＭＳ Ｐゴシック" pitchFamily="4" charset="-128"/>
                          <a:cs typeface="+mn-cs"/>
                        </a:rPr>
                        <a:t>eligible</a:t>
                      </a:r>
                      <a:r>
                        <a:rPr lang="fr-BE" sz="1600" b="0" kern="1200">
                          <a:solidFill>
                            <a:schemeClr val="bg1"/>
                          </a:solidFill>
                          <a:latin typeface="+mn-lt"/>
                          <a:ea typeface="ＭＳ Ｐゴシック" pitchFamily="4" charset="-128"/>
                          <a:cs typeface="+mn-cs"/>
                        </a:rPr>
                        <a:t> </a:t>
                      </a:r>
                      <a:r>
                        <a:rPr lang="en-GB" sz="1600" b="0" kern="1200" noProof="0">
                          <a:solidFill>
                            <a:schemeClr val="bg1"/>
                          </a:solidFill>
                          <a:latin typeface="+mn-lt"/>
                          <a:ea typeface="ＭＳ Ｐゴシック" pitchFamily="4" charset="-128"/>
                          <a:cs typeface="+mn-cs"/>
                        </a:rPr>
                        <a:t>costs</a:t>
                      </a:r>
                    </a:p>
                  </a:txBody>
                  <a:tcPr marL="124606" marR="124606">
                    <a:solidFill>
                      <a:schemeClr val="accent2">
                        <a:lumMod val="60000"/>
                        <a:lumOff val="40000"/>
                      </a:schemeClr>
                    </a:solidFill>
                  </a:tcPr>
                </a:tc>
                <a:extLst>
                  <a:ext uri="{0D108BD9-81ED-4DB2-BD59-A6C34878D82A}">
                    <a16:rowId xmlns:a16="http://schemas.microsoft.com/office/drawing/2014/main" val="4275991350"/>
                  </a:ext>
                </a:extLst>
              </a:tr>
              <a:tr h="370840">
                <a:tc>
                  <a:txBody>
                    <a:bodyPr/>
                    <a:lstStyle/>
                    <a:p>
                      <a:pPr marL="0" algn="just" defTabSz="914400" rtl="0" eaLnBrk="1" latinLnBrk="0" hangingPunct="1"/>
                      <a:r>
                        <a:rPr lang="en-GB" sz="1600" b="1" kern="1200" noProof="0">
                          <a:solidFill>
                            <a:schemeClr val="lt1"/>
                          </a:solidFill>
                          <a:latin typeface="+mn-lt"/>
                          <a:ea typeface="+mn-ea"/>
                          <a:cs typeface="+mn-cs"/>
                        </a:rPr>
                        <a:t>Opening</a:t>
                      </a:r>
                    </a:p>
                  </a:txBody>
                  <a:tcPr marL="124606" marR="124606">
                    <a:solidFill>
                      <a:schemeClr val="tx2">
                        <a:lumMod val="60000"/>
                        <a:lumOff val="40000"/>
                      </a:schemeClr>
                    </a:solidFill>
                  </a:tcPr>
                </a:tc>
                <a:tc>
                  <a:txBody>
                    <a:bodyPr/>
                    <a:lstStyle/>
                    <a:p>
                      <a:pPr marL="0" algn="just" defTabSz="914400" rtl="0" eaLnBrk="1" latinLnBrk="0" hangingPunct="1"/>
                      <a:r>
                        <a:rPr lang="fr-BE" sz="1600" b="0" kern="1200">
                          <a:solidFill>
                            <a:schemeClr val="bg1"/>
                          </a:solidFill>
                          <a:latin typeface="+mn-lt"/>
                          <a:ea typeface="ＭＳ Ｐゴシック" pitchFamily="4" charset="-128"/>
                          <a:cs typeface="+mn-cs"/>
                        </a:rPr>
                        <a:t>1 March 2022</a:t>
                      </a:r>
                      <a:endParaRPr lang="en-GB" sz="1600" b="0" kern="1200">
                        <a:solidFill>
                          <a:schemeClr val="bg1"/>
                        </a:solidFill>
                        <a:latin typeface="+mn-lt"/>
                        <a:ea typeface="ＭＳ Ｐゴシック" pitchFamily="4" charset="-128"/>
                        <a:cs typeface="+mn-cs"/>
                      </a:endParaRPr>
                    </a:p>
                  </a:txBody>
                  <a:tcPr marL="124606" marR="124606">
                    <a:solidFill>
                      <a:schemeClr val="accent2">
                        <a:lumMod val="60000"/>
                        <a:lumOff val="40000"/>
                      </a:schemeClr>
                    </a:solidFill>
                  </a:tcPr>
                </a:tc>
                <a:tc>
                  <a:txBody>
                    <a:bodyPr/>
                    <a:lstStyle/>
                    <a:p>
                      <a:pPr marL="0" algn="just" defTabSz="914400" rtl="0" eaLnBrk="1" latinLnBrk="0" hangingPunct="1"/>
                      <a:r>
                        <a:rPr lang="fr-BE" sz="1600" b="0" kern="1200">
                          <a:solidFill>
                            <a:schemeClr val="bg1"/>
                          </a:solidFill>
                          <a:latin typeface="+mn-lt"/>
                          <a:ea typeface="ＭＳ Ｐゴシック" pitchFamily="4" charset="-128"/>
                          <a:cs typeface="+mn-cs"/>
                        </a:rPr>
                        <a:t>16 June 2022</a:t>
                      </a:r>
                      <a:endParaRPr lang="en-GB" sz="1600" b="0" kern="1200">
                        <a:solidFill>
                          <a:schemeClr val="bg1"/>
                        </a:solidFill>
                        <a:latin typeface="+mn-lt"/>
                        <a:ea typeface="ＭＳ Ｐゴシック" pitchFamily="4" charset="-128"/>
                        <a:cs typeface="+mn-cs"/>
                      </a:endParaRPr>
                    </a:p>
                  </a:txBody>
                  <a:tcPr marL="124606" marR="124606">
                    <a:solidFill>
                      <a:schemeClr val="accent2">
                        <a:lumMod val="60000"/>
                        <a:lumOff val="40000"/>
                      </a:schemeClr>
                    </a:solidFill>
                  </a:tcPr>
                </a:tc>
                <a:extLst>
                  <a:ext uri="{0D108BD9-81ED-4DB2-BD59-A6C34878D82A}">
                    <a16:rowId xmlns:a16="http://schemas.microsoft.com/office/drawing/2014/main" val="3446534933"/>
                  </a:ext>
                </a:extLst>
              </a:tr>
              <a:tr h="370840">
                <a:tc>
                  <a:txBody>
                    <a:bodyPr/>
                    <a:lstStyle/>
                    <a:p>
                      <a:pPr marL="0" algn="just" defTabSz="914400" rtl="0" eaLnBrk="1" latinLnBrk="0" hangingPunct="1"/>
                      <a:r>
                        <a:rPr lang="en-IE" sz="1600" b="1" kern="1200">
                          <a:solidFill>
                            <a:schemeClr val="lt1"/>
                          </a:solidFill>
                          <a:latin typeface="+mn-lt"/>
                          <a:ea typeface="+mn-ea"/>
                          <a:cs typeface="+mn-cs"/>
                        </a:rPr>
                        <a:t>Deadline</a:t>
                      </a:r>
                      <a:endParaRPr lang="en-GB" sz="1600" b="1" kern="1200">
                        <a:solidFill>
                          <a:schemeClr val="lt1"/>
                        </a:solidFill>
                        <a:latin typeface="+mn-lt"/>
                        <a:ea typeface="+mn-ea"/>
                        <a:cs typeface="+mn-cs"/>
                      </a:endParaRPr>
                    </a:p>
                  </a:txBody>
                  <a:tcPr marL="124606" marR="124606">
                    <a:solidFill>
                      <a:schemeClr val="tx2">
                        <a:lumMod val="60000"/>
                        <a:lumOff val="40000"/>
                      </a:schemeClr>
                    </a:solidFill>
                  </a:tcPr>
                </a:tc>
                <a:tc>
                  <a:txBody>
                    <a:bodyPr/>
                    <a:lstStyle/>
                    <a:p>
                      <a:pPr marL="0" algn="just" defTabSz="914400" rtl="0" eaLnBrk="1" latinLnBrk="0" hangingPunct="1"/>
                      <a:r>
                        <a:rPr lang="en-GB" sz="1600" b="0" kern="1200">
                          <a:solidFill>
                            <a:schemeClr val="bg1"/>
                          </a:solidFill>
                          <a:latin typeface="+mn-lt"/>
                          <a:ea typeface="ＭＳ Ｐゴシック"/>
                          <a:cs typeface="+mn-cs"/>
                        </a:rPr>
                        <a:t>4 May 2022 at 17.00 CET</a:t>
                      </a:r>
                    </a:p>
                  </a:txBody>
                  <a:tcPr marL="124606" marR="124606">
                    <a:solidFill>
                      <a:schemeClr val="accent2">
                        <a:lumMod val="60000"/>
                        <a:lumOff val="40000"/>
                      </a:schemeClr>
                    </a:solidFill>
                  </a:tcPr>
                </a:tc>
                <a:tc>
                  <a:txBody>
                    <a:bodyPr/>
                    <a:lstStyle/>
                    <a:p>
                      <a:pPr marL="0" algn="just" defTabSz="914400" rtl="0" eaLnBrk="1" latinLnBrk="0" hangingPunct="1"/>
                      <a:r>
                        <a:rPr lang="en-GB" sz="1600" b="0" kern="1200">
                          <a:solidFill>
                            <a:schemeClr val="bg1"/>
                          </a:solidFill>
                          <a:latin typeface="+mn-lt"/>
                          <a:ea typeface="ＭＳ Ｐゴシック" pitchFamily="4" charset="-128"/>
                          <a:cs typeface="+mn-cs"/>
                        </a:rPr>
                        <a:t>19 October 2022 at 17.00 CET</a:t>
                      </a:r>
                    </a:p>
                  </a:txBody>
                  <a:tcPr marL="124606" marR="124606">
                    <a:solidFill>
                      <a:schemeClr val="accent2">
                        <a:lumMod val="60000"/>
                        <a:lumOff val="40000"/>
                      </a:schemeClr>
                    </a:solidFill>
                  </a:tcPr>
                </a:tc>
                <a:extLst>
                  <a:ext uri="{0D108BD9-81ED-4DB2-BD59-A6C34878D82A}">
                    <a16:rowId xmlns:a16="http://schemas.microsoft.com/office/drawing/2014/main" val="3106670432"/>
                  </a:ext>
                </a:extLst>
              </a:tr>
              <a:tr h="370840">
                <a:tc>
                  <a:txBody>
                    <a:bodyPr/>
                    <a:lstStyle/>
                    <a:p>
                      <a:pPr marL="0" algn="just" rtl="0" eaLnBrk="1" latinLnBrk="0" hangingPunct="1"/>
                      <a:r>
                        <a:rPr lang="en-US" sz="1600" b="1" kern="1200">
                          <a:solidFill>
                            <a:schemeClr val="lt1"/>
                          </a:solidFill>
                          <a:latin typeface="+mn-lt"/>
                          <a:ea typeface="+mn-ea"/>
                          <a:cs typeface="+mn-cs"/>
                        </a:rPr>
                        <a:t>Length of proposal</a:t>
                      </a:r>
                      <a:endParaRPr lang="en-GB" sz="1600" b="1" kern="1200">
                        <a:solidFill>
                          <a:schemeClr val="lt1"/>
                        </a:solidFill>
                        <a:latin typeface="+mn-lt"/>
                        <a:ea typeface="+mn-ea"/>
                        <a:cs typeface="+mn-cs"/>
                      </a:endParaRPr>
                    </a:p>
                  </a:txBody>
                  <a:tcPr marL="124606" marR="124606">
                    <a:solidFill>
                      <a:schemeClr val="tx2">
                        <a:lumMod val="60000"/>
                        <a:lumOff val="40000"/>
                      </a:schemeClr>
                    </a:solidFill>
                  </a:tcPr>
                </a:tc>
                <a:tc>
                  <a:txBody>
                    <a:bodyPr/>
                    <a:lstStyle/>
                    <a:p>
                      <a:pPr marL="0" algn="just" defTabSz="914400" rtl="0" eaLnBrk="1" latinLnBrk="0" hangingPunct="1"/>
                      <a:r>
                        <a:rPr lang="en-US" sz="1600" b="0" kern="1200">
                          <a:solidFill>
                            <a:schemeClr val="bg1"/>
                          </a:solidFill>
                          <a:latin typeface="+mn-lt"/>
                          <a:ea typeface="ＭＳ Ｐゴシック" pitchFamily="4" charset="-128"/>
                          <a:cs typeface="+mn-cs"/>
                        </a:rPr>
                        <a:t>17-page proposal (part B)</a:t>
                      </a:r>
                      <a:endParaRPr lang="en-GB" sz="1600" b="0" kern="1200">
                        <a:solidFill>
                          <a:schemeClr val="bg1"/>
                        </a:solidFill>
                        <a:latin typeface="+mn-lt"/>
                        <a:ea typeface="ＭＳ Ｐゴシック" pitchFamily="4" charset="-128"/>
                        <a:cs typeface="+mn-cs"/>
                      </a:endParaRPr>
                    </a:p>
                  </a:txBody>
                  <a:tcPr marL="124606" marR="124606">
                    <a:solidFill>
                      <a:schemeClr val="accent2">
                        <a:lumMod val="60000"/>
                        <a:lumOff val="40000"/>
                      </a:schemeClr>
                    </a:solidFill>
                  </a:tcPr>
                </a:tc>
                <a:tc>
                  <a:txBody>
                    <a:bodyPr/>
                    <a:lstStyle/>
                    <a:p>
                      <a:pPr marL="0" algn="just" defTabSz="914400" rtl="0" eaLnBrk="1" latinLnBrk="0" hangingPunct="1"/>
                      <a:r>
                        <a:rPr lang="en-US" sz="1600" b="0" kern="1200">
                          <a:solidFill>
                            <a:schemeClr val="bg1"/>
                          </a:solidFill>
                          <a:latin typeface="+mn-lt"/>
                          <a:ea typeface="ＭＳ Ｐゴシック" pitchFamily="4" charset="-128"/>
                          <a:cs typeface="+mn-cs"/>
                        </a:rPr>
                        <a:t>25-page proposal (part B)</a:t>
                      </a:r>
                      <a:endParaRPr lang="en-GB" sz="1600" b="0" kern="1200">
                        <a:solidFill>
                          <a:schemeClr val="bg1"/>
                        </a:solidFill>
                        <a:latin typeface="+mn-lt"/>
                        <a:ea typeface="ＭＳ Ｐゴシック" pitchFamily="4" charset="-128"/>
                        <a:cs typeface="+mn-cs"/>
                      </a:endParaRPr>
                    </a:p>
                  </a:txBody>
                  <a:tcPr marL="124606" marR="124606">
                    <a:solidFill>
                      <a:schemeClr val="accent2">
                        <a:lumMod val="60000"/>
                        <a:lumOff val="40000"/>
                      </a:schemeClr>
                    </a:solidFill>
                  </a:tcPr>
                </a:tc>
                <a:extLst>
                  <a:ext uri="{0D108BD9-81ED-4DB2-BD59-A6C34878D82A}">
                    <a16:rowId xmlns:a16="http://schemas.microsoft.com/office/drawing/2014/main" val="3385225054"/>
                  </a:ext>
                </a:extLst>
              </a:tr>
              <a:tr h="370840">
                <a:tc>
                  <a:txBody>
                    <a:bodyPr/>
                    <a:lstStyle/>
                    <a:p>
                      <a:pPr marL="0" algn="just" defTabSz="914400" rtl="0" eaLnBrk="1" latinLnBrk="0" hangingPunct="1"/>
                      <a:r>
                        <a:rPr lang="en-US" sz="1600" b="1" kern="1200">
                          <a:solidFill>
                            <a:schemeClr val="lt1"/>
                          </a:solidFill>
                          <a:latin typeface="+mn-lt"/>
                          <a:ea typeface="+mn-ea"/>
                          <a:cs typeface="+mn-cs"/>
                        </a:rPr>
                        <a:t>Applicants</a:t>
                      </a:r>
                    </a:p>
                  </a:txBody>
                  <a:tcPr marL="124606" marR="124606">
                    <a:solidFill>
                      <a:schemeClr val="tx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kern="1200">
                          <a:solidFill>
                            <a:schemeClr val="bg1"/>
                          </a:solidFill>
                          <a:latin typeface="+mn-lt"/>
                          <a:ea typeface="ＭＳ Ｐゴシック" pitchFamily="4" charset="-128"/>
                          <a:cs typeface="+mn-cs"/>
                        </a:rPr>
                        <a:t>Consortia:</a:t>
                      </a:r>
                      <a:r>
                        <a:rPr lang="en-US" sz="1600" b="0" kern="1200" baseline="0">
                          <a:solidFill>
                            <a:schemeClr val="bg1"/>
                          </a:solidFill>
                          <a:latin typeface="+mn-lt"/>
                          <a:ea typeface="ＭＳ Ｐゴシック" pitchFamily="4" charset="-128"/>
                          <a:cs typeface="+mn-cs"/>
                        </a:rPr>
                        <a:t> m</a:t>
                      </a:r>
                      <a:r>
                        <a:rPr lang="en-US" sz="1600" b="0" kern="1200">
                          <a:solidFill>
                            <a:schemeClr val="bg1"/>
                          </a:solidFill>
                          <a:latin typeface="+mn-lt"/>
                          <a:ea typeface="ＭＳ Ｐゴシック" pitchFamily="4" charset="-128"/>
                          <a:cs typeface="+mn-cs"/>
                        </a:rPr>
                        <a:t>in. 3 partners from 3 different MS/AC (of which at least 1 partner in a MS)</a:t>
                      </a:r>
                    </a:p>
                  </a:txBody>
                  <a:tcPr marL="124606" marR="124606">
                    <a:solidFill>
                      <a:schemeClr val="accent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kern="1200">
                          <a:solidFill>
                            <a:schemeClr val="bg1"/>
                          </a:solidFill>
                          <a:latin typeface="+mn-lt"/>
                          <a:ea typeface="ＭＳ Ｐゴシック" pitchFamily="4" charset="-128"/>
                          <a:cs typeface="+mn-cs"/>
                        </a:rPr>
                        <a:t>1.</a:t>
                      </a:r>
                      <a:r>
                        <a:rPr lang="en-US" sz="1600" b="0" kern="1200" baseline="0">
                          <a:solidFill>
                            <a:schemeClr val="bg1"/>
                          </a:solidFill>
                          <a:latin typeface="+mn-lt"/>
                          <a:ea typeface="ＭＳ Ｐゴシック" pitchFamily="4" charset="-128"/>
                          <a:cs typeface="+mn-cs"/>
                        </a:rPr>
                        <a:t> </a:t>
                      </a:r>
                      <a:r>
                        <a:rPr lang="en-US" sz="1600" b="0" kern="1200">
                          <a:solidFill>
                            <a:schemeClr val="bg1"/>
                          </a:solidFill>
                          <a:latin typeface="+mn-lt"/>
                          <a:ea typeface="ＭＳ Ｐゴシック" pitchFamily="4" charset="-128"/>
                          <a:cs typeface="+mn-cs"/>
                        </a:rPr>
                        <a:t>Single legal entities in a MS/AC (conditions apply)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kern="1200">
                          <a:solidFill>
                            <a:schemeClr val="bg1"/>
                          </a:solidFill>
                          <a:latin typeface="+mn-lt"/>
                          <a:ea typeface="ＭＳ Ｐゴシック" pitchFamily="4" charset="-128"/>
                          <a:cs typeface="+mn-cs"/>
                        </a:rPr>
                        <a:t>2. Consortia:</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kern="1200">
                          <a:solidFill>
                            <a:schemeClr val="bg1"/>
                          </a:solidFill>
                          <a:latin typeface="+mn-lt"/>
                          <a:ea typeface="ＭＳ Ｐゴシック" pitchFamily="4" charset="-128"/>
                          <a:cs typeface="+mn-cs"/>
                        </a:rPr>
                        <a:t>-</a:t>
                      </a:r>
                      <a:r>
                        <a:rPr lang="en-US" sz="1600" b="0" kern="1200" baseline="0">
                          <a:solidFill>
                            <a:schemeClr val="bg1"/>
                          </a:solidFill>
                          <a:latin typeface="+mn-lt"/>
                          <a:ea typeface="ＭＳ Ｐゴシック" pitchFamily="4" charset="-128"/>
                          <a:cs typeface="+mn-cs"/>
                        </a:rPr>
                        <a:t> </a:t>
                      </a:r>
                      <a:r>
                        <a:rPr lang="en-US" sz="1600" b="0" kern="1200">
                          <a:solidFill>
                            <a:schemeClr val="bg1"/>
                          </a:solidFill>
                          <a:latin typeface="+mn-lt"/>
                          <a:ea typeface="ＭＳ Ｐゴシック" pitchFamily="4" charset="-128"/>
                          <a:cs typeface="+mn-cs"/>
                        </a:rPr>
                        <a:t>If 2 partners: from different MS/AC, otherwise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kern="1200">
                          <a:solidFill>
                            <a:schemeClr val="bg1"/>
                          </a:solidFill>
                          <a:latin typeface="+mn-lt"/>
                          <a:ea typeface="ＭＳ Ｐゴシック" pitchFamily="4" charset="-128"/>
                          <a:cs typeface="+mn-cs"/>
                        </a:rPr>
                        <a:t>- Min. 3 partners from 3 different MS/AC (of which at least 1 partner in a MS)</a:t>
                      </a:r>
                    </a:p>
                  </a:txBody>
                  <a:tcPr marL="124606" marR="124606">
                    <a:solidFill>
                      <a:schemeClr val="accent2">
                        <a:lumMod val="60000"/>
                        <a:lumOff val="40000"/>
                      </a:schemeClr>
                    </a:solidFill>
                  </a:tcPr>
                </a:tc>
                <a:extLst>
                  <a:ext uri="{0D108BD9-81ED-4DB2-BD59-A6C34878D82A}">
                    <a16:rowId xmlns:a16="http://schemas.microsoft.com/office/drawing/2014/main" val="2708547974"/>
                  </a:ext>
                </a:extLst>
              </a:tr>
            </a:tbl>
          </a:graphicData>
        </a:graphic>
      </p:graphicFrame>
      <p:sp>
        <p:nvSpPr>
          <p:cNvPr id="5" name="TextBox 4"/>
          <p:cNvSpPr txBox="1"/>
          <p:nvPr/>
        </p:nvSpPr>
        <p:spPr>
          <a:xfrm>
            <a:off x="10189845" y="885982"/>
            <a:ext cx="1912253" cy="461665"/>
          </a:xfrm>
          <a:prstGeom prst="rect">
            <a:avLst/>
          </a:prstGeom>
          <a:noFill/>
        </p:spPr>
        <p:txBody>
          <a:bodyPr wrap="square" rtlCol="0">
            <a:spAutoFit/>
          </a:bodyPr>
          <a:lstStyle/>
          <a:p>
            <a:r>
              <a:rPr lang="en-GB" sz="2400" b="1" dirty="0" err="1">
                <a:solidFill>
                  <a:schemeClr val="accent4">
                    <a:lumMod val="60000"/>
                    <a:lumOff val="40000"/>
                  </a:schemeClr>
                </a:solidFill>
              </a:rPr>
              <a:t>Sli.Do</a:t>
            </a:r>
            <a:r>
              <a:rPr lang="en-GB" sz="2400" b="1" dirty="0">
                <a:solidFill>
                  <a:schemeClr val="accent4">
                    <a:lumMod val="60000"/>
                    <a:lumOff val="40000"/>
                  </a:schemeClr>
                </a:solidFill>
              </a:rPr>
              <a:t>: #EIC</a:t>
            </a:r>
          </a:p>
        </p:txBody>
      </p:sp>
    </p:spTree>
    <p:extLst>
      <p:ext uri="{BB962C8B-B14F-4D97-AF65-F5344CB8AC3E}">
        <p14:creationId xmlns:p14="http://schemas.microsoft.com/office/powerpoint/2010/main" val="3809538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7944" y="3685398"/>
            <a:ext cx="7123441" cy="1184149"/>
          </a:xfrm>
        </p:spPr>
        <p:txBody>
          <a:bodyPr/>
          <a:lstStyle/>
          <a:p>
            <a:r>
              <a:rPr lang="en-GB" sz="2400"/>
              <a:t>@EUeic      </a:t>
            </a:r>
          </a:p>
          <a:p>
            <a:r>
              <a:rPr lang="en-GB" sz="2400"/>
              <a:t>#Eueic</a:t>
            </a:r>
          </a:p>
          <a:p>
            <a:endParaRPr lang="en-GB"/>
          </a:p>
        </p:txBody>
      </p:sp>
    </p:spTree>
    <p:extLst>
      <p:ext uri="{BB962C8B-B14F-4D97-AF65-F5344CB8AC3E}">
        <p14:creationId xmlns:p14="http://schemas.microsoft.com/office/powerpoint/2010/main" val="131592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6" y="548640"/>
            <a:ext cx="11045707" cy="1692617"/>
          </a:xfrm>
        </p:spPr>
        <p:txBody>
          <a:bodyPr/>
          <a:lstStyle/>
          <a:p>
            <a:r>
              <a:rPr lang="fr-BE" dirty="0"/>
              <a:t>Main </a:t>
            </a:r>
            <a:r>
              <a:rPr lang="fr-BE" dirty="0" err="1"/>
              <a:t>characteristics</a:t>
            </a:r>
            <a:r>
              <a:rPr lang="fr-BE" dirty="0"/>
              <a:t> of the EIC</a:t>
            </a:r>
            <a:endParaRPr lang="en-GB" dirty="0"/>
          </a:p>
        </p:txBody>
      </p:sp>
      <p:sp>
        <p:nvSpPr>
          <p:cNvPr id="3" name="Content Placeholder 2"/>
          <p:cNvSpPr>
            <a:spLocks noGrp="1"/>
          </p:cNvSpPr>
          <p:nvPr>
            <p:ph idx="1"/>
          </p:nvPr>
        </p:nvSpPr>
        <p:spPr>
          <a:xfrm>
            <a:off x="345109" y="1578475"/>
            <a:ext cx="11045709" cy="3842667"/>
          </a:xfrm>
        </p:spPr>
        <p:txBody>
          <a:bodyPr/>
          <a:lstStyle/>
          <a:p>
            <a:r>
              <a:rPr lang="en-GB" sz="2400" b="1" dirty="0"/>
              <a:t>€10 billion budget</a:t>
            </a:r>
            <a:r>
              <a:rPr lang="en-GB" sz="2400" dirty="0"/>
              <a:t> to identify, develop and scale up breakthrough technologies and disruptive innovations in Europe</a:t>
            </a:r>
          </a:p>
          <a:p>
            <a:r>
              <a:rPr lang="en-IE" sz="2400" b="1" dirty="0"/>
              <a:t>Unique</a:t>
            </a:r>
            <a:r>
              <a:rPr lang="en-IE" sz="2400" dirty="0"/>
              <a:t> in the world to combine funding schemes for research on emerging technologies and for scale-up of innovative </a:t>
            </a:r>
            <a:r>
              <a:rPr lang="en-IE" sz="2400" dirty="0" err="1"/>
              <a:t>startups</a:t>
            </a:r>
            <a:r>
              <a:rPr lang="en-IE" sz="2400" dirty="0"/>
              <a:t>/SMEs </a:t>
            </a:r>
          </a:p>
          <a:p>
            <a:r>
              <a:rPr lang="en-IE" sz="2400" b="1" dirty="0"/>
              <a:t>EIC Fund </a:t>
            </a:r>
            <a:r>
              <a:rPr lang="en-IE" sz="2400" dirty="0"/>
              <a:t>Europe’s largest Venture Capital investor in deep-tech (over €3 billion) </a:t>
            </a:r>
          </a:p>
          <a:p>
            <a:r>
              <a:rPr lang="en-IE" sz="2400" b="1" dirty="0"/>
              <a:t>EISMEA</a:t>
            </a:r>
            <a:r>
              <a:rPr lang="en-IE" sz="2400" dirty="0"/>
              <a:t> Executive Agency managing the EIC programme (like ERCEA for ERC programme)</a:t>
            </a:r>
          </a:p>
          <a:p>
            <a:r>
              <a:rPr lang="en-IE" sz="2400" b="1" dirty="0"/>
              <a:t>EIC steered strategically </a:t>
            </a:r>
            <a:r>
              <a:rPr lang="en-IE" sz="2400" dirty="0"/>
              <a:t>by independent Board of leading innovators</a:t>
            </a:r>
            <a:endParaRPr lang="en-IE" sz="2400" b="1" dirty="0"/>
          </a:p>
          <a:p>
            <a:r>
              <a:rPr lang="en-IE" sz="2400" dirty="0"/>
              <a:t>Enhances the </a:t>
            </a:r>
            <a:r>
              <a:rPr lang="en-IE" sz="2400" b="1" dirty="0"/>
              <a:t>European innovation ecosystem </a:t>
            </a:r>
            <a:r>
              <a:rPr lang="en-IE" sz="2400" dirty="0"/>
              <a:t>(partners with ERC, EIT)</a:t>
            </a:r>
            <a:endParaRPr lang="en-IE" sz="2400" b="1" dirty="0"/>
          </a:p>
        </p:txBody>
      </p:sp>
    </p:spTree>
    <p:extLst>
      <p:ext uri="{BB962C8B-B14F-4D97-AF65-F5344CB8AC3E}">
        <p14:creationId xmlns:p14="http://schemas.microsoft.com/office/powerpoint/2010/main" val="311094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28422" y="1165875"/>
            <a:ext cx="7358562" cy="160107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4625" indent="-171450" fontAlgn="base">
              <a:spcBef>
                <a:spcPct val="0"/>
              </a:spcBef>
              <a:spcAft>
                <a:spcPts val="600"/>
              </a:spcAft>
              <a:buFont typeface="Arial" panose="020B0604020202020204" pitchFamily="34" charset="0"/>
              <a:buChar char="•"/>
            </a:pPr>
            <a:r>
              <a:rPr lang="en-GB" dirty="0">
                <a:solidFill>
                  <a:schemeClr val="bg1"/>
                </a:solidFill>
              </a:rPr>
              <a:t>Open to all innovators, in any field, at any time</a:t>
            </a:r>
          </a:p>
          <a:p>
            <a:pPr marL="174625" indent="-171450" fontAlgn="base">
              <a:spcBef>
                <a:spcPct val="0"/>
              </a:spcBef>
              <a:spcAft>
                <a:spcPts val="600"/>
              </a:spcAft>
              <a:buFont typeface="Arial" panose="020B0604020202020204" pitchFamily="34" charset="0"/>
              <a:buChar char="•"/>
            </a:pPr>
            <a:r>
              <a:rPr lang="en-GB" dirty="0">
                <a:solidFill>
                  <a:schemeClr val="bg1"/>
                </a:solidFill>
              </a:rPr>
              <a:t>Complemented by targeted funding</a:t>
            </a:r>
            <a:r>
              <a:rPr lang="en-GB" b="1" dirty="0">
                <a:solidFill>
                  <a:schemeClr val="bg1"/>
                </a:solidFill>
              </a:rPr>
              <a:t> </a:t>
            </a:r>
            <a:r>
              <a:rPr lang="en-GB" dirty="0">
                <a:solidFill>
                  <a:schemeClr val="bg1"/>
                </a:solidFill>
              </a:rPr>
              <a:t>on</a:t>
            </a:r>
            <a:r>
              <a:rPr lang="en-GB" b="1" dirty="0">
                <a:solidFill>
                  <a:schemeClr val="bg1"/>
                </a:solidFill>
              </a:rPr>
              <a:t> </a:t>
            </a:r>
            <a:r>
              <a:rPr lang="en-GB" dirty="0">
                <a:solidFill>
                  <a:schemeClr val="bg1"/>
                </a:solidFill>
              </a:rPr>
              <a:t>strategic challenges</a:t>
            </a:r>
          </a:p>
          <a:p>
            <a:pPr marL="174625" indent="-171450" fontAlgn="base">
              <a:spcBef>
                <a:spcPct val="0"/>
              </a:spcBef>
              <a:spcAft>
                <a:spcPts val="600"/>
              </a:spcAft>
              <a:buFont typeface="Arial" panose="020B0604020202020204" pitchFamily="34" charset="0"/>
              <a:buChar char="•"/>
            </a:pPr>
            <a:r>
              <a:rPr lang="en-GB" dirty="0">
                <a:solidFill>
                  <a:schemeClr val="bg1"/>
                </a:solidFill>
              </a:rPr>
              <a:t>Highly competitive for Europe’s high potential innovators</a:t>
            </a:r>
          </a:p>
        </p:txBody>
      </p:sp>
      <p:sp>
        <p:nvSpPr>
          <p:cNvPr id="6" name="Pentagon 5"/>
          <p:cNvSpPr/>
          <p:nvPr/>
        </p:nvSpPr>
        <p:spPr bwMode="auto">
          <a:xfrm>
            <a:off x="558088" y="1165874"/>
            <a:ext cx="3139703" cy="1601075"/>
          </a:xfrm>
          <a:prstGeom prst="homePlate">
            <a:avLst>
              <a:gd name="adj" fmla="val 26751"/>
            </a:avLst>
          </a:prstGeom>
          <a:solidFill>
            <a:schemeClr val="tx2"/>
          </a:solidFill>
          <a:ln>
            <a:noFill/>
          </a:ln>
          <a:effectLst/>
        </p:spPr>
        <p:txBody>
          <a:bodyPr vert="horz" wrap="square" lIns="91440" tIns="45720" rIns="91440" bIns="45720" numCol="1" rtlCol="0" anchor="ctr" anchorCtr="0" compatLnSpc="1">
            <a:prstTxWarp prst="textNoShape">
              <a:avLst/>
            </a:prstTxWarp>
          </a:bodyPr>
          <a:lstStyle/>
          <a:p>
            <a:pPr marL="3175"/>
            <a:endParaRPr lang="en-GB" b="1" dirty="0">
              <a:solidFill>
                <a:schemeClr val="bg1"/>
              </a:solidFill>
            </a:endParaRPr>
          </a:p>
          <a:p>
            <a:pPr marL="3175"/>
            <a:r>
              <a:rPr lang="en-GB" b="1" dirty="0">
                <a:solidFill>
                  <a:schemeClr val="bg1"/>
                </a:solidFill>
              </a:rPr>
              <a:t>One stop shop </a:t>
            </a:r>
            <a:r>
              <a:rPr lang="en-GB" dirty="0">
                <a:solidFill>
                  <a:schemeClr val="bg1"/>
                </a:solidFill>
              </a:rPr>
              <a:t>for breakthrough,  deep-tech, market-creating innovators</a:t>
            </a:r>
          </a:p>
          <a:p>
            <a:pPr marL="288925" indent="-285750">
              <a:buFont typeface="Arial" panose="020B0604020202020204" pitchFamily="34" charset="0"/>
              <a:buChar char="•"/>
            </a:pPr>
            <a:endParaRPr lang="en-GB" dirty="0">
              <a:solidFill>
                <a:schemeClr val="bg1"/>
              </a:solidFill>
            </a:endParaRPr>
          </a:p>
        </p:txBody>
      </p:sp>
      <p:sp>
        <p:nvSpPr>
          <p:cNvPr id="7" name="Rectangle 6"/>
          <p:cNvSpPr/>
          <p:nvPr/>
        </p:nvSpPr>
        <p:spPr bwMode="auto">
          <a:xfrm>
            <a:off x="3828422" y="2910697"/>
            <a:ext cx="7358562" cy="1318967"/>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US" dirty="0">
              <a:solidFill>
                <a:schemeClr val="bg1"/>
              </a:solidFill>
            </a:endParaRPr>
          </a:p>
          <a:p>
            <a:pPr marL="288925" indent="-285750" fontAlgn="base">
              <a:spcBef>
                <a:spcPct val="0"/>
              </a:spcBef>
              <a:spcAft>
                <a:spcPct val="0"/>
              </a:spcAft>
              <a:buFont typeface="Arial" panose="020B0604020202020204" pitchFamily="34" charset="0"/>
              <a:buChar char="•"/>
            </a:pPr>
            <a:r>
              <a:rPr lang="en-US" b="1" dirty="0">
                <a:solidFill>
                  <a:schemeClr val="bg1"/>
                </a:solidFill>
              </a:rPr>
              <a:t>Pathfinder</a:t>
            </a:r>
            <a:r>
              <a:rPr lang="en-US" dirty="0">
                <a:solidFill>
                  <a:schemeClr val="bg1"/>
                </a:solidFill>
              </a:rPr>
              <a:t> for advanced research on emerging technologies</a:t>
            </a:r>
          </a:p>
          <a:p>
            <a:pPr marL="288925" indent="-285750" fontAlgn="base">
              <a:spcBef>
                <a:spcPct val="0"/>
              </a:spcBef>
              <a:spcAft>
                <a:spcPct val="0"/>
              </a:spcAft>
              <a:buFont typeface="Arial" panose="020B0604020202020204" pitchFamily="34" charset="0"/>
              <a:buChar char="•"/>
            </a:pPr>
            <a:r>
              <a:rPr lang="en-US" b="1" dirty="0">
                <a:solidFill>
                  <a:schemeClr val="bg1"/>
                </a:solidFill>
              </a:rPr>
              <a:t>Transition</a:t>
            </a:r>
            <a:r>
              <a:rPr lang="en-US" dirty="0">
                <a:solidFill>
                  <a:schemeClr val="bg1"/>
                </a:solidFill>
              </a:rPr>
              <a:t> from lab to commercial setting</a:t>
            </a:r>
          </a:p>
          <a:p>
            <a:pPr marL="288925" indent="-285750" fontAlgn="base">
              <a:spcBef>
                <a:spcPct val="0"/>
              </a:spcBef>
              <a:spcAft>
                <a:spcPct val="0"/>
              </a:spcAft>
              <a:buFont typeface="Arial" panose="020B0604020202020204" pitchFamily="34" charset="0"/>
              <a:buChar char="•"/>
            </a:pPr>
            <a:r>
              <a:rPr lang="en-US" b="1" dirty="0">
                <a:solidFill>
                  <a:schemeClr val="bg1"/>
                </a:solidFill>
              </a:rPr>
              <a:t>Accelerator &amp; EIC Fund </a:t>
            </a:r>
            <a:r>
              <a:rPr lang="en-US" dirty="0">
                <a:solidFill>
                  <a:schemeClr val="bg1"/>
                </a:solidFill>
              </a:rPr>
              <a:t>to scale up innovations by start-ups/ SMEs  </a:t>
            </a:r>
          </a:p>
          <a:p>
            <a:pPr marL="3175" fontAlgn="base">
              <a:spcBef>
                <a:spcPct val="0"/>
              </a:spcBef>
              <a:spcAft>
                <a:spcPct val="0"/>
              </a:spcAft>
            </a:pPr>
            <a:endParaRPr lang="en-GB" b="1" dirty="0">
              <a:solidFill>
                <a:schemeClr val="bg1"/>
              </a:solidFill>
            </a:endParaRPr>
          </a:p>
        </p:txBody>
      </p:sp>
      <p:sp>
        <p:nvSpPr>
          <p:cNvPr id="10" name="Pentagon 9"/>
          <p:cNvSpPr/>
          <p:nvPr/>
        </p:nvSpPr>
        <p:spPr bwMode="auto">
          <a:xfrm>
            <a:off x="558086" y="2910697"/>
            <a:ext cx="3139703" cy="1318967"/>
          </a:xfrm>
          <a:prstGeom prst="homePlate">
            <a:avLst>
              <a:gd name="adj" fmla="val 26751"/>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3175" lvl="1"/>
            <a:r>
              <a:rPr lang="en-GB" b="1" dirty="0">
                <a:solidFill>
                  <a:schemeClr val="bg1"/>
                </a:solidFill>
              </a:rPr>
              <a:t>Agile funding </a:t>
            </a:r>
            <a:r>
              <a:rPr lang="en-GB" dirty="0">
                <a:solidFill>
                  <a:schemeClr val="bg1"/>
                </a:solidFill>
              </a:rPr>
              <a:t>from idea to investment</a:t>
            </a:r>
          </a:p>
        </p:txBody>
      </p:sp>
      <p:sp>
        <p:nvSpPr>
          <p:cNvPr id="11" name="Rectangle 10"/>
          <p:cNvSpPr/>
          <p:nvPr/>
        </p:nvSpPr>
        <p:spPr bwMode="auto">
          <a:xfrm>
            <a:off x="3828422" y="4373412"/>
            <a:ext cx="7358562" cy="1538584"/>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8925" indent="-285750" fontAlgn="base">
              <a:spcBef>
                <a:spcPct val="0"/>
              </a:spcBef>
              <a:spcAft>
                <a:spcPct val="0"/>
              </a:spcAft>
              <a:buFont typeface="Arial" panose="020B0604020202020204" pitchFamily="34" charset="0"/>
              <a:buChar char="•"/>
            </a:pPr>
            <a:endParaRPr lang="en-US" sz="1400" dirty="0">
              <a:solidFill>
                <a:schemeClr val="bg1"/>
              </a:solidFill>
            </a:endParaRPr>
          </a:p>
          <a:p>
            <a:pPr marL="288925" indent="-285750" fontAlgn="base">
              <a:spcBef>
                <a:spcPct val="0"/>
              </a:spcBef>
              <a:spcAft>
                <a:spcPct val="0"/>
              </a:spcAft>
              <a:buFont typeface="Arial" panose="020B0604020202020204" pitchFamily="34" charset="0"/>
              <a:buChar char="•"/>
            </a:pPr>
            <a:endParaRPr lang="en-US" sz="1400" dirty="0">
              <a:solidFill>
                <a:schemeClr val="bg1"/>
              </a:solidFill>
            </a:endParaRPr>
          </a:p>
          <a:p>
            <a:pPr marL="288925" indent="-285750" fontAlgn="base">
              <a:spcBef>
                <a:spcPct val="0"/>
              </a:spcBef>
              <a:spcAft>
                <a:spcPct val="0"/>
              </a:spcAft>
              <a:buFont typeface="Arial" panose="020B0604020202020204" pitchFamily="34" charset="0"/>
              <a:buChar char="•"/>
            </a:pPr>
            <a:r>
              <a:rPr lang="en-US" dirty="0">
                <a:solidFill>
                  <a:schemeClr val="bg1"/>
                </a:solidFill>
              </a:rPr>
              <a:t>Access to Business Acceleration Services (coaches, mentors, corporates, investors &amp; knowledge partners)</a:t>
            </a:r>
          </a:p>
          <a:p>
            <a:pPr marL="288925" indent="-285750" fontAlgn="base">
              <a:spcBef>
                <a:spcPct val="0"/>
              </a:spcBef>
              <a:spcAft>
                <a:spcPct val="0"/>
              </a:spcAft>
              <a:buFont typeface="Arial" panose="020B0604020202020204" pitchFamily="34" charset="0"/>
              <a:buChar char="•"/>
            </a:pPr>
            <a:r>
              <a:rPr lang="en-US" dirty="0">
                <a:solidFill>
                  <a:schemeClr val="bg1"/>
                </a:solidFill>
              </a:rPr>
              <a:t>EIC </a:t>
            </a:r>
            <a:r>
              <a:rPr lang="en-US" dirty="0" err="1">
                <a:solidFill>
                  <a:schemeClr val="bg1"/>
                </a:solidFill>
              </a:rPr>
              <a:t>Programme</a:t>
            </a:r>
            <a:r>
              <a:rPr lang="en-US" dirty="0">
                <a:solidFill>
                  <a:schemeClr val="bg1"/>
                </a:solidFill>
              </a:rPr>
              <a:t> Managers to develop visions for breakthroughs, manage project portfolios, and connect to ecosystems </a:t>
            </a:r>
          </a:p>
          <a:p>
            <a:pPr marL="288925" indent="-285750" fontAlgn="base">
              <a:spcBef>
                <a:spcPct val="0"/>
              </a:spcBef>
              <a:spcAft>
                <a:spcPct val="0"/>
              </a:spcAft>
              <a:buFont typeface="Arial" panose="020B0604020202020204" pitchFamily="34" charset="0"/>
              <a:buChar char="•"/>
            </a:pPr>
            <a:r>
              <a:rPr lang="en-US" dirty="0">
                <a:solidFill>
                  <a:schemeClr val="bg1"/>
                </a:solidFill>
              </a:rPr>
              <a:t>Crowding in other investors (VC, corporates, etc.)</a:t>
            </a:r>
          </a:p>
          <a:p>
            <a:pPr marL="3175" fontAlgn="base">
              <a:spcBef>
                <a:spcPct val="0"/>
              </a:spcBef>
              <a:spcAft>
                <a:spcPct val="0"/>
              </a:spcAft>
            </a:pPr>
            <a:endParaRPr lang="en-US" dirty="0">
              <a:solidFill>
                <a:schemeClr val="bg1"/>
              </a:solidFill>
            </a:endParaRPr>
          </a:p>
          <a:p>
            <a:pPr marL="3175" fontAlgn="base">
              <a:spcBef>
                <a:spcPct val="0"/>
              </a:spcBef>
              <a:spcAft>
                <a:spcPct val="0"/>
              </a:spcAft>
            </a:pPr>
            <a:endParaRPr lang="en-GB" b="1" dirty="0">
              <a:solidFill>
                <a:schemeClr val="bg1"/>
              </a:solidFill>
            </a:endParaRPr>
          </a:p>
        </p:txBody>
      </p:sp>
      <p:sp>
        <p:nvSpPr>
          <p:cNvPr id="12" name="Pentagon 11"/>
          <p:cNvSpPr/>
          <p:nvPr/>
        </p:nvSpPr>
        <p:spPr bwMode="auto">
          <a:xfrm>
            <a:off x="558087" y="4373412"/>
            <a:ext cx="3139703" cy="1543793"/>
          </a:xfrm>
          <a:prstGeom prst="homePlate">
            <a:avLst>
              <a:gd name="adj" fmla="val 26751"/>
            </a:avLst>
          </a:prstGeom>
          <a:solidFill>
            <a:schemeClr val="tx1">
              <a:lumMod val="50000"/>
              <a:lumOff val="50000"/>
            </a:schemeClr>
          </a:solidFill>
          <a:ln>
            <a:noFill/>
          </a:ln>
          <a:effectLst/>
        </p:spPr>
        <p:txBody>
          <a:bodyPr vert="horz" wrap="square" lIns="91440" tIns="45720" rIns="91440" bIns="45720" numCol="1" rtlCol="0" anchor="ctr" anchorCtr="0" compatLnSpc="1">
            <a:prstTxWarp prst="textNoShape">
              <a:avLst/>
            </a:prstTxWarp>
          </a:bodyPr>
          <a:lstStyle/>
          <a:p>
            <a:pPr marL="3175" lvl="1"/>
            <a:r>
              <a:rPr lang="fr-BE" b="1" dirty="0">
                <a:solidFill>
                  <a:schemeClr val="bg1"/>
                </a:solidFill>
              </a:rPr>
              <a:t>Building </a:t>
            </a:r>
            <a:r>
              <a:rPr lang="fr-BE" b="1" dirty="0" err="1">
                <a:solidFill>
                  <a:schemeClr val="bg1"/>
                </a:solidFill>
              </a:rPr>
              <a:t>ecosystems</a:t>
            </a:r>
            <a:r>
              <a:rPr lang="fr-BE" b="1" dirty="0">
                <a:solidFill>
                  <a:schemeClr val="bg1"/>
                </a:solidFill>
              </a:rPr>
              <a:t> </a:t>
            </a:r>
            <a:r>
              <a:rPr lang="fr-BE" dirty="0">
                <a:solidFill>
                  <a:schemeClr val="bg1"/>
                </a:solidFill>
              </a:rPr>
              <a:t>and </a:t>
            </a:r>
            <a:r>
              <a:rPr lang="fr-BE" dirty="0" err="1">
                <a:solidFill>
                  <a:schemeClr val="bg1"/>
                </a:solidFill>
              </a:rPr>
              <a:t>communities</a:t>
            </a:r>
            <a:endParaRPr lang="en-GB" dirty="0">
              <a:solidFill>
                <a:schemeClr val="bg1"/>
              </a:solidFill>
            </a:endParaRPr>
          </a:p>
        </p:txBody>
      </p:sp>
      <p:sp>
        <p:nvSpPr>
          <p:cNvPr id="8" name="Title 1"/>
          <p:cNvSpPr>
            <a:spLocks noGrp="1"/>
          </p:cNvSpPr>
          <p:nvPr>
            <p:ph type="title"/>
          </p:nvPr>
        </p:nvSpPr>
        <p:spPr>
          <a:xfrm>
            <a:off x="435727" y="89609"/>
            <a:ext cx="11045707" cy="1601074"/>
          </a:xfrm>
        </p:spPr>
        <p:txBody>
          <a:bodyPr/>
          <a:lstStyle/>
          <a:p>
            <a:r>
              <a:rPr lang="fr-BE" dirty="0"/>
              <a:t>How </a:t>
            </a:r>
            <a:r>
              <a:rPr lang="fr-BE" dirty="0" err="1"/>
              <a:t>does</a:t>
            </a:r>
            <a:r>
              <a:rPr lang="fr-BE" dirty="0"/>
              <a:t> EC </a:t>
            </a:r>
            <a:r>
              <a:rPr lang="fr-BE" dirty="0" err="1"/>
              <a:t>operate</a:t>
            </a:r>
            <a:r>
              <a:rPr lang="fr-BE" dirty="0"/>
              <a:t>? </a:t>
            </a:r>
            <a:endParaRPr lang="en-GB" dirty="0"/>
          </a:p>
        </p:txBody>
      </p:sp>
    </p:spTree>
    <p:extLst>
      <p:ext uri="{BB962C8B-B14F-4D97-AF65-F5344CB8AC3E}">
        <p14:creationId xmlns:p14="http://schemas.microsoft.com/office/powerpoint/2010/main" val="109044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3" y="1584317"/>
            <a:ext cx="9138423" cy="1325563"/>
          </a:xfrm>
        </p:spPr>
        <p:txBody>
          <a:bodyPr>
            <a:normAutofit/>
          </a:bodyPr>
          <a:lstStyle/>
          <a:p>
            <a:r>
              <a:rPr lang="fr-BE" sz="4000" b="1" dirty="0" err="1"/>
              <a:t>Funding</a:t>
            </a:r>
            <a:r>
              <a:rPr lang="fr-BE" sz="4000" b="1" dirty="0"/>
              <a:t> </a:t>
            </a:r>
            <a:r>
              <a:rPr lang="fr-BE" sz="4000" b="1" dirty="0" err="1"/>
              <a:t>scheme</a:t>
            </a:r>
            <a:r>
              <a:rPr lang="fr-BE" sz="4000" b="1" dirty="0"/>
              <a:t> </a:t>
            </a:r>
            <a:r>
              <a:rPr lang="fr-BE" sz="4000" b="1" dirty="0" err="1"/>
              <a:t>Pathfinder</a:t>
            </a:r>
            <a:endParaRPr lang="en-GB" sz="4000" b="1" dirty="0"/>
          </a:p>
        </p:txBody>
      </p:sp>
      <p:sp>
        <p:nvSpPr>
          <p:cNvPr id="3" name="Content Placeholder 2"/>
          <p:cNvSpPr>
            <a:spLocks noGrp="1"/>
          </p:cNvSpPr>
          <p:nvPr>
            <p:ph idx="1"/>
          </p:nvPr>
        </p:nvSpPr>
        <p:spPr>
          <a:xfrm>
            <a:off x="121920" y="2377158"/>
            <a:ext cx="11326565" cy="3842667"/>
          </a:xfrm>
        </p:spPr>
        <p:txBody>
          <a:bodyPr/>
          <a:lstStyle/>
          <a:p>
            <a:pPr marL="0" indent="0" algn="ctr">
              <a:buNone/>
            </a:pPr>
            <a:endParaRPr lang="en-GB" sz="4000" dirty="0"/>
          </a:p>
          <a:p>
            <a:pPr marL="0" indent="0" algn="ctr">
              <a:buNone/>
            </a:pPr>
            <a:r>
              <a:rPr lang="en-GB" sz="3200" dirty="0"/>
              <a:t>The Pathfinder programme funds </a:t>
            </a:r>
          </a:p>
          <a:p>
            <a:pPr marL="0" indent="0" algn="ctr">
              <a:buNone/>
            </a:pPr>
            <a:r>
              <a:rPr lang="en-GB" sz="3200" b="1" dirty="0"/>
              <a:t>research</a:t>
            </a:r>
            <a:r>
              <a:rPr lang="en-GB" sz="3200" dirty="0"/>
              <a:t> to </a:t>
            </a:r>
            <a:r>
              <a:rPr lang="en-GB" sz="3200" b="1" dirty="0"/>
              <a:t>develop the scientific basis </a:t>
            </a:r>
            <a:r>
              <a:rPr lang="en-GB" sz="3200" dirty="0"/>
              <a:t>underpinning </a:t>
            </a:r>
            <a:r>
              <a:rPr lang="en-GB" sz="3200" b="1" dirty="0"/>
              <a:t>breakthrough technologies</a:t>
            </a:r>
          </a:p>
          <a:p>
            <a:pPr marL="0" indent="0" algn="ctr">
              <a:buNone/>
            </a:pPr>
            <a:r>
              <a:rPr lang="en-GB" sz="3200" dirty="0"/>
              <a:t>Carried out mainly in </a:t>
            </a:r>
            <a:r>
              <a:rPr lang="en-GB" sz="3200" b="1" dirty="0"/>
              <a:t>universities </a:t>
            </a:r>
            <a:r>
              <a:rPr lang="en-GB" sz="3200" dirty="0"/>
              <a:t>and other research organizations</a:t>
            </a:r>
          </a:p>
        </p:txBody>
      </p:sp>
    </p:spTree>
    <p:extLst>
      <p:ext uri="{BB962C8B-B14F-4D97-AF65-F5344CB8AC3E}">
        <p14:creationId xmlns:p14="http://schemas.microsoft.com/office/powerpoint/2010/main" val="244683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8" y="998525"/>
            <a:ext cx="11045707" cy="1853531"/>
          </a:xfrm>
        </p:spPr>
        <p:txBody>
          <a:bodyPr>
            <a:normAutofit/>
          </a:bodyPr>
          <a:lstStyle/>
          <a:p>
            <a:r>
              <a:rPr lang="fr-BE" sz="4000" b="1" dirty="0" err="1"/>
              <a:t>Two</a:t>
            </a:r>
            <a:r>
              <a:rPr lang="fr-BE" sz="4000" b="1" dirty="0"/>
              <a:t> </a:t>
            </a:r>
            <a:r>
              <a:rPr lang="fr-BE" sz="4000" b="1" dirty="0" err="1"/>
              <a:t>schemes</a:t>
            </a:r>
            <a:r>
              <a:rPr lang="fr-BE" sz="4000" b="1" dirty="0"/>
              <a:t> </a:t>
            </a:r>
            <a:endParaRPr lang="en-GB" sz="4000" b="1" dirty="0"/>
          </a:p>
        </p:txBody>
      </p:sp>
      <p:sp>
        <p:nvSpPr>
          <p:cNvPr id="3" name="Content Placeholder 2"/>
          <p:cNvSpPr>
            <a:spLocks noGrp="1"/>
          </p:cNvSpPr>
          <p:nvPr>
            <p:ph idx="1"/>
          </p:nvPr>
        </p:nvSpPr>
        <p:spPr/>
        <p:txBody>
          <a:bodyPr/>
          <a:lstStyle/>
          <a:p>
            <a:pPr algn="just"/>
            <a:endParaRPr lang="en-US" b="1" dirty="0"/>
          </a:p>
          <a:p>
            <a:pPr algn="just"/>
            <a:r>
              <a:rPr lang="en-US" b="1" dirty="0"/>
              <a:t>EIC Pathfinder </a:t>
            </a:r>
            <a:r>
              <a:rPr lang="en-US" b="1" dirty="0">
                <a:solidFill>
                  <a:schemeClr val="accent2"/>
                </a:solidFill>
              </a:rPr>
              <a:t>Open</a:t>
            </a:r>
            <a:endParaRPr lang="en-US" dirty="0">
              <a:solidFill>
                <a:schemeClr val="accent2"/>
              </a:solidFill>
            </a:endParaRPr>
          </a:p>
          <a:p>
            <a:pPr algn="just"/>
            <a:endParaRPr lang="es-ES" dirty="0"/>
          </a:p>
          <a:p>
            <a:pPr algn="just"/>
            <a:endParaRPr lang="en-US" dirty="0"/>
          </a:p>
          <a:p>
            <a:pPr algn="just"/>
            <a:r>
              <a:rPr lang="en-US" b="1" dirty="0"/>
              <a:t>EIC Pathfinder </a:t>
            </a:r>
            <a:r>
              <a:rPr lang="en-US" b="1" dirty="0">
                <a:solidFill>
                  <a:schemeClr val="accent2"/>
                </a:solidFill>
              </a:rPr>
              <a:t>Challenges</a:t>
            </a:r>
            <a:endParaRPr lang="en-US" dirty="0">
              <a:solidFill>
                <a:schemeClr val="accent2"/>
              </a:solidFill>
            </a:endParaRPr>
          </a:p>
        </p:txBody>
      </p:sp>
      <p:sp>
        <p:nvSpPr>
          <p:cNvPr id="6" name="Right Arrow 5"/>
          <p:cNvSpPr/>
          <p:nvPr/>
        </p:nvSpPr>
        <p:spPr>
          <a:xfrm>
            <a:off x="5225910" y="2472531"/>
            <a:ext cx="646546" cy="320252"/>
          </a:xfrm>
          <a:prstGeom prst="rightArrow">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225910" y="4005944"/>
            <a:ext cx="646546" cy="320252"/>
          </a:xfrm>
          <a:prstGeom prst="rightArrow">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16072" y="2335421"/>
            <a:ext cx="5576029" cy="1200329"/>
          </a:xfrm>
          <a:prstGeom prst="rect">
            <a:avLst/>
          </a:prstGeom>
          <a:noFill/>
        </p:spPr>
        <p:txBody>
          <a:bodyPr wrap="square" rtlCol="0">
            <a:spAutoFit/>
          </a:bodyPr>
          <a:lstStyle/>
          <a:p>
            <a:r>
              <a:rPr lang="en-US" sz="2400" b="1" dirty="0"/>
              <a:t>Bottom-up approach</a:t>
            </a:r>
            <a:r>
              <a:rPr lang="en-US" sz="2400" dirty="0"/>
              <a:t>. A</a:t>
            </a:r>
            <a:r>
              <a:rPr lang="en-IE" sz="2400" dirty="0" err="1"/>
              <a:t>ny</a:t>
            </a:r>
            <a:r>
              <a:rPr lang="en-IE" sz="2400" dirty="0"/>
              <a:t> field of science, technology or application without </a:t>
            </a:r>
            <a:r>
              <a:rPr lang="en-US" sz="2400" dirty="0"/>
              <a:t>predefined thematic priorities</a:t>
            </a:r>
          </a:p>
        </p:txBody>
      </p:sp>
      <p:sp>
        <p:nvSpPr>
          <p:cNvPr id="5" name="TextBox 4"/>
          <p:cNvSpPr txBox="1"/>
          <p:nvPr/>
        </p:nvSpPr>
        <p:spPr>
          <a:xfrm>
            <a:off x="10146182" y="5201107"/>
            <a:ext cx="1506932" cy="658368"/>
          </a:xfrm>
          <a:prstGeom prst="rect">
            <a:avLst/>
          </a:prstGeom>
          <a:solidFill>
            <a:schemeClr val="bg1"/>
          </a:solidFill>
        </p:spPr>
        <p:txBody>
          <a:bodyPr wrap="square" rtlCol="0">
            <a:spAutoFit/>
          </a:bodyPr>
          <a:lstStyle/>
          <a:p>
            <a:endParaRPr lang="en-GB"/>
          </a:p>
        </p:txBody>
      </p:sp>
      <p:sp>
        <p:nvSpPr>
          <p:cNvPr id="9" name="TextBox 8"/>
          <p:cNvSpPr txBox="1"/>
          <p:nvPr/>
        </p:nvSpPr>
        <p:spPr>
          <a:xfrm>
            <a:off x="6131945" y="3887745"/>
            <a:ext cx="5901559" cy="1569660"/>
          </a:xfrm>
          <a:prstGeom prst="rect">
            <a:avLst/>
          </a:prstGeom>
          <a:noFill/>
        </p:spPr>
        <p:txBody>
          <a:bodyPr wrap="square" lIns="91440" tIns="45720" rIns="91440" bIns="45720" rtlCol="0" anchor="t">
            <a:spAutoFit/>
          </a:bodyPr>
          <a:lstStyle/>
          <a:p>
            <a:r>
              <a:rPr lang="en-US" sz="2400" b="1" dirty="0"/>
              <a:t>Top-down, challenge-driven, portfolios of projects approach</a:t>
            </a:r>
            <a:r>
              <a:rPr lang="en-US" sz="2400" dirty="0"/>
              <a:t>. </a:t>
            </a:r>
            <a:r>
              <a:rPr lang="en-IE" sz="2400" dirty="0"/>
              <a:t>To support proposals within a predefined thematic area and addressing specific objectives  </a:t>
            </a:r>
          </a:p>
        </p:txBody>
      </p:sp>
    </p:spTree>
    <p:extLst>
      <p:ext uri="{BB962C8B-B14F-4D97-AF65-F5344CB8AC3E}">
        <p14:creationId xmlns:p14="http://schemas.microsoft.com/office/powerpoint/2010/main" val="2391601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515" y="843281"/>
            <a:ext cx="10554406" cy="1995480"/>
          </a:xfrm>
        </p:spPr>
        <p:txBody>
          <a:bodyPr>
            <a:normAutofit/>
          </a:bodyPr>
          <a:lstStyle/>
          <a:p>
            <a:r>
              <a:rPr lang="en-IE" sz="4000" b="1" dirty="0"/>
              <a:t>EIC Pathfinder Open</a:t>
            </a:r>
            <a:endParaRPr lang="en-GB" sz="4000" b="1" dirty="0"/>
          </a:p>
        </p:txBody>
      </p:sp>
      <p:sp>
        <p:nvSpPr>
          <p:cNvPr id="3" name="Content Placeholder 2"/>
          <p:cNvSpPr>
            <a:spLocks noGrp="1"/>
          </p:cNvSpPr>
          <p:nvPr>
            <p:ph idx="1"/>
          </p:nvPr>
        </p:nvSpPr>
        <p:spPr/>
        <p:txBody>
          <a:bodyPr/>
          <a:lstStyle/>
          <a:p>
            <a:pPr marL="342900" lvl="0" indent="-342900"/>
            <a:r>
              <a:rPr lang="en-GB" sz="2400" dirty="0"/>
              <a:t>Do you have </a:t>
            </a:r>
            <a:r>
              <a:rPr lang="en-GB" sz="2400" b="1" dirty="0"/>
              <a:t>a vision for a future technology </a:t>
            </a:r>
            <a:r>
              <a:rPr lang="en-GB" sz="2400" dirty="0"/>
              <a:t>that could make a real difference to our lives? </a:t>
            </a:r>
          </a:p>
          <a:p>
            <a:pPr marL="342900" lvl="0" indent="-342900"/>
            <a:r>
              <a:rPr lang="en-GB" sz="2400" dirty="0"/>
              <a:t>Do you see a plausible way of </a:t>
            </a:r>
            <a:r>
              <a:rPr lang="en-GB" sz="2400" b="1" dirty="0"/>
              <a:t>achieving the scientific breakthrough </a:t>
            </a:r>
            <a:r>
              <a:rPr lang="en-GB" sz="2400" dirty="0"/>
              <a:t>that will make this technology possible? </a:t>
            </a:r>
          </a:p>
          <a:p>
            <a:pPr marL="342900" lvl="0" indent="-342900"/>
            <a:r>
              <a:rPr lang="en-GB" sz="2400" dirty="0"/>
              <a:t>Can you think of collaborating with an </a:t>
            </a:r>
            <a:r>
              <a:rPr lang="en-GB" sz="2400" b="1" dirty="0"/>
              <a:t>interdisciplinary team of researchers and innovators </a:t>
            </a:r>
            <a:r>
              <a:rPr lang="en-GB" sz="2400" dirty="0"/>
              <a:t>to realise the </a:t>
            </a:r>
            <a:r>
              <a:rPr lang="en-GB" sz="2400" b="1" dirty="0"/>
              <a:t>Proof of Concept</a:t>
            </a:r>
            <a:r>
              <a:rPr lang="en-GB" sz="2400" dirty="0"/>
              <a:t>?</a:t>
            </a:r>
          </a:p>
          <a:p>
            <a:pPr marL="0" lvl="0" indent="0">
              <a:buNone/>
            </a:pPr>
            <a:endParaRPr lang="en-GB" sz="2400" dirty="0"/>
          </a:p>
          <a:p>
            <a:pPr algn="just"/>
            <a:endParaRPr lang="en-US" sz="2400" dirty="0"/>
          </a:p>
        </p:txBody>
      </p:sp>
    </p:spTree>
    <p:extLst>
      <p:ext uri="{BB962C8B-B14F-4D97-AF65-F5344CB8AC3E}">
        <p14:creationId xmlns:p14="http://schemas.microsoft.com/office/powerpoint/2010/main" val="2228615154"/>
      </p:ext>
    </p:extLst>
  </p:cSld>
  <p:clrMapOvr>
    <a:masterClrMapping/>
  </p:clrMapOvr>
</p:sld>
</file>

<file path=ppt/theme/theme1.xml><?xml version="1.0" encoding="utf-8"?>
<a:theme xmlns:a="http://schemas.openxmlformats.org/drawingml/2006/main" name="Office Theme">
  <a:themeElements>
    <a:clrScheme name="EIC 2021">
      <a:dk1>
        <a:srgbClr val="2C2C2C"/>
      </a:dk1>
      <a:lt1>
        <a:srgbClr val="FFFFFF"/>
      </a:lt1>
      <a:dk2>
        <a:srgbClr val="5439A1"/>
      </a:dk2>
      <a:lt2>
        <a:srgbClr val="FFFFFF"/>
      </a:lt2>
      <a:accent1>
        <a:srgbClr val="003399"/>
      </a:accent1>
      <a:accent2>
        <a:srgbClr val="CC2F2F"/>
      </a:accent2>
      <a:accent3>
        <a:srgbClr val="B8B8B8"/>
      </a:accent3>
      <a:accent4>
        <a:srgbClr val="B7A8E0"/>
      </a:accent4>
      <a:accent5>
        <a:srgbClr val="ECAAAA"/>
      </a:accent5>
      <a:accent6>
        <a:srgbClr val="71A0FF"/>
      </a:accent6>
      <a:hlink>
        <a:srgbClr val="0563C1"/>
      </a:hlink>
      <a:folHlink>
        <a:srgbClr val="954F72"/>
      </a:folHlink>
    </a:clrScheme>
    <a:fontScheme name="EIC 202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FDE23FB365D4CB8B2901107175F9F" ma:contentTypeVersion="6" ma:contentTypeDescription="Create a new document." ma:contentTypeScope="" ma:versionID="dcb7c558782db1ec2aeb8c8dbe969921">
  <xsd:schema xmlns:xsd="http://www.w3.org/2001/XMLSchema" xmlns:xs="http://www.w3.org/2001/XMLSchema" xmlns:p="http://schemas.microsoft.com/office/2006/metadata/properties" xmlns:ns2="b21a4a1d-4eb8-49d3-b465-be101281b0f3" xmlns:ns3="f34a3906-e2fe-45dd-be63-435c8762400b" targetNamespace="http://schemas.microsoft.com/office/2006/metadata/properties" ma:root="true" ma:fieldsID="db03d58d5e1c5e920edc2d60511fb0d5" ns2:_="" ns3:_="">
    <xsd:import namespace="b21a4a1d-4eb8-49d3-b465-be101281b0f3"/>
    <xsd:import namespace="f34a3906-e2fe-45dd-be63-435c876240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1a4a1d-4eb8-49d3-b465-be101281b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4a3906-e2fe-45dd-be63-435c8762400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09A669-CC3F-45E8-97BD-E5DAE37D64FF}">
  <ds:schemaRefs>
    <ds:schemaRef ds:uri="b21a4a1d-4eb8-49d3-b465-be101281b0f3"/>
    <ds:schemaRef ds:uri="f34a3906-e2fe-45dd-be63-435c876240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7F6C3FB-C681-4891-A72C-437BB42D4875}">
  <ds:schemaRefs>
    <ds:schemaRef ds:uri="http://schemas.microsoft.com/sharepoint/v3/contenttype/forms"/>
  </ds:schemaRefs>
</ds:datastoreItem>
</file>

<file path=customXml/itemProps3.xml><?xml version="1.0" encoding="utf-8"?>
<ds:datastoreItem xmlns:ds="http://schemas.openxmlformats.org/officeDocument/2006/customXml" ds:itemID="{6225D741-448B-4833-B4DD-2B09715294B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b21a4a1d-4eb8-49d3-b465-be101281b0f3"/>
    <ds:schemaRef ds:uri="http://schemas.microsoft.com/office/2006/metadata/properties"/>
    <ds:schemaRef ds:uri="http://purl.org/dc/elements/1.1/"/>
    <ds:schemaRef ds:uri="f34a3906-e2fe-45dd-be63-435c8762400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197</TotalTime>
  <Words>3888</Words>
  <Application>Microsoft Office PowerPoint</Application>
  <PresentationFormat>Widescreen</PresentationFormat>
  <Paragraphs>423</Paragraphs>
  <Slides>42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ＭＳ Ｐゴシック</vt:lpstr>
      <vt:lpstr>Arial</vt:lpstr>
      <vt:lpstr>Calibri</vt:lpstr>
      <vt:lpstr>EC Square Sans Pro Medium</vt:lpstr>
      <vt:lpstr>Segoe UI</vt:lpstr>
      <vt:lpstr>Segoe UI Semibold</vt:lpstr>
      <vt:lpstr>Segoe UI Semilight</vt:lpstr>
      <vt:lpstr>Office Theme</vt:lpstr>
      <vt:lpstr>PowerPoint Presentation</vt:lpstr>
      <vt:lpstr>Horizon Europe - Innovative Europe pillar </vt:lpstr>
      <vt:lpstr>Why is an EIC needed - what’s holding back  European innovation? </vt:lpstr>
      <vt:lpstr>The big picture – who leads strategically important future technologies?</vt:lpstr>
      <vt:lpstr>Main characteristics of the EIC</vt:lpstr>
      <vt:lpstr>How does EC operate? </vt:lpstr>
      <vt:lpstr>Funding scheme Pathfinder</vt:lpstr>
      <vt:lpstr>Two schemes </vt:lpstr>
      <vt:lpstr>EIC Pathfinder Open</vt:lpstr>
      <vt:lpstr>EIC Pathfinder Open proposal’s characteristics</vt:lpstr>
      <vt:lpstr>Outcomes of Pathfinder Open projects </vt:lpstr>
      <vt:lpstr>EIC Pathfinder Open - consortium composition</vt:lpstr>
      <vt:lpstr>Funded Pathfinder Open projects’ financial support</vt:lpstr>
      <vt:lpstr>Other opportunities for EIC Pathfinder projects</vt:lpstr>
      <vt:lpstr>How to apply - how long does it take? </vt:lpstr>
      <vt:lpstr>Evaluation process</vt:lpstr>
      <vt:lpstr>Evaluation criterion “Excellence”</vt:lpstr>
      <vt:lpstr>Evaluation criterion “Impact”</vt:lpstr>
      <vt:lpstr>Evaluation criterion “Quality and efficiency of implementation” </vt:lpstr>
      <vt:lpstr>Pathfinder Challenges scheme - thematic </vt:lpstr>
      <vt:lpstr>Themes of the 2022 Pathfinder Challenges </vt:lpstr>
      <vt:lpstr>In the slides below please find information on the  Pathfinder Challenges funding scheme</vt:lpstr>
      <vt:lpstr>ERC – excellence in science EIC – excellence in innovation</vt:lpstr>
      <vt:lpstr>PowerPoint Presentation</vt:lpstr>
      <vt:lpstr>Expected Pathfinder Challenges projects’ outcomes</vt:lpstr>
      <vt:lpstr>Pathfinder Challenge Guides</vt:lpstr>
      <vt:lpstr>Can you apply? </vt:lpstr>
      <vt:lpstr>What support will you receive if your proposal is funded?</vt:lpstr>
      <vt:lpstr>How does the EIC decide if your proposal will be funded?</vt:lpstr>
      <vt:lpstr>Step 1: Individual Remote phase </vt:lpstr>
      <vt:lpstr>Award criterion “Excellence”</vt:lpstr>
      <vt:lpstr>Award criterion “Impact”</vt:lpstr>
      <vt:lpstr>Award criterion “Quality and efficiency of the implementation” </vt:lpstr>
      <vt:lpstr>Step 2: Evaluation committee phase</vt:lpstr>
      <vt:lpstr>Pathfinder Challenge II.2.1; Carbon dioxide and nitrogen management and valorisation</vt:lpstr>
      <vt:lpstr>Pathfinder Challenge II.2.2; Mid-long term, systems-integrated energy storage</vt:lpstr>
      <vt:lpstr>Pathfinder Challenge II.2.3; Cardiogenomics</vt:lpstr>
      <vt:lpstr>Pathfinder Challenge II.2.4; Towards the Healthcare Continuum: technologies to support a radical shift from episodic to continuous healthcare</vt:lpstr>
      <vt:lpstr>Pathfinder Challenge II.2.5; DNA-based digital storage</vt:lpstr>
      <vt:lpstr>Pathfinder Challenge II.2.6; Alternative approaches to Quantum Information Processing, Communication, and Sensing</vt:lpstr>
      <vt:lpstr>Pathfinder calls 2022 – Summary table</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VANBELLINGHEN Sandra (RTD)</dc:creator>
  <cp:lastModifiedBy>Makarow, Marja</cp:lastModifiedBy>
  <cp:revision>78</cp:revision>
  <dcterms:created xsi:type="dcterms:W3CDTF">2021-02-15T13:59:07Z</dcterms:created>
  <dcterms:modified xsi:type="dcterms:W3CDTF">2022-02-27T05:59:49Z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0x010100724FDE23FB365D4CB8B2901107175F9F</vt:lpwstr>
  </property>
</Properties>
</file>