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8" r:id="rId4"/>
    <p:sldId id="261" r:id="rId5"/>
    <p:sldId id="265" r:id="rId6"/>
    <p:sldId id="266" r:id="rId7"/>
    <p:sldId id="257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63E3-93D7-4CE7-A8E2-E0E8F5C4707D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36DA3-61DE-460E-93D1-0353700706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36DA3-61DE-460E-93D1-03537007068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5AF8F-E437-4276-9DEE-6717273FDB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36DA3-61DE-460E-93D1-03537007068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85AF8F-E437-4276-9DEE-6717273FDB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3DB87-2BE7-4D8F-88AE-4BB33DEB29AD}" type="slidenum">
              <a:rPr lang="fi-FI"/>
              <a:pPr/>
              <a:t>5</a:t>
            </a:fld>
            <a:endParaRPr lang="fi-FI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96A74-59DB-4864-85B3-88BBF5B569F7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36DA3-61DE-460E-93D1-03537007068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89E08-B7C4-4093-97AE-94DE03FEFB25}" type="slidenum">
              <a:rPr lang="fi-FI" smtClean="0">
                <a:solidFill>
                  <a:prstClr val="black"/>
                </a:solidFill>
              </a:rPr>
              <a:pPr/>
              <a:t>8</a:t>
            </a:fld>
            <a:endParaRPr lang="fi-FI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36DA3-61DE-460E-93D1-03537007068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19B2-E28E-4248-8015-F39F02994F4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D5C3-18D3-45D2-855C-4FF98A7368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Constructing reciprocity with young </a:t>
            </a:r>
            <a:r>
              <a:rPr lang="en-US" dirty="0" smtClean="0"/>
              <a:t>adults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92500" lnSpcReduction="20000"/>
          </a:bodyPr>
          <a:lstStyle/>
          <a:p>
            <a:r>
              <a:rPr lang="fi-FI" sz="5200" dirty="0" smtClean="0"/>
              <a:t>PhD, Pirjo Korvela</a:t>
            </a:r>
            <a:endParaRPr lang="fi-FI" dirty="0" smtClean="0"/>
          </a:p>
          <a:p>
            <a:r>
              <a:rPr lang="fi-FI" dirty="0" smtClean="0"/>
              <a:t>University of Helsinki, </a:t>
            </a:r>
          </a:p>
          <a:p>
            <a:r>
              <a:rPr lang="fi-FI" dirty="0" smtClean="0"/>
              <a:t>Department of Teacher Education, </a:t>
            </a:r>
          </a:p>
          <a:p>
            <a:r>
              <a:rPr lang="fi-FI" dirty="0" smtClean="0"/>
              <a:t>Home Economics Art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Passenger or driver</a:t>
            </a:r>
            <a:endParaRPr lang="en-US" dirty="0"/>
          </a:p>
        </p:txBody>
      </p:sp>
      <p:pic>
        <p:nvPicPr>
          <p:cNvPr id="6" name="Picture 8" descr="http://t2.gstatic.com/images?q=tbn:ANd9GcT9cj_zpQ0-WzBEa4nO06FEt3NIxza640-m1pZJVLGCSlz0UhX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61735"/>
            <a:ext cx="6480720" cy="4835617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3347864" y="1196752"/>
            <a:ext cx="1800200" cy="172819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31840" y="1196752"/>
            <a:ext cx="936104" cy="1880592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6136" y="1196752"/>
            <a:ext cx="648072" cy="1584176"/>
          </a:xfrm>
          <a:prstGeom prst="straightConnector1">
            <a:avLst/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3848" y="4089266"/>
            <a:ext cx="2619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/>
              <a:t>o</a:t>
            </a:r>
            <a:r>
              <a:rPr lang="fi-FI" sz="4000" dirty="0" smtClean="0"/>
              <a:t>f own life?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Drifting daily living </a:t>
            </a:r>
            <a:br>
              <a:rPr lang="fi-FI" dirty="0" smtClean="0"/>
            </a:br>
            <a:r>
              <a:rPr lang="fi-FI" dirty="0" smtClean="0"/>
              <a:t>of young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Daily rhythm upside down</a:t>
            </a:r>
          </a:p>
          <a:p>
            <a:pPr lvl="1"/>
            <a:r>
              <a:rPr lang="fi-FI" dirty="0" smtClean="0"/>
              <a:t>sleeping daytime</a:t>
            </a:r>
          </a:p>
          <a:p>
            <a:pPr lvl="1"/>
            <a:r>
              <a:rPr lang="fi-FI" dirty="0" smtClean="0"/>
              <a:t>awake until early morning</a:t>
            </a:r>
            <a:endParaRPr lang="en-US" dirty="0" smtClean="0"/>
          </a:p>
          <a:p>
            <a:r>
              <a:rPr lang="fi-FI" dirty="0" smtClean="0"/>
              <a:t>Late from school / work</a:t>
            </a:r>
          </a:p>
          <a:p>
            <a:r>
              <a:rPr lang="fi-FI" dirty="0" smtClean="0"/>
              <a:t>No motivation and direction of life</a:t>
            </a:r>
          </a:p>
          <a:p>
            <a:r>
              <a:rPr lang="fi-FI" dirty="0" smtClean="0"/>
              <a:t>Weak social relations or social media related</a:t>
            </a:r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/>
          <a:lstStyle/>
          <a:p>
            <a:r>
              <a:rPr lang="fi-FI" dirty="0" smtClean="0"/>
              <a:t>Going to sleep</a:t>
            </a:r>
            <a:endParaRPr lang="fi-F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4745481"/>
              </p:ext>
            </p:extLst>
          </p:nvPr>
        </p:nvGraphicFramePr>
        <p:xfrm>
          <a:off x="107504" y="692696"/>
          <a:ext cx="8964487" cy="6161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8371"/>
                <a:gridCol w="1077892"/>
                <a:gridCol w="144017"/>
                <a:gridCol w="720080"/>
                <a:gridCol w="648072"/>
                <a:gridCol w="720080"/>
                <a:gridCol w="689987"/>
                <a:gridCol w="610998"/>
                <a:gridCol w="610998"/>
                <a:gridCol w="610998"/>
                <a:gridCol w="610998"/>
                <a:gridCol w="610998"/>
                <a:gridCol w="610998"/>
              </a:tblGrid>
              <a:tr h="288032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fi-FI" sz="2000" u="none" strike="noStrike" dirty="0" smtClean="0">
                          <a:effectLst/>
                        </a:rPr>
                        <a:t>Schoolhealth </a:t>
                      </a:r>
                      <a:r>
                        <a:rPr lang="fi-FI" sz="2000" u="none" strike="noStrike" dirty="0">
                          <a:effectLst/>
                        </a:rPr>
                        <a:t>2007</a:t>
                      </a:r>
                      <a:endParaRPr lang="fi-FI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17163"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rowSpan="4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Whole data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17163">
                <a:tc gridSpan="3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Comprehensive school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High school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17163">
                <a:tc gridSpan="3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8</a:t>
                      </a:r>
                      <a:r>
                        <a:rPr lang="fi-FI" sz="1800" u="none" strike="noStrike" baseline="0" dirty="0" smtClean="0">
                          <a:effectLst/>
                        </a:rPr>
                        <a:t>th grade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9th grade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1st year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2nd year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gridSpan="3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Boys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Girls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Boys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Girls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Tot.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Boys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Girls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Boys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Girls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Tot.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57766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Question 88. What time you usually go to</a:t>
                      </a:r>
                      <a:r>
                        <a:rPr lang="fi-FI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fi-FI" sz="1800" u="none" strike="noStrike" dirty="0" smtClean="0">
                          <a:effectLst/>
                        </a:rPr>
                        <a:t>sleep on</a:t>
                      </a:r>
                      <a:r>
                        <a:rPr lang="fi-FI" sz="1800" u="none" strike="noStrike" baseline="0" dirty="0" smtClean="0">
                          <a:effectLst/>
                        </a:rPr>
                        <a:t> school days?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21.00 or earlier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21.30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8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4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3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22.00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24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19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19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22.30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>
                          <a:effectLst/>
                        </a:rPr>
                        <a:t> 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26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29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28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29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18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28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24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23.00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>
                          <a:effectLst/>
                        </a:rPr>
                        <a:t> 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24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23.30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>
                          <a:effectLst/>
                        </a:rPr>
                        <a:t> 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9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13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14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24.00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>
                          <a:effectLst/>
                        </a:rPr>
                        <a:t> 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7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00.30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>
                          <a:effectLst/>
                        </a:rPr>
                        <a:t> 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4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3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01.00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>
                          <a:effectLst/>
                        </a:rPr>
                        <a:t> 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4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3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55904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 smtClean="0">
                          <a:effectLst/>
                        </a:rPr>
                        <a:t>01.30 or later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 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3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3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31716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 smtClean="0">
                          <a:effectLst/>
                        </a:rPr>
                        <a:t>Total </a:t>
                      </a:r>
                      <a:r>
                        <a:rPr lang="fi-FI" sz="1800" u="none" strike="noStrike" dirty="0">
                          <a:effectLst/>
                        </a:rPr>
                        <a:t>%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100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100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100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4029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1800" u="none" strike="noStrike" dirty="0">
                          <a:effectLst/>
                        </a:rPr>
                        <a:t>N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12045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12216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11773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11975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48009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4940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7081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>
                          <a:effectLst/>
                        </a:rPr>
                        <a:t>4502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6361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800" u="none" strike="noStrike" dirty="0">
                          <a:effectLst/>
                        </a:rPr>
                        <a:t>22884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</a:tr>
              <a:tr h="184380">
                <a:tc gridSpan="13">
                  <a:txBody>
                    <a:bodyPr/>
                    <a:lstStyle/>
                    <a:p>
                      <a:pPr algn="l" fontAlgn="ctr"/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25" marR="9125" marT="9125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022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6494463" y="3043238"/>
            <a:ext cx="1277937" cy="133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7789863" y="3043238"/>
            <a:ext cx="1277937" cy="133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Daily rhythm constructed with six </a:t>
            </a:r>
            <a:r>
              <a:rPr lang="fi-FI" sz="3600" dirty="0"/>
              <a:t>sequences of a day </a:t>
            </a:r>
            <a:r>
              <a:rPr lang="fi-FI" sz="3600" dirty="0" smtClean="0"/>
              <a:t>in </a:t>
            </a:r>
            <a:r>
              <a:rPr lang="fi-FI" sz="3600" dirty="0"/>
              <a:t>families with children under school age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00300" y="1989138"/>
            <a:ext cx="164941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 b="1"/>
              <a:t>Sequence 2:</a:t>
            </a:r>
            <a:r>
              <a:rPr lang="fi-FI" sz="1200"/>
              <a:t> Coming back home and settling down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641600" y="3051175"/>
            <a:ext cx="1277938" cy="133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913188" y="1989138"/>
            <a:ext cx="15843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 b="1"/>
              <a:t>Sequence 3:</a:t>
            </a:r>
            <a:r>
              <a:rPr lang="fi-FI" sz="1200"/>
              <a:t> Doing something together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3919538" y="3051175"/>
            <a:ext cx="1279525" cy="133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429250" y="1989138"/>
            <a:ext cx="1123950" cy="884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 b="1"/>
              <a:t>Seq. 4:</a:t>
            </a:r>
            <a:r>
              <a:rPr lang="fi-FI" sz="1200"/>
              <a:t> Putting children to bed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199063" y="3051175"/>
            <a:ext cx="1277937" cy="133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043113" y="3138488"/>
            <a:ext cx="574675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fi-FI" sz="1000"/>
              <a:t>Time at work </a:t>
            </a:r>
          </a:p>
          <a:p>
            <a:pPr eaLnBrk="0" hangingPunct="0"/>
            <a:r>
              <a:rPr lang="fi-FI" sz="1000"/>
              <a:t>and  in day care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74675" y="1989138"/>
            <a:ext cx="16097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 b="1"/>
              <a:t>Sequence 1:</a:t>
            </a:r>
            <a:r>
              <a:rPr lang="fi-FI" sz="1200"/>
              <a:t> The morning chores for leaving home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739775" y="3051175"/>
            <a:ext cx="1279525" cy="1333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47688" y="3476625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200"/>
              <a:t>Early morning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623888" y="3733800"/>
            <a:ext cx="8291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8610600" y="33972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400"/>
              <a:t>Night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-76200" y="3549650"/>
            <a:ext cx="776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/>
              <a:t>Time:</a:t>
            </a:r>
            <a:endParaRPr lang="fi-FI" sz="2400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020050" y="1981200"/>
            <a:ext cx="10477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 b="1"/>
              <a:t>Seq. 6:</a:t>
            </a:r>
            <a:r>
              <a:rPr lang="fi-FI" sz="1200"/>
              <a:t> Retiring for sleep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724650" y="1981200"/>
            <a:ext cx="1200150" cy="884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sz="1600" b="1"/>
              <a:t>Seq. 5:</a:t>
            </a:r>
            <a:r>
              <a:rPr lang="fi-FI" sz="1200"/>
              <a:t> Working, adults’ own 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67944" y="5517232"/>
            <a:ext cx="20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(Ref. Korvela, 2003)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Structure of everyday </a:t>
            </a:r>
            <a:r>
              <a:rPr lang="fi-FI" dirty="0" smtClean="0"/>
              <a:t>life </a:t>
            </a:r>
            <a:br>
              <a:rPr lang="fi-FI" dirty="0" smtClean="0"/>
            </a:br>
            <a:r>
              <a:rPr lang="fi-FI" sz="2700" dirty="0" smtClean="0"/>
              <a:t>(Sekki &amp; Korvela 2012)</a:t>
            </a:r>
            <a:endParaRPr lang="fi-FI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95536" y="1844824"/>
            <a:ext cx="2448272" cy="43735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fi-FI" sz="2000" b="1" dirty="0" err="1" smtClean="0">
                <a:solidFill>
                  <a:schemeClr val="accent3">
                    <a:lumMod val="50000"/>
                  </a:schemeClr>
                </a:solidFill>
              </a:rPr>
              <a:t>Functioning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2000" b="1" dirty="0" err="1" smtClean="0">
                <a:solidFill>
                  <a:schemeClr val="accent3">
                    <a:lumMod val="50000"/>
                  </a:schemeClr>
                </a:solidFill>
              </a:rPr>
              <a:t>part</a:t>
            </a:r>
            <a:endParaRPr lang="fi-F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fi-FI" sz="2000" dirty="0"/>
          </a:p>
          <a:p>
            <a:pPr marL="114300" indent="0" algn="ctr">
              <a:buNone/>
            </a:pPr>
            <a:endParaRPr lang="fi-FI" sz="1050" b="1" dirty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r>
              <a:rPr lang="fi-FI" sz="2000" b="1" dirty="0" smtClean="0">
                <a:solidFill>
                  <a:srgbClr val="FF0000"/>
                </a:solidFill>
              </a:rPr>
              <a:t>Not </a:t>
            </a:r>
            <a:r>
              <a:rPr lang="fi-FI" sz="2000" b="1" dirty="0" smtClean="0">
                <a:solidFill>
                  <a:srgbClr val="FF0000"/>
                </a:solidFill>
              </a:rPr>
              <a:t>Functioning:</a:t>
            </a:r>
          </a:p>
          <a:p>
            <a:pPr marL="114300" indent="0" algn="ctr">
              <a:buNone/>
            </a:pPr>
            <a:r>
              <a:rPr lang="fi-FI" sz="2000" dirty="0" err="1" smtClean="0"/>
              <a:t>Topic</a:t>
            </a:r>
            <a:r>
              <a:rPr lang="fi-FI" sz="2000" dirty="0" smtClean="0"/>
              <a:t> for the GG </a:t>
            </a:r>
            <a:r>
              <a:rPr lang="fi-FI" sz="2000" dirty="0" err="1" smtClean="0"/>
              <a:t>project</a:t>
            </a:r>
            <a:endParaRPr lang="fi-FI" sz="2000" dirty="0" smtClean="0"/>
          </a:p>
          <a:p>
            <a:pPr marL="114300" indent="0" algn="ctr">
              <a:buNone/>
            </a:pPr>
            <a:endParaRPr lang="fi-FI" sz="2000" dirty="0"/>
          </a:p>
          <a:p>
            <a:pPr marL="114300" indent="0" algn="ctr">
              <a:buNone/>
            </a:pPr>
            <a:r>
              <a:rPr lang="fi-FI" sz="1800" dirty="0" smtClean="0"/>
              <a:t>GG  is </a:t>
            </a:r>
            <a:r>
              <a:rPr lang="fi-FI" sz="1800" dirty="0" err="1" smtClean="0"/>
              <a:t>not</a:t>
            </a:r>
            <a:r>
              <a:rPr lang="fi-FI" sz="1800" dirty="0" smtClean="0"/>
              <a:t> an </a:t>
            </a:r>
            <a:r>
              <a:rPr lang="fi-FI" sz="1800" dirty="0" err="1" smtClean="0"/>
              <a:t>applicable</a:t>
            </a:r>
            <a:r>
              <a:rPr lang="fi-FI" sz="1800" dirty="0" smtClean="0"/>
              <a:t> </a:t>
            </a:r>
            <a:r>
              <a:rPr lang="fi-FI" sz="1800" dirty="0" err="1" smtClean="0"/>
              <a:t>method</a:t>
            </a:r>
            <a:r>
              <a:rPr lang="fi-FI" sz="1800" dirty="0" smtClean="0"/>
              <a:t>, </a:t>
            </a:r>
            <a:r>
              <a:rPr lang="fi-FI" sz="1800" dirty="0" err="1" smtClean="0"/>
              <a:t>or</a:t>
            </a:r>
            <a:r>
              <a:rPr lang="fi-FI" sz="1800" dirty="0" smtClean="0"/>
              <a:t> </a:t>
            </a:r>
            <a:r>
              <a:rPr lang="fi-FI" sz="1800" dirty="0" err="1" smtClean="0"/>
              <a:t>not</a:t>
            </a:r>
            <a:r>
              <a:rPr lang="fi-FI" sz="1800" dirty="0" smtClean="0"/>
              <a:t> </a:t>
            </a:r>
            <a:r>
              <a:rPr lang="fi-FI" sz="1800" dirty="0" err="1" smtClean="0"/>
              <a:t>priored</a:t>
            </a:r>
            <a:endParaRPr lang="fi-FI" sz="1800" dirty="0"/>
          </a:p>
          <a:p>
            <a:pPr marL="114300" indent="0" algn="ctr">
              <a:buNone/>
            </a:pPr>
            <a:endParaRPr lang="fi-FI" sz="2000" dirty="0" smtClean="0"/>
          </a:p>
          <a:p>
            <a:pPr marL="114300" indent="0" algn="ctr">
              <a:buNone/>
            </a:pPr>
            <a:r>
              <a:rPr lang="fi-FI" sz="2000" dirty="0" smtClean="0"/>
              <a:t>Working </a:t>
            </a:r>
            <a:r>
              <a:rPr lang="fi-FI" sz="2000" dirty="0" smtClean="0"/>
              <a:t>with other </a:t>
            </a:r>
          </a:p>
          <a:p>
            <a:pPr marL="114300" indent="0" algn="ctr">
              <a:buNone/>
            </a:pPr>
            <a:r>
              <a:rPr lang="fi-FI" sz="2000" dirty="0" smtClean="0"/>
              <a:t>I</a:t>
            </a:r>
            <a:r>
              <a:rPr lang="fi-FI" sz="2000" dirty="0" smtClean="0"/>
              <a:t>nstitutions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055156" y="1844824"/>
            <a:ext cx="2380940" cy="44873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fi-FI" sz="2000" b="1" dirty="0" err="1" smtClean="0">
                <a:solidFill>
                  <a:schemeClr val="accent3">
                    <a:lumMod val="50000"/>
                  </a:schemeClr>
                </a:solidFill>
              </a:rPr>
              <a:t>Functioning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2000" b="1" dirty="0" err="1" smtClean="0">
                <a:solidFill>
                  <a:schemeClr val="accent3">
                    <a:lumMod val="50000"/>
                  </a:schemeClr>
                </a:solidFill>
              </a:rPr>
              <a:t>part</a:t>
            </a:r>
            <a:endParaRPr lang="fi-F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fi-FI" sz="2000" dirty="0"/>
          </a:p>
          <a:p>
            <a:pPr marL="114300" indent="0" algn="ctr">
              <a:buNone/>
            </a:pPr>
            <a:r>
              <a:rPr lang="fi-FI" sz="2000" b="1" dirty="0" smtClean="0">
                <a:solidFill>
                  <a:srgbClr val="FF0000"/>
                </a:solidFill>
              </a:rPr>
              <a:t>Not Functioning:</a:t>
            </a:r>
          </a:p>
          <a:p>
            <a:pPr marL="114300" indent="0" algn="ctr">
              <a:buFont typeface="Arial" pitchFamily="34" charset="0"/>
              <a:buNone/>
            </a:pPr>
            <a:r>
              <a:rPr lang="fi-FI" sz="2000" dirty="0" smtClean="0"/>
              <a:t>Topic for the GG project</a:t>
            </a:r>
            <a:endParaRPr lang="fi-FI" sz="2000" dirty="0" smtClean="0"/>
          </a:p>
          <a:p>
            <a:pPr marL="114300" indent="0" algn="ctr">
              <a:buFont typeface="Arial" pitchFamily="34" charset="0"/>
              <a:buNone/>
            </a:pPr>
            <a:endParaRPr lang="fi-FI" sz="2000" dirty="0" smtClean="0"/>
          </a:p>
          <a:p>
            <a:pPr marL="114300" indent="0" algn="ctr">
              <a:buFont typeface="Arial" pitchFamily="34" charset="0"/>
              <a:buNone/>
            </a:pPr>
            <a:endParaRPr lang="fi-FI" sz="2000" dirty="0" smtClean="0"/>
          </a:p>
          <a:p>
            <a:pPr marL="114300" indent="0" algn="ctr">
              <a:buNone/>
            </a:pPr>
            <a:r>
              <a:rPr lang="fi-FI" sz="1800" dirty="0" smtClean="0"/>
              <a:t>GG  is not an applicable method, or not </a:t>
            </a:r>
            <a:r>
              <a:rPr lang="fi-FI" sz="1800" dirty="0" smtClean="0"/>
              <a:t>priored</a:t>
            </a:r>
            <a:endParaRPr lang="fi-FI" sz="1800" dirty="0" smtClean="0"/>
          </a:p>
          <a:p>
            <a:pPr marL="114300" indent="0" algn="ctr">
              <a:buFont typeface="Arial" pitchFamily="34" charset="0"/>
              <a:buNone/>
            </a:pPr>
            <a:endParaRPr lang="fi-FI" sz="2000" dirty="0" smtClean="0"/>
          </a:p>
          <a:p>
            <a:pPr marL="114300" indent="0" algn="ctr">
              <a:buFont typeface="Arial" pitchFamily="34" charset="0"/>
              <a:buNone/>
            </a:pPr>
            <a:r>
              <a:rPr lang="fi-FI" sz="2000" dirty="0" smtClean="0"/>
              <a:t>Working </a:t>
            </a:r>
            <a:r>
              <a:rPr lang="fi-FI" sz="2000" dirty="0" smtClean="0"/>
              <a:t>with other </a:t>
            </a:r>
            <a:r>
              <a:rPr lang="fi-FI" sz="2000" dirty="0" smtClean="0"/>
              <a:t>institutions</a:t>
            </a:r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95536" y="263691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5536" y="501317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43608" y="151217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Family</a:t>
            </a:r>
            <a:r>
              <a:rPr lang="fi-FI" dirty="0" smtClean="0"/>
              <a:t> 1</a:t>
            </a:r>
            <a:endParaRPr lang="fi-FI" dirty="0"/>
          </a:p>
        </p:txBody>
      </p:sp>
      <p:sp>
        <p:nvSpPr>
          <p:cNvPr id="15" name="TextBox 14"/>
          <p:cNvSpPr txBox="1"/>
          <p:nvPr/>
        </p:nvSpPr>
        <p:spPr>
          <a:xfrm>
            <a:off x="3646959" y="150878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Family</a:t>
            </a:r>
            <a:r>
              <a:rPr lang="fi-FI" dirty="0" smtClean="0"/>
              <a:t> 2</a:t>
            </a:r>
            <a:endParaRPr lang="fi-FI" dirty="0"/>
          </a:p>
        </p:txBody>
      </p:sp>
      <p:sp>
        <p:nvSpPr>
          <p:cNvPr id="16" name="TextBox 15"/>
          <p:cNvSpPr txBox="1"/>
          <p:nvPr/>
        </p:nvSpPr>
        <p:spPr>
          <a:xfrm>
            <a:off x="6269493" y="15237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Family</a:t>
            </a:r>
            <a:r>
              <a:rPr lang="fi-FI" dirty="0" smtClean="0"/>
              <a:t> 3</a:t>
            </a:r>
            <a:endParaRPr lang="fi-FI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55156" y="2420888"/>
            <a:ext cx="23809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55156" y="4365104"/>
            <a:ext cx="2308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16575" y="5373216"/>
            <a:ext cx="2347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4"/>
          <p:cNvSpPr txBox="1">
            <a:spLocks/>
          </p:cNvSpPr>
          <p:nvPr/>
        </p:nvSpPr>
        <p:spPr>
          <a:xfrm>
            <a:off x="5637908" y="1877918"/>
            <a:ext cx="2750516" cy="4579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fi-FI" sz="2000" b="1" dirty="0" err="1" smtClean="0">
                <a:solidFill>
                  <a:schemeClr val="accent3">
                    <a:lumMod val="50000"/>
                  </a:schemeClr>
                </a:solidFill>
              </a:rPr>
              <a:t>Functioning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i-FI" sz="2000" b="1" dirty="0" err="1" smtClean="0">
                <a:solidFill>
                  <a:schemeClr val="accent3">
                    <a:lumMod val="50000"/>
                  </a:schemeClr>
                </a:solidFill>
              </a:rPr>
              <a:t>part</a:t>
            </a:r>
            <a:endParaRPr lang="fi-FI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 algn="ctr">
              <a:buFont typeface="Arial" pitchFamily="34" charset="0"/>
              <a:buNone/>
            </a:pPr>
            <a:endParaRPr lang="fi-FI" sz="2000" dirty="0"/>
          </a:p>
          <a:p>
            <a:pPr marL="114300" indent="0" algn="ctr">
              <a:buFont typeface="Arial" pitchFamily="34" charset="0"/>
              <a:buNone/>
            </a:pPr>
            <a:endParaRPr lang="fi-FI" sz="2000" dirty="0" smtClean="0"/>
          </a:p>
          <a:p>
            <a:pPr marL="114300" indent="0" algn="ctr">
              <a:buNone/>
            </a:pPr>
            <a:endParaRPr lang="fi-FI" sz="2000" b="1" dirty="0" smtClean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r>
              <a:rPr lang="fi-FI" sz="2000" b="1" dirty="0" smtClean="0">
                <a:solidFill>
                  <a:srgbClr val="FF0000"/>
                </a:solidFill>
              </a:rPr>
              <a:t>Not Functioning: </a:t>
            </a:r>
          </a:p>
          <a:p>
            <a:pPr marL="114300" indent="0" algn="ctr">
              <a:buNone/>
            </a:pPr>
            <a:r>
              <a:rPr lang="fi-FI" sz="2000" dirty="0" smtClean="0"/>
              <a:t>Topic </a:t>
            </a:r>
            <a:r>
              <a:rPr lang="fi-FI" sz="2000" dirty="0" smtClean="0"/>
              <a:t>for the GG project</a:t>
            </a:r>
          </a:p>
          <a:p>
            <a:pPr marL="114300" indent="0" algn="ctr">
              <a:buNone/>
            </a:pPr>
            <a:r>
              <a:rPr lang="fi-FI" sz="1800" dirty="0" smtClean="0"/>
              <a:t>GG  </a:t>
            </a:r>
            <a:r>
              <a:rPr lang="fi-FI" sz="1800" dirty="0" smtClean="0"/>
              <a:t>is not an applicable method, or not priored</a:t>
            </a:r>
          </a:p>
          <a:p>
            <a:pPr marL="114300" indent="0" algn="ctr">
              <a:buNone/>
            </a:pPr>
            <a:r>
              <a:rPr lang="fi-FI" sz="2000" dirty="0" smtClean="0"/>
              <a:t>Working with </a:t>
            </a:r>
            <a:r>
              <a:rPr lang="fi-FI" sz="2000" dirty="0" smtClean="0"/>
              <a:t>other </a:t>
            </a:r>
            <a:r>
              <a:rPr lang="fi-FI" sz="2000" dirty="0" smtClean="0"/>
              <a:t>institutions</a:t>
            </a:r>
          </a:p>
          <a:p>
            <a:pPr marL="114300" indent="0" algn="ctr">
              <a:buNone/>
            </a:pPr>
            <a:endParaRPr lang="fi-FI" sz="1100" dirty="0" smtClean="0"/>
          </a:p>
          <a:p>
            <a:pPr marL="114300" indent="0" algn="ctr">
              <a:buFont typeface="Arial" pitchFamily="34" charset="0"/>
              <a:buNone/>
            </a:pPr>
            <a:endParaRPr lang="fi-FI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637908" y="3212976"/>
            <a:ext cx="2750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2120" y="4365104"/>
            <a:ext cx="2750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37908" y="5013176"/>
            <a:ext cx="2750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5536" y="393305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67544" y="2708920"/>
            <a:ext cx="2304256" cy="3456384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131840" y="2492896"/>
            <a:ext cx="2232248" cy="3744416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724128" y="3284984"/>
            <a:ext cx="2520280" cy="3096344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8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Sequence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184" y="1639341"/>
            <a:ext cx="2736304" cy="4525963"/>
          </a:xfrm>
        </p:spPr>
        <p:txBody>
          <a:bodyPr>
            <a:noAutofit/>
          </a:bodyPr>
          <a:lstStyle/>
          <a:p>
            <a:r>
              <a:rPr lang="fi-FI" sz="2800" dirty="0" smtClean="0"/>
              <a:t>Discussions of daily activities (what, when, where, with whom)</a:t>
            </a:r>
          </a:p>
          <a:p>
            <a:endParaRPr lang="fi-FI" sz="1400" dirty="0" smtClean="0"/>
          </a:p>
          <a:p>
            <a:r>
              <a:rPr lang="fi-FI" sz="2800" dirty="0" smtClean="0"/>
              <a:t>Building up the </a:t>
            </a:r>
            <a:r>
              <a:rPr lang="fi-FI" sz="2800" dirty="0" smtClean="0"/>
              <a:t>Sq Map, constructing new daily rhythm together</a:t>
            </a:r>
          </a:p>
        </p:txBody>
      </p:sp>
      <p:pic>
        <p:nvPicPr>
          <p:cNvPr id="4" name="Sisällön paikkamerkki 1" descr="Sekvenssikartta laminoitu käytössä.jpg"/>
          <p:cNvPicPr>
            <a:picLocks noChangeAspect="1"/>
          </p:cNvPicPr>
          <p:nvPr/>
        </p:nvPicPr>
        <p:blipFill>
          <a:blip r:embed="rId3" cstate="print"/>
          <a:srcRect l="-15962" r="-15962"/>
          <a:stretch>
            <a:fillRect/>
          </a:stretch>
        </p:blipFill>
        <p:spPr>
          <a:xfrm>
            <a:off x="-972616" y="1484784"/>
            <a:ext cx="8612842" cy="4968552"/>
          </a:xfrm>
          <a:prstGeom prst="rect">
            <a:avLst/>
          </a:prstGeom>
          <a:ln>
            <a:prstDash val="solid"/>
          </a:ln>
        </p:spPr>
      </p:pic>
      <p:sp>
        <p:nvSpPr>
          <p:cNvPr id="5" name="Rectangle 4"/>
          <p:cNvSpPr/>
          <p:nvPr/>
        </p:nvSpPr>
        <p:spPr>
          <a:xfrm>
            <a:off x="4107770" y="3244334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SQ Map</a:t>
            </a:r>
            <a:endParaRPr lang="fi-FI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Kuva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14809"/>
            <a:ext cx="9144000" cy="5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214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i-FI" smtClean="0"/>
              <a:t>The Sequence </a:t>
            </a:r>
            <a:r>
              <a:rPr lang="fi-FI" dirty="0" smtClean="0"/>
              <a:t>method</a:t>
            </a:r>
            <a:endParaRPr lang="fi-FI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52120" y="1639341"/>
            <a:ext cx="3312368" cy="4741987"/>
          </a:xfrm>
          <a:solidFill>
            <a:schemeClr val="bg1">
              <a:lumMod val="85000"/>
              <a:alpha val="55000"/>
            </a:schemeClr>
          </a:solidFill>
        </p:spPr>
        <p:txBody>
          <a:bodyPr>
            <a:noAutofit/>
          </a:bodyPr>
          <a:lstStyle/>
          <a:p>
            <a:r>
              <a:rPr lang="fi-FI" sz="2800" dirty="0" smtClean="0"/>
              <a:t>Discussions of daily activities (what, when, where, with whom)</a:t>
            </a:r>
          </a:p>
          <a:p>
            <a:endParaRPr lang="fi-FI" sz="1400" dirty="0" smtClean="0"/>
          </a:p>
          <a:p>
            <a:r>
              <a:rPr lang="fi-FI" sz="2800" dirty="0" smtClean="0"/>
              <a:t>Building up the </a:t>
            </a:r>
            <a:r>
              <a:rPr lang="fi-FI" sz="2800" dirty="0" smtClean="0"/>
              <a:t>Sq Map, constructing new daily rhythm together</a:t>
            </a:r>
          </a:p>
          <a:p>
            <a:pPr>
              <a:buNone/>
            </a:pPr>
            <a:r>
              <a:rPr lang="fi-FI" sz="2800" dirty="0" smtClean="0"/>
              <a:t>		Data</a:t>
            </a:r>
            <a:endParaRPr lang="fi-FI" sz="2800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5796136" y="6093296"/>
            <a:ext cx="720080" cy="720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xmlns="" val="9941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r>
              <a:rPr lang="fi-FI" dirty="0" smtClean="0"/>
              <a:t>Recorded and transcripted discussions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45024"/>
            <a:ext cx="8229600" cy="2633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elements of reciprocity that can be recognized in the sequence method process?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kind of reciprocal and non-reciprocal relations of young adults have with other individuals and communal institutions?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2213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4400" dirty="0" smtClean="0">
                <a:latin typeface="+mj-lt"/>
                <a:ea typeface="+mj-ea"/>
                <a:cs typeface="+mj-cs"/>
              </a:rPr>
              <a:t>Research Questions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517</Words>
  <Application>Microsoft Office PowerPoint</Application>
  <PresentationFormat>On-screen Show (4:3)</PresentationFormat>
  <Paragraphs>247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Constructing reciprocity with young adults</vt:lpstr>
      <vt:lpstr>Passenger or driver</vt:lpstr>
      <vt:lpstr>Drifting daily living  of young adults</vt:lpstr>
      <vt:lpstr>Going to sleep</vt:lpstr>
      <vt:lpstr>Daily rhythm constructed with six sequences of a day in families with children under school age</vt:lpstr>
      <vt:lpstr>Structure of everyday life  (Sekki &amp; Korvela 2012)</vt:lpstr>
      <vt:lpstr>The Sequence Method</vt:lpstr>
      <vt:lpstr>The Sequence method</vt:lpstr>
      <vt:lpstr>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reciprocity with young adults</dc:title>
  <dc:creator>Windows User</dc:creator>
  <cp:lastModifiedBy>Windows User</cp:lastModifiedBy>
  <cp:revision>11</cp:revision>
  <dcterms:created xsi:type="dcterms:W3CDTF">2012-11-15T08:08:13Z</dcterms:created>
  <dcterms:modified xsi:type="dcterms:W3CDTF">2012-11-15T16:17:07Z</dcterms:modified>
</cp:coreProperties>
</file>