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68" r:id="rId4"/>
    <p:sldId id="271" r:id="rId5"/>
    <p:sldId id="279" r:id="rId6"/>
    <p:sldId id="266" r:id="rId7"/>
    <p:sldId id="264" r:id="rId8"/>
    <p:sldId id="267" r:id="rId9"/>
    <p:sldId id="269" r:id="rId10"/>
    <p:sldId id="282" r:id="rId11"/>
    <p:sldId id="283" r:id="rId12"/>
    <p:sldId id="284" r:id="rId13"/>
    <p:sldId id="285" r:id="rId14"/>
    <p:sldId id="281" r:id="rId15"/>
    <p:sldId id="27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1242" y="-3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F740C-5DE1-444D-92CE-D036831307A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85AC2-D246-4395-906F-A771922BCDF3}" type="pres">
      <dgm:prSet presAssocID="{B33F740C-5DE1-444D-92CE-D036831307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83F3A-7166-4700-89AF-32EE896F59B3}" type="presOf" srcId="{B33F740C-5DE1-444D-92CE-D036831307A3}" destId="{26485AC2-D246-4395-906F-A771922BCDF3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0F58C-5F93-46DB-8DB5-0F6C61C9473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6EB58-4D38-4FE5-BDD1-BF9A2ED49DEB}">
      <dgm:prSet phldrT="[Text]" custT="1"/>
      <dgm:spPr/>
      <dgm:t>
        <a:bodyPr/>
        <a:lstStyle/>
        <a:p>
          <a:r>
            <a:rPr lang="fi-FI" sz="2000" dirty="0" smtClean="0"/>
            <a:t>Young </a:t>
          </a:r>
          <a:r>
            <a:rPr lang="fi-FI" sz="2000" dirty="0" err="1" smtClean="0"/>
            <a:t>people</a:t>
          </a:r>
          <a:r>
            <a:rPr lang="fi-FI" sz="2000" dirty="0" smtClean="0"/>
            <a:t> </a:t>
          </a:r>
          <a:r>
            <a:rPr lang="fi-FI" sz="2000" dirty="0" err="1" smtClean="0"/>
            <a:t>leaving</a:t>
          </a:r>
          <a:r>
            <a:rPr lang="fi-FI" sz="2000" dirty="0" smtClean="0"/>
            <a:t> home</a:t>
          </a:r>
          <a:endParaRPr lang="en-US" sz="2000" dirty="0"/>
        </a:p>
      </dgm:t>
    </dgm:pt>
    <dgm:pt modelId="{F56CB4DC-57A4-4717-A1A7-F011EDEB2A45}" type="parTrans" cxnId="{54C8BC4E-6AE2-4AD7-93E0-1B18AA75BD03}">
      <dgm:prSet/>
      <dgm:spPr/>
      <dgm:t>
        <a:bodyPr/>
        <a:lstStyle/>
        <a:p>
          <a:endParaRPr lang="en-US"/>
        </a:p>
      </dgm:t>
    </dgm:pt>
    <dgm:pt modelId="{9B569964-8DD6-4467-A507-25B9209A5024}" type="sibTrans" cxnId="{54C8BC4E-6AE2-4AD7-93E0-1B18AA75BD03}">
      <dgm:prSet/>
      <dgm:spPr/>
      <dgm:t>
        <a:bodyPr/>
        <a:lstStyle/>
        <a:p>
          <a:endParaRPr lang="en-US"/>
        </a:p>
      </dgm:t>
    </dgm:pt>
    <dgm:pt modelId="{BF02BEF7-FDEA-4389-A1A3-D2E27DCECEE3}">
      <dgm:prSet phldrT="[Text]" custT="1"/>
      <dgm:spPr/>
      <dgm:t>
        <a:bodyPr/>
        <a:lstStyle/>
        <a:p>
          <a:r>
            <a:rPr lang="fi-FI" sz="2000" dirty="0" err="1" smtClean="0"/>
            <a:t>Immigrants</a:t>
          </a:r>
          <a:endParaRPr lang="en-US" sz="2000" dirty="0"/>
        </a:p>
      </dgm:t>
    </dgm:pt>
    <dgm:pt modelId="{072D6992-9FE8-42DB-A70D-0174A13E7B02}" type="parTrans" cxnId="{80B09BD7-EB55-467F-A901-F7EAD5717FA5}">
      <dgm:prSet/>
      <dgm:spPr/>
      <dgm:t>
        <a:bodyPr/>
        <a:lstStyle/>
        <a:p>
          <a:endParaRPr lang="en-US"/>
        </a:p>
      </dgm:t>
    </dgm:pt>
    <dgm:pt modelId="{39E8DF47-64B2-43DE-B9D9-B1FF58E58740}" type="sibTrans" cxnId="{80B09BD7-EB55-467F-A901-F7EAD5717FA5}">
      <dgm:prSet/>
      <dgm:spPr/>
      <dgm:t>
        <a:bodyPr/>
        <a:lstStyle/>
        <a:p>
          <a:endParaRPr lang="en-US"/>
        </a:p>
      </dgm:t>
    </dgm:pt>
    <dgm:pt modelId="{C50FDB57-CFA3-4206-A5F4-B810405A3289}">
      <dgm:prSet phldrT="[Text]" custT="1"/>
      <dgm:spPr/>
      <dgm:t>
        <a:bodyPr/>
        <a:lstStyle/>
        <a:p>
          <a:r>
            <a:rPr lang="fi-FI" sz="2000" dirty="0" err="1" smtClean="0"/>
            <a:t>Elderly</a:t>
          </a:r>
          <a:r>
            <a:rPr lang="fi-FI" sz="2000" dirty="0" smtClean="0"/>
            <a:t> </a:t>
          </a:r>
          <a:r>
            <a:rPr lang="fi-FI" sz="2000" dirty="0" err="1" smtClean="0"/>
            <a:t>care</a:t>
          </a:r>
          <a:endParaRPr lang="en-US" sz="2000" dirty="0"/>
        </a:p>
      </dgm:t>
    </dgm:pt>
    <dgm:pt modelId="{5E768701-0424-4CFD-AE3D-4D77FC24D20A}" type="parTrans" cxnId="{E6DC6FA3-DBF8-48E9-9935-44DB00573406}">
      <dgm:prSet/>
      <dgm:spPr/>
      <dgm:t>
        <a:bodyPr/>
        <a:lstStyle/>
        <a:p>
          <a:endParaRPr lang="en-US"/>
        </a:p>
      </dgm:t>
    </dgm:pt>
    <dgm:pt modelId="{1B87FD41-E708-4EBB-A726-402BC91DB6D1}" type="sibTrans" cxnId="{E6DC6FA3-DBF8-48E9-9935-44DB00573406}">
      <dgm:prSet/>
      <dgm:spPr/>
      <dgm:t>
        <a:bodyPr/>
        <a:lstStyle/>
        <a:p>
          <a:endParaRPr lang="en-US"/>
        </a:p>
      </dgm:t>
    </dgm:pt>
    <dgm:pt modelId="{F48CFA6E-884E-4652-8060-9127CF21DDB6}">
      <dgm:prSet phldrT="[Text]" custT="1"/>
      <dgm:spPr/>
      <dgm:t>
        <a:bodyPr/>
        <a:lstStyle/>
        <a:p>
          <a:r>
            <a:rPr lang="fi-FI" sz="2000" dirty="0" smtClean="0"/>
            <a:t>Young </a:t>
          </a:r>
          <a:r>
            <a:rPr lang="fi-FI" sz="2000" dirty="0" err="1" smtClean="0"/>
            <a:t>people</a:t>
          </a:r>
          <a:r>
            <a:rPr lang="fi-FI" sz="2000" dirty="0" smtClean="0"/>
            <a:t> </a:t>
          </a:r>
          <a:r>
            <a:rPr lang="fi-FI" sz="2000" dirty="0" err="1" smtClean="0"/>
            <a:t>leaving</a:t>
          </a:r>
          <a:r>
            <a:rPr lang="fi-FI" sz="2000" dirty="0" smtClean="0"/>
            <a:t> </a:t>
          </a:r>
          <a:r>
            <a:rPr lang="fi-FI" sz="2000" dirty="0" err="1" smtClean="0"/>
            <a:t>care</a:t>
          </a:r>
          <a:endParaRPr lang="en-US" sz="2000" dirty="0"/>
        </a:p>
      </dgm:t>
    </dgm:pt>
    <dgm:pt modelId="{4BE81736-16A5-4084-91C4-2BB21023343C}" type="parTrans" cxnId="{7DF4BE44-1981-48E6-BE6C-D00F826B9354}">
      <dgm:prSet/>
      <dgm:spPr/>
      <dgm:t>
        <a:bodyPr/>
        <a:lstStyle/>
        <a:p>
          <a:endParaRPr lang="en-US"/>
        </a:p>
      </dgm:t>
    </dgm:pt>
    <dgm:pt modelId="{4D1306C5-61EA-43E5-B9C5-8FA6458D9415}" type="sibTrans" cxnId="{7DF4BE44-1981-48E6-BE6C-D00F826B9354}">
      <dgm:prSet/>
      <dgm:spPr/>
      <dgm:t>
        <a:bodyPr/>
        <a:lstStyle/>
        <a:p>
          <a:endParaRPr lang="en-US"/>
        </a:p>
      </dgm:t>
    </dgm:pt>
    <dgm:pt modelId="{0154BCEE-FE30-43AF-ACE4-93DCADC02EC3}" type="pres">
      <dgm:prSet presAssocID="{B240F58C-5F93-46DB-8DB5-0F6C61C9473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E1CD1-904F-4927-A086-4814CF034C2D}" type="pres">
      <dgm:prSet presAssocID="{B240F58C-5F93-46DB-8DB5-0F6C61C94733}" presName="triangle1" presStyleLbl="node1" presStyleIdx="0" presStyleCnt="4" custLinFactNeighborX="-156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FD7F6-9AD5-4229-B338-D28CF9C5DCC2}" type="pres">
      <dgm:prSet presAssocID="{B240F58C-5F93-46DB-8DB5-0F6C61C94733}" presName="triangle2" presStyleLbl="node1" presStyleIdx="1" presStyleCnt="4" custScaleX="115325" custLinFactNeighborX="-781" custLinFactNeighborY="-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7D9DF-E467-4B5F-A6F1-462F6C11BDA6}" type="pres">
      <dgm:prSet presAssocID="{B240F58C-5F93-46DB-8DB5-0F6C61C9473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3C45C-CC4F-4D74-8242-473E57822B77}" type="pres">
      <dgm:prSet presAssocID="{B240F58C-5F93-46DB-8DB5-0F6C61C94733}" presName="triangle4" presStyleLbl="node1" presStyleIdx="3" presStyleCnt="4" custScaleX="107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0347F-9621-4A41-A304-C19521DACAE1}" type="presOf" srcId="{6026EB58-4D38-4FE5-BDD1-BF9A2ED49DEB}" destId="{599E1CD1-904F-4927-A086-4814CF034C2D}" srcOrd="0" destOrd="0" presId="urn:microsoft.com/office/officeart/2005/8/layout/pyramid4"/>
    <dgm:cxn modelId="{E6DC6FA3-DBF8-48E9-9935-44DB00573406}" srcId="{B240F58C-5F93-46DB-8DB5-0F6C61C94733}" destId="{C50FDB57-CFA3-4206-A5F4-B810405A3289}" srcOrd="2" destOrd="0" parTransId="{5E768701-0424-4CFD-AE3D-4D77FC24D20A}" sibTransId="{1B87FD41-E708-4EBB-A726-402BC91DB6D1}"/>
    <dgm:cxn modelId="{E27AFE50-FA29-44B0-B552-69AE708403EB}" type="presOf" srcId="{F48CFA6E-884E-4652-8060-9127CF21DDB6}" destId="{8B53C45C-CC4F-4D74-8242-473E57822B77}" srcOrd="0" destOrd="0" presId="urn:microsoft.com/office/officeart/2005/8/layout/pyramid4"/>
    <dgm:cxn modelId="{80B09BD7-EB55-467F-A901-F7EAD5717FA5}" srcId="{B240F58C-5F93-46DB-8DB5-0F6C61C94733}" destId="{BF02BEF7-FDEA-4389-A1A3-D2E27DCECEE3}" srcOrd="1" destOrd="0" parTransId="{072D6992-9FE8-42DB-A70D-0174A13E7B02}" sibTransId="{39E8DF47-64B2-43DE-B9D9-B1FF58E58740}"/>
    <dgm:cxn modelId="{DEB1A29A-06EF-41D4-ACF9-062AE0BA7B7D}" type="presOf" srcId="{C50FDB57-CFA3-4206-A5F4-B810405A3289}" destId="{4B47D9DF-E467-4B5F-A6F1-462F6C11BDA6}" srcOrd="0" destOrd="0" presId="urn:microsoft.com/office/officeart/2005/8/layout/pyramid4"/>
    <dgm:cxn modelId="{54C8BC4E-6AE2-4AD7-93E0-1B18AA75BD03}" srcId="{B240F58C-5F93-46DB-8DB5-0F6C61C94733}" destId="{6026EB58-4D38-4FE5-BDD1-BF9A2ED49DEB}" srcOrd="0" destOrd="0" parTransId="{F56CB4DC-57A4-4717-A1A7-F011EDEB2A45}" sibTransId="{9B569964-8DD6-4467-A507-25B9209A5024}"/>
    <dgm:cxn modelId="{2B843D83-99A8-4F6A-A737-D26232A3CE7F}" type="presOf" srcId="{BF02BEF7-FDEA-4389-A1A3-D2E27DCECEE3}" destId="{B9CFD7F6-9AD5-4229-B338-D28CF9C5DCC2}" srcOrd="0" destOrd="0" presId="urn:microsoft.com/office/officeart/2005/8/layout/pyramid4"/>
    <dgm:cxn modelId="{F8C23F54-5DC4-414D-A73F-C23250A78F4F}" type="presOf" srcId="{B240F58C-5F93-46DB-8DB5-0F6C61C94733}" destId="{0154BCEE-FE30-43AF-ACE4-93DCADC02EC3}" srcOrd="0" destOrd="0" presId="urn:microsoft.com/office/officeart/2005/8/layout/pyramid4"/>
    <dgm:cxn modelId="{7DF4BE44-1981-48E6-BE6C-D00F826B9354}" srcId="{B240F58C-5F93-46DB-8DB5-0F6C61C94733}" destId="{F48CFA6E-884E-4652-8060-9127CF21DDB6}" srcOrd="3" destOrd="0" parTransId="{4BE81736-16A5-4084-91C4-2BB21023343C}" sibTransId="{4D1306C5-61EA-43E5-B9C5-8FA6458D9415}"/>
    <dgm:cxn modelId="{D4154B0C-5C52-4629-94AF-3AC68F84A086}" type="presParOf" srcId="{0154BCEE-FE30-43AF-ACE4-93DCADC02EC3}" destId="{599E1CD1-904F-4927-A086-4814CF034C2D}" srcOrd="0" destOrd="0" presId="urn:microsoft.com/office/officeart/2005/8/layout/pyramid4"/>
    <dgm:cxn modelId="{BC05C925-3E05-4DD5-BB9E-CA2976CCFEE2}" type="presParOf" srcId="{0154BCEE-FE30-43AF-ACE4-93DCADC02EC3}" destId="{B9CFD7F6-9AD5-4229-B338-D28CF9C5DCC2}" srcOrd="1" destOrd="0" presId="urn:microsoft.com/office/officeart/2005/8/layout/pyramid4"/>
    <dgm:cxn modelId="{B79901A3-3852-4BFD-9EDD-5F78DA4051A3}" type="presParOf" srcId="{0154BCEE-FE30-43AF-ACE4-93DCADC02EC3}" destId="{4B47D9DF-E467-4B5F-A6F1-462F6C11BDA6}" srcOrd="2" destOrd="0" presId="urn:microsoft.com/office/officeart/2005/8/layout/pyramid4"/>
    <dgm:cxn modelId="{602D55EA-226D-4395-BE37-32E342B4E340}" type="presParOf" srcId="{0154BCEE-FE30-43AF-ACE4-93DCADC02EC3}" destId="{8B53C45C-CC4F-4D74-8242-473E57822B77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8633-DD50-467C-B21A-E1CECDED6BB2}" type="datetimeFigureOut">
              <a:rPr lang="fi-FI" sz="800" smtClean="0"/>
              <a:pPr/>
              <a:t>14.11.2012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B85FA14-6BD0-4B51-94D4-05F5A75E4036}" type="datetimeFigureOut">
              <a:rPr lang="fi-FI" smtClean="0"/>
              <a:pPr/>
              <a:t>14.11.2012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9" name="Picture 8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6" name="Picture 5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9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i-FI" smtClean="0"/>
              <a:t>Valtiotieteellinen tiedekunta / Henkilön nimi / Esityksen nimi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49" r:id="rId12"/>
    <p:sldLayoutId id="2147483663" r:id="rId13"/>
    <p:sldLayoutId id="2147483650" r:id="rId14"/>
    <p:sldLayoutId id="2147483652" r:id="rId15"/>
    <p:sldLayoutId id="2147483654" r:id="rId16"/>
    <p:sldLayoutId id="2147483661" r:id="rId17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Reciprocity_(Social_Psychology)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lickr.com/photos/vithassan/3480276257/in/photostream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Introduction to Reciprocal relationships and the construction of Well-being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Maritta</a:t>
            </a:r>
            <a:r>
              <a:rPr lang="en-US" dirty="0" smtClean="0"/>
              <a:t> </a:t>
            </a:r>
            <a:r>
              <a:rPr lang="en-US" dirty="0" err="1" smtClean="0"/>
              <a:t>Törrönen</a:t>
            </a:r>
            <a:r>
              <a:rPr lang="en-US" dirty="0" smtClean="0"/>
              <a:t>,  Professor of Social Work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University of Helsinki, Department of Social Research,  Finland</a:t>
            </a:r>
            <a:r>
              <a:rPr lang="en-US" dirty="0" smtClean="0"/>
              <a:t> 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Friday, 16 November 2012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Subjective</a:t>
            </a:r>
            <a:r>
              <a:rPr lang="fi-FI" dirty="0" smtClean="0"/>
              <a:t> </a:t>
            </a:r>
            <a:r>
              <a:rPr lang="fi-FI" dirty="0" err="1" smtClean="0"/>
              <a:t>well-being</a:t>
            </a:r>
            <a:r>
              <a:rPr lang="fi-FI" dirty="0" smtClean="0"/>
              <a:t> and </a:t>
            </a:r>
            <a:r>
              <a:rPr lang="fi-FI" dirty="0" err="1" smtClean="0"/>
              <a:t>trust</a:t>
            </a:r>
            <a:r>
              <a:rPr lang="fi-FI" dirty="0" smtClean="0"/>
              <a:t> </a:t>
            </a:r>
            <a:r>
              <a:rPr lang="fi-FI" dirty="0" err="1" smtClean="0"/>
              <a:t>relations</a:t>
            </a:r>
            <a:endParaRPr lang="en-US" dirty="0"/>
          </a:p>
        </p:txBody>
      </p:sp>
      <p:pic>
        <p:nvPicPr>
          <p:cNvPr id="4" name="Content Placeholder 5" descr="kuvi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6371" y="1801466"/>
            <a:ext cx="4871258" cy="4305993"/>
          </a:xfrm>
          <a:ln w="6350">
            <a:gradFill>
              <a:gsLst>
                <a:gs pos="0">
                  <a:srgbClr val="92D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Diamond</a:t>
            </a:r>
            <a:r>
              <a:rPr lang="fi-FI" dirty="0" smtClean="0"/>
              <a:t> of </a:t>
            </a:r>
            <a:r>
              <a:rPr lang="fi-FI" dirty="0" err="1" smtClean="0"/>
              <a:t>Everyday</a:t>
            </a:r>
            <a:r>
              <a:rPr lang="fi-FI" dirty="0" smtClean="0"/>
              <a:t> Life – </a:t>
            </a:r>
            <a:r>
              <a:rPr lang="fi-FI" sz="2400" dirty="0" err="1" smtClean="0"/>
              <a:t>working</a:t>
            </a:r>
            <a:r>
              <a:rPr lang="fi-FI" sz="2400" dirty="0" smtClean="0"/>
              <a:t> life, </a:t>
            </a:r>
            <a:r>
              <a:rPr lang="fi-FI" sz="2400" dirty="0" err="1" smtClean="0"/>
              <a:t>gender</a:t>
            </a:r>
            <a:r>
              <a:rPr lang="fi-FI" sz="2400" dirty="0" smtClean="0"/>
              <a:t>, </a:t>
            </a:r>
            <a:r>
              <a:rPr lang="fi-FI" sz="2400" dirty="0" err="1" smtClean="0"/>
              <a:t>generation</a:t>
            </a:r>
            <a:r>
              <a:rPr lang="fi-FI" sz="2400" dirty="0" smtClean="0"/>
              <a:t> and </a:t>
            </a:r>
            <a:r>
              <a:rPr lang="fi-FI" sz="2400" dirty="0" err="1" smtClean="0"/>
              <a:t>family</a:t>
            </a:r>
            <a:endParaRPr lang="en-US" dirty="0"/>
          </a:p>
        </p:txBody>
      </p:sp>
      <p:pic>
        <p:nvPicPr>
          <p:cNvPr id="1027" name="Picture 3" descr="C:\Documents and Settings\mtorrone\My Documents\Maritta\lapsiperheiden arki -kirja\esityksiä\Arjen timanttikuviot ja taulukot\powerpointtiin\pienikuvio13_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574" y="1600200"/>
            <a:ext cx="5416851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1143000"/>
            <a:ext cx="3429000" cy="20574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Personal experience of social and societal reciprocity 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360076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fi-FI" sz="2400" dirty="0" smtClean="0"/>
              <a:t>  </a:t>
            </a:r>
            <a:r>
              <a:rPr lang="fi-FI" sz="3800" dirty="0" err="1" smtClean="0"/>
              <a:t>Profound</a:t>
            </a:r>
            <a:r>
              <a:rPr lang="fi-FI" sz="3800" dirty="0" smtClean="0"/>
              <a:t> </a:t>
            </a:r>
            <a:r>
              <a:rPr lang="fi-FI" sz="3800" dirty="0" err="1" smtClean="0"/>
              <a:t>ontological</a:t>
            </a:r>
            <a:r>
              <a:rPr lang="fi-FI" sz="3800" dirty="0" smtClean="0"/>
              <a:t> </a:t>
            </a:r>
            <a:r>
              <a:rPr lang="fi-FI" sz="3800" dirty="0" err="1" smtClean="0"/>
              <a:t>significance</a:t>
            </a:r>
            <a:r>
              <a:rPr lang="fi-FI" sz="3800" dirty="0" smtClean="0"/>
              <a:t> for an </a:t>
            </a:r>
            <a:r>
              <a:rPr lang="fi-FI" sz="3800" dirty="0" err="1" smtClean="0"/>
              <a:t>individual</a:t>
            </a:r>
            <a:endParaRPr lang="fi-FI" sz="3800" dirty="0" smtClean="0"/>
          </a:p>
          <a:p>
            <a:endParaRPr lang="fi-FI" sz="3800" dirty="0" smtClean="0"/>
          </a:p>
          <a:p>
            <a:pPr>
              <a:buFont typeface="Arial" pitchFamily="34" charset="0"/>
              <a:buChar char="•"/>
            </a:pPr>
            <a:r>
              <a:rPr lang="fi-FI" sz="3800" dirty="0" smtClean="0"/>
              <a:t> </a:t>
            </a:r>
            <a:r>
              <a:rPr lang="fi-FI" sz="3800" dirty="0" err="1" smtClean="0"/>
              <a:t>One</a:t>
            </a:r>
            <a:r>
              <a:rPr lang="fi-FI" sz="3800" dirty="0" smtClean="0"/>
              <a:t> of the </a:t>
            </a:r>
            <a:r>
              <a:rPr lang="fi-FI" sz="3800" dirty="0" err="1" smtClean="0"/>
              <a:t>most</a:t>
            </a:r>
            <a:r>
              <a:rPr lang="fi-FI" sz="3800" dirty="0" smtClean="0"/>
              <a:t> </a:t>
            </a:r>
            <a:r>
              <a:rPr lang="fi-FI" sz="3800" dirty="0" err="1" smtClean="0"/>
              <a:t>important</a:t>
            </a:r>
            <a:r>
              <a:rPr lang="fi-FI" sz="3800" dirty="0" smtClean="0"/>
              <a:t> </a:t>
            </a:r>
            <a:r>
              <a:rPr lang="fi-FI" sz="3800" dirty="0" err="1" smtClean="0"/>
              <a:t>factors</a:t>
            </a:r>
            <a:r>
              <a:rPr lang="fi-FI" sz="3800" dirty="0" smtClean="0"/>
              <a:t> in </a:t>
            </a:r>
            <a:r>
              <a:rPr lang="fi-FI" sz="3800" dirty="0" err="1" smtClean="0"/>
              <a:t>creating</a:t>
            </a:r>
            <a:r>
              <a:rPr lang="fi-FI" sz="3800" dirty="0" smtClean="0"/>
              <a:t> </a:t>
            </a:r>
            <a:r>
              <a:rPr lang="fi-FI" sz="3800" dirty="0" err="1" smtClean="0"/>
              <a:t>well-being</a:t>
            </a:r>
            <a:endParaRPr lang="fi-FI" sz="3800" dirty="0" smtClean="0"/>
          </a:p>
          <a:p>
            <a:endParaRPr lang="fi-FI" sz="3800" dirty="0" smtClean="0"/>
          </a:p>
          <a:p>
            <a:pPr>
              <a:buFont typeface="Arial" pitchFamily="34" charset="0"/>
              <a:buChar char="•"/>
            </a:pPr>
            <a:r>
              <a:rPr lang="fi-FI" sz="3800" dirty="0" smtClean="0"/>
              <a:t> </a:t>
            </a:r>
            <a:r>
              <a:rPr lang="fi-FI" sz="3800" dirty="0" err="1" smtClean="0"/>
              <a:t>Focus</a:t>
            </a:r>
            <a:r>
              <a:rPr lang="fi-FI" sz="3800" dirty="0" smtClean="0"/>
              <a:t> on </a:t>
            </a:r>
            <a:r>
              <a:rPr lang="fi-FI" sz="3800" dirty="0" err="1" smtClean="0"/>
              <a:t>well-being</a:t>
            </a:r>
            <a:r>
              <a:rPr lang="fi-FI" sz="3800" dirty="0" smtClean="0"/>
              <a:t> and the </a:t>
            </a:r>
            <a:r>
              <a:rPr lang="fi-FI" sz="3800" dirty="0" err="1" smtClean="0"/>
              <a:t>communities</a:t>
            </a:r>
            <a:r>
              <a:rPr lang="fi-FI" sz="3800" dirty="0" smtClean="0"/>
              <a:t> </a:t>
            </a:r>
            <a:r>
              <a:rPr lang="fi-FI" sz="3800" dirty="0" err="1" smtClean="0"/>
              <a:t>that</a:t>
            </a:r>
            <a:r>
              <a:rPr lang="fi-FI" sz="3800" dirty="0" smtClean="0"/>
              <a:t> </a:t>
            </a:r>
            <a:r>
              <a:rPr lang="fi-FI" sz="3800" dirty="0" err="1" smtClean="0"/>
              <a:t>hold</a:t>
            </a:r>
            <a:r>
              <a:rPr lang="fi-FI" sz="3800" dirty="0" smtClean="0"/>
              <a:t> </a:t>
            </a:r>
            <a:r>
              <a:rPr lang="fi-FI" sz="3800" dirty="0" err="1" smtClean="0"/>
              <a:t>people</a:t>
            </a:r>
            <a:r>
              <a:rPr lang="fi-FI" sz="3800" dirty="0" smtClean="0"/>
              <a:t> </a:t>
            </a:r>
            <a:r>
              <a:rPr lang="fi-FI" sz="3800" dirty="0" err="1" smtClean="0"/>
              <a:t>together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194" name="Picture 2" descr="http://farm4.static.flickr.com/3387/3497232737_0b5048754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713" b="167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>
                <a:solidFill>
                  <a:schemeClr val="tx1">
                    <a:lumMod val="95000"/>
                  </a:schemeClr>
                </a:solidFill>
              </a:rPr>
              <a:t>Strenghten</a:t>
            </a:r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 the interaction that individual members of society have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3200" dirty="0" err="1" smtClean="0"/>
              <a:t>If</a:t>
            </a:r>
            <a:r>
              <a:rPr lang="fi-FI" sz="3200" dirty="0" smtClean="0"/>
              <a:t> </a:t>
            </a:r>
            <a:r>
              <a:rPr lang="fi-FI" sz="3200" dirty="0" err="1" smtClean="0"/>
              <a:t>weak</a:t>
            </a:r>
            <a:r>
              <a:rPr lang="fi-FI" sz="3200" dirty="0" smtClean="0"/>
              <a:t>, social </a:t>
            </a:r>
            <a:r>
              <a:rPr lang="fi-FI" sz="3200" dirty="0" err="1" smtClean="0"/>
              <a:t>cohesion</a:t>
            </a:r>
            <a:r>
              <a:rPr lang="fi-FI" sz="3200" dirty="0" smtClean="0"/>
              <a:t> is </a:t>
            </a:r>
            <a:r>
              <a:rPr lang="fi-FI" sz="3200" dirty="0" err="1" smtClean="0"/>
              <a:t>lost</a:t>
            </a:r>
            <a:r>
              <a:rPr lang="fi-FI" sz="3200" dirty="0" smtClean="0"/>
              <a:t> and </a:t>
            </a:r>
            <a:r>
              <a:rPr lang="fi-FI" sz="3200" dirty="0" err="1" smtClean="0"/>
              <a:t>it</a:t>
            </a:r>
            <a:r>
              <a:rPr lang="fi-FI" sz="3200" dirty="0" smtClean="0"/>
              <a:t> is </a:t>
            </a:r>
            <a:r>
              <a:rPr lang="fi-FI" sz="3200" dirty="0" err="1" smtClean="0"/>
              <a:t>difficult</a:t>
            </a:r>
            <a:r>
              <a:rPr lang="fi-FI" sz="3200" dirty="0" smtClean="0"/>
              <a:t> for </a:t>
            </a:r>
            <a:r>
              <a:rPr lang="fi-FI" sz="3200" dirty="0" err="1" smtClean="0"/>
              <a:t>members</a:t>
            </a:r>
            <a:r>
              <a:rPr lang="fi-FI" sz="3200" dirty="0" smtClean="0"/>
              <a:t> of </a:t>
            </a:r>
            <a:r>
              <a:rPr lang="fi-FI" sz="3200" dirty="0" err="1" smtClean="0"/>
              <a:t>society</a:t>
            </a:r>
            <a:r>
              <a:rPr lang="fi-FI" sz="3200" dirty="0" smtClean="0"/>
              <a:t> to </a:t>
            </a:r>
            <a:r>
              <a:rPr lang="fi-FI" sz="3200" dirty="0" err="1" smtClean="0"/>
              <a:t>reach</a:t>
            </a:r>
            <a:r>
              <a:rPr lang="fi-FI" sz="3200" dirty="0" smtClean="0"/>
              <a:t> common </a:t>
            </a:r>
            <a:r>
              <a:rPr lang="fi-FI" sz="3200" dirty="0" err="1" smtClean="0"/>
              <a:t>goals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122" name="Picture 2" descr="http://3.bp.blogspot.com/_fOBnx3nYQ3k/SUuTxzvGRyI/AAAAAAAACS4/wxWaF5aNcnc/s400/trannycop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737" r="167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285852" y="785794"/>
          <a:ext cx="6096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err="1" smtClean="0">
                <a:solidFill>
                  <a:schemeClr val="tx1">
                    <a:lumMod val="95000"/>
                  </a:schemeClr>
                </a:solidFill>
              </a:rPr>
              <a:t>Sources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29256" y="3857628"/>
            <a:ext cx="3429000" cy="1920240"/>
          </a:xfrm>
        </p:spPr>
        <p:txBody>
          <a:bodyPr>
            <a:normAutofit fontScale="47500" lnSpcReduction="20000"/>
          </a:bodyPr>
          <a:lstStyle/>
          <a:p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http://en.wikipedia.org/wiki/Reciprocity_(Social_Psychology)</a:t>
            </a:r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, read 9.11.12</a:t>
            </a:r>
          </a:p>
          <a:p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en.wikipedia.org/wiki/Reciprocity_(</a:t>
            </a:r>
            <a:r>
              <a:rPr lang="en-GB" sz="3200" dirty="0" err="1" smtClean="0">
                <a:solidFill>
                  <a:schemeClr val="tx1">
                    <a:lumMod val="95000"/>
                  </a:schemeClr>
                </a:solidFill>
              </a:rPr>
              <a:t>social_psychology</a:t>
            </a:r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), read </a:t>
            </a:r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9.11.12</a:t>
            </a:r>
          </a:p>
          <a:p>
            <a:endParaRPr lang="en-GB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GB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3200" dirty="0" err="1" smtClean="0">
                <a:solidFill>
                  <a:schemeClr val="tx1">
                    <a:lumMod val="95000"/>
                  </a:schemeClr>
                </a:solidFill>
              </a:rPr>
              <a:t>Törrönen</a:t>
            </a:r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3200" dirty="0" err="1" smtClean="0">
                <a:solidFill>
                  <a:schemeClr val="tx1">
                    <a:lumMod val="95000"/>
                  </a:schemeClr>
                </a:solidFill>
              </a:rPr>
              <a:t>Maritta</a:t>
            </a:r>
            <a:r>
              <a:rPr lang="en-GB" sz="3200" dirty="0" smtClean="0">
                <a:solidFill>
                  <a:schemeClr val="tx1">
                    <a:lumMod val="95000"/>
                  </a:schemeClr>
                </a:solidFill>
              </a:rPr>
              <a:t>: Reciprocal Relationships and Construction of Well-being During Critical Periods of Life (research plan 2012).</a:t>
            </a:r>
            <a:endParaRPr lang="en-US" sz="3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100" name="Picture 4" descr="http://farm3.static.flickr.com/2039/5815339654_3ec2dd113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9692" r="2969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näkemiin </a:t>
            </a:r>
            <a:r>
              <a:rPr lang="fi-FI" dirty="0" smtClean="0"/>
              <a:t>–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Japanese</a:t>
            </a:r>
            <a:endParaRPr lang="fi-FI" dirty="0" smtClean="0"/>
          </a:p>
          <a:p>
            <a:r>
              <a:rPr lang="fi-FI" dirty="0" smtClean="0"/>
              <a:t>”</a:t>
            </a:r>
            <a:r>
              <a:rPr lang="fi-FI" dirty="0" err="1" smtClean="0"/>
              <a:t>sumimasen</a:t>
            </a:r>
            <a:r>
              <a:rPr lang="fi-FI" dirty="0" smtClean="0"/>
              <a:t>”</a:t>
            </a:r>
          </a:p>
          <a:p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end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Bulgarish</a:t>
            </a:r>
            <a:endParaRPr lang="fi-FI" dirty="0" smtClean="0"/>
          </a:p>
          <a:p>
            <a:r>
              <a:rPr lang="fi-FI" dirty="0" err="1" smtClean="0"/>
              <a:t>Blago-dariya</a:t>
            </a:r>
            <a:endParaRPr lang="fi-FI" dirty="0" smtClean="0"/>
          </a:p>
          <a:p>
            <a:r>
              <a:rPr lang="fi-FI" dirty="0" smtClean="0"/>
              <a:t>”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I’ll</a:t>
            </a:r>
            <a:r>
              <a:rPr lang="fi-FI" dirty="0" smtClean="0"/>
              <a:t> </a:t>
            </a:r>
            <a:r>
              <a:rPr lang="fi-FI" dirty="0" err="1" smtClean="0"/>
              <a:t>give</a:t>
            </a:r>
            <a:r>
              <a:rPr lang="fi-FI" dirty="0" smtClean="0"/>
              <a:t>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English</a:t>
            </a:r>
            <a:endParaRPr lang="fi-FI" dirty="0" smtClean="0"/>
          </a:p>
          <a:p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Finnish</a:t>
            </a:r>
            <a:endParaRPr lang="fi-FI" dirty="0" smtClean="0"/>
          </a:p>
          <a:p>
            <a:r>
              <a:rPr lang="fi-FI" dirty="0" smtClean="0"/>
              <a:t>Näkemiin (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Reciprocity </a:t>
            </a:r>
            <a:br>
              <a:rPr lang="en-GB" sz="4000" dirty="0" smtClean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Social gift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Altruism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Social </a:t>
            </a:r>
            <a:r>
              <a:rPr lang="en-GB" sz="3200" dirty="0" smtClean="0"/>
              <a:t>norms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Professionalism?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Hopes for future responses?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4342" name="Picture 6" descr="http://www.timojaleena.com/maailmanympari2/images/Vietnet2_67p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733" r="147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1214422"/>
            <a:ext cx="3429000" cy="4557730"/>
          </a:xfrm>
        </p:spPr>
        <p:txBody>
          <a:bodyPr>
            <a:noAutofit/>
          </a:bodyPr>
          <a:lstStyle/>
          <a:p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Reciprocity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non-reciprocity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positive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negative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Regulates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the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distance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to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other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people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and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defines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the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boundaries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of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individual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10000"/>
                  </a:schemeClr>
                </a:solidFill>
              </a:rPr>
              <a:t>autonomy</a:t>
            </a:r>
            <a: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fi-FI" sz="20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8434" name="Picture 2" descr="http://farm4.staticflickr.com/3578/3480276257_a1a754c33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9546">
            <a:off x="642910" y="857232"/>
            <a:ext cx="4214842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clarifications</a:t>
            </a:r>
            <a:r>
              <a:t/>
            </a:r>
            <a:br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i-FI" sz="1800" dirty="0" err="1" smtClean="0"/>
              <a:t>Reciprocity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158" y="2143116"/>
            <a:ext cx="7239000" cy="4371752"/>
          </a:xfrm>
        </p:spPr>
        <p:txBody>
          <a:bodyPr>
            <a:normAutofit/>
          </a:bodyPr>
          <a:lstStyle/>
          <a:p>
            <a:r>
              <a:rPr lang="fi-FI" dirty="0" err="1" smtClean="0"/>
              <a:t>Connected</a:t>
            </a:r>
            <a:r>
              <a:rPr lang="fi-FI" dirty="0" smtClean="0"/>
              <a:t> to the </a:t>
            </a:r>
            <a:r>
              <a:rPr lang="fi-FI" dirty="0" err="1" smtClean="0"/>
              <a:t>power</a:t>
            </a:r>
            <a:r>
              <a:rPr lang="fi-FI" dirty="0" smtClean="0"/>
              <a:t> in </a:t>
            </a:r>
            <a:r>
              <a:rPr lang="fi-FI" dirty="0" err="1" smtClean="0"/>
              <a:t>relationships</a:t>
            </a:r>
            <a:r>
              <a:rPr lang="fi-FI" dirty="0" smtClean="0"/>
              <a:t> and the </a:t>
            </a:r>
            <a:r>
              <a:rPr lang="fi-FI" dirty="0" err="1" smtClean="0"/>
              <a:t>responsibilities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undertake</a:t>
            </a:r>
            <a:endParaRPr lang="fi-FI" dirty="0" smtClean="0"/>
          </a:p>
          <a:p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reflection</a:t>
            </a:r>
            <a:r>
              <a:rPr lang="fi-FI" dirty="0" smtClean="0"/>
              <a:t> of the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parameters</a:t>
            </a:r>
            <a:endParaRPr lang="fi-FI" dirty="0" smtClean="0"/>
          </a:p>
          <a:p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reflect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r>
              <a:rPr lang="fi-FI" dirty="0" smtClean="0"/>
              <a:t> </a:t>
            </a:r>
            <a:r>
              <a:rPr lang="fi-FI" dirty="0" err="1" smtClean="0"/>
              <a:t>broader</a:t>
            </a:r>
            <a:r>
              <a:rPr lang="fi-FI" dirty="0" smtClean="0"/>
              <a:t> </a:t>
            </a:r>
            <a:r>
              <a:rPr lang="fi-FI" dirty="0" err="1" smtClean="0"/>
              <a:t>community</a:t>
            </a:r>
            <a:r>
              <a:rPr lang="fi-FI" dirty="0" smtClean="0"/>
              <a:t> and </a:t>
            </a:r>
            <a:r>
              <a:rPr lang="fi-FI" dirty="0" err="1" smtClean="0"/>
              <a:t>society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smtClean="0"/>
              <a:t>on </a:t>
            </a:r>
            <a:r>
              <a:rPr lang="fi-FI" dirty="0" err="1" smtClean="0"/>
              <a:t>people’s</a:t>
            </a:r>
            <a:r>
              <a:rPr lang="fi-FI" dirty="0" smtClean="0"/>
              <a:t> </a:t>
            </a:r>
            <a:r>
              <a:rPr lang="fi-FI" dirty="0" err="1" smtClean="0"/>
              <a:t>relationships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</a:schemeClr>
                </a:solidFill>
              </a:rPr>
              <a:t>Patterns of reciprocity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fi-FI" sz="2800" dirty="0" smtClean="0"/>
          </a:p>
          <a:p>
            <a:pPr>
              <a:buFontTx/>
              <a:buChar char="-"/>
            </a:pPr>
            <a:r>
              <a:rPr lang="fi-FI" sz="2800" dirty="0" err="1" smtClean="0"/>
              <a:t>One-to-one</a:t>
            </a:r>
            <a:endParaRPr lang="fi-FI" sz="2800" dirty="0" smtClean="0"/>
          </a:p>
          <a:p>
            <a:pPr>
              <a:buFontTx/>
              <a:buChar char="-"/>
            </a:pPr>
            <a:r>
              <a:rPr lang="fi-FI" sz="2800" dirty="0" err="1" smtClean="0"/>
              <a:t>One-to-many</a:t>
            </a:r>
            <a:endParaRPr lang="fi-FI" sz="2800" dirty="0" smtClean="0"/>
          </a:p>
          <a:p>
            <a:pPr>
              <a:buFontTx/>
              <a:buChar char="-"/>
            </a:pPr>
            <a:r>
              <a:rPr lang="fi-FI" sz="2800" dirty="0" err="1" smtClean="0"/>
              <a:t>Many-to-one</a:t>
            </a:r>
            <a:endParaRPr lang="fi-FI" sz="2800" dirty="0" smtClean="0"/>
          </a:p>
          <a:p>
            <a:pPr>
              <a:buFontTx/>
              <a:buChar char="-"/>
            </a:pPr>
            <a:r>
              <a:rPr lang="fi-FI" sz="2800" dirty="0" err="1" smtClean="0"/>
              <a:t>Generalized</a:t>
            </a:r>
            <a:r>
              <a:rPr lang="fi-FI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2290" name="Picture 2" descr="http://3.bp.blogspot.com/_VzG9xhJEI-Y/Rxv2IMLVmTI/AAAAAAAAAp8/Ar4-DQv4FrA/s320/TD_49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145" r="201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concept</a:t>
            </a:r>
            <a:r>
              <a:rPr lang="fi-FI" sz="2800" dirty="0" smtClean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fi-FI" sz="2800" dirty="0" err="1" smtClean="0">
                <a:solidFill>
                  <a:schemeClr val="tx1">
                    <a:lumMod val="95000"/>
                  </a:schemeClr>
                </a:solidFill>
              </a:rPr>
              <a:t>Reciprocity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57818" y="3286124"/>
            <a:ext cx="3429000" cy="3143272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fi-FI" sz="2400" dirty="0" err="1" smtClean="0"/>
              <a:t>Gratitude</a:t>
            </a:r>
            <a:r>
              <a:rPr lang="fi-FI" sz="2400" dirty="0" smtClean="0"/>
              <a:t> – </a:t>
            </a:r>
            <a:r>
              <a:rPr lang="fi-FI" sz="2400" dirty="0" err="1" smtClean="0"/>
              <a:t>warm</a:t>
            </a:r>
            <a:r>
              <a:rPr lang="fi-FI" sz="2400" dirty="0" smtClean="0"/>
              <a:t> and </a:t>
            </a:r>
            <a:r>
              <a:rPr lang="fi-FI" sz="2400" dirty="0" err="1" smtClean="0"/>
              <a:t>benevolent</a:t>
            </a:r>
            <a:r>
              <a:rPr lang="fi-FI" sz="2400" dirty="0" smtClean="0"/>
              <a:t> </a:t>
            </a:r>
            <a:r>
              <a:rPr lang="fi-FI" sz="2400" dirty="0" err="1" smtClean="0"/>
              <a:t>feelings</a:t>
            </a:r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 err="1" smtClean="0"/>
              <a:t>Punishment</a:t>
            </a:r>
            <a:r>
              <a:rPr lang="fi-FI" sz="2400" dirty="0" smtClean="0"/>
              <a:t> – </a:t>
            </a:r>
            <a:r>
              <a:rPr lang="fi-FI" sz="2400" dirty="0" err="1" smtClean="0"/>
              <a:t>feelings</a:t>
            </a:r>
            <a:r>
              <a:rPr lang="fi-FI" sz="2400" dirty="0" smtClean="0"/>
              <a:t> and </a:t>
            </a:r>
            <a:r>
              <a:rPr lang="fi-FI" sz="2400" dirty="0" err="1" smtClean="0"/>
              <a:t>oblications</a:t>
            </a:r>
            <a:r>
              <a:rPr lang="fi-FI" sz="2400" dirty="0" smtClean="0"/>
              <a:t>, </a:t>
            </a:r>
            <a:r>
              <a:rPr lang="fi-FI" sz="2400" dirty="0" err="1" smtClean="0"/>
              <a:t>requiring</a:t>
            </a:r>
            <a:r>
              <a:rPr lang="fi-FI" sz="2400" dirty="0" smtClean="0"/>
              <a:t> </a:t>
            </a:r>
            <a:r>
              <a:rPr lang="fi-FI" sz="2400" dirty="0" err="1" smtClean="0"/>
              <a:t>responses</a:t>
            </a:r>
            <a:r>
              <a:rPr lang="fi-FI" sz="2400" dirty="0" smtClean="0"/>
              <a:t> in </a:t>
            </a:r>
            <a:r>
              <a:rPr lang="fi-FI" sz="2400" dirty="0" err="1" smtClean="0"/>
              <a:t>kind</a:t>
            </a:r>
            <a:r>
              <a:rPr lang="fi-FI" sz="2400" dirty="0" smtClean="0"/>
              <a:t>, </a:t>
            </a:r>
            <a:r>
              <a:rPr lang="fi-FI" sz="2400" dirty="0" err="1" smtClean="0"/>
              <a:t>positive</a:t>
            </a:r>
            <a:r>
              <a:rPr lang="fi-FI" sz="2400" dirty="0" smtClean="0"/>
              <a:t> for </a:t>
            </a:r>
            <a:r>
              <a:rPr lang="fi-FI" sz="2400" dirty="0" err="1" smtClean="0"/>
              <a:t>positive</a:t>
            </a:r>
            <a:r>
              <a:rPr lang="fi-FI" sz="2400" dirty="0" smtClean="0"/>
              <a:t> and </a:t>
            </a:r>
            <a:r>
              <a:rPr lang="fi-FI" sz="2400" dirty="0" err="1" smtClean="0"/>
              <a:t>negative</a:t>
            </a:r>
            <a:r>
              <a:rPr lang="fi-FI" sz="2400" dirty="0" smtClean="0"/>
              <a:t> for </a:t>
            </a:r>
            <a:r>
              <a:rPr lang="fi-FI" sz="2400" dirty="0" err="1" smtClean="0"/>
              <a:t>negative</a:t>
            </a:r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necessiraly</a:t>
            </a:r>
            <a:r>
              <a:rPr lang="fi-FI" sz="2400" dirty="0" smtClean="0"/>
              <a:t> </a:t>
            </a:r>
            <a:r>
              <a:rPr lang="fi-FI" sz="2400" dirty="0" err="1" smtClean="0"/>
              <a:t>feeling</a:t>
            </a:r>
            <a:r>
              <a:rPr lang="fi-FI" sz="2400" dirty="0" smtClean="0"/>
              <a:t> of </a:t>
            </a:r>
            <a:r>
              <a:rPr lang="fi-FI" sz="2400" dirty="0" err="1" smtClean="0"/>
              <a:t>love</a:t>
            </a:r>
            <a:endParaRPr lang="fi-FI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1266" name="Picture 2" descr="http://1.bp.blogspot.com/_fOBnx3nYQ3k/ST5JvXc_ONI/AAAAAAAABvY/UOD3So10oEM/s400/n721725932_1613535_80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88" r="169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</a:schemeClr>
                </a:solidFill>
              </a:rPr>
              <a:t>Quality of reciprocity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14576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endParaRPr lang="fi-FI" sz="2800" dirty="0" smtClean="0"/>
          </a:p>
          <a:p>
            <a:r>
              <a:rPr lang="en-GB" sz="4400" dirty="0" smtClean="0"/>
              <a:t>Qualitative similarity – a comparable </a:t>
            </a:r>
            <a:r>
              <a:rPr lang="en-GB" sz="4400" dirty="0" err="1" smtClean="0"/>
              <a:t>favor</a:t>
            </a:r>
            <a:endParaRPr lang="en-GB" sz="4400" dirty="0" smtClean="0"/>
          </a:p>
          <a:p>
            <a:r>
              <a:rPr lang="en-GB" sz="4400" dirty="0" smtClean="0"/>
              <a:t>Quantitative similarity - proportionality</a:t>
            </a:r>
            <a:endParaRPr lang="fi-FI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42" name="Picture 2" descr="http://farm3.static.flickr.com/2226/2152235206_4a6957b59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186" r="121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How experience of reciprocity is generated in the beginning of the 21</a:t>
            </a:r>
            <a:r>
              <a:rPr lang="en-GB" sz="2800" baseline="30000" dirty="0" smtClean="0">
                <a:solidFill>
                  <a:schemeClr val="tx1">
                    <a:lumMod val="95000"/>
                  </a:schemeClr>
                </a:solidFill>
              </a:rPr>
              <a:t>st</a:t>
            </a:r>
            <a:r>
              <a:rPr lang="en-GB" sz="2800" dirty="0" smtClean="0">
                <a:solidFill>
                  <a:schemeClr val="tx1">
                    <a:lumMod val="95000"/>
                  </a:schemeClr>
                </a:solidFill>
              </a:rPr>
              <a:t> century?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400" dirty="0" err="1" smtClean="0"/>
              <a:t>Obvious</a:t>
            </a:r>
            <a:r>
              <a:rPr lang="fi-FI" sz="2400" dirty="0" smtClean="0"/>
              <a:t> </a:t>
            </a:r>
            <a:r>
              <a:rPr lang="fi-FI" sz="2400" dirty="0" err="1" smtClean="0"/>
              <a:t>lack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dirty="0" err="1" smtClean="0"/>
              <a:t>analysing</a:t>
            </a:r>
            <a:r>
              <a:rPr lang="fi-FI" sz="2400" dirty="0" smtClean="0"/>
              <a:t> the </a:t>
            </a:r>
            <a:r>
              <a:rPr lang="fi-FI" sz="2400" dirty="0" err="1" smtClean="0"/>
              <a:t>concept</a:t>
            </a:r>
            <a:r>
              <a:rPr lang="fi-FI" sz="2400" dirty="0" smtClean="0"/>
              <a:t> of </a:t>
            </a:r>
            <a:r>
              <a:rPr lang="fi-FI" sz="2400" dirty="0" err="1" smtClean="0"/>
              <a:t>reciprocity</a:t>
            </a:r>
            <a:r>
              <a:rPr lang="fi-FI" sz="2400" dirty="0" smtClean="0"/>
              <a:t> and </a:t>
            </a:r>
            <a:r>
              <a:rPr lang="fi-FI" sz="2400" dirty="0" err="1" smtClean="0"/>
              <a:t>relevant</a:t>
            </a:r>
            <a:r>
              <a:rPr lang="fi-FI" sz="2400" dirty="0" smtClean="0"/>
              <a:t> </a:t>
            </a:r>
            <a:r>
              <a:rPr lang="fi-FI" sz="2400" dirty="0" err="1" smtClean="0"/>
              <a:t>empirical</a:t>
            </a:r>
            <a:r>
              <a:rPr lang="fi-FI" sz="2400" dirty="0" smtClean="0"/>
              <a:t>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3316" name="Picture 4" descr="http://www.timojaleena.com/maailmanympari2/images/Vic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514" r="155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1073</TotalTime>
  <Words>334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Introduction to Reciprocal relationships and the construction of Well-being</vt:lpstr>
      <vt:lpstr>näkemiin – see you</vt:lpstr>
      <vt:lpstr>Reciprocity  </vt:lpstr>
      <vt:lpstr>Reciprocity – non-reciprocity  positive – negative  Regulates the distance to other people and defines the boundaries of individual autonomy </vt:lpstr>
      <vt:lpstr>clarifications </vt:lpstr>
      <vt:lpstr>Patterns of reciprocity</vt:lpstr>
      <vt:lpstr>The concept of Reciprocity</vt:lpstr>
      <vt:lpstr>Quality of reciprocity</vt:lpstr>
      <vt:lpstr>How experience of reciprocity is generated in the beginning of the 21st century?</vt:lpstr>
      <vt:lpstr>Subjective well-being and trust relations</vt:lpstr>
      <vt:lpstr>Diamond of Everyday Life – working life, gender, generation and family</vt:lpstr>
      <vt:lpstr>Personal experience of social and societal reciprocity </vt:lpstr>
      <vt:lpstr>Strenghten the interaction that individual members of society have</vt:lpstr>
      <vt:lpstr>Slide 14</vt:lpstr>
      <vt:lpstr>Sources</vt:lpstr>
    </vt:vector>
  </TitlesOfParts>
  <Manager>Taivas</Manager>
  <Company>Helsingin yliopisto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Valtio-tieteellinen tiedekunta</dc:subject>
  <dc:creator>mtorrone</dc:creator>
  <cp:lastModifiedBy>mtorrone</cp:lastModifiedBy>
  <cp:revision>102</cp:revision>
  <dcterms:created xsi:type="dcterms:W3CDTF">2011-05-24T16:05:19Z</dcterms:created>
  <dcterms:modified xsi:type="dcterms:W3CDTF">2012-11-14T07:37:17Z</dcterms:modified>
</cp:coreProperties>
</file>