
<file path=[Content_Types].xml><?xml version="1.0" encoding="utf-8"?>
<Types xmlns="http://schemas.openxmlformats.org/package/2006/content-types">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handoutMasterIdLst>
    <p:handoutMasterId r:id="rId58"/>
  </p:handoutMasterIdLst>
  <p:sldIdLst>
    <p:sldId id="295" r:id="rId2"/>
    <p:sldId id="257" r:id="rId3"/>
    <p:sldId id="259" r:id="rId4"/>
    <p:sldId id="258" r:id="rId5"/>
    <p:sldId id="262" r:id="rId6"/>
    <p:sldId id="261" r:id="rId7"/>
    <p:sldId id="263" r:id="rId8"/>
    <p:sldId id="266" r:id="rId9"/>
    <p:sldId id="298" r:id="rId10"/>
    <p:sldId id="267" r:id="rId11"/>
    <p:sldId id="269" r:id="rId12"/>
    <p:sldId id="268" r:id="rId13"/>
    <p:sldId id="299" r:id="rId14"/>
    <p:sldId id="300" r:id="rId15"/>
    <p:sldId id="274" r:id="rId16"/>
    <p:sldId id="271" r:id="rId17"/>
    <p:sldId id="302" r:id="rId18"/>
    <p:sldId id="301" r:id="rId19"/>
    <p:sldId id="314" r:id="rId20"/>
    <p:sldId id="303" r:id="rId21"/>
    <p:sldId id="272" r:id="rId22"/>
    <p:sldId id="273" r:id="rId23"/>
    <p:sldId id="304" r:id="rId24"/>
    <p:sldId id="305" r:id="rId25"/>
    <p:sldId id="264" r:id="rId26"/>
    <p:sldId id="277" r:id="rId27"/>
    <p:sldId id="278" r:id="rId28"/>
    <p:sldId id="306" r:id="rId29"/>
    <p:sldId id="280" r:id="rId30"/>
    <p:sldId id="281" r:id="rId31"/>
    <p:sldId id="307" r:id="rId32"/>
    <p:sldId id="282" r:id="rId33"/>
    <p:sldId id="308" r:id="rId34"/>
    <p:sldId id="283" r:id="rId35"/>
    <p:sldId id="309" r:id="rId36"/>
    <p:sldId id="310" r:id="rId37"/>
    <p:sldId id="311" r:id="rId38"/>
    <p:sldId id="287" r:id="rId39"/>
    <p:sldId id="312" r:id="rId40"/>
    <p:sldId id="313" r:id="rId41"/>
    <p:sldId id="316" r:id="rId42"/>
    <p:sldId id="315" r:id="rId43"/>
    <p:sldId id="317" r:id="rId44"/>
    <p:sldId id="318" r:id="rId45"/>
    <p:sldId id="288" r:id="rId46"/>
    <p:sldId id="319" r:id="rId47"/>
    <p:sldId id="292" r:id="rId48"/>
    <p:sldId id="293" r:id="rId49"/>
    <p:sldId id="320" r:id="rId50"/>
    <p:sldId id="321" r:id="rId51"/>
    <p:sldId id="322" r:id="rId52"/>
    <p:sldId id="324" r:id="rId53"/>
    <p:sldId id="325" r:id="rId54"/>
    <p:sldId id="326" r:id="rId55"/>
    <p:sldId id="294" r:id="rId56"/>
  </p:sldIdLst>
  <p:sldSz cx="9144000" cy="6858000" type="screen4x3"/>
  <p:notesSz cx="6877050" cy="9656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37" d="100"/>
          <a:sy n="37" d="100"/>
        </p:scale>
        <p:origin x="-2910" y="-11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aTxt\HANKE\Ikihyva\Koettu%20hyvinvointi\Contents_of_well-being.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aTxt\HANKE\Ikihyva\Koettu%20hyvinvointi\Contents_of_well-being.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aTxt\HANKE\Ikihyva\Koettu%20hyvinvointi\Contents_of_well-bein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5000980493196"/>
          <c:y val="9.4680106592341495E-2"/>
          <c:w val="0.55628309319188896"/>
          <c:h val="0.844015781613347"/>
        </c:manualLayout>
      </c:layout>
      <c:radarChart>
        <c:radarStyle val="marker"/>
        <c:varyColors val="0"/>
        <c:ser>
          <c:idx val="0"/>
          <c:order val="0"/>
          <c:marker>
            <c:symbol val="none"/>
          </c:marker>
          <c:dLbls>
            <c:dLbl>
              <c:idx val="0"/>
              <c:layout>
                <c:manualLayout>
                  <c:x val="1.3645223752660101E-3"/>
                  <c:y val="3.7583891734716997E-2"/>
                </c:manualLayout>
              </c:layout>
              <c:showLegendKey val="0"/>
              <c:showVal val="1"/>
              <c:showCatName val="0"/>
              <c:showSerName val="0"/>
              <c:showPercent val="0"/>
              <c:showBubbleSize val="0"/>
            </c:dLbl>
            <c:dLbl>
              <c:idx val="1"/>
              <c:layout>
                <c:manualLayout>
                  <c:x val="-4.0935671257980198E-3"/>
                  <c:y val="3.5495897749454997E-2"/>
                </c:manualLayout>
              </c:layout>
              <c:showLegendKey val="0"/>
              <c:showVal val="1"/>
              <c:showCatName val="0"/>
              <c:showSerName val="0"/>
              <c:showPercent val="0"/>
              <c:showBubbleSize val="0"/>
            </c:dLbl>
            <c:dLbl>
              <c:idx val="3"/>
              <c:layout>
                <c:manualLayout>
                  <c:x val="-2.4561402754787999E-2"/>
                  <c:y val="1.8791945867358498E-2"/>
                </c:manualLayout>
              </c:layout>
              <c:spPr/>
              <c:txPr>
                <a:bodyPr anchor="b" anchorCtr="1"/>
                <a:lstStyle/>
                <a:p>
                  <a:pPr>
                    <a:defRPr sz="1400" b="1">
                      <a:solidFill>
                        <a:srgbClr val="E5053A"/>
                      </a:solidFill>
                    </a:defRPr>
                  </a:pPr>
                  <a:endParaRPr lang="fi-FI"/>
                </a:p>
              </c:txPr>
              <c:showLegendKey val="0"/>
              <c:showVal val="1"/>
              <c:showCatName val="0"/>
              <c:showSerName val="0"/>
              <c:showPercent val="0"/>
              <c:showBubbleSize val="0"/>
            </c:dLbl>
            <c:dLbl>
              <c:idx val="4"/>
              <c:layout>
                <c:manualLayout>
                  <c:x val="-6.8226118763299896E-3"/>
                  <c:y val="0"/>
                </c:manualLayout>
              </c:layout>
              <c:spPr/>
              <c:txPr>
                <a:bodyPr anchor="b" anchorCtr="1"/>
                <a:lstStyle/>
                <a:p>
                  <a:pPr>
                    <a:defRPr sz="1400" b="1">
                      <a:solidFill>
                        <a:srgbClr val="E5053A"/>
                      </a:solidFill>
                    </a:defRPr>
                  </a:pPr>
                  <a:endParaRPr lang="fi-FI"/>
                </a:p>
              </c:txPr>
              <c:showLegendKey val="0"/>
              <c:showVal val="1"/>
              <c:showCatName val="0"/>
              <c:showSerName val="0"/>
              <c:showPercent val="0"/>
              <c:showBubbleSize val="0"/>
            </c:dLbl>
            <c:dLbl>
              <c:idx val="6"/>
              <c:layout>
                <c:manualLayout>
                  <c:x val="-5.4580895010640203E-3"/>
                  <c:y val="-2.29679338378826E-2"/>
                </c:manualLayout>
              </c:layout>
              <c:spPr/>
              <c:txPr>
                <a:bodyPr anchor="b" anchorCtr="1"/>
                <a:lstStyle/>
                <a:p>
                  <a:pPr>
                    <a:defRPr sz="1400" b="1">
                      <a:solidFill>
                        <a:srgbClr val="E5053A"/>
                      </a:solidFill>
                    </a:defRPr>
                  </a:pPr>
                  <a:endParaRPr lang="fi-FI"/>
                </a:p>
              </c:txPr>
              <c:showLegendKey val="0"/>
              <c:showVal val="1"/>
              <c:showCatName val="0"/>
              <c:showSerName val="0"/>
              <c:showPercent val="0"/>
              <c:showBubbleSize val="0"/>
            </c:dLbl>
            <c:dLbl>
              <c:idx val="8"/>
              <c:layout>
                <c:manualLayout>
                  <c:x val="1.3645223752660101E-3"/>
                  <c:y val="-1.8791945867358498E-2"/>
                </c:manualLayout>
              </c:layout>
              <c:showLegendKey val="0"/>
              <c:showVal val="1"/>
              <c:showCatName val="0"/>
              <c:showSerName val="0"/>
              <c:showPercent val="0"/>
              <c:showBubbleSize val="0"/>
            </c:dLbl>
            <c:dLbl>
              <c:idx val="13"/>
              <c:layout>
                <c:manualLayout>
                  <c:x val="1.3645223752660101E-3"/>
                  <c:y val="1.04399699263103E-2"/>
                </c:manualLayout>
              </c:layout>
              <c:showLegendKey val="0"/>
              <c:showVal val="1"/>
              <c:showCatName val="0"/>
              <c:showSerName val="0"/>
              <c:showPercent val="0"/>
              <c:showBubbleSize val="0"/>
            </c:dLbl>
            <c:dLbl>
              <c:idx val="14"/>
              <c:layout>
                <c:manualLayout>
                  <c:x val="8.1871342515959997E-3"/>
                  <c:y val="2.9231915793668801E-2"/>
                </c:manualLayout>
              </c:layout>
              <c:spPr/>
              <c:txPr>
                <a:bodyPr anchor="b" anchorCtr="1"/>
                <a:lstStyle/>
                <a:p>
                  <a:pPr>
                    <a:defRPr sz="1400" b="1">
                      <a:solidFill>
                        <a:srgbClr val="E5053A"/>
                      </a:solidFill>
                    </a:defRPr>
                  </a:pPr>
                  <a:endParaRPr lang="fi-FI"/>
                </a:p>
              </c:txPr>
              <c:showLegendKey val="0"/>
              <c:showVal val="1"/>
              <c:showCatName val="0"/>
              <c:showSerName val="0"/>
              <c:showPercent val="0"/>
              <c:showBubbleSize val="0"/>
            </c:dLbl>
            <c:txPr>
              <a:bodyPr anchor="b" anchorCtr="1"/>
              <a:lstStyle/>
              <a:p>
                <a:pPr>
                  <a:defRPr sz="1200" b="1"/>
                </a:pPr>
                <a:endParaRPr lang="fi-FI"/>
              </a:p>
            </c:txPr>
            <c:showLegendKey val="0"/>
            <c:showVal val="1"/>
            <c:showCatName val="0"/>
            <c:showSerName val="0"/>
            <c:showPercent val="0"/>
            <c:showBubbleSize val="0"/>
            <c:showLeaderLines val="0"/>
          </c:dLbls>
          <c:cat>
            <c:strRef>
              <c:f>Ikä!$B$3:$P$3</c:f>
              <c:strCache>
                <c:ptCount val="15"/>
                <c:pt idx="0">
                  <c:v>Economic resources</c:v>
                </c:pt>
                <c:pt idx="1">
                  <c:v>Housing</c:v>
                </c:pt>
                <c:pt idx="2">
                  <c:v>Proximity of services</c:v>
                </c:pt>
                <c:pt idx="3">
                  <c:v>Health</c:v>
                </c:pt>
                <c:pt idx="4">
                  <c:v>Family and kin</c:v>
                </c:pt>
                <c:pt idx="5">
                  <c:v>Neighbours</c:v>
                </c:pt>
                <c:pt idx="6">
                  <c:v>Confidential human relationships</c:v>
                </c:pt>
                <c:pt idx="7">
                  <c:v>Learning new things</c:v>
                </c:pt>
                <c:pt idx="8">
                  <c:v>Physical exercise</c:v>
                </c:pt>
                <c:pt idx="9">
                  <c:v>Participation on local matters</c:v>
                </c:pt>
                <c:pt idx="10">
                  <c:v>Religiousness</c:v>
                </c:pt>
                <c:pt idx="11">
                  <c:v>Entertainment and having fun</c:v>
                </c:pt>
                <c:pt idx="12">
                  <c:v>Sex life</c:v>
                </c:pt>
                <c:pt idx="13">
                  <c:v>Small everyday well-being</c:v>
                </c:pt>
                <c:pt idx="14">
                  <c:v>Environment</c:v>
                </c:pt>
              </c:strCache>
            </c:strRef>
          </c:cat>
          <c:val>
            <c:numRef>
              <c:f>Ikä!$B$7:$P$7</c:f>
              <c:numCache>
                <c:formatCode>0.0</c:formatCode>
                <c:ptCount val="15"/>
                <c:pt idx="0">
                  <c:v>3.3553127867221639</c:v>
                </c:pt>
                <c:pt idx="1">
                  <c:v>3.5816940698913808</c:v>
                </c:pt>
                <c:pt idx="2">
                  <c:v>3.78486906467724</c:v>
                </c:pt>
                <c:pt idx="3">
                  <c:v>4.4574469213496499</c:v>
                </c:pt>
                <c:pt idx="4">
                  <c:v>3.9846892575360799</c:v>
                </c:pt>
                <c:pt idx="5">
                  <c:v>3.2124547214979802</c:v>
                </c:pt>
                <c:pt idx="6">
                  <c:v>4.0429318493180011</c:v>
                </c:pt>
                <c:pt idx="7">
                  <c:v>3.2174955003658332</c:v>
                </c:pt>
                <c:pt idx="8">
                  <c:v>3.8245746332134991</c:v>
                </c:pt>
                <c:pt idx="9">
                  <c:v>2.61953743897261</c:v>
                </c:pt>
                <c:pt idx="10">
                  <c:v>3.0448226430612242</c:v>
                </c:pt>
                <c:pt idx="11">
                  <c:v>2.8220008581499818</c:v>
                </c:pt>
                <c:pt idx="12">
                  <c:v>3.3216818520736782</c:v>
                </c:pt>
                <c:pt idx="13">
                  <c:v>3.8143293456677521</c:v>
                </c:pt>
                <c:pt idx="14">
                  <c:v>4.0535139085456899</c:v>
                </c:pt>
              </c:numCache>
            </c:numRef>
          </c:val>
        </c:ser>
        <c:dLbls>
          <c:showLegendKey val="0"/>
          <c:showVal val="0"/>
          <c:showCatName val="0"/>
          <c:showSerName val="0"/>
          <c:showPercent val="0"/>
          <c:showBubbleSize val="0"/>
        </c:dLbls>
        <c:axId val="131680896"/>
        <c:axId val="131694976"/>
      </c:radarChart>
      <c:catAx>
        <c:axId val="131680896"/>
        <c:scaling>
          <c:orientation val="minMax"/>
        </c:scaling>
        <c:delete val="0"/>
        <c:axPos val="b"/>
        <c:majorGridlines/>
        <c:majorTickMark val="out"/>
        <c:minorTickMark val="none"/>
        <c:tickLblPos val="nextTo"/>
        <c:txPr>
          <a:bodyPr/>
          <a:lstStyle/>
          <a:p>
            <a:pPr>
              <a:defRPr sz="1400"/>
            </a:pPr>
            <a:endParaRPr lang="fi-FI"/>
          </a:p>
        </c:txPr>
        <c:crossAx val="131694976"/>
        <c:crosses val="autoZero"/>
        <c:auto val="1"/>
        <c:lblAlgn val="ctr"/>
        <c:lblOffset val="100"/>
        <c:noMultiLvlLbl val="0"/>
      </c:catAx>
      <c:valAx>
        <c:axId val="131694976"/>
        <c:scaling>
          <c:orientation val="minMax"/>
          <c:max val="5"/>
          <c:min val="1"/>
        </c:scaling>
        <c:delete val="0"/>
        <c:axPos val="l"/>
        <c:majorGridlines/>
        <c:numFmt formatCode="0" sourceLinked="0"/>
        <c:majorTickMark val="cross"/>
        <c:minorTickMark val="none"/>
        <c:tickLblPos val="nextTo"/>
        <c:spPr>
          <a:noFill/>
          <a:effectLst>
            <a:outerShdw blurRad="50800" dist="50800" dir="5400000" algn="ctr" rotWithShape="0">
              <a:srgbClr val="000000">
                <a:alpha val="0"/>
              </a:srgbClr>
            </a:outerShdw>
          </a:effectLst>
        </c:spPr>
        <c:txPr>
          <a:bodyPr/>
          <a:lstStyle/>
          <a:p>
            <a:pPr>
              <a:defRPr>
                <a:solidFill>
                  <a:sysClr val="windowText" lastClr="000000"/>
                </a:solidFill>
              </a:defRPr>
            </a:pPr>
            <a:endParaRPr lang="fi-FI"/>
          </a:p>
        </c:txPr>
        <c:crossAx val="131680896"/>
        <c:crosses val="autoZero"/>
        <c:crossBetween val="between"/>
        <c:majorUnit val="1"/>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5000980493196"/>
          <c:y val="9.4680106592341495E-2"/>
          <c:w val="0.55628309319188896"/>
          <c:h val="0.844015781613347"/>
        </c:manualLayout>
      </c:layout>
      <c:radarChart>
        <c:radarStyle val="marker"/>
        <c:varyColors val="0"/>
        <c:ser>
          <c:idx val="0"/>
          <c:order val="0"/>
          <c:marker>
            <c:symbol val="none"/>
          </c:marker>
          <c:dLbls>
            <c:dLbl>
              <c:idx val="0"/>
              <c:layout>
                <c:manualLayout>
                  <c:x val="1.3645223752660101E-3"/>
                  <c:y val="3.7583891734716997E-2"/>
                </c:manualLayout>
              </c:layout>
              <c:showLegendKey val="0"/>
              <c:showVal val="1"/>
              <c:showCatName val="0"/>
              <c:showSerName val="0"/>
              <c:showPercent val="0"/>
              <c:showBubbleSize val="0"/>
            </c:dLbl>
            <c:dLbl>
              <c:idx val="1"/>
              <c:layout>
                <c:manualLayout>
                  <c:x val="-4.0935671257980198E-3"/>
                  <c:y val="3.5495897749454997E-2"/>
                </c:manualLayout>
              </c:layout>
              <c:showLegendKey val="0"/>
              <c:showVal val="1"/>
              <c:showCatName val="0"/>
              <c:showSerName val="0"/>
              <c:showPercent val="0"/>
              <c:showBubbleSize val="0"/>
            </c:dLbl>
            <c:dLbl>
              <c:idx val="3"/>
              <c:layout>
                <c:manualLayout>
                  <c:x val="-2.4561402754787999E-2"/>
                  <c:y val="1.8791945867358498E-2"/>
                </c:manualLayout>
              </c:layout>
              <c:spPr/>
              <c:txPr>
                <a:bodyPr anchor="b" anchorCtr="1"/>
                <a:lstStyle/>
                <a:p>
                  <a:pPr>
                    <a:defRPr sz="1400" b="1">
                      <a:solidFill>
                        <a:srgbClr val="E5053A"/>
                      </a:solidFill>
                    </a:defRPr>
                  </a:pPr>
                  <a:endParaRPr lang="fi-FI"/>
                </a:p>
              </c:txPr>
              <c:showLegendKey val="0"/>
              <c:showVal val="1"/>
              <c:showCatName val="0"/>
              <c:showSerName val="0"/>
              <c:showPercent val="0"/>
              <c:showBubbleSize val="0"/>
            </c:dLbl>
            <c:dLbl>
              <c:idx val="4"/>
              <c:layout>
                <c:manualLayout>
                  <c:x val="-6.8226118763299896E-3"/>
                  <c:y val="0"/>
                </c:manualLayout>
              </c:layout>
              <c:spPr/>
              <c:txPr>
                <a:bodyPr anchor="b" anchorCtr="1"/>
                <a:lstStyle/>
                <a:p>
                  <a:pPr>
                    <a:defRPr sz="1400" b="1">
                      <a:solidFill>
                        <a:srgbClr val="E5053A"/>
                      </a:solidFill>
                    </a:defRPr>
                  </a:pPr>
                  <a:endParaRPr lang="fi-FI"/>
                </a:p>
              </c:txPr>
              <c:showLegendKey val="0"/>
              <c:showVal val="1"/>
              <c:showCatName val="0"/>
              <c:showSerName val="0"/>
              <c:showPercent val="0"/>
              <c:showBubbleSize val="0"/>
            </c:dLbl>
            <c:dLbl>
              <c:idx val="6"/>
              <c:layout>
                <c:manualLayout>
                  <c:x val="-5.4580895010640203E-3"/>
                  <c:y val="-2.29679338378826E-2"/>
                </c:manualLayout>
              </c:layout>
              <c:spPr/>
              <c:txPr>
                <a:bodyPr anchor="b" anchorCtr="1"/>
                <a:lstStyle/>
                <a:p>
                  <a:pPr>
                    <a:defRPr sz="1400" b="1">
                      <a:solidFill>
                        <a:srgbClr val="E5053A"/>
                      </a:solidFill>
                    </a:defRPr>
                  </a:pPr>
                  <a:endParaRPr lang="fi-FI"/>
                </a:p>
              </c:txPr>
              <c:showLegendKey val="0"/>
              <c:showVal val="1"/>
              <c:showCatName val="0"/>
              <c:showSerName val="0"/>
              <c:showPercent val="0"/>
              <c:showBubbleSize val="0"/>
            </c:dLbl>
            <c:dLbl>
              <c:idx val="8"/>
              <c:layout>
                <c:manualLayout>
                  <c:x val="1.3645223752660101E-3"/>
                  <c:y val="-1.8791945867358498E-2"/>
                </c:manualLayout>
              </c:layout>
              <c:showLegendKey val="0"/>
              <c:showVal val="1"/>
              <c:showCatName val="0"/>
              <c:showSerName val="0"/>
              <c:showPercent val="0"/>
              <c:showBubbleSize val="0"/>
            </c:dLbl>
            <c:dLbl>
              <c:idx val="13"/>
              <c:layout>
                <c:manualLayout>
                  <c:x val="1.3645223752660101E-3"/>
                  <c:y val="1.04399699263103E-2"/>
                </c:manualLayout>
              </c:layout>
              <c:showLegendKey val="0"/>
              <c:showVal val="1"/>
              <c:showCatName val="0"/>
              <c:showSerName val="0"/>
              <c:showPercent val="0"/>
              <c:showBubbleSize val="0"/>
            </c:dLbl>
            <c:dLbl>
              <c:idx val="14"/>
              <c:layout>
                <c:manualLayout>
                  <c:x val="8.1871342515959997E-3"/>
                  <c:y val="2.9231915793668801E-2"/>
                </c:manualLayout>
              </c:layout>
              <c:spPr/>
              <c:txPr>
                <a:bodyPr anchor="b" anchorCtr="1"/>
                <a:lstStyle/>
                <a:p>
                  <a:pPr>
                    <a:defRPr sz="1400" b="1">
                      <a:solidFill>
                        <a:srgbClr val="E5053A"/>
                      </a:solidFill>
                    </a:defRPr>
                  </a:pPr>
                  <a:endParaRPr lang="fi-FI"/>
                </a:p>
              </c:txPr>
              <c:showLegendKey val="0"/>
              <c:showVal val="1"/>
              <c:showCatName val="0"/>
              <c:showSerName val="0"/>
              <c:showPercent val="0"/>
              <c:showBubbleSize val="0"/>
            </c:dLbl>
            <c:txPr>
              <a:bodyPr anchor="b" anchorCtr="1"/>
              <a:lstStyle/>
              <a:p>
                <a:pPr>
                  <a:defRPr sz="1200" b="1"/>
                </a:pPr>
                <a:endParaRPr lang="fi-FI"/>
              </a:p>
            </c:txPr>
            <c:showLegendKey val="0"/>
            <c:showVal val="1"/>
            <c:showCatName val="0"/>
            <c:showSerName val="0"/>
            <c:showPercent val="0"/>
            <c:showBubbleSize val="0"/>
            <c:showLeaderLines val="0"/>
          </c:dLbls>
          <c:cat>
            <c:strRef>
              <c:f>Ikä!$B$3:$P$3</c:f>
              <c:strCache>
                <c:ptCount val="15"/>
                <c:pt idx="0">
                  <c:v>Economic resources</c:v>
                </c:pt>
                <c:pt idx="1">
                  <c:v>Housing</c:v>
                </c:pt>
                <c:pt idx="2">
                  <c:v>Proximity of services</c:v>
                </c:pt>
                <c:pt idx="3">
                  <c:v>Health</c:v>
                </c:pt>
                <c:pt idx="4">
                  <c:v>Family and kin</c:v>
                </c:pt>
                <c:pt idx="5">
                  <c:v>Neighbours</c:v>
                </c:pt>
                <c:pt idx="6">
                  <c:v>Confidential human relationships</c:v>
                </c:pt>
                <c:pt idx="7">
                  <c:v>Learning new things</c:v>
                </c:pt>
                <c:pt idx="8">
                  <c:v>Physical exercise</c:v>
                </c:pt>
                <c:pt idx="9">
                  <c:v>Participation on local matters</c:v>
                </c:pt>
                <c:pt idx="10">
                  <c:v>Religiousness</c:v>
                </c:pt>
                <c:pt idx="11">
                  <c:v>Entertainment and having fun</c:v>
                </c:pt>
                <c:pt idx="12">
                  <c:v>Sex life</c:v>
                </c:pt>
                <c:pt idx="13">
                  <c:v>Small everyday well-being</c:v>
                </c:pt>
                <c:pt idx="14">
                  <c:v>Environment</c:v>
                </c:pt>
              </c:strCache>
            </c:strRef>
          </c:cat>
          <c:val>
            <c:numRef>
              <c:f>Ikä!$B$7:$P$7</c:f>
              <c:numCache>
                <c:formatCode>0.0</c:formatCode>
                <c:ptCount val="15"/>
                <c:pt idx="0">
                  <c:v>3.3553127867221639</c:v>
                </c:pt>
                <c:pt idx="1">
                  <c:v>3.5816940698913808</c:v>
                </c:pt>
                <c:pt idx="2">
                  <c:v>3.78486906467724</c:v>
                </c:pt>
                <c:pt idx="3">
                  <c:v>4.4574469213496499</c:v>
                </c:pt>
                <c:pt idx="4">
                  <c:v>3.9846892575360799</c:v>
                </c:pt>
                <c:pt idx="5">
                  <c:v>3.2124547214979802</c:v>
                </c:pt>
                <c:pt idx="6">
                  <c:v>4.0429318493180011</c:v>
                </c:pt>
                <c:pt idx="7">
                  <c:v>3.2174955003658332</c:v>
                </c:pt>
                <c:pt idx="8">
                  <c:v>3.8245746332134991</c:v>
                </c:pt>
                <c:pt idx="9">
                  <c:v>2.61953743897261</c:v>
                </c:pt>
                <c:pt idx="10">
                  <c:v>3.0448226430612242</c:v>
                </c:pt>
                <c:pt idx="11">
                  <c:v>2.8220008581499818</c:v>
                </c:pt>
                <c:pt idx="12">
                  <c:v>3.3216818520736782</c:v>
                </c:pt>
                <c:pt idx="13">
                  <c:v>3.8143293456677521</c:v>
                </c:pt>
                <c:pt idx="14">
                  <c:v>4.0535139085456899</c:v>
                </c:pt>
              </c:numCache>
            </c:numRef>
          </c:val>
        </c:ser>
        <c:dLbls>
          <c:showLegendKey val="0"/>
          <c:showVal val="0"/>
          <c:showCatName val="0"/>
          <c:showSerName val="0"/>
          <c:showPercent val="0"/>
          <c:showBubbleSize val="0"/>
        </c:dLbls>
        <c:axId val="133770624"/>
        <c:axId val="133776512"/>
      </c:radarChart>
      <c:catAx>
        <c:axId val="133770624"/>
        <c:scaling>
          <c:orientation val="minMax"/>
        </c:scaling>
        <c:delete val="0"/>
        <c:axPos val="b"/>
        <c:majorGridlines/>
        <c:majorTickMark val="out"/>
        <c:minorTickMark val="none"/>
        <c:tickLblPos val="nextTo"/>
        <c:txPr>
          <a:bodyPr/>
          <a:lstStyle/>
          <a:p>
            <a:pPr>
              <a:defRPr sz="1400"/>
            </a:pPr>
            <a:endParaRPr lang="fi-FI"/>
          </a:p>
        </c:txPr>
        <c:crossAx val="133776512"/>
        <c:crosses val="autoZero"/>
        <c:auto val="1"/>
        <c:lblAlgn val="ctr"/>
        <c:lblOffset val="100"/>
        <c:noMultiLvlLbl val="0"/>
      </c:catAx>
      <c:valAx>
        <c:axId val="133776512"/>
        <c:scaling>
          <c:orientation val="minMax"/>
          <c:max val="5"/>
          <c:min val="1"/>
        </c:scaling>
        <c:delete val="0"/>
        <c:axPos val="l"/>
        <c:majorGridlines/>
        <c:numFmt formatCode="0" sourceLinked="0"/>
        <c:majorTickMark val="cross"/>
        <c:minorTickMark val="none"/>
        <c:tickLblPos val="nextTo"/>
        <c:spPr>
          <a:noFill/>
          <a:effectLst>
            <a:outerShdw blurRad="50800" dist="50800" dir="5400000" algn="ctr" rotWithShape="0">
              <a:srgbClr val="000000">
                <a:alpha val="0"/>
              </a:srgbClr>
            </a:outerShdw>
          </a:effectLst>
        </c:spPr>
        <c:txPr>
          <a:bodyPr/>
          <a:lstStyle/>
          <a:p>
            <a:pPr>
              <a:defRPr>
                <a:solidFill>
                  <a:sysClr val="windowText" lastClr="000000"/>
                </a:solidFill>
              </a:defRPr>
            </a:pPr>
            <a:endParaRPr lang="fi-FI"/>
          </a:p>
        </c:txPr>
        <c:crossAx val="133770624"/>
        <c:crosses val="autoZero"/>
        <c:crossBetween val="between"/>
        <c:majorUnit val="1"/>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556815641228801"/>
          <c:y val="8.1325466303950503E-2"/>
          <c:w val="0.49420640072029298"/>
          <c:h val="0.76308508090160498"/>
        </c:manualLayout>
      </c:layout>
      <c:radarChart>
        <c:radarStyle val="marker"/>
        <c:varyColors val="0"/>
        <c:ser>
          <c:idx val="0"/>
          <c:order val="0"/>
          <c:tx>
            <c:strRef>
              <c:f>Ikä!$A$4</c:f>
              <c:strCache>
                <c:ptCount val="1"/>
                <c:pt idx="0">
                  <c:v>1946-50</c:v>
                </c:pt>
              </c:strCache>
            </c:strRef>
          </c:tx>
          <c:marker>
            <c:spPr>
              <a:solidFill>
                <a:schemeClr val="accent1">
                  <a:lumMod val="50000"/>
                </a:schemeClr>
              </a:solidFill>
            </c:spPr>
          </c:marker>
          <c:cat>
            <c:strRef>
              <c:f>Ikä!$B$3:$P$3</c:f>
              <c:strCache>
                <c:ptCount val="15"/>
                <c:pt idx="0">
                  <c:v>Economic resources</c:v>
                </c:pt>
                <c:pt idx="1">
                  <c:v>Housing</c:v>
                </c:pt>
                <c:pt idx="2">
                  <c:v>Proximity of services</c:v>
                </c:pt>
                <c:pt idx="3">
                  <c:v>Health</c:v>
                </c:pt>
                <c:pt idx="4">
                  <c:v>Family and kin</c:v>
                </c:pt>
                <c:pt idx="5">
                  <c:v>Neighbours</c:v>
                </c:pt>
                <c:pt idx="6">
                  <c:v>Confidential human relationships</c:v>
                </c:pt>
                <c:pt idx="7">
                  <c:v>Learning new things</c:v>
                </c:pt>
                <c:pt idx="8">
                  <c:v>Physical exercise</c:v>
                </c:pt>
                <c:pt idx="9">
                  <c:v>Participation on local matters</c:v>
                </c:pt>
                <c:pt idx="10">
                  <c:v>Religiousness</c:v>
                </c:pt>
                <c:pt idx="11">
                  <c:v>Entertainment and having fun</c:v>
                </c:pt>
                <c:pt idx="12">
                  <c:v>Sex life</c:v>
                </c:pt>
                <c:pt idx="13">
                  <c:v>Small everyday well-being</c:v>
                </c:pt>
                <c:pt idx="14">
                  <c:v>Environment</c:v>
                </c:pt>
              </c:strCache>
            </c:strRef>
          </c:cat>
          <c:val>
            <c:numRef>
              <c:f>Ikä!$B$4:$P$4</c:f>
              <c:numCache>
                <c:formatCode>0.0</c:formatCode>
                <c:ptCount val="15"/>
                <c:pt idx="0">
                  <c:v>3.3603910848273211</c:v>
                </c:pt>
                <c:pt idx="1">
                  <c:v>3.5409028465331511</c:v>
                </c:pt>
                <c:pt idx="2">
                  <c:v>3.586421185548776</c:v>
                </c:pt>
                <c:pt idx="3">
                  <c:v>4.4853898942915134</c:v>
                </c:pt>
                <c:pt idx="4">
                  <c:v>4.0245789395259806</c:v>
                </c:pt>
                <c:pt idx="5">
                  <c:v>3.1378504272786372</c:v>
                </c:pt>
                <c:pt idx="6">
                  <c:v>4.1468092469609399</c:v>
                </c:pt>
                <c:pt idx="7">
                  <c:v>3.2547139275703998</c:v>
                </c:pt>
                <c:pt idx="8">
                  <c:v>3.8218061697315382</c:v>
                </c:pt>
                <c:pt idx="9">
                  <c:v>2.6109545784094852</c:v>
                </c:pt>
                <c:pt idx="10">
                  <c:v>2.8951298767226259</c:v>
                </c:pt>
                <c:pt idx="11">
                  <c:v>2.863755275381644</c:v>
                </c:pt>
                <c:pt idx="12">
                  <c:v>3.652934940730677</c:v>
                </c:pt>
                <c:pt idx="13">
                  <c:v>3.8233288428851409</c:v>
                </c:pt>
                <c:pt idx="14">
                  <c:v>4.0215566374959506</c:v>
                </c:pt>
              </c:numCache>
            </c:numRef>
          </c:val>
        </c:ser>
        <c:ser>
          <c:idx val="1"/>
          <c:order val="1"/>
          <c:tx>
            <c:strRef>
              <c:f>Ikä!$A$5</c:f>
              <c:strCache>
                <c:ptCount val="1"/>
                <c:pt idx="0">
                  <c:v>1936-40</c:v>
                </c:pt>
              </c:strCache>
            </c:strRef>
          </c:tx>
          <c:spPr>
            <a:ln w="22225">
              <a:solidFill>
                <a:srgbClr val="009E60">
                  <a:lumMod val="60000"/>
                  <a:lumOff val="40000"/>
                  <a:alpha val="85000"/>
                </a:srgbClr>
              </a:solidFill>
            </a:ln>
          </c:spPr>
          <c:marker>
            <c:symbol val="square"/>
            <c:size val="3"/>
            <c:spPr>
              <a:solidFill>
                <a:srgbClr val="8C8A87">
                  <a:alpha val="44000"/>
                </a:srgbClr>
              </a:solidFill>
            </c:spPr>
          </c:marker>
          <c:cat>
            <c:strRef>
              <c:f>Ikä!$B$3:$P$3</c:f>
              <c:strCache>
                <c:ptCount val="15"/>
                <c:pt idx="0">
                  <c:v>Economic resources</c:v>
                </c:pt>
                <c:pt idx="1">
                  <c:v>Housing</c:v>
                </c:pt>
                <c:pt idx="2">
                  <c:v>Proximity of services</c:v>
                </c:pt>
                <c:pt idx="3">
                  <c:v>Health</c:v>
                </c:pt>
                <c:pt idx="4">
                  <c:v>Family and kin</c:v>
                </c:pt>
                <c:pt idx="5">
                  <c:v>Neighbours</c:v>
                </c:pt>
                <c:pt idx="6">
                  <c:v>Confidential human relationships</c:v>
                </c:pt>
                <c:pt idx="7">
                  <c:v>Learning new things</c:v>
                </c:pt>
                <c:pt idx="8">
                  <c:v>Physical exercise</c:v>
                </c:pt>
                <c:pt idx="9">
                  <c:v>Participation on local matters</c:v>
                </c:pt>
                <c:pt idx="10">
                  <c:v>Religiousness</c:v>
                </c:pt>
                <c:pt idx="11">
                  <c:v>Entertainment and having fun</c:v>
                </c:pt>
                <c:pt idx="12">
                  <c:v>Sex life</c:v>
                </c:pt>
                <c:pt idx="13">
                  <c:v>Small everyday well-being</c:v>
                </c:pt>
                <c:pt idx="14">
                  <c:v>Environment</c:v>
                </c:pt>
              </c:strCache>
            </c:strRef>
          </c:cat>
          <c:val>
            <c:numRef>
              <c:f>Ikä!$B$5:$P$5</c:f>
              <c:numCache>
                <c:formatCode>0.0</c:formatCode>
                <c:ptCount val="15"/>
                <c:pt idx="0">
                  <c:v>3.3711042179656401</c:v>
                </c:pt>
                <c:pt idx="1">
                  <c:v>3.645900515369521</c:v>
                </c:pt>
                <c:pt idx="2">
                  <c:v>3.9127914376275141</c:v>
                </c:pt>
                <c:pt idx="3">
                  <c:v>4.4978808255705864</c:v>
                </c:pt>
                <c:pt idx="4">
                  <c:v>3.9689088143646871</c:v>
                </c:pt>
                <c:pt idx="5">
                  <c:v>3.3004409173643219</c:v>
                </c:pt>
                <c:pt idx="6">
                  <c:v>4.0225409859845103</c:v>
                </c:pt>
                <c:pt idx="7">
                  <c:v>3.2781939014202499</c:v>
                </c:pt>
                <c:pt idx="8">
                  <c:v>3.9284781934355468</c:v>
                </c:pt>
                <c:pt idx="9">
                  <c:v>2.6852845582103502</c:v>
                </c:pt>
                <c:pt idx="10">
                  <c:v>3.1711948971729238</c:v>
                </c:pt>
                <c:pt idx="11">
                  <c:v>2.8639687740196278</c:v>
                </c:pt>
                <c:pt idx="12">
                  <c:v>3.14823682041605</c:v>
                </c:pt>
                <c:pt idx="13">
                  <c:v>3.8645884863953821</c:v>
                </c:pt>
                <c:pt idx="14">
                  <c:v>4.1340918403239861</c:v>
                </c:pt>
              </c:numCache>
            </c:numRef>
          </c:val>
        </c:ser>
        <c:ser>
          <c:idx val="2"/>
          <c:order val="2"/>
          <c:tx>
            <c:strRef>
              <c:f>Ikä!$A$6</c:f>
              <c:strCache>
                <c:ptCount val="1"/>
                <c:pt idx="0">
                  <c:v>1926-30</c:v>
                </c:pt>
              </c:strCache>
            </c:strRef>
          </c:tx>
          <c:spPr>
            <a:ln>
              <a:solidFill>
                <a:srgbClr val="FF0000"/>
              </a:solidFill>
            </a:ln>
          </c:spPr>
          <c:marker>
            <c:spPr>
              <a:solidFill>
                <a:srgbClr val="FFCC49"/>
              </a:solidFill>
              <a:ln>
                <a:solidFill>
                  <a:schemeClr val="accent3">
                    <a:lumMod val="50000"/>
                  </a:schemeClr>
                </a:solidFill>
              </a:ln>
            </c:spPr>
          </c:marker>
          <c:cat>
            <c:strRef>
              <c:f>Ikä!$B$3:$P$3</c:f>
              <c:strCache>
                <c:ptCount val="15"/>
                <c:pt idx="0">
                  <c:v>Economic resources</c:v>
                </c:pt>
                <c:pt idx="1">
                  <c:v>Housing</c:v>
                </c:pt>
                <c:pt idx="2">
                  <c:v>Proximity of services</c:v>
                </c:pt>
                <c:pt idx="3">
                  <c:v>Health</c:v>
                </c:pt>
                <c:pt idx="4">
                  <c:v>Family and kin</c:v>
                </c:pt>
                <c:pt idx="5">
                  <c:v>Neighbours</c:v>
                </c:pt>
                <c:pt idx="6">
                  <c:v>Confidential human relationships</c:v>
                </c:pt>
                <c:pt idx="7">
                  <c:v>Learning new things</c:v>
                </c:pt>
                <c:pt idx="8">
                  <c:v>Physical exercise</c:v>
                </c:pt>
                <c:pt idx="9">
                  <c:v>Participation on local matters</c:v>
                </c:pt>
                <c:pt idx="10">
                  <c:v>Religiousness</c:v>
                </c:pt>
                <c:pt idx="11">
                  <c:v>Entertainment and having fun</c:v>
                </c:pt>
                <c:pt idx="12">
                  <c:v>Sex life</c:v>
                </c:pt>
                <c:pt idx="13">
                  <c:v>Small everyday well-being</c:v>
                </c:pt>
                <c:pt idx="14">
                  <c:v>Environment</c:v>
                </c:pt>
              </c:strCache>
            </c:strRef>
          </c:cat>
          <c:val>
            <c:numRef>
              <c:f>Ikä!$B$6:$P$6</c:f>
              <c:numCache>
                <c:formatCode>0.0</c:formatCode>
                <c:ptCount val="15"/>
                <c:pt idx="0">
                  <c:v>3.3175257209079101</c:v>
                </c:pt>
                <c:pt idx="1">
                  <c:v>3.5957426344560832</c:v>
                </c:pt>
                <c:pt idx="2">
                  <c:v>4.1323669624498862</c:v>
                </c:pt>
                <c:pt idx="3">
                  <c:v>4.3231110626104714</c:v>
                </c:pt>
                <c:pt idx="4">
                  <c:v>3.9033119338746229</c:v>
                </c:pt>
                <c:pt idx="5">
                  <c:v>3.28199751626273</c:v>
                </c:pt>
                <c:pt idx="6">
                  <c:v>3.7844495765205242</c:v>
                </c:pt>
                <c:pt idx="7">
                  <c:v>3.0218355891338819</c:v>
                </c:pt>
                <c:pt idx="8">
                  <c:v>3.6684009680463232</c:v>
                </c:pt>
                <c:pt idx="9">
                  <c:v>2.5428004938826172</c:v>
                </c:pt>
                <c:pt idx="10">
                  <c:v>3.2762488257686542</c:v>
                </c:pt>
                <c:pt idx="11">
                  <c:v>2.6347727820290752</c:v>
                </c:pt>
                <c:pt idx="12">
                  <c:v>2.5542698420679359</c:v>
                </c:pt>
                <c:pt idx="13">
                  <c:v>3.7138307111901252</c:v>
                </c:pt>
                <c:pt idx="14">
                  <c:v>4.020134248628584</c:v>
                </c:pt>
              </c:numCache>
            </c:numRef>
          </c:val>
        </c:ser>
        <c:dLbls>
          <c:showLegendKey val="0"/>
          <c:showVal val="0"/>
          <c:showCatName val="0"/>
          <c:showSerName val="0"/>
          <c:showPercent val="0"/>
          <c:showBubbleSize val="0"/>
        </c:dLbls>
        <c:axId val="139824512"/>
        <c:axId val="139830784"/>
      </c:radarChart>
      <c:catAx>
        <c:axId val="139824512"/>
        <c:scaling>
          <c:orientation val="minMax"/>
        </c:scaling>
        <c:delete val="0"/>
        <c:axPos val="b"/>
        <c:majorGridlines/>
        <c:majorTickMark val="out"/>
        <c:minorTickMark val="none"/>
        <c:tickLblPos val="nextTo"/>
        <c:txPr>
          <a:bodyPr/>
          <a:lstStyle/>
          <a:p>
            <a:pPr>
              <a:defRPr sz="1400"/>
            </a:pPr>
            <a:endParaRPr lang="fi-FI"/>
          </a:p>
        </c:txPr>
        <c:crossAx val="139830784"/>
        <c:crosses val="autoZero"/>
        <c:auto val="1"/>
        <c:lblAlgn val="ctr"/>
        <c:lblOffset val="100"/>
        <c:noMultiLvlLbl val="0"/>
      </c:catAx>
      <c:valAx>
        <c:axId val="139830784"/>
        <c:scaling>
          <c:orientation val="minMax"/>
          <c:max val="5"/>
          <c:min val="1"/>
        </c:scaling>
        <c:delete val="0"/>
        <c:axPos val="l"/>
        <c:majorGridlines/>
        <c:numFmt formatCode="0" sourceLinked="0"/>
        <c:majorTickMark val="out"/>
        <c:minorTickMark val="none"/>
        <c:tickLblPos val="nextTo"/>
        <c:txPr>
          <a:bodyPr/>
          <a:lstStyle/>
          <a:p>
            <a:pPr>
              <a:defRPr sz="1100"/>
            </a:pPr>
            <a:endParaRPr lang="fi-FI"/>
          </a:p>
        </c:txPr>
        <c:crossAx val="139824512"/>
        <c:crosses val="autoZero"/>
        <c:crossBetween val="between"/>
        <c:majorUnit val="1"/>
        <c:minorUnit val="0.5"/>
      </c:valAx>
    </c:plotArea>
    <c:legend>
      <c:legendPos val="b"/>
      <c:overlay val="0"/>
      <c:spPr>
        <a:ln>
          <a:solidFill>
            <a:schemeClr val="tx1">
              <a:lumMod val="50000"/>
              <a:lumOff val="50000"/>
            </a:schemeClr>
          </a:solidFill>
        </a:ln>
      </c:spPr>
      <c:txPr>
        <a:bodyPr/>
        <a:lstStyle/>
        <a:p>
          <a:pPr>
            <a:defRPr sz="1600" b="1"/>
          </a:pPr>
          <a:endParaRPr lang="fi-FI"/>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80055" cy="482838"/>
          </a:xfrm>
          <a:prstGeom prst="rect">
            <a:avLst/>
          </a:prstGeom>
        </p:spPr>
        <p:txBody>
          <a:bodyPr vert="horz" lIns="94476" tIns="47238" rIns="94476" bIns="47238" rtlCol="0"/>
          <a:lstStyle>
            <a:lvl1pPr algn="l">
              <a:defRPr sz="1200"/>
            </a:lvl1pPr>
          </a:lstStyle>
          <a:p>
            <a:endParaRPr lang="fi-FI"/>
          </a:p>
        </p:txBody>
      </p:sp>
      <p:sp>
        <p:nvSpPr>
          <p:cNvPr id="3" name="Päivämäärän paikkamerkki 2"/>
          <p:cNvSpPr>
            <a:spLocks noGrp="1"/>
          </p:cNvSpPr>
          <p:nvPr>
            <p:ph type="dt" sz="quarter" idx="1"/>
          </p:nvPr>
        </p:nvSpPr>
        <p:spPr>
          <a:xfrm>
            <a:off x="3895404" y="0"/>
            <a:ext cx="2980055" cy="482838"/>
          </a:xfrm>
          <a:prstGeom prst="rect">
            <a:avLst/>
          </a:prstGeom>
        </p:spPr>
        <p:txBody>
          <a:bodyPr vert="horz" lIns="94476" tIns="47238" rIns="94476" bIns="47238" rtlCol="0"/>
          <a:lstStyle>
            <a:lvl1pPr algn="r">
              <a:defRPr sz="1200"/>
            </a:lvl1pPr>
          </a:lstStyle>
          <a:p>
            <a:fld id="{0796495A-F836-4731-A87C-9215B17DD349}" type="datetimeFigureOut">
              <a:rPr lang="fi-FI" smtClean="0"/>
              <a:t>15.11.2012</a:t>
            </a:fld>
            <a:endParaRPr lang="fi-FI"/>
          </a:p>
        </p:txBody>
      </p:sp>
      <p:sp>
        <p:nvSpPr>
          <p:cNvPr id="4" name="Alatunnisteen paikkamerkki 3"/>
          <p:cNvSpPr>
            <a:spLocks noGrp="1"/>
          </p:cNvSpPr>
          <p:nvPr>
            <p:ph type="ftr" sz="quarter" idx="2"/>
          </p:nvPr>
        </p:nvSpPr>
        <p:spPr>
          <a:xfrm>
            <a:off x="0" y="9172249"/>
            <a:ext cx="2980055" cy="482838"/>
          </a:xfrm>
          <a:prstGeom prst="rect">
            <a:avLst/>
          </a:prstGeom>
        </p:spPr>
        <p:txBody>
          <a:bodyPr vert="horz" lIns="94476" tIns="47238" rIns="94476" bIns="47238" rtlCol="0" anchor="b"/>
          <a:lstStyle>
            <a:lvl1pPr algn="l">
              <a:defRPr sz="1200"/>
            </a:lvl1pPr>
          </a:lstStyle>
          <a:p>
            <a:endParaRPr lang="fi-FI"/>
          </a:p>
        </p:txBody>
      </p:sp>
      <p:sp>
        <p:nvSpPr>
          <p:cNvPr id="5" name="Dian numeron paikkamerkki 4"/>
          <p:cNvSpPr>
            <a:spLocks noGrp="1"/>
          </p:cNvSpPr>
          <p:nvPr>
            <p:ph type="sldNum" sz="quarter" idx="3"/>
          </p:nvPr>
        </p:nvSpPr>
        <p:spPr>
          <a:xfrm>
            <a:off x="3895404" y="9172249"/>
            <a:ext cx="2980055" cy="482838"/>
          </a:xfrm>
          <a:prstGeom prst="rect">
            <a:avLst/>
          </a:prstGeom>
        </p:spPr>
        <p:txBody>
          <a:bodyPr vert="horz" lIns="94476" tIns="47238" rIns="94476" bIns="47238" rtlCol="0" anchor="b"/>
          <a:lstStyle>
            <a:lvl1pPr algn="r">
              <a:defRPr sz="1200"/>
            </a:lvl1pPr>
          </a:lstStyle>
          <a:p>
            <a:fld id="{4B652977-B7D8-441C-AB29-29D808F9C879}" type="slidenum">
              <a:rPr lang="fi-FI" smtClean="0"/>
              <a:t>‹#›</a:t>
            </a:fld>
            <a:endParaRPr lang="fi-FI"/>
          </a:p>
        </p:txBody>
      </p:sp>
    </p:spTree>
    <p:extLst>
      <p:ext uri="{BB962C8B-B14F-4D97-AF65-F5344CB8AC3E}">
        <p14:creationId xmlns:p14="http://schemas.microsoft.com/office/powerpoint/2010/main" val="618829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0055" cy="482838"/>
          </a:xfrm>
          <a:prstGeom prst="rect">
            <a:avLst/>
          </a:prstGeom>
        </p:spPr>
        <p:txBody>
          <a:bodyPr vert="horz" lIns="94476" tIns="47238" rIns="94476" bIns="47238" rtlCol="0"/>
          <a:lstStyle>
            <a:lvl1pPr algn="l">
              <a:defRPr sz="1200"/>
            </a:lvl1pPr>
          </a:lstStyle>
          <a:p>
            <a:endParaRPr lang="en-US"/>
          </a:p>
        </p:txBody>
      </p:sp>
      <p:sp>
        <p:nvSpPr>
          <p:cNvPr id="3" name="Date Placeholder 2"/>
          <p:cNvSpPr>
            <a:spLocks noGrp="1"/>
          </p:cNvSpPr>
          <p:nvPr>
            <p:ph type="dt" idx="1"/>
          </p:nvPr>
        </p:nvSpPr>
        <p:spPr>
          <a:xfrm>
            <a:off x="3895404" y="0"/>
            <a:ext cx="2980055" cy="482838"/>
          </a:xfrm>
          <a:prstGeom prst="rect">
            <a:avLst/>
          </a:prstGeom>
        </p:spPr>
        <p:txBody>
          <a:bodyPr vert="horz" lIns="94476" tIns="47238" rIns="94476" bIns="47238" rtlCol="0"/>
          <a:lstStyle>
            <a:lvl1pPr algn="r">
              <a:defRPr sz="1200"/>
            </a:lvl1pPr>
          </a:lstStyle>
          <a:p>
            <a:fld id="{1F673D8D-22BC-EF4C-899C-C131371F420B}" type="datetimeFigureOut">
              <a:rPr lang="en-US" smtClean="0"/>
              <a:t>11/15/2012</a:t>
            </a:fld>
            <a:endParaRPr lang="en-US"/>
          </a:p>
        </p:txBody>
      </p:sp>
      <p:sp>
        <p:nvSpPr>
          <p:cNvPr id="4" name="Slide Image Placeholder 3"/>
          <p:cNvSpPr>
            <a:spLocks noGrp="1" noRot="1" noChangeAspect="1"/>
          </p:cNvSpPr>
          <p:nvPr>
            <p:ph type="sldImg" idx="2"/>
          </p:nvPr>
        </p:nvSpPr>
        <p:spPr>
          <a:xfrm>
            <a:off x="1025525" y="723900"/>
            <a:ext cx="4826000" cy="3621088"/>
          </a:xfrm>
          <a:prstGeom prst="rect">
            <a:avLst/>
          </a:prstGeom>
          <a:noFill/>
          <a:ln w="12700">
            <a:solidFill>
              <a:prstClr val="black"/>
            </a:solidFill>
          </a:ln>
        </p:spPr>
        <p:txBody>
          <a:bodyPr vert="horz" lIns="94476" tIns="47238" rIns="94476" bIns="47238" rtlCol="0" anchor="ctr"/>
          <a:lstStyle/>
          <a:p>
            <a:endParaRPr lang="en-US"/>
          </a:p>
        </p:txBody>
      </p:sp>
      <p:sp>
        <p:nvSpPr>
          <p:cNvPr id="5" name="Notes Placeholder 4"/>
          <p:cNvSpPr>
            <a:spLocks noGrp="1"/>
          </p:cNvSpPr>
          <p:nvPr>
            <p:ph type="body" sz="quarter" idx="3"/>
          </p:nvPr>
        </p:nvSpPr>
        <p:spPr>
          <a:xfrm>
            <a:off x="687705" y="4586963"/>
            <a:ext cx="5501640" cy="4345543"/>
          </a:xfrm>
          <a:prstGeom prst="rect">
            <a:avLst/>
          </a:prstGeom>
        </p:spPr>
        <p:txBody>
          <a:bodyPr vert="horz" lIns="94476" tIns="47238" rIns="94476" bIns="47238" rtlCol="0"/>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6" name="Footer Placeholder 5"/>
          <p:cNvSpPr>
            <a:spLocks noGrp="1"/>
          </p:cNvSpPr>
          <p:nvPr>
            <p:ph type="ftr" sz="quarter" idx="4"/>
          </p:nvPr>
        </p:nvSpPr>
        <p:spPr>
          <a:xfrm>
            <a:off x="0" y="9172249"/>
            <a:ext cx="2980055" cy="482838"/>
          </a:xfrm>
          <a:prstGeom prst="rect">
            <a:avLst/>
          </a:prstGeom>
        </p:spPr>
        <p:txBody>
          <a:bodyPr vert="horz" lIns="94476" tIns="47238" rIns="94476" bIns="47238" rtlCol="0" anchor="b"/>
          <a:lstStyle>
            <a:lvl1pPr algn="l">
              <a:defRPr sz="1200"/>
            </a:lvl1pPr>
          </a:lstStyle>
          <a:p>
            <a:endParaRPr lang="en-US"/>
          </a:p>
        </p:txBody>
      </p:sp>
      <p:sp>
        <p:nvSpPr>
          <p:cNvPr id="7" name="Slide Number Placeholder 6"/>
          <p:cNvSpPr>
            <a:spLocks noGrp="1"/>
          </p:cNvSpPr>
          <p:nvPr>
            <p:ph type="sldNum" sz="quarter" idx="5"/>
          </p:nvPr>
        </p:nvSpPr>
        <p:spPr>
          <a:xfrm>
            <a:off x="3895404" y="9172249"/>
            <a:ext cx="2980055" cy="482838"/>
          </a:xfrm>
          <a:prstGeom prst="rect">
            <a:avLst/>
          </a:prstGeom>
        </p:spPr>
        <p:txBody>
          <a:bodyPr vert="horz" lIns="94476" tIns="47238" rIns="94476" bIns="47238" rtlCol="0" anchor="b"/>
          <a:lstStyle>
            <a:lvl1pPr algn="r">
              <a:defRPr sz="1200"/>
            </a:lvl1pPr>
          </a:lstStyle>
          <a:p>
            <a:fld id="{519721C2-019F-7146-93C9-699F98D95815}" type="slidenum">
              <a:rPr lang="en-US" smtClean="0"/>
              <a:t>‹#›</a:t>
            </a:fld>
            <a:endParaRPr lang="en-US"/>
          </a:p>
        </p:txBody>
      </p:sp>
    </p:spTree>
    <p:extLst>
      <p:ext uri="{BB962C8B-B14F-4D97-AF65-F5344CB8AC3E}">
        <p14:creationId xmlns:p14="http://schemas.microsoft.com/office/powerpoint/2010/main" val="205459029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Dian kuvan paikkamerkki 1"/>
          <p:cNvSpPr>
            <a:spLocks noGrp="1" noRot="1" noChangeAspect="1"/>
          </p:cNvSpPr>
          <p:nvPr>
            <p:ph type="sldImg"/>
          </p:nvPr>
        </p:nvSpPr>
        <p:spPr>
          <a:ln/>
        </p:spPr>
      </p:sp>
      <p:sp>
        <p:nvSpPr>
          <p:cNvPr id="47106" name="Huomautusten paikkamerkki 2"/>
          <p:cNvSpPr>
            <a:spLocks noGrp="1"/>
          </p:cNvSpPr>
          <p:nvPr>
            <p:ph type="body" idx="1"/>
          </p:nvPr>
        </p:nvSpPr>
        <p:spPr>
          <a:noFill/>
          <a:ln/>
        </p:spPr>
        <p:txBody>
          <a:bodyPr/>
          <a:lstStyle/>
          <a:p>
            <a:r>
              <a:rPr lang="fi-FI" smtClean="0"/>
              <a:t>Vaihtoehtoinen esitystapa</a:t>
            </a:r>
          </a:p>
        </p:txBody>
      </p:sp>
      <p:sp>
        <p:nvSpPr>
          <p:cNvPr id="47107" name="Dian numeron paikkamerkki 3"/>
          <p:cNvSpPr>
            <a:spLocks noGrp="1"/>
          </p:cNvSpPr>
          <p:nvPr>
            <p:ph type="sldNum" sz="quarter" idx="5"/>
          </p:nvPr>
        </p:nvSpPr>
        <p:spPr>
          <a:noFill/>
        </p:spPr>
        <p:txBody>
          <a:bodyPr/>
          <a:lstStyle/>
          <a:p>
            <a:fld id="{64AAA07F-B2F6-4B23-82CF-31F662A6162F}" type="slidenum">
              <a:rPr lang="en-US" smtClean="0"/>
              <a:pPr/>
              <a:t>21</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Dian kuvan paikkamerkki 1"/>
          <p:cNvSpPr>
            <a:spLocks noGrp="1" noRot="1" noChangeAspect="1"/>
          </p:cNvSpPr>
          <p:nvPr>
            <p:ph type="sldImg"/>
          </p:nvPr>
        </p:nvSpPr>
        <p:spPr>
          <a:ln/>
        </p:spPr>
      </p:sp>
      <p:sp>
        <p:nvSpPr>
          <p:cNvPr id="47106" name="Huomautusten paikkamerkki 2"/>
          <p:cNvSpPr>
            <a:spLocks noGrp="1"/>
          </p:cNvSpPr>
          <p:nvPr>
            <p:ph type="body" idx="1"/>
          </p:nvPr>
        </p:nvSpPr>
        <p:spPr>
          <a:noFill/>
          <a:ln/>
        </p:spPr>
        <p:txBody>
          <a:bodyPr/>
          <a:lstStyle/>
          <a:p>
            <a:r>
              <a:rPr lang="fi-FI" smtClean="0"/>
              <a:t>Vaihtoehtoinen esitystapa</a:t>
            </a:r>
          </a:p>
        </p:txBody>
      </p:sp>
      <p:sp>
        <p:nvSpPr>
          <p:cNvPr id="47107" name="Dian numeron paikkamerkki 3"/>
          <p:cNvSpPr>
            <a:spLocks noGrp="1"/>
          </p:cNvSpPr>
          <p:nvPr>
            <p:ph type="sldNum" sz="quarter" idx="5"/>
          </p:nvPr>
        </p:nvSpPr>
        <p:spPr>
          <a:noFill/>
        </p:spPr>
        <p:txBody>
          <a:bodyPr/>
          <a:lstStyle/>
          <a:p>
            <a:fld id="{64AAA07F-B2F6-4B23-82CF-31F662A6162F}" type="slidenum">
              <a:rPr lang="en-US" smtClean="0"/>
              <a:pPr/>
              <a:t>22</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Dian kuvan paikkamerkki 1"/>
          <p:cNvSpPr>
            <a:spLocks noGrp="1" noRot="1" noChangeAspect="1"/>
          </p:cNvSpPr>
          <p:nvPr>
            <p:ph type="sldImg"/>
          </p:nvPr>
        </p:nvSpPr>
        <p:spPr>
          <a:ln/>
        </p:spPr>
      </p:sp>
      <p:sp>
        <p:nvSpPr>
          <p:cNvPr id="51202" name="Huomautusten paikkamerkki 2"/>
          <p:cNvSpPr>
            <a:spLocks noGrp="1"/>
          </p:cNvSpPr>
          <p:nvPr>
            <p:ph type="body" idx="1"/>
          </p:nvPr>
        </p:nvSpPr>
        <p:spPr>
          <a:noFill/>
          <a:ln/>
        </p:spPr>
        <p:txBody>
          <a:bodyPr/>
          <a:lstStyle/>
          <a:p>
            <a:r>
              <a:rPr lang="fi-FI" smtClean="0"/>
              <a:t>Vaihtoehtoinen esitystapa</a:t>
            </a:r>
          </a:p>
        </p:txBody>
      </p:sp>
      <p:sp>
        <p:nvSpPr>
          <p:cNvPr id="51203" name="Dian numeron paikkamerkki 3"/>
          <p:cNvSpPr>
            <a:spLocks noGrp="1"/>
          </p:cNvSpPr>
          <p:nvPr>
            <p:ph type="sldNum" sz="quarter" idx="5"/>
          </p:nvPr>
        </p:nvSpPr>
        <p:spPr>
          <a:noFill/>
        </p:spPr>
        <p:txBody>
          <a:bodyPr/>
          <a:lstStyle/>
          <a:p>
            <a:fld id="{7286F1E3-F006-43E8-ABE0-87097CE7876E}" type="slidenum">
              <a:rPr lang="en-US" smtClean="0"/>
              <a:pPr/>
              <a:t>24</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ChangeArrowheads="1" noTextEdit="1"/>
          </p:cNvSpPr>
          <p:nvPr>
            <p:ph type="sldImg"/>
          </p:nvPr>
        </p:nvSpPr>
        <p:spPr>
          <a:ln/>
        </p:spPr>
      </p:sp>
      <p:sp>
        <p:nvSpPr>
          <p:cNvPr id="57346" name="Rectangle 3"/>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fi-FI" dirty="0" smtClean="0"/>
          </a:p>
        </p:txBody>
      </p:sp>
      <p:sp>
        <p:nvSpPr>
          <p:cNvPr id="66564" name="Slide Number Placeholder 3"/>
          <p:cNvSpPr>
            <a:spLocks noGrp="1"/>
          </p:cNvSpPr>
          <p:nvPr>
            <p:ph type="sldNum" sz="quarter" idx="5"/>
          </p:nvPr>
        </p:nvSpPr>
        <p:spPr>
          <a:noFill/>
        </p:spPr>
        <p:txBody>
          <a:bodyPr/>
          <a:lstStyle/>
          <a:p>
            <a:fld id="{9BC62731-555E-4654-8B2B-6895F08402D3}" type="slidenum">
              <a:rPr lang="en-US" smtClean="0"/>
              <a:pPr/>
              <a:t>38</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i-FI"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Click to edit Master subtitle style</a:t>
            </a:r>
            <a:endParaRPr lang="en-US"/>
          </a:p>
        </p:txBody>
      </p:sp>
      <p:sp>
        <p:nvSpPr>
          <p:cNvPr id="4" name="Date Placeholder 3"/>
          <p:cNvSpPr>
            <a:spLocks noGrp="1"/>
          </p:cNvSpPr>
          <p:nvPr>
            <p:ph type="dt" sz="half" idx="10"/>
          </p:nvPr>
        </p:nvSpPr>
        <p:spPr/>
        <p:txBody>
          <a:bodyPr/>
          <a:lstStyle/>
          <a:p>
            <a:fld id="{BB26FFAA-9CAA-7D46-8309-15C225EDFC84}" type="datetimeFigureOut">
              <a:rPr lang="en-US" smtClean="0"/>
              <a:t>11/15/2012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E6F96D-B16F-C949-9A8D-B79438921AAC}" type="slidenum">
              <a:rPr lang="en-US" smtClean="0"/>
              <a:t>‹#›</a:t>
            </a:fld>
            <a:endParaRPr lang="en-US"/>
          </a:p>
        </p:txBody>
      </p:sp>
    </p:spTree>
    <p:extLst>
      <p:ext uri="{BB962C8B-B14F-4D97-AF65-F5344CB8AC3E}">
        <p14:creationId xmlns:p14="http://schemas.microsoft.com/office/powerpoint/2010/main" val="3972219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4" name="Date Placeholder 3"/>
          <p:cNvSpPr>
            <a:spLocks noGrp="1"/>
          </p:cNvSpPr>
          <p:nvPr>
            <p:ph type="dt" sz="half" idx="10"/>
          </p:nvPr>
        </p:nvSpPr>
        <p:spPr/>
        <p:txBody>
          <a:bodyPr/>
          <a:lstStyle/>
          <a:p>
            <a:fld id="{BB26FFAA-9CAA-7D46-8309-15C225EDFC84}" type="datetimeFigureOut">
              <a:rPr lang="en-US" smtClean="0"/>
              <a:t>11/15/2012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E6F96D-B16F-C949-9A8D-B79438921AAC}" type="slidenum">
              <a:rPr lang="en-US" smtClean="0"/>
              <a:t>‹#›</a:t>
            </a:fld>
            <a:endParaRPr lang="en-US"/>
          </a:p>
        </p:txBody>
      </p:sp>
    </p:spTree>
    <p:extLst>
      <p:ext uri="{BB962C8B-B14F-4D97-AF65-F5344CB8AC3E}">
        <p14:creationId xmlns:p14="http://schemas.microsoft.com/office/powerpoint/2010/main" val="714382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i-FI"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4" name="Date Placeholder 3"/>
          <p:cNvSpPr>
            <a:spLocks noGrp="1"/>
          </p:cNvSpPr>
          <p:nvPr>
            <p:ph type="dt" sz="half" idx="10"/>
          </p:nvPr>
        </p:nvSpPr>
        <p:spPr/>
        <p:txBody>
          <a:bodyPr/>
          <a:lstStyle/>
          <a:p>
            <a:fld id="{BB26FFAA-9CAA-7D46-8309-15C225EDFC84}" type="datetimeFigureOut">
              <a:rPr lang="en-US" smtClean="0"/>
              <a:t>11/15/2012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E6F96D-B16F-C949-9A8D-B79438921AAC}" type="slidenum">
              <a:rPr lang="en-US" smtClean="0"/>
              <a:t>‹#›</a:t>
            </a:fld>
            <a:endParaRPr lang="en-US"/>
          </a:p>
        </p:txBody>
      </p:sp>
    </p:spTree>
    <p:extLst>
      <p:ext uri="{BB962C8B-B14F-4D97-AF65-F5344CB8AC3E}">
        <p14:creationId xmlns:p14="http://schemas.microsoft.com/office/powerpoint/2010/main" val="3747214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lang="en-US"/>
          </a:p>
        </p:txBody>
      </p:sp>
      <p:sp>
        <p:nvSpPr>
          <p:cNvPr id="3" name="Content Placeholder 2"/>
          <p:cNvSpPr>
            <a:spLocks noGrp="1"/>
          </p:cNvSpPr>
          <p:nvPr>
            <p:ph idx="1"/>
          </p:nvPr>
        </p:nvSpPr>
        <p:spPr/>
        <p:txBody>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4" name="Date Placeholder 3"/>
          <p:cNvSpPr>
            <a:spLocks noGrp="1"/>
          </p:cNvSpPr>
          <p:nvPr>
            <p:ph type="dt" sz="half" idx="10"/>
          </p:nvPr>
        </p:nvSpPr>
        <p:spPr/>
        <p:txBody>
          <a:bodyPr/>
          <a:lstStyle/>
          <a:p>
            <a:fld id="{BB26FFAA-9CAA-7D46-8309-15C225EDFC84}" type="datetimeFigureOut">
              <a:rPr lang="en-US" smtClean="0"/>
              <a:t>11/15/2012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E6F96D-B16F-C949-9A8D-B79438921AAC}" type="slidenum">
              <a:rPr lang="en-US" smtClean="0"/>
              <a:t>‹#›</a:t>
            </a:fld>
            <a:endParaRPr lang="en-US"/>
          </a:p>
        </p:txBody>
      </p:sp>
    </p:spTree>
    <p:extLst>
      <p:ext uri="{BB962C8B-B14F-4D97-AF65-F5344CB8AC3E}">
        <p14:creationId xmlns:p14="http://schemas.microsoft.com/office/powerpoint/2010/main" val="700841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i-FI"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Click to edit Master text styles</a:t>
            </a:r>
          </a:p>
        </p:txBody>
      </p:sp>
      <p:sp>
        <p:nvSpPr>
          <p:cNvPr id="4" name="Date Placeholder 3"/>
          <p:cNvSpPr>
            <a:spLocks noGrp="1"/>
          </p:cNvSpPr>
          <p:nvPr>
            <p:ph type="dt" sz="half" idx="10"/>
          </p:nvPr>
        </p:nvSpPr>
        <p:spPr/>
        <p:txBody>
          <a:bodyPr/>
          <a:lstStyle/>
          <a:p>
            <a:fld id="{BB26FFAA-9CAA-7D46-8309-15C225EDFC84}" type="datetimeFigureOut">
              <a:rPr lang="en-US" smtClean="0"/>
              <a:t>11/15/2012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E6F96D-B16F-C949-9A8D-B79438921AAC}" type="slidenum">
              <a:rPr lang="en-US" smtClean="0"/>
              <a:t>‹#›</a:t>
            </a:fld>
            <a:endParaRPr lang="en-US"/>
          </a:p>
        </p:txBody>
      </p:sp>
    </p:spTree>
    <p:extLst>
      <p:ext uri="{BB962C8B-B14F-4D97-AF65-F5344CB8AC3E}">
        <p14:creationId xmlns:p14="http://schemas.microsoft.com/office/powerpoint/2010/main" val="3192373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5" name="Date Placeholder 4"/>
          <p:cNvSpPr>
            <a:spLocks noGrp="1"/>
          </p:cNvSpPr>
          <p:nvPr>
            <p:ph type="dt" sz="half" idx="10"/>
          </p:nvPr>
        </p:nvSpPr>
        <p:spPr/>
        <p:txBody>
          <a:bodyPr/>
          <a:lstStyle/>
          <a:p>
            <a:fld id="{BB26FFAA-9CAA-7D46-8309-15C225EDFC84}" type="datetimeFigureOut">
              <a:rPr lang="en-US" smtClean="0"/>
              <a:t>11/15/2012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E6F96D-B16F-C949-9A8D-B79438921AAC}" type="slidenum">
              <a:rPr lang="en-US" smtClean="0"/>
              <a:t>‹#›</a:t>
            </a:fld>
            <a:endParaRPr lang="en-US"/>
          </a:p>
        </p:txBody>
      </p:sp>
    </p:spTree>
    <p:extLst>
      <p:ext uri="{BB962C8B-B14F-4D97-AF65-F5344CB8AC3E}">
        <p14:creationId xmlns:p14="http://schemas.microsoft.com/office/powerpoint/2010/main" val="41326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7" name="Date Placeholder 6"/>
          <p:cNvSpPr>
            <a:spLocks noGrp="1"/>
          </p:cNvSpPr>
          <p:nvPr>
            <p:ph type="dt" sz="half" idx="10"/>
          </p:nvPr>
        </p:nvSpPr>
        <p:spPr/>
        <p:txBody>
          <a:bodyPr/>
          <a:lstStyle/>
          <a:p>
            <a:fld id="{BB26FFAA-9CAA-7D46-8309-15C225EDFC84}" type="datetimeFigureOut">
              <a:rPr lang="en-US" smtClean="0"/>
              <a:t>11/15/2012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E6F96D-B16F-C949-9A8D-B79438921AAC}" type="slidenum">
              <a:rPr lang="en-US" smtClean="0"/>
              <a:t>‹#›</a:t>
            </a:fld>
            <a:endParaRPr lang="en-US"/>
          </a:p>
        </p:txBody>
      </p:sp>
    </p:spTree>
    <p:extLst>
      <p:ext uri="{BB962C8B-B14F-4D97-AF65-F5344CB8AC3E}">
        <p14:creationId xmlns:p14="http://schemas.microsoft.com/office/powerpoint/2010/main" val="1294307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lang="en-US"/>
          </a:p>
        </p:txBody>
      </p:sp>
      <p:sp>
        <p:nvSpPr>
          <p:cNvPr id="3" name="Date Placeholder 2"/>
          <p:cNvSpPr>
            <a:spLocks noGrp="1"/>
          </p:cNvSpPr>
          <p:nvPr>
            <p:ph type="dt" sz="half" idx="10"/>
          </p:nvPr>
        </p:nvSpPr>
        <p:spPr/>
        <p:txBody>
          <a:bodyPr/>
          <a:lstStyle/>
          <a:p>
            <a:fld id="{BB26FFAA-9CAA-7D46-8309-15C225EDFC84}" type="datetimeFigureOut">
              <a:rPr lang="en-US" smtClean="0"/>
              <a:t>11/15/2012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E6F96D-B16F-C949-9A8D-B79438921AAC}" type="slidenum">
              <a:rPr lang="en-US" smtClean="0"/>
              <a:t>‹#›</a:t>
            </a:fld>
            <a:endParaRPr lang="en-US"/>
          </a:p>
        </p:txBody>
      </p:sp>
    </p:spTree>
    <p:extLst>
      <p:ext uri="{BB962C8B-B14F-4D97-AF65-F5344CB8AC3E}">
        <p14:creationId xmlns:p14="http://schemas.microsoft.com/office/powerpoint/2010/main" val="849810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26FFAA-9CAA-7D46-8309-15C225EDFC84}" type="datetimeFigureOut">
              <a:rPr lang="en-US" smtClean="0"/>
              <a:t>11/15/2012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E6F96D-B16F-C949-9A8D-B79438921AAC}" type="slidenum">
              <a:rPr lang="en-US" smtClean="0"/>
              <a:t>‹#›</a:t>
            </a:fld>
            <a:endParaRPr lang="en-US"/>
          </a:p>
        </p:txBody>
      </p:sp>
    </p:spTree>
    <p:extLst>
      <p:ext uri="{BB962C8B-B14F-4D97-AF65-F5344CB8AC3E}">
        <p14:creationId xmlns:p14="http://schemas.microsoft.com/office/powerpoint/2010/main" val="3557571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i-FI"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Click to edit Master text styles</a:t>
            </a:r>
          </a:p>
        </p:txBody>
      </p:sp>
      <p:sp>
        <p:nvSpPr>
          <p:cNvPr id="5" name="Date Placeholder 4"/>
          <p:cNvSpPr>
            <a:spLocks noGrp="1"/>
          </p:cNvSpPr>
          <p:nvPr>
            <p:ph type="dt" sz="half" idx="10"/>
          </p:nvPr>
        </p:nvSpPr>
        <p:spPr/>
        <p:txBody>
          <a:bodyPr/>
          <a:lstStyle/>
          <a:p>
            <a:fld id="{BB26FFAA-9CAA-7D46-8309-15C225EDFC84}" type="datetimeFigureOut">
              <a:rPr lang="en-US" smtClean="0"/>
              <a:t>11/15/2012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E6F96D-B16F-C949-9A8D-B79438921AAC}" type="slidenum">
              <a:rPr lang="en-US" smtClean="0"/>
              <a:t>‹#›</a:t>
            </a:fld>
            <a:endParaRPr lang="en-US"/>
          </a:p>
        </p:txBody>
      </p:sp>
    </p:spTree>
    <p:extLst>
      <p:ext uri="{BB962C8B-B14F-4D97-AF65-F5344CB8AC3E}">
        <p14:creationId xmlns:p14="http://schemas.microsoft.com/office/powerpoint/2010/main" val="1874801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i-FI"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Click to edit Master text styles</a:t>
            </a:r>
          </a:p>
        </p:txBody>
      </p:sp>
      <p:sp>
        <p:nvSpPr>
          <p:cNvPr id="5" name="Date Placeholder 4"/>
          <p:cNvSpPr>
            <a:spLocks noGrp="1"/>
          </p:cNvSpPr>
          <p:nvPr>
            <p:ph type="dt" sz="half" idx="10"/>
          </p:nvPr>
        </p:nvSpPr>
        <p:spPr/>
        <p:txBody>
          <a:bodyPr/>
          <a:lstStyle/>
          <a:p>
            <a:fld id="{BB26FFAA-9CAA-7D46-8309-15C225EDFC84}" type="datetimeFigureOut">
              <a:rPr lang="en-US" smtClean="0"/>
              <a:t>11/15/2012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E6F96D-B16F-C949-9A8D-B79438921AAC}" type="slidenum">
              <a:rPr lang="en-US" smtClean="0"/>
              <a:t>‹#›</a:t>
            </a:fld>
            <a:endParaRPr lang="en-US"/>
          </a:p>
        </p:txBody>
      </p:sp>
    </p:spTree>
    <p:extLst>
      <p:ext uri="{BB962C8B-B14F-4D97-AF65-F5344CB8AC3E}">
        <p14:creationId xmlns:p14="http://schemas.microsoft.com/office/powerpoint/2010/main" val="97394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26FFAA-9CAA-7D46-8309-15C225EDFC84}" type="datetimeFigureOut">
              <a:rPr lang="en-US" smtClean="0"/>
              <a:t>11/15/2012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E6F96D-B16F-C949-9A8D-B79438921AAC}" type="slidenum">
              <a:rPr lang="en-US" smtClean="0"/>
              <a:t>‹#›</a:t>
            </a:fld>
            <a:endParaRPr lang="en-US"/>
          </a:p>
        </p:txBody>
      </p:sp>
    </p:spTree>
    <p:extLst>
      <p:ext uri="{BB962C8B-B14F-4D97-AF65-F5344CB8AC3E}">
        <p14:creationId xmlns:p14="http://schemas.microsoft.com/office/powerpoint/2010/main" val="1126108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45719"/>
          </a:xfrm>
        </p:spPr>
        <p:txBody>
          <a:bodyPr>
            <a:normAutofit fontScale="90000"/>
          </a:bodyPr>
          <a:lstStyle/>
          <a:p>
            <a:endParaRPr lang="en-US" dirty="0"/>
          </a:p>
        </p:txBody>
      </p:sp>
      <p:sp>
        <p:nvSpPr>
          <p:cNvPr id="6" name="Content Placeholder 5"/>
          <p:cNvSpPr>
            <a:spLocks noGrp="1"/>
          </p:cNvSpPr>
          <p:nvPr>
            <p:ph idx="1"/>
          </p:nvPr>
        </p:nvSpPr>
        <p:spPr>
          <a:xfrm>
            <a:off x="457200" y="320358"/>
            <a:ext cx="8229600" cy="5805806"/>
          </a:xfrm>
        </p:spPr>
        <p:txBody>
          <a:bodyPr>
            <a:normAutofit fontScale="92500" lnSpcReduction="10000"/>
          </a:bodyPr>
          <a:lstStyle/>
          <a:p>
            <a:pPr marL="0" indent="0">
              <a:buNone/>
            </a:pPr>
            <a:r>
              <a:rPr lang="en-US" dirty="0" smtClean="0">
                <a:latin typeface="Book Antiqua"/>
                <a:cs typeface="Book Antiqua"/>
              </a:rPr>
              <a:t>Round Table of the Research Project “Reciprocal </a:t>
            </a:r>
            <a:r>
              <a:rPr lang="en-US" dirty="0">
                <a:latin typeface="Book Antiqua"/>
                <a:cs typeface="Book Antiqua"/>
              </a:rPr>
              <a:t>Relationships and the Construction of Well-being during Critical Periods of Everyday Life (</a:t>
            </a:r>
            <a:r>
              <a:rPr lang="en-US" dirty="0" err="1" smtClean="0">
                <a:latin typeface="Book Antiqua"/>
                <a:cs typeface="Book Antiqua"/>
              </a:rPr>
              <a:t>RePro</a:t>
            </a:r>
            <a:r>
              <a:rPr lang="en-US" dirty="0" smtClean="0">
                <a:latin typeface="Book Antiqua"/>
                <a:cs typeface="Book Antiqua"/>
              </a:rPr>
              <a:t>)”, Helsinki, 16.11.2012</a:t>
            </a:r>
          </a:p>
          <a:p>
            <a:pPr marL="0" indent="0">
              <a:buNone/>
            </a:pPr>
            <a:endParaRPr lang="en-US" dirty="0" smtClean="0">
              <a:latin typeface="Book Antiqua"/>
              <a:cs typeface="Book Antiqua"/>
            </a:endParaRPr>
          </a:p>
          <a:p>
            <a:pPr marL="0" indent="0">
              <a:buNone/>
            </a:pPr>
            <a:r>
              <a:rPr lang="en-US" dirty="0" smtClean="0">
                <a:latin typeface="Book Antiqua"/>
                <a:cs typeface="Book Antiqua"/>
              </a:rPr>
              <a:t>Antti Karisto:</a:t>
            </a:r>
          </a:p>
          <a:p>
            <a:pPr marL="0" indent="0">
              <a:buNone/>
            </a:pPr>
            <a:endParaRPr lang="en-US" dirty="0" smtClean="0">
              <a:latin typeface="Book Antiqua"/>
              <a:cs typeface="Book Antiqua"/>
            </a:endParaRPr>
          </a:p>
          <a:p>
            <a:pPr marL="0" indent="0">
              <a:buNone/>
            </a:pPr>
            <a:r>
              <a:rPr lang="en-US" sz="3900" dirty="0" err="1" smtClean="0">
                <a:latin typeface="Book Antiqua"/>
                <a:cs typeface="Book Antiqua"/>
              </a:rPr>
              <a:t>Vastavuoroisuus</a:t>
            </a:r>
            <a:r>
              <a:rPr lang="en-US" sz="3900" dirty="0" smtClean="0">
                <a:latin typeface="Book Antiqua"/>
                <a:cs typeface="Book Antiqua"/>
              </a:rPr>
              <a:t> </a:t>
            </a:r>
            <a:r>
              <a:rPr lang="en-US" sz="3900" dirty="0" err="1" smtClean="0">
                <a:latin typeface="Book Antiqua"/>
                <a:cs typeface="Book Antiqua"/>
              </a:rPr>
              <a:t>ja</a:t>
            </a:r>
            <a:r>
              <a:rPr lang="en-US" sz="3900" dirty="0" smtClean="0">
                <a:latin typeface="Book Antiqua"/>
                <a:cs typeface="Book Antiqua"/>
              </a:rPr>
              <a:t> </a:t>
            </a:r>
            <a:r>
              <a:rPr lang="en-US" sz="3900" dirty="0" err="1" smtClean="0">
                <a:latin typeface="Book Antiqua"/>
                <a:cs typeface="Book Antiqua"/>
              </a:rPr>
              <a:t>hyvinvointi</a:t>
            </a:r>
            <a:endParaRPr lang="en-US" sz="3900" dirty="0">
              <a:latin typeface="Book Antiqua"/>
              <a:cs typeface="Book Antiqua"/>
            </a:endParaRPr>
          </a:p>
          <a:p>
            <a:pPr marL="0" indent="0">
              <a:buNone/>
            </a:pPr>
            <a:r>
              <a:rPr lang="en-US" sz="3900" dirty="0" smtClean="0">
                <a:latin typeface="Book Antiqua"/>
                <a:cs typeface="Book Antiqua"/>
              </a:rPr>
              <a:t>(Reciprocity and Well-being)</a:t>
            </a:r>
          </a:p>
          <a:p>
            <a:pPr marL="0" indent="0">
              <a:buNone/>
            </a:pPr>
            <a:endParaRPr lang="en-US" dirty="0">
              <a:latin typeface="Book Antiqua"/>
              <a:cs typeface="Book Antiqua"/>
            </a:endParaRPr>
          </a:p>
          <a:p>
            <a:pPr marL="0" indent="0">
              <a:buNone/>
            </a:pPr>
            <a:r>
              <a:rPr lang="en-US" dirty="0" smtClean="0">
                <a:latin typeface="Book Antiqua"/>
                <a:cs typeface="Book Antiqua"/>
              </a:rPr>
              <a:t>Summary</a:t>
            </a:r>
            <a:endParaRPr lang="en-US" dirty="0">
              <a:latin typeface="Book Antiqua"/>
              <a:cs typeface="Book Antiqua"/>
            </a:endParaRPr>
          </a:p>
        </p:txBody>
      </p:sp>
    </p:spTree>
    <p:extLst>
      <p:ext uri="{BB962C8B-B14F-4D97-AF65-F5344CB8AC3E}">
        <p14:creationId xmlns:p14="http://schemas.microsoft.com/office/powerpoint/2010/main" val="809695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3600" dirty="0" smtClean="0">
                <a:latin typeface="Book Antiqua"/>
                <a:cs typeface="Book Antiqua"/>
              </a:rPr>
              <a:t>Reciprocity</a:t>
            </a:r>
          </a:p>
          <a:p>
            <a:pPr marL="0" indent="0">
              <a:buNone/>
            </a:pPr>
            <a:endParaRPr lang="en-US" sz="3600" dirty="0" smtClean="0">
              <a:latin typeface="Book Antiqua"/>
              <a:cs typeface="Book Antiqua"/>
            </a:endParaRPr>
          </a:p>
          <a:p>
            <a:pPr marL="0" indent="0">
              <a:buNone/>
            </a:pPr>
            <a:r>
              <a:rPr lang="en-US" sz="3600" dirty="0">
                <a:latin typeface="Book Antiqua"/>
                <a:cs typeface="Book Antiqua"/>
              </a:rPr>
              <a:t>	</a:t>
            </a:r>
            <a:r>
              <a:rPr lang="en-US" sz="3600" dirty="0" smtClean="0">
                <a:latin typeface="Book Antiqua"/>
                <a:cs typeface="Book Antiqua"/>
              </a:rPr>
              <a:t>is needed in everyday life and in the</a:t>
            </a:r>
          </a:p>
          <a:p>
            <a:pPr marL="0" indent="0">
              <a:buNone/>
            </a:pPr>
            <a:r>
              <a:rPr lang="en-US" sz="3600" dirty="0">
                <a:latin typeface="Book Antiqua"/>
                <a:cs typeface="Book Antiqua"/>
              </a:rPr>
              <a:t> </a:t>
            </a:r>
            <a:r>
              <a:rPr lang="en-US" sz="3600" dirty="0" smtClean="0">
                <a:latin typeface="Book Antiqua"/>
                <a:cs typeface="Book Antiqua"/>
              </a:rPr>
              <a:t>   creation of well-being</a:t>
            </a:r>
            <a:endParaRPr lang="en-US" sz="3600" dirty="0">
              <a:latin typeface="Book Antiqua"/>
              <a:cs typeface="Book Antiqua"/>
            </a:endParaRPr>
          </a:p>
          <a:p>
            <a:pPr marL="0" indent="0">
              <a:buNone/>
            </a:pPr>
            <a:r>
              <a:rPr lang="en-US" sz="3600" dirty="0" smtClean="0">
                <a:latin typeface="Book Antiqua"/>
                <a:cs typeface="Book Antiqua"/>
              </a:rPr>
              <a:t>	</a:t>
            </a:r>
          </a:p>
          <a:p>
            <a:pPr marL="0" indent="0">
              <a:buNone/>
            </a:pPr>
            <a:r>
              <a:rPr lang="en-US" sz="3600" dirty="0">
                <a:latin typeface="Book Antiqua"/>
                <a:cs typeface="Book Antiqua"/>
              </a:rPr>
              <a:t>	</a:t>
            </a:r>
            <a:r>
              <a:rPr lang="en-US" sz="3600" dirty="0" smtClean="0">
                <a:latin typeface="Book Antiqua"/>
                <a:cs typeface="Book Antiqua"/>
              </a:rPr>
              <a:t>can be conceptualized also in terms 	of trust, respect, responsiveness…</a:t>
            </a:r>
            <a:endParaRPr lang="en-US" sz="3600" dirty="0">
              <a:latin typeface="Book Antiqua"/>
              <a:cs typeface="Book Antiqua"/>
            </a:endParaRPr>
          </a:p>
        </p:txBody>
      </p:sp>
    </p:spTree>
    <p:extLst>
      <p:ext uri="{BB962C8B-B14F-4D97-AF65-F5344CB8AC3E}">
        <p14:creationId xmlns:p14="http://schemas.microsoft.com/office/powerpoint/2010/main" val="41028946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3600" dirty="0" smtClean="0">
                <a:latin typeface="Book Antiqua"/>
                <a:cs typeface="Book Antiqua"/>
              </a:rPr>
              <a:t>Richard Sennett:</a:t>
            </a:r>
          </a:p>
          <a:p>
            <a:pPr marL="0" indent="0">
              <a:buNone/>
            </a:pPr>
            <a:r>
              <a:rPr lang="en-US" sz="3600" dirty="0" smtClean="0">
                <a:latin typeface="Book Antiqua"/>
                <a:cs typeface="Book Antiqua"/>
              </a:rPr>
              <a:t>	a scarcity of respect in modern 	societies</a:t>
            </a:r>
          </a:p>
          <a:p>
            <a:pPr marL="0" indent="0">
              <a:buNone/>
            </a:pPr>
            <a:endParaRPr lang="en-US" sz="3600" dirty="0">
              <a:latin typeface="Book Antiqua"/>
              <a:cs typeface="Book Antiqua"/>
            </a:endParaRPr>
          </a:p>
          <a:p>
            <a:pPr marL="0" indent="0">
              <a:buNone/>
            </a:pPr>
            <a:r>
              <a:rPr lang="en-US" sz="3600" dirty="0" smtClean="0">
                <a:latin typeface="Book Antiqua"/>
                <a:cs typeface="Book Antiqua"/>
              </a:rPr>
              <a:t>There may be an extra deficiency in respect in Finland, which is reflected in our linguistic practices.</a:t>
            </a:r>
            <a:endParaRPr lang="en-US" sz="3600" dirty="0">
              <a:latin typeface="Book Antiqua"/>
              <a:cs typeface="Book Antiqua"/>
            </a:endParaRPr>
          </a:p>
        </p:txBody>
      </p:sp>
    </p:spTree>
    <p:extLst>
      <p:ext uri="{BB962C8B-B14F-4D97-AF65-F5344CB8AC3E}">
        <p14:creationId xmlns:p14="http://schemas.microsoft.com/office/powerpoint/2010/main" val="13297913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GB" dirty="0" smtClean="0">
                <a:latin typeface="Book Antiqua"/>
                <a:cs typeface="Book Antiqua"/>
              </a:rPr>
              <a:t>The Finns </a:t>
            </a:r>
            <a:r>
              <a:rPr lang="en-GB" dirty="0">
                <a:latin typeface="Book Antiqua"/>
                <a:cs typeface="Book Antiqua"/>
              </a:rPr>
              <a:t>are not </a:t>
            </a:r>
            <a:r>
              <a:rPr lang="en-GB" dirty="0" smtClean="0">
                <a:latin typeface="Book Antiqua"/>
                <a:cs typeface="Book Antiqua"/>
              </a:rPr>
              <a:t>openly disrespectful and </a:t>
            </a:r>
            <a:r>
              <a:rPr lang="en-GB" dirty="0" err="1" smtClean="0">
                <a:latin typeface="Book Antiqua"/>
                <a:cs typeface="Book Antiqua"/>
              </a:rPr>
              <a:t>unpolite</a:t>
            </a:r>
            <a:r>
              <a:rPr lang="en-GB" dirty="0" smtClean="0">
                <a:latin typeface="Book Antiqua"/>
                <a:cs typeface="Book Antiqua"/>
              </a:rPr>
              <a:t> towards </a:t>
            </a:r>
            <a:r>
              <a:rPr lang="en-GB" dirty="0">
                <a:latin typeface="Book Antiqua"/>
                <a:cs typeface="Book Antiqua"/>
              </a:rPr>
              <a:t>each other, but not so polite </a:t>
            </a:r>
            <a:r>
              <a:rPr lang="en-GB" dirty="0" smtClean="0">
                <a:latin typeface="Book Antiqua"/>
                <a:cs typeface="Book Antiqua"/>
              </a:rPr>
              <a:t>and </a:t>
            </a:r>
            <a:r>
              <a:rPr lang="en-GB" dirty="0">
                <a:latin typeface="Book Antiqua"/>
                <a:cs typeface="Book Antiqua"/>
              </a:rPr>
              <a:t>respectful either.  </a:t>
            </a:r>
            <a:r>
              <a:rPr lang="en-GB" dirty="0" smtClean="0">
                <a:latin typeface="Book Antiqua"/>
                <a:cs typeface="Book Antiqua"/>
              </a:rPr>
              <a:t>“Minimum politeness” is enough for us.</a:t>
            </a:r>
          </a:p>
          <a:p>
            <a:pPr marL="0" indent="0">
              <a:buNone/>
            </a:pPr>
            <a:endParaRPr lang="en-GB" dirty="0">
              <a:latin typeface="Book Antiqua"/>
              <a:cs typeface="Book Antiqua"/>
            </a:endParaRPr>
          </a:p>
          <a:p>
            <a:pPr marL="0" indent="0">
              <a:buNone/>
            </a:pPr>
            <a:r>
              <a:rPr lang="en-GB" dirty="0" smtClean="0">
                <a:latin typeface="Book Antiqua"/>
                <a:cs typeface="Book Antiqua"/>
              </a:rPr>
              <a:t>E.g. we don’t have a handy, widely used word like “please”, “</a:t>
            </a:r>
            <a:r>
              <a:rPr lang="en-GB" dirty="0" err="1" smtClean="0">
                <a:latin typeface="Book Antiqua"/>
                <a:cs typeface="Book Antiqua"/>
              </a:rPr>
              <a:t>bitte</a:t>
            </a:r>
            <a:r>
              <a:rPr lang="en-GB" dirty="0" smtClean="0">
                <a:latin typeface="Book Antiqua"/>
                <a:cs typeface="Book Antiqua"/>
              </a:rPr>
              <a:t>”, “</a:t>
            </a:r>
            <a:r>
              <a:rPr lang="en-GB" dirty="0" err="1" smtClean="0">
                <a:latin typeface="Book Antiqua"/>
                <a:cs typeface="Book Antiqua"/>
              </a:rPr>
              <a:t>prego</a:t>
            </a:r>
            <a:r>
              <a:rPr lang="en-GB" dirty="0" smtClean="0">
                <a:latin typeface="Book Antiqua"/>
                <a:cs typeface="Book Antiqua"/>
              </a:rPr>
              <a:t>” or “</a:t>
            </a:r>
            <a:r>
              <a:rPr lang="en-GB" dirty="0" err="1" smtClean="0">
                <a:latin typeface="Book Antiqua"/>
                <a:cs typeface="Book Antiqua"/>
              </a:rPr>
              <a:t>pazaluista</a:t>
            </a:r>
            <a:r>
              <a:rPr lang="en-GB" dirty="0" smtClean="0">
                <a:latin typeface="Book Antiqua"/>
                <a:cs typeface="Book Antiqua"/>
              </a:rPr>
              <a:t>”</a:t>
            </a:r>
            <a:r>
              <a:rPr lang="en-US" dirty="0" smtClean="0">
                <a:latin typeface="Book Antiqua"/>
                <a:cs typeface="Book Antiqua"/>
              </a:rPr>
              <a:t> </a:t>
            </a:r>
            <a:r>
              <a:rPr lang="en-GB" dirty="0" smtClean="0">
                <a:latin typeface="Book Antiqua"/>
                <a:cs typeface="Book Antiqua"/>
              </a:rPr>
              <a:t> in our language.</a:t>
            </a:r>
            <a:r>
              <a:rPr lang="en-US" dirty="0" smtClean="0">
                <a:latin typeface="Book Antiqua"/>
                <a:cs typeface="Book Antiqua"/>
              </a:rPr>
              <a:t> </a:t>
            </a:r>
            <a:endParaRPr lang="en-US" dirty="0">
              <a:latin typeface="Book Antiqua"/>
              <a:cs typeface="Book Antiqua"/>
            </a:endParaRPr>
          </a:p>
        </p:txBody>
      </p:sp>
    </p:spTree>
    <p:extLst>
      <p:ext uri="{BB962C8B-B14F-4D97-AF65-F5344CB8AC3E}">
        <p14:creationId xmlns:p14="http://schemas.microsoft.com/office/powerpoint/2010/main" val="4719113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45719"/>
          </a:xfrm>
        </p:spPr>
        <p:txBody>
          <a:bodyPr>
            <a:normAutofit fontScale="90000"/>
          </a:bodyPr>
          <a:lstStyle/>
          <a:p>
            <a:endParaRPr lang="en-US" dirty="0"/>
          </a:p>
        </p:txBody>
      </p:sp>
      <p:sp>
        <p:nvSpPr>
          <p:cNvPr id="6" name="Content Placeholder 5"/>
          <p:cNvSpPr>
            <a:spLocks noGrp="1"/>
          </p:cNvSpPr>
          <p:nvPr>
            <p:ph idx="1"/>
          </p:nvPr>
        </p:nvSpPr>
        <p:spPr>
          <a:xfrm>
            <a:off x="457200" y="320358"/>
            <a:ext cx="8229600" cy="5805806"/>
          </a:xfrm>
        </p:spPr>
        <p:txBody>
          <a:bodyPr>
            <a:normAutofit lnSpcReduction="10000"/>
          </a:bodyPr>
          <a:lstStyle/>
          <a:p>
            <a:pPr marL="0" indent="0">
              <a:buNone/>
            </a:pPr>
            <a:r>
              <a:rPr lang="en-US" dirty="0" smtClean="0">
                <a:latin typeface="Book Antiqua"/>
                <a:cs typeface="Book Antiqua"/>
              </a:rPr>
              <a:t>Round Table of the Research Project “Reciprocal </a:t>
            </a:r>
            <a:r>
              <a:rPr lang="en-US" dirty="0">
                <a:latin typeface="Book Antiqua"/>
                <a:cs typeface="Book Antiqua"/>
              </a:rPr>
              <a:t>Relationships and the Construction of Well-being during Critical Periods of Everyday Life (</a:t>
            </a:r>
            <a:r>
              <a:rPr lang="en-US" dirty="0" err="1" smtClean="0">
                <a:latin typeface="Book Antiqua"/>
                <a:cs typeface="Book Antiqua"/>
              </a:rPr>
              <a:t>RePro</a:t>
            </a:r>
            <a:r>
              <a:rPr lang="en-US" dirty="0" smtClean="0">
                <a:latin typeface="Book Antiqua"/>
                <a:cs typeface="Book Antiqua"/>
              </a:rPr>
              <a:t>)”, Helsinki, 16.11.2012</a:t>
            </a:r>
          </a:p>
          <a:p>
            <a:pPr marL="0" indent="0">
              <a:buNone/>
            </a:pPr>
            <a:endParaRPr lang="en-US" dirty="0" smtClean="0">
              <a:latin typeface="Book Antiqua"/>
              <a:cs typeface="Book Antiqua"/>
            </a:endParaRPr>
          </a:p>
          <a:p>
            <a:pPr marL="0" indent="0">
              <a:buNone/>
            </a:pPr>
            <a:r>
              <a:rPr lang="en-US" dirty="0" smtClean="0">
                <a:latin typeface="Book Antiqua"/>
                <a:cs typeface="Book Antiqua"/>
              </a:rPr>
              <a:t>Antti Karisto:</a:t>
            </a:r>
          </a:p>
          <a:p>
            <a:pPr marL="0" indent="0">
              <a:buNone/>
            </a:pPr>
            <a:endParaRPr lang="en-US" dirty="0" smtClean="0">
              <a:latin typeface="Book Antiqua"/>
              <a:cs typeface="Book Antiqua"/>
            </a:endParaRPr>
          </a:p>
          <a:p>
            <a:pPr marL="0" indent="0">
              <a:buNone/>
            </a:pPr>
            <a:r>
              <a:rPr lang="en-US" sz="3900" dirty="0" err="1" smtClean="0">
                <a:latin typeface="Book Antiqua"/>
                <a:cs typeface="Book Antiqua"/>
              </a:rPr>
              <a:t>Vastavuoroisuus</a:t>
            </a:r>
            <a:r>
              <a:rPr lang="en-US" sz="3900" dirty="0" smtClean="0">
                <a:latin typeface="Book Antiqua"/>
                <a:cs typeface="Book Antiqua"/>
              </a:rPr>
              <a:t> </a:t>
            </a:r>
            <a:r>
              <a:rPr lang="en-US" sz="3900" dirty="0" err="1" smtClean="0">
                <a:latin typeface="Book Antiqua"/>
                <a:cs typeface="Book Antiqua"/>
              </a:rPr>
              <a:t>ja</a:t>
            </a:r>
            <a:r>
              <a:rPr lang="en-US" sz="3900" dirty="0" smtClean="0">
                <a:latin typeface="Book Antiqua"/>
                <a:cs typeface="Book Antiqua"/>
              </a:rPr>
              <a:t> </a:t>
            </a:r>
            <a:r>
              <a:rPr lang="en-US" sz="3900" dirty="0" err="1" smtClean="0">
                <a:latin typeface="Book Antiqua"/>
                <a:cs typeface="Book Antiqua"/>
              </a:rPr>
              <a:t>hyvinvointi</a:t>
            </a:r>
            <a:endParaRPr lang="en-US" sz="3900" dirty="0">
              <a:latin typeface="Book Antiqua"/>
              <a:cs typeface="Book Antiqua"/>
            </a:endParaRPr>
          </a:p>
          <a:p>
            <a:pPr marL="0" indent="0">
              <a:buNone/>
            </a:pPr>
            <a:endParaRPr lang="en-US" dirty="0">
              <a:latin typeface="Book Antiqua"/>
              <a:cs typeface="Book Antiqua"/>
            </a:endParaRPr>
          </a:p>
          <a:p>
            <a:pPr marL="0" indent="0">
              <a:buNone/>
            </a:pPr>
            <a:r>
              <a:rPr lang="en-US" dirty="0" smtClean="0">
                <a:latin typeface="Book Antiqua"/>
                <a:cs typeface="Book Antiqua"/>
              </a:rPr>
              <a:t>.</a:t>
            </a:r>
            <a:endParaRPr lang="en-US" dirty="0">
              <a:latin typeface="Book Antiqua"/>
              <a:cs typeface="Book Antiqua"/>
            </a:endParaRPr>
          </a:p>
        </p:txBody>
      </p:sp>
    </p:spTree>
    <p:extLst>
      <p:ext uri="{BB962C8B-B14F-4D97-AF65-F5344CB8AC3E}">
        <p14:creationId xmlns:p14="http://schemas.microsoft.com/office/powerpoint/2010/main" val="14306529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descr="yksi pian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51075" y="0"/>
            <a:ext cx="4641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53237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142976" y="285728"/>
            <a:ext cx="8001024" cy="714380"/>
          </a:xfrm>
        </p:spPr>
        <p:txBody>
          <a:bodyPr/>
          <a:lstStyle/>
          <a:p>
            <a:r>
              <a:rPr lang="fi-FI" sz="3200" dirty="0" smtClean="0">
                <a:latin typeface="Book Antiqua"/>
                <a:cs typeface="Book Antiqua"/>
              </a:rPr>
              <a:t>Kilpailevia hyvinvointidiskursseja</a:t>
            </a:r>
            <a:endParaRPr lang="fi-FI" sz="3200" dirty="0">
              <a:latin typeface="Book Antiqua"/>
              <a:cs typeface="Book Antiqua"/>
            </a:endParaRPr>
          </a:p>
        </p:txBody>
      </p:sp>
      <p:sp>
        <p:nvSpPr>
          <p:cNvPr id="58371" name="Rectangle 3"/>
          <p:cNvSpPr>
            <a:spLocks noGrp="1" noChangeArrowheads="1"/>
          </p:cNvSpPr>
          <p:nvPr>
            <p:ph type="body" idx="1"/>
          </p:nvPr>
        </p:nvSpPr>
        <p:spPr>
          <a:xfrm>
            <a:off x="928662" y="1000108"/>
            <a:ext cx="8072494" cy="5857892"/>
          </a:xfrm>
        </p:spPr>
        <p:txBody>
          <a:bodyPr>
            <a:normAutofit fontScale="70000" lnSpcReduction="20000"/>
          </a:bodyPr>
          <a:lstStyle/>
          <a:p>
            <a:pPr>
              <a:lnSpc>
                <a:spcPct val="90000"/>
              </a:lnSpc>
              <a:buFont typeface="Wingdings" pitchFamily="2" charset="2"/>
              <a:buNone/>
            </a:pPr>
            <a:r>
              <a:rPr lang="fi-FI" sz="2400" dirty="0"/>
              <a:t>	</a:t>
            </a:r>
            <a:endParaRPr lang="fi-FI" sz="2400" dirty="0" smtClean="0">
              <a:latin typeface="Book Antiqua"/>
              <a:cs typeface="Book Antiqua"/>
            </a:endParaRPr>
          </a:p>
          <a:p>
            <a:pPr marL="0" indent="0">
              <a:lnSpc>
                <a:spcPct val="90000"/>
              </a:lnSpc>
              <a:buNone/>
            </a:pPr>
            <a:r>
              <a:rPr lang="fi-FI" dirty="0" smtClean="0">
                <a:latin typeface="Book Antiqua"/>
                <a:cs typeface="Book Antiqua"/>
              </a:rPr>
              <a:t>Talousmiesten näkemys: hyvinvointia syntyy, kunhan pidetään huolta talouselämän toimintaedellytyksistä. </a:t>
            </a:r>
          </a:p>
          <a:p>
            <a:pPr>
              <a:lnSpc>
                <a:spcPct val="90000"/>
              </a:lnSpc>
            </a:pPr>
            <a:endParaRPr lang="fi-FI" dirty="0" smtClean="0">
              <a:latin typeface="Book Antiqua"/>
              <a:cs typeface="Book Antiqua"/>
            </a:endParaRPr>
          </a:p>
          <a:p>
            <a:pPr marL="0" indent="0">
              <a:lnSpc>
                <a:spcPct val="90000"/>
              </a:lnSpc>
              <a:buNone/>
            </a:pPr>
            <a:r>
              <a:rPr lang="fi-FI" dirty="0" smtClean="0">
                <a:latin typeface="Book Antiqua"/>
                <a:cs typeface="Book Antiqua"/>
              </a:rPr>
              <a:t>Sosiaalipoliittinen näkemys: hyvinvointi on turvallisuutta, sosiaalisten ongelmien ja riskien sääntelyä.</a:t>
            </a:r>
          </a:p>
          <a:p>
            <a:pPr>
              <a:lnSpc>
                <a:spcPct val="90000"/>
              </a:lnSpc>
            </a:pPr>
            <a:endParaRPr lang="fi-FI" dirty="0" smtClean="0">
              <a:latin typeface="Book Antiqua"/>
              <a:cs typeface="Book Antiqua"/>
            </a:endParaRPr>
          </a:p>
          <a:p>
            <a:pPr marL="0" indent="0">
              <a:lnSpc>
                <a:spcPct val="90000"/>
              </a:lnSpc>
              <a:buNone/>
            </a:pPr>
            <a:r>
              <a:rPr lang="fi-FI" dirty="0" smtClean="0">
                <a:latin typeface="Book Antiqua"/>
                <a:cs typeface="Book Antiqua"/>
              </a:rPr>
              <a:t>Kulttuuri-ihmisten näkemys: hyvinvointia ovat esteettiset kohokokemukset ja kontemplatiiviset nautinnot.</a:t>
            </a:r>
          </a:p>
          <a:p>
            <a:pPr marL="0" indent="0">
              <a:lnSpc>
                <a:spcPct val="90000"/>
              </a:lnSpc>
              <a:buNone/>
            </a:pPr>
            <a:endParaRPr lang="fi-FI" dirty="0" smtClean="0">
              <a:latin typeface="Book Antiqua"/>
              <a:cs typeface="Book Antiqua"/>
            </a:endParaRPr>
          </a:p>
          <a:p>
            <a:pPr marL="0" indent="0">
              <a:lnSpc>
                <a:spcPct val="90000"/>
              </a:lnSpc>
              <a:buNone/>
            </a:pPr>
            <a:r>
              <a:rPr lang="fi-FI" dirty="0" smtClean="0">
                <a:latin typeface="Book Antiqua"/>
                <a:cs typeface="Book Antiqua"/>
              </a:rPr>
              <a:t>Ekologinen näkemys: hyvinvointia on ekologisesti kestävä elämänmuoto.</a:t>
            </a:r>
          </a:p>
          <a:p>
            <a:pPr>
              <a:lnSpc>
                <a:spcPct val="90000"/>
              </a:lnSpc>
            </a:pPr>
            <a:endParaRPr lang="fi-FI" dirty="0" smtClean="0">
              <a:latin typeface="Book Antiqua"/>
              <a:cs typeface="Book Antiqua"/>
            </a:endParaRPr>
          </a:p>
          <a:p>
            <a:pPr marL="0" indent="0">
              <a:lnSpc>
                <a:spcPct val="90000"/>
              </a:lnSpc>
              <a:buNone/>
            </a:pPr>
            <a:r>
              <a:rPr lang="fi-FI" dirty="0" smtClean="0">
                <a:latin typeface="Book Antiqua"/>
                <a:cs typeface="Book Antiqua"/>
              </a:rPr>
              <a:t>Terveyden edistäjien näkemys: hyvinvointi on terveyttä ja sitä tukevaa käyttäytymistä.</a:t>
            </a:r>
          </a:p>
          <a:p>
            <a:pPr>
              <a:lnSpc>
                <a:spcPct val="90000"/>
              </a:lnSpc>
            </a:pPr>
            <a:endParaRPr lang="fi-FI" dirty="0" smtClean="0">
              <a:latin typeface="Book Antiqua"/>
              <a:cs typeface="Book Antiqua"/>
            </a:endParaRPr>
          </a:p>
          <a:p>
            <a:pPr marL="0" indent="0">
              <a:lnSpc>
                <a:spcPct val="90000"/>
              </a:lnSpc>
              <a:buNone/>
            </a:pPr>
            <a:r>
              <a:rPr lang="fi-FI" dirty="0" err="1">
                <a:latin typeface="Book Antiqua"/>
                <a:cs typeface="Book Antiqua"/>
              </a:rPr>
              <a:t>Wellness-teollisuuden</a:t>
            </a:r>
            <a:r>
              <a:rPr lang="fi-FI" dirty="0">
                <a:latin typeface="Book Antiqua"/>
                <a:cs typeface="Book Antiqua"/>
              </a:rPr>
              <a:t> näkemys: hyvinvointi on </a:t>
            </a:r>
            <a:r>
              <a:rPr lang="fi-FI" dirty="0" err="1">
                <a:latin typeface="Book Antiqua"/>
                <a:cs typeface="Book Antiqua"/>
              </a:rPr>
              <a:t>ruumillista</a:t>
            </a:r>
            <a:r>
              <a:rPr lang="fi-FI" dirty="0">
                <a:latin typeface="Book Antiqua"/>
                <a:cs typeface="Book Antiqua"/>
              </a:rPr>
              <a:t> nautintoa ja hemmottelua, jota saadaan kylpylöistä ja kauneuskirurgiasta.</a:t>
            </a:r>
          </a:p>
          <a:p>
            <a:pPr marL="0" indent="0">
              <a:lnSpc>
                <a:spcPct val="90000"/>
              </a:lnSpc>
              <a:buNone/>
            </a:pPr>
            <a:endParaRPr lang="fi-FI" dirty="0" smtClean="0">
              <a:latin typeface="Book Antiqua"/>
              <a:cs typeface="Book Antiqua"/>
            </a:endParaRPr>
          </a:p>
          <a:p>
            <a:pPr marL="0" indent="0">
              <a:lnSpc>
                <a:spcPct val="90000"/>
              </a:lnSpc>
              <a:buNone/>
            </a:pPr>
            <a:r>
              <a:rPr lang="fi-FI" dirty="0" smtClean="0">
                <a:latin typeface="Book Antiqua"/>
                <a:cs typeface="Book Antiqua"/>
              </a:rPr>
              <a:t>Jne.</a:t>
            </a:r>
            <a:endParaRPr lang="en-US" dirty="0">
              <a:latin typeface="Book Antiqua"/>
              <a:cs typeface="Book Antiqua"/>
            </a:endParaRPr>
          </a:p>
        </p:txBody>
      </p:sp>
    </p:spTree>
    <p:extLst>
      <p:ext uri="{BB962C8B-B14F-4D97-AF65-F5344CB8AC3E}">
        <p14:creationId xmlns:p14="http://schemas.microsoft.com/office/powerpoint/2010/main" val="29438600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Picture.jpg"/>
          <p:cNvPicPr>
            <a:picLocks noChangeAspect="1"/>
          </p:cNvPicPr>
          <p:nvPr/>
        </p:nvPicPr>
        <p:blipFill>
          <a:blip r:embed="rId2" cstate="print">
            <a:lum bright="-10000" contrast="20000"/>
          </a:blip>
          <a:srcRect l="6502" r="21978"/>
          <a:stretch>
            <a:fillRect/>
          </a:stretch>
        </p:blipFill>
        <p:spPr>
          <a:xfrm>
            <a:off x="1785918" y="0"/>
            <a:ext cx="5000660" cy="8001032"/>
          </a:xfrm>
          <a:prstGeom prst="rect">
            <a:avLst/>
          </a:prstGeom>
        </p:spPr>
      </p:pic>
    </p:spTree>
    <p:extLst>
      <p:ext uri="{BB962C8B-B14F-4D97-AF65-F5344CB8AC3E}">
        <p14:creationId xmlns:p14="http://schemas.microsoft.com/office/powerpoint/2010/main" val="16253233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4000" dirty="0" smtClean="0">
                <a:latin typeface="Book Antiqua"/>
                <a:cs typeface="Book Antiqua"/>
              </a:rPr>
              <a:t>	Erik </a:t>
            </a:r>
            <a:r>
              <a:rPr lang="en-US" sz="4000" dirty="0" err="1" smtClean="0">
                <a:latin typeface="Book Antiqua"/>
                <a:cs typeface="Book Antiqua"/>
              </a:rPr>
              <a:t>Allardt</a:t>
            </a:r>
            <a:r>
              <a:rPr lang="en-US" sz="4000" dirty="0" smtClean="0">
                <a:latin typeface="Book Antiqua"/>
                <a:cs typeface="Book Antiqua"/>
              </a:rPr>
              <a:t>:</a:t>
            </a:r>
          </a:p>
          <a:p>
            <a:pPr marL="0" indent="0">
              <a:buNone/>
            </a:pPr>
            <a:endParaRPr lang="en-US" sz="4000" dirty="0">
              <a:latin typeface="Book Antiqua"/>
              <a:cs typeface="Book Antiqua"/>
            </a:endParaRPr>
          </a:p>
          <a:p>
            <a:pPr marL="0" indent="0">
              <a:buNone/>
            </a:pPr>
            <a:r>
              <a:rPr lang="en-US" sz="4000" dirty="0" smtClean="0">
                <a:latin typeface="Book Antiqua"/>
                <a:cs typeface="Book Antiqua"/>
              </a:rPr>
              <a:t>		</a:t>
            </a:r>
            <a:r>
              <a:rPr lang="en-US" sz="4000" b="1" dirty="0" smtClean="0">
                <a:latin typeface="Book Antiqua"/>
                <a:cs typeface="Book Antiqua"/>
              </a:rPr>
              <a:t>Having</a:t>
            </a:r>
          </a:p>
          <a:p>
            <a:pPr marL="0" indent="0">
              <a:buNone/>
            </a:pPr>
            <a:r>
              <a:rPr lang="en-US" sz="4000" dirty="0">
                <a:latin typeface="Book Antiqua"/>
                <a:cs typeface="Book Antiqua"/>
              </a:rPr>
              <a:t>	</a:t>
            </a:r>
            <a:r>
              <a:rPr lang="en-US" sz="4000" dirty="0" smtClean="0">
                <a:latin typeface="Book Antiqua"/>
                <a:cs typeface="Book Antiqua"/>
              </a:rPr>
              <a:t>	Loving</a:t>
            </a:r>
          </a:p>
          <a:p>
            <a:pPr marL="0" indent="0">
              <a:buNone/>
            </a:pPr>
            <a:r>
              <a:rPr lang="en-US" sz="4000" dirty="0">
                <a:latin typeface="Book Antiqua"/>
                <a:cs typeface="Book Antiqua"/>
              </a:rPr>
              <a:t>	</a:t>
            </a:r>
            <a:r>
              <a:rPr lang="en-US" sz="4000" dirty="0" smtClean="0">
                <a:latin typeface="Book Antiqua"/>
                <a:cs typeface="Book Antiqua"/>
              </a:rPr>
              <a:t>	Being</a:t>
            </a:r>
            <a:endParaRPr lang="en-US" sz="4000" dirty="0">
              <a:latin typeface="Book Antiqua"/>
              <a:cs typeface="Book Antiqua"/>
            </a:endParaRPr>
          </a:p>
        </p:txBody>
      </p:sp>
    </p:spTree>
    <p:extLst>
      <p:ext uri="{BB962C8B-B14F-4D97-AF65-F5344CB8AC3E}">
        <p14:creationId xmlns:p14="http://schemas.microsoft.com/office/powerpoint/2010/main" val="7319018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4000" dirty="0" smtClean="0">
                <a:latin typeface="Book Antiqua"/>
                <a:cs typeface="Book Antiqua"/>
              </a:rPr>
              <a:t>	Erik </a:t>
            </a:r>
            <a:r>
              <a:rPr lang="en-US" sz="4000" dirty="0" err="1" smtClean="0">
                <a:latin typeface="Book Antiqua"/>
                <a:cs typeface="Book Antiqua"/>
              </a:rPr>
              <a:t>Allardt</a:t>
            </a:r>
            <a:r>
              <a:rPr lang="en-US" sz="4000" dirty="0" smtClean="0">
                <a:latin typeface="Book Antiqua"/>
                <a:cs typeface="Book Antiqua"/>
              </a:rPr>
              <a:t>:</a:t>
            </a:r>
          </a:p>
          <a:p>
            <a:pPr marL="0" indent="0">
              <a:buNone/>
            </a:pPr>
            <a:endParaRPr lang="en-US" sz="4000" dirty="0">
              <a:latin typeface="Book Antiqua"/>
              <a:cs typeface="Book Antiqua"/>
            </a:endParaRPr>
          </a:p>
          <a:p>
            <a:pPr marL="0" indent="0">
              <a:buNone/>
            </a:pPr>
            <a:r>
              <a:rPr lang="en-US" sz="4000" dirty="0" smtClean="0">
                <a:latin typeface="Book Antiqua"/>
                <a:cs typeface="Book Antiqua"/>
              </a:rPr>
              <a:t>		Having</a:t>
            </a:r>
          </a:p>
          <a:p>
            <a:pPr marL="0" indent="0">
              <a:buNone/>
            </a:pPr>
            <a:r>
              <a:rPr lang="en-US" sz="4000" dirty="0">
                <a:latin typeface="Book Antiqua"/>
                <a:cs typeface="Book Antiqua"/>
              </a:rPr>
              <a:t>	</a:t>
            </a:r>
            <a:r>
              <a:rPr lang="en-US" sz="4000" dirty="0" smtClean="0">
                <a:latin typeface="Book Antiqua"/>
                <a:cs typeface="Book Antiqua"/>
              </a:rPr>
              <a:t>	</a:t>
            </a:r>
            <a:r>
              <a:rPr lang="en-US" sz="4000" b="1" dirty="0" smtClean="0">
                <a:latin typeface="Book Antiqua"/>
                <a:cs typeface="Book Antiqua"/>
              </a:rPr>
              <a:t>Loving</a:t>
            </a:r>
          </a:p>
          <a:p>
            <a:pPr marL="0" indent="0">
              <a:buNone/>
            </a:pPr>
            <a:r>
              <a:rPr lang="en-US" sz="4000" dirty="0">
                <a:latin typeface="Book Antiqua"/>
                <a:cs typeface="Book Antiqua"/>
              </a:rPr>
              <a:t>	</a:t>
            </a:r>
            <a:r>
              <a:rPr lang="en-US" sz="4000" dirty="0" smtClean="0">
                <a:latin typeface="Book Antiqua"/>
                <a:cs typeface="Book Antiqua"/>
              </a:rPr>
              <a:t>	Being</a:t>
            </a:r>
            <a:endParaRPr lang="en-US" sz="4000" dirty="0">
              <a:latin typeface="Book Antiqua"/>
              <a:cs typeface="Book Antiqua"/>
            </a:endParaRPr>
          </a:p>
        </p:txBody>
      </p:sp>
    </p:spTree>
    <p:extLst>
      <p:ext uri="{BB962C8B-B14F-4D97-AF65-F5344CB8AC3E}">
        <p14:creationId xmlns:p14="http://schemas.microsoft.com/office/powerpoint/2010/main" val="25286782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a:xfrm>
            <a:off x="642910" y="274638"/>
            <a:ext cx="8043890" cy="45719"/>
          </a:xfrm>
        </p:spPr>
        <p:txBody>
          <a:bodyPr>
            <a:normAutofit fontScale="90000"/>
          </a:bodyPr>
          <a:lstStyle/>
          <a:p>
            <a:pPr algn="ctr"/>
            <a:endParaRPr lang="fi-FI" sz="3200" dirty="0"/>
          </a:p>
        </p:txBody>
      </p:sp>
      <p:sp>
        <p:nvSpPr>
          <p:cNvPr id="23557" name="Rectangle 5"/>
          <p:cNvSpPr>
            <a:spLocks noGrp="1" noChangeArrowheads="1"/>
          </p:cNvSpPr>
          <p:nvPr>
            <p:ph type="body" sz="half" idx="1"/>
          </p:nvPr>
        </p:nvSpPr>
        <p:spPr>
          <a:xfrm>
            <a:off x="457200" y="320357"/>
            <a:ext cx="4038600" cy="6348731"/>
          </a:xfrm>
        </p:spPr>
        <p:txBody>
          <a:bodyPr>
            <a:normAutofit fontScale="77500" lnSpcReduction="20000"/>
          </a:bodyPr>
          <a:lstStyle/>
          <a:p>
            <a:pPr marL="533400" indent="-533400">
              <a:lnSpc>
                <a:spcPct val="120000"/>
              </a:lnSpc>
              <a:buFont typeface="Wingdings" pitchFamily="2" charset="2"/>
              <a:buNone/>
            </a:pPr>
            <a:r>
              <a:rPr lang="fi-FI" sz="2400" dirty="0">
                <a:latin typeface="Book Antiqua" pitchFamily="18" charset="0"/>
              </a:rPr>
              <a:t>Suhteet </a:t>
            </a:r>
            <a:r>
              <a:rPr lang="fi-FI" sz="2400" dirty="0" smtClean="0">
                <a:latin typeface="Book Antiqua" pitchFamily="18" charset="0"/>
              </a:rPr>
              <a:t>perheenjäseniin</a:t>
            </a:r>
            <a:endParaRPr lang="en-US" sz="2400" dirty="0">
              <a:latin typeface="Book Antiqua" pitchFamily="18" charset="0"/>
            </a:endParaRPr>
          </a:p>
          <a:p>
            <a:pPr marL="533400" indent="-533400">
              <a:lnSpc>
                <a:spcPct val="120000"/>
              </a:lnSpc>
              <a:buFont typeface="Wingdings" pitchFamily="2" charset="2"/>
              <a:buNone/>
            </a:pPr>
            <a:r>
              <a:rPr lang="en-US" sz="2400" dirty="0" err="1">
                <a:latin typeface="Book Antiqua" pitchFamily="18" charset="0"/>
              </a:rPr>
              <a:t>Suhteet</a:t>
            </a:r>
            <a:r>
              <a:rPr lang="en-US" sz="2400" dirty="0">
                <a:latin typeface="Book Antiqua" pitchFamily="18" charset="0"/>
              </a:rPr>
              <a:t> </a:t>
            </a:r>
            <a:r>
              <a:rPr lang="en-US" sz="2400" dirty="0" err="1">
                <a:latin typeface="Book Antiqua" pitchFamily="18" charset="0"/>
              </a:rPr>
              <a:t>sukulaisiin</a:t>
            </a:r>
            <a:endParaRPr lang="en-US" sz="2400" dirty="0">
              <a:latin typeface="Book Antiqua" pitchFamily="18" charset="0"/>
            </a:endParaRPr>
          </a:p>
          <a:p>
            <a:pPr marL="533400" indent="-533400">
              <a:lnSpc>
                <a:spcPct val="120000"/>
              </a:lnSpc>
              <a:buFont typeface="Wingdings" pitchFamily="2" charset="2"/>
              <a:buNone/>
            </a:pPr>
            <a:r>
              <a:rPr lang="en-US" sz="2400" dirty="0" err="1">
                <a:latin typeface="Book Antiqua" pitchFamily="18" charset="0"/>
              </a:rPr>
              <a:t>Suhteet</a:t>
            </a:r>
            <a:r>
              <a:rPr lang="en-US" sz="2400" dirty="0">
                <a:latin typeface="Book Antiqua" pitchFamily="18" charset="0"/>
              </a:rPr>
              <a:t> </a:t>
            </a:r>
            <a:r>
              <a:rPr lang="en-US" sz="2400" dirty="0" err="1">
                <a:latin typeface="Book Antiqua" pitchFamily="18" charset="0"/>
              </a:rPr>
              <a:t>naapureihin</a:t>
            </a:r>
            <a:endParaRPr lang="en-US" sz="2400" dirty="0">
              <a:latin typeface="Book Antiqua" pitchFamily="18" charset="0"/>
            </a:endParaRPr>
          </a:p>
          <a:p>
            <a:pPr marL="533400" indent="-533400">
              <a:lnSpc>
                <a:spcPct val="120000"/>
              </a:lnSpc>
              <a:buFont typeface="Wingdings" pitchFamily="2" charset="2"/>
              <a:buNone/>
            </a:pPr>
            <a:r>
              <a:rPr lang="en-US" sz="2400" dirty="0" err="1">
                <a:latin typeface="Book Antiqua" pitchFamily="18" charset="0"/>
              </a:rPr>
              <a:t>Luottamukselliset</a:t>
            </a:r>
            <a:r>
              <a:rPr lang="en-US" sz="2400" dirty="0">
                <a:latin typeface="Book Antiqua" pitchFamily="18" charset="0"/>
              </a:rPr>
              <a:t> </a:t>
            </a:r>
            <a:r>
              <a:rPr lang="en-US" sz="2400" dirty="0" err="1" smtClean="0">
                <a:latin typeface="Book Antiqua" pitchFamily="18" charset="0"/>
              </a:rPr>
              <a:t>ihmissuhteet</a:t>
            </a:r>
            <a:endParaRPr lang="en-US" sz="2400" dirty="0" smtClean="0">
              <a:latin typeface="Book Antiqua" pitchFamily="18" charset="0"/>
            </a:endParaRPr>
          </a:p>
          <a:p>
            <a:pPr marL="533400" indent="-533400">
              <a:lnSpc>
                <a:spcPct val="120000"/>
              </a:lnSpc>
              <a:buFont typeface="Wingdings" pitchFamily="2" charset="2"/>
              <a:buNone/>
            </a:pPr>
            <a:r>
              <a:rPr lang="en-US" sz="2400" dirty="0" err="1" smtClean="0">
                <a:latin typeface="Book Antiqua" pitchFamily="18" charset="0"/>
              </a:rPr>
              <a:t>Kuuluminen</a:t>
            </a:r>
            <a:r>
              <a:rPr lang="en-US" sz="2400" dirty="0" smtClean="0">
                <a:latin typeface="Book Antiqua" pitchFamily="18" charset="0"/>
              </a:rPr>
              <a:t> </a:t>
            </a:r>
            <a:r>
              <a:rPr lang="en-US" sz="2400" dirty="0" err="1" smtClean="0">
                <a:latin typeface="Book Antiqua" pitchFamily="18" charset="0"/>
              </a:rPr>
              <a:t>johonkin</a:t>
            </a:r>
            <a:r>
              <a:rPr lang="en-US" sz="2400" dirty="0" smtClean="0">
                <a:latin typeface="Book Antiqua" pitchFamily="18" charset="0"/>
              </a:rPr>
              <a:t> </a:t>
            </a:r>
            <a:r>
              <a:rPr lang="en-US" sz="2400" dirty="0" err="1" smtClean="0">
                <a:latin typeface="Book Antiqua" pitchFamily="18" charset="0"/>
              </a:rPr>
              <a:t>yhteisöön</a:t>
            </a:r>
            <a:endParaRPr lang="en-US" sz="2400" dirty="0">
              <a:latin typeface="Book Antiqua" pitchFamily="18" charset="0"/>
            </a:endParaRPr>
          </a:p>
          <a:p>
            <a:pPr marL="533400" indent="-533400">
              <a:lnSpc>
                <a:spcPct val="120000"/>
              </a:lnSpc>
              <a:buFont typeface="Wingdings" pitchFamily="2" charset="2"/>
              <a:buNone/>
            </a:pPr>
            <a:r>
              <a:rPr lang="en-US" sz="2400" dirty="0" err="1">
                <a:latin typeface="Book Antiqua" pitchFamily="18" charset="0"/>
              </a:rPr>
              <a:t>Fyysinen</a:t>
            </a:r>
            <a:r>
              <a:rPr lang="en-US" sz="2400" dirty="0">
                <a:latin typeface="Book Antiqua" pitchFamily="18" charset="0"/>
              </a:rPr>
              <a:t> </a:t>
            </a:r>
            <a:r>
              <a:rPr lang="en-US" sz="2400" dirty="0" err="1">
                <a:latin typeface="Book Antiqua" pitchFamily="18" charset="0"/>
              </a:rPr>
              <a:t>kunto</a:t>
            </a:r>
            <a:endParaRPr lang="en-US" sz="2400" dirty="0">
              <a:latin typeface="Book Antiqua" pitchFamily="18" charset="0"/>
            </a:endParaRPr>
          </a:p>
          <a:p>
            <a:pPr marL="533400" indent="-533400">
              <a:lnSpc>
                <a:spcPct val="120000"/>
              </a:lnSpc>
              <a:buFont typeface="Wingdings" pitchFamily="2" charset="2"/>
              <a:buNone/>
            </a:pPr>
            <a:r>
              <a:rPr lang="en-US" sz="2400" dirty="0" err="1">
                <a:latin typeface="Book Antiqua" pitchFamily="18" charset="0"/>
              </a:rPr>
              <a:t>Ulkonäkö</a:t>
            </a:r>
            <a:endParaRPr lang="en-US" sz="2400" dirty="0">
              <a:latin typeface="Book Antiqua" pitchFamily="18" charset="0"/>
            </a:endParaRPr>
          </a:p>
          <a:p>
            <a:pPr marL="533400" indent="-533400">
              <a:lnSpc>
                <a:spcPct val="120000"/>
              </a:lnSpc>
              <a:buFont typeface="Wingdings" pitchFamily="2" charset="2"/>
              <a:buNone/>
            </a:pPr>
            <a:r>
              <a:rPr lang="en-US" sz="2400" dirty="0" err="1">
                <a:latin typeface="Book Antiqua" pitchFamily="18" charset="0"/>
              </a:rPr>
              <a:t>Terveys</a:t>
            </a:r>
            <a:endParaRPr lang="en-US" sz="2400" dirty="0">
              <a:latin typeface="Book Antiqua" pitchFamily="18" charset="0"/>
            </a:endParaRPr>
          </a:p>
          <a:p>
            <a:pPr marL="533400" indent="-533400">
              <a:lnSpc>
                <a:spcPct val="120000"/>
              </a:lnSpc>
              <a:buFont typeface="Wingdings" pitchFamily="2" charset="2"/>
              <a:buNone/>
            </a:pPr>
            <a:r>
              <a:rPr lang="en-US" sz="2400" dirty="0" err="1" smtClean="0">
                <a:latin typeface="Book Antiqua" pitchFamily="18" charset="0"/>
              </a:rPr>
              <a:t>Hyvä</a:t>
            </a:r>
            <a:r>
              <a:rPr lang="en-US" sz="2400" dirty="0" smtClean="0">
                <a:latin typeface="Book Antiqua" pitchFamily="18" charset="0"/>
              </a:rPr>
              <a:t> </a:t>
            </a:r>
            <a:r>
              <a:rPr lang="en-US" sz="2400" dirty="0" err="1" smtClean="0">
                <a:latin typeface="Book Antiqua" pitchFamily="18" charset="0"/>
              </a:rPr>
              <a:t>sukupuolielämä</a:t>
            </a:r>
            <a:endParaRPr lang="en-US" sz="2400" dirty="0">
              <a:latin typeface="Book Antiqua" pitchFamily="18" charset="0"/>
            </a:endParaRPr>
          </a:p>
          <a:p>
            <a:pPr marL="533400" indent="-533400">
              <a:lnSpc>
                <a:spcPct val="120000"/>
              </a:lnSpc>
              <a:buFont typeface="Wingdings" pitchFamily="2" charset="2"/>
              <a:buNone/>
            </a:pPr>
            <a:r>
              <a:rPr lang="en-US" sz="2400" dirty="0" err="1" smtClean="0">
                <a:latin typeface="Book Antiqua" pitchFamily="18" charset="0"/>
              </a:rPr>
              <a:t>Varallisuus</a:t>
            </a:r>
            <a:r>
              <a:rPr lang="en-US" sz="2400" dirty="0" smtClean="0">
                <a:latin typeface="Book Antiqua" pitchFamily="18" charset="0"/>
              </a:rPr>
              <a:t> </a:t>
            </a:r>
          </a:p>
          <a:p>
            <a:pPr marL="533400" indent="-533400">
              <a:lnSpc>
                <a:spcPct val="120000"/>
              </a:lnSpc>
              <a:buFont typeface="Wingdings" pitchFamily="2" charset="2"/>
              <a:buNone/>
            </a:pPr>
            <a:r>
              <a:rPr lang="en-US" sz="2400" dirty="0" err="1" smtClean="0">
                <a:latin typeface="Book Antiqua" pitchFamily="18" charset="0"/>
              </a:rPr>
              <a:t>Tulot</a:t>
            </a:r>
            <a:r>
              <a:rPr lang="en-US" sz="2400" dirty="0" smtClean="0">
                <a:latin typeface="Book Antiqua" pitchFamily="18" charset="0"/>
              </a:rPr>
              <a:t> </a:t>
            </a:r>
            <a:r>
              <a:rPr lang="en-US" sz="2400" dirty="0" err="1" smtClean="0">
                <a:latin typeface="Book Antiqua" pitchFamily="18" charset="0"/>
              </a:rPr>
              <a:t>ja</a:t>
            </a:r>
            <a:r>
              <a:rPr lang="en-US" sz="2400" dirty="0" smtClean="0">
                <a:latin typeface="Book Antiqua" pitchFamily="18" charset="0"/>
              </a:rPr>
              <a:t> </a:t>
            </a:r>
            <a:r>
              <a:rPr lang="en-US" sz="2400" dirty="0" err="1" smtClean="0">
                <a:latin typeface="Book Antiqua" pitchFamily="18" charset="0"/>
              </a:rPr>
              <a:t>kulutusmahdollisuudet</a:t>
            </a:r>
            <a:endParaRPr lang="en-US" sz="2400" dirty="0">
              <a:latin typeface="Book Antiqua" pitchFamily="18" charset="0"/>
            </a:endParaRPr>
          </a:p>
          <a:p>
            <a:pPr marL="533400" indent="-533400">
              <a:lnSpc>
                <a:spcPct val="120000"/>
              </a:lnSpc>
              <a:buFont typeface="Wingdings" pitchFamily="2" charset="2"/>
              <a:buNone/>
            </a:pPr>
            <a:r>
              <a:rPr lang="en-US" sz="2400" dirty="0" err="1" smtClean="0">
                <a:latin typeface="Book Antiqua" pitchFamily="18" charset="0"/>
              </a:rPr>
              <a:t>Itsensä</a:t>
            </a:r>
            <a:r>
              <a:rPr lang="en-US" sz="2400" dirty="0" smtClean="0">
                <a:latin typeface="Book Antiqua" pitchFamily="18" charset="0"/>
              </a:rPr>
              <a:t> </a:t>
            </a:r>
            <a:r>
              <a:rPr lang="en-US" sz="2400" dirty="0" err="1">
                <a:latin typeface="Book Antiqua" pitchFamily="18" charset="0"/>
              </a:rPr>
              <a:t>tunteminen</a:t>
            </a:r>
            <a:r>
              <a:rPr lang="en-US" sz="2400" dirty="0">
                <a:latin typeface="Book Antiqua" pitchFamily="18" charset="0"/>
              </a:rPr>
              <a:t> </a:t>
            </a:r>
            <a:r>
              <a:rPr lang="en-US" sz="2400" dirty="0" err="1">
                <a:latin typeface="Book Antiqua" pitchFamily="18" charset="0"/>
              </a:rPr>
              <a:t>rakastetuksi</a:t>
            </a:r>
            <a:endParaRPr lang="fi-FI" sz="2400" dirty="0">
              <a:latin typeface="Book Antiqua" pitchFamily="18" charset="0"/>
            </a:endParaRPr>
          </a:p>
          <a:p>
            <a:pPr marL="533400" indent="-533400">
              <a:lnSpc>
                <a:spcPct val="120000"/>
              </a:lnSpc>
              <a:buFont typeface="Wingdings" pitchFamily="2" charset="2"/>
              <a:buNone/>
            </a:pPr>
            <a:r>
              <a:rPr lang="fi-FI" sz="2400" dirty="0" smtClean="0">
                <a:latin typeface="Book Antiqua" pitchFamily="18" charset="0"/>
              </a:rPr>
              <a:t>Uskonnollisuus </a:t>
            </a:r>
          </a:p>
          <a:p>
            <a:pPr marL="533400" indent="-533400">
              <a:lnSpc>
                <a:spcPct val="120000"/>
              </a:lnSpc>
              <a:buFont typeface="Wingdings" pitchFamily="2" charset="2"/>
              <a:buNone/>
            </a:pPr>
            <a:r>
              <a:rPr lang="en-US" sz="2400" dirty="0" err="1" smtClean="0">
                <a:latin typeface="Book Antiqua" pitchFamily="18" charset="0"/>
              </a:rPr>
              <a:t>Mahdollisuus</a:t>
            </a:r>
            <a:r>
              <a:rPr lang="en-US" sz="2400" dirty="0" smtClean="0">
                <a:latin typeface="Book Antiqua" pitchFamily="18" charset="0"/>
              </a:rPr>
              <a:t> </a:t>
            </a:r>
            <a:r>
              <a:rPr lang="en-US" sz="2400" dirty="0" err="1">
                <a:latin typeface="Book Antiqua" pitchFamily="18" charset="0"/>
              </a:rPr>
              <a:t>matkustella</a:t>
            </a:r>
            <a:endParaRPr lang="en-US" sz="2400" dirty="0">
              <a:latin typeface="Book Antiqua" pitchFamily="18" charset="0"/>
            </a:endParaRPr>
          </a:p>
          <a:p>
            <a:pPr marL="533400" indent="-533400">
              <a:lnSpc>
                <a:spcPct val="120000"/>
              </a:lnSpc>
              <a:buFont typeface="Wingdings" pitchFamily="2" charset="2"/>
              <a:buNone/>
            </a:pPr>
            <a:r>
              <a:rPr lang="en-US" sz="2400" dirty="0" err="1">
                <a:latin typeface="Book Antiqua" pitchFamily="18" charset="0"/>
              </a:rPr>
              <a:t>Mahdollisuus</a:t>
            </a:r>
            <a:r>
              <a:rPr lang="en-US" sz="2400" dirty="0">
                <a:latin typeface="Book Antiqua" pitchFamily="18" charset="0"/>
              </a:rPr>
              <a:t> </a:t>
            </a:r>
            <a:r>
              <a:rPr lang="en-US" sz="2400" dirty="0" err="1">
                <a:latin typeface="Book Antiqua" pitchFamily="18" charset="0"/>
              </a:rPr>
              <a:t>harrastaa</a:t>
            </a:r>
            <a:r>
              <a:rPr lang="en-US" sz="2400" dirty="0">
                <a:latin typeface="Book Antiqua" pitchFamily="18" charset="0"/>
              </a:rPr>
              <a:t> </a:t>
            </a:r>
            <a:r>
              <a:rPr lang="en-US" sz="2400" dirty="0" err="1">
                <a:latin typeface="Book Antiqua" pitchFamily="18" charset="0"/>
              </a:rPr>
              <a:t>liikuntaa</a:t>
            </a:r>
            <a:endParaRPr lang="fi-FI" sz="2400" dirty="0">
              <a:latin typeface="Book Antiqua" pitchFamily="18" charset="0"/>
            </a:endParaRPr>
          </a:p>
          <a:p>
            <a:pPr marL="533400" indent="-533400">
              <a:lnSpc>
                <a:spcPct val="120000"/>
              </a:lnSpc>
              <a:buFont typeface="Wingdings" pitchFamily="2" charset="2"/>
              <a:buNone/>
            </a:pPr>
            <a:r>
              <a:rPr lang="fi-FI" sz="2400" dirty="0">
                <a:latin typeface="Book Antiqua" pitchFamily="18" charset="0"/>
              </a:rPr>
              <a:t>Mahdollisuus opiskella ja oppia uusia </a:t>
            </a:r>
            <a:r>
              <a:rPr lang="fi-FI" sz="2400" dirty="0" smtClean="0">
                <a:latin typeface="Book Antiqua" pitchFamily="18" charset="0"/>
              </a:rPr>
              <a:t>asioita</a:t>
            </a:r>
          </a:p>
          <a:p>
            <a:pPr marL="533400" indent="-533400">
              <a:lnSpc>
                <a:spcPct val="120000"/>
              </a:lnSpc>
              <a:buNone/>
            </a:pPr>
            <a:r>
              <a:rPr lang="en-US" sz="2400" dirty="0" err="1" smtClean="0">
                <a:latin typeface="Book Antiqua" pitchFamily="18" charset="0"/>
              </a:rPr>
              <a:t>Kulttuuriharrastukset</a:t>
            </a:r>
            <a:endParaRPr lang="fi-FI" sz="2400" dirty="0" smtClean="0">
              <a:latin typeface="Book Antiqua" pitchFamily="18" charset="0"/>
            </a:endParaRPr>
          </a:p>
          <a:p>
            <a:pPr marL="533400" indent="-533400">
              <a:lnSpc>
                <a:spcPct val="80000"/>
              </a:lnSpc>
              <a:buFont typeface="Wingdings" pitchFamily="2" charset="2"/>
              <a:buNone/>
            </a:pPr>
            <a:endParaRPr lang="en-US" sz="2000" dirty="0"/>
          </a:p>
        </p:txBody>
      </p:sp>
      <p:sp>
        <p:nvSpPr>
          <p:cNvPr id="23558" name="Rectangle 6"/>
          <p:cNvSpPr>
            <a:spLocks noGrp="1" noChangeArrowheads="1"/>
          </p:cNvSpPr>
          <p:nvPr>
            <p:ph type="body" sz="half" idx="2"/>
          </p:nvPr>
        </p:nvSpPr>
        <p:spPr>
          <a:xfrm>
            <a:off x="4648200" y="320357"/>
            <a:ext cx="4038600" cy="6348731"/>
          </a:xfrm>
        </p:spPr>
        <p:txBody>
          <a:bodyPr>
            <a:normAutofit fontScale="85000" lnSpcReduction="20000"/>
          </a:bodyPr>
          <a:lstStyle/>
          <a:p>
            <a:pPr>
              <a:lnSpc>
                <a:spcPct val="110000"/>
              </a:lnSpc>
              <a:buFont typeface="Wingdings" pitchFamily="2" charset="2"/>
              <a:buNone/>
            </a:pPr>
            <a:r>
              <a:rPr lang="en-US" sz="2400" dirty="0" err="1" smtClean="0">
                <a:latin typeface="Book Antiqua" pitchFamily="18" charset="0"/>
              </a:rPr>
              <a:t>Osallistuminen</a:t>
            </a:r>
            <a:r>
              <a:rPr lang="en-US" sz="2400" dirty="0" smtClean="0">
                <a:latin typeface="Book Antiqua" pitchFamily="18" charset="0"/>
              </a:rPr>
              <a:t> </a:t>
            </a:r>
            <a:r>
              <a:rPr lang="en-US" sz="2400" dirty="0" err="1">
                <a:latin typeface="Book Antiqua" pitchFamily="18" charset="0"/>
              </a:rPr>
              <a:t>järjestö</a:t>
            </a:r>
            <a:r>
              <a:rPr lang="en-US" sz="2400" dirty="0">
                <a:latin typeface="Book Antiqua" pitchFamily="18" charset="0"/>
              </a:rPr>
              <a:t>- </a:t>
            </a:r>
            <a:r>
              <a:rPr lang="en-US" sz="2400" dirty="0" smtClean="0">
                <a:latin typeface="Book Antiqua" pitchFamily="18" charset="0"/>
              </a:rPr>
              <a:t>tai </a:t>
            </a:r>
            <a:r>
              <a:rPr lang="en-US" sz="2400" dirty="0" err="1" smtClean="0">
                <a:latin typeface="Book Antiqua" pitchFamily="18" charset="0"/>
              </a:rPr>
              <a:t>asukastoimintaan</a:t>
            </a:r>
            <a:endParaRPr lang="en-US" sz="2400" dirty="0" smtClean="0">
              <a:latin typeface="Book Antiqua" pitchFamily="18" charset="0"/>
            </a:endParaRPr>
          </a:p>
          <a:p>
            <a:pPr>
              <a:lnSpc>
                <a:spcPct val="110000"/>
              </a:lnSpc>
              <a:buFont typeface="Wingdings" pitchFamily="2" charset="2"/>
              <a:buNone/>
            </a:pPr>
            <a:r>
              <a:rPr lang="en-US" sz="2400" dirty="0" err="1" smtClean="0">
                <a:latin typeface="Book Antiqua" pitchFamily="18" charset="0"/>
              </a:rPr>
              <a:t>Auttaminen</a:t>
            </a:r>
            <a:r>
              <a:rPr lang="en-US" sz="2400" dirty="0" smtClean="0">
                <a:latin typeface="Book Antiqua" pitchFamily="18" charset="0"/>
              </a:rPr>
              <a:t> </a:t>
            </a:r>
            <a:r>
              <a:rPr lang="en-US" sz="2400" dirty="0" err="1" smtClean="0">
                <a:latin typeface="Book Antiqua" pitchFamily="18" charset="0"/>
              </a:rPr>
              <a:t>ja</a:t>
            </a:r>
            <a:r>
              <a:rPr lang="en-US" sz="2400" dirty="0" smtClean="0">
                <a:latin typeface="Book Antiqua" pitchFamily="18" charset="0"/>
              </a:rPr>
              <a:t> </a:t>
            </a:r>
            <a:r>
              <a:rPr lang="en-US" sz="2400" dirty="0" err="1" smtClean="0">
                <a:latin typeface="Book Antiqua" pitchFamily="18" charset="0"/>
              </a:rPr>
              <a:t>vapaaehtoistoiminta</a:t>
            </a:r>
            <a:endParaRPr lang="en-US" sz="2400" dirty="0">
              <a:latin typeface="Book Antiqua" pitchFamily="18" charset="0"/>
            </a:endParaRPr>
          </a:p>
          <a:p>
            <a:pPr>
              <a:lnSpc>
                <a:spcPct val="110000"/>
              </a:lnSpc>
              <a:buFont typeface="Wingdings" pitchFamily="2" charset="2"/>
              <a:buNone/>
            </a:pPr>
            <a:r>
              <a:rPr lang="en-US" sz="2400" dirty="0" err="1">
                <a:latin typeface="Book Antiqua" pitchFamily="18" charset="0"/>
              </a:rPr>
              <a:t>Muiden</a:t>
            </a:r>
            <a:r>
              <a:rPr lang="en-US" sz="2400" dirty="0">
                <a:latin typeface="Book Antiqua" pitchFamily="18" charset="0"/>
              </a:rPr>
              <a:t> </a:t>
            </a:r>
            <a:r>
              <a:rPr lang="en-US" sz="2400" dirty="0" err="1">
                <a:latin typeface="Book Antiqua" pitchFamily="18" charset="0"/>
              </a:rPr>
              <a:t>osoittama</a:t>
            </a:r>
            <a:r>
              <a:rPr lang="en-US" sz="2400" dirty="0">
                <a:latin typeface="Book Antiqua" pitchFamily="18" charset="0"/>
              </a:rPr>
              <a:t> </a:t>
            </a:r>
            <a:r>
              <a:rPr lang="en-US" sz="2400" dirty="0" err="1">
                <a:latin typeface="Book Antiqua" pitchFamily="18" charset="0"/>
              </a:rPr>
              <a:t>arvostus</a:t>
            </a:r>
            <a:endParaRPr lang="fi-FI" sz="2400" dirty="0">
              <a:latin typeface="Book Antiqua" pitchFamily="18" charset="0"/>
            </a:endParaRPr>
          </a:p>
          <a:p>
            <a:pPr>
              <a:lnSpc>
                <a:spcPct val="110000"/>
              </a:lnSpc>
              <a:buFont typeface="Wingdings" pitchFamily="2" charset="2"/>
              <a:buNone/>
            </a:pPr>
            <a:r>
              <a:rPr lang="fi-FI" sz="2400" dirty="0">
                <a:latin typeface="Book Antiqua" pitchFamily="18" charset="0"/>
              </a:rPr>
              <a:t>Mahdollisuus vaikuttaa asuinalueen tai asuinseudun asioihin</a:t>
            </a:r>
          </a:p>
          <a:p>
            <a:pPr>
              <a:lnSpc>
                <a:spcPct val="110000"/>
              </a:lnSpc>
              <a:buFont typeface="Wingdings" pitchFamily="2" charset="2"/>
              <a:buNone/>
            </a:pPr>
            <a:r>
              <a:rPr lang="en-US" sz="2400" dirty="0" err="1" smtClean="0">
                <a:latin typeface="Book Antiqua" pitchFamily="18" charset="0"/>
              </a:rPr>
              <a:t>Asunnon</a:t>
            </a:r>
            <a:r>
              <a:rPr lang="en-US" sz="2400" dirty="0" smtClean="0">
                <a:latin typeface="Book Antiqua" pitchFamily="18" charset="0"/>
              </a:rPr>
              <a:t> </a:t>
            </a:r>
            <a:r>
              <a:rPr lang="en-US" sz="2400" dirty="0" err="1" smtClean="0">
                <a:latin typeface="Book Antiqua" pitchFamily="18" charset="0"/>
              </a:rPr>
              <a:t>koko</a:t>
            </a:r>
            <a:endParaRPr lang="en-US" sz="2400" dirty="0" smtClean="0">
              <a:latin typeface="Book Antiqua" pitchFamily="18" charset="0"/>
            </a:endParaRPr>
          </a:p>
          <a:p>
            <a:pPr>
              <a:lnSpc>
                <a:spcPct val="110000"/>
              </a:lnSpc>
              <a:buFont typeface="Wingdings" pitchFamily="2" charset="2"/>
              <a:buNone/>
            </a:pPr>
            <a:r>
              <a:rPr lang="en-US" sz="2400" dirty="0" err="1" smtClean="0">
                <a:latin typeface="Book Antiqua" pitchFamily="18" charset="0"/>
              </a:rPr>
              <a:t>Asunnon</a:t>
            </a:r>
            <a:r>
              <a:rPr lang="en-US" sz="2400" dirty="0" smtClean="0">
                <a:latin typeface="Book Antiqua" pitchFamily="18" charset="0"/>
              </a:rPr>
              <a:t> </a:t>
            </a:r>
            <a:r>
              <a:rPr lang="en-US" sz="2400" dirty="0" err="1" smtClean="0">
                <a:latin typeface="Book Antiqua" pitchFamily="18" charset="0"/>
              </a:rPr>
              <a:t>laatu</a:t>
            </a:r>
            <a:r>
              <a:rPr lang="en-US" sz="2400" dirty="0" smtClean="0">
                <a:latin typeface="Book Antiqua" pitchFamily="18" charset="0"/>
              </a:rPr>
              <a:t> </a:t>
            </a:r>
            <a:r>
              <a:rPr lang="en-US" sz="2400" dirty="0" err="1">
                <a:latin typeface="Book Antiqua" pitchFamily="18" charset="0"/>
              </a:rPr>
              <a:t>ja</a:t>
            </a:r>
            <a:r>
              <a:rPr lang="en-US" sz="2400" dirty="0">
                <a:latin typeface="Book Antiqua" pitchFamily="18" charset="0"/>
              </a:rPr>
              <a:t> </a:t>
            </a:r>
            <a:r>
              <a:rPr lang="en-US" sz="2400" dirty="0" err="1">
                <a:latin typeface="Book Antiqua" pitchFamily="18" charset="0"/>
              </a:rPr>
              <a:t>varustustaso</a:t>
            </a:r>
            <a:endParaRPr lang="en-US" sz="2400" dirty="0">
              <a:latin typeface="Book Antiqua" pitchFamily="18" charset="0"/>
            </a:endParaRPr>
          </a:p>
          <a:p>
            <a:pPr>
              <a:lnSpc>
                <a:spcPct val="110000"/>
              </a:lnSpc>
              <a:buFont typeface="Wingdings" pitchFamily="2" charset="2"/>
              <a:buNone/>
            </a:pPr>
            <a:r>
              <a:rPr lang="en-US" sz="2400" dirty="0" err="1">
                <a:latin typeface="Book Antiqua" pitchFamily="18" charset="0"/>
              </a:rPr>
              <a:t>Asuinympäristön</a:t>
            </a:r>
            <a:r>
              <a:rPr lang="en-US" sz="2400" dirty="0">
                <a:latin typeface="Book Antiqua" pitchFamily="18" charset="0"/>
              </a:rPr>
              <a:t> </a:t>
            </a:r>
            <a:r>
              <a:rPr lang="en-US" sz="2400" dirty="0" err="1">
                <a:latin typeface="Book Antiqua" pitchFamily="18" charset="0"/>
              </a:rPr>
              <a:t>kauneus</a:t>
            </a:r>
            <a:endParaRPr lang="en-US" sz="2400" dirty="0">
              <a:latin typeface="Book Antiqua" pitchFamily="18" charset="0"/>
            </a:endParaRPr>
          </a:p>
          <a:p>
            <a:pPr>
              <a:lnSpc>
                <a:spcPct val="110000"/>
              </a:lnSpc>
              <a:buFont typeface="Wingdings" pitchFamily="2" charset="2"/>
              <a:buNone/>
            </a:pPr>
            <a:r>
              <a:rPr lang="en-US" sz="2400" dirty="0" err="1">
                <a:latin typeface="Book Antiqua" pitchFamily="18" charset="0"/>
              </a:rPr>
              <a:t>Luonto</a:t>
            </a:r>
            <a:r>
              <a:rPr lang="en-US" sz="2400" dirty="0">
                <a:latin typeface="Book Antiqua" pitchFamily="18" charset="0"/>
              </a:rPr>
              <a:t> </a:t>
            </a:r>
            <a:r>
              <a:rPr lang="en-US" sz="2400" dirty="0" err="1">
                <a:latin typeface="Book Antiqua" pitchFamily="18" charset="0"/>
              </a:rPr>
              <a:t>ja</a:t>
            </a:r>
            <a:r>
              <a:rPr lang="en-US" sz="2400" dirty="0">
                <a:latin typeface="Book Antiqua" pitchFamily="18" charset="0"/>
              </a:rPr>
              <a:t> </a:t>
            </a:r>
            <a:r>
              <a:rPr lang="en-US" sz="2400" dirty="0" err="1">
                <a:latin typeface="Book Antiqua" pitchFamily="18" charset="0"/>
              </a:rPr>
              <a:t>mahdollisuus</a:t>
            </a:r>
            <a:r>
              <a:rPr lang="en-US" sz="2400" dirty="0">
                <a:latin typeface="Book Antiqua" pitchFamily="18" charset="0"/>
              </a:rPr>
              <a:t> </a:t>
            </a:r>
            <a:r>
              <a:rPr lang="en-US" sz="2400" dirty="0" err="1">
                <a:latin typeface="Book Antiqua" pitchFamily="18" charset="0"/>
              </a:rPr>
              <a:t>liikkua</a:t>
            </a:r>
            <a:r>
              <a:rPr lang="en-US" sz="2400" dirty="0">
                <a:latin typeface="Book Antiqua" pitchFamily="18" charset="0"/>
              </a:rPr>
              <a:t> </a:t>
            </a:r>
            <a:r>
              <a:rPr lang="en-US" sz="2400" dirty="0" err="1">
                <a:latin typeface="Book Antiqua" pitchFamily="18" charset="0"/>
              </a:rPr>
              <a:t>luonnossa</a:t>
            </a:r>
            <a:endParaRPr lang="en-US" sz="2400" dirty="0">
              <a:latin typeface="Book Antiqua" pitchFamily="18" charset="0"/>
            </a:endParaRPr>
          </a:p>
          <a:p>
            <a:pPr>
              <a:lnSpc>
                <a:spcPct val="110000"/>
              </a:lnSpc>
              <a:buFont typeface="Wingdings" pitchFamily="2" charset="2"/>
              <a:buNone/>
            </a:pPr>
            <a:r>
              <a:rPr lang="en-US" sz="2400" dirty="0" err="1">
                <a:latin typeface="Book Antiqua" pitchFamily="18" charset="0"/>
              </a:rPr>
              <a:t>Viihde</a:t>
            </a:r>
            <a:r>
              <a:rPr lang="en-US" sz="2400" dirty="0">
                <a:latin typeface="Book Antiqua" pitchFamily="18" charset="0"/>
              </a:rPr>
              <a:t> </a:t>
            </a:r>
            <a:r>
              <a:rPr lang="en-US" sz="2400" dirty="0" err="1">
                <a:latin typeface="Book Antiqua" pitchFamily="18" charset="0"/>
              </a:rPr>
              <a:t>ja</a:t>
            </a:r>
            <a:r>
              <a:rPr lang="en-US" sz="2400" dirty="0">
                <a:latin typeface="Book Antiqua" pitchFamily="18" charset="0"/>
              </a:rPr>
              <a:t> </a:t>
            </a:r>
            <a:r>
              <a:rPr lang="en-US" sz="2400" dirty="0" err="1">
                <a:latin typeface="Book Antiqua" pitchFamily="18" charset="0"/>
              </a:rPr>
              <a:t>hauskanpito</a:t>
            </a:r>
            <a:endParaRPr lang="en-US" sz="2400" dirty="0">
              <a:latin typeface="Book Antiqua" pitchFamily="18" charset="0"/>
            </a:endParaRPr>
          </a:p>
          <a:p>
            <a:pPr>
              <a:lnSpc>
                <a:spcPct val="110000"/>
              </a:lnSpc>
              <a:buFont typeface="Wingdings" pitchFamily="2" charset="2"/>
              <a:buNone/>
            </a:pPr>
            <a:r>
              <a:rPr lang="en-US" sz="2400" dirty="0" err="1">
                <a:latin typeface="Book Antiqua" pitchFamily="18" charset="0"/>
              </a:rPr>
              <a:t>Elinympäristön</a:t>
            </a:r>
            <a:r>
              <a:rPr lang="en-US" sz="2400" dirty="0">
                <a:latin typeface="Book Antiqua" pitchFamily="18" charset="0"/>
              </a:rPr>
              <a:t> </a:t>
            </a:r>
            <a:r>
              <a:rPr lang="en-US" sz="2400" dirty="0" err="1">
                <a:latin typeface="Book Antiqua" pitchFamily="18" charset="0"/>
              </a:rPr>
              <a:t>puhtaus</a:t>
            </a:r>
            <a:endParaRPr lang="en-US" sz="2400" dirty="0">
              <a:latin typeface="Book Antiqua" pitchFamily="18" charset="0"/>
            </a:endParaRPr>
          </a:p>
          <a:p>
            <a:pPr>
              <a:lnSpc>
                <a:spcPct val="110000"/>
              </a:lnSpc>
              <a:buFont typeface="Wingdings" pitchFamily="2" charset="2"/>
              <a:buNone/>
            </a:pPr>
            <a:r>
              <a:rPr lang="en-US" sz="2400" dirty="0" err="1">
                <a:latin typeface="Book Antiqua" pitchFamily="18" charset="0"/>
              </a:rPr>
              <a:t>Palvelujen</a:t>
            </a:r>
            <a:r>
              <a:rPr lang="en-US" sz="2400" dirty="0">
                <a:latin typeface="Book Antiqua" pitchFamily="18" charset="0"/>
              </a:rPr>
              <a:t> </a:t>
            </a:r>
            <a:r>
              <a:rPr lang="en-US" sz="2400" dirty="0" err="1">
                <a:latin typeface="Book Antiqua" pitchFamily="18" charset="0"/>
              </a:rPr>
              <a:t>läheisyys</a:t>
            </a:r>
            <a:endParaRPr lang="en-US" sz="2400" dirty="0">
              <a:latin typeface="Book Antiqua" pitchFamily="18" charset="0"/>
            </a:endParaRPr>
          </a:p>
          <a:p>
            <a:pPr>
              <a:lnSpc>
                <a:spcPct val="110000"/>
              </a:lnSpc>
              <a:buFont typeface="Wingdings" pitchFamily="2" charset="2"/>
              <a:buNone/>
            </a:pPr>
            <a:r>
              <a:rPr lang="en-US" sz="2400" dirty="0" err="1">
                <a:latin typeface="Book Antiqua" pitchFamily="18" charset="0"/>
              </a:rPr>
              <a:t>Mielihyvää</a:t>
            </a:r>
            <a:r>
              <a:rPr lang="en-US" sz="2400" dirty="0">
                <a:latin typeface="Book Antiqua" pitchFamily="18" charset="0"/>
              </a:rPr>
              <a:t> </a:t>
            </a:r>
            <a:r>
              <a:rPr lang="en-US" sz="2400" dirty="0" err="1">
                <a:latin typeface="Book Antiqua" pitchFamily="18" charset="0"/>
              </a:rPr>
              <a:t>tuottavat</a:t>
            </a:r>
            <a:r>
              <a:rPr lang="en-US" sz="2400" dirty="0">
                <a:latin typeface="Book Antiqua" pitchFamily="18" charset="0"/>
              </a:rPr>
              <a:t> </a:t>
            </a:r>
            <a:r>
              <a:rPr lang="en-US" sz="2400" dirty="0" err="1">
                <a:latin typeface="Book Antiqua" pitchFamily="18" charset="0"/>
              </a:rPr>
              <a:t>arkiset</a:t>
            </a:r>
            <a:r>
              <a:rPr lang="en-US" sz="2400" dirty="0">
                <a:latin typeface="Book Antiqua" pitchFamily="18" charset="0"/>
              </a:rPr>
              <a:t> </a:t>
            </a:r>
            <a:r>
              <a:rPr lang="en-US" sz="2400" dirty="0" err="1">
                <a:latin typeface="Book Antiqua" pitchFamily="18" charset="0"/>
              </a:rPr>
              <a:t>asiat</a:t>
            </a:r>
            <a:endParaRPr lang="fi-FI" sz="2400" dirty="0">
              <a:latin typeface="Book Antiqua" pitchFamily="18" charset="0"/>
            </a:endParaRPr>
          </a:p>
          <a:p>
            <a:pPr>
              <a:lnSpc>
                <a:spcPct val="110000"/>
              </a:lnSpc>
              <a:buFont typeface="Wingdings" pitchFamily="2" charset="2"/>
              <a:buNone/>
            </a:pPr>
            <a:r>
              <a:rPr lang="fi-FI" sz="2400" dirty="0">
                <a:latin typeface="Book Antiqua" pitchFamily="18" charset="0"/>
              </a:rPr>
              <a:t>Mahdollisuus elää ympäristössä, jossa tuntee olevansa kotonaan</a:t>
            </a:r>
            <a:endParaRPr lang="en-US" sz="2400" dirty="0">
              <a:latin typeface="Book Antiqua" pitchFamily="18" charset="0"/>
            </a:endParaRPr>
          </a:p>
          <a:p>
            <a:pPr>
              <a:lnSpc>
                <a:spcPct val="80000"/>
              </a:lnSpc>
              <a:buFont typeface="Wingdings" pitchFamily="2" charset="2"/>
              <a:buNone/>
            </a:pPr>
            <a:endParaRPr lang="en-US" sz="1800" dirty="0"/>
          </a:p>
        </p:txBody>
      </p:sp>
    </p:spTree>
    <p:extLst>
      <p:ext uri="{BB962C8B-B14F-4D97-AF65-F5344CB8AC3E}">
        <p14:creationId xmlns:p14="http://schemas.microsoft.com/office/powerpoint/2010/main" val="4172928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pPr marL="0" indent="0">
              <a:buNone/>
            </a:pPr>
            <a:r>
              <a:rPr lang="en-GB" dirty="0" smtClean="0">
                <a:latin typeface="Book Antiqua"/>
                <a:cs typeface="Book Antiqua"/>
              </a:rPr>
              <a:t>There </a:t>
            </a:r>
            <a:r>
              <a:rPr lang="en-GB" dirty="0">
                <a:latin typeface="Book Antiqua"/>
                <a:cs typeface="Book Antiqua"/>
              </a:rPr>
              <a:t>are several competing discourses on well-</a:t>
            </a:r>
            <a:r>
              <a:rPr lang="en-GB" dirty="0" smtClean="0">
                <a:latin typeface="Book Antiqua"/>
                <a:cs typeface="Book Antiqua"/>
              </a:rPr>
              <a:t>being. </a:t>
            </a:r>
          </a:p>
          <a:p>
            <a:pPr marL="0" indent="0">
              <a:buNone/>
            </a:pPr>
            <a:endParaRPr lang="en-GB" dirty="0">
              <a:latin typeface="Book Antiqua"/>
              <a:cs typeface="Book Antiqua"/>
            </a:endParaRPr>
          </a:p>
          <a:p>
            <a:pPr marL="0" indent="0">
              <a:buNone/>
            </a:pPr>
            <a:r>
              <a:rPr lang="en-GB" dirty="0" smtClean="0">
                <a:latin typeface="Book Antiqua"/>
                <a:cs typeface="Book Antiqua"/>
              </a:rPr>
              <a:t>This </a:t>
            </a:r>
            <a:r>
              <a:rPr lang="en-GB" dirty="0">
                <a:latin typeface="Book Antiqua"/>
                <a:cs typeface="Book Antiqua"/>
              </a:rPr>
              <a:t>is complicated by the fact that the Finnish language does not differentiate between well-being, welfare and wellness – all of them are called “</a:t>
            </a:r>
            <a:r>
              <a:rPr lang="en-GB" dirty="0" err="1">
                <a:latin typeface="Book Antiqua"/>
                <a:cs typeface="Book Antiqua"/>
              </a:rPr>
              <a:t>hyvinvointi</a:t>
            </a:r>
            <a:r>
              <a:rPr lang="en-GB" dirty="0">
                <a:latin typeface="Book Antiqua"/>
                <a:cs typeface="Book Antiqua"/>
              </a:rPr>
              <a:t>”. </a:t>
            </a:r>
            <a:endParaRPr lang="en-US" dirty="0">
              <a:latin typeface="Book Antiqua"/>
              <a:cs typeface="Book Antiqua"/>
            </a:endParaRPr>
          </a:p>
        </p:txBody>
      </p:sp>
    </p:spTree>
    <p:extLst>
      <p:ext uri="{BB962C8B-B14F-4D97-AF65-F5344CB8AC3E}">
        <p14:creationId xmlns:p14="http://schemas.microsoft.com/office/powerpoint/2010/main" val="422116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fi-FI"/>
          </a:p>
        </p:txBody>
      </p:sp>
      <p:sp>
        <p:nvSpPr>
          <p:cNvPr id="10" name="Content Placeholder 9"/>
          <p:cNvSpPr>
            <a:spLocks noGrp="1"/>
          </p:cNvSpPr>
          <p:nvPr>
            <p:ph idx="1"/>
          </p:nvPr>
        </p:nvSpPr>
        <p:spPr/>
        <p:txBody>
          <a:bodyPr/>
          <a:lstStyle/>
          <a:p>
            <a:pPr marL="0" indent="0">
              <a:buNone/>
            </a:pPr>
            <a:r>
              <a:rPr lang="fi-FI" dirty="0" smtClean="0">
                <a:latin typeface="Book Antiqua" pitchFamily="18" charset="0"/>
              </a:rPr>
              <a:t>Mikä merkitys mielestänne seuraavilla asioilla on hyvinvoinnillenne? (1 ei lainkaan merkitystä – 5 erittäin suuri merkitys)</a:t>
            </a:r>
          </a:p>
          <a:p>
            <a:pPr marL="0" indent="0">
              <a:buNone/>
            </a:pPr>
            <a:endParaRPr lang="fi-FI" dirty="0">
              <a:latin typeface="Book Antiqua" pitchFamily="18" charset="0"/>
            </a:endParaRPr>
          </a:p>
          <a:p>
            <a:pPr marL="0" indent="0">
              <a:buNone/>
            </a:pPr>
            <a:r>
              <a:rPr lang="fi-FI" dirty="0" smtClean="0">
                <a:latin typeface="Book Antiqua" pitchFamily="18" charset="0"/>
              </a:rPr>
              <a:t>Arvioikaa tuttua kouluarvosana-asteikkoa (4–10) käyttäen, kuinka hyvä on elämäntilanteenne seuraavissa asioissa?</a:t>
            </a:r>
            <a:endParaRPr lang="fi-FI" dirty="0">
              <a:latin typeface="Book Antiqua" pitchFamily="18" charset="0"/>
            </a:endParaRPr>
          </a:p>
        </p:txBody>
      </p:sp>
    </p:spTree>
    <p:extLst>
      <p:ext uri="{BB962C8B-B14F-4D97-AF65-F5344CB8AC3E}">
        <p14:creationId xmlns:p14="http://schemas.microsoft.com/office/powerpoint/2010/main" val="25433053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Otsikko 1"/>
          <p:cNvSpPr>
            <a:spLocks noGrp="1"/>
          </p:cNvSpPr>
          <p:nvPr>
            <p:ph type="title"/>
          </p:nvPr>
        </p:nvSpPr>
        <p:spPr>
          <a:xfrm>
            <a:off x="1071563" y="152400"/>
            <a:ext cx="8072437" cy="1062038"/>
          </a:xfrm>
        </p:spPr>
        <p:txBody>
          <a:bodyPr>
            <a:normAutofit fontScale="90000"/>
          </a:bodyPr>
          <a:lstStyle/>
          <a:p>
            <a:pPr algn="ctr">
              <a:lnSpc>
                <a:spcPct val="100000"/>
              </a:lnSpc>
            </a:pPr>
            <a:r>
              <a:rPr lang="fi-FI" dirty="0" err="1" smtClean="0"/>
              <a:t>Perceived</a:t>
            </a:r>
            <a:r>
              <a:rPr lang="fi-FI" dirty="0" smtClean="0"/>
              <a:t> </a:t>
            </a:r>
            <a:r>
              <a:rPr lang="fi-FI" dirty="0" err="1" smtClean="0"/>
              <a:t>importance</a:t>
            </a:r>
            <a:r>
              <a:rPr lang="fi-FI" dirty="0" smtClean="0"/>
              <a:t> of life </a:t>
            </a:r>
            <a:r>
              <a:rPr lang="fi-FI" dirty="0" err="1" smtClean="0"/>
              <a:t>domains</a:t>
            </a:r>
            <a:r>
              <a:rPr lang="fi-FI" dirty="0" smtClean="0"/>
              <a:t> for </a:t>
            </a:r>
            <a:r>
              <a:rPr lang="fi-FI" dirty="0" err="1" smtClean="0"/>
              <a:t>well-being</a:t>
            </a:r>
            <a:r>
              <a:rPr lang="fi-FI" sz="2000" dirty="0" smtClean="0"/>
              <a:t/>
            </a:r>
            <a:br>
              <a:rPr lang="fi-FI" sz="2000" dirty="0" smtClean="0"/>
            </a:br>
            <a:r>
              <a:rPr lang="fi-FI" sz="1600" b="0" dirty="0" smtClean="0"/>
              <a:t>(1=not at </a:t>
            </a:r>
            <a:r>
              <a:rPr lang="fi-FI" sz="1600" b="0" dirty="0" err="1" smtClean="0"/>
              <a:t>all</a:t>
            </a:r>
            <a:r>
              <a:rPr lang="fi-FI" sz="1600" b="0" dirty="0" smtClean="0"/>
              <a:t> </a:t>
            </a:r>
            <a:r>
              <a:rPr lang="fi-FI" sz="1600" b="0" dirty="0" err="1" smtClean="0"/>
              <a:t>important</a:t>
            </a:r>
            <a:r>
              <a:rPr lang="fi-FI" sz="1600" b="0" dirty="0" smtClean="0"/>
              <a:t>; 5= </a:t>
            </a:r>
            <a:r>
              <a:rPr lang="fi-FI" sz="1600" b="0" dirty="0" err="1" smtClean="0"/>
              <a:t>very</a:t>
            </a:r>
            <a:r>
              <a:rPr lang="fi-FI" sz="1600" b="0" dirty="0" smtClean="0"/>
              <a:t> </a:t>
            </a:r>
            <a:r>
              <a:rPr lang="fi-FI" sz="1600" b="0" dirty="0" err="1" smtClean="0"/>
              <a:t>important</a:t>
            </a:r>
            <a:r>
              <a:rPr lang="fi-FI" sz="1600" b="0" dirty="0" smtClean="0"/>
              <a:t>)</a:t>
            </a:r>
            <a:endParaRPr lang="fi-FI" b="0" dirty="0" smtClean="0"/>
          </a:p>
        </p:txBody>
      </p:sp>
      <p:graphicFrame>
        <p:nvGraphicFramePr>
          <p:cNvPr id="5" name="Kaavio 4"/>
          <p:cNvGraphicFramePr>
            <a:graphicFrameLocks noGrp="1"/>
          </p:cNvGraphicFramePr>
          <p:nvPr/>
        </p:nvGraphicFramePr>
        <p:xfrm>
          <a:off x="928662" y="1357298"/>
          <a:ext cx="8082667" cy="53272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621862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Otsikko 1"/>
          <p:cNvSpPr>
            <a:spLocks noGrp="1"/>
          </p:cNvSpPr>
          <p:nvPr>
            <p:ph type="title"/>
          </p:nvPr>
        </p:nvSpPr>
        <p:spPr>
          <a:xfrm>
            <a:off x="1071563" y="152400"/>
            <a:ext cx="8072437" cy="1062038"/>
          </a:xfrm>
        </p:spPr>
        <p:txBody>
          <a:bodyPr>
            <a:normAutofit fontScale="90000"/>
          </a:bodyPr>
          <a:lstStyle/>
          <a:p>
            <a:pPr algn="ctr">
              <a:lnSpc>
                <a:spcPct val="100000"/>
              </a:lnSpc>
            </a:pPr>
            <a:r>
              <a:rPr lang="fi-FI" dirty="0" err="1" smtClean="0"/>
              <a:t>Perceived</a:t>
            </a:r>
            <a:r>
              <a:rPr lang="fi-FI" dirty="0" smtClean="0"/>
              <a:t> </a:t>
            </a:r>
            <a:r>
              <a:rPr lang="fi-FI" dirty="0" err="1" smtClean="0"/>
              <a:t>importance</a:t>
            </a:r>
            <a:r>
              <a:rPr lang="fi-FI" dirty="0" smtClean="0"/>
              <a:t> of life </a:t>
            </a:r>
            <a:r>
              <a:rPr lang="fi-FI" dirty="0" err="1" smtClean="0"/>
              <a:t>domains</a:t>
            </a:r>
            <a:r>
              <a:rPr lang="fi-FI" dirty="0" smtClean="0"/>
              <a:t> for </a:t>
            </a:r>
            <a:r>
              <a:rPr lang="fi-FI" dirty="0" err="1" smtClean="0"/>
              <a:t>well-being</a:t>
            </a:r>
            <a:r>
              <a:rPr lang="fi-FI" sz="2000" dirty="0" smtClean="0"/>
              <a:t/>
            </a:r>
            <a:br>
              <a:rPr lang="fi-FI" sz="2000" dirty="0" smtClean="0"/>
            </a:br>
            <a:r>
              <a:rPr lang="fi-FI" sz="1600" b="0" dirty="0" smtClean="0"/>
              <a:t>(1=not at </a:t>
            </a:r>
            <a:r>
              <a:rPr lang="fi-FI" sz="1600" b="0" dirty="0" err="1" smtClean="0"/>
              <a:t>all</a:t>
            </a:r>
            <a:r>
              <a:rPr lang="fi-FI" sz="1600" b="0" dirty="0" smtClean="0"/>
              <a:t> </a:t>
            </a:r>
            <a:r>
              <a:rPr lang="fi-FI" sz="1600" b="0" dirty="0" err="1" smtClean="0"/>
              <a:t>important</a:t>
            </a:r>
            <a:r>
              <a:rPr lang="fi-FI" sz="1600" b="0" dirty="0" smtClean="0"/>
              <a:t>; 5= </a:t>
            </a:r>
            <a:r>
              <a:rPr lang="fi-FI" sz="1600" b="0" dirty="0" err="1" smtClean="0"/>
              <a:t>very</a:t>
            </a:r>
            <a:r>
              <a:rPr lang="fi-FI" sz="1600" b="0" dirty="0" smtClean="0"/>
              <a:t> </a:t>
            </a:r>
            <a:r>
              <a:rPr lang="fi-FI" sz="1600" b="0" dirty="0" err="1" smtClean="0"/>
              <a:t>important</a:t>
            </a:r>
            <a:r>
              <a:rPr lang="fi-FI" sz="1600" b="0" dirty="0" smtClean="0"/>
              <a:t>)</a:t>
            </a:r>
            <a:endParaRPr lang="fi-FI" b="0" dirty="0" smtClean="0"/>
          </a:p>
        </p:txBody>
      </p:sp>
      <p:graphicFrame>
        <p:nvGraphicFramePr>
          <p:cNvPr id="5" name="Kaavio 4"/>
          <p:cNvGraphicFramePr>
            <a:graphicFrameLocks noGrp="1"/>
          </p:cNvGraphicFramePr>
          <p:nvPr/>
        </p:nvGraphicFramePr>
        <p:xfrm>
          <a:off x="928662" y="1357298"/>
          <a:ext cx="8082667" cy="53272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621862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pPr eaLnBrk="1" hangingPunct="1"/>
            <a:r>
              <a:rPr lang="fi-FI" sz="2400" b="1" dirty="0" smtClean="0">
                <a:solidFill>
                  <a:schemeClr val="tx1"/>
                </a:solidFill>
                <a:effectLst/>
                <a:latin typeface="Book Antiqua"/>
                <a:cs typeface="Book Antiqua"/>
              </a:rPr>
              <a:t>The </a:t>
            </a:r>
            <a:r>
              <a:rPr lang="fi-FI" sz="2400" b="1" dirty="0" err="1" smtClean="0">
                <a:solidFill>
                  <a:schemeClr val="tx1"/>
                </a:solidFill>
                <a:effectLst/>
                <a:latin typeface="Book Antiqua"/>
                <a:cs typeface="Book Antiqua"/>
              </a:rPr>
              <a:t>perceived</a:t>
            </a:r>
            <a:r>
              <a:rPr lang="fi-FI" sz="2400" b="1" dirty="0" smtClean="0">
                <a:solidFill>
                  <a:schemeClr val="tx1"/>
                </a:solidFill>
                <a:effectLst/>
                <a:latin typeface="Book Antiqua"/>
                <a:cs typeface="Book Antiqua"/>
              </a:rPr>
              <a:t>  </a:t>
            </a:r>
            <a:r>
              <a:rPr lang="fi-FI" sz="2400" b="1" dirty="0" err="1">
                <a:solidFill>
                  <a:schemeClr val="tx1"/>
                </a:solidFill>
                <a:effectLst/>
                <a:latin typeface="Book Antiqua"/>
                <a:cs typeface="Book Antiqua"/>
              </a:rPr>
              <a:t>importance</a:t>
            </a:r>
            <a:r>
              <a:rPr lang="fi-FI" sz="2400" b="1" dirty="0">
                <a:solidFill>
                  <a:schemeClr val="tx1"/>
                </a:solidFill>
                <a:effectLst/>
                <a:latin typeface="Book Antiqua"/>
                <a:cs typeface="Book Antiqua"/>
              </a:rPr>
              <a:t> of </a:t>
            </a:r>
            <a:r>
              <a:rPr lang="fi-FI" sz="2400" b="1" dirty="0" err="1" smtClean="0">
                <a:solidFill>
                  <a:schemeClr val="tx1"/>
                </a:solidFill>
                <a:effectLst/>
                <a:latin typeface="Book Antiqua"/>
                <a:cs typeface="Book Antiqua"/>
              </a:rPr>
              <a:t>various</a:t>
            </a:r>
            <a:r>
              <a:rPr lang="fi-FI" sz="2400" b="1" dirty="0" smtClean="0">
                <a:solidFill>
                  <a:schemeClr val="tx1"/>
                </a:solidFill>
                <a:effectLst/>
                <a:latin typeface="Book Antiqua"/>
                <a:cs typeface="Book Antiqua"/>
              </a:rPr>
              <a:t> life </a:t>
            </a:r>
            <a:r>
              <a:rPr lang="fi-FI" sz="2400" b="1" dirty="0" err="1" smtClean="0">
                <a:solidFill>
                  <a:schemeClr val="tx1"/>
                </a:solidFill>
                <a:effectLst/>
                <a:latin typeface="Book Antiqua"/>
                <a:cs typeface="Book Antiqua"/>
              </a:rPr>
              <a:t>domains</a:t>
            </a:r>
            <a:r>
              <a:rPr lang="fi-FI" sz="2400" b="1" dirty="0" smtClean="0">
                <a:solidFill>
                  <a:schemeClr val="tx1"/>
                </a:solidFill>
                <a:effectLst/>
                <a:latin typeface="Book Antiqua"/>
                <a:cs typeface="Book Antiqua"/>
              </a:rPr>
              <a:t> for </a:t>
            </a:r>
            <a:r>
              <a:rPr lang="fi-FI" sz="2400" b="1" dirty="0" err="1" smtClean="0">
                <a:solidFill>
                  <a:schemeClr val="tx1"/>
                </a:solidFill>
                <a:effectLst/>
                <a:latin typeface="Book Antiqua"/>
                <a:cs typeface="Book Antiqua"/>
              </a:rPr>
              <a:t>well-being</a:t>
            </a:r>
            <a:r>
              <a:rPr lang="fi-FI" sz="2400" b="1" dirty="0" smtClean="0">
                <a:solidFill>
                  <a:schemeClr val="tx1"/>
                </a:solidFill>
                <a:effectLst/>
                <a:latin typeface="Book Antiqua"/>
                <a:cs typeface="Book Antiqua"/>
              </a:rPr>
              <a:t> </a:t>
            </a:r>
            <a:r>
              <a:rPr lang="fi-FI" sz="2400" b="1" dirty="0" err="1" smtClean="0">
                <a:solidFill>
                  <a:schemeClr val="tx1"/>
                </a:solidFill>
                <a:effectLst/>
                <a:latin typeface="Book Antiqua"/>
                <a:cs typeface="Book Antiqua"/>
              </a:rPr>
              <a:t>according</a:t>
            </a:r>
            <a:r>
              <a:rPr lang="fi-FI" sz="2400" b="1" dirty="0" smtClean="0">
                <a:solidFill>
                  <a:schemeClr val="tx1"/>
                </a:solidFill>
                <a:effectLst/>
                <a:latin typeface="Book Antiqua"/>
                <a:cs typeface="Book Antiqua"/>
              </a:rPr>
              <a:t> to </a:t>
            </a:r>
            <a:r>
              <a:rPr lang="fi-FI" sz="2400" b="1" dirty="0" err="1" smtClean="0">
                <a:solidFill>
                  <a:schemeClr val="tx1"/>
                </a:solidFill>
                <a:effectLst/>
                <a:latin typeface="Book Antiqua"/>
                <a:cs typeface="Book Antiqua"/>
              </a:rPr>
              <a:t>gender</a:t>
            </a:r>
            <a:r>
              <a:rPr lang="fi-FI" sz="2400" b="1" dirty="0">
                <a:solidFill>
                  <a:schemeClr val="tx1"/>
                </a:solidFill>
                <a:effectLst/>
                <a:latin typeface="Book Antiqua"/>
                <a:cs typeface="Book Antiqua"/>
              </a:rPr>
              <a:t/>
            </a:r>
            <a:br>
              <a:rPr lang="fi-FI" sz="2400" b="1" dirty="0">
                <a:solidFill>
                  <a:schemeClr val="tx1"/>
                </a:solidFill>
                <a:effectLst/>
                <a:latin typeface="Book Antiqua"/>
                <a:cs typeface="Book Antiqua"/>
              </a:rPr>
            </a:br>
            <a:r>
              <a:rPr lang="fi-FI" sz="1200" b="1" dirty="0">
                <a:solidFill>
                  <a:schemeClr val="tx1"/>
                </a:solidFill>
                <a:effectLst/>
                <a:latin typeface="Book Antiqua"/>
                <a:cs typeface="Book Antiqua"/>
              </a:rPr>
              <a:t>(0 = no </a:t>
            </a:r>
            <a:r>
              <a:rPr lang="fi-FI" sz="1200" b="1" dirty="0" err="1">
                <a:solidFill>
                  <a:schemeClr val="tx1"/>
                </a:solidFill>
                <a:effectLst/>
                <a:latin typeface="Book Antiqua"/>
                <a:cs typeface="Book Antiqua"/>
              </a:rPr>
              <a:t>importance</a:t>
            </a:r>
            <a:r>
              <a:rPr lang="fi-FI" sz="1200" b="1" dirty="0">
                <a:solidFill>
                  <a:schemeClr val="tx1"/>
                </a:solidFill>
                <a:effectLst/>
                <a:latin typeface="Book Antiqua"/>
                <a:cs typeface="Book Antiqua"/>
              </a:rPr>
              <a:t>, 1 = </a:t>
            </a:r>
            <a:r>
              <a:rPr lang="fi-FI" sz="1200" b="1" dirty="0" err="1">
                <a:solidFill>
                  <a:schemeClr val="tx1"/>
                </a:solidFill>
                <a:effectLst/>
                <a:latin typeface="Book Antiqua"/>
                <a:cs typeface="Book Antiqua"/>
              </a:rPr>
              <a:t>little</a:t>
            </a:r>
            <a:r>
              <a:rPr lang="fi-FI" sz="1200" b="1" dirty="0">
                <a:solidFill>
                  <a:schemeClr val="tx1"/>
                </a:solidFill>
                <a:effectLst/>
                <a:latin typeface="Book Antiqua"/>
                <a:cs typeface="Book Antiqua"/>
              </a:rPr>
              <a:t> </a:t>
            </a:r>
            <a:r>
              <a:rPr lang="fi-FI" sz="1200" b="1" dirty="0" err="1">
                <a:solidFill>
                  <a:schemeClr val="tx1"/>
                </a:solidFill>
                <a:effectLst/>
                <a:latin typeface="Book Antiqua"/>
                <a:cs typeface="Book Antiqua"/>
              </a:rPr>
              <a:t>importance</a:t>
            </a:r>
            <a:r>
              <a:rPr lang="fi-FI" sz="1200" b="1" dirty="0">
                <a:solidFill>
                  <a:schemeClr val="tx1"/>
                </a:solidFill>
                <a:effectLst/>
                <a:latin typeface="Book Antiqua"/>
                <a:cs typeface="Book Antiqua"/>
              </a:rPr>
              <a:t>, 2 = </a:t>
            </a:r>
            <a:r>
              <a:rPr lang="fi-FI" sz="1200" b="1" dirty="0" err="1">
                <a:solidFill>
                  <a:schemeClr val="tx1"/>
                </a:solidFill>
                <a:effectLst/>
                <a:latin typeface="Book Antiqua"/>
                <a:cs typeface="Book Antiqua"/>
              </a:rPr>
              <a:t>some</a:t>
            </a:r>
            <a:r>
              <a:rPr lang="fi-FI" sz="1200" b="1" dirty="0">
                <a:solidFill>
                  <a:schemeClr val="tx1"/>
                </a:solidFill>
                <a:effectLst/>
                <a:latin typeface="Book Antiqua"/>
                <a:cs typeface="Book Antiqua"/>
              </a:rPr>
              <a:t> </a:t>
            </a:r>
            <a:r>
              <a:rPr lang="fi-FI" sz="1200" b="1" dirty="0" err="1">
                <a:solidFill>
                  <a:schemeClr val="tx1"/>
                </a:solidFill>
                <a:effectLst/>
                <a:latin typeface="Book Antiqua"/>
                <a:cs typeface="Book Antiqua"/>
              </a:rPr>
              <a:t>importance</a:t>
            </a:r>
            <a:r>
              <a:rPr lang="fi-FI" sz="1200" b="1" dirty="0">
                <a:solidFill>
                  <a:schemeClr val="tx1"/>
                </a:solidFill>
                <a:effectLst/>
                <a:latin typeface="Book Antiqua"/>
                <a:cs typeface="Book Antiqua"/>
              </a:rPr>
              <a:t>, 3 = </a:t>
            </a:r>
            <a:r>
              <a:rPr lang="fi-FI" sz="1200" b="1" dirty="0" err="1">
                <a:solidFill>
                  <a:schemeClr val="tx1"/>
                </a:solidFill>
                <a:effectLst/>
                <a:latin typeface="Book Antiqua"/>
                <a:cs typeface="Book Antiqua"/>
              </a:rPr>
              <a:t>high</a:t>
            </a:r>
            <a:r>
              <a:rPr lang="fi-FI" sz="1200" b="1" dirty="0">
                <a:solidFill>
                  <a:schemeClr val="tx1"/>
                </a:solidFill>
                <a:effectLst/>
                <a:latin typeface="Book Antiqua"/>
                <a:cs typeface="Book Antiqua"/>
              </a:rPr>
              <a:t> </a:t>
            </a:r>
            <a:r>
              <a:rPr lang="fi-FI" sz="1200" b="1" dirty="0" err="1">
                <a:solidFill>
                  <a:schemeClr val="tx1"/>
                </a:solidFill>
                <a:effectLst/>
                <a:latin typeface="Book Antiqua"/>
                <a:cs typeface="Book Antiqua"/>
              </a:rPr>
              <a:t>importance</a:t>
            </a:r>
            <a:r>
              <a:rPr lang="fi-FI" sz="1200" b="1" dirty="0">
                <a:solidFill>
                  <a:schemeClr val="tx1"/>
                </a:solidFill>
                <a:effectLst/>
                <a:latin typeface="Book Antiqua"/>
                <a:cs typeface="Book Antiqua"/>
              </a:rPr>
              <a:t>, </a:t>
            </a:r>
            <a:br>
              <a:rPr lang="fi-FI" sz="1200" b="1" dirty="0">
                <a:solidFill>
                  <a:schemeClr val="tx1"/>
                </a:solidFill>
                <a:effectLst/>
                <a:latin typeface="Book Antiqua"/>
                <a:cs typeface="Book Antiqua"/>
              </a:rPr>
            </a:br>
            <a:r>
              <a:rPr lang="fi-FI" sz="1200" b="1" dirty="0">
                <a:solidFill>
                  <a:schemeClr val="tx1"/>
                </a:solidFill>
                <a:effectLst/>
                <a:latin typeface="Book Antiqua"/>
                <a:cs typeface="Book Antiqua"/>
              </a:rPr>
              <a:t>4 = </a:t>
            </a:r>
            <a:r>
              <a:rPr lang="fi-FI" sz="1200" b="1" dirty="0" err="1">
                <a:solidFill>
                  <a:schemeClr val="tx1"/>
                </a:solidFill>
                <a:effectLst/>
                <a:latin typeface="Book Antiqua"/>
                <a:cs typeface="Book Antiqua"/>
              </a:rPr>
              <a:t>very</a:t>
            </a:r>
            <a:r>
              <a:rPr lang="fi-FI" sz="1200" b="1" dirty="0">
                <a:solidFill>
                  <a:schemeClr val="tx1"/>
                </a:solidFill>
                <a:effectLst/>
                <a:latin typeface="Book Antiqua"/>
                <a:cs typeface="Book Antiqua"/>
              </a:rPr>
              <a:t> </a:t>
            </a:r>
            <a:r>
              <a:rPr lang="fi-FI" sz="1200" b="1" dirty="0" err="1">
                <a:solidFill>
                  <a:schemeClr val="tx1"/>
                </a:solidFill>
                <a:effectLst/>
                <a:latin typeface="Book Antiqua"/>
                <a:cs typeface="Book Antiqua"/>
              </a:rPr>
              <a:t>high</a:t>
            </a:r>
            <a:r>
              <a:rPr lang="fi-FI" sz="1200" b="1" dirty="0">
                <a:solidFill>
                  <a:schemeClr val="tx1"/>
                </a:solidFill>
                <a:effectLst/>
                <a:latin typeface="Book Antiqua"/>
                <a:cs typeface="Book Antiqua"/>
              </a:rPr>
              <a:t> </a:t>
            </a:r>
            <a:r>
              <a:rPr lang="fi-FI" sz="1200" b="1" dirty="0" err="1">
                <a:solidFill>
                  <a:schemeClr val="tx1"/>
                </a:solidFill>
                <a:effectLst/>
                <a:latin typeface="Book Antiqua"/>
                <a:cs typeface="Book Antiqua"/>
              </a:rPr>
              <a:t>importance</a:t>
            </a:r>
            <a:r>
              <a:rPr lang="fi-FI" sz="1200" b="1" dirty="0">
                <a:solidFill>
                  <a:schemeClr val="tx1"/>
                </a:solidFill>
                <a:effectLst/>
                <a:latin typeface="Book Antiqua"/>
                <a:cs typeface="Book Antiqua"/>
              </a:rPr>
              <a:t>)</a:t>
            </a:r>
            <a:br>
              <a:rPr lang="fi-FI" sz="1200" b="1" dirty="0">
                <a:solidFill>
                  <a:schemeClr val="tx1"/>
                </a:solidFill>
                <a:effectLst/>
                <a:latin typeface="Book Antiqua"/>
                <a:cs typeface="Book Antiqua"/>
              </a:rPr>
            </a:br>
            <a:endParaRPr lang="fi-FI" sz="1200" b="1" dirty="0">
              <a:solidFill>
                <a:schemeClr val="tx1"/>
              </a:solidFill>
              <a:effectLst/>
              <a:latin typeface="Book Antiqua"/>
              <a:cs typeface="Book Antiqua"/>
            </a:endParaRPr>
          </a:p>
        </p:txBody>
      </p:sp>
      <p:sp>
        <p:nvSpPr>
          <p:cNvPr id="27651" name="Rectangle 3"/>
          <p:cNvSpPr>
            <a:spLocks noGrp="1" noChangeArrowheads="1"/>
          </p:cNvSpPr>
          <p:nvPr>
            <p:ph type="body" idx="1"/>
          </p:nvPr>
        </p:nvSpPr>
        <p:spPr/>
        <p:txBody>
          <a:bodyPr/>
          <a:lstStyle/>
          <a:p>
            <a:pPr eaLnBrk="1" hangingPunct="1">
              <a:buFont typeface="Wingdings" pitchFamily="2" charset="2"/>
              <a:buChar char="n"/>
              <a:defRPr/>
            </a:pPr>
            <a:r>
              <a:rPr lang="fi-FI" sz="5400" smtClean="0">
                <a:ea typeface="+mn-ea"/>
              </a:rPr>
              <a:t>BAROMETRIKUVA</a:t>
            </a:r>
            <a:endParaRPr lang="en-US" sz="5400" smtClean="0">
              <a:ea typeface="+mn-ea"/>
            </a:endParaRPr>
          </a:p>
        </p:txBody>
      </p:sp>
      <p:pic>
        <p:nvPicPr>
          <p:cNvPr id="2867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295400"/>
            <a:ext cx="8207375"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04752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Otsikko 1"/>
          <p:cNvSpPr>
            <a:spLocks noGrp="1"/>
          </p:cNvSpPr>
          <p:nvPr>
            <p:ph type="title"/>
          </p:nvPr>
        </p:nvSpPr>
        <p:spPr>
          <a:xfrm>
            <a:off x="1214414" y="285728"/>
            <a:ext cx="7715250" cy="1062038"/>
          </a:xfrm>
        </p:spPr>
        <p:txBody>
          <a:bodyPr>
            <a:normAutofit fontScale="90000"/>
          </a:bodyPr>
          <a:lstStyle/>
          <a:p>
            <a:pPr algn="ctr">
              <a:lnSpc>
                <a:spcPct val="100000"/>
              </a:lnSpc>
            </a:pPr>
            <a:r>
              <a:rPr lang="fi-FI" sz="3600" dirty="0" err="1" smtClean="0">
                <a:solidFill>
                  <a:srgbClr val="1E1C77"/>
                </a:solidFill>
                <a:latin typeface="Book Antiqua"/>
                <a:cs typeface="Book Antiqua"/>
              </a:rPr>
              <a:t>Perceived</a:t>
            </a:r>
            <a:r>
              <a:rPr lang="fi-FI" sz="3600" dirty="0" smtClean="0">
                <a:solidFill>
                  <a:srgbClr val="1E1C77"/>
                </a:solidFill>
                <a:latin typeface="Book Antiqua"/>
                <a:cs typeface="Book Antiqua"/>
              </a:rPr>
              <a:t> </a:t>
            </a:r>
            <a:r>
              <a:rPr lang="fi-FI" sz="3600" dirty="0" err="1" smtClean="0">
                <a:latin typeface="Book Antiqua"/>
                <a:cs typeface="Book Antiqua"/>
              </a:rPr>
              <a:t>importance</a:t>
            </a:r>
            <a:r>
              <a:rPr lang="fi-FI" sz="3600" dirty="0" smtClean="0">
                <a:latin typeface="Book Antiqua"/>
                <a:cs typeface="Book Antiqua"/>
              </a:rPr>
              <a:t> </a:t>
            </a:r>
            <a:r>
              <a:rPr lang="fi-FI" sz="3600" dirty="0" smtClean="0">
                <a:solidFill>
                  <a:srgbClr val="1E1C77"/>
                </a:solidFill>
                <a:latin typeface="Book Antiqua"/>
                <a:cs typeface="Book Antiqua"/>
              </a:rPr>
              <a:t>of life </a:t>
            </a:r>
            <a:r>
              <a:rPr lang="fi-FI" sz="3600" dirty="0" err="1" smtClean="0">
                <a:solidFill>
                  <a:srgbClr val="1E1C77"/>
                </a:solidFill>
                <a:latin typeface="Book Antiqua"/>
                <a:cs typeface="Book Antiqua"/>
              </a:rPr>
              <a:t>domains</a:t>
            </a:r>
            <a:r>
              <a:rPr lang="fi-FI" sz="3600" dirty="0" smtClean="0">
                <a:solidFill>
                  <a:srgbClr val="1E1C77"/>
                </a:solidFill>
                <a:latin typeface="Book Antiqua"/>
                <a:cs typeface="Book Antiqua"/>
              </a:rPr>
              <a:t> for </a:t>
            </a:r>
            <a:r>
              <a:rPr lang="fi-FI" sz="3600" dirty="0" err="1" smtClean="0">
                <a:solidFill>
                  <a:srgbClr val="1E1C77"/>
                </a:solidFill>
                <a:latin typeface="Book Antiqua"/>
                <a:cs typeface="Book Antiqua"/>
              </a:rPr>
              <a:t>well-being</a:t>
            </a:r>
            <a:r>
              <a:rPr lang="fi-FI" sz="3600" dirty="0" smtClean="0">
                <a:solidFill>
                  <a:srgbClr val="1E1C77"/>
                </a:solidFill>
                <a:latin typeface="Book Antiqua"/>
                <a:cs typeface="Book Antiqua"/>
              </a:rPr>
              <a:t> </a:t>
            </a:r>
            <a:r>
              <a:rPr lang="fi-FI" sz="3600" dirty="0" err="1" smtClean="0">
                <a:solidFill>
                  <a:srgbClr val="1E1C77"/>
                </a:solidFill>
                <a:latin typeface="Book Antiqua"/>
                <a:cs typeface="Book Antiqua"/>
              </a:rPr>
              <a:t>according</a:t>
            </a:r>
            <a:r>
              <a:rPr lang="fi-FI" sz="3600" dirty="0" smtClean="0">
                <a:solidFill>
                  <a:srgbClr val="1E1C77"/>
                </a:solidFill>
                <a:latin typeface="Book Antiqua"/>
                <a:cs typeface="Book Antiqua"/>
              </a:rPr>
              <a:t> to </a:t>
            </a:r>
            <a:r>
              <a:rPr lang="fi-FI" sz="3600" dirty="0" err="1" smtClean="0">
                <a:solidFill>
                  <a:srgbClr val="1E1C77"/>
                </a:solidFill>
                <a:latin typeface="Book Antiqua"/>
                <a:cs typeface="Book Antiqua"/>
              </a:rPr>
              <a:t>birth</a:t>
            </a:r>
            <a:r>
              <a:rPr lang="fi-FI" sz="3600" dirty="0" smtClean="0">
                <a:solidFill>
                  <a:srgbClr val="1E1C77"/>
                </a:solidFill>
                <a:latin typeface="Book Antiqua"/>
                <a:cs typeface="Book Antiqua"/>
              </a:rPr>
              <a:t> </a:t>
            </a:r>
            <a:r>
              <a:rPr lang="fi-FI" sz="3600" dirty="0" err="1" smtClean="0">
                <a:solidFill>
                  <a:srgbClr val="1E1C77"/>
                </a:solidFill>
                <a:latin typeface="Book Antiqua"/>
                <a:cs typeface="Book Antiqua"/>
              </a:rPr>
              <a:t>cohort</a:t>
            </a:r>
            <a:r>
              <a:rPr lang="fi-FI" sz="3600" dirty="0" smtClean="0">
                <a:solidFill>
                  <a:srgbClr val="1E1C77"/>
                </a:solidFill>
                <a:latin typeface="Book Antiqua"/>
                <a:cs typeface="Book Antiqua"/>
              </a:rPr>
              <a:t> </a:t>
            </a:r>
            <a:r>
              <a:rPr lang="fi-FI" sz="2800" dirty="0" smtClean="0"/>
              <a:t/>
            </a:r>
            <a:br>
              <a:rPr lang="fi-FI" sz="2800" dirty="0" smtClean="0"/>
            </a:br>
            <a:r>
              <a:rPr lang="fi-FI" sz="1600" b="0" dirty="0" smtClean="0"/>
              <a:t> (1=not at </a:t>
            </a:r>
            <a:r>
              <a:rPr lang="fi-FI" sz="1600" b="0" dirty="0" err="1" smtClean="0"/>
              <a:t>all</a:t>
            </a:r>
            <a:r>
              <a:rPr lang="fi-FI" sz="1600" b="0" dirty="0" smtClean="0"/>
              <a:t> </a:t>
            </a:r>
            <a:r>
              <a:rPr lang="fi-FI" sz="1600" b="0" dirty="0" err="1" smtClean="0"/>
              <a:t>important</a:t>
            </a:r>
            <a:r>
              <a:rPr lang="fi-FI" sz="1600" b="0" dirty="0" smtClean="0"/>
              <a:t>; 5= </a:t>
            </a:r>
            <a:r>
              <a:rPr lang="fi-FI" sz="1600" b="0" dirty="0" err="1" smtClean="0"/>
              <a:t>very</a:t>
            </a:r>
            <a:r>
              <a:rPr lang="fi-FI" sz="1600" b="0" dirty="0" smtClean="0"/>
              <a:t> </a:t>
            </a:r>
            <a:r>
              <a:rPr lang="fi-FI" sz="1600" b="0" dirty="0" err="1" smtClean="0"/>
              <a:t>important</a:t>
            </a:r>
            <a:r>
              <a:rPr lang="fi-FI" sz="1600" b="0" dirty="0" smtClean="0"/>
              <a:t>)</a:t>
            </a:r>
          </a:p>
        </p:txBody>
      </p:sp>
      <p:graphicFrame>
        <p:nvGraphicFramePr>
          <p:cNvPr id="5" name="Kaavio 4"/>
          <p:cNvGraphicFramePr>
            <a:graphicFrameLocks noGrp="1"/>
          </p:cNvGraphicFramePr>
          <p:nvPr/>
        </p:nvGraphicFramePr>
        <p:xfrm>
          <a:off x="918457" y="1428736"/>
          <a:ext cx="8225543" cy="53272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386703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Otsikko 2"/>
          <p:cNvSpPr>
            <a:spLocks noGrp="1"/>
          </p:cNvSpPr>
          <p:nvPr>
            <p:ph type="title"/>
          </p:nvPr>
        </p:nvSpPr>
        <p:spPr>
          <a:xfrm>
            <a:off x="1042988" y="1"/>
            <a:ext cx="7624762" cy="1600199"/>
          </a:xfrm>
        </p:spPr>
        <p:txBody>
          <a:bodyPr>
            <a:normAutofit/>
          </a:bodyPr>
          <a:lstStyle/>
          <a:p>
            <a:pPr algn="ctr"/>
            <a:r>
              <a:rPr lang="en-GB" sz="2800" dirty="0" smtClean="0">
                <a:latin typeface="Book Antiqua"/>
                <a:cs typeface="Book Antiqua"/>
              </a:rPr>
              <a:t>Life domains which have increasing /decreasing importance according to age</a:t>
            </a:r>
            <a:endParaRPr lang="fi-FI" sz="2800" dirty="0" smtClean="0">
              <a:latin typeface="Book Antiqua"/>
              <a:cs typeface="Book Antiqua"/>
            </a:endParaRPr>
          </a:p>
        </p:txBody>
      </p:sp>
      <p:sp>
        <p:nvSpPr>
          <p:cNvPr id="56322" name="Sisällön paikkamerkki 3"/>
          <p:cNvSpPr>
            <a:spLocks noGrp="1"/>
          </p:cNvSpPr>
          <p:nvPr>
            <p:ph idx="1"/>
          </p:nvPr>
        </p:nvSpPr>
        <p:spPr>
          <a:xfrm>
            <a:off x="1500188" y="1600200"/>
            <a:ext cx="7339012" cy="4953000"/>
          </a:xfrm>
        </p:spPr>
        <p:txBody>
          <a:bodyPr>
            <a:normAutofit fontScale="62500" lnSpcReduction="20000"/>
          </a:bodyPr>
          <a:lstStyle/>
          <a:p>
            <a:pPr lvl="1">
              <a:lnSpc>
                <a:spcPct val="100000"/>
              </a:lnSpc>
              <a:buFont typeface="Wingdings" pitchFamily="2" charset="2"/>
              <a:buNone/>
            </a:pPr>
            <a:r>
              <a:rPr lang="fi-FI" sz="3200" dirty="0" err="1" smtClean="0">
                <a:latin typeface="Book Antiqua"/>
                <a:cs typeface="Book Antiqua"/>
              </a:rPr>
              <a:t>Increasing</a:t>
            </a:r>
            <a:r>
              <a:rPr lang="fi-FI" sz="3200" dirty="0" smtClean="0">
                <a:latin typeface="Book Antiqua"/>
                <a:cs typeface="Book Antiqua"/>
              </a:rPr>
              <a:t>:</a:t>
            </a:r>
          </a:p>
          <a:p>
            <a:pPr lvl="1">
              <a:lnSpc>
                <a:spcPct val="100000"/>
              </a:lnSpc>
              <a:buFont typeface="Wingdings" pitchFamily="2" charset="2"/>
              <a:buNone/>
            </a:pPr>
            <a:endParaRPr lang="fi-FI" sz="3200" dirty="0" smtClean="0">
              <a:latin typeface="Book Antiqua"/>
              <a:cs typeface="Book Antiqua"/>
            </a:endParaRPr>
          </a:p>
          <a:p>
            <a:pPr lvl="1">
              <a:lnSpc>
                <a:spcPct val="100000"/>
              </a:lnSpc>
            </a:pPr>
            <a:r>
              <a:rPr lang="en-GB" sz="3200" dirty="0" smtClean="0">
                <a:latin typeface="Book Antiqua"/>
                <a:cs typeface="Book Antiqua"/>
              </a:rPr>
              <a:t>Religion</a:t>
            </a:r>
          </a:p>
          <a:p>
            <a:pPr lvl="1">
              <a:lnSpc>
                <a:spcPct val="100000"/>
              </a:lnSpc>
            </a:pPr>
            <a:r>
              <a:rPr lang="en-GB" sz="3200" dirty="0" smtClean="0">
                <a:latin typeface="Book Antiqua"/>
                <a:cs typeface="Book Antiqua"/>
              </a:rPr>
              <a:t>Proximity of services</a:t>
            </a:r>
          </a:p>
          <a:p>
            <a:pPr lvl="1">
              <a:lnSpc>
                <a:spcPct val="100000"/>
              </a:lnSpc>
            </a:pPr>
            <a:r>
              <a:rPr lang="en-GB" sz="3200" dirty="0" smtClean="0">
                <a:latin typeface="Book Antiqua"/>
                <a:cs typeface="Book Antiqua"/>
              </a:rPr>
              <a:t>Relations to neighbours</a:t>
            </a:r>
          </a:p>
          <a:p>
            <a:pPr marL="457200" lvl="1" indent="0">
              <a:lnSpc>
                <a:spcPct val="100000"/>
              </a:lnSpc>
              <a:buNone/>
            </a:pPr>
            <a:endParaRPr lang="en-GB" sz="3200" dirty="0" smtClean="0">
              <a:latin typeface="Book Antiqua"/>
              <a:cs typeface="Book Antiqua"/>
            </a:endParaRPr>
          </a:p>
          <a:p>
            <a:pPr marL="457200" lvl="1" indent="0">
              <a:lnSpc>
                <a:spcPct val="100000"/>
              </a:lnSpc>
              <a:buNone/>
            </a:pPr>
            <a:r>
              <a:rPr lang="en-GB" sz="3200" dirty="0" smtClean="0">
                <a:latin typeface="Book Antiqua"/>
                <a:cs typeface="Book Antiqua"/>
              </a:rPr>
              <a:t>Decreasing</a:t>
            </a:r>
          </a:p>
          <a:p>
            <a:pPr lvl="1">
              <a:lnSpc>
                <a:spcPct val="100000"/>
              </a:lnSpc>
            </a:pPr>
            <a:endParaRPr lang="en-GB" sz="3200" dirty="0" smtClean="0">
              <a:latin typeface="Book Antiqua"/>
              <a:cs typeface="Book Antiqua"/>
            </a:endParaRPr>
          </a:p>
          <a:p>
            <a:pPr lvl="1">
              <a:lnSpc>
                <a:spcPct val="100000"/>
              </a:lnSpc>
            </a:pPr>
            <a:r>
              <a:rPr lang="en-GB" sz="3200" dirty="0" smtClean="0">
                <a:latin typeface="Book Antiqua"/>
                <a:cs typeface="Book Antiqua"/>
              </a:rPr>
              <a:t>Sex life</a:t>
            </a:r>
          </a:p>
          <a:p>
            <a:pPr lvl="1">
              <a:lnSpc>
                <a:spcPct val="100000"/>
              </a:lnSpc>
            </a:pPr>
            <a:r>
              <a:rPr lang="en-GB" sz="3200" dirty="0" smtClean="0">
                <a:latin typeface="Book Antiqua"/>
                <a:cs typeface="Book Antiqua"/>
              </a:rPr>
              <a:t>Entertainment and having fun</a:t>
            </a:r>
          </a:p>
          <a:p>
            <a:pPr lvl="1"/>
            <a:r>
              <a:rPr lang="en-GB" sz="3200" dirty="0" smtClean="0">
                <a:latin typeface="Book Antiqua"/>
                <a:cs typeface="Book Antiqua"/>
              </a:rPr>
              <a:t>Confidential human relationships</a:t>
            </a:r>
          </a:p>
          <a:p>
            <a:pPr lvl="1"/>
            <a:r>
              <a:rPr lang="en-GB" sz="3200" dirty="0" smtClean="0">
                <a:latin typeface="Book Antiqua"/>
                <a:cs typeface="Book Antiqua"/>
              </a:rPr>
              <a:t>Relations to family and kin</a:t>
            </a:r>
          </a:p>
          <a:p>
            <a:pPr lvl="1"/>
            <a:r>
              <a:rPr lang="en-GB" sz="3200" dirty="0" smtClean="0">
                <a:latin typeface="Book Antiqua"/>
                <a:cs typeface="Book Antiqua"/>
              </a:rPr>
              <a:t>Health</a:t>
            </a:r>
          </a:p>
          <a:p>
            <a:pPr marL="457200" lvl="1" indent="0">
              <a:lnSpc>
                <a:spcPct val="100000"/>
              </a:lnSpc>
              <a:buNone/>
            </a:pPr>
            <a:endParaRPr lang="fi-FI" sz="2800" dirty="0" smtClean="0">
              <a:latin typeface="Book Antiqua"/>
              <a:cs typeface="Book Antiqua"/>
            </a:endParaRPr>
          </a:p>
          <a:p>
            <a:pPr lvl="1">
              <a:lnSpc>
                <a:spcPct val="100000"/>
              </a:lnSpc>
            </a:pPr>
            <a:endParaRPr lang="fi-FI" sz="2800" dirty="0" smtClean="0"/>
          </a:p>
          <a:p>
            <a:pPr lvl="1">
              <a:lnSpc>
                <a:spcPct val="100000"/>
              </a:lnSpc>
              <a:buFont typeface="Wingdings" pitchFamily="2" charset="2"/>
              <a:buNone/>
            </a:pPr>
            <a:r>
              <a:rPr lang="fi-FI" sz="2800" dirty="0" smtClean="0"/>
              <a:t>		   </a:t>
            </a:r>
          </a:p>
          <a:p>
            <a:pPr lvl="1"/>
            <a:endParaRPr lang="fi-FI" sz="2800" dirty="0" smtClean="0"/>
          </a:p>
        </p:txBody>
      </p:sp>
    </p:spTree>
    <p:extLst>
      <p:ext uri="{BB962C8B-B14F-4D97-AF65-F5344CB8AC3E}">
        <p14:creationId xmlns:p14="http://schemas.microsoft.com/office/powerpoint/2010/main" val="19552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82562"/>
          </a:xfrm>
        </p:spPr>
        <p:txBody>
          <a:bodyPr>
            <a:normAutofit fontScale="90000"/>
          </a:bodyPr>
          <a:lstStyle/>
          <a:p>
            <a:endParaRPr lang="en-US" dirty="0"/>
          </a:p>
        </p:txBody>
      </p:sp>
      <p:sp>
        <p:nvSpPr>
          <p:cNvPr id="4" name="Content Placeholder 3"/>
          <p:cNvSpPr>
            <a:spLocks noGrp="1"/>
          </p:cNvSpPr>
          <p:nvPr>
            <p:ph idx="1"/>
          </p:nvPr>
        </p:nvSpPr>
        <p:spPr>
          <a:xfrm>
            <a:off x="457200" y="457200"/>
            <a:ext cx="8229600" cy="5668963"/>
          </a:xfrm>
        </p:spPr>
        <p:txBody>
          <a:bodyPr/>
          <a:lstStyle/>
          <a:p>
            <a:pPr marL="0" indent="0">
              <a:buNone/>
            </a:pPr>
            <a:r>
              <a:rPr lang="en-US" dirty="0" err="1">
                <a:latin typeface="Book Antiqua" pitchFamily="18" charset="0"/>
              </a:rPr>
              <a:t>Ilkka</a:t>
            </a:r>
            <a:r>
              <a:rPr lang="en-US" dirty="0">
                <a:latin typeface="Book Antiqua" pitchFamily="18" charset="0"/>
              </a:rPr>
              <a:t> </a:t>
            </a:r>
            <a:r>
              <a:rPr lang="en-US" dirty="0" err="1">
                <a:latin typeface="Book Antiqua" pitchFamily="18" charset="0"/>
              </a:rPr>
              <a:t>Haapola</a:t>
            </a:r>
            <a:r>
              <a:rPr lang="en-US" dirty="0">
                <a:latin typeface="Book Antiqua" pitchFamily="18" charset="0"/>
              </a:rPr>
              <a:t>, </a:t>
            </a:r>
            <a:r>
              <a:rPr lang="en-US" dirty="0" err="1">
                <a:latin typeface="Book Antiqua" pitchFamily="18" charset="0"/>
              </a:rPr>
              <a:t>Antti</a:t>
            </a:r>
            <a:r>
              <a:rPr lang="en-US" dirty="0">
                <a:latin typeface="Book Antiqua" pitchFamily="18" charset="0"/>
              </a:rPr>
              <a:t> </a:t>
            </a:r>
            <a:r>
              <a:rPr lang="en-US" dirty="0" err="1">
                <a:latin typeface="Book Antiqua" pitchFamily="18" charset="0"/>
              </a:rPr>
              <a:t>Karisto</a:t>
            </a:r>
            <a:r>
              <a:rPr lang="en-US" dirty="0">
                <a:latin typeface="Book Antiqua" pitchFamily="18" charset="0"/>
              </a:rPr>
              <a:t>, </a:t>
            </a:r>
            <a:r>
              <a:rPr lang="en-US" dirty="0" err="1">
                <a:latin typeface="Book Antiqua" pitchFamily="18" charset="0"/>
              </a:rPr>
              <a:t>Marjaana</a:t>
            </a:r>
            <a:r>
              <a:rPr lang="en-US" dirty="0">
                <a:latin typeface="Book Antiqua" pitchFamily="18" charset="0"/>
              </a:rPr>
              <a:t> </a:t>
            </a:r>
            <a:r>
              <a:rPr lang="en-US" dirty="0" err="1" smtClean="0">
                <a:latin typeface="Book Antiqua" pitchFamily="18" charset="0"/>
              </a:rPr>
              <a:t>Seppänen</a:t>
            </a:r>
            <a:r>
              <a:rPr lang="en-US" dirty="0" smtClean="0">
                <a:latin typeface="Book Antiqua" pitchFamily="18" charset="0"/>
              </a:rPr>
              <a:t>: </a:t>
            </a:r>
            <a:r>
              <a:rPr lang="en-US" dirty="0" err="1">
                <a:latin typeface="Book Antiqua" pitchFamily="18" charset="0"/>
              </a:rPr>
              <a:t>Köyhyys</a:t>
            </a:r>
            <a:r>
              <a:rPr lang="en-US" dirty="0">
                <a:latin typeface="Book Antiqua" pitchFamily="18" charset="0"/>
              </a:rPr>
              <a:t> </a:t>
            </a:r>
            <a:r>
              <a:rPr lang="en-US" dirty="0" err="1">
                <a:latin typeface="Book Antiqua" pitchFamily="18" charset="0"/>
              </a:rPr>
              <a:t>ja</a:t>
            </a:r>
            <a:r>
              <a:rPr lang="en-US" dirty="0">
                <a:latin typeface="Book Antiqua" pitchFamily="18" charset="0"/>
              </a:rPr>
              <a:t> </a:t>
            </a:r>
            <a:r>
              <a:rPr lang="en-US" dirty="0" err="1">
                <a:latin typeface="Book Antiqua" pitchFamily="18" charset="0"/>
              </a:rPr>
              <a:t>sen</a:t>
            </a:r>
            <a:r>
              <a:rPr lang="en-US" dirty="0">
                <a:latin typeface="Book Antiqua" pitchFamily="18" charset="0"/>
              </a:rPr>
              <a:t> </a:t>
            </a:r>
            <a:r>
              <a:rPr lang="en-US" dirty="0" err="1">
                <a:latin typeface="Book Antiqua" pitchFamily="18" charset="0"/>
              </a:rPr>
              <a:t>heijastumat</a:t>
            </a:r>
            <a:r>
              <a:rPr lang="en-US" dirty="0">
                <a:latin typeface="Book Antiqua" pitchFamily="18" charset="0"/>
              </a:rPr>
              <a:t> </a:t>
            </a:r>
            <a:r>
              <a:rPr lang="en-US" dirty="0" err="1">
                <a:latin typeface="Book Antiqua" pitchFamily="18" charset="0"/>
              </a:rPr>
              <a:t>hyvinvointiin</a:t>
            </a:r>
            <a:r>
              <a:rPr lang="en-US" dirty="0">
                <a:latin typeface="Book Antiqua" pitchFamily="18" charset="0"/>
              </a:rPr>
              <a:t>. </a:t>
            </a:r>
            <a:r>
              <a:rPr lang="en-US" dirty="0" err="1">
                <a:latin typeface="Book Antiqua" pitchFamily="18" charset="0"/>
              </a:rPr>
              <a:t>Seurantatutkimus</a:t>
            </a:r>
            <a:r>
              <a:rPr lang="en-US" dirty="0">
                <a:latin typeface="Book Antiqua" pitchFamily="18" charset="0"/>
              </a:rPr>
              <a:t> </a:t>
            </a:r>
            <a:r>
              <a:rPr lang="en-US" dirty="0" err="1">
                <a:latin typeface="Book Antiqua" pitchFamily="18" charset="0"/>
              </a:rPr>
              <a:t>ikääntyvistä</a:t>
            </a:r>
            <a:r>
              <a:rPr lang="en-US" dirty="0">
                <a:latin typeface="Book Antiqua" pitchFamily="18" charset="0"/>
              </a:rPr>
              <a:t> </a:t>
            </a:r>
            <a:r>
              <a:rPr lang="en-US" dirty="0" err="1">
                <a:latin typeface="Book Antiqua" pitchFamily="18" charset="0"/>
              </a:rPr>
              <a:t>päijäthämäläisistä</a:t>
            </a:r>
            <a:r>
              <a:rPr lang="en-US" dirty="0">
                <a:latin typeface="Book Antiqua" pitchFamily="18" charset="0"/>
              </a:rPr>
              <a:t>. </a:t>
            </a:r>
            <a:r>
              <a:rPr lang="en-US" dirty="0" err="1">
                <a:latin typeface="Book Antiqua" pitchFamily="18" charset="0"/>
              </a:rPr>
              <a:t>Teoksessa</a:t>
            </a:r>
            <a:r>
              <a:rPr lang="en-US" dirty="0">
                <a:latin typeface="Book Antiqua" pitchFamily="18" charset="0"/>
              </a:rPr>
              <a:t> </a:t>
            </a:r>
            <a:r>
              <a:rPr lang="en-US" dirty="0" err="1">
                <a:latin typeface="Book Antiqua" pitchFamily="18" charset="0"/>
              </a:rPr>
              <a:t>Forssén</a:t>
            </a:r>
            <a:r>
              <a:rPr lang="en-US" dirty="0">
                <a:latin typeface="Book Antiqua" pitchFamily="18" charset="0"/>
              </a:rPr>
              <a:t>, </a:t>
            </a:r>
            <a:r>
              <a:rPr lang="en-US" dirty="0" err="1">
                <a:latin typeface="Book Antiqua" pitchFamily="18" charset="0"/>
              </a:rPr>
              <a:t>Katja</a:t>
            </a:r>
            <a:r>
              <a:rPr lang="en-US" dirty="0">
                <a:latin typeface="Book Antiqua" pitchFamily="18" charset="0"/>
              </a:rPr>
              <a:t> &amp; </a:t>
            </a:r>
            <a:r>
              <a:rPr lang="en-US" dirty="0" err="1">
                <a:latin typeface="Book Antiqua" pitchFamily="18" charset="0"/>
              </a:rPr>
              <a:t>Roivainen</a:t>
            </a:r>
            <a:r>
              <a:rPr lang="en-US" dirty="0">
                <a:latin typeface="Book Antiqua" pitchFamily="18" charset="0"/>
              </a:rPr>
              <a:t>, Irene &amp; </a:t>
            </a:r>
            <a:r>
              <a:rPr lang="en-US" dirty="0" err="1">
                <a:latin typeface="Book Antiqua" pitchFamily="18" charset="0"/>
              </a:rPr>
              <a:t>Ylinen</a:t>
            </a:r>
            <a:r>
              <a:rPr lang="en-US" dirty="0">
                <a:latin typeface="Book Antiqua" pitchFamily="18" charset="0"/>
              </a:rPr>
              <a:t>, </a:t>
            </a:r>
            <a:r>
              <a:rPr lang="en-US" dirty="0" err="1">
                <a:latin typeface="Book Antiqua" pitchFamily="18" charset="0"/>
              </a:rPr>
              <a:t>Satu</a:t>
            </a:r>
            <a:r>
              <a:rPr lang="en-US" dirty="0">
                <a:latin typeface="Book Antiqua" pitchFamily="18" charset="0"/>
              </a:rPr>
              <a:t> &amp; </a:t>
            </a:r>
            <a:r>
              <a:rPr lang="en-US" dirty="0" err="1">
                <a:latin typeface="Book Antiqua" pitchFamily="18" charset="0"/>
              </a:rPr>
              <a:t>Heinonen</a:t>
            </a:r>
            <a:r>
              <a:rPr lang="en-US" dirty="0">
                <a:latin typeface="Book Antiqua" pitchFamily="18" charset="0"/>
              </a:rPr>
              <a:t>, </a:t>
            </a:r>
            <a:r>
              <a:rPr lang="en-US" dirty="0" err="1">
                <a:latin typeface="Book Antiqua" pitchFamily="18" charset="0"/>
              </a:rPr>
              <a:t>Jari</a:t>
            </a:r>
            <a:r>
              <a:rPr lang="en-US" dirty="0">
                <a:latin typeface="Book Antiqua" pitchFamily="18" charset="0"/>
              </a:rPr>
              <a:t> (</a:t>
            </a:r>
            <a:r>
              <a:rPr lang="en-US" dirty="0" err="1">
                <a:latin typeface="Book Antiqua" pitchFamily="18" charset="0"/>
              </a:rPr>
              <a:t>toim</a:t>
            </a:r>
            <a:r>
              <a:rPr lang="en-US" dirty="0">
                <a:latin typeface="Book Antiqua" pitchFamily="18" charset="0"/>
              </a:rPr>
              <a:t>.) </a:t>
            </a:r>
            <a:r>
              <a:rPr lang="en-US" dirty="0" err="1">
                <a:latin typeface="Book Antiqua" pitchFamily="18" charset="0"/>
              </a:rPr>
              <a:t>Kohtaako</a:t>
            </a:r>
            <a:r>
              <a:rPr lang="en-US" dirty="0">
                <a:latin typeface="Book Antiqua" pitchFamily="18" charset="0"/>
              </a:rPr>
              <a:t> </a:t>
            </a:r>
            <a:r>
              <a:rPr lang="en-US" dirty="0" err="1">
                <a:latin typeface="Book Antiqua" pitchFamily="18" charset="0"/>
              </a:rPr>
              <a:t>sosiaalityö</a:t>
            </a:r>
            <a:r>
              <a:rPr lang="en-US" dirty="0">
                <a:latin typeface="Book Antiqua" pitchFamily="18" charset="0"/>
              </a:rPr>
              <a:t> </a:t>
            </a:r>
            <a:r>
              <a:rPr lang="en-US" dirty="0" err="1">
                <a:latin typeface="Book Antiqua" pitchFamily="18" charset="0"/>
              </a:rPr>
              <a:t>köyhyyden</a:t>
            </a:r>
            <a:r>
              <a:rPr lang="en-US" dirty="0">
                <a:latin typeface="Book Antiqua" pitchFamily="18" charset="0"/>
              </a:rPr>
              <a:t>? </a:t>
            </a:r>
            <a:r>
              <a:rPr lang="en-US" dirty="0" err="1">
                <a:latin typeface="Book Antiqua" pitchFamily="18" charset="0"/>
              </a:rPr>
              <a:t>UNIpress</a:t>
            </a:r>
            <a:r>
              <a:rPr lang="en-US" dirty="0">
                <a:latin typeface="Book Antiqua" pitchFamily="18" charset="0"/>
              </a:rPr>
              <a:t>, </a:t>
            </a:r>
            <a:r>
              <a:rPr lang="en-US" dirty="0" smtClean="0">
                <a:latin typeface="Book Antiqua" pitchFamily="18" charset="0"/>
              </a:rPr>
              <a:t>Kuopio 2012.</a:t>
            </a:r>
          </a:p>
          <a:p>
            <a:pPr marL="0" indent="0">
              <a:buNone/>
            </a:pPr>
            <a:endParaRPr lang="en-US" dirty="0">
              <a:latin typeface="Book Antiqua" pitchFamily="18" charset="0"/>
            </a:endParaRPr>
          </a:p>
          <a:p>
            <a:pPr marL="0" indent="0">
              <a:buNone/>
            </a:pPr>
            <a:r>
              <a:rPr lang="en-US" dirty="0" err="1" smtClean="0">
                <a:latin typeface="Book Antiqua" pitchFamily="18" charset="0"/>
              </a:rPr>
              <a:t>Köyhyys</a:t>
            </a:r>
            <a:r>
              <a:rPr lang="en-US" dirty="0" smtClean="0">
                <a:latin typeface="Book Antiqua" pitchFamily="18" charset="0"/>
              </a:rPr>
              <a:t> </a:t>
            </a:r>
            <a:r>
              <a:rPr lang="en-US" dirty="0" err="1" smtClean="0">
                <a:latin typeface="Book Antiqua" pitchFamily="18" charset="0"/>
              </a:rPr>
              <a:t>ei</a:t>
            </a:r>
            <a:r>
              <a:rPr lang="en-US" dirty="0" smtClean="0">
                <a:latin typeface="Book Antiqua" pitchFamily="18" charset="0"/>
              </a:rPr>
              <a:t> </a:t>
            </a:r>
            <a:r>
              <a:rPr lang="en-US" dirty="0" err="1" smtClean="0">
                <a:latin typeface="Book Antiqua" pitchFamily="18" charset="0"/>
              </a:rPr>
              <a:t>paljonkaan</a:t>
            </a:r>
            <a:r>
              <a:rPr lang="en-US" dirty="0" smtClean="0">
                <a:latin typeface="Book Antiqua" pitchFamily="18" charset="0"/>
              </a:rPr>
              <a:t> </a:t>
            </a:r>
            <a:r>
              <a:rPr lang="en-US" dirty="0" err="1" smtClean="0">
                <a:latin typeface="Book Antiqua" pitchFamily="18" charset="0"/>
              </a:rPr>
              <a:t>heijastu</a:t>
            </a:r>
            <a:r>
              <a:rPr lang="en-US" dirty="0" smtClean="0">
                <a:latin typeface="Book Antiqua" pitchFamily="18" charset="0"/>
              </a:rPr>
              <a:t> </a:t>
            </a:r>
            <a:r>
              <a:rPr lang="en-US" dirty="0" err="1" smtClean="0">
                <a:latin typeface="Book Antiqua" pitchFamily="18" charset="0"/>
              </a:rPr>
              <a:t>ihmissuhteisiin</a:t>
            </a:r>
            <a:r>
              <a:rPr lang="en-US" dirty="0" smtClean="0">
                <a:latin typeface="Book Antiqua" pitchFamily="18" charset="0"/>
              </a:rPr>
              <a:t>. </a:t>
            </a:r>
            <a:endParaRPr lang="en-US" dirty="0">
              <a:latin typeface="Book Antiqua" pitchFamily="18" charset="0"/>
            </a:endParaRPr>
          </a:p>
        </p:txBody>
      </p:sp>
    </p:spTree>
    <p:extLst>
      <p:ext uri="{BB962C8B-B14F-4D97-AF65-F5344CB8AC3E}">
        <p14:creationId xmlns:p14="http://schemas.microsoft.com/office/powerpoint/2010/main" val="2644487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961322"/>
            <a:ext cx="8229600" cy="5164841"/>
          </a:xfrm>
        </p:spPr>
        <p:txBody>
          <a:bodyPr>
            <a:normAutofit fontScale="92500"/>
          </a:bodyPr>
          <a:lstStyle/>
          <a:p>
            <a:pPr marL="0" indent="0">
              <a:buNone/>
            </a:pPr>
            <a:r>
              <a:rPr lang="fi-FI" dirty="0">
                <a:latin typeface="Book Antiqua"/>
                <a:cs typeface="Book Antiqua"/>
              </a:rPr>
              <a:t>Ihmissuhteiden tuottama hyvinvointi </a:t>
            </a:r>
            <a:r>
              <a:rPr lang="fi-FI" dirty="0" smtClean="0">
                <a:latin typeface="Book Antiqua"/>
                <a:cs typeface="Book Antiqua"/>
              </a:rPr>
              <a:t>on melko riippumatonta </a:t>
            </a:r>
            <a:r>
              <a:rPr lang="fi-FI" dirty="0">
                <a:latin typeface="Book Antiqua"/>
                <a:cs typeface="Book Antiqua"/>
              </a:rPr>
              <a:t>muusta hyvinvoinnista, mutta </a:t>
            </a:r>
            <a:r>
              <a:rPr lang="fi-FI" dirty="0" smtClean="0">
                <a:latin typeface="Book Antiqua"/>
                <a:cs typeface="Book Antiqua"/>
              </a:rPr>
              <a:t>vaikuttaa </a:t>
            </a:r>
            <a:r>
              <a:rPr lang="fi-FI" dirty="0">
                <a:latin typeface="Book Antiqua"/>
                <a:cs typeface="Book Antiqua"/>
              </a:rPr>
              <a:t>muuhun hyvinvointiin. </a:t>
            </a:r>
            <a:endParaRPr lang="fi-FI" dirty="0" smtClean="0">
              <a:latin typeface="Book Antiqua"/>
              <a:cs typeface="Book Antiqua"/>
            </a:endParaRPr>
          </a:p>
          <a:p>
            <a:pPr marL="0" indent="0">
              <a:buNone/>
            </a:pPr>
            <a:endParaRPr lang="en-GB" dirty="0" smtClean="0">
              <a:latin typeface="Book Antiqua"/>
              <a:cs typeface="Book Antiqua"/>
            </a:endParaRPr>
          </a:p>
          <a:p>
            <a:pPr marL="0" indent="0">
              <a:buNone/>
            </a:pPr>
            <a:r>
              <a:rPr lang="en-GB" dirty="0" err="1" smtClean="0">
                <a:latin typeface="Book Antiqua"/>
                <a:cs typeface="Book Antiqua"/>
              </a:rPr>
              <a:t>Ihmissuhteet</a:t>
            </a:r>
            <a:r>
              <a:rPr lang="en-GB" dirty="0" smtClean="0">
                <a:latin typeface="Book Antiqua"/>
                <a:cs typeface="Book Antiqua"/>
              </a:rPr>
              <a:t> </a:t>
            </a:r>
            <a:r>
              <a:rPr lang="en-GB" dirty="0" err="1">
                <a:latin typeface="Book Antiqua"/>
                <a:cs typeface="Book Antiqua"/>
              </a:rPr>
              <a:t>pehmentävät</a:t>
            </a:r>
            <a:r>
              <a:rPr lang="en-GB" dirty="0">
                <a:latin typeface="Book Antiqua"/>
                <a:cs typeface="Book Antiqua"/>
              </a:rPr>
              <a:t> </a:t>
            </a:r>
            <a:r>
              <a:rPr lang="en-GB" dirty="0" err="1">
                <a:latin typeface="Book Antiqua"/>
                <a:cs typeface="Book Antiqua"/>
              </a:rPr>
              <a:t>työttömyyden</a:t>
            </a:r>
            <a:r>
              <a:rPr lang="en-GB" dirty="0">
                <a:latin typeface="Book Antiqua"/>
                <a:cs typeface="Book Antiqua"/>
              </a:rPr>
              <a:t> </a:t>
            </a:r>
            <a:r>
              <a:rPr lang="en-GB" dirty="0" err="1">
                <a:latin typeface="Book Antiqua"/>
                <a:cs typeface="Book Antiqua"/>
              </a:rPr>
              <a:t>tapaisten</a:t>
            </a:r>
            <a:r>
              <a:rPr lang="en-GB" dirty="0">
                <a:latin typeface="Book Antiqua"/>
                <a:cs typeface="Book Antiqua"/>
              </a:rPr>
              <a:t> </a:t>
            </a:r>
            <a:r>
              <a:rPr lang="en-GB" dirty="0" err="1" smtClean="0">
                <a:latin typeface="Book Antiqua"/>
                <a:cs typeface="Book Antiqua"/>
              </a:rPr>
              <a:t>hyvinvointimenetysten</a:t>
            </a:r>
            <a:r>
              <a:rPr lang="en-GB" dirty="0" smtClean="0">
                <a:latin typeface="Book Antiqua"/>
                <a:cs typeface="Book Antiqua"/>
              </a:rPr>
              <a:t> </a:t>
            </a:r>
            <a:r>
              <a:rPr lang="en-GB" dirty="0" err="1" smtClean="0">
                <a:latin typeface="Book Antiqua"/>
                <a:cs typeface="Book Antiqua"/>
              </a:rPr>
              <a:t>vaikutuksia</a:t>
            </a:r>
            <a:r>
              <a:rPr lang="en-GB" dirty="0" smtClean="0">
                <a:latin typeface="Book Antiqua"/>
                <a:cs typeface="Book Antiqua"/>
              </a:rPr>
              <a:t>. </a:t>
            </a:r>
            <a:r>
              <a:rPr lang="en-GB" dirty="0" err="1" smtClean="0">
                <a:latin typeface="Book Antiqua"/>
                <a:cs typeface="Book Antiqua"/>
              </a:rPr>
              <a:t>Sosiaalisilla</a:t>
            </a:r>
            <a:r>
              <a:rPr lang="en-GB" dirty="0" smtClean="0">
                <a:latin typeface="Book Antiqua"/>
                <a:cs typeface="Book Antiqua"/>
              </a:rPr>
              <a:t> </a:t>
            </a:r>
            <a:r>
              <a:rPr lang="en-GB" dirty="0" err="1">
                <a:latin typeface="Book Antiqua"/>
                <a:cs typeface="Book Antiqua"/>
              </a:rPr>
              <a:t>verkostoilla</a:t>
            </a:r>
            <a:r>
              <a:rPr lang="en-GB" dirty="0">
                <a:latin typeface="Book Antiqua"/>
                <a:cs typeface="Book Antiqua"/>
              </a:rPr>
              <a:t> on coping-</a:t>
            </a:r>
            <a:r>
              <a:rPr lang="en-GB" dirty="0" err="1">
                <a:latin typeface="Book Antiqua"/>
                <a:cs typeface="Book Antiqua"/>
              </a:rPr>
              <a:t>merkitystä</a:t>
            </a:r>
            <a:r>
              <a:rPr lang="en-GB" dirty="0">
                <a:latin typeface="Book Antiqua"/>
                <a:cs typeface="Book Antiqua"/>
              </a:rPr>
              <a:t> </a:t>
            </a:r>
            <a:r>
              <a:rPr lang="en-GB" dirty="0" err="1">
                <a:latin typeface="Book Antiqua"/>
                <a:cs typeface="Book Antiqua"/>
              </a:rPr>
              <a:t>terveyden</a:t>
            </a:r>
            <a:r>
              <a:rPr lang="en-GB" dirty="0">
                <a:latin typeface="Book Antiqua"/>
                <a:cs typeface="Book Antiqua"/>
              </a:rPr>
              <a:t> </a:t>
            </a:r>
            <a:r>
              <a:rPr lang="en-GB" dirty="0" err="1">
                <a:latin typeface="Book Antiqua"/>
                <a:cs typeface="Book Antiqua"/>
              </a:rPr>
              <a:t>pettäessä</a:t>
            </a:r>
            <a:r>
              <a:rPr lang="en-GB" dirty="0">
                <a:latin typeface="Book Antiqua"/>
                <a:cs typeface="Book Antiqua"/>
              </a:rPr>
              <a:t>. </a:t>
            </a:r>
            <a:r>
              <a:rPr lang="en-GB" dirty="0" err="1">
                <a:latin typeface="Book Antiqua"/>
                <a:cs typeface="Book Antiqua"/>
              </a:rPr>
              <a:t>Ihmissuhteet</a:t>
            </a:r>
            <a:r>
              <a:rPr lang="en-GB" dirty="0">
                <a:latin typeface="Book Antiqua"/>
                <a:cs typeface="Book Antiqua"/>
              </a:rPr>
              <a:t> </a:t>
            </a:r>
            <a:r>
              <a:rPr lang="en-GB" dirty="0" err="1">
                <a:latin typeface="Book Antiqua"/>
                <a:cs typeface="Book Antiqua"/>
              </a:rPr>
              <a:t>voivat</a:t>
            </a:r>
            <a:r>
              <a:rPr lang="en-GB" dirty="0">
                <a:latin typeface="Book Antiqua"/>
                <a:cs typeface="Book Antiqua"/>
              </a:rPr>
              <a:t> </a:t>
            </a:r>
            <a:r>
              <a:rPr lang="en-GB" dirty="0" err="1" smtClean="0">
                <a:latin typeface="Book Antiqua"/>
                <a:cs typeface="Book Antiqua"/>
              </a:rPr>
              <a:t>toimia</a:t>
            </a:r>
            <a:r>
              <a:rPr lang="en-GB" dirty="0" smtClean="0">
                <a:latin typeface="Book Antiqua"/>
                <a:cs typeface="Book Antiqua"/>
              </a:rPr>
              <a:t> </a:t>
            </a:r>
            <a:r>
              <a:rPr lang="en-GB" dirty="0" err="1" smtClean="0">
                <a:latin typeface="Book Antiqua"/>
                <a:cs typeface="Book Antiqua"/>
              </a:rPr>
              <a:t>pehmentävänä</a:t>
            </a:r>
            <a:r>
              <a:rPr lang="en-GB" dirty="0" smtClean="0">
                <a:latin typeface="Book Antiqua"/>
                <a:cs typeface="Book Antiqua"/>
              </a:rPr>
              <a:t> </a:t>
            </a:r>
            <a:r>
              <a:rPr lang="en-GB" dirty="0" err="1">
                <a:latin typeface="Book Antiqua"/>
                <a:cs typeface="Book Antiqua"/>
              </a:rPr>
              <a:t>suodattimena</a:t>
            </a:r>
            <a:r>
              <a:rPr lang="en-GB" dirty="0">
                <a:latin typeface="Book Antiqua"/>
                <a:cs typeface="Book Antiqua"/>
              </a:rPr>
              <a:t> </a:t>
            </a:r>
            <a:r>
              <a:rPr lang="en-GB" dirty="0" err="1">
                <a:latin typeface="Book Antiqua"/>
                <a:cs typeface="Book Antiqua"/>
              </a:rPr>
              <a:t>muissakin</a:t>
            </a:r>
            <a:r>
              <a:rPr lang="en-GB" dirty="0">
                <a:latin typeface="Book Antiqua"/>
                <a:cs typeface="Book Antiqua"/>
              </a:rPr>
              <a:t> </a:t>
            </a:r>
            <a:r>
              <a:rPr lang="en-GB" dirty="0" err="1">
                <a:latin typeface="Book Antiqua"/>
                <a:cs typeface="Book Antiqua"/>
              </a:rPr>
              <a:t>vaikeissa</a:t>
            </a:r>
            <a:r>
              <a:rPr lang="en-GB" dirty="0">
                <a:latin typeface="Book Antiqua"/>
                <a:cs typeface="Book Antiqua"/>
              </a:rPr>
              <a:t> </a:t>
            </a:r>
            <a:r>
              <a:rPr lang="en-GB" dirty="0" err="1">
                <a:latin typeface="Book Antiqua"/>
                <a:cs typeface="Book Antiqua"/>
              </a:rPr>
              <a:t>elämäntilanteissa</a:t>
            </a:r>
            <a:r>
              <a:rPr lang="en-GB" dirty="0">
                <a:latin typeface="Book Antiqua"/>
                <a:cs typeface="Book Antiqua"/>
              </a:rPr>
              <a:t>. </a:t>
            </a:r>
            <a:endParaRPr lang="en-US" dirty="0">
              <a:latin typeface="Book Antiqua"/>
              <a:cs typeface="Book Antiqua"/>
            </a:endParaRPr>
          </a:p>
        </p:txBody>
      </p:sp>
    </p:spTree>
    <p:extLst>
      <p:ext uri="{BB962C8B-B14F-4D97-AF65-F5344CB8AC3E}">
        <p14:creationId xmlns:p14="http://schemas.microsoft.com/office/powerpoint/2010/main" val="42753358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i-FI"/>
          </a:p>
        </p:txBody>
      </p:sp>
      <p:sp>
        <p:nvSpPr>
          <p:cNvPr id="3" name="Content Placeholder 2"/>
          <p:cNvSpPr>
            <a:spLocks noGrp="1"/>
          </p:cNvSpPr>
          <p:nvPr>
            <p:ph idx="1"/>
          </p:nvPr>
        </p:nvSpPr>
        <p:spPr/>
        <p:txBody>
          <a:bodyPr/>
          <a:lstStyle/>
          <a:p>
            <a:pPr marL="0" indent="0">
              <a:buNone/>
            </a:pPr>
            <a:r>
              <a:rPr lang="fi-FI" dirty="0" smtClean="0">
                <a:latin typeface="Book Antiqua" pitchFamily="18" charset="0"/>
              </a:rPr>
              <a:t>Ihmissuhteisiin liittyy vastavuoroisuus</a:t>
            </a:r>
          </a:p>
          <a:p>
            <a:pPr marL="0" indent="0">
              <a:buNone/>
            </a:pPr>
            <a:endParaRPr lang="fi-FI" dirty="0">
              <a:latin typeface="Book Antiqua" pitchFamily="18" charset="0"/>
            </a:endParaRPr>
          </a:p>
          <a:p>
            <a:pPr marL="0" indent="0">
              <a:buNone/>
            </a:pPr>
            <a:r>
              <a:rPr lang="fi-FI" dirty="0" err="1" smtClean="0">
                <a:latin typeface="Book Antiqua" pitchFamily="18" charset="0"/>
              </a:rPr>
              <a:t>Loving-tyyppisessä</a:t>
            </a:r>
            <a:r>
              <a:rPr lang="fi-FI" dirty="0" smtClean="0">
                <a:latin typeface="Book Antiqua" pitchFamily="18" charset="0"/>
              </a:rPr>
              <a:t> hyvinvoinnissa ei pelata nollasummapeliä.</a:t>
            </a:r>
          </a:p>
          <a:p>
            <a:pPr marL="0" indent="0">
              <a:buNone/>
            </a:pPr>
            <a:endParaRPr lang="fi-FI" dirty="0">
              <a:latin typeface="Book Antiqua" pitchFamily="18" charset="0"/>
            </a:endParaRPr>
          </a:p>
          <a:p>
            <a:pPr marL="0" indent="0">
              <a:buNone/>
            </a:pPr>
            <a:r>
              <a:rPr lang="fi-FI" dirty="0" smtClean="0">
                <a:latin typeface="Book Antiqua" pitchFamily="18" charset="0"/>
              </a:rPr>
              <a:t>Eikä yhteinen hyvinvointi kasva, kun jokainen vain ajaa omaa etuaan. </a:t>
            </a:r>
            <a:endParaRPr lang="fi-FI" dirty="0">
              <a:latin typeface="Book Antiqua" pitchFamily="18" charset="0"/>
            </a:endParaRPr>
          </a:p>
        </p:txBody>
      </p:sp>
    </p:spTree>
    <p:extLst>
      <p:ext uri="{BB962C8B-B14F-4D97-AF65-F5344CB8AC3E}">
        <p14:creationId xmlns:p14="http://schemas.microsoft.com/office/powerpoint/2010/main" val="18192565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789658"/>
            <a:ext cx="8229600" cy="5336506"/>
          </a:xfrm>
        </p:spPr>
        <p:txBody>
          <a:bodyPr>
            <a:normAutofit fontScale="92500" lnSpcReduction="10000"/>
          </a:bodyPr>
          <a:lstStyle/>
          <a:p>
            <a:pPr marL="0" indent="0">
              <a:buNone/>
            </a:pPr>
            <a:r>
              <a:rPr lang="fi-FI" dirty="0" err="1" smtClean="0">
                <a:latin typeface="Book Antiqua"/>
                <a:cs typeface="Book Antiqua"/>
              </a:rPr>
              <a:t>Ihmissuhdehyvinvointi</a:t>
            </a:r>
            <a:r>
              <a:rPr lang="fi-FI" dirty="0" smtClean="0">
                <a:latin typeface="Book Antiqua"/>
                <a:cs typeface="Book Antiqua"/>
              </a:rPr>
              <a:t> on häilyvää</a:t>
            </a:r>
            <a:r>
              <a:rPr lang="fi-FI" dirty="0">
                <a:latin typeface="Book Antiqua"/>
                <a:cs typeface="Book Antiqua"/>
              </a:rPr>
              <a:t>. </a:t>
            </a:r>
            <a:r>
              <a:rPr lang="fi-FI" dirty="0" smtClean="0">
                <a:latin typeface="Book Antiqua"/>
                <a:cs typeface="Book Antiqua"/>
              </a:rPr>
              <a:t> </a:t>
            </a:r>
            <a:endParaRPr lang="en-US" dirty="0">
              <a:latin typeface="Book Antiqua"/>
              <a:cs typeface="Book Antiqua"/>
            </a:endParaRPr>
          </a:p>
          <a:p>
            <a:pPr marL="0" indent="0">
              <a:buNone/>
            </a:pPr>
            <a:r>
              <a:rPr lang="fi-FI" dirty="0">
                <a:latin typeface="Book Antiqua"/>
                <a:cs typeface="Book Antiqua"/>
              </a:rPr>
              <a:t> </a:t>
            </a:r>
            <a:endParaRPr lang="en-US" dirty="0">
              <a:latin typeface="Book Antiqua"/>
              <a:cs typeface="Book Antiqua"/>
            </a:endParaRPr>
          </a:p>
          <a:p>
            <a:pPr marL="0" indent="0">
              <a:buNone/>
            </a:pPr>
            <a:r>
              <a:rPr lang="fi-FI" dirty="0" smtClean="0">
                <a:latin typeface="Book Antiqua"/>
                <a:cs typeface="Book Antiqua"/>
              </a:rPr>
              <a:t>Rakkaus voi vaihtua vihaksi tai haihtua.</a:t>
            </a:r>
          </a:p>
          <a:p>
            <a:pPr marL="0" indent="0">
              <a:buNone/>
            </a:pPr>
            <a:endParaRPr lang="fi-FI" dirty="0">
              <a:latin typeface="Book Antiqua"/>
              <a:cs typeface="Book Antiqua"/>
            </a:endParaRPr>
          </a:p>
          <a:p>
            <a:pPr marL="0" indent="0">
              <a:buNone/>
            </a:pPr>
            <a:r>
              <a:rPr lang="fi-FI" dirty="0" smtClean="0">
                <a:latin typeface="Book Antiqua"/>
                <a:cs typeface="Book Antiqua"/>
              </a:rPr>
              <a:t>Jean-Paul Sartre: Helvetti ovat toiset ihmiset</a:t>
            </a:r>
          </a:p>
          <a:p>
            <a:pPr marL="0" indent="0">
              <a:buNone/>
            </a:pPr>
            <a:r>
              <a:rPr lang="fi-FI" dirty="0" smtClean="0">
                <a:latin typeface="Book Antiqua"/>
                <a:cs typeface="Book Antiqua"/>
              </a:rPr>
              <a:t> </a:t>
            </a:r>
          </a:p>
          <a:p>
            <a:pPr marL="0" indent="0">
              <a:buNone/>
            </a:pPr>
            <a:r>
              <a:rPr lang="fi-FI" dirty="0" smtClean="0">
                <a:latin typeface="Book Antiqua"/>
                <a:cs typeface="Book Antiqua"/>
              </a:rPr>
              <a:t>Kaikki </a:t>
            </a:r>
            <a:r>
              <a:rPr lang="fi-FI" dirty="0">
                <a:latin typeface="Book Antiqua"/>
                <a:cs typeface="Book Antiqua"/>
              </a:rPr>
              <a:t>vastavuoroiset ihmissuhteet </a:t>
            </a:r>
            <a:r>
              <a:rPr lang="fi-FI" dirty="0" smtClean="0">
                <a:latin typeface="Book Antiqua"/>
                <a:cs typeface="Book Antiqua"/>
              </a:rPr>
              <a:t>eivät </a:t>
            </a:r>
            <a:r>
              <a:rPr lang="fi-FI" dirty="0">
                <a:latin typeface="Book Antiqua"/>
                <a:cs typeface="Book Antiqua"/>
              </a:rPr>
              <a:t>ole hyvästä. </a:t>
            </a:r>
            <a:r>
              <a:rPr lang="fi-FI" dirty="0" smtClean="0">
                <a:latin typeface="Book Antiqua"/>
                <a:cs typeface="Book Antiqua"/>
              </a:rPr>
              <a:t>Jonkin pienryhmän tiivis yhteisyys ja vastavuoroinen toistensa puolustaminen voi merkitä ulkopuolisten torjuntaa, sortoa, korruptiota, nepotismia.</a:t>
            </a:r>
            <a:endParaRPr lang="en-US" dirty="0">
              <a:latin typeface="Book Antiqua"/>
              <a:cs typeface="Book Antiqua"/>
            </a:endParaRPr>
          </a:p>
          <a:p>
            <a:pPr marL="0" indent="0">
              <a:buNone/>
            </a:pPr>
            <a:endParaRPr lang="en-US" dirty="0"/>
          </a:p>
        </p:txBody>
      </p:sp>
    </p:spTree>
    <p:extLst>
      <p:ext uri="{BB962C8B-B14F-4D97-AF65-F5344CB8AC3E}">
        <p14:creationId xmlns:p14="http://schemas.microsoft.com/office/powerpoint/2010/main" val="41099354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1143000" y="285750"/>
            <a:ext cx="8001000" cy="714375"/>
          </a:xfrm>
        </p:spPr>
        <p:txBody>
          <a:bodyPr>
            <a:normAutofit fontScale="90000"/>
          </a:bodyPr>
          <a:lstStyle/>
          <a:p>
            <a:pPr algn="ctr"/>
            <a:r>
              <a:rPr lang="en-GB" sz="3200" dirty="0" smtClean="0">
                <a:latin typeface="Book Antiqua"/>
                <a:cs typeface="Book Antiqua"/>
              </a:rPr>
              <a:t>What is well-being? </a:t>
            </a:r>
            <a:br>
              <a:rPr lang="en-GB" sz="3200" dirty="0" smtClean="0">
                <a:latin typeface="Book Antiqua"/>
                <a:cs typeface="Book Antiqua"/>
              </a:rPr>
            </a:br>
            <a:r>
              <a:rPr lang="en-GB" sz="3200" dirty="0" smtClean="0">
                <a:latin typeface="Book Antiqua"/>
                <a:cs typeface="Book Antiqua"/>
              </a:rPr>
              <a:t>Competing public discourses</a:t>
            </a:r>
          </a:p>
        </p:txBody>
      </p:sp>
      <p:sp>
        <p:nvSpPr>
          <p:cNvPr id="18434" name="Rectangle 3"/>
          <p:cNvSpPr>
            <a:spLocks noGrp="1" noChangeArrowheads="1"/>
          </p:cNvSpPr>
          <p:nvPr>
            <p:ph idx="1"/>
          </p:nvPr>
        </p:nvSpPr>
        <p:spPr>
          <a:xfrm>
            <a:off x="928688" y="1000125"/>
            <a:ext cx="8072437" cy="5857875"/>
          </a:xfrm>
        </p:spPr>
        <p:txBody>
          <a:bodyPr>
            <a:normAutofit fontScale="70000" lnSpcReduction="20000"/>
          </a:bodyPr>
          <a:lstStyle/>
          <a:p>
            <a:pPr>
              <a:lnSpc>
                <a:spcPct val="90000"/>
              </a:lnSpc>
              <a:buFont typeface="Wingdings" pitchFamily="2" charset="2"/>
              <a:buNone/>
            </a:pPr>
            <a:endParaRPr lang="fi-FI" sz="2400" dirty="0" smtClean="0">
              <a:latin typeface="Book Antiqua"/>
              <a:cs typeface="Book Antiqua"/>
            </a:endParaRPr>
          </a:p>
          <a:p>
            <a:pPr marL="0" indent="0">
              <a:lnSpc>
                <a:spcPct val="90000"/>
              </a:lnSpc>
              <a:buNone/>
            </a:pPr>
            <a:r>
              <a:rPr lang="en-GB" dirty="0" smtClean="0">
                <a:latin typeface="Book Antiqua"/>
                <a:cs typeface="Book Antiqua"/>
              </a:rPr>
              <a:t>Economy: well-being is created when the marketplace operates freely. The well-being of economy is number one, it will trickle down all the good to the people. </a:t>
            </a:r>
          </a:p>
          <a:p>
            <a:pPr>
              <a:lnSpc>
                <a:spcPct val="90000"/>
              </a:lnSpc>
              <a:buFont typeface="Wingdings" pitchFamily="2" charset="2"/>
              <a:buNone/>
            </a:pPr>
            <a:endParaRPr lang="en-GB" dirty="0" smtClean="0">
              <a:latin typeface="Book Antiqua"/>
              <a:cs typeface="Book Antiqua"/>
            </a:endParaRPr>
          </a:p>
          <a:p>
            <a:pPr marL="0" indent="0">
              <a:lnSpc>
                <a:spcPct val="90000"/>
              </a:lnSpc>
              <a:buNone/>
            </a:pPr>
            <a:r>
              <a:rPr lang="en-GB" dirty="0" smtClean="0">
                <a:latin typeface="Book Antiqua"/>
                <a:cs typeface="Book Antiqua"/>
              </a:rPr>
              <a:t>Social policy: well-being is security and regulation of risks and social problems. It is </a:t>
            </a:r>
            <a:r>
              <a:rPr lang="en-GB" dirty="0" err="1" smtClean="0">
                <a:latin typeface="Book Antiqua"/>
                <a:cs typeface="Book Antiqua"/>
              </a:rPr>
              <a:t>quaranteed</a:t>
            </a:r>
            <a:r>
              <a:rPr lang="en-GB" dirty="0" smtClean="0">
                <a:latin typeface="Book Antiqua"/>
                <a:cs typeface="Book Antiqua"/>
              </a:rPr>
              <a:t> by the welfare state. </a:t>
            </a:r>
          </a:p>
          <a:p>
            <a:pPr marL="0" indent="0">
              <a:lnSpc>
                <a:spcPct val="90000"/>
              </a:lnSpc>
              <a:buNone/>
            </a:pPr>
            <a:r>
              <a:rPr lang="en-GB" dirty="0" smtClean="0">
                <a:latin typeface="Book Antiqua"/>
                <a:cs typeface="Book Antiqua"/>
              </a:rPr>
              <a:t>. </a:t>
            </a:r>
          </a:p>
          <a:p>
            <a:pPr marL="0" indent="0">
              <a:lnSpc>
                <a:spcPct val="90000"/>
              </a:lnSpc>
              <a:buNone/>
            </a:pPr>
            <a:r>
              <a:rPr lang="en-GB" dirty="0" smtClean="0">
                <a:latin typeface="Book Antiqua"/>
                <a:cs typeface="Book Antiqua"/>
              </a:rPr>
              <a:t>Ecology: well-being is generated by ecologically sustainable way of living. </a:t>
            </a:r>
          </a:p>
          <a:p>
            <a:pPr>
              <a:lnSpc>
                <a:spcPct val="90000"/>
              </a:lnSpc>
            </a:pPr>
            <a:endParaRPr lang="en-GB" dirty="0" smtClean="0">
              <a:latin typeface="Book Antiqua"/>
              <a:cs typeface="Book Antiqua"/>
            </a:endParaRPr>
          </a:p>
          <a:p>
            <a:pPr marL="0" indent="0">
              <a:lnSpc>
                <a:spcPct val="90000"/>
              </a:lnSpc>
              <a:buNone/>
            </a:pPr>
            <a:r>
              <a:rPr lang="en-GB" dirty="0" smtClean="0">
                <a:latin typeface="Book Antiqua"/>
                <a:cs typeface="Book Antiqua"/>
              </a:rPr>
              <a:t>Culture: well-being is aesthetic peak experiences and contemplative pleasures given by arts and culture.</a:t>
            </a:r>
          </a:p>
          <a:p>
            <a:pPr>
              <a:lnSpc>
                <a:spcPct val="90000"/>
              </a:lnSpc>
            </a:pPr>
            <a:endParaRPr lang="en-GB" dirty="0" smtClean="0">
              <a:latin typeface="Book Antiqua"/>
              <a:cs typeface="Book Antiqua"/>
            </a:endParaRPr>
          </a:p>
          <a:p>
            <a:pPr marL="0" indent="0">
              <a:lnSpc>
                <a:spcPct val="90000"/>
              </a:lnSpc>
              <a:buNone/>
            </a:pPr>
            <a:r>
              <a:rPr lang="en-GB" dirty="0" smtClean="0">
                <a:latin typeface="Book Antiqua"/>
                <a:cs typeface="Book Antiqua"/>
              </a:rPr>
              <a:t>Health promotion: well-being is health and functional capacity.</a:t>
            </a:r>
          </a:p>
          <a:p>
            <a:pPr marL="0" indent="0">
              <a:lnSpc>
                <a:spcPct val="90000"/>
              </a:lnSpc>
              <a:buNone/>
            </a:pPr>
            <a:endParaRPr lang="en-GB" dirty="0" smtClean="0">
              <a:latin typeface="Book Antiqua"/>
              <a:cs typeface="Book Antiqua"/>
            </a:endParaRPr>
          </a:p>
          <a:p>
            <a:pPr marL="0" indent="0">
              <a:lnSpc>
                <a:spcPct val="90000"/>
              </a:lnSpc>
              <a:buNone/>
            </a:pPr>
            <a:r>
              <a:rPr lang="en-GB" dirty="0" smtClean="0">
                <a:latin typeface="Book Antiqua"/>
                <a:cs typeface="Book Antiqua"/>
              </a:rPr>
              <a:t>Wellness-industry: well-being is corporal pleasure and indulgence given e.g. in spas and cosmetic surgery.</a:t>
            </a:r>
          </a:p>
          <a:p>
            <a:pPr>
              <a:lnSpc>
                <a:spcPct val="90000"/>
              </a:lnSpc>
              <a:buFont typeface="Wingdings" pitchFamily="2" charset="2"/>
              <a:buNone/>
            </a:pPr>
            <a:endParaRPr lang="en-GB" dirty="0" smtClean="0"/>
          </a:p>
          <a:p>
            <a:pPr marL="0" indent="0">
              <a:lnSpc>
                <a:spcPct val="90000"/>
              </a:lnSpc>
              <a:buNone/>
            </a:pPr>
            <a:r>
              <a:rPr lang="en-GB" dirty="0">
                <a:latin typeface="Book Antiqua" pitchFamily="18" charset="0"/>
              </a:rPr>
              <a:t>E</a:t>
            </a:r>
            <a:r>
              <a:rPr lang="en-GB" dirty="0" smtClean="0">
                <a:latin typeface="Book Antiqua" pitchFamily="18" charset="0"/>
              </a:rPr>
              <a:t>tc.</a:t>
            </a:r>
          </a:p>
        </p:txBody>
      </p:sp>
    </p:spTree>
    <p:extLst>
      <p:ext uri="{BB962C8B-B14F-4D97-AF65-F5344CB8AC3E}">
        <p14:creationId xmlns:p14="http://schemas.microsoft.com/office/powerpoint/2010/main" val="35857564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smtClean="0">
              <a:latin typeface="Book Antiqua"/>
              <a:cs typeface="Book Antiqua"/>
            </a:endParaRPr>
          </a:p>
          <a:p>
            <a:pPr marL="0" indent="0">
              <a:buNone/>
            </a:pPr>
            <a:endParaRPr lang="en-US" dirty="0">
              <a:latin typeface="Book Antiqua"/>
              <a:cs typeface="Book Antiqua"/>
            </a:endParaRPr>
          </a:p>
          <a:p>
            <a:pPr marL="0" indent="0" algn="ctr">
              <a:buNone/>
            </a:pPr>
            <a:r>
              <a:rPr lang="en-US" sz="4000" dirty="0" smtClean="0">
                <a:latin typeface="Book Antiqua"/>
                <a:cs typeface="Book Antiqua"/>
              </a:rPr>
              <a:t>“</a:t>
            </a:r>
            <a:r>
              <a:rPr lang="en-US" sz="4000" dirty="0" err="1" smtClean="0">
                <a:latin typeface="Book Antiqua"/>
                <a:cs typeface="Book Antiqua"/>
              </a:rPr>
              <a:t>Hauras</a:t>
            </a:r>
            <a:r>
              <a:rPr lang="en-US" sz="4000" dirty="0" smtClean="0">
                <a:latin typeface="Book Antiqua"/>
                <a:cs typeface="Book Antiqua"/>
              </a:rPr>
              <a:t> </a:t>
            </a:r>
            <a:r>
              <a:rPr lang="en-US" sz="4000" dirty="0" err="1" smtClean="0">
                <a:latin typeface="Book Antiqua"/>
                <a:cs typeface="Book Antiqua"/>
              </a:rPr>
              <a:t>hyvyys</a:t>
            </a:r>
            <a:r>
              <a:rPr lang="en-US" sz="4000" dirty="0" smtClean="0">
                <a:latin typeface="Book Antiqua"/>
                <a:cs typeface="Book Antiqua"/>
              </a:rPr>
              <a:t>” </a:t>
            </a:r>
          </a:p>
          <a:p>
            <a:pPr marL="0" indent="0" algn="ctr">
              <a:buNone/>
            </a:pPr>
            <a:r>
              <a:rPr lang="en-US" sz="4000" dirty="0" smtClean="0">
                <a:latin typeface="Book Antiqua"/>
                <a:cs typeface="Book Antiqua"/>
              </a:rPr>
              <a:t>(Ulla-</a:t>
            </a:r>
            <a:r>
              <a:rPr lang="en-US" sz="4000" dirty="0" err="1" smtClean="0">
                <a:latin typeface="Book Antiqua"/>
                <a:cs typeface="Book Antiqua"/>
              </a:rPr>
              <a:t>Maija</a:t>
            </a:r>
            <a:r>
              <a:rPr lang="en-US" sz="4000" dirty="0" smtClean="0">
                <a:latin typeface="Book Antiqua"/>
                <a:cs typeface="Book Antiqua"/>
              </a:rPr>
              <a:t> </a:t>
            </a:r>
            <a:r>
              <a:rPr lang="en-US" sz="4000" dirty="0" err="1" smtClean="0">
                <a:latin typeface="Book Antiqua"/>
                <a:cs typeface="Book Antiqua"/>
              </a:rPr>
              <a:t>Peltonen</a:t>
            </a:r>
            <a:r>
              <a:rPr lang="en-US" sz="4000" dirty="0" smtClean="0">
                <a:latin typeface="Book Antiqua"/>
                <a:cs typeface="Book Antiqua"/>
              </a:rPr>
              <a:t>)</a:t>
            </a:r>
          </a:p>
          <a:p>
            <a:pPr marL="0" indent="0">
              <a:buNone/>
            </a:pPr>
            <a:endParaRPr lang="en-US" dirty="0">
              <a:latin typeface="Book Antiqua"/>
              <a:cs typeface="Book Antiqua"/>
            </a:endParaRPr>
          </a:p>
          <a:p>
            <a:pPr marL="0" indent="0">
              <a:buNone/>
            </a:pPr>
            <a:r>
              <a:rPr lang="en-US" dirty="0" smtClean="0">
                <a:latin typeface="Book Antiqua"/>
                <a:cs typeface="Book Antiqua"/>
              </a:rPr>
              <a:t> </a:t>
            </a:r>
            <a:endParaRPr lang="en-US" dirty="0">
              <a:latin typeface="Book Antiqua"/>
              <a:cs typeface="Book Antiqua"/>
            </a:endParaRPr>
          </a:p>
        </p:txBody>
      </p:sp>
    </p:spTree>
    <p:extLst>
      <p:ext uri="{BB962C8B-B14F-4D97-AF65-F5344CB8AC3E}">
        <p14:creationId xmlns:p14="http://schemas.microsoft.com/office/powerpoint/2010/main" val="20656639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fi-FI"/>
          </a:p>
        </p:txBody>
      </p:sp>
      <p:pic>
        <p:nvPicPr>
          <p:cNvPr id="9" name="Content Placeholder 8"/>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79400" y="711200"/>
            <a:ext cx="3841067" cy="5638800"/>
          </a:xfrm>
        </p:spPr>
      </p:pic>
      <p:sp>
        <p:nvSpPr>
          <p:cNvPr id="8" name="Content Placeholder 7"/>
          <p:cNvSpPr>
            <a:spLocks noGrp="1"/>
          </p:cNvSpPr>
          <p:nvPr>
            <p:ph sz="half" idx="2"/>
          </p:nvPr>
        </p:nvSpPr>
        <p:spPr>
          <a:xfrm>
            <a:off x="4445000" y="711200"/>
            <a:ext cx="4241800" cy="5638800"/>
          </a:xfrm>
        </p:spPr>
        <p:txBody>
          <a:bodyPr>
            <a:normAutofit/>
          </a:bodyPr>
          <a:lstStyle/>
          <a:p>
            <a:pPr marL="0" indent="0">
              <a:buNone/>
            </a:pPr>
            <a:endParaRPr lang="fi-FI" sz="3200" dirty="0" smtClean="0">
              <a:latin typeface="Book Antiqua" pitchFamily="18" charset="0"/>
            </a:endParaRPr>
          </a:p>
          <a:p>
            <a:pPr marL="0" indent="0">
              <a:buNone/>
            </a:pPr>
            <a:endParaRPr lang="fi-FI" sz="3200" dirty="0" smtClean="0">
              <a:latin typeface="Book Antiqua" pitchFamily="18" charset="0"/>
            </a:endParaRPr>
          </a:p>
          <a:p>
            <a:pPr marL="0" indent="0">
              <a:buNone/>
            </a:pPr>
            <a:endParaRPr lang="fi-FI" sz="3200" dirty="0">
              <a:latin typeface="Book Antiqua" pitchFamily="18" charset="0"/>
            </a:endParaRPr>
          </a:p>
          <a:p>
            <a:pPr marL="0" indent="0">
              <a:buNone/>
            </a:pPr>
            <a:r>
              <a:rPr lang="fi-FI" sz="3200" dirty="0" smtClean="0">
                <a:latin typeface="Book Antiqua" pitchFamily="18" charset="0"/>
              </a:rPr>
              <a:t>The </a:t>
            </a:r>
            <a:r>
              <a:rPr lang="fi-FI" sz="3200" dirty="0" err="1" smtClean="0">
                <a:latin typeface="Book Antiqua" pitchFamily="18" charset="0"/>
              </a:rPr>
              <a:t>decent</a:t>
            </a:r>
            <a:r>
              <a:rPr lang="fi-FI" sz="3200" dirty="0" smtClean="0">
                <a:latin typeface="Book Antiqua" pitchFamily="18" charset="0"/>
              </a:rPr>
              <a:t> </a:t>
            </a:r>
            <a:r>
              <a:rPr lang="fi-FI" sz="3200" dirty="0" err="1" smtClean="0">
                <a:latin typeface="Book Antiqua" pitchFamily="18" charset="0"/>
              </a:rPr>
              <a:t>society</a:t>
            </a:r>
            <a:r>
              <a:rPr lang="fi-FI" sz="3200" dirty="0" smtClean="0">
                <a:latin typeface="Book Antiqua" pitchFamily="18" charset="0"/>
              </a:rPr>
              <a:t> is </a:t>
            </a:r>
            <a:r>
              <a:rPr lang="fi-FI" sz="3200" dirty="0" err="1" smtClean="0">
                <a:latin typeface="Book Antiqua" pitchFamily="18" charset="0"/>
              </a:rPr>
              <a:t>one</a:t>
            </a:r>
            <a:r>
              <a:rPr lang="fi-FI" sz="3200" dirty="0" smtClean="0">
                <a:latin typeface="Book Antiqua" pitchFamily="18" charset="0"/>
              </a:rPr>
              <a:t> </a:t>
            </a:r>
            <a:r>
              <a:rPr lang="fi-FI" sz="3200" dirty="0" err="1" smtClean="0">
                <a:latin typeface="Book Antiqua" pitchFamily="18" charset="0"/>
              </a:rPr>
              <a:t>whose</a:t>
            </a:r>
            <a:r>
              <a:rPr lang="fi-FI" sz="3200" dirty="0" smtClean="0">
                <a:latin typeface="Book Antiqua" pitchFamily="18" charset="0"/>
              </a:rPr>
              <a:t> </a:t>
            </a:r>
            <a:r>
              <a:rPr lang="fi-FI" sz="3200" dirty="0" err="1" smtClean="0">
                <a:latin typeface="Book Antiqua" pitchFamily="18" charset="0"/>
              </a:rPr>
              <a:t>institutions</a:t>
            </a:r>
            <a:r>
              <a:rPr lang="fi-FI" sz="3200" dirty="0" smtClean="0">
                <a:latin typeface="Book Antiqua" pitchFamily="18" charset="0"/>
              </a:rPr>
              <a:t> </a:t>
            </a:r>
            <a:r>
              <a:rPr lang="fi-FI" sz="3200" dirty="0" err="1" smtClean="0">
                <a:latin typeface="Book Antiqua" pitchFamily="18" charset="0"/>
              </a:rPr>
              <a:t>do</a:t>
            </a:r>
            <a:r>
              <a:rPr lang="fi-FI" sz="3200" dirty="0" smtClean="0">
                <a:latin typeface="Book Antiqua" pitchFamily="18" charset="0"/>
              </a:rPr>
              <a:t> </a:t>
            </a:r>
            <a:r>
              <a:rPr lang="fi-FI" sz="3200" dirty="0" err="1" smtClean="0">
                <a:latin typeface="Book Antiqua" pitchFamily="18" charset="0"/>
              </a:rPr>
              <a:t>not</a:t>
            </a:r>
            <a:r>
              <a:rPr lang="fi-FI" sz="3200" dirty="0" smtClean="0">
                <a:latin typeface="Book Antiqua" pitchFamily="18" charset="0"/>
              </a:rPr>
              <a:t> </a:t>
            </a:r>
            <a:r>
              <a:rPr lang="fi-FI" sz="3200" dirty="0" err="1" smtClean="0">
                <a:latin typeface="Book Antiqua" pitchFamily="18" charset="0"/>
              </a:rPr>
              <a:t>humiliate</a:t>
            </a:r>
            <a:r>
              <a:rPr lang="fi-FI" sz="3200" dirty="0" smtClean="0">
                <a:latin typeface="Book Antiqua" pitchFamily="18" charset="0"/>
              </a:rPr>
              <a:t> </a:t>
            </a:r>
            <a:r>
              <a:rPr lang="fi-FI" sz="3200" dirty="0" err="1" smtClean="0">
                <a:latin typeface="Book Antiqua" pitchFamily="18" charset="0"/>
              </a:rPr>
              <a:t>people</a:t>
            </a:r>
            <a:r>
              <a:rPr lang="fi-FI" sz="3200" dirty="0" smtClean="0">
                <a:latin typeface="Book Antiqua" pitchFamily="18" charset="0"/>
              </a:rPr>
              <a:t>. </a:t>
            </a:r>
            <a:endParaRPr lang="fi-FI" sz="3200" dirty="0">
              <a:latin typeface="Book Antiqua" pitchFamily="18" charset="0"/>
            </a:endParaRPr>
          </a:p>
        </p:txBody>
      </p:sp>
    </p:spTree>
    <p:extLst>
      <p:ext uri="{BB962C8B-B14F-4D97-AF65-F5344CB8AC3E}">
        <p14:creationId xmlns:p14="http://schemas.microsoft.com/office/powerpoint/2010/main" val="21028026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idx="1"/>
          </p:nvPr>
        </p:nvSpPr>
        <p:spPr/>
        <p:txBody>
          <a:bodyPr/>
          <a:lstStyle/>
          <a:p>
            <a:pPr marL="0" indent="0">
              <a:buNone/>
            </a:pPr>
            <a:r>
              <a:rPr lang="fi-FI" dirty="0" smtClean="0">
                <a:latin typeface="Book Antiqua" pitchFamily="18" charset="0"/>
              </a:rPr>
              <a:t>Vastavuoroisuus</a:t>
            </a:r>
          </a:p>
          <a:p>
            <a:pPr marL="0" indent="0">
              <a:buNone/>
            </a:pPr>
            <a:endParaRPr lang="fi-FI" dirty="0">
              <a:latin typeface="Book Antiqua" pitchFamily="18" charset="0"/>
            </a:endParaRPr>
          </a:p>
          <a:p>
            <a:pPr marL="0" indent="0">
              <a:buNone/>
            </a:pPr>
            <a:r>
              <a:rPr lang="fi-FI" dirty="0" smtClean="0">
                <a:latin typeface="Book Antiqua" pitchFamily="18" charset="0"/>
              </a:rPr>
              <a:t>	luottamus</a:t>
            </a:r>
          </a:p>
          <a:p>
            <a:pPr marL="0" indent="0">
              <a:buNone/>
            </a:pPr>
            <a:r>
              <a:rPr lang="fi-FI" dirty="0">
                <a:latin typeface="Book Antiqua" pitchFamily="18" charset="0"/>
              </a:rPr>
              <a:t>	</a:t>
            </a:r>
            <a:r>
              <a:rPr lang="fi-FI" dirty="0" smtClean="0">
                <a:latin typeface="Book Antiqua" pitchFamily="18" charset="0"/>
              </a:rPr>
              <a:t>sosiaalinen pääoma</a:t>
            </a:r>
          </a:p>
          <a:p>
            <a:pPr marL="0" indent="0">
              <a:buNone/>
            </a:pPr>
            <a:r>
              <a:rPr lang="fi-FI" dirty="0">
                <a:latin typeface="Book Antiqua" pitchFamily="18" charset="0"/>
              </a:rPr>
              <a:t>	</a:t>
            </a:r>
            <a:r>
              <a:rPr lang="fi-FI" dirty="0" smtClean="0">
                <a:latin typeface="Book Antiqua" pitchFamily="18" charset="0"/>
              </a:rPr>
              <a:t>sosiaalinen vaihto</a:t>
            </a:r>
          </a:p>
          <a:p>
            <a:pPr marL="0" indent="0">
              <a:buNone/>
            </a:pPr>
            <a:r>
              <a:rPr lang="fi-FI" dirty="0">
                <a:latin typeface="Book Antiqua" pitchFamily="18" charset="0"/>
              </a:rPr>
              <a:t>	</a:t>
            </a:r>
            <a:r>
              <a:rPr lang="fi-FI" dirty="0" smtClean="0">
                <a:latin typeface="Book Antiqua" pitchFamily="18" charset="0"/>
              </a:rPr>
              <a:t>rationaalinen valinta</a:t>
            </a:r>
            <a:endParaRPr lang="fi-FI" dirty="0">
              <a:latin typeface="Book Antiqua" pitchFamily="18" charset="0"/>
            </a:endParaRPr>
          </a:p>
        </p:txBody>
      </p:sp>
    </p:spTree>
    <p:extLst>
      <p:ext uri="{BB962C8B-B14F-4D97-AF65-F5344CB8AC3E}">
        <p14:creationId xmlns:p14="http://schemas.microsoft.com/office/powerpoint/2010/main" val="9940506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i-FI"/>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5600" y="0"/>
            <a:ext cx="5334000" cy="6858000"/>
          </a:xfrm>
        </p:spPr>
      </p:pic>
    </p:spTree>
    <p:extLst>
      <p:ext uri="{BB962C8B-B14F-4D97-AF65-F5344CB8AC3E}">
        <p14:creationId xmlns:p14="http://schemas.microsoft.com/office/powerpoint/2010/main" val="27121152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latin typeface="Book Antiqua" pitchFamily="18" charset="0"/>
              </a:rPr>
              <a:t>Bryan S. Turner: </a:t>
            </a:r>
            <a:r>
              <a:rPr lang="en-US" dirty="0" err="1" smtClean="0">
                <a:latin typeface="Book Antiqua" pitchFamily="18" charset="0"/>
              </a:rPr>
              <a:t>Vanhojen</a:t>
            </a:r>
            <a:r>
              <a:rPr lang="en-US" dirty="0" smtClean="0">
                <a:latin typeface="Book Antiqua" pitchFamily="18" charset="0"/>
              </a:rPr>
              <a:t> </a:t>
            </a:r>
            <a:r>
              <a:rPr lang="en-US" dirty="0" err="1" smtClean="0">
                <a:latin typeface="Book Antiqua" pitchFamily="18" charset="0"/>
              </a:rPr>
              <a:t>ihmisten</a:t>
            </a:r>
            <a:r>
              <a:rPr lang="en-US" dirty="0" smtClean="0">
                <a:latin typeface="Book Antiqua" pitchFamily="18" charset="0"/>
              </a:rPr>
              <a:t> </a:t>
            </a:r>
            <a:r>
              <a:rPr lang="en-US" dirty="0" err="1" smtClean="0">
                <a:latin typeface="Book Antiqua" pitchFamily="18" charset="0"/>
              </a:rPr>
              <a:t>heikko</a:t>
            </a:r>
            <a:r>
              <a:rPr lang="en-US" dirty="0" smtClean="0">
                <a:latin typeface="Book Antiqua" pitchFamily="18" charset="0"/>
              </a:rPr>
              <a:t> </a:t>
            </a:r>
            <a:r>
              <a:rPr lang="en-US" dirty="0" err="1" smtClean="0">
                <a:latin typeface="Book Antiqua" pitchFamily="18" charset="0"/>
              </a:rPr>
              <a:t>asema</a:t>
            </a:r>
            <a:r>
              <a:rPr lang="en-US" dirty="0" smtClean="0">
                <a:latin typeface="Book Antiqua" pitchFamily="18" charset="0"/>
              </a:rPr>
              <a:t> on </a:t>
            </a:r>
            <a:r>
              <a:rPr lang="en-US" dirty="0" err="1" smtClean="0">
                <a:latin typeface="Book Antiqua" pitchFamily="18" charset="0"/>
              </a:rPr>
              <a:t>seurausta</a:t>
            </a:r>
            <a:r>
              <a:rPr lang="en-US" dirty="0" smtClean="0">
                <a:latin typeface="Book Antiqua" pitchFamily="18" charset="0"/>
              </a:rPr>
              <a:t> </a:t>
            </a:r>
            <a:r>
              <a:rPr lang="en-US" dirty="0" err="1" smtClean="0">
                <a:latin typeface="Book Antiqua" pitchFamily="18" charset="0"/>
              </a:rPr>
              <a:t>siitä</a:t>
            </a:r>
            <a:r>
              <a:rPr lang="en-US" dirty="0" smtClean="0">
                <a:latin typeface="Book Antiqua" pitchFamily="18" charset="0"/>
              </a:rPr>
              <a:t>(kin), </a:t>
            </a:r>
            <a:r>
              <a:rPr lang="en-US" dirty="0" err="1" smtClean="0">
                <a:latin typeface="Book Antiqua" pitchFamily="18" charset="0"/>
              </a:rPr>
              <a:t>että</a:t>
            </a:r>
            <a:r>
              <a:rPr lang="en-US" dirty="0" smtClean="0">
                <a:latin typeface="Book Antiqua" pitchFamily="18" charset="0"/>
              </a:rPr>
              <a:t> </a:t>
            </a:r>
            <a:r>
              <a:rPr lang="en-US" dirty="0" err="1" smtClean="0">
                <a:latin typeface="Book Antiqua" pitchFamily="18" charset="0"/>
              </a:rPr>
              <a:t>heidän</a:t>
            </a:r>
            <a:r>
              <a:rPr lang="en-US" dirty="0" smtClean="0">
                <a:latin typeface="Book Antiqua" pitchFamily="18" charset="0"/>
              </a:rPr>
              <a:t> </a:t>
            </a:r>
            <a:r>
              <a:rPr lang="en-US" dirty="0" err="1" smtClean="0">
                <a:latin typeface="Book Antiqua" pitchFamily="18" charset="0"/>
              </a:rPr>
              <a:t>kykynsä</a:t>
            </a:r>
            <a:r>
              <a:rPr lang="en-US" dirty="0" smtClean="0">
                <a:latin typeface="Book Antiqua" pitchFamily="18" charset="0"/>
              </a:rPr>
              <a:t> </a:t>
            </a:r>
            <a:r>
              <a:rPr lang="en-US" dirty="0" err="1" smtClean="0">
                <a:latin typeface="Book Antiqua" pitchFamily="18" charset="0"/>
              </a:rPr>
              <a:t>välittömään</a:t>
            </a:r>
            <a:r>
              <a:rPr lang="en-US" dirty="0" smtClean="0">
                <a:latin typeface="Book Antiqua" pitchFamily="18" charset="0"/>
              </a:rPr>
              <a:t> </a:t>
            </a:r>
            <a:r>
              <a:rPr lang="en-US" dirty="0" err="1" smtClean="0">
                <a:latin typeface="Book Antiqua" pitchFamily="18" charset="0"/>
              </a:rPr>
              <a:t>vastavuoroisuuteen</a:t>
            </a:r>
            <a:r>
              <a:rPr lang="en-US" dirty="0" smtClean="0">
                <a:latin typeface="Book Antiqua" pitchFamily="18" charset="0"/>
              </a:rPr>
              <a:t> on </a:t>
            </a:r>
            <a:r>
              <a:rPr lang="en-US" dirty="0" err="1" smtClean="0">
                <a:latin typeface="Book Antiqua" pitchFamily="18" charset="0"/>
              </a:rPr>
              <a:t>alentunut</a:t>
            </a:r>
            <a:r>
              <a:rPr lang="en-US" dirty="0" smtClean="0">
                <a:latin typeface="Book Antiqua" pitchFamily="18" charset="0"/>
              </a:rPr>
              <a:t>.</a:t>
            </a:r>
            <a:endParaRPr lang="en-US" dirty="0">
              <a:latin typeface="Book Antiqua" pitchFamily="18" charset="0"/>
            </a:endParaRPr>
          </a:p>
        </p:txBody>
      </p:sp>
    </p:spTree>
    <p:extLst>
      <p:ext uri="{BB962C8B-B14F-4D97-AF65-F5344CB8AC3E}">
        <p14:creationId xmlns:p14="http://schemas.microsoft.com/office/powerpoint/2010/main" val="3245291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365679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i-FI"/>
          </a:p>
        </p:txBody>
      </p:sp>
      <p:sp>
        <p:nvSpPr>
          <p:cNvPr id="3" name="Content Placeholder 2"/>
          <p:cNvSpPr>
            <a:spLocks noGrp="1"/>
          </p:cNvSpPr>
          <p:nvPr>
            <p:ph idx="1"/>
          </p:nvPr>
        </p:nvSpPr>
        <p:spPr/>
        <p:txBody>
          <a:bodyPr/>
          <a:lstStyle/>
          <a:p>
            <a:pPr marL="0" indent="0">
              <a:buNone/>
            </a:pPr>
            <a:r>
              <a:rPr lang="fi-FI" dirty="0" smtClean="0">
                <a:latin typeface="Book Antiqua" pitchFamily="18" charset="0"/>
              </a:rPr>
              <a:t>Sukupolvien suhteet</a:t>
            </a:r>
          </a:p>
          <a:p>
            <a:pPr marL="0" indent="0">
              <a:buNone/>
            </a:pPr>
            <a:endParaRPr lang="fi-FI" dirty="0">
              <a:latin typeface="Book Antiqua" pitchFamily="18" charset="0"/>
            </a:endParaRPr>
          </a:p>
          <a:p>
            <a:pPr marL="0" indent="0">
              <a:buNone/>
            </a:pPr>
            <a:r>
              <a:rPr lang="fi-FI" dirty="0" smtClean="0">
                <a:latin typeface="Book Antiqua" pitchFamily="18" charset="0"/>
              </a:rPr>
              <a:t>	Vastavuoroisuus ei toteudu sillä 	yksinkertaisella tavalla, että sen saman 	minkä antaa, saa samalta ihmiseltä 	takaisin. </a:t>
            </a:r>
            <a:endParaRPr lang="fi-FI" dirty="0">
              <a:latin typeface="Book Antiqua" pitchFamily="18" charset="0"/>
            </a:endParaRPr>
          </a:p>
        </p:txBody>
      </p:sp>
    </p:spTree>
    <p:extLst>
      <p:ext uri="{BB962C8B-B14F-4D97-AF65-F5344CB8AC3E}">
        <p14:creationId xmlns:p14="http://schemas.microsoft.com/office/powerpoint/2010/main" val="22900306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sukupolvien ketju.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73288" y="0"/>
            <a:ext cx="4797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51994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86"/>
          <p:cNvSpPr>
            <a:spLocks noGrp="1"/>
          </p:cNvSpPr>
          <p:nvPr>
            <p:ph type="title"/>
          </p:nvPr>
        </p:nvSpPr>
        <p:spPr>
          <a:xfrm>
            <a:off x="1403350" y="152400"/>
            <a:ext cx="7435850" cy="1116013"/>
          </a:xfrm>
        </p:spPr>
        <p:txBody>
          <a:bodyPr/>
          <a:lstStyle/>
          <a:p>
            <a:r>
              <a:rPr lang="fi-FI" sz="2000" dirty="0" smtClean="0"/>
              <a:t>Sukupolvien välisen tuen ja avun pääsuunnat (Sukupolvien ketju -aineistojen mukaan; Majamaa 2012)</a:t>
            </a:r>
          </a:p>
        </p:txBody>
      </p:sp>
      <p:sp>
        <p:nvSpPr>
          <p:cNvPr id="6" name="Slide Number Placeholder 5"/>
          <p:cNvSpPr>
            <a:spLocks noGrp="1"/>
          </p:cNvSpPr>
          <p:nvPr>
            <p:ph type="sldNum" sz="quarter" idx="12"/>
          </p:nvPr>
        </p:nvSpPr>
        <p:spPr/>
        <p:txBody>
          <a:bodyPr/>
          <a:lstStyle/>
          <a:p>
            <a:pPr>
              <a:defRPr/>
            </a:pPr>
            <a:fld id="{4E59F417-E4F8-4E1F-B433-6CB1BAC3286B}" type="slidenum">
              <a:rPr lang="en-US" smtClean="0"/>
              <a:pPr>
                <a:defRPr/>
              </a:pPr>
              <a:t>38</a:t>
            </a:fld>
            <a:endParaRPr lang="en-US"/>
          </a:p>
        </p:txBody>
      </p:sp>
      <p:sp>
        <p:nvSpPr>
          <p:cNvPr id="20484" name="Rectangle 9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fi-FI"/>
          </a:p>
        </p:txBody>
      </p:sp>
      <p:pic>
        <p:nvPicPr>
          <p:cNvPr id="20485" name="Picture 100"/>
          <p:cNvPicPr>
            <a:picLocks noGrp="1" noChangeAspect="1" noChangeArrowheads="1"/>
          </p:cNvPicPr>
          <p:nvPr>
            <p:ph idx="1"/>
          </p:nvPr>
        </p:nvPicPr>
        <p:blipFill>
          <a:blip r:embed="rId3" cstate="print"/>
          <a:srcRect/>
          <a:stretch>
            <a:fillRect/>
          </a:stretch>
        </p:blipFill>
        <p:spPr>
          <a:xfrm>
            <a:off x="1403350" y="1700213"/>
            <a:ext cx="7927975" cy="4711700"/>
          </a:xfrm>
          <a:noFill/>
        </p:spPr>
      </p:pic>
    </p:spTree>
    <p:extLst>
      <p:ext uri="{BB962C8B-B14F-4D97-AF65-F5344CB8AC3E}">
        <p14:creationId xmlns:p14="http://schemas.microsoft.com/office/powerpoint/2010/main" val="4871817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i-FI"/>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8200" y="0"/>
            <a:ext cx="4826000" cy="6858000"/>
          </a:xfrm>
        </p:spPr>
      </p:pic>
    </p:spTree>
    <p:extLst>
      <p:ext uri="{BB962C8B-B14F-4D97-AF65-F5344CB8AC3E}">
        <p14:creationId xmlns:p14="http://schemas.microsoft.com/office/powerpoint/2010/main" val="12723658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4000" dirty="0" smtClean="0">
                <a:latin typeface="Book Antiqua"/>
                <a:cs typeface="Book Antiqua"/>
              </a:rPr>
              <a:t>	Erik </a:t>
            </a:r>
            <a:r>
              <a:rPr lang="en-US" sz="4000" dirty="0" err="1" smtClean="0">
                <a:latin typeface="Book Antiqua"/>
                <a:cs typeface="Book Antiqua"/>
              </a:rPr>
              <a:t>Allardt</a:t>
            </a:r>
            <a:r>
              <a:rPr lang="en-US" sz="4000" dirty="0" smtClean="0">
                <a:latin typeface="Book Antiqua"/>
                <a:cs typeface="Book Antiqua"/>
              </a:rPr>
              <a:t>:</a:t>
            </a:r>
          </a:p>
          <a:p>
            <a:pPr marL="0" indent="0">
              <a:buNone/>
            </a:pPr>
            <a:endParaRPr lang="en-US" sz="4000" dirty="0">
              <a:latin typeface="Book Antiqua"/>
              <a:cs typeface="Book Antiqua"/>
            </a:endParaRPr>
          </a:p>
          <a:p>
            <a:pPr marL="0" indent="0">
              <a:buNone/>
            </a:pPr>
            <a:r>
              <a:rPr lang="en-US" sz="4000" dirty="0" smtClean="0">
                <a:latin typeface="Book Antiqua"/>
                <a:cs typeface="Book Antiqua"/>
              </a:rPr>
              <a:t>		Having</a:t>
            </a:r>
          </a:p>
          <a:p>
            <a:pPr marL="0" indent="0">
              <a:buNone/>
            </a:pPr>
            <a:r>
              <a:rPr lang="en-US" sz="4000" dirty="0">
                <a:latin typeface="Book Antiqua"/>
                <a:cs typeface="Book Antiqua"/>
              </a:rPr>
              <a:t>	</a:t>
            </a:r>
            <a:r>
              <a:rPr lang="en-US" sz="4000" dirty="0" smtClean="0">
                <a:latin typeface="Book Antiqua"/>
                <a:cs typeface="Book Antiqua"/>
              </a:rPr>
              <a:t>	</a:t>
            </a:r>
            <a:r>
              <a:rPr lang="en-US" sz="4000" b="1" dirty="0" smtClean="0">
                <a:latin typeface="Book Antiqua"/>
                <a:cs typeface="Book Antiqua"/>
              </a:rPr>
              <a:t>Loving</a:t>
            </a:r>
          </a:p>
          <a:p>
            <a:pPr marL="0" indent="0">
              <a:buNone/>
            </a:pPr>
            <a:r>
              <a:rPr lang="en-US" sz="4000" dirty="0">
                <a:latin typeface="Book Antiqua"/>
                <a:cs typeface="Book Antiqua"/>
              </a:rPr>
              <a:t>	</a:t>
            </a:r>
            <a:r>
              <a:rPr lang="en-US" sz="4000" dirty="0" smtClean="0">
                <a:latin typeface="Book Antiqua"/>
                <a:cs typeface="Book Antiqua"/>
              </a:rPr>
              <a:t>	Being</a:t>
            </a:r>
            <a:endParaRPr lang="en-US" sz="4000" dirty="0">
              <a:latin typeface="Book Antiqua"/>
              <a:cs typeface="Book Antiqua"/>
            </a:endParaRPr>
          </a:p>
        </p:txBody>
      </p:sp>
    </p:spTree>
    <p:extLst>
      <p:ext uri="{BB962C8B-B14F-4D97-AF65-F5344CB8AC3E}">
        <p14:creationId xmlns:p14="http://schemas.microsoft.com/office/powerpoint/2010/main" val="27174554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i-FI"/>
          </a:p>
        </p:txBody>
      </p:sp>
      <p:sp>
        <p:nvSpPr>
          <p:cNvPr id="3" name="Content Placeholder 2"/>
          <p:cNvSpPr>
            <a:spLocks noGrp="1"/>
          </p:cNvSpPr>
          <p:nvPr>
            <p:ph idx="1"/>
          </p:nvPr>
        </p:nvSpPr>
        <p:spPr/>
        <p:txBody>
          <a:bodyPr>
            <a:normAutofit fontScale="92500"/>
          </a:bodyPr>
          <a:lstStyle/>
          <a:p>
            <a:pPr marL="0" indent="0">
              <a:buNone/>
            </a:pPr>
            <a:r>
              <a:rPr lang="fi-FI" sz="3500" dirty="0" smtClean="0">
                <a:latin typeface="Book Antiqua" pitchFamily="18" charset="0"/>
              </a:rPr>
              <a:t>Eläkepolitiikka</a:t>
            </a:r>
          </a:p>
          <a:p>
            <a:pPr marL="0" indent="0">
              <a:buNone/>
            </a:pPr>
            <a:endParaRPr lang="fi-FI" dirty="0">
              <a:latin typeface="Book Antiqua" pitchFamily="18" charset="0"/>
            </a:endParaRPr>
          </a:p>
          <a:p>
            <a:pPr marL="400050" lvl="1" indent="0">
              <a:buNone/>
            </a:pPr>
            <a:r>
              <a:rPr lang="fi-FI" sz="3500" dirty="0" smtClean="0">
                <a:latin typeface="Book Antiqua" pitchFamily="18" charset="0"/>
              </a:rPr>
              <a:t>Suurin osa nykyisin työssä olevien ja heidän työnantajiensa eläkemaksuista käytetään nykyisten eläkkeiden maksamiseen, ja työikäisten tulee voida luottaa siihen, että näin tapahtuu myös heidän ollessaan eläkkeellä.</a:t>
            </a:r>
            <a:endParaRPr lang="fi-FI" sz="3500" dirty="0">
              <a:latin typeface="Book Antiqua" pitchFamily="18" charset="0"/>
            </a:endParaRPr>
          </a:p>
        </p:txBody>
      </p:sp>
    </p:spTree>
    <p:extLst>
      <p:ext uri="{BB962C8B-B14F-4D97-AF65-F5344CB8AC3E}">
        <p14:creationId xmlns:p14="http://schemas.microsoft.com/office/powerpoint/2010/main" val="15457917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3430"/>
          </a:xfrm>
        </p:spPr>
        <p:txBody>
          <a:bodyPr>
            <a:normAutofit fontScale="90000"/>
          </a:bodyPr>
          <a:lstStyle/>
          <a:p>
            <a:endParaRPr lang="en-US" dirty="0"/>
          </a:p>
        </p:txBody>
      </p:sp>
      <p:sp>
        <p:nvSpPr>
          <p:cNvPr id="3" name="Content Placeholder 2"/>
          <p:cNvSpPr>
            <a:spLocks noGrp="1"/>
          </p:cNvSpPr>
          <p:nvPr>
            <p:ph idx="1"/>
          </p:nvPr>
        </p:nvSpPr>
        <p:spPr>
          <a:xfrm>
            <a:off x="457200" y="442337"/>
            <a:ext cx="8229600" cy="6035753"/>
          </a:xfrm>
        </p:spPr>
        <p:txBody>
          <a:bodyPr>
            <a:normAutofit/>
          </a:bodyPr>
          <a:lstStyle/>
          <a:p>
            <a:pPr marL="0" indent="0">
              <a:buNone/>
            </a:pPr>
            <a:r>
              <a:rPr lang="fi-FI" dirty="0" smtClean="0">
                <a:latin typeface="Book Antiqua"/>
                <a:cs typeface="Book Antiqua"/>
              </a:rPr>
              <a:t>Sukupolvitilinpito </a:t>
            </a:r>
          </a:p>
          <a:p>
            <a:pPr marL="0" indent="0">
              <a:buNone/>
            </a:pPr>
            <a:endParaRPr lang="fi-FI" dirty="0">
              <a:latin typeface="Book Antiqua"/>
              <a:cs typeface="Book Antiqua"/>
            </a:endParaRPr>
          </a:p>
          <a:p>
            <a:pPr marL="400050" lvl="1" indent="0">
              <a:buNone/>
            </a:pPr>
            <a:r>
              <a:rPr lang="fi-FI" sz="3200" dirty="0" smtClean="0">
                <a:latin typeface="Book Antiqua"/>
                <a:cs typeface="Book Antiqua"/>
              </a:rPr>
              <a:t>Lasketaan </a:t>
            </a:r>
            <a:r>
              <a:rPr lang="fi-FI" sz="3200" dirty="0">
                <a:latin typeface="Book Antiqua"/>
                <a:cs typeface="Book Antiqua"/>
              </a:rPr>
              <a:t>”nettoverolukuja”, jotka mittaavat kohortin elinkaarensa aikana maksamien verojen sekä saamien tulonsiirtojen ja julkisten palvelujen erotusta. </a:t>
            </a:r>
            <a:endParaRPr lang="en-US" sz="3200" dirty="0">
              <a:latin typeface="Book Antiqua"/>
              <a:cs typeface="Book Antiqua"/>
            </a:endParaRPr>
          </a:p>
        </p:txBody>
      </p:sp>
    </p:spTree>
    <p:extLst>
      <p:ext uri="{BB962C8B-B14F-4D97-AF65-F5344CB8AC3E}">
        <p14:creationId xmlns:p14="http://schemas.microsoft.com/office/powerpoint/2010/main" val="1585453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6037"/>
          </a:xfrm>
        </p:spPr>
        <p:txBody>
          <a:bodyPr>
            <a:normAutofit fontScale="90000"/>
          </a:bodyPr>
          <a:lstStyle/>
          <a:p>
            <a:pPr>
              <a:defRPr/>
            </a:pPr>
            <a:endParaRPr lang="en-US" dirty="0"/>
          </a:p>
        </p:txBody>
      </p:sp>
      <p:sp>
        <p:nvSpPr>
          <p:cNvPr id="126979" name="Content Placeholder 2"/>
          <p:cNvSpPr>
            <a:spLocks noGrp="1"/>
          </p:cNvSpPr>
          <p:nvPr>
            <p:ph idx="1"/>
          </p:nvPr>
        </p:nvSpPr>
        <p:spPr>
          <a:xfrm>
            <a:off x="457200" y="320675"/>
            <a:ext cx="8229600" cy="6272213"/>
          </a:xfrm>
        </p:spPr>
        <p:txBody>
          <a:bodyPr/>
          <a:lstStyle/>
          <a:p>
            <a:pPr marL="0" indent="0">
              <a:buFontTx/>
              <a:buNone/>
            </a:pPr>
            <a:endParaRPr lang="en-US" sz="4000" dirty="0">
              <a:latin typeface="Book Antiqua" charset="0"/>
              <a:ea typeface="ＭＳ Ｐゴシック" charset="0"/>
            </a:endParaRPr>
          </a:p>
          <a:p>
            <a:pPr marL="0" indent="0">
              <a:buFontTx/>
              <a:buNone/>
            </a:pPr>
            <a:r>
              <a:rPr lang="en-US" dirty="0" err="1">
                <a:latin typeface="Book Antiqua" charset="0"/>
                <a:ea typeface="ＭＳ Ｐゴシック" charset="0"/>
              </a:rPr>
              <a:t>Linkittyneet</a:t>
            </a:r>
            <a:r>
              <a:rPr lang="en-US" dirty="0">
                <a:latin typeface="Book Antiqua" charset="0"/>
                <a:ea typeface="ＭＳ Ｐゴシック" charset="0"/>
              </a:rPr>
              <a:t> </a:t>
            </a:r>
            <a:r>
              <a:rPr lang="en-US" dirty="0" err="1">
                <a:latin typeface="Book Antiqua" charset="0"/>
                <a:ea typeface="ＭＳ Ｐゴシック" charset="0"/>
              </a:rPr>
              <a:t>elämät</a:t>
            </a:r>
            <a:r>
              <a:rPr lang="en-US" dirty="0">
                <a:latin typeface="Book Antiqua" charset="0"/>
                <a:ea typeface="ＭＳ Ｐゴシック" charset="0"/>
              </a:rPr>
              <a:t> (linked lives)</a:t>
            </a:r>
          </a:p>
          <a:p>
            <a:pPr marL="0" indent="0">
              <a:buFontTx/>
              <a:buNone/>
            </a:pPr>
            <a:endParaRPr lang="en-US" sz="4000" dirty="0">
              <a:latin typeface="Book Antiqua" charset="0"/>
              <a:ea typeface="ＭＳ Ｐゴシック" charset="0"/>
            </a:endParaRPr>
          </a:p>
          <a:p>
            <a:pPr marL="400050" lvl="1" indent="0">
              <a:buFontTx/>
              <a:buNone/>
            </a:pPr>
            <a:r>
              <a:rPr lang="en-US" sz="3200" dirty="0">
                <a:latin typeface="Book Antiqua" charset="0"/>
                <a:ea typeface="ＭＳ Ｐゴシック" charset="0"/>
              </a:rPr>
              <a:t>Monet </a:t>
            </a:r>
            <a:r>
              <a:rPr lang="en-US" sz="3200" dirty="0" err="1">
                <a:latin typeface="Book Antiqua" charset="0"/>
                <a:ea typeface="ＭＳ Ｐゴシック" charset="0"/>
              </a:rPr>
              <a:t>linkit</a:t>
            </a:r>
            <a:r>
              <a:rPr lang="en-US" sz="3200" dirty="0">
                <a:latin typeface="Book Antiqua" charset="0"/>
                <a:ea typeface="ＭＳ Ｐゴシック" charset="0"/>
              </a:rPr>
              <a:t> </a:t>
            </a:r>
            <a:r>
              <a:rPr lang="en-US" sz="3200" dirty="0" err="1">
                <a:latin typeface="Book Antiqua" charset="0"/>
                <a:ea typeface="ＭＳ Ｐゴシック" charset="0"/>
              </a:rPr>
              <a:t>ovat</a:t>
            </a:r>
            <a:r>
              <a:rPr lang="en-US" sz="3200" dirty="0">
                <a:latin typeface="Book Antiqua" charset="0"/>
                <a:ea typeface="ＭＳ Ｐゴシック" charset="0"/>
              </a:rPr>
              <a:t> </a:t>
            </a:r>
            <a:r>
              <a:rPr lang="en-US" sz="3200" dirty="0" err="1">
                <a:latin typeface="Book Antiqua" charset="0"/>
                <a:ea typeface="ＭＳ Ｐゴシック" charset="0"/>
              </a:rPr>
              <a:t>lyhentyneet</a:t>
            </a:r>
            <a:r>
              <a:rPr lang="en-US" sz="3200" dirty="0">
                <a:latin typeface="Book Antiqua" charset="0"/>
                <a:ea typeface="ＭＳ Ｐゴシック" charset="0"/>
              </a:rPr>
              <a:t> (</a:t>
            </a:r>
            <a:r>
              <a:rPr lang="en-US" sz="3200" dirty="0" err="1">
                <a:latin typeface="Book Antiqua" charset="0"/>
                <a:ea typeface="ＭＳ Ｐゴシック" charset="0"/>
              </a:rPr>
              <a:t>esim</a:t>
            </a:r>
            <a:r>
              <a:rPr lang="en-US" sz="3200" dirty="0">
                <a:latin typeface="Book Antiqua" charset="0"/>
                <a:ea typeface="ＭＳ Ｐゴシック" charset="0"/>
              </a:rPr>
              <a:t>. </a:t>
            </a:r>
            <a:r>
              <a:rPr lang="en-US" sz="3200" dirty="0" err="1">
                <a:latin typeface="Book Antiqua" charset="0"/>
                <a:ea typeface="ＭＳ Ｐゴシック" charset="0"/>
              </a:rPr>
              <a:t>työtoveruus</a:t>
            </a:r>
            <a:r>
              <a:rPr lang="en-US" sz="3200" dirty="0">
                <a:latin typeface="Book Antiqua" charset="0"/>
                <a:ea typeface="ＭＳ Ｐゴシック" charset="0"/>
              </a:rPr>
              <a:t>), </a:t>
            </a:r>
            <a:r>
              <a:rPr lang="en-US" sz="3200" dirty="0" err="1">
                <a:latin typeface="Book Antiqua" charset="0"/>
                <a:ea typeface="ＭＳ Ｐゴシック" charset="0"/>
              </a:rPr>
              <a:t>mutta</a:t>
            </a:r>
            <a:r>
              <a:rPr lang="en-US" sz="3200" dirty="0">
                <a:latin typeface="Book Antiqua" charset="0"/>
                <a:ea typeface="ＭＳ Ｐゴシック" charset="0"/>
              </a:rPr>
              <a:t> </a:t>
            </a:r>
            <a:r>
              <a:rPr lang="en-US" sz="3200" dirty="0" err="1">
                <a:latin typeface="Book Antiqua" charset="0"/>
                <a:ea typeface="ＭＳ Ｐゴシック" charset="0"/>
              </a:rPr>
              <a:t>isovanhempien</a:t>
            </a:r>
            <a:r>
              <a:rPr lang="en-US" sz="3200" dirty="0">
                <a:latin typeface="Book Antiqua" charset="0"/>
                <a:ea typeface="ＭＳ Ｐゴシック" charset="0"/>
              </a:rPr>
              <a:t> </a:t>
            </a:r>
            <a:r>
              <a:rPr lang="en-US" sz="3200" dirty="0" err="1">
                <a:latin typeface="Book Antiqua" charset="0"/>
                <a:ea typeface="ＭＳ Ｐゴシック" charset="0"/>
              </a:rPr>
              <a:t>ja</a:t>
            </a:r>
            <a:r>
              <a:rPr lang="en-US" sz="3200" dirty="0">
                <a:latin typeface="Book Antiqua" charset="0"/>
                <a:ea typeface="ＭＳ Ｐゴシック" charset="0"/>
              </a:rPr>
              <a:t> </a:t>
            </a:r>
            <a:r>
              <a:rPr lang="en-US" sz="3200" dirty="0" err="1">
                <a:latin typeface="Book Antiqua" charset="0"/>
                <a:ea typeface="ＭＳ Ｐゴシック" charset="0"/>
              </a:rPr>
              <a:t>lastenlasten</a:t>
            </a:r>
            <a:r>
              <a:rPr lang="en-US" sz="3200" dirty="0">
                <a:latin typeface="Book Antiqua" charset="0"/>
                <a:ea typeface="ＭＳ Ｐゴシック" charset="0"/>
              </a:rPr>
              <a:t> </a:t>
            </a:r>
            <a:r>
              <a:rPr lang="en-US" sz="3200" dirty="0" err="1">
                <a:latin typeface="Book Antiqua" charset="0"/>
                <a:ea typeface="ＭＳ Ｐゴシック" charset="0"/>
              </a:rPr>
              <a:t>linkki</a:t>
            </a:r>
            <a:r>
              <a:rPr lang="en-US" sz="3200" dirty="0">
                <a:latin typeface="Book Antiqua" charset="0"/>
                <a:ea typeface="ＭＳ Ｐゴシック" charset="0"/>
              </a:rPr>
              <a:t> </a:t>
            </a:r>
            <a:r>
              <a:rPr lang="en-US" sz="3200" dirty="0" err="1">
                <a:latin typeface="Book Antiqua" charset="0"/>
                <a:ea typeface="ＭＳ Ｐゴシック" charset="0"/>
              </a:rPr>
              <a:t>pitenee</a:t>
            </a:r>
            <a:r>
              <a:rPr lang="en-US" sz="3200" dirty="0">
                <a:latin typeface="Book Antiqua" charset="0"/>
                <a:ea typeface="ＭＳ Ｐゴシック" charset="0"/>
              </a:rPr>
              <a:t>.</a:t>
            </a:r>
          </a:p>
          <a:p>
            <a:pPr marL="0" indent="0">
              <a:buFontTx/>
              <a:buNone/>
            </a:pPr>
            <a:endParaRPr lang="fi-FI" dirty="0">
              <a:latin typeface="Goudy Old Style" charset="0"/>
              <a:ea typeface="ＭＳ Ｐゴシック" charset="0"/>
            </a:endParaRPr>
          </a:p>
          <a:p>
            <a:pPr marL="0" indent="0">
              <a:buFontTx/>
              <a:buNone/>
            </a:pPr>
            <a:endParaRPr lang="en-US" dirty="0">
              <a:latin typeface="Book Antiqua" charset="0"/>
              <a:ea typeface="ＭＳ Ｐゴシック" charset="0"/>
            </a:endParaRPr>
          </a:p>
        </p:txBody>
      </p:sp>
    </p:spTree>
    <p:extLst>
      <p:ext uri="{BB962C8B-B14F-4D97-AF65-F5344CB8AC3E}">
        <p14:creationId xmlns:p14="http://schemas.microsoft.com/office/powerpoint/2010/main" val="3386893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i-FI"/>
          </a:p>
        </p:txBody>
      </p:sp>
      <p:sp>
        <p:nvSpPr>
          <p:cNvPr id="3" name="Content Placeholder 2"/>
          <p:cNvSpPr>
            <a:spLocks noGrp="1"/>
          </p:cNvSpPr>
          <p:nvPr>
            <p:ph idx="1"/>
          </p:nvPr>
        </p:nvSpPr>
        <p:spPr/>
        <p:txBody>
          <a:bodyPr/>
          <a:lstStyle/>
          <a:p>
            <a:pPr marL="0" indent="0">
              <a:buNone/>
            </a:pPr>
            <a:r>
              <a:rPr lang="fi-FI" dirty="0" smtClean="0">
                <a:latin typeface="Book Antiqua" pitchFamily="18" charset="0"/>
              </a:rPr>
              <a:t>”Isovanhempana eletyn elinajan odotteessa” on suuria sosioekonomisia ja sukupuolen mukaisia eroja.</a:t>
            </a:r>
          </a:p>
          <a:p>
            <a:pPr marL="0" indent="0">
              <a:buNone/>
            </a:pPr>
            <a:endParaRPr lang="fi-FI" dirty="0">
              <a:latin typeface="Book Antiqua" pitchFamily="18" charset="0"/>
            </a:endParaRPr>
          </a:p>
          <a:p>
            <a:pPr marL="0" indent="0">
              <a:buNone/>
            </a:pPr>
            <a:endParaRPr lang="fi-FI" dirty="0"/>
          </a:p>
          <a:p>
            <a:pPr marL="0" indent="0">
              <a:buNone/>
            </a:pPr>
            <a:endParaRPr lang="fi-FI" dirty="0"/>
          </a:p>
        </p:txBody>
      </p:sp>
    </p:spTree>
    <p:extLst>
      <p:ext uri="{BB962C8B-B14F-4D97-AF65-F5344CB8AC3E}">
        <p14:creationId xmlns:p14="http://schemas.microsoft.com/office/powerpoint/2010/main" val="25686173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i-FI"/>
          </a:p>
        </p:txBody>
      </p:sp>
      <p:sp>
        <p:nvSpPr>
          <p:cNvPr id="3" name="Content Placeholder 2"/>
          <p:cNvSpPr>
            <a:spLocks noGrp="1"/>
          </p:cNvSpPr>
          <p:nvPr>
            <p:ph idx="1"/>
          </p:nvPr>
        </p:nvSpPr>
        <p:spPr>
          <a:xfrm>
            <a:off x="457200" y="274638"/>
            <a:ext cx="8229600" cy="6303962"/>
          </a:xfrm>
        </p:spPr>
        <p:txBody>
          <a:bodyPr>
            <a:normAutofit fontScale="92500" lnSpcReduction="10000"/>
          </a:bodyPr>
          <a:lstStyle/>
          <a:p>
            <a:pPr marL="0" indent="0">
              <a:buNone/>
            </a:pPr>
            <a:r>
              <a:rPr lang="fi-FI" dirty="0">
                <a:latin typeface="Book Antiqua" pitchFamily="18" charset="0"/>
              </a:rPr>
              <a:t>Naiset pitävät yhteyttä lapsenlapsiinsa enemmän kuin miehet ja äidinpuoleiset isovanhemmat enemmän kuin isänpuoleiset</a:t>
            </a:r>
            <a:r>
              <a:rPr lang="fi-FI" dirty="0" smtClean="0">
                <a:latin typeface="Book Antiqua" pitchFamily="18" charset="0"/>
              </a:rPr>
              <a:t>.</a:t>
            </a:r>
          </a:p>
          <a:p>
            <a:pPr marL="0" indent="0">
              <a:buNone/>
            </a:pPr>
            <a:endParaRPr lang="fi-FI" dirty="0">
              <a:latin typeface="Book Antiqua" pitchFamily="18" charset="0"/>
            </a:endParaRPr>
          </a:p>
          <a:p>
            <a:pPr marL="0" indent="0">
              <a:buNone/>
            </a:pPr>
            <a:r>
              <a:rPr lang="fi-FI" dirty="0" smtClean="0">
                <a:latin typeface="Book Antiqua" pitchFamily="18" charset="0"/>
              </a:rPr>
              <a:t>Evoluutiopsykologinen tulkinta: ”hoivahalukkuus” tai ”halukkuus investoida </a:t>
            </a:r>
            <a:r>
              <a:rPr lang="fi-FI" dirty="0" err="1" smtClean="0">
                <a:latin typeface="Book Antiqua" pitchFamily="18" charset="0"/>
              </a:rPr>
              <a:t>lastemlapsiin</a:t>
            </a:r>
            <a:r>
              <a:rPr lang="fi-FI" dirty="0" smtClean="0">
                <a:latin typeface="Book Antiqua" pitchFamily="18" charset="0"/>
              </a:rPr>
              <a:t>” on sitä suurempi, mitä varmempaa on oma biologinen isovanhemmuus (</a:t>
            </a:r>
            <a:r>
              <a:rPr lang="fi-FI" dirty="0" err="1" smtClean="0">
                <a:latin typeface="Book Antiqua" pitchFamily="18" charset="0"/>
              </a:rPr>
              <a:t>Danielsbacka</a:t>
            </a:r>
            <a:r>
              <a:rPr lang="fi-FI" dirty="0" smtClean="0">
                <a:latin typeface="Book Antiqua" pitchFamily="18" charset="0"/>
              </a:rPr>
              <a:t> ym. 2011)</a:t>
            </a:r>
            <a:endParaRPr lang="fi-FI" dirty="0">
              <a:latin typeface="Book Antiqua" pitchFamily="18" charset="0"/>
            </a:endParaRPr>
          </a:p>
          <a:p>
            <a:pPr marL="0" indent="0">
              <a:buNone/>
            </a:pPr>
            <a:endParaRPr lang="fi-FI" dirty="0" smtClean="0">
              <a:latin typeface="Book Antiqua" pitchFamily="18" charset="0"/>
            </a:endParaRPr>
          </a:p>
          <a:p>
            <a:pPr marL="0" indent="0">
              <a:buNone/>
            </a:pPr>
            <a:r>
              <a:rPr lang="fi-FI" dirty="0" smtClean="0">
                <a:latin typeface="Book Antiqua" pitchFamily="18" charset="0"/>
              </a:rPr>
              <a:t>Voi johtua siitäkin, että isänisien ”hoivahalukkuutta” ei ehditä edes koetella, koska heillä on yleistä elinaikaa lastenlasten kanssa vähiten.</a:t>
            </a:r>
            <a:endParaRPr lang="fi-FI" dirty="0">
              <a:latin typeface="Book Antiqua" pitchFamily="18" charset="0"/>
            </a:endParaRPr>
          </a:p>
        </p:txBody>
      </p:sp>
    </p:spTree>
    <p:extLst>
      <p:ext uri="{BB962C8B-B14F-4D97-AF65-F5344CB8AC3E}">
        <p14:creationId xmlns:p14="http://schemas.microsoft.com/office/powerpoint/2010/main" val="35467790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dirty="0" err="1" smtClean="0">
                <a:latin typeface="Book Antiqua"/>
                <a:cs typeface="Book Antiqua"/>
              </a:rPr>
              <a:t>Sukupolvien</a:t>
            </a:r>
            <a:r>
              <a:rPr lang="en-US" dirty="0" smtClean="0">
                <a:latin typeface="Book Antiqua"/>
                <a:cs typeface="Book Antiqua"/>
              </a:rPr>
              <a:t> </a:t>
            </a:r>
            <a:r>
              <a:rPr lang="en-US" dirty="0" err="1" smtClean="0">
                <a:latin typeface="Book Antiqua"/>
                <a:cs typeface="Book Antiqua"/>
              </a:rPr>
              <a:t>yhteys</a:t>
            </a:r>
            <a:r>
              <a:rPr lang="en-US" dirty="0" smtClean="0">
                <a:latin typeface="Book Antiqua"/>
                <a:cs typeface="Book Antiqua"/>
              </a:rPr>
              <a:t> </a:t>
            </a:r>
            <a:r>
              <a:rPr lang="en-US" dirty="0" err="1" smtClean="0">
                <a:latin typeface="Book Antiqua"/>
                <a:cs typeface="Book Antiqua"/>
              </a:rPr>
              <a:t>tarkoittaa</a:t>
            </a:r>
            <a:r>
              <a:rPr lang="en-US" dirty="0" smtClean="0">
                <a:latin typeface="Book Antiqua"/>
                <a:cs typeface="Book Antiqua"/>
              </a:rPr>
              <a:t> </a:t>
            </a:r>
            <a:r>
              <a:rPr lang="en-US" dirty="0" err="1" smtClean="0">
                <a:latin typeface="Book Antiqua"/>
                <a:cs typeface="Book Antiqua"/>
              </a:rPr>
              <a:t>paitsi</a:t>
            </a:r>
            <a:r>
              <a:rPr lang="en-US" dirty="0" smtClean="0">
                <a:latin typeface="Book Antiqua"/>
                <a:cs typeface="Book Antiqua"/>
              </a:rPr>
              <a:t> </a:t>
            </a:r>
            <a:r>
              <a:rPr lang="en-US" dirty="0" err="1" smtClean="0">
                <a:latin typeface="Book Antiqua"/>
                <a:cs typeface="Book Antiqua"/>
              </a:rPr>
              <a:t>hoivaa</a:t>
            </a:r>
            <a:r>
              <a:rPr lang="en-US" dirty="0" smtClean="0">
                <a:latin typeface="Book Antiqua"/>
                <a:cs typeface="Book Antiqua"/>
              </a:rPr>
              <a:t>, </a:t>
            </a:r>
            <a:r>
              <a:rPr lang="en-US" dirty="0" err="1" smtClean="0">
                <a:latin typeface="Book Antiqua"/>
                <a:cs typeface="Book Antiqua"/>
              </a:rPr>
              <a:t>avunantoa</a:t>
            </a:r>
            <a:r>
              <a:rPr lang="en-US" dirty="0" smtClean="0">
                <a:latin typeface="Book Antiqua"/>
                <a:cs typeface="Book Antiqua"/>
              </a:rPr>
              <a:t> </a:t>
            </a:r>
            <a:r>
              <a:rPr lang="en-US" dirty="0" err="1" smtClean="0">
                <a:latin typeface="Book Antiqua"/>
                <a:cs typeface="Book Antiqua"/>
              </a:rPr>
              <a:t>ja</a:t>
            </a:r>
            <a:r>
              <a:rPr lang="en-US" dirty="0" smtClean="0">
                <a:latin typeface="Book Antiqua"/>
                <a:cs typeface="Book Antiqua"/>
              </a:rPr>
              <a:t> </a:t>
            </a:r>
            <a:r>
              <a:rPr lang="en-US" dirty="0" err="1" smtClean="0">
                <a:latin typeface="Book Antiqua"/>
                <a:cs typeface="Book Antiqua"/>
              </a:rPr>
              <a:t>taloudellista</a:t>
            </a:r>
            <a:r>
              <a:rPr lang="en-US" dirty="0" smtClean="0">
                <a:latin typeface="Book Antiqua"/>
                <a:cs typeface="Book Antiqua"/>
              </a:rPr>
              <a:t> </a:t>
            </a:r>
            <a:r>
              <a:rPr lang="en-US" dirty="0" err="1" smtClean="0">
                <a:latin typeface="Book Antiqua"/>
                <a:cs typeface="Book Antiqua"/>
              </a:rPr>
              <a:t>tukea</a:t>
            </a:r>
            <a:r>
              <a:rPr lang="en-US" dirty="0" smtClean="0">
                <a:latin typeface="Book Antiqua"/>
                <a:cs typeface="Book Antiqua"/>
              </a:rPr>
              <a:t> </a:t>
            </a:r>
            <a:r>
              <a:rPr lang="en-US" dirty="0" err="1" smtClean="0">
                <a:latin typeface="Book Antiqua"/>
                <a:cs typeface="Book Antiqua"/>
              </a:rPr>
              <a:t>myäs</a:t>
            </a:r>
            <a:r>
              <a:rPr lang="en-US" dirty="0" smtClean="0">
                <a:latin typeface="Book Antiqua"/>
                <a:cs typeface="Book Antiqua"/>
              </a:rPr>
              <a:t> </a:t>
            </a:r>
            <a:r>
              <a:rPr lang="en-US" dirty="0" err="1" smtClean="0">
                <a:latin typeface="Book Antiqua"/>
                <a:cs typeface="Book Antiqua"/>
              </a:rPr>
              <a:t>sosiaalista</a:t>
            </a:r>
            <a:r>
              <a:rPr lang="en-US" dirty="0" smtClean="0">
                <a:latin typeface="Book Antiqua"/>
                <a:cs typeface="Book Antiqua"/>
              </a:rPr>
              <a:t> </a:t>
            </a:r>
            <a:r>
              <a:rPr lang="en-US" dirty="0" err="1" smtClean="0">
                <a:latin typeface="Book Antiqua"/>
                <a:cs typeface="Book Antiqua"/>
              </a:rPr>
              <a:t>kanssakäymistä</a:t>
            </a:r>
            <a:r>
              <a:rPr lang="en-US" dirty="0" smtClean="0">
                <a:latin typeface="Book Antiqua"/>
                <a:cs typeface="Book Antiqua"/>
              </a:rPr>
              <a:t> </a:t>
            </a:r>
            <a:r>
              <a:rPr lang="en-US" dirty="0" err="1" smtClean="0">
                <a:latin typeface="Book Antiqua"/>
                <a:cs typeface="Book Antiqua"/>
              </a:rPr>
              <a:t>ja</a:t>
            </a:r>
            <a:r>
              <a:rPr lang="en-US" dirty="0" smtClean="0">
                <a:latin typeface="Book Antiqua"/>
                <a:cs typeface="Book Antiqua"/>
              </a:rPr>
              <a:t> </a:t>
            </a:r>
            <a:r>
              <a:rPr lang="en-US" dirty="0" err="1" smtClean="0">
                <a:latin typeface="Book Antiqua"/>
                <a:cs typeface="Book Antiqua"/>
              </a:rPr>
              <a:t>sen</a:t>
            </a:r>
            <a:r>
              <a:rPr lang="en-US" dirty="0" smtClean="0">
                <a:latin typeface="Book Antiqua"/>
                <a:cs typeface="Book Antiqua"/>
              </a:rPr>
              <a:t> </a:t>
            </a:r>
            <a:r>
              <a:rPr lang="en-US" dirty="0" err="1" smtClean="0">
                <a:latin typeface="Book Antiqua"/>
                <a:cs typeface="Book Antiqua"/>
              </a:rPr>
              <a:t>tuottamaa</a:t>
            </a:r>
            <a:r>
              <a:rPr lang="en-US" dirty="0" smtClean="0">
                <a:latin typeface="Book Antiqua"/>
                <a:cs typeface="Book Antiqua"/>
              </a:rPr>
              <a:t> </a:t>
            </a:r>
            <a:r>
              <a:rPr lang="en-US" dirty="0" err="1" smtClean="0">
                <a:latin typeface="Book Antiqua"/>
                <a:cs typeface="Book Antiqua"/>
              </a:rPr>
              <a:t>emotionaalista</a:t>
            </a:r>
            <a:r>
              <a:rPr lang="en-US" dirty="0" smtClean="0">
                <a:latin typeface="Book Antiqua"/>
                <a:cs typeface="Book Antiqua"/>
              </a:rPr>
              <a:t> </a:t>
            </a:r>
            <a:r>
              <a:rPr lang="en-US" dirty="0" err="1" smtClean="0">
                <a:latin typeface="Book Antiqua"/>
                <a:cs typeface="Book Antiqua"/>
              </a:rPr>
              <a:t>yhteyttä</a:t>
            </a:r>
            <a:r>
              <a:rPr lang="en-US" dirty="0" smtClean="0">
                <a:latin typeface="Book Antiqua"/>
                <a:cs typeface="Book Antiqua"/>
              </a:rPr>
              <a:t>.</a:t>
            </a:r>
          </a:p>
          <a:p>
            <a:pPr marL="0" indent="0">
              <a:buNone/>
            </a:pPr>
            <a:endParaRPr lang="en-US" dirty="0">
              <a:latin typeface="Book Antiqua"/>
              <a:cs typeface="Book Antiqua"/>
            </a:endParaRPr>
          </a:p>
          <a:p>
            <a:pPr marL="0" indent="0">
              <a:buNone/>
            </a:pPr>
            <a:endParaRPr lang="en-US" dirty="0">
              <a:latin typeface="Book Antiqua"/>
              <a:cs typeface="Book Antiqua"/>
            </a:endParaRPr>
          </a:p>
          <a:p>
            <a:pPr marL="0" indent="0">
              <a:buNone/>
            </a:pPr>
            <a:r>
              <a:rPr lang="en-US" dirty="0" err="1">
                <a:latin typeface="Book Antiqua"/>
                <a:cs typeface="Book Antiqua"/>
              </a:rPr>
              <a:t>Yhteydenpidon</a:t>
            </a:r>
            <a:r>
              <a:rPr lang="en-US" dirty="0">
                <a:latin typeface="Book Antiqua"/>
                <a:cs typeface="Book Antiqua"/>
              </a:rPr>
              <a:t> </a:t>
            </a:r>
            <a:r>
              <a:rPr lang="en-US" dirty="0" err="1">
                <a:latin typeface="Book Antiqua"/>
                <a:cs typeface="Book Antiqua"/>
              </a:rPr>
              <a:t>ja</a:t>
            </a:r>
            <a:r>
              <a:rPr lang="en-US" dirty="0">
                <a:latin typeface="Book Antiqua"/>
                <a:cs typeface="Book Antiqua"/>
              </a:rPr>
              <a:t> </a:t>
            </a:r>
            <a:r>
              <a:rPr lang="en-US" dirty="0" err="1">
                <a:latin typeface="Book Antiqua"/>
                <a:cs typeface="Book Antiqua"/>
              </a:rPr>
              <a:t>iän</a:t>
            </a:r>
            <a:r>
              <a:rPr lang="en-US" dirty="0">
                <a:latin typeface="Book Antiqua"/>
                <a:cs typeface="Book Antiqua"/>
              </a:rPr>
              <a:t> </a:t>
            </a:r>
            <a:r>
              <a:rPr lang="en-US" dirty="0" err="1">
                <a:latin typeface="Book Antiqua"/>
                <a:cs typeface="Book Antiqua"/>
              </a:rPr>
              <a:t>suhde</a:t>
            </a:r>
            <a:r>
              <a:rPr lang="en-US" dirty="0">
                <a:latin typeface="Book Antiqua"/>
                <a:cs typeface="Book Antiqua"/>
              </a:rPr>
              <a:t> on U-</a:t>
            </a:r>
            <a:r>
              <a:rPr lang="en-US" dirty="0" err="1">
                <a:latin typeface="Book Antiqua"/>
                <a:cs typeface="Book Antiqua"/>
              </a:rPr>
              <a:t>käyrän</a:t>
            </a:r>
            <a:r>
              <a:rPr lang="en-US" dirty="0">
                <a:latin typeface="Book Antiqua"/>
                <a:cs typeface="Book Antiqua"/>
              </a:rPr>
              <a:t> </a:t>
            </a:r>
            <a:r>
              <a:rPr lang="en-US" dirty="0" err="1">
                <a:latin typeface="Book Antiqua"/>
                <a:cs typeface="Book Antiqua"/>
              </a:rPr>
              <a:t>muotoinen</a:t>
            </a:r>
            <a:endParaRPr lang="en-US" dirty="0">
              <a:latin typeface="Book Antiqua"/>
              <a:cs typeface="Book Antiqua"/>
            </a:endParaRPr>
          </a:p>
          <a:p>
            <a:pPr marL="0" indent="0">
              <a:buNone/>
            </a:pPr>
            <a:endParaRPr lang="en-US" dirty="0">
              <a:latin typeface="Book Antiqua"/>
              <a:cs typeface="Book Antiqua"/>
            </a:endParaRPr>
          </a:p>
          <a:p>
            <a:pPr marL="0" indent="0">
              <a:buNone/>
            </a:pPr>
            <a:endParaRPr lang="en-US" dirty="0" smtClean="0">
              <a:latin typeface="Book Antiqua"/>
              <a:cs typeface="Book Antiqua"/>
            </a:endParaRPr>
          </a:p>
          <a:p>
            <a:pPr marL="0" indent="0">
              <a:buNone/>
            </a:pPr>
            <a:endParaRPr lang="en-US" dirty="0">
              <a:latin typeface="Book Antiqua"/>
              <a:cs typeface="Book Antiqua"/>
            </a:endParaRPr>
          </a:p>
        </p:txBody>
      </p:sp>
    </p:spTree>
    <p:extLst>
      <p:ext uri="{BB962C8B-B14F-4D97-AF65-F5344CB8AC3E}">
        <p14:creationId xmlns:p14="http://schemas.microsoft.com/office/powerpoint/2010/main" val="21936078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675"/>
            <a:ext cx="8229600" cy="46038"/>
          </a:xfrm>
        </p:spPr>
        <p:txBody>
          <a:bodyPr>
            <a:normAutofit fontScale="90000"/>
          </a:bodyPr>
          <a:lstStyle/>
          <a:p>
            <a:pPr>
              <a:defRPr/>
            </a:pPr>
            <a:endParaRPr lang="en-US" dirty="0"/>
          </a:p>
        </p:txBody>
      </p:sp>
      <p:sp>
        <p:nvSpPr>
          <p:cNvPr id="125955" name="Content Placeholder 2"/>
          <p:cNvSpPr>
            <a:spLocks noGrp="1"/>
          </p:cNvSpPr>
          <p:nvPr>
            <p:ph idx="1"/>
          </p:nvPr>
        </p:nvSpPr>
        <p:spPr>
          <a:xfrm>
            <a:off x="457200" y="320675"/>
            <a:ext cx="8229600" cy="6272213"/>
          </a:xfrm>
        </p:spPr>
        <p:txBody>
          <a:bodyPr>
            <a:normAutofit fontScale="85000" lnSpcReduction="20000"/>
          </a:bodyPr>
          <a:lstStyle/>
          <a:p>
            <a:pPr marL="0" indent="0">
              <a:lnSpc>
                <a:spcPct val="110000"/>
              </a:lnSpc>
              <a:buNone/>
            </a:pPr>
            <a:r>
              <a:rPr lang="en-US" sz="2800" dirty="0">
                <a:latin typeface="Book Antiqua" charset="0"/>
                <a:ea typeface="ＭＳ Ｐゴシック" charset="0"/>
              </a:rPr>
              <a:t>Lars </a:t>
            </a:r>
            <a:r>
              <a:rPr lang="en-US" sz="2800" dirty="0" err="1">
                <a:latin typeface="Book Antiqua" charset="0"/>
                <a:ea typeface="ＭＳ Ｐゴシック" charset="0"/>
              </a:rPr>
              <a:t>Tornstam</a:t>
            </a:r>
            <a:r>
              <a:rPr lang="en-US" sz="2800" dirty="0">
                <a:latin typeface="Book Antiqua" charset="0"/>
                <a:ea typeface="ＭＳ Ｐゴシック" charset="0"/>
              </a:rPr>
              <a:t>: “</a:t>
            </a:r>
            <a:r>
              <a:rPr lang="en-US" sz="2800" dirty="0" err="1">
                <a:latin typeface="Book Antiqua" charset="0"/>
                <a:ea typeface="ＭＳ Ｐゴシック" charset="0"/>
              </a:rPr>
              <a:t>gerotranssendessi</a:t>
            </a:r>
            <a:r>
              <a:rPr lang="en-US" sz="2800" dirty="0">
                <a:latin typeface="Book Antiqua" charset="0"/>
                <a:ea typeface="ＭＳ Ｐゴシック" charset="0"/>
              </a:rPr>
              <a:t>” </a:t>
            </a:r>
            <a:r>
              <a:rPr lang="en-US" sz="2800" dirty="0" err="1">
                <a:latin typeface="Book Antiqua" charset="0"/>
                <a:ea typeface="ＭＳ Ｐゴシック" charset="0"/>
              </a:rPr>
              <a:t>vanhetessa</a:t>
            </a:r>
            <a:r>
              <a:rPr lang="en-US" sz="2800" dirty="0">
                <a:latin typeface="Book Antiqua" charset="0"/>
                <a:ea typeface="ＭＳ Ｐゴシック" charset="0"/>
              </a:rPr>
              <a:t> </a:t>
            </a:r>
            <a:r>
              <a:rPr lang="en-US" sz="2800" dirty="0" err="1">
                <a:latin typeface="Book Antiqua" charset="0"/>
                <a:ea typeface="ＭＳ Ｐゴシック" charset="0"/>
              </a:rPr>
              <a:t>tunne</a:t>
            </a:r>
            <a:r>
              <a:rPr lang="en-US" sz="2800" dirty="0">
                <a:latin typeface="Book Antiqua" charset="0"/>
                <a:ea typeface="ＭＳ Ｐゴシック" charset="0"/>
              </a:rPr>
              <a:t> </a:t>
            </a:r>
            <a:r>
              <a:rPr lang="en-US" sz="2800" dirty="0" err="1">
                <a:latin typeface="Book Antiqua" charset="0"/>
                <a:ea typeface="ＭＳ Ｐゴシック" charset="0"/>
              </a:rPr>
              <a:t>kuulumisesta</a:t>
            </a:r>
            <a:r>
              <a:rPr lang="en-US" sz="2800" dirty="0">
                <a:latin typeface="Book Antiqua" charset="0"/>
                <a:ea typeface="ＭＳ Ｐゴシック" charset="0"/>
              </a:rPr>
              <a:t> </a:t>
            </a:r>
            <a:r>
              <a:rPr lang="en-US" sz="2800" dirty="0" err="1">
                <a:latin typeface="Book Antiqua" charset="0"/>
                <a:ea typeface="ＭＳ Ｐゴシック" charset="0"/>
              </a:rPr>
              <a:t>sukupolvien</a:t>
            </a:r>
            <a:r>
              <a:rPr lang="en-US" sz="2800" dirty="0">
                <a:latin typeface="Book Antiqua" charset="0"/>
                <a:ea typeface="ＭＳ Ｐゴシック" charset="0"/>
              </a:rPr>
              <a:t> </a:t>
            </a:r>
            <a:r>
              <a:rPr lang="en-US" sz="2800" dirty="0" err="1">
                <a:latin typeface="Book Antiqua" charset="0"/>
                <a:ea typeface="ＭＳ Ｐゴシック" charset="0"/>
              </a:rPr>
              <a:t>ketjuun</a:t>
            </a:r>
            <a:r>
              <a:rPr lang="en-US" sz="2800" dirty="0">
                <a:latin typeface="Book Antiqua" charset="0"/>
                <a:ea typeface="ＭＳ Ｐゴシック" charset="0"/>
              </a:rPr>
              <a:t> </a:t>
            </a:r>
            <a:r>
              <a:rPr lang="en-US" sz="2800" dirty="0" err="1">
                <a:latin typeface="Book Antiqua" charset="0"/>
                <a:ea typeface="ＭＳ Ｐゴシック" charset="0"/>
              </a:rPr>
              <a:t>voimistuu</a:t>
            </a:r>
            <a:endParaRPr lang="en-US" sz="2800" dirty="0">
              <a:latin typeface="Book Antiqua" charset="0"/>
              <a:ea typeface="ＭＳ Ｐゴシック" charset="0"/>
            </a:endParaRPr>
          </a:p>
          <a:p>
            <a:pPr marL="0" indent="0">
              <a:lnSpc>
                <a:spcPct val="110000"/>
              </a:lnSpc>
              <a:buFontTx/>
              <a:buNone/>
            </a:pPr>
            <a:endParaRPr lang="fi-FI" sz="2800" dirty="0">
              <a:latin typeface="Goudy Old Style" charset="0"/>
              <a:ea typeface="ＭＳ Ｐゴシック" charset="0"/>
            </a:endParaRPr>
          </a:p>
          <a:p>
            <a:pPr marL="0" indent="0">
              <a:lnSpc>
                <a:spcPct val="110000"/>
              </a:lnSpc>
              <a:buFontTx/>
              <a:buNone/>
            </a:pPr>
            <a:endParaRPr lang="fi-FI" sz="2800" dirty="0" smtClean="0">
              <a:latin typeface="Book Antiqua" charset="0"/>
              <a:ea typeface="ＭＳ Ｐゴシック" charset="0"/>
            </a:endParaRPr>
          </a:p>
          <a:p>
            <a:pPr marL="0" indent="0">
              <a:lnSpc>
                <a:spcPct val="110000"/>
              </a:lnSpc>
              <a:buFontTx/>
              <a:buNone/>
            </a:pPr>
            <a:r>
              <a:rPr lang="fi-FI" sz="2800" dirty="0" smtClean="0">
                <a:latin typeface="Book Antiqua" charset="0"/>
                <a:ea typeface="ＭＳ Ｐゴシック" charset="0"/>
              </a:rPr>
              <a:t>Niiden </a:t>
            </a:r>
            <a:r>
              <a:rPr lang="fi-FI" sz="2800" dirty="0">
                <a:latin typeface="Book Antiqua" charset="0"/>
                <a:ea typeface="ＭＳ Ｐゴシック" charset="0"/>
              </a:rPr>
              <a:t>vastaajien prosenttiosuus, jotka olivat täysin samaa mieltä seuraavan väittämän kanssa: ”tunnen voimakasta yhteenkuuluvuutta edellisiin sukupolviin” </a:t>
            </a:r>
            <a:endParaRPr lang="en-US" sz="2800" dirty="0">
              <a:latin typeface="Book Antiqua" charset="0"/>
              <a:ea typeface="ＭＳ Ｐゴシック" charset="0"/>
            </a:endParaRPr>
          </a:p>
          <a:p>
            <a:pPr marL="0" indent="0">
              <a:lnSpc>
                <a:spcPct val="110000"/>
              </a:lnSpc>
              <a:buFontTx/>
              <a:buNone/>
            </a:pPr>
            <a:r>
              <a:rPr lang="fi-FI" sz="2800" dirty="0">
                <a:latin typeface="Book Antiqua" charset="0"/>
                <a:ea typeface="ＭＳ Ｐゴシック" charset="0"/>
              </a:rPr>
              <a:t> </a:t>
            </a:r>
            <a:endParaRPr lang="en-US" sz="2800" dirty="0">
              <a:latin typeface="Book Antiqua" charset="0"/>
              <a:ea typeface="ＭＳ Ｐゴシック" charset="0"/>
            </a:endParaRPr>
          </a:p>
          <a:p>
            <a:pPr marL="0" indent="0">
              <a:lnSpc>
                <a:spcPct val="110000"/>
              </a:lnSpc>
              <a:buFontTx/>
              <a:buNone/>
            </a:pPr>
            <a:r>
              <a:rPr lang="fi-FI" sz="2800" dirty="0">
                <a:latin typeface="Book Antiqua" charset="0"/>
                <a:ea typeface="ＭＳ Ｐゴシック" charset="0"/>
              </a:rPr>
              <a:t>			</a:t>
            </a:r>
            <a:r>
              <a:rPr lang="fi-FI" sz="2800" dirty="0" smtClean="0">
                <a:latin typeface="Book Antiqua" charset="0"/>
                <a:ea typeface="ＭＳ Ｐゴシック" charset="0"/>
              </a:rPr>
              <a:t>	   Miehet</a:t>
            </a:r>
            <a:r>
              <a:rPr lang="fi-FI" sz="2800" dirty="0">
                <a:latin typeface="Book Antiqua" charset="0"/>
                <a:ea typeface="ＭＳ Ｐゴシック" charset="0"/>
              </a:rPr>
              <a:t>			Naiset</a:t>
            </a:r>
            <a:endParaRPr lang="en-US" sz="2800" dirty="0">
              <a:latin typeface="Book Antiqua" charset="0"/>
              <a:ea typeface="ＭＳ Ｐゴシック" charset="0"/>
            </a:endParaRPr>
          </a:p>
          <a:p>
            <a:pPr marL="0" indent="0">
              <a:lnSpc>
                <a:spcPct val="110000"/>
              </a:lnSpc>
              <a:buFontTx/>
              <a:buNone/>
            </a:pPr>
            <a:r>
              <a:rPr lang="fi-FI" sz="2800" dirty="0">
                <a:latin typeface="Book Antiqua" charset="0"/>
                <a:ea typeface="ＭＳ Ｐゴシック" charset="0"/>
              </a:rPr>
              <a:t> </a:t>
            </a:r>
            <a:endParaRPr lang="en-US" sz="2800" dirty="0">
              <a:latin typeface="Book Antiqua" charset="0"/>
              <a:ea typeface="ＭＳ Ｐゴシック" charset="0"/>
            </a:endParaRPr>
          </a:p>
          <a:p>
            <a:pPr marL="0" indent="0">
              <a:lnSpc>
                <a:spcPct val="110000"/>
              </a:lnSpc>
              <a:buFontTx/>
              <a:buNone/>
            </a:pPr>
            <a:r>
              <a:rPr lang="fi-FI" sz="2800" dirty="0">
                <a:latin typeface="Book Antiqua" charset="0"/>
                <a:ea typeface="ＭＳ Ｐゴシック" charset="0"/>
              </a:rPr>
              <a:t>58–62 -vuotiaat	   13			   23</a:t>
            </a:r>
            <a:endParaRPr lang="en-US" sz="2800" dirty="0">
              <a:latin typeface="Book Antiqua" charset="0"/>
              <a:ea typeface="ＭＳ Ｐゴシック" charset="0"/>
            </a:endParaRPr>
          </a:p>
          <a:p>
            <a:pPr marL="0" indent="0">
              <a:lnSpc>
                <a:spcPct val="110000"/>
              </a:lnSpc>
              <a:buFontTx/>
              <a:buNone/>
            </a:pPr>
            <a:r>
              <a:rPr lang="fi-FI" sz="2800" dirty="0">
                <a:latin typeface="Book Antiqua" charset="0"/>
                <a:ea typeface="ＭＳ Ｐゴシック" charset="0"/>
              </a:rPr>
              <a:t>68–72 -vuotiaat	   22			   30</a:t>
            </a:r>
            <a:endParaRPr lang="en-US" sz="2800" dirty="0">
              <a:latin typeface="Book Antiqua" charset="0"/>
              <a:ea typeface="ＭＳ Ｐゴシック" charset="0"/>
            </a:endParaRPr>
          </a:p>
          <a:p>
            <a:pPr marL="0" indent="0">
              <a:lnSpc>
                <a:spcPct val="110000"/>
              </a:lnSpc>
              <a:buFontTx/>
              <a:buNone/>
            </a:pPr>
            <a:r>
              <a:rPr lang="fi-FI" sz="2800" dirty="0">
                <a:latin typeface="Book Antiqua" charset="0"/>
                <a:ea typeface="ＭＳ Ｐゴシック" charset="0"/>
              </a:rPr>
              <a:t>78–82 -vuotiaat	   38			   45</a:t>
            </a:r>
            <a:endParaRPr lang="en-US" sz="2800" dirty="0">
              <a:latin typeface="Book Antiqua" charset="0"/>
              <a:ea typeface="ＭＳ Ｐゴシック" charset="0"/>
            </a:endParaRPr>
          </a:p>
          <a:p>
            <a:pPr marL="0" indent="0">
              <a:lnSpc>
                <a:spcPct val="110000"/>
              </a:lnSpc>
              <a:buFontTx/>
              <a:buNone/>
            </a:pPr>
            <a:r>
              <a:rPr lang="fi-FI" sz="2800" dirty="0">
                <a:latin typeface="Book Antiqua" charset="0"/>
                <a:ea typeface="ＭＳ Ｐゴシック" charset="0"/>
              </a:rPr>
              <a:t> </a:t>
            </a:r>
            <a:endParaRPr lang="en-US" sz="2800" dirty="0">
              <a:latin typeface="Book Antiqua" charset="0"/>
              <a:ea typeface="ＭＳ Ｐゴシック" charset="0"/>
            </a:endParaRPr>
          </a:p>
          <a:p>
            <a:pPr marL="0" indent="0">
              <a:lnSpc>
                <a:spcPct val="110000"/>
              </a:lnSpc>
              <a:buFontTx/>
              <a:buNone/>
            </a:pPr>
            <a:r>
              <a:rPr lang="fi-FI" sz="2800" dirty="0">
                <a:latin typeface="Book Antiqua" charset="0"/>
                <a:ea typeface="ＭＳ Ｐゴシック" charset="0"/>
              </a:rPr>
              <a:t>					(Ikihyvä Päijät-Häme 2008)</a:t>
            </a:r>
            <a:endParaRPr lang="en-US" sz="2800" dirty="0">
              <a:latin typeface="Book Antiqua" charset="0"/>
              <a:ea typeface="ＭＳ Ｐゴシック" charset="0"/>
            </a:endParaRPr>
          </a:p>
          <a:p>
            <a:pPr marL="0" indent="0">
              <a:lnSpc>
                <a:spcPct val="80000"/>
              </a:lnSpc>
              <a:buFontTx/>
              <a:buNone/>
            </a:pPr>
            <a:endParaRPr lang="en-US" sz="2200" dirty="0">
              <a:latin typeface="Book Antiqua" charset="0"/>
              <a:ea typeface="ＭＳ Ｐゴシック" charset="0"/>
            </a:endParaRPr>
          </a:p>
        </p:txBody>
      </p:sp>
    </p:spTree>
    <p:extLst>
      <p:ext uri="{BB962C8B-B14F-4D97-AF65-F5344CB8AC3E}">
        <p14:creationId xmlns:p14="http://schemas.microsoft.com/office/powerpoint/2010/main" val="1389312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iggs &amp; lowenstein.jpg"/>
          <p:cNvPicPr>
            <a:picLocks noChangeAspect="1"/>
          </p:cNvPicPr>
          <p:nvPr/>
        </p:nvPicPr>
        <p:blipFill>
          <a:blip r:embed="rId2"/>
          <a:stretch>
            <a:fillRect/>
          </a:stretch>
        </p:blipFill>
        <p:spPr>
          <a:xfrm>
            <a:off x="2207875" y="0"/>
            <a:ext cx="4728250" cy="6858000"/>
          </a:xfrm>
          <a:prstGeom prst="rect">
            <a:avLst/>
          </a:prstGeom>
        </p:spPr>
      </p:pic>
    </p:spTree>
    <p:extLst>
      <p:ext uri="{BB962C8B-B14F-4D97-AF65-F5344CB8AC3E}">
        <p14:creationId xmlns:p14="http://schemas.microsoft.com/office/powerpoint/2010/main" val="23924735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784792"/>
            <a:ext cx="8229600" cy="5341372"/>
          </a:xfrm>
        </p:spPr>
        <p:txBody>
          <a:bodyPr>
            <a:normAutofit lnSpcReduction="10000"/>
          </a:bodyPr>
          <a:lstStyle/>
          <a:p>
            <a:pPr marL="0" indent="0">
              <a:buNone/>
            </a:pPr>
            <a:r>
              <a:rPr lang="en-US" dirty="0" smtClean="0">
                <a:latin typeface="Book Antiqua"/>
                <a:cs typeface="Book Antiqua"/>
              </a:rPr>
              <a:t>Generational Intelligence </a:t>
            </a:r>
          </a:p>
          <a:p>
            <a:pPr marL="0" indent="0">
              <a:buNone/>
            </a:pPr>
            <a:r>
              <a:rPr lang="en-US" dirty="0" err="1" smtClean="0">
                <a:latin typeface="Book Antiqua"/>
                <a:cs typeface="Book Antiqua"/>
              </a:rPr>
              <a:t>sukupolvitietoisuus</a:t>
            </a:r>
            <a:r>
              <a:rPr lang="en-US" dirty="0" smtClean="0">
                <a:latin typeface="Book Antiqua"/>
                <a:cs typeface="Book Antiqua"/>
              </a:rPr>
              <a:t>, -</a:t>
            </a:r>
            <a:r>
              <a:rPr lang="en-US" dirty="0" err="1" smtClean="0">
                <a:latin typeface="Book Antiqua"/>
                <a:cs typeface="Book Antiqua"/>
              </a:rPr>
              <a:t>äly</a:t>
            </a:r>
            <a:r>
              <a:rPr lang="en-US" dirty="0" smtClean="0">
                <a:latin typeface="Book Antiqua"/>
                <a:cs typeface="Book Antiqua"/>
              </a:rPr>
              <a:t>, -</a:t>
            </a:r>
            <a:r>
              <a:rPr lang="en-US" dirty="0" err="1" smtClean="0">
                <a:latin typeface="Book Antiqua"/>
                <a:cs typeface="Book Antiqua"/>
              </a:rPr>
              <a:t>taju</a:t>
            </a:r>
            <a:endParaRPr lang="en-US" dirty="0" smtClean="0">
              <a:latin typeface="Book Antiqua"/>
              <a:cs typeface="Book Antiqua"/>
            </a:endParaRPr>
          </a:p>
          <a:p>
            <a:pPr marL="0" indent="0">
              <a:buNone/>
            </a:pPr>
            <a:endParaRPr lang="en-US" dirty="0">
              <a:latin typeface="Book Antiqua"/>
              <a:cs typeface="Book Antiqua"/>
            </a:endParaRPr>
          </a:p>
          <a:p>
            <a:pPr marL="0" indent="0">
              <a:buNone/>
            </a:pPr>
            <a:r>
              <a:rPr lang="en-US" dirty="0" err="1" smtClean="0">
                <a:latin typeface="Book Antiqua"/>
                <a:cs typeface="Book Antiqua"/>
              </a:rPr>
              <a:t>Asioita</a:t>
            </a:r>
            <a:r>
              <a:rPr lang="en-US" dirty="0" smtClean="0">
                <a:latin typeface="Book Antiqua"/>
                <a:cs typeface="Book Antiqua"/>
              </a:rPr>
              <a:t> </a:t>
            </a:r>
            <a:r>
              <a:rPr lang="en-US" dirty="0" err="1" smtClean="0">
                <a:latin typeface="Book Antiqua"/>
                <a:cs typeface="Book Antiqua"/>
              </a:rPr>
              <a:t>osataan</a:t>
            </a:r>
            <a:r>
              <a:rPr lang="en-US" dirty="0" smtClean="0">
                <a:latin typeface="Book Antiqua"/>
                <a:cs typeface="Book Antiqua"/>
              </a:rPr>
              <a:t> </a:t>
            </a:r>
            <a:r>
              <a:rPr lang="en-US" dirty="0" err="1" smtClean="0">
                <a:latin typeface="Book Antiqua"/>
                <a:cs typeface="Book Antiqua"/>
              </a:rPr>
              <a:t>tarkastella</a:t>
            </a:r>
            <a:r>
              <a:rPr lang="en-US" dirty="0" smtClean="0">
                <a:latin typeface="Book Antiqua"/>
                <a:cs typeface="Book Antiqua"/>
              </a:rPr>
              <a:t> </a:t>
            </a:r>
            <a:r>
              <a:rPr lang="en-US" dirty="0" err="1" smtClean="0">
                <a:latin typeface="Book Antiqua"/>
                <a:cs typeface="Book Antiqua"/>
              </a:rPr>
              <a:t>muustakin</a:t>
            </a:r>
            <a:r>
              <a:rPr lang="en-US" dirty="0" smtClean="0">
                <a:latin typeface="Book Antiqua"/>
                <a:cs typeface="Book Antiqua"/>
              </a:rPr>
              <a:t> </a:t>
            </a:r>
            <a:r>
              <a:rPr lang="en-US" dirty="0" err="1" smtClean="0">
                <a:latin typeface="Book Antiqua"/>
                <a:cs typeface="Book Antiqua"/>
              </a:rPr>
              <a:t>kuin</a:t>
            </a:r>
            <a:r>
              <a:rPr lang="en-US" dirty="0" smtClean="0">
                <a:latin typeface="Book Antiqua"/>
                <a:cs typeface="Book Antiqua"/>
              </a:rPr>
              <a:t> </a:t>
            </a:r>
            <a:r>
              <a:rPr lang="en-US" dirty="0" err="1" smtClean="0">
                <a:latin typeface="Book Antiqua"/>
                <a:cs typeface="Book Antiqua"/>
              </a:rPr>
              <a:t>omalle</a:t>
            </a:r>
            <a:r>
              <a:rPr lang="en-US" dirty="0" smtClean="0">
                <a:latin typeface="Book Antiqua"/>
                <a:cs typeface="Book Antiqua"/>
              </a:rPr>
              <a:t> </a:t>
            </a:r>
            <a:r>
              <a:rPr lang="en-US" dirty="0" err="1" smtClean="0">
                <a:latin typeface="Book Antiqua"/>
                <a:cs typeface="Book Antiqua"/>
              </a:rPr>
              <a:t>ikäryhmälle</a:t>
            </a:r>
            <a:r>
              <a:rPr lang="en-US" dirty="0" smtClean="0">
                <a:latin typeface="Book Antiqua"/>
                <a:cs typeface="Book Antiqua"/>
              </a:rPr>
              <a:t> </a:t>
            </a:r>
            <a:r>
              <a:rPr lang="en-US" dirty="0" err="1" smtClean="0">
                <a:latin typeface="Book Antiqua"/>
                <a:cs typeface="Book Antiqua"/>
              </a:rPr>
              <a:t>ja</a:t>
            </a:r>
            <a:r>
              <a:rPr lang="en-US" dirty="0" smtClean="0">
                <a:latin typeface="Book Antiqua"/>
                <a:cs typeface="Book Antiqua"/>
              </a:rPr>
              <a:t> </a:t>
            </a:r>
            <a:r>
              <a:rPr lang="en-US" dirty="0" err="1" smtClean="0">
                <a:latin typeface="Book Antiqua"/>
                <a:cs typeface="Book Antiqua"/>
              </a:rPr>
              <a:t>sukupolvelle</a:t>
            </a:r>
            <a:r>
              <a:rPr lang="en-US" dirty="0" smtClean="0">
                <a:latin typeface="Book Antiqua"/>
                <a:cs typeface="Book Antiqua"/>
              </a:rPr>
              <a:t> </a:t>
            </a:r>
            <a:r>
              <a:rPr lang="en-US" dirty="0" err="1" smtClean="0">
                <a:latin typeface="Book Antiqua"/>
                <a:cs typeface="Book Antiqua"/>
              </a:rPr>
              <a:t>tyypillisestä</a:t>
            </a:r>
            <a:r>
              <a:rPr lang="en-US" dirty="0" smtClean="0">
                <a:latin typeface="Book Antiqua"/>
                <a:cs typeface="Book Antiqua"/>
              </a:rPr>
              <a:t> </a:t>
            </a:r>
            <a:r>
              <a:rPr lang="en-US" dirty="0" err="1" smtClean="0">
                <a:latin typeface="Book Antiqua"/>
                <a:cs typeface="Book Antiqua"/>
              </a:rPr>
              <a:t>näkökulmasta</a:t>
            </a:r>
            <a:r>
              <a:rPr lang="en-US" dirty="0" smtClean="0">
                <a:latin typeface="Book Antiqua"/>
                <a:cs typeface="Book Antiqua"/>
              </a:rPr>
              <a:t>.</a:t>
            </a:r>
          </a:p>
          <a:p>
            <a:pPr marL="0" indent="0">
              <a:buNone/>
            </a:pPr>
            <a:endParaRPr lang="en-US" dirty="0">
              <a:latin typeface="Book Antiqua"/>
              <a:cs typeface="Book Antiqua"/>
            </a:endParaRPr>
          </a:p>
          <a:p>
            <a:pPr marL="0" indent="0">
              <a:buNone/>
            </a:pPr>
            <a:r>
              <a:rPr lang="en-US" dirty="0" smtClean="0">
                <a:latin typeface="Book Antiqua"/>
                <a:cs typeface="Book Antiqua"/>
              </a:rPr>
              <a:t>Jos </a:t>
            </a:r>
            <a:r>
              <a:rPr lang="en-US" dirty="0" err="1" smtClean="0">
                <a:latin typeface="Book Antiqua"/>
                <a:cs typeface="Book Antiqua"/>
              </a:rPr>
              <a:t>sukupolviälykkäät</a:t>
            </a:r>
            <a:r>
              <a:rPr lang="en-US" dirty="0" smtClean="0">
                <a:latin typeface="Book Antiqua"/>
                <a:cs typeface="Book Antiqua"/>
              </a:rPr>
              <a:t> </a:t>
            </a:r>
            <a:r>
              <a:rPr lang="en-US" dirty="0" err="1" smtClean="0">
                <a:latin typeface="Book Antiqua"/>
                <a:cs typeface="Book Antiqua"/>
              </a:rPr>
              <a:t>asenteet</a:t>
            </a:r>
            <a:r>
              <a:rPr lang="en-US" dirty="0" smtClean="0">
                <a:latin typeface="Book Antiqua"/>
                <a:cs typeface="Book Antiqua"/>
              </a:rPr>
              <a:t> </a:t>
            </a:r>
            <a:r>
              <a:rPr lang="en-US" dirty="0" err="1" smtClean="0">
                <a:latin typeface="Book Antiqua"/>
                <a:cs typeface="Book Antiqua"/>
              </a:rPr>
              <a:t>muuttuvat</a:t>
            </a:r>
            <a:r>
              <a:rPr lang="en-US" dirty="0" smtClean="0">
                <a:latin typeface="Book Antiqua"/>
                <a:cs typeface="Book Antiqua"/>
              </a:rPr>
              <a:t> </a:t>
            </a:r>
            <a:r>
              <a:rPr lang="en-US" dirty="0" err="1" smtClean="0">
                <a:latin typeface="Book Antiqua"/>
                <a:cs typeface="Book Antiqua"/>
              </a:rPr>
              <a:t>teoiksi</a:t>
            </a:r>
            <a:r>
              <a:rPr lang="en-US" dirty="0" smtClean="0">
                <a:latin typeface="Book Antiqua"/>
                <a:cs typeface="Book Antiqua"/>
              </a:rPr>
              <a:t>, </a:t>
            </a:r>
            <a:r>
              <a:rPr lang="en-US" dirty="0" err="1" smtClean="0">
                <a:latin typeface="Book Antiqua"/>
                <a:cs typeface="Book Antiqua"/>
              </a:rPr>
              <a:t>syntyy</a:t>
            </a:r>
            <a:r>
              <a:rPr lang="en-US" dirty="0" smtClean="0">
                <a:latin typeface="Book Antiqua"/>
                <a:cs typeface="Book Antiqua"/>
              </a:rPr>
              <a:t> “</a:t>
            </a:r>
            <a:r>
              <a:rPr lang="en-US" dirty="0" err="1" smtClean="0">
                <a:latin typeface="Book Antiqua"/>
                <a:cs typeface="Book Antiqua"/>
              </a:rPr>
              <a:t>neuvoteltua</a:t>
            </a:r>
            <a:r>
              <a:rPr lang="en-US" dirty="0" smtClean="0">
                <a:latin typeface="Book Antiqua"/>
                <a:cs typeface="Book Antiqua"/>
              </a:rPr>
              <a:t> </a:t>
            </a:r>
            <a:r>
              <a:rPr lang="en-US" dirty="0" err="1" smtClean="0">
                <a:latin typeface="Book Antiqua"/>
                <a:cs typeface="Book Antiqua"/>
              </a:rPr>
              <a:t>ja</a:t>
            </a:r>
            <a:r>
              <a:rPr lang="en-US" dirty="0" smtClean="0">
                <a:latin typeface="Book Antiqua"/>
                <a:cs typeface="Book Antiqua"/>
              </a:rPr>
              <a:t> </a:t>
            </a:r>
            <a:r>
              <a:rPr lang="en-US" dirty="0" err="1" smtClean="0">
                <a:latin typeface="Book Antiqua"/>
                <a:cs typeface="Book Antiqua"/>
              </a:rPr>
              <a:t>kestävää</a:t>
            </a:r>
            <a:r>
              <a:rPr lang="en-US" dirty="0" smtClean="0">
                <a:latin typeface="Book Antiqua"/>
                <a:cs typeface="Book Antiqua"/>
              </a:rPr>
              <a:t> </a:t>
            </a:r>
            <a:r>
              <a:rPr lang="en-US" dirty="0" err="1" smtClean="0">
                <a:latin typeface="Book Antiqua"/>
                <a:cs typeface="Book Antiqua"/>
              </a:rPr>
              <a:t>sukupolvien</a:t>
            </a:r>
            <a:r>
              <a:rPr lang="en-US" dirty="0" smtClean="0">
                <a:latin typeface="Book Antiqua"/>
                <a:cs typeface="Book Antiqua"/>
              </a:rPr>
              <a:t> </a:t>
            </a:r>
            <a:r>
              <a:rPr lang="en-US" dirty="0" err="1" smtClean="0">
                <a:latin typeface="Book Antiqua"/>
                <a:cs typeface="Book Antiqua"/>
              </a:rPr>
              <a:t>välistä</a:t>
            </a:r>
            <a:r>
              <a:rPr lang="en-US" dirty="0" smtClean="0">
                <a:latin typeface="Book Antiqua"/>
                <a:cs typeface="Book Antiqua"/>
              </a:rPr>
              <a:t> </a:t>
            </a:r>
            <a:r>
              <a:rPr lang="en-US" dirty="0" err="1" smtClean="0">
                <a:latin typeface="Book Antiqua"/>
                <a:cs typeface="Book Antiqua"/>
              </a:rPr>
              <a:t>yhteyttä</a:t>
            </a:r>
            <a:r>
              <a:rPr lang="en-US" dirty="0" smtClean="0">
                <a:latin typeface="Book Antiqua"/>
                <a:cs typeface="Book Antiqua"/>
              </a:rPr>
              <a:t>”.</a:t>
            </a:r>
            <a:endParaRPr lang="en-US" dirty="0">
              <a:latin typeface="Book Antiqua"/>
              <a:cs typeface="Book Antiqua"/>
            </a:endParaRPr>
          </a:p>
        </p:txBody>
      </p:sp>
    </p:spTree>
    <p:extLst>
      <p:ext uri="{BB962C8B-B14F-4D97-AF65-F5344CB8AC3E}">
        <p14:creationId xmlns:p14="http://schemas.microsoft.com/office/powerpoint/2010/main" val="27217486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i-FI"/>
          </a:p>
        </p:txBody>
      </p:sp>
      <p:sp>
        <p:nvSpPr>
          <p:cNvPr id="3" name="Content Placeholder 2"/>
          <p:cNvSpPr>
            <a:spLocks noGrp="1"/>
          </p:cNvSpPr>
          <p:nvPr>
            <p:ph idx="1"/>
          </p:nvPr>
        </p:nvSpPr>
        <p:spPr/>
        <p:txBody>
          <a:bodyPr>
            <a:normAutofit lnSpcReduction="10000"/>
          </a:bodyPr>
          <a:lstStyle/>
          <a:p>
            <a:pPr marL="0" indent="0">
              <a:buNone/>
            </a:pPr>
            <a:r>
              <a:rPr lang="fi-FI" dirty="0" smtClean="0">
                <a:latin typeface="Book Antiqua" pitchFamily="18" charset="0"/>
              </a:rPr>
              <a:t>Voi syntyäkin, sillä ikä on siitä erikoinen sosiaalinen erottelija, että se muuttuu koko ajan. Ihmiset saavat omakohtaista kokemusta eri ikävaiheista ja sukupolviasemista.</a:t>
            </a:r>
          </a:p>
          <a:p>
            <a:pPr marL="0" indent="0">
              <a:buNone/>
            </a:pPr>
            <a:endParaRPr lang="fi-FI" dirty="0">
              <a:latin typeface="Book Antiqua" pitchFamily="18" charset="0"/>
            </a:endParaRPr>
          </a:p>
          <a:p>
            <a:pPr marL="0" indent="0">
              <a:buNone/>
            </a:pPr>
            <a:r>
              <a:rPr lang="fi-FI" dirty="0" smtClean="0">
                <a:latin typeface="Book Antiqua" pitchFamily="18" charset="0"/>
              </a:rPr>
              <a:t>Ehkä osataan asettautua toisenikäisen asemaan, kun muistetaan, että huomenna ollaan itsekin toisenikäisiä.</a:t>
            </a:r>
            <a:endParaRPr lang="fi-FI" dirty="0">
              <a:latin typeface="Book Antiqua" pitchFamily="18" charset="0"/>
            </a:endParaRPr>
          </a:p>
        </p:txBody>
      </p:sp>
    </p:spTree>
    <p:extLst>
      <p:ext uri="{BB962C8B-B14F-4D97-AF65-F5344CB8AC3E}">
        <p14:creationId xmlns:p14="http://schemas.microsoft.com/office/powerpoint/2010/main" val="42235686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952186"/>
            <a:ext cx="8229600" cy="5173978"/>
          </a:xfrm>
        </p:spPr>
        <p:txBody>
          <a:bodyPr>
            <a:normAutofit/>
          </a:bodyPr>
          <a:lstStyle/>
          <a:p>
            <a:pPr marL="0" indent="0">
              <a:buNone/>
            </a:pPr>
            <a:r>
              <a:rPr lang="en-GB" dirty="0" smtClean="0">
                <a:latin typeface="Book Antiqua"/>
                <a:cs typeface="Book Antiqua"/>
              </a:rPr>
              <a:t>Empirical </a:t>
            </a:r>
            <a:r>
              <a:rPr lang="en-GB" dirty="0">
                <a:latin typeface="Book Antiqua"/>
                <a:cs typeface="Book Antiqua"/>
              </a:rPr>
              <a:t>results from </a:t>
            </a:r>
            <a:r>
              <a:rPr lang="en-GB" dirty="0" smtClean="0">
                <a:latin typeface="Book Antiqua"/>
                <a:cs typeface="Book Antiqua"/>
              </a:rPr>
              <a:t>studies where people have been asked what </a:t>
            </a:r>
            <a:r>
              <a:rPr lang="en-GB" dirty="0">
                <a:latin typeface="Book Antiqua"/>
                <a:cs typeface="Book Antiqua"/>
              </a:rPr>
              <a:t>they </a:t>
            </a:r>
            <a:r>
              <a:rPr lang="en-GB" dirty="0" smtClean="0">
                <a:latin typeface="Book Antiqua"/>
                <a:cs typeface="Book Antiqua"/>
              </a:rPr>
              <a:t>think </a:t>
            </a:r>
            <a:r>
              <a:rPr lang="en-GB" dirty="0">
                <a:latin typeface="Book Antiqua"/>
                <a:cs typeface="Book Antiqua"/>
              </a:rPr>
              <a:t>about well-</a:t>
            </a:r>
            <a:r>
              <a:rPr lang="en-GB" dirty="0" smtClean="0">
                <a:latin typeface="Book Antiqua"/>
                <a:cs typeface="Book Antiqua"/>
              </a:rPr>
              <a:t>being: </a:t>
            </a:r>
            <a:r>
              <a:rPr lang="en-GB" dirty="0">
                <a:latin typeface="Book Antiqua"/>
                <a:cs typeface="Book Antiqua"/>
              </a:rPr>
              <a:t>what is the perceived importance of different life domains for their well-</a:t>
            </a:r>
            <a:r>
              <a:rPr lang="en-GB" dirty="0" smtClean="0">
                <a:latin typeface="Book Antiqua"/>
                <a:cs typeface="Book Antiqua"/>
              </a:rPr>
              <a:t>being? </a:t>
            </a:r>
          </a:p>
          <a:p>
            <a:pPr marL="0" indent="0">
              <a:buNone/>
            </a:pPr>
            <a:endParaRPr lang="en-GB" dirty="0">
              <a:latin typeface="Book Antiqua"/>
              <a:cs typeface="Book Antiqua"/>
            </a:endParaRPr>
          </a:p>
          <a:p>
            <a:pPr marL="0" indent="0">
              <a:buNone/>
            </a:pPr>
            <a:r>
              <a:rPr lang="en-GB" dirty="0" smtClean="0">
                <a:latin typeface="Book Antiqua"/>
                <a:cs typeface="Book Antiqua"/>
              </a:rPr>
              <a:t>Family </a:t>
            </a:r>
            <a:r>
              <a:rPr lang="en-GB" dirty="0">
                <a:latin typeface="Book Antiqua"/>
                <a:cs typeface="Book Antiqua"/>
              </a:rPr>
              <a:t>relations and other confidential human relations are considered to be </a:t>
            </a:r>
            <a:r>
              <a:rPr lang="en-GB" dirty="0" smtClean="0">
                <a:latin typeface="Book Antiqua"/>
                <a:cs typeface="Book Antiqua"/>
              </a:rPr>
              <a:t>most important </a:t>
            </a:r>
            <a:r>
              <a:rPr lang="en-GB" dirty="0">
                <a:latin typeface="Book Antiqua"/>
                <a:cs typeface="Book Antiqua"/>
              </a:rPr>
              <a:t>in </a:t>
            </a:r>
            <a:r>
              <a:rPr lang="en-GB" dirty="0" smtClean="0">
                <a:latin typeface="Book Antiqua"/>
                <a:cs typeface="Book Antiqua"/>
              </a:rPr>
              <a:t>addition to health and environment.</a:t>
            </a:r>
            <a:endParaRPr lang="en-US" dirty="0"/>
          </a:p>
        </p:txBody>
      </p:sp>
    </p:spTree>
    <p:extLst>
      <p:ext uri="{BB962C8B-B14F-4D97-AF65-F5344CB8AC3E}">
        <p14:creationId xmlns:p14="http://schemas.microsoft.com/office/powerpoint/2010/main" val="27945979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i-FI"/>
          </a:p>
        </p:txBody>
      </p:sp>
      <p:sp>
        <p:nvSpPr>
          <p:cNvPr id="3" name="Content Placeholder 2"/>
          <p:cNvSpPr>
            <a:spLocks noGrp="1"/>
          </p:cNvSpPr>
          <p:nvPr>
            <p:ph idx="1"/>
          </p:nvPr>
        </p:nvSpPr>
        <p:spPr/>
        <p:txBody>
          <a:bodyPr/>
          <a:lstStyle/>
          <a:p>
            <a:pPr marL="0" indent="0">
              <a:buNone/>
            </a:pPr>
            <a:r>
              <a:rPr lang="fi-FI" dirty="0" smtClean="0">
                <a:latin typeface="Book Antiqua" pitchFamily="18" charset="0"/>
              </a:rPr>
              <a:t>Pubiesimerkki</a:t>
            </a:r>
          </a:p>
          <a:p>
            <a:pPr marL="0" indent="0">
              <a:buNone/>
            </a:pPr>
            <a:endParaRPr lang="fi-FI" dirty="0">
              <a:latin typeface="Book Antiqua" pitchFamily="18" charset="0"/>
            </a:endParaRPr>
          </a:p>
          <a:p>
            <a:pPr marL="0" indent="0">
              <a:buNone/>
            </a:pPr>
            <a:r>
              <a:rPr lang="fi-FI" dirty="0" smtClean="0">
                <a:latin typeface="Book Antiqua" pitchFamily="18" charset="0"/>
              </a:rPr>
              <a:t>	tarjoaminen esimerkkinä 	vastavuoroisuudesta</a:t>
            </a:r>
            <a:endParaRPr lang="fi-FI" dirty="0">
              <a:latin typeface="Book Antiqua" pitchFamily="18" charset="0"/>
            </a:endParaRPr>
          </a:p>
        </p:txBody>
      </p:sp>
    </p:spTree>
    <p:extLst>
      <p:ext uri="{BB962C8B-B14F-4D97-AF65-F5344CB8AC3E}">
        <p14:creationId xmlns:p14="http://schemas.microsoft.com/office/powerpoint/2010/main" val="27544359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i-FI"/>
          </a:p>
        </p:txBody>
      </p:sp>
      <p:sp>
        <p:nvSpPr>
          <p:cNvPr id="3" name="Content Placeholder 2"/>
          <p:cNvSpPr>
            <a:spLocks noGrp="1"/>
          </p:cNvSpPr>
          <p:nvPr>
            <p:ph idx="1"/>
          </p:nvPr>
        </p:nvSpPr>
        <p:spPr/>
        <p:txBody>
          <a:bodyPr/>
          <a:lstStyle/>
          <a:p>
            <a:pPr marL="0" indent="0">
              <a:buNone/>
            </a:pPr>
            <a:r>
              <a:rPr lang="fi-FI" dirty="0" smtClean="0">
                <a:latin typeface="Book Antiqua" pitchFamily="18" charset="0"/>
              </a:rPr>
              <a:t>Kehittynyt vastavuoroisuus edellyttää kohottautumista mekaanisen vastavuoroisuuden ja kalkyloinnin yläpuolelle.</a:t>
            </a:r>
          </a:p>
          <a:p>
            <a:pPr marL="0" indent="0">
              <a:buNone/>
            </a:pPr>
            <a:endParaRPr lang="fi-FI" dirty="0">
              <a:latin typeface="Book Antiqua" pitchFamily="18" charset="0"/>
            </a:endParaRPr>
          </a:p>
          <a:p>
            <a:pPr marL="0" indent="0">
              <a:buNone/>
            </a:pPr>
            <a:r>
              <a:rPr lang="fi-FI" dirty="0" smtClean="0">
                <a:latin typeface="Book Antiqua" pitchFamily="18" charset="0"/>
              </a:rPr>
              <a:t>Vastavuoroisuus koskee myös tuntemattomia ihmisiä, vastalahja voi tulla myöhemmin ja toiselta taholta.</a:t>
            </a:r>
            <a:endParaRPr lang="fi-FI" dirty="0">
              <a:latin typeface="Book Antiqua" pitchFamily="18" charset="0"/>
            </a:endParaRPr>
          </a:p>
        </p:txBody>
      </p:sp>
    </p:spTree>
    <p:extLst>
      <p:ext uri="{BB962C8B-B14F-4D97-AF65-F5344CB8AC3E}">
        <p14:creationId xmlns:p14="http://schemas.microsoft.com/office/powerpoint/2010/main" val="29082884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i-FI"/>
          </a:p>
        </p:txBody>
      </p:sp>
      <p:sp>
        <p:nvSpPr>
          <p:cNvPr id="3" name="Content Placeholder 2"/>
          <p:cNvSpPr>
            <a:spLocks noGrp="1"/>
          </p:cNvSpPr>
          <p:nvPr>
            <p:ph idx="1"/>
          </p:nvPr>
        </p:nvSpPr>
        <p:spPr/>
        <p:txBody>
          <a:bodyPr/>
          <a:lstStyle/>
          <a:p>
            <a:pPr marL="0" indent="0">
              <a:buNone/>
            </a:pPr>
            <a:r>
              <a:rPr lang="fi-FI" dirty="0" smtClean="0">
                <a:latin typeface="Book Antiqua" pitchFamily="18" charset="0"/>
              </a:rPr>
              <a:t>Richard </a:t>
            </a:r>
            <a:r>
              <a:rPr lang="fi-FI" dirty="0" err="1" smtClean="0">
                <a:latin typeface="Book Antiqua" pitchFamily="18" charset="0"/>
              </a:rPr>
              <a:t>Sennett</a:t>
            </a:r>
            <a:r>
              <a:rPr lang="fi-FI" dirty="0" smtClean="0">
                <a:latin typeface="Book Antiqua" pitchFamily="18" charset="0"/>
              </a:rPr>
              <a:t>: </a:t>
            </a:r>
            <a:r>
              <a:rPr lang="fi-FI" dirty="0" err="1" smtClean="0">
                <a:latin typeface="Book Antiqua" pitchFamily="18" charset="0"/>
              </a:rPr>
              <a:t>Respect</a:t>
            </a:r>
            <a:r>
              <a:rPr lang="fi-FI" dirty="0" smtClean="0">
                <a:latin typeface="Book Antiqua" pitchFamily="18" charset="0"/>
              </a:rPr>
              <a:t>. The </a:t>
            </a:r>
            <a:r>
              <a:rPr lang="fi-FI" dirty="0" err="1" smtClean="0">
                <a:latin typeface="Book Antiqua" pitchFamily="18" charset="0"/>
              </a:rPr>
              <a:t>Formation</a:t>
            </a:r>
            <a:r>
              <a:rPr lang="fi-FI" dirty="0" smtClean="0">
                <a:latin typeface="Book Antiqua" pitchFamily="18" charset="0"/>
              </a:rPr>
              <a:t> of </a:t>
            </a:r>
            <a:r>
              <a:rPr lang="fi-FI" dirty="0" err="1" smtClean="0">
                <a:latin typeface="Book Antiqua" pitchFamily="18" charset="0"/>
              </a:rPr>
              <a:t>Character</a:t>
            </a:r>
            <a:r>
              <a:rPr lang="fi-FI" dirty="0" smtClean="0">
                <a:latin typeface="Book Antiqua" pitchFamily="18" charset="0"/>
              </a:rPr>
              <a:t> in the </a:t>
            </a:r>
            <a:r>
              <a:rPr lang="fi-FI" dirty="0" err="1" smtClean="0">
                <a:latin typeface="Book Antiqua" pitchFamily="18" charset="0"/>
              </a:rPr>
              <a:t>Age</a:t>
            </a:r>
            <a:r>
              <a:rPr lang="fi-FI" dirty="0" smtClean="0">
                <a:latin typeface="Book Antiqua" pitchFamily="18" charset="0"/>
              </a:rPr>
              <a:t> of </a:t>
            </a:r>
            <a:r>
              <a:rPr lang="fi-FI" dirty="0" err="1" smtClean="0">
                <a:latin typeface="Book Antiqua" pitchFamily="18" charset="0"/>
              </a:rPr>
              <a:t>Inequality</a:t>
            </a:r>
            <a:r>
              <a:rPr lang="fi-FI" dirty="0" smtClean="0">
                <a:latin typeface="Book Antiqua" pitchFamily="18" charset="0"/>
              </a:rPr>
              <a:t>.</a:t>
            </a:r>
          </a:p>
          <a:p>
            <a:pPr marL="0" indent="0">
              <a:buNone/>
            </a:pPr>
            <a:endParaRPr lang="fi-FI" dirty="0">
              <a:latin typeface="Book Antiqua" pitchFamily="18" charset="0"/>
            </a:endParaRPr>
          </a:p>
          <a:p>
            <a:pPr marL="0" indent="0">
              <a:buNone/>
            </a:pPr>
            <a:r>
              <a:rPr lang="fi-FI" dirty="0">
                <a:latin typeface="Book Antiqua" pitchFamily="18" charset="0"/>
              </a:rPr>
              <a:t>k</a:t>
            </a:r>
            <a:r>
              <a:rPr lang="fi-FI" dirty="0" smtClean="0">
                <a:latin typeface="Book Antiqua" pitchFamily="18" charset="0"/>
              </a:rPr>
              <a:t>unnioitusvaje modernien yhteiskuntien yhteisenä piirteenä</a:t>
            </a:r>
          </a:p>
          <a:p>
            <a:pPr marL="0" indent="0">
              <a:buNone/>
            </a:pPr>
            <a:endParaRPr lang="fi-FI" dirty="0">
              <a:latin typeface="Book Antiqua" pitchFamily="18" charset="0"/>
            </a:endParaRPr>
          </a:p>
          <a:p>
            <a:pPr marL="0" indent="0">
              <a:buNone/>
            </a:pPr>
            <a:r>
              <a:rPr lang="fi-FI" dirty="0">
                <a:latin typeface="Book Antiqua" pitchFamily="18" charset="0"/>
              </a:rPr>
              <a:t>k</a:t>
            </a:r>
            <a:r>
              <a:rPr lang="fi-FI" dirty="0" smtClean="0">
                <a:latin typeface="Book Antiqua" pitchFamily="18" charset="0"/>
              </a:rPr>
              <a:t>oskee ehkä erityisesti Suomea? </a:t>
            </a:r>
            <a:endParaRPr lang="fi-FI" dirty="0">
              <a:latin typeface="Book Antiqua" pitchFamily="18" charset="0"/>
            </a:endParaRPr>
          </a:p>
        </p:txBody>
      </p:sp>
    </p:spTree>
    <p:extLst>
      <p:ext uri="{BB962C8B-B14F-4D97-AF65-F5344CB8AC3E}">
        <p14:creationId xmlns:p14="http://schemas.microsoft.com/office/powerpoint/2010/main" val="2935675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274638"/>
            <a:ext cx="8229600" cy="69850"/>
          </a:xfrm>
        </p:spPr>
        <p:txBody>
          <a:bodyPr>
            <a:normAutofit fontScale="90000"/>
          </a:bodyPr>
          <a:lstStyle/>
          <a:p>
            <a:pPr eaLnBrk="1" hangingPunct="1">
              <a:defRPr/>
            </a:pPr>
            <a:endParaRPr lang="en-GB" sz="4000" smtClean="0">
              <a:ea typeface="+mj-ea"/>
              <a:cs typeface="+mj-cs"/>
            </a:endParaRPr>
          </a:p>
        </p:txBody>
      </p:sp>
      <p:pic>
        <p:nvPicPr>
          <p:cNvPr id="97283" name="Picture 3"/>
          <p:cNvPicPr>
            <a:picLocks noGrp="1" noRot="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ln>
            <a:solidFill>
              <a:srgbClr val="000000"/>
            </a:solidFill>
            <a:miter lim="800000"/>
            <a:headEnd/>
            <a:tailEnd/>
          </a:ln>
        </p:spPr>
      </p:pic>
    </p:spTree>
    <p:extLst>
      <p:ext uri="{BB962C8B-B14F-4D97-AF65-F5344CB8AC3E}">
        <p14:creationId xmlns:p14="http://schemas.microsoft.com/office/powerpoint/2010/main" val="40470700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i-FI"/>
          </a:p>
        </p:txBody>
      </p:sp>
      <p:sp>
        <p:nvSpPr>
          <p:cNvPr id="3" name="Content Placeholder 2"/>
          <p:cNvSpPr>
            <a:spLocks noGrp="1"/>
          </p:cNvSpPr>
          <p:nvPr>
            <p:ph idx="1"/>
          </p:nvPr>
        </p:nvSpPr>
        <p:spPr/>
        <p:txBody>
          <a:bodyPr/>
          <a:lstStyle/>
          <a:p>
            <a:pPr marL="0" indent="0">
              <a:buNone/>
            </a:pPr>
            <a:r>
              <a:rPr lang="fi-FI" dirty="0" smtClean="0">
                <a:latin typeface="Book Antiqua" pitchFamily="18" charset="0"/>
              </a:rPr>
              <a:t>Suomalaisille riittää  ”minimikohteliaisuus”, jossa ei olla avoimen epäkohteliaita, mutta ei niin ihmeen kohteliaitakaan.</a:t>
            </a:r>
            <a:endParaRPr lang="fi-FI" dirty="0">
              <a:latin typeface="Book Antiqua" pitchFamily="18" charset="0"/>
            </a:endParaRPr>
          </a:p>
        </p:txBody>
      </p:sp>
    </p:spTree>
    <p:extLst>
      <p:ext uri="{BB962C8B-B14F-4D97-AF65-F5344CB8AC3E}">
        <p14:creationId xmlns:p14="http://schemas.microsoft.com/office/powerpoint/2010/main" val="30442514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marL="0" indent="0">
              <a:lnSpc>
                <a:spcPct val="110000"/>
              </a:lnSpc>
              <a:buNone/>
            </a:pPr>
            <a:r>
              <a:rPr lang="fi-FI" dirty="0" smtClean="0">
                <a:latin typeface="Book Antiqua"/>
                <a:cs typeface="Book Antiqua"/>
              </a:rPr>
              <a:t>”Ulkomaankielisessä </a:t>
            </a:r>
            <a:r>
              <a:rPr lang="fi-FI" dirty="0">
                <a:latin typeface="Book Antiqua"/>
                <a:cs typeface="Book Antiqua"/>
              </a:rPr>
              <a:t>puheessa suomalaista aina häiritsee se, että lauseissa on kaikenlaisia ylimääräisiä sanontoja ja kohteliaisuusmuotoja. Ne tekevät kielestä hankalan ja kiusallisen puhua ja hämärtävät puheen tarkoitusta. Suomessa sanotaan asia mahdollisimman yksinkertaisella ja yksiselitteisellä tavalla ja sitten odotetaan, mitä toinen vastaa. Jos ei ole asiaa, ollaan hiljaa</a:t>
            </a:r>
            <a:r>
              <a:rPr lang="fi-FI" dirty="0" smtClean="0">
                <a:latin typeface="Book Antiqua"/>
                <a:cs typeface="Book Antiqua"/>
              </a:rPr>
              <a:t>.”  (Hannu Raittila: </a:t>
            </a:r>
            <a:r>
              <a:rPr lang="fi-FI" dirty="0" err="1" smtClean="0">
                <a:latin typeface="Book Antiqua"/>
                <a:cs typeface="Book Antiqua"/>
              </a:rPr>
              <a:t>Atlantis</a:t>
            </a:r>
            <a:r>
              <a:rPr lang="fi-FI" dirty="0" smtClean="0">
                <a:latin typeface="Book Antiqua"/>
                <a:cs typeface="Book Antiqua"/>
              </a:rPr>
              <a:t>)</a:t>
            </a:r>
            <a:endParaRPr lang="en-US" dirty="0">
              <a:latin typeface="Book Antiqua"/>
              <a:cs typeface="Book Antiqua"/>
            </a:endParaRPr>
          </a:p>
          <a:p>
            <a:pPr marL="0" indent="0">
              <a:buNone/>
            </a:pPr>
            <a:endParaRPr lang="en-US" dirty="0"/>
          </a:p>
        </p:txBody>
      </p:sp>
    </p:spTree>
    <p:extLst>
      <p:ext uri="{BB962C8B-B14F-4D97-AF65-F5344CB8AC3E}">
        <p14:creationId xmlns:p14="http://schemas.microsoft.com/office/powerpoint/2010/main" val="37757693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1143000" y="274638"/>
            <a:ext cx="7543800" cy="868362"/>
          </a:xfrm>
        </p:spPr>
        <p:txBody>
          <a:bodyPr>
            <a:normAutofit fontScale="90000"/>
          </a:bodyPr>
          <a:lstStyle/>
          <a:p>
            <a:pPr algn="ctr"/>
            <a:r>
              <a:rPr lang="en-GB" sz="3200" dirty="0" smtClean="0">
                <a:latin typeface="Book Antiqua"/>
                <a:cs typeface="Book Antiqua"/>
              </a:rPr>
              <a:t>Are age and gender only “background variables”?</a:t>
            </a:r>
          </a:p>
        </p:txBody>
      </p:sp>
      <p:sp>
        <p:nvSpPr>
          <p:cNvPr id="22530" name="Rectangle 3"/>
          <p:cNvSpPr>
            <a:spLocks noGrp="1" noChangeArrowheads="1"/>
          </p:cNvSpPr>
          <p:nvPr>
            <p:ph idx="1"/>
          </p:nvPr>
        </p:nvSpPr>
        <p:spPr>
          <a:xfrm>
            <a:off x="468313" y="1557338"/>
            <a:ext cx="8218487" cy="4640262"/>
          </a:xfrm>
        </p:spPr>
        <p:txBody>
          <a:bodyPr>
            <a:normAutofit fontScale="92500" lnSpcReduction="10000"/>
          </a:bodyPr>
          <a:lstStyle/>
          <a:p>
            <a:pPr>
              <a:buFont typeface="Wingdings" pitchFamily="2" charset="2"/>
              <a:buNone/>
            </a:pPr>
            <a:r>
              <a:rPr lang="en-GB" dirty="0" smtClean="0">
                <a:latin typeface="Book Antiqua"/>
                <a:cs typeface="Book Antiqua"/>
              </a:rPr>
              <a:t>	</a:t>
            </a:r>
          </a:p>
          <a:p>
            <a:pPr>
              <a:buFont typeface="Wingdings" pitchFamily="2" charset="2"/>
              <a:buNone/>
            </a:pPr>
            <a:r>
              <a:rPr lang="en-GB" dirty="0" smtClean="0">
                <a:latin typeface="Book Antiqua"/>
                <a:cs typeface="Book Antiqua"/>
              </a:rPr>
              <a:t>	</a:t>
            </a:r>
            <a:r>
              <a:rPr lang="en-GB" sz="2400" dirty="0" smtClean="0">
                <a:latin typeface="Book Antiqua"/>
                <a:cs typeface="Book Antiqua"/>
              </a:rPr>
              <a:t>The contents of well-being is usually considered to be the same for all. The task of researchers is to study the variation of it according to such “background variables” as age and gender.  </a:t>
            </a:r>
          </a:p>
          <a:p>
            <a:pPr>
              <a:buFont typeface="Wingdings" pitchFamily="2" charset="2"/>
              <a:buNone/>
            </a:pPr>
            <a:r>
              <a:rPr lang="fi-FI" sz="2400" dirty="0" smtClean="0">
                <a:latin typeface="Book Antiqua"/>
                <a:cs typeface="Book Antiqua"/>
              </a:rPr>
              <a:t>	</a:t>
            </a:r>
          </a:p>
          <a:p>
            <a:pPr>
              <a:buFont typeface="Wingdings" pitchFamily="2" charset="2"/>
              <a:buNone/>
            </a:pPr>
            <a:r>
              <a:rPr lang="en-GB" sz="2400" dirty="0" smtClean="0">
                <a:latin typeface="Book Antiqua"/>
                <a:cs typeface="Book Antiqua"/>
              </a:rPr>
              <a:t>	Perhaps age and gender also affect the contents of well-being. There may be differences in how men and women think about meaningful things in their lives, and well-being of old people is not necessarily made of exactly the same ingredients as that of younger people</a:t>
            </a:r>
            <a:r>
              <a:rPr lang="en-GB" sz="2400" dirty="0" smtClean="0"/>
              <a:t>.	</a:t>
            </a:r>
          </a:p>
          <a:p>
            <a:pPr>
              <a:buFont typeface="Wingdings" pitchFamily="2" charset="2"/>
              <a:buNone/>
            </a:pPr>
            <a:r>
              <a:rPr lang="fi-FI" dirty="0" smtClean="0"/>
              <a:t>	</a:t>
            </a:r>
          </a:p>
        </p:txBody>
      </p:sp>
    </p:spTree>
    <p:extLst>
      <p:ext uri="{BB962C8B-B14F-4D97-AF65-F5344CB8AC3E}">
        <p14:creationId xmlns:p14="http://schemas.microsoft.com/office/powerpoint/2010/main" val="22873952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GB" dirty="0" smtClean="0">
                <a:latin typeface="Book Antiqua"/>
                <a:cs typeface="Book Antiqua"/>
              </a:rPr>
              <a:t>However, according to our surveys (carried out in the Lahti region), men´s </a:t>
            </a:r>
            <a:r>
              <a:rPr lang="en-GB" dirty="0">
                <a:latin typeface="Book Antiqua"/>
                <a:cs typeface="Book Antiqua"/>
              </a:rPr>
              <a:t>evaluations of the content of well-being are surprisingly similar </a:t>
            </a:r>
            <a:r>
              <a:rPr lang="en-GB" dirty="0" smtClean="0">
                <a:latin typeface="Book Antiqua"/>
                <a:cs typeface="Book Antiqua"/>
              </a:rPr>
              <a:t>to those </a:t>
            </a:r>
            <a:r>
              <a:rPr lang="en-GB" dirty="0">
                <a:latin typeface="Book Antiqua"/>
                <a:cs typeface="Book Antiqua"/>
              </a:rPr>
              <a:t>of </a:t>
            </a:r>
            <a:r>
              <a:rPr lang="en-GB" dirty="0" smtClean="0">
                <a:latin typeface="Book Antiqua"/>
                <a:cs typeface="Book Antiqua"/>
              </a:rPr>
              <a:t>women´s.</a:t>
            </a:r>
          </a:p>
          <a:p>
            <a:pPr marL="0" indent="0">
              <a:buNone/>
            </a:pPr>
            <a:endParaRPr lang="en-GB" dirty="0">
              <a:latin typeface="Book Antiqua"/>
              <a:cs typeface="Book Antiqua"/>
            </a:endParaRPr>
          </a:p>
          <a:p>
            <a:pPr marL="0" indent="0">
              <a:buNone/>
            </a:pPr>
            <a:r>
              <a:rPr lang="en-GB" dirty="0" smtClean="0">
                <a:latin typeface="Book Antiqua"/>
                <a:cs typeface="Book Antiqua"/>
              </a:rPr>
              <a:t>Also </a:t>
            </a:r>
            <a:r>
              <a:rPr lang="en-GB" dirty="0">
                <a:latin typeface="Book Antiqua"/>
                <a:cs typeface="Book Antiqua"/>
              </a:rPr>
              <a:t>the age differences </a:t>
            </a:r>
            <a:r>
              <a:rPr lang="en-GB" dirty="0" smtClean="0">
                <a:latin typeface="Book Antiqua"/>
                <a:cs typeface="Book Antiqua"/>
              </a:rPr>
              <a:t>in these evaluations are </a:t>
            </a:r>
            <a:r>
              <a:rPr lang="en-GB" dirty="0">
                <a:latin typeface="Book Antiqua"/>
                <a:cs typeface="Book Antiqua"/>
              </a:rPr>
              <a:t>quite </a:t>
            </a:r>
            <a:r>
              <a:rPr lang="en-GB" dirty="0" smtClean="0">
                <a:latin typeface="Book Antiqua"/>
                <a:cs typeface="Book Antiqua"/>
              </a:rPr>
              <a:t>modest</a:t>
            </a:r>
            <a:r>
              <a:rPr lang="en-GB" dirty="0">
                <a:latin typeface="Book Antiqua"/>
                <a:cs typeface="Book Antiqua"/>
              </a:rPr>
              <a:t>.</a:t>
            </a:r>
            <a:endParaRPr lang="en-US" dirty="0">
              <a:latin typeface="Book Antiqua"/>
              <a:cs typeface="Book Antiqua"/>
            </a:endParaRPr>
          </a:p>
          <a:p>
            <a:pPr marL="0" indent="0">
              <a:buNone/>
            </a:pPr>
            <a:endParaRPr lang="en-US" dirty="0"/>
          </a:p>
        </p:txBody>
      </p:sp>
    </p:spTree>
    <p:extLst>
      <p:ext uri="{BB962C8B-B14F-4D97-AF65-F5344CB8AC3E}">
        <p14:creationId xmlns:p14="http://schemas.microsoft.com/office/powerpoint/2010/main" val="205416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latin typeface="Book Antiqua"/>
                <a:cs typeface="Book Antiqua"/>
              </a:rPr>
              <a:t>Reciprocity in intergenerational relations.</a:t>
            </a:r>
          </a:p>
          <a:p>
            <a:pPr marL="0" indent="0">
              <a:buNone/>
            </a:pPr>
            <a:endParaRPr lang="en-US" dirty="0">
              <a:latin typeface="Book Antiqua"/>
              <a:cs typeface="Book Antiqua"/>
            </a:endParaRPr>
          </a:p>
          <a:p>
            <a:pPr marL="0" indent="0">
              <a:buNone/>
            </a:pPr>
            <a:r>
              <a:rPr lang="en-US" dirty="0" smtClean="0">
                <a:latin typeface="Book Antiqua"/>
                <a:cs typeface="Book Antiqua"/>
              </a:rPr>
              <a:t>Not only simple and equivalent, where one gets back exactly the same one gives.</a:t>
            </a:r>
          </a:p>
          <a:p>
            <a:pPr marL="0" indent="0">
              <a:buNone/>
            </a:pPr>
            <a:endParaRPr lang="en-US" dirty="0">
              <a:latin typeface="Book Antiqua"/>
              <a:cs typeface="Book Antiqua"/>
            </a:endParaRPr>
          </a:p>
          <a:p>
            <a:pPr marL="0" indent="0">
              <a:buNone/>
            </a:pPr>
            <a:r>
              <a:rPr lang="en-US" dirty="0" smtClean="0">
                <a:latin typeface="Book Antiqua"/>
                <a:cs typeface="Book Antiqua"/>
              </a:rPr>
              <a:t>Reciprocity is realized in generational chains in a more complicated ways.</a:t>
            </a:r>
          </a:p>
          <a:p>
            <a:pPr marL="0" indent="0">
              <a:buNone/>
            </a:pPr>
            <a:endParaRPr lang="en-US" dirty="0">
              <a:latin typeface="Book Antiqua"/>
              <a:cs typeface="Book Antiqua"/>
            </a:endParaRPr>
          </a:p>
          <a:p>
            <a:pPr marL="0" indent="0">
              <a:buNone/>
            </a:pPr>
            <a:r>
              <a:rPr lang="en-US" dirty="0" smtClean="0">
                <a:latin typeface="Book Antiqua"/>
                <a:cs typeface="Book Antiqua"/>
              </a:rPr>
              <a:t>Welfare state as an institution of reciprocity when trying to guarantee fairness between generations. Pension policy as an example. </a:t>
            </a:r>
          </a:p>
          <a:p>
            <a:pPr marL="0" indent="0">
              <a:buNone/>
            </a:pPr>
            <a:endParaRPr lang="en-US" dirty="0" smtClean="0">
              <a:latin typeface="Book Antiqua"/>
              <a:cs typeface="Book Antiqua"/>
            </a:endParaRPr>
          </a:p>
          <a:p>
            <a:pPr marL="0" indent="0">
              <a:buNone/>
            </a:pPr>
            <a:r>
              <a:rPr lang="en-US" dirty="0">
                <a:latin typeface="Book Antiqua"/>
                <a:cs typeface="Book Antiqua"/>
              </a:rPr>
              <a:t>	</a:t>
            </a:r>
          </a:p>
          <a:p>
            <a:pPr marL="0" indent="0">
              <a:buNone/>
            </a:pPr>
            <a:endParaRPr lang="en-US" dirty="0">
              <a:latin typeface="Book Antiqua"/>
              <a:cs typeface="Book Antiqua"/>
            </a:endParaRPr>
          </a:p>
        </p:txBody>
      </p:sp>
    </p:spTree>
    <p:extLst>
      <p:ext uri="{BB962C8B-B14F-4D97-AF65-F5344CB8AC3E}">
        <p14:creationId xmlns:p14="http://schemas.microsoft.com/office/powerpoint/2010/main" val="35705279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buNone/>
            </a:pPr>
            <a:r>
              <a:rPr lang="en-US" sz="3600" dirty="0" smtClean="0">
                <a:latin typeface="Book Antiqua"/>
                <a:cs typeface="Book Antiqua"/>
              </a:rPr>
              <a:t>Reciprocity</a:t>
            </a:r>
          </a:p>
          <a:p>
            <a:pPr marL="0" indent="0">
              <a:buNone/>
            </a:pPr>
            <a:endParaRPr lang="en-US" sz="3600" dirty="0">
              <a:latin typeface="Book Antiqua"/>
              <a:cs typeface="Book Antiqua"/>
            </a:endParaRPr>
          </a:p>
          <a:p>
            <a:pPr marL="0" indent="0">
              <a:buNone/>
            </a:pPr>
            <a:r>
              <a:rPr lang="en-US" sz="3600" dirty="0" smtClean="0">
                <a:latin typeface="Book Antiqua"/>
                <a:cs typeface="Book Antiqua"/>
              </a:rPr>
              <a:t>	simple: one gets back exactly the 	same one gives</a:t>
            </a:r>
          </a:p>
          <a:p>
            <a:pPr marL="0" indent="0">
              <a:buNone/>
            </a:pPr>
            <a:endParaRPr lang="en-US" sz="3600" dirty="0">
              <a:latin typeface="Book Antiqua"/>
              <a:cs typeface="Book Antiqua"/>
            </a:endParaRPr>
          </a:p>
          <a:p>
            <a:pPr marL="0" indent="0">
              <a:buNone/>
            </a:pPr>
            <a:r>
              <a:rPr lang="en-US" sz="3600" dirty="0" smtClean="0">
                <a:latin typeface="Book Antiqua"/>
                <a:cs typeface="Book Antiqua"/>
              </a:rPr>
              <a:t>	complicated: realizes e.g. in 	intergenerational chains or in social 	policy</a:t>
            </a:r>
            <a:endParaRPr lang="en-US" sz="3600" dirty="0">
              <a:latin typeface="Book Antiqua"/>
              <a:cs typeface="Book Antiqua"/>
            </a:endParaRPr>
          </a:p>
        </p:txBody>
      </p:sp>
    </p:spTree>
    <p:extLst>
      <p:ext uri="{BB962C8B-B14F-4D97-AF65-F5344CB8AC3E}">
        <p14:creationId xmlns:p14="http://schemas.microsoft.com/office/powerpoint/2010/main" val="38650683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TotalTime>
  <Words>1229</Words>
  <Application>Microsoft Office PowerPoint</Application>
  <PresentationFormat>Näytössä katseltava diaesitys (4:3)</PresentationFormat>
  <Paragraphs>260</Paragraphs>
  <Slides>55</Slides>
  <Notes>7</Notes>
  <HiddenSlides>0</HiddenSlides>
  <MMClips>0</MMClips>
  <ScaleCrop>false</ScaleCrop>
  <HeadingPairs>
    <vt:vector size="4" baseType="variant">
      <vt:variant>
        <vt:lpstr>Teema</vt:lpstr>
      </vt:variant>
      <vt:variant>
        <vt:i4>1</vt:i4>
      </vt:variant>
      <vt:variant>
        <vt:lpstr>Dian otsikot</vt:lpstr>
      </vt:variant>
      <vt:variant>
        <vt:i4>55</vt:i4>
      </vt:variant>
    </vt:vector>
  </HeadingPairs>
  <TitlesOfParts>
    <vt:vector size="56" baseType="lpstr">
      <vt:lpstr>Office Theme</vt:lpstr>
      <vt:lpstr>PowerPoint-esitys</vt:lpstr>
      <vt:lpstr>PowerPoint-esitys</vt:lpstr>
      <vt:lpstr>What is well-being?  Competing public discourses</vt:lpstr>
      <vt:lpstr>PowerPoint-esitys</vt:lpstr>
      <vt:lpstr>PowerPoint-esitys</vt:lpstr>
      <vt:lpstr>Are age and gender only “background variables”?</vt:lpstr>
      <vt:lpstr>PowerPoint-esitys</vt:lpstr>
      <vt:lpstr>PowerPoint-esitys</vt:lpstr>
      <vt:lpstr>PowerPoint-esitys</vt:lpstr>
      <vt:lpstr>PowerPoint-esitys</vt:lpstr>
      <vt:lpstr>PowerPoint-esitys</vt:lpstr>
      <vt:lpstr>PowerPoint-esitys</vt:lpstr>
      <vt:lpstr>PowerPoint-esitys</vt:lpstr>
      <vt:lpstr>PowerPoint-esitys</vt:lpstr>
      <vt:lpstr>Kilpailevia hyvinvointidiskursseja</vt:lpstr>
      <vt:lpstr>PowerPoint-esitys</vt:lpstr>
      <vt:lpstr>PowerPoint-esitys</vt:lpstr>
      <vt:lpstr>PowerPoint-esitys</vt:lpstr>
      <vt:lpstr>PowerPoint-esitys</vt:lpstr>
      <vt:lpstr>PowerPoint-esitys</vt:lpstr>
      <vt:lpstr>Perceived importance of life domains for well-being (1=not at all important; 5= very important)</vt:lpstr>
      <vt:lpstr>Perceived importance of life domains for well-being (1=not at all important; 5= very important)</vt:lpstr>
      <vt:lpstr>The perceived  importance of various life domains for well-being according to gender (0 = no importance, 1 = little importance, 2 = some importance, 3 = high importance,  4 = very high importance) </vt:lpstr>
      <vt:lpstr>Perceived importance of life domains for well-being according to birth cohort   (1=not at all important; 5= very important)</vt:lpstr>
      <vt:lpstr>Life domains which have increasing /decreasing importance according to age</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Sukupolvien välisen tuen ja avun pääsuunnat (Sukupolvien ketju -aineistojen mukaan; Majamaa 2012)</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University of Helsinki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Antti Karisto</dc:creator>
  <cp:lastModifiedBy> </cp:lastModifiedBy>
  <cp:revision>23</cp:revision>
  <cp:lastPrinted>2012-11-14T20:15:12Z</cp:lastPrinted>
  <dcterms:created xsi:type="dcterms:W3CDTF">2012-11-10T12:44:37Z</dcterms:created>
  <dcterms:modified xsi:type="dcterms:W3CDTF">2012-11-15T17:48:10Z</dcterms:modified>
</cp:coreProperties>
</file>