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58" r:id="rId4"/>
    <p:sldId id="271" r:id="rId5"/>
    <p:sldId id="265" r:id="rId6"/>
    <p:sldId id="260" r:id="rId7"/>
    <p:sldId id="259" r:id="rId8"/>
    <p:sldId id="266" r:id="rId9"/>
    <p:sldId id="264" r:id="rId10"/>
    <p:sldId id="267" r:id="rId11"/>
    <p:sldId id="274" r:id="rId12"/>
    <p:sldId id="261" r:id="rId13"/>
    <p:sldId id="270" r:id="rId14"/>
    <p:sldId id="269" r:id="rId15"/>
    <p:sldId id="278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582" y="996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0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E8633-DD50-467C-B21A-E1CECDED6BB2}" type="datetimeFigureOut">
              <a:rPr lang="fi-FI" sz="800" smtClean="0"/>
              <a:pPr/>
              <a:t>7.12.2012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B85FA14-6BD0-4B51-94D4-05F5A75E4036}" type="datetimeFigureOut">
              <a:rPr lang="fi-FI" smtClean="0"/>
              <a:pPr/>
              <a:t>7.12.2012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9" name="Picture 8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6" name="Picture 5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649" r:id="rId13"/>
    <p:sldLayoutId id="2147483663" r:id="rId14"/>
    <p:sldLayoutId id="2147483650" r:id="rId15"/>
    <p:sldLayoutId id="2147483652" r:id="rId16"/>
    <p:sldLayoutId id="2147483654" r:id="rId17"/>
    <p:sldLayoutId id="2147483661" r:id="rId18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.bp.blogspot.com/-PT8rrw03vzc/UGcsyLEyiSI/AAAAAAAADA4/k8Ecr4jxOSw/s1600/_V126152.jpg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.bp.blogspot.com/-PT8rrw03vzc/UGcsyLEyiSI/AAAAAAAADA4/k8Ecr4jxOSw/s1600/_V126152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Challenges of Data Analysis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stage of gaining independence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Maritta</a:t>
            </a:r>
            <a:r>
              <a:rPr lang="en-US" dirty="0" smtClean="0"/>
              <a:t> </a:t>
            </a:r>
            <a:r>
              <a:rPr lang="en-US" dirty="0" err="1" smtClean="0"/>
              <a:t>Törrönen</a:t>
            </a:r>
            <a:r>
              <a:rPr lang="en-US" dirty="0" smtClean="0"/>
              <a:t>,  Professor of Social Work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University of Helsinki, Department of Social Research,  Finland</a:t>
            </a:r>
            <a:r>
              <a:rPr lang="en-US" dirty="0" smtClean="0"/>
              <a:t> 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</a:schemeClr>
                </a:solidFill>
              </a:rPr>
              <a:t>Difficulties in comparison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1457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i-FI" sz="2800" dirty="0" smtClean="0"/>
          </a:p>
          <a:p>
            <a:r>
              <a:rPr lang="en-GB" sz="4400" dirty="0" smtClean="0"/>
              <a:t>The systems The concepts used in child welfare</a:t>
            </a:r>
            <a:endParaRPr lang="fi-FI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6" descr="C:\Documents and Settings\mtorrone\My Documents\Maritta\lapsiperheiden arki -kirja\kuvat\IMG_12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319" r="283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GB" sz="2800" dirty="0" err="1" smtClean="0">
                <a:solidFill>
                  <a:schemeClr val="tx1">
                    <a:lumMod val="95000"/>
                  </a:schemeClr>
                </a:solidFill>
              </a:rPr>
              <a:t>semistructured</a:t>
            </a:r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 interview schedule with open and closed answers 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400" dirty="0" err="1" smtClean="0"/>
              <a:t>-Translations</a:t>
            </a:r>
            <a:endParaRPr lang="fi-FI" sz="2400" dirty="0" smtClean="0"/>
          </a:p>
          <a:p>
            <a:r>
              <a:rPr lang="fi-FI" sz="2400" dirty="0" smtClean="0"/>
              <a:t>- </a:t>
            </a:r>
            <a:r>
              <a:rPr lang="fi-FI" sz="2400" dirty="0" err="1" smtClean="0"/>
              <a:t>Many</a:t>
            </a:r>
            <a:r>
              <a:rPr lang="fi-FI" sz="2400" dirty="0" smtClean="0"/>
              <a:t> </a:t>
            </a:r>
            <a:r>
              <a:rPr lang="fi-FI" sz="2400" dirty="0" err="1" smtClean="0"/>
              <a:t>actors</a:t>
            </a:r>
            <a:endParaRPr lang="fi-FI" sz="2400" dirty="0" smtClean="0"/>
          </a:p>
          <a:p>
            <a:r>
              <a:rPr lang="fi-FI" sz="2400" dirty="0" smtClean="0"/>
              <a:t>- Time </a:t>
            </a:r>
            <a:r>
              <a:rPr lang="fi-FI" sz="2400" dirty="0" err="1" smtClean="0"/>
              <a:t>limits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C:\Documents and Settings\mtorrone\My Documents\Maritta\lapsiperheiden arki -kirja\kuvat\IMG_4437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714348" y="1071546"/>
            <a:ext cx="4143404" cy="3013085"/>
          </a:xfrm>
          <a:prstGeom prst="rect">
            <a:avLst/>
          </a:prstGeom>
          <a:noFill/>
        </p:spPr>
      </p:pic>
      <p:pic>
        <p:nvPicPr>
          <p:cNvPr id="8194" name="Picture 2" descr="http://www.elinasuoniopeltosalo.fi/blog/images/EPSN5974_(WinCE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421484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72" y="2428868"/>
            <a:ext cx="6840538" cy="64294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but if experiences – understanding and the options for social work practice (Healy 2011)</a:t>
            </a:r>
            <a:endParaRPr lang="en-GB" sz="2800" dirty="0"/>
          </a:p>
        </p:txBody>
      </p:sp>
      <p:pic>
        <p:nvPicPr>
          <p:cNvPr id="9" name="Picture 3" descr="C:\Documents and Settings\mtorrone\My Documents\Maritta\lapsiperheiden arki -kirja\kuvat\IMG_164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15607" b="15607"/>
          <a:stretch>
            <a:fillRect/>
          </a:stretch>
        </p:blipFill>
        <p:spPr bwMode="auto">
          <a:xfrm>
            <a:off x="571472" y="2000240"/>
            <a:ext cx="6840537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Those who have it worst?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C:\Documents and Settings\mtorrone\My Documents\Maritta\lapsiperheiden arki -kirja\kuvat\IMG_4437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714348" y="1071546"/>
            <a:ext cx="4143404" cy="30130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The interpretation of the replies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400" dirty="0" smtClean="0"/>
              <a:t>EXPRESSIONS OF THEIR OWN REALITY </a:t>
            </a:r>
          </a:p>
          <a:p>
            <a:pPr>
              <a:buFontTx/>
              <a:buChar char="-"/>
            </a:pPr>
            <a:r>
              <a:rPr lang="fi-FI" sz="2400" dirty="0" smtClean="0"/>
              <a:t>REFLECTING ”TRUE EXPERIENCES”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3316" name="Picture 4" descr="http://www.timojaleena.com/maailmanympari2/images/Vic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514" r="155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0" y="1142984"/>
            <a:ext cx="3429000" cy="2057400"/>
          </a:xfrm>
        </p:spPr>
        <p:txBody>
          <a:bodyPr>
            <a:noAutofit/>
          </a:bodyPr>
          <a:lstStyle/>
          <a:p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vARIETY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57818" y="4000504"/>
            <a:ext cx="3429000" cy="1920240"/>
          </a:xfrm>
        </p:spPr>
        <p:txBody>
          <a:bodyPr>
            <a:noAutofit/>
          </a:bodyPr>
          <a:lstStyle/>
          <a:p>
            <a:r>
              <a:rPr lang="en-GB" sz="3200" dirty="0" smtClean="0"/>
              <a:t>young people’s varying experiences of alternative care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098" name="Picture 2" descr="http://shiphotos.kapsi.fi/Taustat/2007_12_malli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985" r="99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Flexibility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with regard to ending alternative care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C:\Documents and Settings\mtorrone\My Documents\Maritta\lapsiperheiden arki -kirja\kuvat\IMG_4437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714348" y="1071546"/>
            <a:ext cx="4143404" cy="30130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Economic</a:t>
            </a:r>
            <a:r>
              <a:rPr lang="fi-FI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resources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29256" y="3857628"/>
            <a:ext cx="3429000" cy="1920240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Support</a:t>
            </a:r>
            <a:endParaRPr 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3200" dirty="0" smtClean="0"/>
              <a:t>for schooling, study and work life skills</a:t>
            </a:r>
            <a:endParaRPr lang="en-US" sz="3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C:\Documents and Settings\mtorrone\My Documents\Maritta\lapsiperheiden arki -kirja\kuvat\IMG_4437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714348" y="1071546"/>
            <a:ext cx="4143404" cy="30130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Mental</a:t>
            </a:r>
            <a:r>
              <a:rPr lang="fi-FI" sz="3200" dirty="0" smtClean="0">
                <a:solidFill>
                  <a:schemeClr val="tx1">
                    <a:lumMod val="95000"/>
                  </a:schemeClr>
                </a:solidFill>
              </a:rPr>
              <a:t> and </a:t>
            </a:r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physical</a:t>
            </a:r>
            <a:r>
              <a:rPr lang="fi-FI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resources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Support</a:t>
            </a:r>
            <a:endParaRPr 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3200" dirty="0" smtClean="0"/>
              <a:t>for psychological and physical well-being</a:t>
            </a:r>
            <a:endParaRPr lang="en-US" sz="3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172" name="Picture 4" descr="http://4.bp.blogspot.com/-PT8rrw03vzc/UGcsyLEyiSI/AAAAAAAADA4/k8Ecr4jxOSw/s320/_V126152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6887" b="168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>
                <a:solidFill>
                  <a:schemeClr val="tx1">
                    <a:lumMod val="95000"/>
                  </a:schemeClr>
                </a:solidFill>
              </a:rPr>
              <a:t>Social </a:t>
            </a:r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resources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Contacts with people who are important</a:t>
            </a:r>
            <a:endParaRPr lang="en-US" sz="3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146" name="Picture 2" descr="http://www.elinasuoniopeltosalo.fi/blog/images/Vanhojen_tanssit_Eevi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428628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Research on young people </a:t>
            </a:r>
            <a:br>
              <a:rPr lang="en-GB" sz="2800" dirty="0" smtClean="0"/>
            </a:b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who have been in public care and are leaving to start independent lives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4342" name="Picture 6" descr="http://www.timojaleena.com/maailmanympari2/images/Vietnet2_67p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733" r="147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Action and participatory peer research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EU-funded “Rights of Children in Alternative Care, from Theory to Practice: Filling the Gap through Peer Research” organised by SOS Children’s Village International</a:t>
            </a:r>
          </a:p>
          <a:p>
            <a:endParaRPr lang="en-GB" dirty="0" smtClean="0"/>
          </a:p>
          <a:p>
            <a:r>
              <a:rPr lang="en-GB" dirty="0" smtClean="0"/>
              <a:t>Poland, the Czech Republic, Albania and Finland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285992"/>
            <a:ext cx="3429000" cy="2057400"/>
          </a:xfrm>
        </p:spPr>
        <p:txBody>
          <a:bodyPr>
            <a:noAutofit/>
          </a:bodyPr>
          <a:lstStyle/>
          <a:p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Knowledge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about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young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people’s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well-being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when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leaving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care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C:\Documents and Settings\mtorrone\My Documents\Maritta\lapsiperheiden arki -kirja\kuvat\IMG_4437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714348" y="1071546"/>
            <a:ext cx="4143404" cy="30130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Young people’s well-being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57818" y="3929066"/>
            <a:ext cx="3429000" cy="19202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social, cultural and economic resources</a:t>
            </a:r>
          </a:p>
          <a:p>
            <a:r>
              <a:rPr lang="en-GB" sz="2800" dirty="0" smtClean="0"/>
              <a:t> and health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subjectivity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4" descr="C:\Documents and Settings\mtorrone\My Documents\Maritta\lapsiperheiden arki -kirja\kuvat\IMG_1787 - Versio 2.jpg"/>
          <p:cNvPicPr>
            <a:picLocks noChangeAspect="1" noChangeArrowheads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714348" y="114298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Young people’s participation in research - </a:t>
            </a:r>
            <a:r>
              <a:rPr lang="en-GB" sz="4000" dirty="0" smtClean="0"/>
              <a:t>active participants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2" descr="C:\Documents and Settings\mtorrone\My Documents\Maritta\lapsiperheiden arki -kirja\kuvat\IMG_1807.JPG"/>
          <p:cNvPicPr>
            <a:picLocks noChangeAspect="1" noChangeArrowheads="1"/>
          </p:cNvPicPr>
          <p:nvPr/>
        </p:nvPicPr>
        <p:blipFill>
          <a:blip r:embed="rId3" cstate="print"/>
          <a:srcRect t="15607" b="15607"/>
          <a:stretch>
            <a:fillRect/>
          </a:stretch>
        </p:blipFill>
        <p:spPr bwMode="auto">
          <a:xfrm>
            <a:off x="642910" y="2143116"/>
            <a:ext cx="6840537" cy="3529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Experts by experiences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00882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What can be learned from the other countries about child welfare services and how do these services support young people leaving care</a:t>
            </a:r>
          </a:p>
          <a:p>
            <a:endParaRPr lang="en-GB" dirty="0" smtClean="0"/>
          </a:p>
          <a:p>
            <a:r>
              <a:rPr lang="en-GB" dirty="0" smtClean="0"/>
              <a:t>Develop social work with young people so that young people have the possibility to have their own say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</a:schemeClr>
                </a:solidFill>
              </a:rPr>
              <a:t>Difficulties in comparison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i-FI" sz="2800" dirty="0" smtClean="0"/>
          </a:p>
          <a:p>
            <a:pPr>
              <a:buFontTx/>
              <a:buChar char="-"/>
            </a:pPr>
            <a:r>
              <a:rPr lang="fi-FI" sz="2800" dirty="0" smtClean="0"/>
              <a:t>To </a:t>
            </a:r>
            <a:r>
              <a:rPr lang="fi-FI" sz="2800" dirty="0" err="1" smtClean="0"/>
              <a:t>collect</a:t>
            </a:r>
            <a:r>
              <a:rPr lang="fi-FI" sz="2800" dirty="0" smtClean="0"/>
              <a:t> data</a:t>
            </a:r>
          </a:p>
          <a:p>
            <a:pPr>
              <a:buFontTx/>
              <a:buChar char="-"/>
            </a:pPr>
            <a:r>
              <a:rPr lang="fi-FI" sz="2800" dirty="0" smtClean="0"/>
              <a:t>To </a:t>
            </a:r>
            <a:r>
              <a:rPr lang="fi-FI" sz="2800" dirty="0" err="1" smtClean="0"/>
              <a:t>analyse</a:t>
            </a:r>
            <a:r>
              <a:rPr lang="fi-FI" sz="2800" dirty="0" smtClean="0"/>
              <a:t> data</a:t>
            </a:r>
          </a:p>
          <a:p>
            <a:pPr>
              <a:buFontTx/>
              <a:buChar char="-"/>
            </a:pPr>
            <a:r>
              <a:rPr lang="fi-FI" sz="2800" dirty="0" smtClean="0"/>
              <a:t>To </a:t>
            </a:r>
            <a:r>
              <a:rPr lang="fi-FI" sz="2800" dirty="0" err="1" smtClean="0"/>
              <a:t>report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6" descr="C:\Documents and Settings\mtorrone\My Documents\Maritta\lapsiperheiden arki -kirja\kuvat\IMG_12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319" r="283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GB" sz="2800" dirty="0" err="1" smtClean="0">
                <a:solidFill>
                  <a:schemeClr val="tx1">
                    <a:lumMod val="95000"/>
                  </a:schemeClr>
                </a:solidFill>
              </a:rPr>
              <a:t>semistructured</a:t>
            </a:r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 interview schedule with open and closed answers 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57818" y="4071942"/>
            <a:ext cx="3429000" cy="1920240"/>
          </a:xfrm>
        </p:spPr>
        <p:txBody>
          <a:bodyPr>
            <a:normAutofit lnSpcReduction="10000"/>
          </a:bodyPr>
          <a:lstStyle/>
          <a:p>
            <a:r>
              <a:rPr lang="fi-FI" sz="2400" dirty="0" err="1" smtClean="0"/>
              <a:t>-</a:t>
            </a:r>
            <a:r>
              <a:rPr lang="fi-FI" sz="3200" dirty="0" err="1" smtClean="0"/>
              <a:t>Translations</a:t>
            </a:r>
            <a:endParaRPr lang="fi-FI" sz="3200" dirty="0" smtClean="0"/>
          </a:p>
          <a:p>
            <a:r>
              <a:rPr lang="fi-FI" sz="3200" dirty="0" smtClean="0"/>
              <a:t>- </a:t>
            </a:r>
            <a:r>
              <a:rPr lang="fi-FI" sz="3200" dirty="0" err="1" smtClean="0"/>
              <a:t>Many</a:t>
            </a:r>
            <a:r>
              <a:rPr lang="fi-FI" sz="3200" dirty="0" smtClean="0"/>
              <a:t> </a:t>
            </a:r>
            <a:r>
              <a:rPr lang="fi-FI" sz="3200" dirty="0" err="1" smtClean="0"/>
              <a:t>actors</a:t>
            </a:r>
            <a:endParaRPr lang="fi-FI" sz="3200" dirty="0" smtClean="0"/>
          </a:p>
          <a:p>
            <a:pPr>
              <a:buFontTx/>
              <a:buChar char="-"/>
            </a:pPr>
            <a:r>
              <a:rPr lang="fi-FI" sz="3200" dirty="0" err="1" smtClean="0"/>
              <a:t>Interaction</a:t>
            </a:r>
            <a:endParaRPr lang="fi-FI" sz="3200" dirty="0" smtClean="0"/>
          </a:p>
          <a:p>
            <a:pPr>
              <a:buFontTx/>
              <a:buChar char="-"/>
            </a:pPr>
            <a:r>
              <a:rPr lang="fi-FI" sz="3200" dirty="0" err="1" smtClean="0"/>
              <a:t>Interpretation</a:t>
            </a:r>
            <a:endParaRPr lang="fi-FI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8434" name="Picture 2" descr="http://4.bp.blogspot.com/-PT8rrw03vzc/UGcsyLEyiSI/AAAAAAAADA4/k8Ecr4jxOSw/s320/_V126152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6887" b="168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778</TotalTime>
  <Words>312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Challenges of Data Analysis - stage of gaining independence</vt:lpstr>
      <vt:lpstr>Research on young people  </vt:lpstr>
      <vt:lpstr>Action and participatory peer research</vt:lpstr>
      <vt:lpstr>Knowledge about young people’s well-being when leaving care</vt:lpstr>
      <vt:lpstr>Young people’s well-being</vt:lpstr>
      <vt:lpstr>Young people’s participation in research - active participants</vt:lpstr>
      <vt:lpstr>Experts by experiences</vt:lpstr>
      <vt:lpstr>Difficulties in comparison</vt:lpstr>
      <vt:lpstr>The semistructured interview schedule with open and closed answers </vt:lpstr>
      <vt:lpstr>Difficulties in comparison</vt:lpstr>
      <vt:lpstr>The semistructured interview schedule with open and closed answers </vt:lpstr>
      <vt:lpstr>but if experiences – understanding and the options for social work practice (Healy 2011)</vt:lpstr>
      <vt:lpstr>Those who have it worst?</vt:lpstr>
      <vt:lpstr>The interpretation of the replies</vt:lpstr>
      <vt:lpstr>vARIETY</vt:lpstr>
      <vt:lpstr>Flexibility</vt:lpstr>
      <vt:lpstr>Economic resources</vt:lpstr>
      <vt:lpstr>Mental and physical resources</vt:lpstr>
      <vt:lpstr>Social resources</vt:lpstr>
    </vt:vector>
  </TitlesOfParts>
  <Manager>Taivas</Manager>
  <Company>Helsingin yliopisto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Valtio-tieteellinen tiedekunta</dc:subject>
  <dc:creator>mtorrone</dc:creator>
  <cp:lastModifiedBy>mtorrone</cp:lastModifiedBy>
  <cp:revision>50</cp:revision>
  <dcterms:created xsi:type="dcterms:W3CDTF">2011-05-24T16:05:19Z</dcterms:created>
  <dcterms:modified xsi:type="dcterms:W3CDTF">2012-12-07T12:47:22Z</dcterms:modified>
</cp:coreProperties>
</file>