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3" r:id="rId6"/>
    <p:sldId id="273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E056-414E-4A58-ABAB-06D3B58A8306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BFA-381A-47B4-A649-715C632182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371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E056-414E-4A58-ABAB-06D3B58A8306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BFA-381A-47B4-A649-715C632182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340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E056-414E-4A58-ABAB-06D3B58A8306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BFA-381A-47B4-A649-715C632182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151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E056-414E-4A58-ABAB-06D3B58A8306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BFA-381A-47B4-A649-715C632182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001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E056-414E-4A58-ABAB-06D3B58A8306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BFA-381A-47B4-A649-715C632182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1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E056-414E-4A58-ABAB-06D3B58A8306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BFA-381A-47B4-A649-715C632182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99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E056-414E-4A58-ABAB-06D3B58A8306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BFA-381A-47B4-A649-715C632182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75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E056-414E-4A58-ABAB-06D3B58A8306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BFA-381A-47B4-A649-715C632182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997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E056-414E-4A58-ABAB-06D3B58A8306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BFA-381A-47B4-A649-715C632182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43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E056-414E-4A58-ABAB-06D3B58A8306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BFA-381A-47B4-A649-715C632182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00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E056-414E-4A58-ABAB-06D3B58A8306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BFA-381A-47B4-A649-715C632182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78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2E056-414E-4A58-ABAB-06D3B58A8306}" type="datetimeFigureOut">
              <a:rPr lang="fi-FI" smtClean="0"/>
              <a:t>8.3.2018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DBFA-381A-47B4-A649-715C632182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94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033686" cy="2387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Leikkauspotilaan postoperatiiviset ongelmat päivystyksessä</a:t>
            </a:r>
            <a:br>
              <a:rPr lang="fi-FI" dirty="0" smtClean="0"/>
            </a:br>
            <a:r>
              <a:rPr lang="fi-FI" dirty="0" smtClean="0"/>
              <a:t>- </a:t>
            </a:r>
            <a:r>
              <a:rPr lang="fi-FI" b="1" dirty="0" smtClean="0"/>
              <a:t>lastenkirurgia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Janne Suominen</a:t>
            </a:r>
          </a:p>
          <a:p>
            <a:r>
              <a:rPr lang="fi-FI" dirty="0" smtClean="0"/>
              <a:t>HUS Lastenklinikka</a:t>
            </a:r>
          </a:p>
          <a:p>
            <a:r>
              <a:rPr lang="fi-FI" dirty="0" smtClean="0"/>
              <a:t>Kirurgian runkokoulutustilaisuus 2.2.2018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731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Nivustyräpotilaan postoperatiiviset ongelmat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Turvotus</a:t>
            </a:r>
          </a:p>
          <a:p>
            <a:r>
              <a:rPr lang="fi-FI" dirty="0" err="1" smtClean="0"/>
              <a:t>Hematooma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Residiivi</a:t>
            </a:r>
            <a:endParaRPr lang="fi-FI" dirty="0" smtClean="0"/>
          </a:p>
          <a:p>
            <a:r>
              <a:rPr lang="fi-FI" dirty="0" smtClean="0"/>
              <a:t>Infektio</a:t>
            </a:r>
          </a:p>
          <a:p>
            <a:r>
              <a:rPr lang="fi-FI" dirty="0" err="1" smtClean="0"/>
              <a:t>Ommelgranulooma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171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Inguinal</a:t>
            </a:r>
            <a:r>
              <a:rPr lang="fi-FI" dirty="0" smtClean="0"/>
              <a:t> </a:t>
            </a:r>
            <a:r>
              <a:rPr lang="fi-FI" dirty="0" err="1" smtClean="0"/>
              <a:t>hernia</a:t>
            </a:r>
            <a:r>
              <a:rPr lang="fi-FI" dirty="0" smtClean="0"/>
              <a:t> - </a:t>
            </a:r>
            <a:r>
              <a:rPr lang="fi-FI" dirty="0" err="1" smtClean="0"/>
              <a:t>complications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Direct </a:t>
            </a:r>
            <a:r>
              <a:rPr lang="fi-FI" dirty="0" err="1" smtClean="0"/>
              <a:t>insult</a:t>
            </a:r>
            <a:r>
              <a:rPr lang="fi-FI" dirty="0" smtClean="0"/>
              <a:t> to </a:t>
            </a:r>
            <a:r>
              <a:rPr lang="fi-FI" dirty="0" err="1" smtClean="0"/>
              <a:t>the</a:t>
            </a:r>
            <a:r>
              <a:rPr lang="fi-FI" dirty="0" smtClean="0"/>
              <a:t> spermatic </a:t>
            </a:r>
            <a:r>
              <a:rPr lang="fi-FI" dirty="0" err="1" smtClean="0"/>
              <a:t>cord</a:t>
            </a:r>
            <a:r>
              <a:rPr lang="fi-FI" dirty="0" smtClean="0"/>
              <a:t> 0.06-0.6 % in </a:t>
            </a:r>
            <a:r>
              <a:rPr lang="fi-FI" dirty="0" err="1" smtClean="0"/>
              <a:t>term</a:t>
            </a:r>
            <a:r>
              <a:rPr lang="fi-FI" dirty="0" smtClean="0"/>
              <a:t> </a:t>
            </a:r>
            <a:r>
              <a:rPr lang="fi-FI" dirty="0" err="1" smtClean="0"/>
              <a:t>infants</a:t>
            </a:r>
            <a:r>
              <a:rPr lang="fi-FI" dirty="0" smtClean="0"/>
              <a:t>, </a:t>
            </a:r>
            <a:r>
              <a:rPr lang="fi-FI" dirty="0" err="1" smtClean="0"/>
              <a:t>prematurity</a:t>
            </a:r>
            <a:r>
              <a:rPr lang="fi-FI" dirty="0" smtClean="0"/>
              <a:t> and </a:t>
            </a:r>
            <a:r>
              <a:rPr lang="fi-FI" dirty="0" err="1" smtClean="0"/>
              <a:t>low</a:t>
            </a:r>
            <a:r>
              <a:rPr lang="fi-FI" dirty="0" smtClean="0"/>
              <a:t> </a:t>
            </a:r>
            <a:r>
              <a:rPr lang="fi-FI" dirty="0" err="1" smtClean="0"/>
              <a:t>birth</a:t>
            </a:r>
            <a:r>
              <a:rPr lang="fi-FI" dirty="0" smtClean="0"/>
              <a:t> </a:t>
            </a:r>
            <a:r>
              <a:rPr lang="fi-FI" dirty="0" err="1" smtClean="0"/>
              <a:t>weight</a:t>
            </a:r>
            <a:r>
              <a:rPr lang="fi-FI" dirty="0" smtClean="0"/>
              <a:t> </a:t>
            </a:r>
            <a:r>
              <a:rPr lang="fi-FI" dirty="0" err="1" smtClean="0"/>
              <a:t>increase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risk</a:t>
            </a:r>
            <a:r>
              <a:rPr lang="fi-FI" dirty="0" smtClean="0"/>
              <a:t> </a:t>
            </a:r>
            <a:r>
              <a:rPr lang="fi-FI" sz="1100" dirty="0" smtClean="0"/>
              <a:t>(</a:t>
            </a:r>
            <a:r>
              <a:rPr lang="fi-FI" sz="1100" dirty="0" err="1" smtClean="0"/>
              <a:t>Baird</a:t>
            </a:r>
            <a:r>
              <a:rPr lang="fi-FI" sz="1100" dirty="0" smtClean="0"/>
              <a:t> et al.</a:t>
            </a:r>
            <a:r>
              <a:rPr lang="fi-FI" sz="1100" dirty="0"/>
              <a:t> </a:t>
            </a:r>
            <a:r>
              <a:rPr lang="fi-FI" sz="1100" dirty="0" smtClean="0"/>
              <a:t>J </a:t>
            </a:r>
            <a:r>
              <a:rPr lang="fi-FI" sz="1100" dirty="0" err="1" smtClean="0"/>
              <a:t>Ped</a:t>
            </a:r>
            <a:r>
              <a:rPr lang="fi-FI" sz="1100" dirty="0" smtClean="0"/>
              <a:t> </a:t>
            </a:r>
            <a:r>
              <a:rPr lang="fi-FI" sz="1100" dirty="0" err="1" smtClean="0"/>
              <a:t>Surg</a:t>
            </a:r>
            <a:r>
              <a:rPr lang="fi-FI" sz="1100" dirty="0" smtClean="0"/>
              <a:t> 2011;46(5</a:t>
            </a:r>
            <a:r>
              <a:rPr lang="fi-FI" sz="1100" dirty="0"/>
              <a:t>):</a:t>
            </a:r>
            <a:r>
              <a:rPr lang="fi-FI" sz="1100" dirty="0" smtClean="0"/>
              <a:t>908-11; </a:t>
            </a:r>
            <a:r>
              <a:rPr lang="fi-FI" sz="1100" dirty="0" err="1" smtClean="0"/>
              <a:t>Ein</a:t>
            </a:r>
            <a:r>
              <a:rPr lang="fi-FI" sz="1100" dirty="0" smtClean="0"/>
              <a:t> et al. J </a:t>
            </a:r>
            <a:r>
              <a:rPr lang="fi-FI" sz="1100" dirty="0" err="1" smtClean="0"/>
              <a:t>Ped</a:t>
            </a:r>
            <a:r>
              <a:rPr lang="fi-FI" sz="1100" dirty="0" smtClean="0"/>
              <a:t> </a:t>
            </a:r>
            <a:r>
              <a:rPr lang="fi-FI" sz="1100" dirty="0" err="1" smtClean="0"/>
              <a:t>Surg</a:t>
            </a:r>
            <a:r>
              <a:rPr lang="fi-FI" sz="1100" dirty="0" smtClean="0"/>
              <a:t> 2006;41:980-6)</a:t>
            </a:r>
          </a:p>
          <a:p>
            <a:r>
              <a:rPr lang="fi-FI" dirty="0" err="1" smtClean="0"/>
              <a:t>Postoperative</a:t>
            </a:r>
            <a:r>
              <a:rPr lang="fi-FI" dirty="0" smtClean="0"/>
              <a:t> </a:t>
            </a:r>
            <a:r>
              <a:rPr lang="fi-FI" dirty="0" err="1" smtClean="0"/>
              <a:t>testicular</a:t>
            </a:r>
            <a:r>
              <a:rPr lang="fi-FI" dirty="0" smtClean="0"/>
              <a:t> </a:t>
            </a:r>
            <a:r>
              <a:rPr lang="fi-FI" dirty="0" err="1" smtClean="0"/>
              <a:t>atrophy</a:t>
            </a:r>
            <a:r>
              <a:rPr lang="fi-FI" dirty="0" smtClean="0"/>
              <a:t> &lt; 1 %,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probably</a:t>
            </a:r>
            <a:r>
              <a:rPr lang="fi-FI" dirty="0" smtClean="0"/>
              <a:t> </a:t>
            </a:r>
            <a:r>
              <a:rPr lang="fi-FI" dirty="0" err="1" smtClean="0"/>
              <a:t>related</a:t>
            </a:r>
            <a:r>
              <a:rPr lang="fi-FI" dirty="0" smtClean="0"/>
              <a:t> to </a:t>
            </a:r>
            <a:r>
              <a:rPr lang="fi-FI" dirty="0" err="1" smtClean="0"/>
              <a:t>incarceration</a:t>
            </a:r>
            <a:r>
              <a:rPr lang="fi-FI" dirty="0"/>
              <a:t> </a:t>
            </a:r>
            <a:r>
              <a:rPr lang="fi-FI" sz="1100" dirty="0" smtClean="0"/>
              <a:t>(</a:t>
            </a:r>
            <a:r>
              <a:rPr lang="fi-FI" sz="1100" dirty="0" err="1" smtClean="0"/>
              <a:t>Ein</a:t>
            </a:r>
            <a:r>
              <a:rPr lang="fi-FI" sz="1100" dirty="0" smtClean="0"/>
              <a:t> </a:t>
            </a:r>
            <a:r>
              <a:rPr lang="fi-FI" sz="1100" dirty="0"/>
              <a:t>et al. J </a:t>
            </a:r>
            <a:r>
              <a:rPr lang="fi-FI" sz="1100" dirty="0" err="1"/>
              <a:t>Ped</a:t>
            </a:r>
            <a:r>
              <a:rPr lang="fi-FI" sz="1100" dirty="0"/>
              <a:t> </a:t>
            </a:r>
            <a:r>
              <a:rPr lang="fi-FI" sz="1100" dirty="0" err="1"/>
              <a:t>Surg</a:t>
            </a:r>
            <a:r>
              <a:rPr lang="fi-FI" sz="1100" dirty="0"/>
              <a:t> </a:t>
            </a:r>
            <a:r>
              <a:rPr lang="fi-FI" sz="1100" dirty="0" smtClean="0"/>
              <a:t>2006;41:980-6)</a:t>
            </a:r>
          </a:p>
          <a:p>
            <a:r>
              <a:rPr lang="fi-FI" dirty="0" err="1" smtClean="0"/>
              <a:t>Wound</a:t>
            </a:r>
            <a:r>
              <a:rPr lang="fi-FI" dirty="0" smtClean="0"/>
              <a:t> </a:t>
            </a:r>
            <a:r>
              <a:rPr lang="fi-FI" dirty="0" err="1" smtClean="0"/>
              <a:t>infections</a:t>
            </a:r>
            <a:r>
              <a:rPr lang="fi-FI" dirty="0" smtClean="0"/>
              <a:t>  ~1 </a:t>
            </a:r>
            <a:r>
              <a:rPr lang="fi-FI" dirty="0"/>
              <a:t>% </a:t>
            </a:r>
            <a:r>
              <a:rPr lang="fi-FI" sz="1100" dirty="0"/>
              <a:t>(</a:t>
            </a:r>
            <a:r>
              <a:rPr lang="fi-FI" sz="1100" dirty="0" err="1"/>
              <a:t>Ein</a:t>
            </a:r>
            <a:r>
              <a:rPr lang="fi-FI" sz="1100" dirty="0"/>
              <a:t> et al. J </a:t>
            </a:r>
            <a:r>
              <a:rPr lang="fi-FI" sz="1100" dirty="0" err="1"/>
              <a:t>Ped</a:t>
            </a:r>
            <a:r>
              <a:rPr lang="fi-FI" sz="1100" dirty="0"/>
              <a:t> </a:t>
            </a:r>
            <a:r>
              <a:rPr lang="fi-FI" sz="1100" dirty="0" err="1"/>
              <a:t>Surg</a:t>
            </a:r>
            <a:r>
              <a:rPr lang="fi-FI" sz="1100" dirty="0"/>
              <a:t> </a:t>
            </a:r>
            <a:r>
              <a:rPr lang="fi-FI" sz="1100" dirty="0" smtClean="0"/>
              <a:t>2006;41:980-6; Erdogan et al. J </a:t>
            </a:r>
            <a:r>
              <a:rPr lang="fi-FI" sz="1100" dirty="0" err="1" smtClean="0"/>
              <a:t>Ped</a:t>
            </a:r>
            <a:r>
              <a:rPr lang="fi-FI" sz="1100" dirty="0" smtClean="0"/>
              <a:t> </a:t>
            </a:r>
            <a:r>
              <a:rPr lang="fi-FI" sz="1100" dirty="0" err="1" smtClean="0"/>
              <a:t>Surg</a:t>
            </a:r>
            <a:r>
              <a:rPr lang="fi-FI" sz="1100" dirty="0" smtClean="0"/>
              <a:t> 2013;48:1767-72)</a:t>
            </a:r>
          </a:p>
          <a:p>
            <a:r>
              <a:rPr lang="fi-FI" dirty="0" err="1" smtClean="0"/>
              <a:t>Postoperative</a:t>
            </a:r>
            <a:r>
              <a:rPr lang="fi-FI" dirty="0" smtClean="0"/>
              <a:t> </a:t>
            </a:r>
            <a:r>
              <a:rPr lang="fi-FI" dirty="0" err="1" smtClean="0"/>
              <a:t>hematoma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to 3.3 % </a:t>
            </a:r>
            <a:r>
              <a:rPr lang="fi-FI" sz="1100" dirty="0" smtClean="0"/>
              <a:t>(</a:t>
            </a:r>
            <a:r>
              <a:rPr lang="fi-FI" sz="1100" dirty="0" err="1" smtClean="0"/>
              <a:t>Tabrizian</a:t>
            </a:r>
            <a:r>
              <a:rPr lang="fi-FI" sz="1100" dirty="0" smtClean="0"/>
              <a:t> et al. J </a:t>
            </a:r>
            <a:r>
              <a:rPr lang="fi-FI" sz="1100" dirty="0" err="1" smtClean="0"/>
              <a:t>Ped</a:t>
            </a:r>
            <a:r>
              <a:rPr lang="fi-FI" sz="1100" dirty="0" smtClean="0"/>
              <a:t> </a:t>
            </a:r>
            <a:r>
              <a:rPr lang="fi-FI" sz="1100" dirty="0" err="1" smtClean="0"/>
              <a:t>Surg</a:t>
            </a:r>
            <a:r>
              <a:rPr lang="fi-FI" sz="1100" dirty="0" smtClean="0"/>
              <a:t> 2013;48:547-9) </a:t>
            </a:r>
          </a:p>
          <a:p>
            <a:endParaRPr lang="fi-FI" dirty="0"/>
          </a:p>
          <a:p>
            <a:endParaRPr lang="fi-FI" sz="11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40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Inguinal</a:t>
            </a:r>
            <a:r>
              <a:rPr lang="fi-FI" dirty="0" smtClean="0"/>
              <a:t> </a:t>
            </a:r>
            <a:r>
              <a:rPr lang="fi-FI" dirty="0" err="1" smtClean="0"/>
              <a:t>hernia</a:t>
            </a:r>
            <a:r>
              <a:rPr lang="fi-FI" dirty="0" smtClean="0"/>
              <a:t> - </a:t>
            </a:r>
            <a:r>
              <a:rPr lang="fi-FI" dirty="0" err="1" smtClean="0"/>
              <a:t>complications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Recurrent</a:t>
            </a:r>
            <a:r>
              <a:rPr lang="fi-FI" dirty="0" smtClean="0"/>
              <a:t> </a:t>
            </a:r>
            <a:r>
              <a:rPr lang="fi-FI" dirty="0" err="1" smtClean="0"/>
              <a:t>hernia</a:t>
            </a:r>
            <a:r>
              <a:rPr lang="fi-FI" dirty="0" smtClean="0"/>
              <a:t> 0.4-6.0 % </a:t>
            </a:r>
            <a:r>
              <a:rPr lang="fi-FI" sz="1100" dirty="0" smtClean="0"/>
              <a:t>(</a:t>
            </a:r>
            <a:r>
              <a:rPr lang="fi-FI" sz="1100" dirty="0" err="1" smtClean="0"/>
              <a:t>Tsai</a:t>
            </a:r>
            <a:r>
              <a:rPr lang="fi-FI" sz="1100" dirty="0" smtClean="0"/>
              <a:t> et al. </a:t>
            </a:r>
            <a:r>
              <a:rPr lang="fi-FI" sz="1100" dirty="0" err="1" smtClean="0"/>
              <a:t>Surg</a:t>
            </a:r>
            <a:r>
              <a:rPr lang="fi-FI" sz="1100" dirty="0" smtClean="0"/>
              <a:t> </a:t>
            </a:r>
            <a:r>
              <a:rPr lang="fi-FI" sz="1100" dirty="0" err="1" smtClean="0"/>
              <a:t>Endosc</a:t>
            </a:r>
            <a:r>
              <a:rPr lang="fi-FI" sz="1100" dirty="0" smtClean="0"/>
              <a:t> 2010 24:21-4; Koivusalo et al. </a:t>
            </a:r>
            <a:r>
              <a:rPr lang="fi-FI" sz="1100" dirty="0" err="1" smtClean="0"/>
              <a:t>Pediatrics</a:t>
            </a:r>
            <a:r>
              <a:rPr lang="fi-FI" sz="1100" dirty="0" smtClean="0"/>
              <a:t> 2009;123:332-7; </a:t>
            </a:r>
            <a:r>
              <a:rPr lang="fi-FI" sz="1100" dirty="0" err="1" smtClean="0"/>
              <a:t>Grosfeld</a:t>
            </a:r>
            <a:r>
              <a:rPr lang="fi-FI" sz="1100" dirty="0" smtClean="0"/>
              <a:t> et al. J </a:t>
            </a:r>
            <a:r>
              <a:rPr lang="fi-FI" sz="1100" dirty="0" err="1" smtClean="0"/>
              <a:t>Ped</a:t>
            </a:r>
            <a:r>
              <a:rPr lang="fi-FI" sz="1100" dirty="0" smtClean="0"/>
              <a:t> </a:t>
            </a:r>
            <a:r>
              <a:rPr lang="fi-FI" sz="1100" dirty="0" err="1" smtClean="0"/>
              <a:t>Surg</a:t>
            </a:r>
            <a:r>
              <a:rPr lang="fi-FI" sz="1100" dirty="0" smtClean="0"/>
              <a:t> 1991;26:283-7)</a:t>
            </a:r>
          </a:p>
          <a:p>
            <a:pPr lvl="1"/>
            <a:r>
              <a:rPr lang="fi-FI" dirty="0" err="1" smtClean="0"/>
              <a:t>increased</a:t>
            </a:r>
            <a:r>
              <a:rPr lang="fi-FI" dirty="0" smtClean="0"/>
              <a:t> </a:t>
            </a:r>
            <a:r>
              <a:rPr lang="fi-FI" dirty="0" err="1" smtClean="0"/>
              <a:t>risk</a:t>
            </a:r>
            <a:r>
              <a:rPr lang="fi-FI" dirty="0" smtClean="0"/>
              <a:t> for </a:t>
            </a:r>
            <a:r>
              <a:rPr lang="fi-FI" dirty="0" err="1" smtClean="0"/>
              <a:t>recurrence</a:t>
            </a:r>
            <a:r>
              <a:rPr lang="fi-FI" dirty="0" smtClean="0"/>
              <a:t> in </a:t>
            </a:r>
            <a:r>
              <a:rPr lang="fi-FI" dirty="0" err="1" smtClean="0"/>
              <a:t>children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malnutrition</a:t>
            </a:r>
            <a:r>
              <a:rPr lang="fi-FI" dirty="0" smtClean="0"/>
              <a:t>, VP </a:t>
            </a:r>
            <a:r>
              <a:rPr lang="fi-FI" dirty="0" err="1" smtClean="0"/>
              <a:t>shunt</a:t>
            </a:r>
            <a:r>
              <a:rPr lang="fi-FI" dirty="0" smtClean="0"/>
              <a:t> and </a:t>
            </a:r>
            <a:r>
              <a:rPr lang="fi-FI" dirty="0" err="1" smtClean="0"/>
              <a:t>connective</a:t>
            </a:r>
            <a:r>
              <a:rPr lang="fi-FI" dirty="0" smtClean="0"/>
              <a:t> </a:t>
            </a:r>
            <a:r>
              <a:rPr lang="fi-FI" dirty="0" err="1" smtClean="0"/>
              <a:t>tissue</a:t>
            </a:r>
            <a:r>
              <a:rPr lang="fi-FI" dirty="0" smtClean="0"/>
              <a:t> </a:t>
            </a:r>
            <a:r>
              <a:rPr lang="fi-FI" dirty="0" err="1" smtClean="0"/>
              <a:t>disorder</a:t>
            </a:r>
            <a:endParaRPr lang="fi-FI" dirty="0" smtClean="0"/>
          </a:p>
          <a:p>
            <a:r>
              <a:rPr lang="fi-FI" dirty="0" err="1" smtClean="0"/>
              <a:t>Secondary</a:t>
            </a:r>
            <a:r>
              <a:rPr lang="fi-FI" dirty="0" smtClean="0"/>
              <a:t> </a:t>
            </a:r>
            <a:r>
              <a:rPr lang="fi-FI" dirty="0" err="1" smtClean="0"/>
              <a:t>cryptorchidism</a:t>
            </a:r>
            <a:r>
              <a:rPr lang="fi-FI" dirty="0" smtClean="0"/>
              <a:t> 0.1-4.5 </a:t>
            </a:r>
            <a:r>
              <a:rPr lang="fi-FI" dirty="0"/>
              <a:t>% </a:t>
            </a:r>
            <a:r>
              <a:rPr lang="fi-FI" sz="1100" dirty="0"/>
              <a:t>(</a:t>
            </a:r>
            <a:r>
              <a:rPr lang="fi-FI" sz="1100" dirty="0" err="1"/>
              <a:t>Ein</a:t>
            </a:r>
            <a:r>
              <a:rPr lang="fi-FI" sz="1100" dirty="0"/>
              <a:t> et al. J </a:t>
            </a:r>
            <a:r>
              <a:rPr lang="fi-FI" sz="1100" dirty="0" err="1"/>
              <a:t>Ped</a:t>
            </a:r>
            <a:r>
              <a:rPr lang="fi-FI" sz="1100" dirty="0"/>
              <a:t> </a:t>
            </a:r>
            <a:r>
              <a:rPr lang="fi-FI" sz="1100" dirty="0" err="1"/>
              <a:t>Surg</a:t>
            </a:r>
            <a:r>
              <a:rPr lang="fi-FI" sz="1100" dirty="0"/>
              <a:t> </a:t>
            </a:r>
            <a:r>
              <a:rPr lang="fi-FI" sz="1100" dirty="0" smtClean="0"/>
              <a:t>2006;41:980-6; De </a:t>
            </a:r>
            <a:r>
              <a:rPr lang="fi-FI" sz="1100" dirty="0" err="1" smtClean="0"/>
              <a:t>Goede</a:t>
            </a:r>
            <a:r>
              <a:rPr lang="fi-FI" sz="1100" dirty="0" smtClean="0"/>
              <a:t> et al. J Am </a:t>
            </a:r>
            <a:r>
              <a:rPr lang="fi-FI" sz="1100" dirty="0" err="1" smtClean="0"/>
              <a:t>Coll</a:t>
            </a:r>
            <a:r>
              <a:rPr lang="fi-FI" sz="1100" dirty="0" smtClean="0"/>
              <a:t> </a:t>
            </a:r>
            <a:r>
              <a:rPr lang="fi-FI" sz="1100" dirty="0" err="1" smtClean="0"/>
              <a:t>Surg</a:t>
            </a:r>
            <a:r>
              <a:rPr lang="fi-FI" sz="1100" dirty="0" smtClean="0"/>
              <a:t> 2015:220:347-52)</a:t>
            </a:r>
          </a:p>
          <a:p>
            <a:r>
              <a:rPr lang="fi-FI" dirty="0" err="1" smtClean="0"/>
              <a:t>Umbilical</a:t>
            </a:r>
            <a:r>
              <a:rPr lang="fi-FI" dirty="0" smtClean="0"/>
              <a:t> </a:t>
            </a:r>
            <a:r>
              <a:rPr lang="fi-FI" dirty="0" err="1" smtClean="0"/>
              <a:t>port</a:t>
            </a:r>
            <a:r>
              <a:rPr lang="fi-FI" dirty="0" smtClean="0"/>
              <a:t> </a:t>
            </a:r>
            <a:r>
              <a:rPr lang="fi-FI" dirty="0" err="1" smtClean="0"/>
              <a:t>site</a:t>
            </a:r>
            <a:r>
              <a:rPr lang="fi-FI" dirty="0" smtClean="0"/>
              <a:t> </a:t>
            </a:r>
            <a:r>
              <a:rPr lang="fi-FI" dirty="0" err="1" smtClean="0"/>
              <a:t>hernia</a:t>
            </a:r>
            <a:r>
              <a:rPr lang="fi-FI" dirty="0" smtClean="0"/>
              <a:t> 0-2.6 % </a:t>
            </a:r>
            <a:r>
              <a:rPr lang="fi-FI" sz="1100" dirty="0" smtClean="0"/>
              <a:t>(</a:t>
            </a:r>
            <a:r>
              <a:rPr lang="fi-FI" sz="1100" dirty="0" err="1" smtClean="0"/>
              <a:t>Cho</a:t>
            </a:r>
            <a:r>
              <a:rPr lang="fi-FI" sz="1100" dirty="0" smtClean="0"/>
              <a:t> et al. J </a:t>
            </a:r>
            <a:r>
              <a:rPr lang="fi-FI" sz="1100" dirty="0" err="1" smtClean="0"/>
              <a:t>Lap</a:t>
            </a:r>
            <a:r>
              <a:rPr lang="fi-FI" sz="1100" dirty="0" smtClean="0"/>
              <a:t> Adv </a:t>
            </a:r>
            <a:r>
              <a:rPr lang="fi-FI" sz="1100" dirty="0" err="1" smtClean="0"/>
              <a:t>Surg</a:t>
            </a:r>
            <a:r>
              <a:rPr lang="fi-FI" sz="1100" dirty="0" smtClean="0"/>
              <a:t> Tech 2013;23:387-97; </a:t>
            </a:r>
            <a:r>
              <a:rPr lang="fi-FI" sz="1100" dirty="0" err="1" smtClean="0"/>
              <a:t>McClain</a:t>
            </a:r>
            <a:r>
              <a:rPr lang="fi-FI" sz="1100" dirty="0" smtClean="0"/>
              <a:t> et al. </a:t>
            </a:r>
            <a:r>
              <a:rPr lang="fi-FI" sz="1100" dirty="0" err="1" smtClean="0"/>
              <a:t>Surg</a:t>
            </a:r>
            <a:r>
              <a:rPr lang="fi-FI" sz="1100" dirty="0" smtClean="0"/>
              <a:t> </a:t>
            </a:r>
            <a:r>
              <a:rPr lang="fi-FI" sz="1100" dirty="0" err="1" smtClean="0"/>
              <a:t>Endosc</a:t>
            </a:r>
            <a:r>
              <a:rPr lang="fi-FI" sz="1100" dirty="0" smtClean="0"/>
              <a:t> </a:t>
            </a:r>
            <a:r>
              <a:rPr lang="fi-FI" sz="1100" dirty="0" err="1" smtClean="0"/>
              <a:t>Other</a:t>
            </a:r>
            <a:r>
              <a:rPr lang="fi-FI" sz="1100" dirty="0" smtClean="0"/>
              <a:t> </a:t>
            </a:r>
            <a:r>
              <a:rPr lang="fi-FI" sz="1100" dirty="0" err="1" smtClean="0"/>
              <a:t>Interv</a:t>
            </a:r>
            <a:r>
              <a:rPr lang="fi-FI" sz="1100" dirty="0" smtClean="0"/>
              <a:t> Tech 2015;29:781-6)</a:t>
            </a:r>
          </a:p>
          <a:p>
            <a:endParaRPr lang="fi-FI" sz="1100" dirty="0"/>
          </a:p>
          <a:p>
            <a:r>
              <a:rPr lang="fi-FI" dirty="0" smtClean="0"/>
              <a:t>No </a:t>
            </a:r>
            <a:r>
              <a:rPr lang="fi-FI" dirty="0" err="1" smtClean="0"/>
              <a:t>difference</a:t>
            </a:r>
            <a:r>
              <a:rPr lang="fi-FI" dirty="0" smtClean="0"/>
              <a:t> in </a:t>
            </a:r>
            <a:r>
              <a:rPr lang="fi-FI" dirty="0" err="1" smtClean="0"/>
              <a:t>recurrence</a:t>
            </a:r>
            <a:r>
              <a:rPr lang="fi-FI" dirty="0" smtClean="0"/>
              <a:t> </a:t>
            </a:r>
            <a:r>
              <a:rPr lang="fi-FI" dirty="0" err="1" smtClean="0"/>
              <a:t>rates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laparoscopy</a:t>
            </a:r>
            <a:r>
              <a:rPr lang="fi-FI" dirty="0" smtClean="0"/>
              <a:t> and open </a:t>
            </a:r>
            <a:r>
              <a:rPr lang="fi-FI" dirty="0" err="1" smtClean="0"/>
              <a:t>approach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64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Predictors</a:t>
            </a:r>
            <a:r>
              <a:rPr lang="fi-FI" dirty="0"/>
              <a:t> of </a:t>
            </a:r>
            <a:r>
              <a:rPr lang="fi-FI" dirty="0" err="1" smtClean="0"/>
              <a:t>hernia</a:t>
            </a:r>
            <a:r>
              <a:rPr lang="fi-FI" dirty="0" smtClean="0"/>
              <a:t> </a:t>
            </a:r>
            <a:r>
              <a:rPr lang="fi-FI" dirty="0" err="1" smtClean="0"/>
              <a:t>recurrence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sz="3000" dirty="0" err="1" smtClean="0"/>
              <a:t>rupture</a:t>
            </a:r>
            <a:r>
              <a:rPr lang="fi-FI" sz="3000" dirty="0" smtClean="0"/>
              <a:t> of </a:t>
            </a:r>
            <a:r>
              <a:rPr lang="fi-FI" sz="3000" dirty="0" err="1" smtClean="0"/>
              <a:t>the</a:t>
            </a:r>
            <a:r>
              <a:rPr lang="fi-FI" sz="3000" dirty="0" smtClean="0"/>
              <a:t> </a:t>
            </a:r>
            <a:r>
              <a:rPr lang="fi-FI" sz="3000" dirty="0" err="1" smtClean="0"/>
              <a:t>sac</a:t>
            </a:r>
            <a:r>
              <a:rPr lang="fi-FI" sz="3000" dirty="0" smtClean="0"/>
              <a:t> </a:t>
            </a:r>
            <a:r>
              <a:rPr lang="fi-FI" sz="3000" dirty="0" err="1" smtClean="0"/>
              <a:t>during</a:t>
            </a:r>
            <a:r>
              <a:rPr lang="fi-FI" sz="3000" dirty="0" smtClean="0"/>
              <a:t> </a:t>
            </a:r>
            <a:r>
              <a:rPr lang="fi-FI" sz="3000" dirty="0" err="1" smtClean="0"/>
              <a:t>surgical</a:t>
            </a:r>
            <a:r>
              <a:rPr lang="fi-FI" sz="3000" dirty="0" smtClean="0"/>
              <a:t> </a:t>
            </a:r>
            <a:r>
              <a:rPr lang="fi-FI" sz="3000" dirty="0" err="1" smtClean="0"/>
              <a:t>dissection</a:t>
            </a:r>
            <a:endParaRPr lang="fi-FI" sz="3000" dirty="0" smtClean="0"/>
          </a:p>
          <a:p>
            <a:r>
              <a:rPr lang="fi-FI" sz="3000" dirty="0" smtClean="0"/>
              <a:t>’</a:t>
            </a:r>
            <a:r>
              <a:rPr lang="fi-FI" sz="3000" dirty="0" err="1" smtClean="0"/>
              <a:t>massive</a:t>
            </a:r>
            <a:r>
              <a:rPr lang="fi-FI" sz="3000" dirty="0" smtClean="0"/>
              <a:t>’ </a:t>
            </a:r>
            <a:r>
              <a:rPr lang="fi-FI" sz="3000" dirty="0" err="1" smtClean="0"/>
              <a:t>size</a:t>
            </a:r>
            <a:endParaRPr lang="fi-FI" sz="3000" dirty="0" smtClean="0"/>
          </a:p>
          <a:p>
            <a:r>
              <a:rPr lang="fi-FI" sz="3000" dirty="0" err="1" smtClean="0"/>
              <a:t>use</a:t>
            </a:r>
            <a:r>
              <a:rPr lang="fi-FI" sz="3000" dirty="0" smtClean="0"/>
              <a:t> of </a:t>
            </a:r>
            <a:r>
              <a:rPr lang="fi-FI" sz="3000" dirty="0" err="1" smtClean="0"/>
              <a:t>absorbable</a:t>
            </a:r>
            <a:r>
              <a:rPr lang="fi-FI" sz="3000" dirty="0" smtClean="0"/>
              <a:t> </a:t>
            </a:r>
            <a:r>
              <a:rPr lang="fi-FI" sz="3000" dirty="0" err="1" smtClean="0"/>
              <a:t>sutures</a:t>
            </a:r>
            <a:r>
              <a:rPr lang="fi-FI" sz="3000" dirty="0" smtClean="0"/>
              <a:t> in </a:t>
            </a:r>
            <a:r>
              <a:rPr lang="fi-FI" sz="3000" dirty="0" err="1" smtClean="0"/>
              <a:t>lap</a:t>
            </a:r>
            <a:r>
              <a:rPr lang="fi-FI" sz="3000" dirty="0" smtClean="0"/>
              <a:t> </a:t>
            </a:r>
            <a:r>
              <a:rPr lang="fi-FI" sz="3000" dirty="0" err="1" smtClean="0"/>
              <a:t>repair</a:t>
            </a:r>
            <a:endParaRPr lang="fi-FI" sz="3000" dirty="0" smtClean="0"/>
          </a:p>
          <a:p>
            <a:r>
              <a:rPr lang="fi-FI" sz="3000" dirty="0" err="1" smtClean="0"/>
              <a:t>failure</a:t>
            </a:r>
            <a:r>
              <a:rPr lang="fi-FI" sz="3000" dirty="0" smtClean="0"/>
              <a:t> to </a:t>
            </a:r>
            <a:r>
              <a:rPr lang="fi-FI" sz="3000" dirty="0" err="1" smtClean="0"/>
              <a:t>include</a:t>
            </a:r>
            <a:r>
              <a:rPr lang="fi-FI" sz="3000" dirty="0" smtClean="0"/>
              <a:t> </a:t>
            </a:r>
            <a:r>
              <a:rPr lang="fi-FI" sz="3000" dirty="0" err="1" smtClean="0"/>
              <a:t>inferior</a:t>
            </a:r>
            <a:r>
              <a:rPr lang="fi-FI" sz="3000" dirty="0" smtClean="0"/>
              <a:t> </a:t>
            </a:r>
            <a:r>
              <a:rPr lang="fi-FI" sz="3000" dirty="0" err="1" smtClean="0"/>
              <a:t>margin</a:t>
            </a:r>
            <a:r>
              <a:rPr lang="fi-FI" sz="3000" dirty="0" smtClean="0"/>
              <a:t> of </a:t>
            </a:r>
            <a:r>
              <a:rPr lang="fi-FI" sz="3000" dirty="0" err="1" smtClean="0"/>
              <a:t>peritoneum</a:t>
            </a:r>
            <a:r>
              <a:rPr lang="fi-FI" sz="3000" dirty="0" smtClean="0"/>
              <a:t> </a:t>
            </a:r>
            <a:r>
              <a:rPr lang="fi-FI" sz="3000" dirty="0" err="1" smtClean="0"/>
              <a:t>around</a:t>
            </a:r>
            <a:r>
              <a:rPr lang="fi-FI" sz="3000" dirty="0" smtClean="0"/>
              <a:t> </a:t>
            </a:r>
            <a:r>
              <a:rPr lang="fi-FI" sz="3000" dirty="0" err="1" smtClean="0"/>
              <a:t>inner</a:t>
            </a:r>
            <a:r>
              <a:rPr lang="fi-FI" sz="3000" dirty="0" smtClean="0"/>
              <a:t> </a:t>
            </a:r>
            <a:r>
              <a:rPr lang="fi-FI" sz="3000" dirty="0" err="1" smtClean="0"/>
              <a:t>orifice</a:t>
            </a:r>
            <a:endParaRPr lang="fi-FI" sz="3000" dirty="0" smtClean="0"/>
          </a:p>
          <a:p>
            <a:r>
              <a:rPr lang="fi-FI" sz="3000" dirty="0" err="1" smtClean="0"/>
              <a:t>too</a:t>
            </a:r>
            <a:r>
              <a:rPr lang="fi-FI" sz="3000" dirty="0" smtClean="0"/>
              <a:t> </a:t>
            </a:r>
            <a:r>
              <a:rPr lang="fi-FI" sz="3000" dirty="0" err="1" smtClean="0"/>
              <a:t>distal</a:t>
            </a:r>
            <a:r>
              <a:rPr lang="fi-FI" sz="3000" dirty="0" smtClean="0"/>
              <a:t> </a:t>
            </a:r>
            <a:r>
              <a:rPr lang="fi-FI" sz="3000" dirty="0" err="1" smtClean="0"/>
              <a:t>ligation</a:t>
            </a:r>
            <a:r>
              <a:rPr lang="fi-FI" sz="3000" dirty="0" smtClean="0"/>
              <a:t> </a:t>
            </a:r>
            <a:r>
              <a:rPr lang="fi-FI" sz="3000" dirty="0" err="1" smtClean="0"/>
              <a:t>during</a:t>
            </a:r>
            <a:r>
              <a:rPr lang="fi-FI" sz="3000" dirty="0" smtClean="0"/>
              <a:t> open </a:t>
            </a:r>
            <a:r>
              <a:rPr lang="fi-FI" sz="3000" dirty="0" err="1" smtClean="0"/>
              <a:t>repair</a:t>
            </a:r>
            <a:endParaRPr lang="fi-FI" sz="3000" dirty="0" smtClean="0"/>
          </a:p>
          <a:p>
            <a:r>
              <a:rPr lang="fi-FI" sz="3000" dirty="0" smtClean="0"/>
              <a:t>…………</a:t>
            </a:r>
          </a:p>
          <a:p>
            <a:endParaRPr lang="fi-FI" dirty="0"/>
          </a:p>
          <a:p>
            <a:endParaRPr lang="fi-FI" dirty="0" smtClean="0"/>
          </a:p>
          <a:p>
            <a:pPr lvl="0"/>
            <a:r>
              <a:rPr lang="en-US" sz="1300" dirty="0" err="1"/>
              <a:t>Vogels</a:t>
            </a:r>
            <a:r>
              <a:rPr lang="en-US" sz="1300" dirty="0"/>
              <a:t> </a:t>
            </a:r>
            <a:r>
              <a:rPr lang="en-US" sz="1300" dirty="0" smtClean="0"/>
              <a:t>HD et al. </a:t>
            </a:r>
            <a:r>
              <a:rPr lang="en-US" sz="1300" dirty="0"/>
              <a:t>Predictors of recurrence after inguinal </a:t>
            </a:r>
            <a:r>
              <a:rPr lang="en-US" sz="1300" dirty="0" err="1"/>
              <a:t>herniotomy</a:t>
            </a:r>
            <a:r>
              <a:rPr lang="en-US" sz="1300" dirty="0"/>
              <a:t> in boys. </a:t>
            </a:r>
            <a:r>
              <a:rPr lang="en-US" sz="1300" dirty="0" err="1"/>
              <a:t>Pediatr</a:t>
            </a:r>
            <a:r>
              <a:rPr lang="en-US" sz="1300" dirty="0"/>
              <a:t> </a:t>
            </a:r>
            <a:r>
              <a:rPr lang="en-US" sz="1300" dirty="0" err="1"/>
              <a:t>Surg</a:t>
            </a:r>
            <a:r>
              <a:rPr lang="en-US" sz="1300" dirty="0"/>
              <a:t> Int. 2009; 25(3):235 - 8.  </a:t>
            </a:r>
            <a:endParaRPr lang="fi-FI" sz="1300" dirty="0"/>
          </a:p>
          <a:p>
            <a:pPr lvl="0"/>
            <a:r>
              <a:rPr lang="en-US" sz="1300" dirty="0" err="1"/>
              <a:t>Shalaby</a:t>
            </a:r>
            <a:r>
              <a:rPr lang="en-US" sz="1300" dirty="0"/>
              <a:t> </a:t>
            </a:r>
            <a:r>
              <a:rPr lang="en-US" sz="1300" dirty="0" smtClean="0"/>
              <a:t>R et al. Laparoscopic </a:t>
            </a:r>
            <a:r>
              <a:rPr lang="en-US" sz="1300" dirty="0"/>
              <a:t>management of recurrent inguinal hernia in childhood. J </a:t>
            </a:r>
            <a:r>
              <a:rPr lang="en-US" sz="1300" dirty="0" err="1"/>
              <a:t>Pediatr</a:t>
            </a:r>
            <a:r>
              <a:rPr lang="en-US" sz="1300" dirty="0"/>
              <a:t> Surg. 2015; 50(11):</a:t>
            </a:r>
            <a:r>
              <a:rPr lang="en-US" sz="1300" dirty="0" smtClean="0"/>
              <a:t>1903-8</a:t>
            </a:r>
            <a:endParaRPr lang="fi-FI" sz="1300" dirty="0"/>
          </a:p>
          <a:p>
            <a:pPr lvl="0"/>
            <a:r>
              <a:rPr lang="en-US" sz="1300" dirty="0"/>
              <a:t>Xiang </a:t>
            </a:r>
            <a:r>
              <a:rPr lang="en-US" sz="1300" dirty="0" smtClean="0"/>
              <a:t>B et al. </a:t>
            </a:r>
            <a:r>
              <a:rPr lang="en-US" sz="1300" dirty="0"/>
              <a:t>Reasons for Recurrence After the Laparoscopic Repair of Indirect Inguinal Hernia in Children. J </a:t>
            </a:r>
            <a:r>
              <a:rPr lang="en-US" sz="1300" dirty="0" err="1"/>
              <a:t>Laparoendosc</a:t>
            </a:r>
            <a:r>
              <a:rPr lang="en-US" sz="1300" dirty="0"/>
              <a:t> </a:t>
            </a:r>
            <a:r>
              <a:rPr lang="en-US" sz="1300" dirty="0" err="1"/>
              <a:t>Adv</a:t>
            </a:r>
            <a:r>
              <a:rPr lang="en-US" sz="1300" dirty="0"/>
              <a:t> </a:t>
            </a:r>
            <a:r>
              <a:rPr lang="en-US" sz="1300" dirty="0" err="1"/>
              <a:t>Surg</a:t>
            </a:r>
            <a:r>
              <a:rPr lang="en-US" sz="1300" dirty="0"/>
              <a:t> Tech A. 2015; 25(8):681-3</a:t>
            </a:r>
            <a:r>
              <a:rPr lang="en-US" sz="1300" dirty="0" smtClean="0"/>
              <a:t>.</a:t>
            </a:r>
            <a:endParaRPr lang="fi-FI" sz="1300" dirty="0"/>
          </a:p>
          <a:p>
            <a:pPr lvl="0"/>
            <a:r>
              <a:rPr lang="en-US" sz="1300" dirty="0"/>
              <a:t>Grimsby </a:t>
            </a:r>
            <a:r>
              <a:rPr lang="en-US" sz="1300" dirty="0" smtClean="0"/>
              <a:t>GM et </a:t>
            </a:r>
            <a:r>
              <a:rPr lang="en-US" sz="1300" dirty="0" err="1" smtClean="0"/>
              <a:t>al.Non</a:t>
            </a:r>
            <a:r>
              <a:rPr lang="en-US" sz="1300" dirty="0" smtClean="0"/>
              <a:t>-absorbable </a:t>
            </a:r>
            <a:r>
              <a:rPr lang="en-US" sz="1300" dirty="0"/>
              <a:t>sutures are associated with lower recurrence rates in laparoscopic percutaneous inguinal hernia ligation. J </a:t>
            </a:r>
            <a:r>
              <a:rPr lang="en-US" sz="1300" dirty="0" err="1"/>
              <a:t>Pediatr</a:t>
            </a:r>
            <a:r>
              <a:rPr lang="en-US" sz="1300" dirty="0"/>
              <a:t> Urol. 2015; 11(5):275 </a:t>
            </a:r>
            <a:endParaRPr lang="fi-FI" sz="13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7693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3767" cy="1325563"/>
          </a:xfrm>
        </p:spPr>
        <p:txBody>
          <a:bodyPr/>
          <a:lstStyle/>
          <a:p>
            <a:r>
              <a:rPr lang="fi-FI" dirty="0" err="1" smtClean="0"/>
              <a:t>Postoperative</a:t>
            </a:r>
            <a:r>
              <a:rPr lang="fi-FI" dirty="0" smtClean="0"/>
              <a:t> </a:t>
            </a:r>
            <a:r>
              <a:rPr lang="fi-FI" dirty="0" err="1" smtClean="0"/>
              <a:t>bulking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groin</a:t>
            </a:r>
            <a:r>
              <a:rPr lang="fi-FI" dirty="0" smtClean="0"/>
              <a:t>- </a:t>
            </a:r>
            <a:r>
              <a:rPr lang="fi-FI" dirty="0" err="1" smtClean="0"/>
              <a:t>what</a:t>
            </a:r>
            <a:r>
              <a:rPr lang="fi-FI" dirty="0" smtClean="0"/>
              <a:t> to </a:t>
            </a:r>
            <a:r>
              <a:rPr lang="fi-FI" dirty="0" err="1" smtClean="0"/>
              <a:t>do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Edema</a:t>
            </a:r>
            <a:r>
              <a:rPr lang="fi-FI" dirty="0" smtClean="0"/>
              <a:t>?</a:t>
            </a:r>
          </a:p>
          <a:p>
            <a:r>
              <a:rPr lang="fi-FI" dirty="0" err="1" smtClean="0"/>
              <a:t>Haematoma</a:t>
            </a:r>
            <a:r>
              <a:rPr lang="fi-FI" dirty="0" smtClean="0"/>
              <a:t>?</a:t>
            </a:r>
          </a:p>
          <a:p>
            <a:r>
              <a:rPr lang="fi-FI" dirty="0" err="1" smtClean="0"/>
              <a:t>Recurrence</a:t>
            </a:r>
            <a:r>
              <a:rPr lang="fi-FI" dirty="0" smtClean="0"/>
              <a:t>?</a:t>
            </a:r>
          </a:p>
          <a:p>
            <a:r>
              <a:rPr lang="fi-FI" dirty="0" err="1" smtClean="0"/>
              <a:t>Medial</a:t>
            </a:r>
            <a:r>
              <a:rPr lang="fi-FI" dirty="0" smtClean="0"/>
              <a:t> </a:t>
            </a:r>
            <a:r>
              <a:rPr lang="fi-FI" dirty="0" err="1" smtClean="0"/>
              <a:t>hernia</a:t>
            </a:r>
            <a:r>
              <a:rPr lang="fi-FI" dirty="0" smtClean="0"/>
              <a:t>?</a:t>
            </a:r>
          </a:p>
          <a:p>
            <a:endParaRPr lang="fi-FI" dirty="0"/>
          </a:p>
          <a:p>
            <a:r>
              <a:rPr lang="fi-FI" dirty="0" err="1" smtClean="0"/>
              <a:t>Examination</a:t>
            </a:r>
            <a:r>
              <a:rPr lang="fi-FI" dirty="0" smtClean="0"/>
              <a:t>, </a:t>
            </a:r>
            <a:r>
              <a:rPr lang="fi-FI" dirty="0" err="1" smtClean="0"/>
              <a:t>possibly</a:t>
            </a:r>
            <a:r>
              <a:rPr lang="fi-FI" dirty="0" smtClean="0"/>
              <a:t> USS, </a:t>
            </a:r>
            <a:r>
              <a:rPr lang="fi-FI" dirty="0" err="1" smtClean="0"/>
              <a:t>clinical</a:t>
            </a:r>
            <a:r>
              <a:rPr lang="fi-FI" dirty="0" smtClean="0"/>
              <a:t> </a:t>
            </a:r>
            <a:r>
              <a:rPr lang="fi-FI" dirty="0" err="1" smtClean="0"/>
              <a:t>re-examination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a </a:t>
            </a:r>
            <a:r>
              <a:rPr lang="fi-FI" dirty="0" err="1" smtClean="0"/>
              <a:t>week</a:t>
            </a:r>
            <a:endParaRPr lang="fi-FI" dirty="0" smtClean="0"/>
          </a:p>
          <a:p>
            <a:r>
              <a:rPr lang="fi-FI" dirty="0" err="1" smtClean="0"/>
              <a:t>Expanding</a:t>
            </a:r>
            <a:r>
              <a:rPr lang="fi-FI" dirty="0" smtClean="0"/>
              <a:t> </a:t>
            </a:r>
            <a:r>
              <a:rPr lang="fi-FI" dirty="0" err="1" smtClean="0"/>
              <a:t>haematoma</a:t>
            </a:r>
            <a:r>
              <a:rPr lang="fi-FI" dirty="0" smtClean="0"/>
              <a:t>, </a:t>
            </a:r>
            <a:r>
              <a:rPr lang="fi-FI" dirty="0" err="1" smtClean="0"/>
              <a:t>intestinal</a:t>
            </a:r>
            <a:r>
              <a:rPr lang="fi-FI" dirty="0" smtClean="0"/>
              <a:t> </a:t>
            </a:r>
            <a:r>
              <a:rPr lang="fi-FI" dirty="0" err="1" smtClean="0"/>
              <a:t>obstruction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suspected</a:t>
            </a:r>
            <a:r>
              <a:rPr lang="fi-FI" dirty="0" smtClean="0"/>
              <a:t> </a:t>
            </a:r>
            <a:r>
              <a:rPr lang="fi-FI" dirty="0" err="1" smtClean="0"/>
              <a:t>bladder</a:t>
            </a:r>
            <a:r>
              <a:rPr lang="fi-FI" dirty="0" smtClean="0"/>
              <a:t> </a:t>
            </a:r>
            <a:r>
              <a:rPr lang="fi-FI" dirty="0" err="1" smtClean="0"/>
              <a:t>injury</a:t>
            </a:r>
            <a:r>
              <a:rPr lang="fi-FI" dirty="0" smtClean="0"/>
              <a:t> </a:t>
            </a:r>
            <a:r>
              <a:rPr lang="fi-FI" dirty="0" err="1" smtClean="0"/>
              <a:t>warrant</a:t>
            </a:r>
            <a:r>
              <a:rPr lang="fi-FI" dirty="0" smtClean="0"/>
              <a:t> </a:t>
            </a:r>
            <a:r>
              <a:rPr lang="fi-FI" dirty="0" err="1" smtClean="0"/>
              <a:t>surgical</a:t>
            </a:r>
            <a:r>
              <a:rPr lang="fi-FI" dirty="0" smtClean="0"/>
              <a:t> </a:t>
            </a:r>
            <a:r>
              <a:rPr lang="fi-FI" dirty="0" err="1" smtClean="0"/>
              <a:t>re-exploration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8372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Fimoosi</a:t>
            </a:r>
            <a:r>
              <a:rPr lang="fi-FI" dirty="0" smtClean="0"/>
              <a:t> - BXO - </a:t>
            </a:r>
            <a:r>
              <a:rPr lang="fi-FI" dirty="0" err="1" smtClean="0"/>
              <a:t>circumcisio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Kouluikäisten lasten tavallisin syy ympärileikkaukseen on BXO </a:t>
            </a:r>
          </a:p>
          <a:p>
            <a:r>
              <a:rPr lang="fi-FI" dirty="0" smtClean="0"/>
              <a:t>Kulttuuriset syyt</a:t>
            </a:r>
          </a:p>
          <a:p>
            <a:r>
              <a:rPr lang="fi-FI" dirty="0" smtClean="0"/>
              <a:t>Postoperatiivinen vuoto </a:t>
            </a:r>
          </a:p>
          <a:p>
            <a:r>
              <a:rPr lang="fi-FI" dirty="0" err="1" smtClean="0"/>
              <a:t>Meatuksen</a:t>
            </a:r>
            <a:r>
              <a:rPr lang="fi-FI" dirty="0" smtClean="0"/>
              <a:t> ahtaus </a:t>
            </a:r>
          </a:p>
          <a:p>
            <a:endParaRPr lang="fi-FI" dirty="0"/>
          </a:p>
          <a:p>
            <a:r>
              <a:rPr lang="fi-FI" dirty="0" smtClean="0"/>
              <a:t>Kaikki kajoavat </a:t>
            </a:r>
            <a:r>
              <a:rPr lang="fi-FI" dirty="0" err="1" smtClean="0"/>
              <a:t>post</a:t>
            </a:r>
            <a:r>
              <a:rPr lang="fi-FI" dirty="0" smtClean="0"/>
              <a:t>-op toimenpiteet lapsilla käytännössä vaativat anestesiaa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391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Lasten akuutti </a:t>
            </a:r>
            <a:r>
              <a:rPr lang="fi-FI" dirty="0" err="1" smtClean="0"/>
              <a:t>appendisiitti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Samat ongelmat kuin aikuisilla eli postoperatiiviset haavainfektiot ja absessimuodostus</a:t>
            </a:r>
          </a:p>
          <a:p>
            <a:r>
              <a:rPr lang="fi-FI" dirty="0" smtClean="0"/>
              <a:t>HUS Lastenklinikalla käynnissä tutkimus konservatiivisesta hoidosta</a:t>
            </a:r>
          </a:p>
          <a:p>
            <a:pPr lvl="1"/>
            <a:r>
              <a:rPr lang="fi-FI" dirty="0" smtClean="0"/>
              <a:t>meta-analyyseissä noin 15% sairastuu kahden vuoden kuluessa uudelleen </a:t>
            </a:r>
            <a:r>
              <a:rPr lang="fi-FI" dirty="0" err="1" smtClean="0"/>
              <a:t>appendisiittiin</a:t>
            </a:r>
            <a:r>
              <a:rPr lang="fi-FI" dirty="0" smtClean="0"/>
              <a:t>, tällöin leikkaus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220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Laparoskooppisten</a:t>
            </a:r>
            <a:r>
              <a:rPr lang="fi-FI" dirty="0" smtClean="0"/>
              <a:t> toimenpiteiden jälkiongelmat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Suoliperforaation riski 1-3 vrk toimenpiteen jälkeen</a:t>
            </a:r>
          </a:p>
          <a:p>
            <a:pPr lvl="1"/>
            <a:r>
              <a:rPr lang="fi-FI" dirty="0" smtClean="0"/>
              <a:t>PÄIKI-tyrät ja </a:t>
            </a:r>
            <a:r>
              <a:rPr lang="fi-FI" dirty="0" err="1" smtClean="0"/>
              <a:t>testis</a:t>
            </a:r>
            <a:r>
              <a:rPr lang="fi-FI" dirty="0" smtClean="0"/>
              <a:t> </a:t>
            </a:r>
            <a:r>
              <a:rPr lang="fi-FI" dirty="0" err="1" smtClean="0"/>
              <a:t>retentiot</a:t>
            </a:r>
            <a:r>
              <a:rPr lang="fi-FI" dirty="0" smtClean="0"/>
              <a:t>, </a:t>
            </a:r>
            <a:r>
              <a:rPr lang="fi-FI" dirty="0" err="1" smtClean="0"/>
              <a:t>umpparit</a:t>
            </a:r>
            <a:endParaRPr lang="fi-FI" dirty="0" smtClean="0"/>
          </a:p>
          <a:p>
            <a:r>
              <a:rPr lang="fi-FI" dirty="0" smtClean="0"/>
              <a:t>Porttityrä</a:t>
            </a:r>
          </a:p>
          <a:p>
            <a:r>
              <a:rPr lang="fi-FI" dirty="0" smtClean="0"/>
              <a:t>Haavainfektiot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3148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Lastenortopediaa	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Piikkien tyvien ongelmat</a:t>
            </a:r>
          </a:p>
          <a:p>
            <a:r>
              <a:rPr lang="fi-FI" dirty="0" err="1" smtClean="0"/>
              <a:t>Interni</a:t>
            </a:r>
            <a:r>
              <a:rPr lang="fi-FI" dirty="0" smtClean="0"/>
              <a:t> fiksaatio ja epäily infektiosta</a:t>
            </a:r>
          </a:p>
          <a:p>
            <a:r>
              <a:rPr lang="fi-FI" dirty="0" smtClean="0"/>
              <a:t>Asennon pettäminen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8567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Ei kysyvä tieltä eksy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HUS Lastenklinikalla neljä 24/7 –takapäivystysrinkiä</a:t>
            </a:r>
          </a:p>
          <a:p>
            <a:pPr lvl="1"/>
            <a:r>
              <a:rPr lang="fi-FI" dirty="0"/>
              <a:t>lastenkirurgi</a:t>
            </a:r>
          </a:p>
          <a:p>
            <a:pPr lvl="1"/>
            <a:r>
              <a:rPr lang="fi-FI" dirty="0"/>
              <a:t>ortopedi</a:t>
            </a:r>
          </a:p>
          <a:p>
            <a:pPr lvl="1"/>
            <a:r>
              <a:rPr lang="fi-FI" dirty="0" err="1"/>
              <a:t>thx</a:t>
            </a:r>
            <a:r>
              <a:rPr lang="fi-FI" dirty="0"/>
              <a:t>-kirurgi</a:t>
            </a:r>
          </a:p>
          <a:p>
            <a:pPr lvl="1"/>
            <a:r>
              <a:rPr lang="fi-FI" dirty="0"/>
              <a:t>neurokirurgi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99" y="3001114"/>
            <a:ext cx="2971520" cy="2000359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516129" y="5136410"/>
            <a:ext cx="47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HUS Lastenklinikan etupäivystäjä 0504272508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613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Esofagusatresia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75" y="2388995"/>
            <a:ext cx="6089090" cy="2642007"/>
          </a:xfrm>
        </p:spPr>
      </p:pic>
      <p:pic>
        <p:nvPicPr>
          <p:cNvPr id="5" name="Sisällön paikkamerkk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8" y="2388995"/>
            <a:ext cx="52387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Esofagusatresia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Ruokatorven </a:t>
            </a:r>
            <a:r>
              <a:rPr lang="fi-FI" dirty="0" err="1" smtClean="0"/>
              <a:t>anastomoosistriktuura</a:t>
            </a:r>
            <a:r>
              <a:rPr lang="fi-FI" dirty="0" smtClean="0"/>
              <a:t> tavallinen postoperatiivinen ongelma </a:t>
            </a:r>
            <a:r>
              <a:rPr lang="fi-FI" dirty="0" err="1" smtClean="0"/>
              <a:t>esofagusatresiapotilailla</a:t>
            </a:r>
            <a:endParaRPr lang="fi-FI" dirty="0" smtClean="0"/>
          </a:p>
          <a:p>
            <a:r>
              <a:rPr lang="fi-FI" dirty="0" smtClean="0"/>
              <a:t>Voi esiintyä jo alkuvaiheessa muutaman viikon iässä</a:t>
            </a:r>
          </a:p>
          <a:p>
            <a:pPr lvl="1"/>
            <a:r>
              <a:rPr lang="fi-FI" dirty="0" smtClean="0"/>
              <a:t>maitojen syöminen hankalaa, lisääntyvä limaisuus, aspiraatioriski</a:t>
            </a:r>
          </a:p>
          <a:p>
            <a:pPr lvl="1"/>
            <a:endParaRPr lang="fi-FI" dirty="0"/>
          </a:p>
          <a:p>
            <a:r>
              <a:rPr lang="fi-FI" dirty="0" smtClean="0"/>
              <a:t>Leikki-ikäisellä karkea kiinteä ruoka jää jumiin sauma-alueelle, porkkana, nakki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098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Esofagusatresia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02" y="1825625"/>
            <a:ext cx="6762053" cy="4921840"/>
          </a:xfrm>
        </p:spPr>
      </p:pic>
    </p:spTree>
    <p:extLst>
      <p:ext uri="{BB962C8B-B14F-4D97-AF65-F5344CB8AC3E}">
        <p14:creationId xmlns:p14="http://schemas.microsoft.com/office/powerpoint/2010/main" val="135213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Esofagusatresia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Anastomoosistriktuuran</a:t>
            </a:r>
            <a:r>
              <a:rPr lang="fi-FI" dirty="0" smtClean="0"/>
              <a:t> hoitona </a:t>
            </a:r>
            <a:r>
              <a:rPr lang="fi-FI" dirty="0" err="1" smtClean="0"/>
              <a:t>balongidilataatio</a:t>
            </a:r>
            <a:endParaRPr lang="fi-FI" dirty="0" smtClean="0"/>
          </a:p>
          <a:p>
            <a:r>
              <a:rPr lang="fi-FI" dirty="0" smtClean="0"/>
              <a:t>Konsultoidaan lastenkirurgista yksikköä, </a:t>
            </a:r>
            <a:r>
              <a:rPr lang="fi-FI" dirty="0" err="1" smtClean="0"/>
              <a:t>dilataatiot</a:t>
            </a:r>
            <a:r>
              <a:rPr lang="fi-FI" dirty="0" smtClean="0"/>
              <a:t> pääsääntöisesti päiväaikaan päivystyksenä</a:t>
            </a:r>
          </a:p>
          <a:p>
            <a:pPr lvl="1"/>
            <a:r>
              <a:rPr lang="fi-FI" dirty="0" smtClean="0"/>
              <a:t>ruokatorvisauman täydellinen umpeutuminen vakava ongelma</a:t>
            </a:r>
          </a:p>
          <a:p>
            <a:pPr lvl="1"/>
            <a:r>
              <a:rPr lang="fi-FI" dirty="0" smtClean="0"/>
              <a:t>jos epäily paristosta ruokatorvessa, niin kiireellinen </a:t>
            </a:r>
            <a:r>
              <a:rPr lang="fi-FI" dirty="0" err="1" smtClean="0"/>
              <a:t>skopia</a:t>
            </a:r>
            <a:r>
              <a:rPr lang="fi-FI" dirty="0" smtClean="0"/>
              <a:t> (kuten kaikilla potilailla)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276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Esofagusatresia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Re</a:t>
            </a:r>
            <a:r>
              <a:rPr lang="fi-FI" dirty="0" smtClean="0"/>
              <a:t>-fistelin mahdollisuus pidettävä mielessä, jos toistuvia keuhkokuumeita ja tikahtumiskohtauksia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5" t="15647" r="50763" b="24267"/>
          <a:stretch/>
        </p:blipFill>
        <p:spPr>
          <a:xfrm>
            <a:off x="7685904" y="3064476"/>
            <a:ext cx="2907956" cy="355417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4" y="2978980"/>
            <a:ext cx="4264503" cy="216866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195834" y="5292972"/>
            <a:ext cx="3015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Richter et </a:t>
            </a:r>
            <a:r>
              <a:rPr lang="fi-FI" sz="1000" dirty="0" err="1" smtClean="0"/>
              <a:t>al</a:t>
            </a:r>
            <a:r>
              <a:rPr lang="fi-FI" sz="1000" dirty="0" smtClean="0"/>
              <a:t> 2008 J </a:t>
            </a:r>
            <a:r>
              <a:rPr lang="fi-FI" sz="1000" dirty="0" err="1" smtClean="0"/>
              <a:t>Ped</a:t>
            </a:r>
            <a:r>
              <a:rPr lang="fi-FI" sz="1000" dirty="0" smtClean="0"/>
              <a:t> </a:t>
            </a:r>
            <a:r>
              <a:rPr lang="fi-FI" sz="1000" dirty="0" err="1" smtClean="0"/>
              <a:t>Surg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06676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Hirschsprungin</a:t>
            </a:r>
            <a:r>
              <a:rPr lang="fi-FI" dirty="0" smtClean="0"/>
              <a:t> tauti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1" y="2144648"/>
            <a:ext cx="4381500" cy="2857500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/>
          <a:srcRect l="33311" t="15015" r="33311" b="10751"/>
          <a:stretch/>
        </p:blipFill>
        <p:spPr>
          <a:xfrm>
            <a:off x="7117492" y="1690688"/>
            <a:ext cx="4069492" cy="50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Hirschsprungin</a:t>
            </a:r>
            <a:r>
              <a:rPr lang="fi-FI" dirty="0" smtClean="0"/>
              <a:t> tauti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</a:t>
            </a:r>
            <a:r>
              <a:rPr lang="fi-FI" dirty="0" smtClean="0"/>
              <a:t>altaosa potilaista hoidetaan </a:t>
            </a:r>
            <a:r>
              <a:rPr lang="fi-FI" dirty="0" err="1" smtClean="0"/>
              <a:t>neonataalivaiheessa</a:t>
            </a:r>
            <a:r>
              <a:rPr lang="fi-FI" dirty="0" smtClean="0"/>
              <a:t> yhden vaiheen leikkauksena </a:t>
            </a:r>
            <a:r>
              <a:rPr lang="fi-FI" dirty="0" err="1" smtClean="0"/>
              <a:t>transanaalisesti</a:t>
            </a:r>
            <a:endParaRPr lang="fi-FI" dirty="0" smtClean="0"/>
          </a:p>
          <a:p>
            <a:r>
              <a:rPr lang="fi-FI" dirty="0" smtClean="0"/>
              <a:t>Osa leikataan viivästetysti 2-3 vaiheessa suojaavalla </a:t>
            </a:r>
            <a:r>
              <a:rPr lang="fi-FI" dirty="0" err="1" smtClean="0"/>
              <a:t>stoomalla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7482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Hirschsprungin</a:t>
            </a:r>
            <a:r>
              <a:rPr lang="fi-FI" dirty="0" smtClean="0"/>
              <a:t> tauti - </a:t>
            </a:r>
            <a:r>
              <a:rPr lang="fi-FI" dirty="0" err="1" smtClean="0"/>
              <a:t>enterokoliitti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02" t="14422" r="32730" b="7619"/>
          <a:stretch/>
        </p:blipFill>
        <p:spPr>
          <a:xfrm>
            <a:off x="1904632" y="1858576"/>
            <a:ext cx="3440034" cy="435133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277232" y="2438400"/>
            <a:ext cx="50765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 smtClean="0"/>
              <a:t>Postoperatiivinen </a:t>
            </a:r>
            <a:r>
              <a:rPr lang="fi-FI" sz="3200" dirty="0" err="1" smtClean="0"/>
              <a:t>enterokoliitti</a:t>
            </a:r>
            <a:endParaRPr lang="fi-FI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vatsan pömpötys, ripuli, oksentelu, kuume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err="1" smtClean="0"/>
              <a:t>I.v</a:t>
            </a:r>
            <a:r>
              <a:rPr lang="fi-FI" sz="2800" dirty="0" smtClean="0"/>
              <a:t>. nesteet, suolen </a:t>
            </a:r>
            <a:r>
              <a:rPr lang="fi-FI" sz="2800" dirty="0" err="1" smtClean="0"/>
              <a:t>dekompressio</a:t>
            </a:r>
            <a:r>
              <a:rPr lang="fi-FI" sz="2800" dirty="0" smtClean="0"/>
              <a:t> peräruiskein, ab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226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10602</TotalTime>
  <Words>571</Words>
  <Application>Microsoft Office PowerPoint</Application>
  <PresentationFormat>Laajakuva</PresentationFormat>
  <Paragraphs>96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Office-teema</vt:lpstr>
      <vt:lpstr>Leikkauspotilaan postoperatiiviset ongelmat päivystyksessä - lastenkirurgia</vt:lpstr>
      <vt:lpstr>Esofagusatresia</vt:lpstr>
      <vt:lpstr>Esofagusatresia</vt:lpstr>
      <vt:lpstr>Esofagusatresia</vt:lpstr>
      <vt:lpstr>Esofagusatresia</vt:lpstr>
      <vt:lpstr>Esofagusatresia</vt:lpstr>
      <vt:lpstr>Hirschsprungin tauti</vt:lpstr>
      <vt:lpstr>Hirschsprungin tauti</vt:lpstr>
      <vt:lpstr>Hirschsprungin tauti - enterokoliitti</vt:lpstr>
      <vt:lpstr>Nivustyräpotilaan postoperatiiviset ongelmat </vt:lpstr>
      <vt:lpstr>Inguinal hernia - complications</vt:lpstr>
      <vt:lpstr>Inguinal hernia - complications</vt:lpstr>
      <vt:lpstr>Predictors of hernia recurrence</vt:lpstr>
      <vt:lpstr>Postoperative bulking in the groin- what to do?</vt:lpstr>
      <vt:lpstr>Fimoosi - BXO - circumcisio </vt:lpstr>
      <vt:lpstr>Lasten akuutti appendisiitti </vt:lpstr>
      <vt:lpstr>Laparoskooppisten toimenpiteiden jälkiongelmat </vt:lpstr>
      <vt:lpstr>Lastenortopediaa  </vt:lpstr>
      <vt:lpstr>Ei kysyvä tieltä eksy</vt:lpstr>
    </vt:vector>
  </TitlesOfParts>
  <Company>HUS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Leikkauspotilaan postoperatiiviset ongelmat päivystyksessä - lastenkirurgia</dc:title>
  <dc:creator>Suominen Janne</dc:creator>
  <cp:lastModifiedBy>Kalervo Mia</cp:lastModifiedBy>
  <cp:revision>34</cp:revision>
  <dcterms:created xsi:type="dcterms:W3CDTF">2018-01-08T14:11:56Z</dcterms:created>
  <dcterms:modified xsi:type="dcterms:W3CDTF">2018-03-08T08:51:43Z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-35833341</vt:i4>
  </property>
  <property fmtid="{D5CDD505-2E9C-101B-9397-08002B2CF9AE}" pid="3" name="_NewReviewCycle">
    <vt:lpwstr/>
  </property>
  <property fmtid="{D5CDD505-2E9C-101B-9397-08002B2CF9AE}" pid="4" name="_EmailSubject">
    <vt:lpwstr>runkopäivät 2018</vt:lpwstr>
  </property>
  <property fmtid="{D5CDD505-2E9C-101B-9397-08002B2CF9AE}" pid="5" name="_AuthorEmail">
    <vt:lpwstr>Janne.Suominen@hus.fi</vt:lpwstr>
  </property>
  <property fmtid="{D5CDD505-2E9C-101B-9397-08002B2CF9AE}" pid="6" name="_AuthorEmailDisplayName">
    <vt:lpwstr>Suominen Janne</vt:lpwstr>
  </property>
</Properties>
</file>