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4" r:id="rId2"/>
    <p:sldId id="355" r:id="rId3"/>
    <p:sldId id="356" r:id="rId4"/>
    <p:sldId id="357" r:id="rId5"/>
    <p:sldId id="358" r:id="rId6"/>
    <p:sldId id="316" r:id="rId7"/>
    <p:sldId id="331" r:id="rId8"/>
    <p:sldId id="333" r:id="rId9"/>
    <p:sldId id="334" r:id="rId10"/>
    <p:sldId id="335" r:id="rId11"/>
    <p:sldId id="336" r:id="rId12"/>
    <p:sldId id="347" r:id="rId13"/>
    <p:sldId id="348" r:id="rId14"/>
    <p:sldId id="337" r:id="rId15"/>
    <p:sldId id="340" r:id="rId16"/>
    <p:sldId id="338" r:id="rId17"/>
    <p:sldId id="353" r:id="rId18"/>
    <p:sldId id="318" r:id="rId19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pos="3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5"/>
    <p:restoredTop sz="93199"/>
  </p:normalViewPr>
  <p:slideViewPr>
    <p:cSldViewPr>
      <p:cViewPr varScale="1">
        <p:scale>
          <a:sx n="107" d="100"/>
          <a:sy n="107" d="100"/>
        </p:scale>
        <p:origin x="1578" y="114"/>
      </p:cViewPr>
      <p:guideLst>
        <p:guide orient="horz" pos="3408"/>
        <p:guide pos="3696"/>
      </p:guideLst>
    </p:cSldViewPr>
  </p:slideViewPr>
  <p:outlineViewPr>
    <p:cViewPr>
      <p:scale>
        <a:sx n="33" d="100"/>
        <a:sy n="33" d="100"/>
      </p:scale>
      <p:origin x="0" y="8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>
        <p:scale>
          <a:sx n="150" d="100"/>
          <a:sy n="150" d="100"/>
        </p:scale>
        <p:origin x="-2016" y="-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31F23-5E51-A14C-A016-2B453345323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CF24D7-C92B-DD4E-B268-B04161DD219F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Ortopedia ja traumatologia</a:t>
          </a:r>
        </a:p>
      </dgm:t>
    </dgm:pt>
    <dgm:pt modelId="{CF695848-1DDB-5043-B80E-7B80FCFA36C8}" type="parTrans" cxnId="{1B569048-552B-F74E-81F8-6B1372BC0D08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36B7A5B3-08C0-6544-9C3E-850553FED0E9}" type="sibTrans" cxnId="{1B569048-552B-F74E-81F8-6B1372BC0D08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2F07C311-D723-3340-98D5-DB8204FFFF5B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Urologia</a:t>
          </a:r>
        </a:p>
      </dgm:t>
    </dgm:pt>
    <dgm:pt modelId="{714CF7F5-38AD-4943-ABDD-AC143A0C0E4B}" type="parTrans" cxnId="{3D466AC1-E3FB-A34D-B1AA-5656A848C152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8531F157-E763-D749-A36B-AD2CB70BB929}" type="sibTrans" cxnId="{3D466AC1-E3FB-A34D-B1AA-5656A848C152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CF860112-B85A-4040-B590-1E12E771203F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2 – 4 kk</a:t>
          </a:r>
        </a:p>
      </dgm:t>
    </dgm:pt>
    <dgm:pt modelId="{F839DCB4-9F6F-E244-AD00-7308C4E8BF1E}" type="parTrans" cxnId="{7B977D46-5A18-AD4A-A834-41A9A23E933B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4FD109A9-0081-8F45-922E-9D8340AA0E51}" type="sibTrans" cxnId="{7B977D46-5A18-AD4A-A834-41A9A23E933B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9E566D90-A894-8E49-B1D7-A916E383CCDD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Vatsaelinkirurgia</a:t>
          </a:r>
        </a:p>
      </dgm:t>
    </dgm:pt>
    <dgm:pt modelId="{7AAE7A15-9470-0C44-9422-B30911ABE01D}" type="parTrans" cxnId="{77B3F1CE-8253-D043-B85A-A1259E0F5A1D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8F5091AD-BC50-3E4F-9860-707921CFC687}" type="sibTrans" cxnId="{77B3F1CE-8253-D043-B85A-A1259E0F5A1D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16744320-0DF6-A044-A8F0-BAB3A0D194E2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Verisuonikirurgia</a:t>
          </a:r>
        </a:p>
      </dgm:t>
    </dgm:pt>
    <dgm:pt modelId="{DB83D246-EAE1-BE4A-B643-0FFAE7EE555A}" type="parTrans" cxnId="{AE8BB985-48F5-414E-8684-CC17C7708038}">
      <dgm:prSet/>
      <dgm:spPr/>
      <dgm:t>
        <a:bodyPr/>
        <a:lstStyle/>
        <a:p>
          <a:endParaRPr lang="fi-FI"/>
        </a:p>
      </dgm:t>
    </dgm:pt>
    <dgm:pt modelId="{51F90156-3331-F948-8963-33F61120B38D}" type="sibTrans" cxnId="{AE8BB985-48F5-414E-8684-CC17C7708038}">
      <dgm:prSet/>
      <dgm:spPr/>
      <dgm:t>
        <a:bodyPr/>
        <a:lstStyle/>
        <a:p>
          <a:endParaRPr lang="fi-FI"/>
        </a:p>
      </dgm:t>
    </dgm:pt>
    <dgm:pt modelId="{2967368C-784E-EF4A-A7A9-6322E4CC60CF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2 – 4 kk</a:t>
          </a:r>
        </a:p>
      </dgm:t>
    </dgm:pt>
    <dgm:pt modelId="{D9AB0E39-6E70-D14C-881F-76CA661BD4E4}" type="parTrans" cxnId="{FCAF956D-D427-A941-B511-48A99B7EBA22}">
      <dgm:prSet/>
      <dgm:spPr/>
      <dgm:t>
        <a:bodyPr/>
        <a:lstStyle/>
        <a:p>
          <a:endParaRPr lang="fi-FI"/>
        </a:p>
      </dgm:t>
    </dgm:pt>
    <dgm:pt modelId="{A4EF44C0-81E2-054A-A915-33D11F35F5DC}" type="sibTrans" cxnId="{FCAF956D-D427-A941-B511-48A99B7EBA22}">
      <dgm:prSet/>
      <dgm:spPr/>
      <dgm:t>
        <a:bodyPr/>
        <a:lstStyle/>
        <a:p>
          <a:endParaRPr lang="fi-FI"/>
        </a:p>
      </dgm:t>
    </dgm:pt>
    <dgm:pt modelId="{5F5F9509-1593-E648-B834-7F73401580A8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2 – 4 kk</a:t>
          </a:r>
        </a:p>
      </dgm:t>
    </dgm:pt>
    <dgm:pt modelId="{2AFF75DC-464C-3649-8ED6-3D921B6C7BA9}" type="parTrans" cxnId="{6DF8A43B-980D-CB4B-848F-D0DEB87E3CAF}">
      <dgm:prSet/>
      <dgm:spPr/>
      <dgm:t>
        <a:bodyPr/>
        <a:lstStyle/>
        <a:p>
          <a:endParaRPr lang="fi-FI"/>
        </a:p>
      </dgm:t>
    </dgm:pt>
    <dgm:pt modelId="{1BAFFCC1-A606-044E-9CE3-1B1C1A1ECD15}" type="sibTrans" cxnId="{6DF8A43B-980D-CB4B-848F-D0DEB87E3CAF}">
      <dgm:prSet/>
      <dgm:spPr/>
      <dgm:t>
        <a:bodyPr/>
        <a:lstStyle/>
        <a:p>
          <a:endParaRPr lang="fi-FI"/>
        </a:p>
      </dgm:t>
    </dgm:pt>
    <dgm:pt modelId="{CF8FFFA5-8A45-D541-90CC-BE488B7A6B7D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2 – 4 kk</a:t>
          </a:r>
        </a:p>
      </dgm:t>
    </dgm:pt>
    <dgm:pt modelId="{1ADDA6A2-5D97-9646-AAB1-21E0281DBAA4}" type="sibTrans" cxnId="{86C0800D-91BD-B142-90E3-4589EB94F04B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3173D93B-C286-1142-A204-8E10CF7BA547}" type="parTrans" cxnId="{86C0800D-91BD-B142-90E3-4589EB94F04B}">
      <dgm:prSet/>
      <dgm:spPr/>
      <dgm:t>
        <a:bodyPr/>
        <a:lstStyle/>
        <a:p>
          <a:endParaRPr lang="fi-FI" sz="2800">
            <a:solidFill>
              <a:schemeClr val="tx1"/>
            </a:solidFill>
          </a:endParaRPr>
        </a:p>
      </dgm:t>
    </dgm:pt>
    <dgm:pt modelId="{2BC041F1-829E-3D4B-B231-9859AECA3E9B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0 – 4 kk</a:t>
          </a:r>
        </a:p>
      </dgm:t>
    </dgm:pt>
    <dgm:pt modelId="{44AA5E9F-809E-384F-BDCB-824AD449D259}" type="sibTrans" cxnId="{5974D3ED-8FC6-0F40-9382-0821018D8CB0}">
      <dgm:prSet/>
      <dgm:spPr/>
      <dgm:t>
        <a:bodyPr/>
        <a:lstStyle/>
        <a:p>
          <a:endParaRPr lang="fi-FI"/>
        </a:p>
      </dgm:t>
    </dgm:pt>
    <dgm:pt modelId="{72D83947-3F25-C145-8316-33F3E0A21842}" type="parTrans" cxnId="{5974D3ED-8FC6-0F40-9382-0821018D8CB0}">
      <dgm:prSet/>
      <dgm:spPr/>
      <dgm:t>
        <a:bodyPr/>
        <a:lstStyle/>
        <a:p>
          <a:endParaRPr lang="fi-FI"/>
        </a:p>
      </dgm:t>
    </dgm:pt>
    <dgm:pt modelId="{B7311228-6A46-3042-90CC-96AACF02039A}">
      <dgm:prSet phldrT="[Teksti]" custT="1"/>
      <dgm:spPr/>
      <dgm:t>
        <a:bodyPr/>
        <a:lstStyle/>
        <a:p>
          <a:r>
            <a:rPr lang="fi-FI" sz="2800" dirty="0">
              <a:solidFill>
                <a:schemeClr val="tx1"/>
              </a:solidFill>
            </a:rPr>
            <a:t>Vapaavalintainen</a:t>
          </a:r>
        </a:p>
        <a:p>
          <a:r>
            <a:rPr lang="fi-FI" sz="2800" dirty="0">
              <a:solidFill>
                <a:schemeClr val="tx1"/>
              </a:solidFill>
            </a:rPr>
            <a:t>kirurgia</a:t>
          </a:r>
        </a:p>
      </dgm:t>
    </dgm:pt>
    <dgm:pt modelId="{370B2FBD-4E01-F843-8DBD-F39700492F19}" type="parTrans" cxnId="{726E7DD8-686B-B64D-99D5-2C2A64045115}">
      <dgm:prSet/>
      <dgm:spPr/>
      <dgm:t>
        <a:bodyPr/>
        <a:lstStyle/>
        <a:p>
          <a:endParaRPr lang="fi-FI"/>
        </a:p>
      </dgm:t>
    </dgm:pt>
    <dgm:pt modelId="{D8770BD6-E436-7649-B16B-967E148BF7AC}" type="sibTrans" cxnId="{726E7DD8-686B-B64D-99D5-2C2A64045115}">
      <dgm:prSet/>
      <dgm:spPr/>
      <dgm:t>
        <a:bodyPr/>
        <a:lstStyle/>
        <a:p>
          <a:endParaRPr lang="fi-FI"/>
        </a:p>
      </dgm:t>
    </dgm:pt>
    <dgm:pt modelId="{C852790D-1602-0B40-9FB6-51B3EB4F0BDB}" type="pres">
      <dgm:prSet presAssocID="{6BB31F23-5E51-A14C-A016-2B45334532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E72BD63-6E73-0141-AF50-B00EDCB74008}" type="pres">
      <dgm:prSet presAssocID="{F5CF24D7-C92B-DD4E-B268-B04161DD219F}" presName="node" presStyleLbl="node1" presStyleIdx="0" presStyleCnt="10" custScaleY="47553" custLinFactNeighborY="-5108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3A24E91-3136-3243-BFC8-BABCFC6EA4E7}" type="pres">
      <dgm:prSet presAssocID="{36B7A5B3-08C0-6544-9C3E-850553FED0E9}" presName="sibTrans" presStyleCnt="0"/>
      <dgm:spPr/>
    </dgm:pt>
    <dgm:pt modelId="{F9E3A982-DDFC-5943-9CF8-C88C20D0921F}" type="pres">
      <dgm:prSet presAssocID="{CF8FFFA5-8A45-D541-90CC-BE488B7A6B7D}" presName="node" presStyleLbl="node1" presStyleIdx="1" presStyleCnt="10" custScaleY="46686" custLinFactNeighborX="-1108" custLinFactNeighborY="-118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468A959-6806-3749-84CC-660CBB04FABA}" type="pres">
      <dgm:prSet presAssocID="{1ADDA6A2-5D97-9646-AAB1-21E0281DBAA4}" presName="sibTrans" presStyleCnt="0"/>
      <dgm:spPr/>
    </dgm:pt>
    <dgm:pt modelId="{0B40B836-FEC6-964C-884F-31FC8E9FA1BD}" type="pres">
      <dgm:prSet presAssocID="{2F07C311-D723-3340-98D5-DB8204FFFF5B}" presName="node" presStyleLbl="node1" presStyleIdx="2" presStyleCnt="10" custScaleY="30622" custLinFactNeighborX="-26" custLinFactNeighborY="-106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A99BD6-CCD3-5A4B-B606-579DBC11A3E5}" type="pres">
      <dgm:prSet presAssocID="{8531F157-E763-D749-A36B-AD2CB70BB929}" presName="sibTrans" presStyleCnt="0"/>
      <dgm:spPr/>
    </dgm:pt>
    <dgm:pt modelId="{DACF5B23-A2E0-DD4D-82B7-66E8625E7EDF}" type="pres">
      <dgm:prSet presAssocID="{CF860112-B85A-4040-B590-1E12E771203F}" presName="node" presStyleLbl="node1" presStyleIdx="3" presStyleCnt="10" custScaleY="30757" custLinFactNeighborX="-1108" custLinFactNeighborY="-127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9AA6B6-23E4-754D-A53F-E295DA43257A}" type="pres">
      <dgm:prSet presAssocID="{4FD109A9-0081-8F45-922E-9D8340AA0E51}" presName="sibTrans" presStyleCnt="0"/>
      <dgm:spPr/>
    </dgm:pt>
    <dgm:pt modelId="{7BF7F45B-43AD-A843-9899-E81EB3571F22}" type="pres">
      <dgm:prSet presAssocID="{9E566D90-A894-8E49-B1D7-A916E383CCDD}" presName="node" presStyleLbl="node1" presStyleIdx="4" presStyleCnt="10" custFlipVert="0" custScaleY="26905" custLinFactNeighborX="-26" custLinFactNeighborY="-2333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7B63665-8B0A-5642-9E65-1D9E1AFB3CDF}" type="pres">
      <dgm:prSet presAssocID="{8F5091AD-BC50-3E4F-9860-707921CFC687}" presName="sibTrans" presStyleCnt="0"/>
      <dgm:spPr/>
    </dgm:pt>
    <dgm:pt modelId="{6292A9D6-9C4D-1F41-991E-23640D4EEB60}" type="pres">
      <dgm:prSet presAssocID="{16744320-0DF6-A044-A8F0-BAB3A0D194E2}" presName="node" presStyleLbl="node1" presStyleIdx="5" presStyleCnt="10" custFlipVert="0" custScaleY="26905" custLinFactX="-10026" custLinFactNeighborX="-100000" custLinFactNeighborY="96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82EC170-4687-1A42-AF41-996FF72D9147}" type="pres">
      <dgm:prSet presAssocID="{51F90156-3331-F948-8963-33F61120B38D}" presName="sibTrans" presStyleCnt="0"/>
      <dgm:spPr/>
    </dgm:pt>
    <dgm:pt modelId="{51ED543A-27E8-3A45-B826-745765F820B6}" type="pres">
      <dgm:prSet presAssocID="{2BC041F1-829E-3D4B-B231-9859AECA3E9B}" presName="node" presStyleLbl="node1" presStyleIdx="6" presStyleCnt="10" custScaleY="48048" custLinFactX="8949" custLinFactNeighborX="100000" custLinFactNeighborY="389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92463FE-8435-4646-9602-33E60BAF0B8A}" type="pres">
      <dgm:prSet presAssocID="{44AA5E9F-809E-384F-BDCB-824AD449D259}" presName="sibTrans" presStyleCnt="0"/>
      <dgm:spPr/>
    </dgm:pt>
    <dgm:pt modelId="{4361F326-05F9-FF4C-B1B0-A0565E38C3EB}" type="pres">
      <dgm:prSet presAssocID="{2967368C-784E-EF4A-A7A9-6322E4CC60CF}" presName="node" presStyleLbl="node1" presStyleIdx="7" presStyleCnt="10" custScaleY="28306" custLinFactNeighborX="-1108" custLinFactNeighborY="-7945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8066E4-5963-6745-871A-58F961F2DB6D}" type="pres">
      <dgm:prSet presAssocID="{A4EF44C0-81E2-054A-A915-33D11F35F5DC}" presName="sibTrans" presStyleCnt="0"/>
      <dgm:spPr/>
    </dgm:pt>
    <dgm:pt modelId="{E035510A-54C8-4444-A6AC-C83F6DECA63A}" type="pres">
      <dgm:prSet presAssocID="{5F5F9509-1593-E648-B834-7F73401580A8}" presName="node" presStyleLbl="node1" presStyleIdx="8" presStyleCnt="10" custScaleY="28305" custLinFactX="8949" custLinFactY="-1012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5C1370F-0D8F-1040-B4F9-64AF8BCF940C}" type="pres">
      <dgm:prSet presAssocID="{1BAFFCC1-A606-044E-9CE3-1B1C1A1ECD15}" presName="sibTrans" presStyleCnt="0"/>
      <dgm:spPr/>
    </dgm:pt>
    <dgm:pt modelId="{8BDED54D-1F0F-F64E-A0A2-95A1CCC69537}" type="pres">
      <dgm:prSet presAssocID="{B7311228-6A46-3042-90CC-96AACF02039A}" presName="node" presStyleLbl="node1" presStyleIdx="9" presStyleCnt="10" custFlipVert="0" custScaleY="51679" custLinFactX="-10086" custLinFactNeighborX="-100000" custLinFactNeighborY="-6444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7521112-9F56-514C-AC12-EB00C6E6D62E}" type="presOf" srcId="{CF8FFFA5-8A45-D541-90CC-BE488B7A6B7D}" destId="{F9E3A982-DDFC-5943-9CF8-C88C20D0921F}" srcOrd="0" destOrd="0" presId="urn:microsoft.com/office/officeart/2005/8/layout/default"/>
    <dgm:cxn modelId="{12720EE8-8F0A-B04C-A118-4FB78FBCFFB8}" type="presOf" srcId="{2F07C311-D723-3340-98D5-DB8204FFFF5B}" destId="{0B40B836-FEC6-964C-884F-31FC8E9FA1BD}" srcOrd="0" destOrd="0" presId="urn:microsoft.com/office/officeart/2005/8/layout/default"/>
    <dgm:cxn modelId="{FCAF956D-D427-A941-B511-48A99B7EBA22}" srcId="{6BB31F23-5E51-A14C-A016-2B453345323C}" destId="{2967368C-784E-EF4A-A7A9-6322E4CC60CF}" srcOrd="7" destOrd="0" parTransId="{D9AB0E39-6E70-D14C-881F-76CA661BD4E4}" sibTransId="{A4EF44C0-81E2-054A-A915-33D11F35F5DC}"/>
    <dgm:cxn modelId="{9BE7E1FB-9035-9047-9460-03A152C4FA1C}" type="presOf" srcId="{F5CF24D7-C92B-DD4E-B268-B04161DD219F}" destId="{5E72BD63-6E73-0141-AF50-B00EDCB74008}" srcOrd="0" destOrd="0" presId="urn:microsoft.com/office/officeart/2005/8/layout/default"/>
    <dgm:cxn modelId="{AE8BB985-48F5-414E-8684-CC17C7708038}" srcId="{6BB31F23-5E51-A14C-A016-2B453345323C}" destId="{16744320-0DF6-A044-A8F0-BAB3A0D194E2}" srcOrd="5" destOrd="0" parTransId="{DB83D246-EAE1-BE4A-B643-0FFAE7EE555A}" sibTransId="{51F90156-3331-F948-8963-33F61120B38D}"/>
    <dgm:cxn modelId="{80707C36-6E59-DD4D-A01C-334AEF1E8FD5}" type="presOf" srcId="{2BC041F1-829E-3D4B-B231-9859AECA3E9B}" destId="{51ED543A-27E8-3A45-B826-745765F820B6}" srcOrd="0" destOrd="0" presId="urn:microsoft.com/office/officeart/2005/8/layout/default"/>
    <dgm:cxn modelId="{77B3F1CE-8253-D043-B85A-A1259E0F5A1D}" srcId="{6BB31F23-5E51-A14C-A016-2B453345323C}" destId="{9E566D90-A894-8E49-B1D7-A916E383CCDD}" srcOrd="4" destOrd="0" parTransId="{7AAE7A15-9470-0C44-9422-B30911ABE01D}" sibTransId="{8F5091AD-BC50-3E4F-9860-707921CFC687}"/>
    <dgm:cxn modelId="{726E7DD8-686B-B64D-99D5-2C2A64045115}" srcId="{6BB31F23-5E51-A14C-A016-2B453345323C}" destId="{B7311228-6A46-3042-90CC-96AACF02039A}" srcOrd="9" destOrd="0" parTransId="{370B2FBD-4E01-F843-8DBD-F39700492F19}" sibTransId="{D8770BD6-E436-7649-B16B-967E148BF7AC}"/>
    <dgm:cxn modelId="{86C0800D-91BD-B142-90E3-4589EB94F04B}" srcId="{6BB31F23-5E51-A14C-A016-2B453345323C}" destId="{CF8FFFA5-8A45-D541-90CC-BE488B7A6B7D}" srcOrd="1" destOrd="0" parTransId="{3173D93B-C286-1142-A204-8E10CF7BA547}" sibTransId="{1ADDA6A2-5D97-9646-AAB1-21E0281DBAA4}"/>
    <dgm:cxn modelId="{15537889-FD0F-E349-B3B3-B907BA43C23E}" type="presOf" srcId="{B7311228-6A46-3042-90CC-96AACF02039A}" destId="{8BDED54D-1F0F-F64E-A0A2-95A1CCC69537}" srcOrd="0" destOrd="0" presId="urn:microsoft.com/office/officeart/2005/8/layout/default"/>
    <dgm:cxn modelId="{C2AF4B75-7860-7E4E-ABB8-12ED2DC7A32A}" type="presOf" srcId="{5F5F9509-1593-E648-B834-7F73401580A8}" destId="{E035510A-54C8-4444-A6AC-C83F6DECA63A}" srcOrd="0" destOrd="0" presId="urn:microsoft.com/office/officeart/2005/8/layout/default"/>
    <dgm:cxn modelId="{6DF8A43B-980D-CB4B-848F-D0DEB87E3CAF}" srcId="{6BB31F23-5E51-A14C-A016-2B453345323C}" destId="{5F5F9509-1593-E648-B834-7F73401580A8}" srcOrd="8" destOrd="0" parTransId="{2AFF75DC-464C-3649-8ED6-3D921B6C7BA9}" sibTransId="{1BAFFCC1-A606-044E-9CE3-1B1C1A1ECD15}"/>
    <dgm:cxn modelId="{50F423EA-499F-3840-A6E6-FB22E595CA28}" type="presOf" srcId="{6BB31F23-5E51-A14C-A016-2B453345323C}" destId="{C852790D-1602-0B40-9FB6-51B3EB4F0BDB}" srcOrd="0" destOrd="0" presId="urn:microsoft.com/office/officeart/2005/8/layout/default"/>
    <dgm:cxn modelId="{3D466AC1-E3FB-A34D-B1AA-5656A848C152}" srcId="{6BB31F23-5E51-A14C-A016-2B453345323C}" destId="{2F07C311-D723-3340-98D5-DB8204FFFF5B}" srcOrd="2" destOrd="0" parTransId="{714CF7F5-38AD-4943-ABDD-AC143A0C0E4B}" sibTransId="{8531F157-E763-D749-A36B-AD2CB70BB929}"/>
    <dgm:cxn modelId="{25AF88F4-E907-A346-88E5-5440538320DF}" type="presOf" srcId="{9E566D90-A894-8E49-B1D7-A916E383CCDD}" destId="{7BF7F45B-43AD-A843-9899-E81EB3571F22}" srcOrd="0" destOrd="0" presId="urn:microsoft.com/office/officeart/2005/8/layout/default"/>
    <dgm:cxn modelId="{AEC19302-6743-1B4E-A978-3EF7848AB111}" type="presOf" srcId="{16744320-0DF6-A044-A8F0-BAB3A0D194E2}" destId="{6292A9D6-9C4D-1F41-991E-23640D4EEB60}" srcOrd="0" destOrd="0" presId="urn:microsoft.com/office/officeart/2005/8/layout/default"/>
    <dgm:cxn modelId="{84E2B376-24E9-7040-80BD-8D3A14D6E15D}" type="presOf" srcId="{CF860112-B85A-4040-B590-1E12E771203F}" destId="{DACF5B23-A2E0-DD4D-82B7-66E8625E7EDF}" srcOrd="0" destOrd="0" presId="urn:microsoft.com/office/officeart/2005/8/layout/default"/>
    <dgm:cxn modelId="{EE103B94-D555-454A-971E-693AB7F7584F}" type="presOf" srcId="{2967368C-784E-EF4A-A7A9-6322E4CC60CF}" destId="{4361F326-05F9-FF4C-B1B0-A0565E38C3EB}" srcOrd="0" destOrd="0" presId="urn:microsoft.com/office/officeart/2005/8/layout/default"/>
    <dgm:cxn modelId="{5974D3ED-8FC6-0F40-9382-0821018D8CB0}" srcId="{6BB31F23-5E51-A14C-A016-2B453345323C}" destId="{2BC041F1-829E-3D4B-B231-9859AECA3E9B}" srcOrd="6" destOrd="0" parTransId="{72D83947-3F25-C145-8316-33F3E0A21842}" sibTransId="{44AA5E9F-809E-384F-BDCB-824AD449D259}"/>
    <dgm:cxn modelId="{1B569048-552B-F74E-81F8-6B1372BC0D08}" srcId="{6BB31F23-5E51-A14C-A016-2B453345323C}" destId="{F5CF24D7-C92B-DD4E-B268-B04161DD219F}" srcOrd="0" destOrd="0" parTransId="{CF695848-1DDB-5043-B80E-7B80FCFA36C8}" sibTransId="{36B7A5B3-08C0-6544-9C3E-850553FED0E9}"/>
    <dgm:cxn modelId="{7B977D46-5A18-AD4A-A834-41A9A23E933B}" srcId="{6BB31F23-5E51-A14C-A016-2B453345323C}" destId="{CF860112-B85A-4040-B590-1E12E771203F}" srcOrd="3" destOrd="0" parTransId="{F839DCB4-9F6F-E244-AD00-7308C4E8BF1E}" sibTransId="{4FD109A9-0081-8F45-922E-9D8340AA0E51}"/>
    <dgm:cxn modelId="{040B5306-EC27-2840-A938-15C265EDF727}" type="presParOf" srcId="{C852790D-1602-0B40-9FB6-51B3EB4F0BDB}" destId="{5E72BD63-6E73-0141-AF50-B00EDCB74008}" srcOrd="0" destOrd="0" presId="urn:microsoft.com/office/officeart/2005/8/layout/default"/>
    <dgm:cxn modelId="{A5C5FCB2-D17B-764A-87F8-1F4D7BC62D12}" type="presParOf" srcId="{C852790D-1602-0B40-9FB6-51B3EB4F0BDB}" destId="{23A24E91-3136-3243-BFC8-BABCFC6EA4E7}" srcOrd="1" destOrd="0" presId="urn:microsoft.com/office/officeart/2005/8/layout/default"/>
    <dgm:cxn modelId="{D7BC90D4-AF22-004D-B2C4-13C1F6A4C363}" type="presParOf" srcId="{C852790D-1602-0B40-9FB6-51B3EB4F0BDB}" destId="{F9E3A982-DDFC-5943-9CF8-C88C20D0921F}" srcOrd="2" destOrd="0" presId="urn:microsoft.com/office/officeart/2005/8/layout/default"/>
    <dgm:cxn modelId="{AAB0D8F1-7CD8-E147-A442-1757A2051690}" type="presParOf" srcId="{C852790D-1602-0B40-9FB6-51B3EB4F0BDB}" destId="{B468A959-6806-3749-84CC-660CBB04FABA}" srcOrd="3" destOrd="0" presId="urn:microsoft.com/office/officeart/2005/8/layout/default"/>
    <dgm:cxn modelId="{7329ABFA-C183-D343-87F5-39B7E5D0837C}" type="presParOf" srcId="{C852790D-1602-0B40-9FB6-51B3EB4F0BDB}" destId="{0B40B836-FEC6-964C-884F-31FC8E9FA1BD}" srcOrd="4" destOrd="0" presId="urn:microsoft.com/office/officeart/2005/8/layout/default"/>
    <dgm:cxn modelId="{97947A95-F79A-5B42-BCA8-F11C879C232A}" type="presParOf" srcId="{C852790D-1602-0B40-9FB6-51B3EB4F0BDB}" destId="{B3A99BD6-CCD3-5A4B-B606-579DBC11A3E5}" srcOrd="5" destOrd="0" presId="urn:microsoft.com/office/officeart/2005/8/layout/default"/>
    <dgm:cxn modelId="{A054C297-30A8-B248-883B-E26841220DBD}" type="presParOf" srcId="{C852790D-1602-0B40-9FB6-51B3EB4F0BDB}" destId="{DACF5B23-A2E0-DD4D-82B7-66E8625E7EDF}" srcOrd="6" destOrd="0" presId="urn:microsoft.com/office/officeart/2005/8/layout/default"/>
    <dgm:cxn modelId="{E54C85DD-F735-E64F-8F0F-30AFF025AF6B}" type="presParOf" srcId="{C852790D-1602-0B40-9FB6-51B3EB4F0BDB}" destId="{BE9AA6B6-23E4-754D-A53F-E295DA43257A}" srcOrd="7" destOrd="0" presId="urn:microsoft.com/office/officeart/2005/8/layout/default"/>
    <dgm:cxn modelId="{6E35CC12-C4AA-3745-8AD4-0665634D5FC1}" type="presParOf" srcId="{C852790D-1602-0B40-9FB6-51B3EB4F0BDB}" destId="{7BF7F45B-43AD-A843-9899-E81EB3571F22}" srcOrd="8" destOrd="0" presId="urn:microsoft.com/office/officeart/2005/8/layout/default"/>
    <dgm:cxn modelId="{68E54E00-DED6-F24C-BFFE-D253D4C733ED}" type="presParOf" srcId="{C852790D-1602-0B40-9FB6-51B3EB4F0BDB}" destId="{97B63665-8B0A-5642-9E65-1D9E1AFB3CDF}" srcOrd="9" destOrd="0" presId="urn:microsoft.com/office/officeart/2005/8/layout/default"/>
    <dgm:cxn modelId="{F65B1F8A-DB45-2A43-A9EA-15859D26FF85}" type="presParOf" srcId="{C852790D-1602-0B40-9FB6-51B3EB4F0BDB}" destId="{6292A9D6-9C4D-1F41-991E-23640D4EEB60}" srcOrd="10" destOrd="0" presId="urn:microsoft.com/office/officeart/2005/8/layout/default"/>
    <dgm:cxn modelId="{445896ED-3E77-4E49-A7FF-5911B0D1154A}" type="presParOf" srcId="{C852790D-1602-0B40-9FB6-51B3EB4F0BDB}" destId="{F82EC170-4687-1A42-AF41-996FF72D9147}" srcOrd="11" destOrd="0" presId="urn:microsoft.com/office/officeart/2005/8/layout/default"/>
    <dgm:cxn modelId="{896073DB-6509-3B4E-A8CF-675930DAE2F6}" type="presParOf" srcId="{C852790D-1602-0B40-9FB6-51B3EB4F0BDB}" destId="{51ED543A-27E8-3A45-B826-745765F820B6}" srcOrd="12" destOrd="0" presId="urn:microsoft.com/office/officeart/2005/8/layout/default"/>
    <dgm:cxn modelId="{F37250D0-7212-934D-9AFF-7B8FF21980BD}" type="presParOf" srcId="{C852790D-1602-0B40-9FB6-51B3EB4F0BDB}" destId="{992463FE-8435-4646-9602-33E60BAF0B8A}" srcOrd="13" destOrd="0" presId="urn:microsoft.com/office/officeart/2005/8/layout/default"/>
    <dgm:cxn modelId="{2FADFF64-6C50-5140-BAFD-064280EE5264}" type="presParOf" srcId="{C852790D-1602-0B40-9FB6-51B3EB4F0BDB}" destId="{4361F326-05F9-FF4C-B1B0-A0565E38C3EB}" srcOrd="14" destOrd="0" presId="urn:microsoft.com/office/officeart/2005/8/layout/default"/>
    <dgm:cxn modelId="{713B917E-2002-7149-BF79-A4EA3DF7BD02}" type="presParOf" srcId="{C852790D-1602-0B40-9FB6-51B3EB4F0BDB}" destId="{FD8066E4-5963-6745-871A-58F961F2DB6D}" srcOrd="15" destOrd="0" presId="urn:microsoft.com/office/officeart/2005/8/layout/default"/>
    <dgm:cxn modelId="{F434019A-AA54-4548-AB95-8FFC3D4766C2}" type="presParOf" srcId="{C852790D-1602-0B40-9FB6-51B3EB4F0BDB}" destId="{E035510A-54C8-4444-A6AC-C83F6DECA63A}" srcOrd="16" destOrd="0" presId="urn:microsoft.com/office/officeart/2005/8/layout/default"/>
    <dgm:cxn modelId="{63B4CAC9-714D-1840-BF7D-F131B02CE70B}" type="presParOf" srcId="{C852790D-1602-0B40-9FB6-51B3EB4F0BDB}" destId="{95C1370F-0D8F-1040-B4F9-64AF8BCF940C}" srcOrd="17" destOrd="0" presId="urn:microsoft.com/office/officeart/2005/8/layout/default"/>
    <dgm:cxn modelId="{D1F79847-D2EA-8B41-8FC6-973D89B83CA0}" type="presParOf" srcId="{C852790D-1602-0B40-9FB6-51B3EB4F0BDB}" destId="{8BDED54D-1F0F-F64E-A0A2-95A1CCC6953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BD63-6E73-0141-AF50-B00EDCB74008}">
      <dsp:nvSpPr>
        <dsp:cNvPr id="0" name=""/>
        <dsp:cNvSpPr/>
      </dsp:nvSpPr>
      <dsp:spPr>
        <a:xfrm>
          <a:off x="371541" y="0"/>
          <a:ext cx="3347293" cy="955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Ortopedia ja traumatologia</a:t>
          </a:r>
        </a:p>
      </dsp:txBody>
      <dsp:txXfrm>
        <a:off x="371541" y="0"/>
        <a:ext cx="3347293" cy="955043"/>
      </dsp:txXfrm>
    </dsp:sp>
    <dsp:sp modelId="{F9E3A982-DDFC-5943-9CF8-C88C20D0921F}">
      <dsp:nvSpPr>
        <dsp:cNvPr id="0" name=""/>
        <dsp:cNvSpPr/>
      </dsp:nvSpPr>
      <dsp:spPr>
        <a:xfrm>
          <a:off x="4016476" y="0"/>
          <a:ext cx="3347293" cy="93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2 – 4 kk</a:t>
          </a:r>
        </a:p>
      </dsp:txBody>
      <dsp:txXfrm>
        <a:off x="4016476" y="0"/>
        <a:ext cx="3347293" cy="937630"/>
      </dsp:txXfrm>
    </dsp:sp>
    <dsp:sp modelId="{0B40B836-FEC6-964C-884F-31FC8E9FA1BD}">
      <dsp:nvSpPr>
        <dsp:cNvPr id="0" name=""/>
        <dsp:cNvSpPr/>
      </dsp:nvSpPr>
      <dsp:spPr>
        <a:xfrm>
          <a:off x="370671" y="1078202"/>
          <a:ext cx="3347293" cy="615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Urologia</a:t>
          </a:r>
        </a:p>
      </dsp:txBody>
      <dsp:txXfrm>
        <a:off x="370671" y="1078202"/>
        <a:ext cx="3347293" cy="615004"/>
      </dsp:txXfrm>
    </dsp:sp>
    <dsp:sp modelId="{DACF5B23-A2E0-DD4D-82B7-66E8625E7EDF}">
      <dsp:nvSpPr>
        <dsp:cNvPr id="0" name=""/>
        <dsp:cNvSpPr/>
      </dsp:nvSpPr>
      <dsp:spPr>
        <a:xfrm>
          <a:off x="4016476" y="1035615"/>
          <a:ext cx="3347293" cy="617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2 – 4 kk</a:t>
          </a:r>
        </a:p>
      </dsp:txBody>
      <dsp:txXfrm>
        <a:off x="4016476" y="1035615"/>
        <a:ext cx="3347293" cy="617716"/>
      </dsp:txXfrm>
    </dsp:sp>
    <dsp:sp modelId="{7BF7F45B-43AD-A843-9899-E81EB3571F22}">
      <dsp:nvSpPr>
        <dsp:cNvPr id="0" name=""/>
        <dsp:cNvSpPr/>
      </dsp:nvSpPr>
      <dsp:spPr>
        <a:xfrm>
          <a:off x="370671" y="1775313"/>
          <a:ext cx="3347293" cy="540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Vatsaelinkirurgia</a:t>
          </a:r>
        </a:p>
      </dsp:txBody>
      <dsp:txXfrm>
        <a:off x="370671" y="1775313"/>
        <a:ext cx="3347293" cy="540353"/>
      </dsp:txXfrm>
    </dsp:sp>
    <dsp:sp modelId="{6292A9D6-9C4D-1F41-991E-23640D4EEB60}">
      <dsp:nvSpPr>
        <dsp:cNvPr id="0" name=""/>
        <dsp:cNvSpPr/>
      </dsp:nvSpPr>
      <dsp:spPr>
        <a:xfrm>
          <a:off x="370671" y="2437655"/>
          <a:ext cx="3347293" cy="540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Verisuonikirurgia</a:t>
          </a:r>
        </a:p>
      </dsp:txBody>
      <dsp:txXfrm>
        <a:off x="370671" y="2437655"/>
        <a:ext cx="3347293" cy="540353"/>
      </dsp:txXfrm>
    </dsp:sp>
    <dsp:sp modelId="{51ED543A-27E8-3A45-B826-745765F820B6}">
      <dsp:nvSpPr>
        <dsp:cNvPr id="0" name=""/>
        <dsp:cNvSpPr/>
      </dsp:nvSpPr>
      <dsp:spPr>
        <a:xfrm>
          <a:off x="4018384" y="3197417"/>
          <a:ext cx="3347293" cy="964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0 – 4 kk</a:t>
          </a:r>
        </a:p>
      </dsp:txBody>
      <dsp:txXfrm>
        <a:off x="4018384" y="3197417"/>
        <a:ext cx="3347293" cy="964984"/>
      </dsp:txXfrm>
    </dsp:sp>
    <dsp:sp modelId="{4361F326-05F9-FF4C-B1B0-A0565E38C3EB}">
      <dsp:nvSpPr>
        <dsp:cNvPr id="0" name=""/>
        <dsp:cNvSpPr/>
      </dsp:nvSpPr>
      <dsp:spPr>
        <a:xfrm>
          <a:off x="4016476" y="1721703"/>
          <a:ext cx="3347293" cy="56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2 – 4 kk</a:t>
          </a:r>
        </a:p>
      </dsp:txBody>
      <dsp:txXfrm>
        <a:off x="4016476" y="1721703"/>
        <a:ext cx="3347293" cy="568490"/>
      </dsp:txXfrm>
    </dsp:sp>
    <dsp:sp modelId="{E035510A-54C8-4444-A6AC-C83F6DECA63A}">
      <dsp:nvSpPr>
        <dsp:cNvPr id="0" name=""/>
        <dsp:cNvSpPr/>
      </dsp:nvSpPr>
      <dsp:spPr>
        <a:xfrm>
          <a:off x="4018384" y="2441799"/>
          <a:ext cx="3347293" cy="568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2 – 4 kk</a:t>
          </a:r>
        </a:p>
      </dsp:txBody>
      <dsp:txXfrm>
        <a:off x="4018384" y="2441799"/>
        <a:ext cx="3347293" cy="568470"/>
      </dsp:txXfrm>
    </dsp:sp>
    <dsp:sp modelId="{8BDED54D-1F0F-F64E-A0A2-95A1CCC69537}">
      <dsp:nvSpPr>
        <dsp:cNvPr id="0" name=""/>
        <dsp:cNvSpPr/>
      </dsp:nvSpPr>
      <dsp:spPr>
        <a:xfrm>
          <a:off x="368663" y="3124486"/>
          <a:ext cx="3347293" cy="103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Vapaavalintainen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>
              <a:solidFill>
                <a:schemeClr val="tx1"/>
              </a:solidFill>
            </a:rPr>
            <a:t>kirurgia</a:t>
          </a:r>
        </a:p>
      </dsp:txBody>
      <dsp:txXfrm>
        <a:off x="368663" y="3124486"/>
        <a:ext cx="3347293" cy="103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A270-42E5-BF4C-9A86-E655168B99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9D4F1-CD81-8040-8671-1AC77EA40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D1AA7B9B-1593-4A49-BE0F-4373ED29F61A}" type="datetime1">
              <a:rPr lang="fi-FI" altLang="fi-FI"/>
              <a:pPr>
                <a:defRPr/>
              </a:pPr>
              <a:t>25.3.2019</a:t>
            </a:fld>
            <a:endParaRPr lang="fi-FI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D233-04C4-5947-ACC7-590816AB83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AB678-81E4-8C4F-AA56-E89C33644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4E8C55C5-DA84-A847-8D34-A32E892F37E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B0EBD4D-FD61-E340-98AA-B7486FEFDA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712EFA9-3020-F348-8315-103E3FDB38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624526B-323D-B941-B88B-F3269301BB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71AB928-497B-A840-B9BA-A5B9D374AF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EF6C267F-777A-3348-81AB-3F3EF1CD55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840B63D7-FDC5-2A4F-88DF-2E55BBD0E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2238622E-F62D-164F-A0DE-0F03986AA00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8DDC938-2E39-9146-96DF-5B1224DBB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72B0D41-94B0-9841-A024-9A537F71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i-FI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04AB7C5-0E17-1545-95C8-94BF65572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69AA2CB-D9C5-464F-BAF4-A84011843CCE}" type="slidenum">
              <a:rPr lang="fi-FI" altLang="fi-FI" sz="1200" smtClean="0"/>
              <a:pPr/>
              <a:t>6</a:t>
            </a:fld>
            <a:endParaRPr lang="fi-FI" alt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CE65-1065-004A-BE03-04ABF6D6D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E7A8D-424C-634B-B19B-C104F9A1A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ACC294-56DA-AE42-92CF-88EA9D843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1D72-A715-DB40-A5FF-1F6FA9D400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71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8887A7-8E22-EA4F-B45A-B4BD0E314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3A7DFC-7E7B-F44D-8055-0E9F6B13C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C812B4-1FBA-4B45-AF6A-2A311C863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AF4-F497-4645-9DE6-B3B818893E1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899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273A1-142A-5648-88C5-D3995F3AC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5FE702-58F0-AF40-8512-D8087136D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4F0B6-B3E9-8741-9B34-E82246927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10B9-A452-314F-BF0F-A53CEF6E37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626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41B50-F37C-104F-A695-6751B9B6C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1058BE-132D-1444-ACFD-65EB488AF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BFAB17-0A10-3842-BE7F-1C63D832B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A36D-F95E-0C4D-8A8C-D7529A4225F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86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A3D4D-EB6A-FC41-AB02-9ABCF2737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66A1F-9C78-A547-B8D7-5D537AEBB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5014D-9409-9E4B-A9C2-3A98CBEE3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82D3-71B9-A44D-BAF6-694A5472AF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592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A0E38-65D8-5F49-8364-6F73B63FE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E5661-5B19-EB40-BF94-19F0F90E5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8DDB7-9F5D-3F45-AE3D-CCD452B94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53B4-3FB3-3C4A-8E83-0BBF2B0D56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563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914F5C-848A-7444-81B4-F3518911A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022392-123B-4F4E-B2FC-79C79461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6E7DFF-E635-1A42-AA3F-160C13FBC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8396-EFEC-5241-8315-247C4970873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530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1F15F0-FC09-C849-BC8B-8002E3B0D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FF5AFA-3DDC-4A49-99F2-7132E090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A30290-DB72-1B4B-BBAE-4A48CDA20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D998-C1E0-B24E-BA4F-49687D57AE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5406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4B15A6-2032-194E-8A9E-A15527A51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DE6D0B-724A-6E41-A25A-DF20AE58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9FDDF2-0A05-4148-851A-934B8AC15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3E68-EE4C-9E46-B755-4F3D06981AE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0732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EC23A-8D64-424D-BB09-110D06F1C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57-9221-4C4C-AF17-C3AFB1BD5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9F7E2-40B0-414B-96CD-7B20FFCE9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EECA-F59F-4B43-B394-1DBA34A132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131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BE8E2-6691-BC40-A45E-7FDE7225D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CDAB0-8A25-AC41-8106-814D330DE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CAB9B-9BD3-C149-87A4-A0F4FEDAE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2D30-67D9-A04F-904C-734203D9E7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055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CD6068-3EA8-5048-829D-D12F64199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460B3C-4266-034A-A023-85CC076B4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234F2B-BB4C-4743-ADD9-B5D21093CB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0D842F-0A86-8F41-9E7B-E16D8ADB6B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D641A3-716C-AF49-B9AE-80D5C44C52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FEF4CF-321C-E84B-97BF-28BFE525C3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50800" dist="38100" dir="2700000">
              <a:schemeClr val="tx2">
                <a:alpha val="43000"/>
              </a:schemeClr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19BFC76-FDA1-764E-AF3B-C977E5C8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14" y="1268760"/>
            <a:ext cx="6374854" cy="353787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FFFDFCC-D302-B14F-A573-C19221A0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2CED30E-A9AA-6D45-8D99-85E9734A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01208"/>
            <a:ext cx="86106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2400" kern="0" dirty="0">
                <a:ea typeface="ＭＳ Ｐゴシック" charset="-128"/>
              </a:rPr>
              <a:t>Ilkka Kiviranta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1400" kern="0" dirty="0">
                <a:ea typeface="ＭＳ Ｐゴシック" charset="-128"/>
              </a:rPr>
              <a:t>Ortopedian ja traumatologian professori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1400" kern="0" dirty="0">
                <a:ea typeface="ＭＳ Ｐゴシック" charset="-128"/>
              </a:rPr>
              <a:t>ylilääkäri</a:t>
            </a:r>
          </a:p>
        </p:txBody>
      </p:sp>
    </p:spTree>
    <p:extLst>
      <p:ext uri="{BB962C8B-B14F-4D97-AF65-F5344CB8AC3E}">
        <p14:creationId xmlns:p14="http://schemas.microsoft.com/office/powerpoint/2010/main" val="185008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7D330C6-A18F-DA4A-9A71-1D2D33ED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4" y="908720"/>
            <a:ext cx="88708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0D52216-4D08-9847-8B8A-CEBF5975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700808"/>
            <a:ext cx="7937500" cy="2501900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BD8D1753-3BAA-D146-9AA2-70EF7704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fi-FI" dirty="0"/>
              <a:t>Alkupisteytys ennen haastattelua</a:t>
            </a:r>
          </a:p>
        </p:txBody>
      </p:sp>
    </p:spTree>
    <p:extLst>
      <p:ext uri="{BB962C8B-B14F-4D97-AF65-F5344CB8AC3E}">
        <p14:creationId xmlns:p14="http://schemas.microsoft.com/office/powerpoint/2010/main" val="350572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8DE561-F9C6-BD4D-A52A-9844D5B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Valintamenettely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B9B8CF-4675-9A4E-A004-60FDC0FC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MOTIVAATIOKIRJE</a:t>
            </a:r>
          </a:p>
          <a:p>
            <a:r>
              <a:rPr lang="fi-FI" sz="2800" dirty="0"/>
              <a:t>Hakijat kirjoittavat motivaatiokirjeen taustatiedoksi haastattelulle</a:t>
            </a:r>
          </a:p>
          <a:p>
            <a:pPr marL="0" indent="0">
              <a:buNone/>
            </a:pPr>
            <a:r>
              <a:rPr lang="fi-FI" sz="2400" b="1" dirty="0"/>
              <a:t>HAASTATTELU</a:t>
            </a:r>
          </a:p>
          <a:p>
            <a:r>
              <a:rPr lang="fi-FI" sz="2800" dirty="0"/>
              <a:t>Strukturoitu yksilöhaastattelu, kesto noin 30 min</a:t>
            </a:r>
          </a:p>
          <a:p>
            <a:r>
              <a:rPr lang="fi-FI" sz="2800" dirty="0"/>
              <a:t>Haastattelusta enintään 10 pistettä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6DEBF2F-816F-2D48-96CB-55D51453E2EE}"/>
              </a:ext>
            </a:extLst>
          </p:cNvPr>
          <p:cNvSpPr txBox="1"/>
          <p:nvPr/>
        </p:nvSpPr>
        <p:spPr>
          <a:xfrm>
            <a:off x="251520" y="5661248"/>
            <a:ext cx="960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Terveys-</a:t>
            </a:r>
          </a:p>
          <a:p>
            <a:r>
              <a:rPr lang="fi-FI" sz="1600" dirty="0">
                <a:latin typeface="+mn-lt"/>
              </a:rPr>
              <a:t>keskus</a:t>
            </a:r>
          </a:p>
          <a:p>
            <a:r>
              <a:rPr lang="fi-FI" sz="1600" dirty="0">
                <a:latin typeface="+mn-lt"/>
              </a:rPr>
              <a:t> 9 kk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C17821A-9AE6-014A-A092-AC59E0CF3AB7}"/>
              </a:ext>
            </a:extLst>
          </p:cNvPr>
          <p:cNvSpPr/>
          <p:nvPr/>
        </p:nvSpPr>
        <p:spPr bwMode="auto">
          <a:xfrm>
            <a:off x="179512" y="5517232"/>
            <a:ext cx="1080120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CE20A3D-E7CC-CD4A-8341-814DEC09DE50}"/>
              </a:ext>
            </a:extLst>
          </p:cNvPr>
          <p:cNvSpPr/>
          <p:nvPr/>
        </p:nvSpPr>
        <p:spPr bwMode="auto">
          <a:xfrm>
            <a:off x="1259632" y="5517232"/>
            <a:ext cx="1440160" cy="14401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37B1C90-315A-534D-9704-8AF5DCA8BBF3}"/>
              </a:ext>
            </a:extLst>
          </p:cNvPr>
          <p:cNvSpPr/>
          <p:nvPr/>
        </p:nvSpPr>
        <p:spPr bwMode="auto">
          <a:xfrm>
            <a:off x="2699792" y="5517232"/>
            <a:ext cx="612068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220E046-0909-2F43-A0D7-FDA4A56563B8}"/>
              </a:ext>
            </a:extLst>
          </p:cNvPr>
          <p:cNvSpPr txBox="1"/>
          <p:nvPr/>
        </p:nvSpPr>
        <p:spPr>
          <a:xfrm>
            <a:off x="1272213" y="5651956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Sairaala-</a:t>
            </a:r>
          </a:p>
          <a:p>
            <a:r>
              <a:rPr lang="fi-FI" sz="1600" dirty="0">
                <a:latin typeface="+mn-lt"/>
              </a:rPr>
              <a:t>palvelu</a:t>
            </a:r>
          </a:p>
          <a:p>
            <a:r>
              <a:rPr lang="fi-FI" sz="1600" dirty="0">
                <a:latin typeface="+mn-lt"/>
              </a:rPr>
              <a:t>6kk + 6 kk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3E91F04-10B0-A24F-9160-271934CE1521}"/>
              </a:ext>
            </a:extLst>
          </p:cNvPr>
          <p:cNvCxnSpPr/>
          <p:nvPr/>
        </p:nvCxnSpPr>
        <p:spPr bwMode="auto">
          <a:xfrm>
            <a:off x="125963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030CA14-58DE-0248-887E-38F584BC2FDD}"/>
              </a:ext>
            </a:extLst>
          </p:cNvPr>
          <p:cNvCxnSpPr/>
          <p:nvPr/>
        </p:nvCxnSpPr>
        <p:spPr bwMode="auto">
          <a:xfrm>
            <a:off x="17951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979E7E0-8160-E441-8005-918A0BC8FA99}"/>
              </a:ext>
            </a:extLst>
          </p:cNvPr>
          <p:cNvCxnSpPr/>
          <p:nvPr/>
        </p:nvCxnSpPr>
        <p:spPr bwMode="auto">
          <a:xfrm>
            <a:off x="269979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9421D2DE-4291-CB47-8785-241F564B6356}"/>
              </a:ext>
            </a:extLst>
          </p:cNvPr>
          <p:cNvCxnSpPr/>
          <p:nvPr/>
        </p:nvCxnSpPr>
        <p:spPr bwMode="auto">
          <a:xfrm>
            <a:off x="882047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llipsi 17">
            <a:extLst>
              <a:ext uri="{FF2B5EF4-FFF2-40B4-BE49-F238E27FC236}">
                <a16:creationId xmlns:a16="http://schemas.microsoft.com/office/drawing/2014/main" id="{CD44B54B-0012-7C4D-8295-362DD4FA5338}"/>
              </a:ext>
            </a:extLst>
          </p:cNvPr>
          <p:cNvSpPr/>
          <p:nvPr/>
        </p:nvSpPr>
        <p:spPr bwMode="auto">
          <a:xfrm>
            <a:off x="2483768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47A5B20-F71A-604F-9D8E-C6BFE179C96E}"/>
              </a:ext>
            </a:extLst>
          </p:cNvPr>
          <p:cNvSpPr txBox="1"/>
          <p:nvPr/>
        </p:nvSpPr>
        <p:spPr>
          <a:xfrm>
            <a:off x="2195736" y="393305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+mn-lt"/>
              </a:rPr>
              <a:t>HAKU</a:t>
            </a:r>
          </a:p>
        </p:txBody>
      </p:sp>
      <p:sp>
        <p:nvSpPr>
          <p:cNvPr id="20" name="Alanuoli 19">
            <a:extLst>
              <a:ext uri="{FF2B5EF4-FFF2-40B4-BE49-F238E27FC236}">
                <a16:creationId xmlns:a16="http://schemas.microsoft.com/office/drawing/2014/main" id="{36C3698F-965E-AD4D-893A-82AD8ED7A82D}"/>
              </a:ext>
            </a:extLst>
          </p:cNvPr>
          <p:cNvSpPr/>
          <p:nvPr/>
        </p:nvSpPr>
        <p:spPr bwMode="auto">
          <a:xfrm>
            <a:off x="2555776" y="4509120"/>
            <a:ext cx="288032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73E9EAC-CB69-5745-93DC-06E928860A3A}"/>
              </a:ext>
            </a:extLst>
          </p:cNvPr>
          <p:cNvSpPr txBox="1"/>
          <p:nvPr/>
        </p:nvSpPr>
        <p:spPr>
          <a:xfrm>
            <a:off x="2699792" y="5661248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Erikoisalan koulutus 4 v 3 kk</a:t>
            </a:r>
          </a:p>
        </p:txBody>
      </p:sp>
    </p:spTree>
    <p:extLst>
      <p:ext uri="{BB962C8B-B14F-4D97-AF65-F5344CB8AC3E}">
        <p14:creationId xmlns:p14="http://schemas.microsoft.com/office/powerpoint/2010/main" val="71342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8420694-35A9-A34B-9056-A3707962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fi-FI" dirty="0"/>
              <a:t>Haastattelu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6706AC3-7778-484B-B66A-E14660AC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350696" cy="4954488"/>
          </a:xfrm>
        </p:spPr>
        <p:txBody>
          <a:bodyPr/>
          <a:lstStyle/>
          <a:p>
            <a:r>
              <a:rPr lang="fi-FI" altLang="fi-FI" sz="2800" dirty="0">
                <a:ea typeface="ＭＳ Ｐゴシック" panose="020B0600070205080204" pitchFamily="34" charset="-128"/>
              </a:rPr>
              <a:t>Jokaisesta teemaosioista on saava pisteitä, jotta hakija voidaan ottaa opiskelijaksi</a:t>
            </a:r>
          </a:p>
          <a:p>
            <a:r>
              <a:rPr lang="fi-FI" altLang="fi-FI" sz="2800" dirty="0">
                <a:ea typeface="ＭＳ Ｐゴシック" panose="020B0600070205080204" pitchFamily="34" charset="-128"/>
              </a:rPr>
              <a:t>Haastattelun jälkeen alku- ja haastattelupisteet lasketaan yhteen ja tehdään valinta </a:t>
            </a:r>
            <a:r>
              <a:rPr lang="fi-FI" altLang="fi-FI" sz="2800" u="sng" dirty="0">
                <a:ea typeface="ＭＳ Ｐゴシック" panose="020B0600070205080204" pitchFamily="34" charset="-128"/>
              </a:rPr>
              <a:t>koejaksolle</a:t>
            </a:r>
            <a:r>
              <a:rPr lang="fi-FI" altLang="fi-FI" sz="2800" dirty="0">
                <a:ea typeface="ＭＳ Ｐゴシック" panose="020B0600070205080204" pitchFamily="34" charset="-128"/>
              </a:rPr>
              <a:t>, jonka hyväksytty suorittaminen on edellytys opinto-oikeuden myöntämiselle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53F57FF-D99A-4540-A7D5-FC040FC1950A}"/>
              </a:ext>
            </a:extLst>
          </p:cNvPr>
          <p:cNvSpPr txBox="1"/>
          <p:nvPr/>
        </p:nvSpPr>
        <p:spPr>
          <a:xfrm>
            <a:off x="251520" y="5661248"/>
            <a:ext cx="960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Terveys-</a:t>
            </a:r>
          </a:p>
          <a:p>
            <a:r>
              <a:rPr lang="fi-FI" sz="1600" dirty="0">
                <a:latin typeface="+mn-lt"/>
              </a:rPr>
              <a:t>keskus</a:t>
            </a:r>
          </a:p>
          <a:p>
            <a:r>
              <a:rPr lang="fi-FI" sz="1600" dirty="0">
                <a:latin typeface="+mn-lt"/>
              </a:rPr>
              <a:t> 9 kk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B5583F9-F582-2A4A-88D0-04175804D1C7}"/>
              </a:ext>
            </a:extLst>
          </p:cNvPr>
          <p:cNvSpPr/>
          <p:nvPr/>
        </p:nvSpPr>
        <p:spPr bwMode="auto">
          <a:xfrm>
            <a:off x="179512" y="5517232"/>
            <a:ext cx="1080120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CEC92F5-96F5-A341-B3B5-692C89203A06}"/>
              </a:ext>
            </a:extLst>
          </p:cNvPr>
          <p:cNvSpPr/>
          <p:nvPr/>
        </p:nvSpPr>
        <p:spPr bwMode="auto">
          <a:xfrm>
            <a:off x="1259632" y="5517232"/>
            <a:ext cx="1440160" cy="14401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07583A4-BE46-A24D-AB19-1BC2B97A543C}"/>
              </a:ext>
            </a:extLst>
          </p:cNvPr>
          <p:cNvSpPr/>
          <p:nvPr/>
        </p:nvSpPr>
        <p:spPr bwMode="auto">
          <a:xfrm>
            <a:off x="2699792" y="5517232"/>
            <a:ext cx="612068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B31F06B-7E0D-2C4C-9123-6FB83AF9C614}"/>
              </a:ext>
            </a:extLst>
          </p:cNvPr>
          <p:cNvSpPr txBox="1"/>
          <p:nvPr/>
        </p:nvSpPr>
        <p:spPr>
          <a:xfrm>
            <a:off x="1272213" y="5651956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Sairaala-</a:t>
            </a:r>
          </a:p>
          <a:p>
            <a:r>
              <a:rPr lang="fi-FI" sz="1600" dirty="0">
                <a:latin typeface="+mn-lt"/>
              </a:rPr>
              <a:t>palvelu</a:t>
            </a:r>
          </a:p>
          <a:p>
            <a:r>
              <a:rPr lang="fi-FI" sz="1600" dirty="0">
                <a:latin typeface="+mn-lt"/>
              </a:rPr>
              <a:t>6kk + 6 kk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984EE7E-962A-304D-9A06-834574C31458}"/>
              </a:ext>
            </a:extLst>
          </p:cNvPr>
          <p:cNvCxnSpPr/>
          <p:nvPr/>
        </p:nvCxnSpPr>
        <p:spPr bwMode="auto">
          <a:xfrm>
            <a:off x="125963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CC5833F-4722-F14A-B4A5-E306473A2FB7}"/>
              </a:ext>
            </a:extLst>
          </p:cNvPr>
          <p:cNvCxnSpPr/>
          <p:nvPr/>
        </p:nvCxnSpPr>
        <p:spPr bwMode="auto">
          <a:xfrm>
            <a:off x="17951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94DB45D-3944-9045-B895-6E27E51C2F41}"/>
              </a:ext>
            </a:extLst>
          </p:cNvPr>
          <p:cNvCxnSpPr/>
          <p:nvPr/>
        </p:nvCxnSpPr>
        <p:spPr bwMode="auto">
          <a:xfrm>
            <a:off x="269979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39384B5-76BD-1E41-9F1D-58162CBF7A2D}"/>
              </a:ext>
            </a:extLst>
          </p:cNvPr>
          <p:cNvCxnSpPr/>
          <p:nvPr/>
        </p:nvCxnSpPr>
        <p:spPr bwMode="auto">
          <a:xfrm>
            <a:off x="8820472" y="5661248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Ellipsi 14">
            <a:extLst>
              <a:ext uri="{FF2B5EF4-FFF2-40B4-BE49-F238E27FC236}">
                <a16:creationId xmlns:a16="http://schemas.microsoft.com/office/drawing/2014/main" id="{19489339-9299-CA46-893A-12B6B6D383DF}"/>
              </a:ext>
            </a:extLst>
          </p:cNvPr>
          <p:cNvSpPr/>
          <p:nvPr/>
        </p:nvSpPr>
        <p:spPr bwMode="auto">
          <a:xfrm>
            <a:off x="2483768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A33BF6A-E50D-2541-8F01-FD9724C74862}"/>
              </a:ext>
            </a:extLst>
          </p:cNvPr>
          <p:cNvSpPr txBox="1"/>
          <p:nvPr/>
        </p:nvSpPr>
        <p:spPr>
          <a:xfrm>
            <a:off x="2195736" y="393305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+mn-lt"/>
              </a:rPr>
              <a:t>HAKU</a:t>
            </a:r>
          </a:p>
        </p:txBody>
      </p:sp>
      <p:sp>
        <p:nvSpPr>
          <p:cNvPr id="17" name="Alanuoli 16">
            <a:extLst>
              <a:ext uri="{FF2B5EF4-FFF2-40B4-BE49-F238E27FC236}">
                <a16:creationId xmlns:a16="http://schemas.microsoft.com/office/drawing/2014/main" id="{97BFC718-D86D-5C49-85BB-47FCB2673887}"/>
              </a:ext>
            </a:extLst>
          </p:cNvPr>
          <p:cNvSpPr/>
          <p:nvPr/>
        </p:nvSpPr>
        <p:spPr bwMode="auto">
          <a:xfrm>
            <a:off x="2555776" y="4509120"/>
            <a:ext cx="288032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7446F15-567C-0B44-87E3-13C5C228F973}"/>
              </a:ext>
            </a:extLst>
          </p:cNvPr>
          <p:cNvSpPr txBox="1"/>
          <p:nvPr/>
        </p:nvSpPr>
        <p:spPr>
          <a:xfrm>
            <a:off x="2699792" y="5661248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Erikoisalan koulutus 4 v 3 kk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C0CDE52-907C-F04E-BF55-5288F849749D}"/>
              </a:ext>
            </a:extLst>
          </p:cNvPr>
          <p:cNvSpPr txBox="1"/>
          <p:nvPr/>
        </p:nvSpPr>
        <p:spPr>
          <a:xfrm>
            <a:off x="2915816" y="4479503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+mn-lt"/>
              </a:rPr>
              <a:t>KOEJAKSO 6 kk</a:t>
            </a:r>
          </a:p>
        </p:txBody>
      </p:sp>
      <p:sp>
        <p:nvSpPr>
          <p:cNvPr id="20" name="Alanuoli 19">
            <a:extLst>
              <a:ext uri="{FF2B5EF4-FFF2-40B4-BE49-F238E27FC236}">
                <a16:creationId xmlns:a16="http://schemas.microsoft.com/office/drawing/2014/main" id="{28413FA5-5038-A747-BAA2-66E49C3EBFE6}"/>
              </a:ext>
            </a:extLst>
          </p:cNvPr>
          <p:cNvSpPr/>
          <p:nvPr/>
        </p:nvSpPr>
        <p:spPr bwMode="auto">
          <a:xfrm>
            <a:off x="2987824" y="4941168"/>
            <a:ext cx="2880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4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4BD7075-8B30-6444-8A20-8BA635A2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fi-FI" dirty="0"/>
              <a:t>Kirurginen peruskoulutusjakso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2A9AF3A-50CC-9B47-B667-BCD5E8440F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62664" cy="4114800"/>
          </a:xfrm>
        </p:spPr>
        <p:txBody>
          <a:bodyPr/>
          <a:lstStyle/>
          <a:p>
            <a:r>
              <a:rPr lang="fi-FI" altLang="fi-FI" sz="2800" dirty="0">
                <a:ea typeface="ＭＳ Ｐゴシック" panose="020B0600070205080204" pitchFamily="34" charset="-128"/>
              </a:rPr>
              <a:t>Kirurgian professorit esittävät, että erikoistumiseen vaadittava 12 kuukauden koulutus suunnitellaan huolella ja siitä muodostetaan</a:t>
            </a:r>
          </a:p>
          <a:p>
            <a:pPr marL="0" indent="0">
              <a:buNone/>
            </a:pPr>
            <a:r>
              <a:rPr lang="fi-FI" altLang="fi-FI" sz="2800" dirty="0">
                <a:ea typeface="ＭＳ Ｐゴシック" panose="020B0600070205080204" pitchFamily="34" charset="-128"/>
              </a:rPr>
              <a:t>   </a:t>
            </a:r>
            <a:r>
              <a:rPr lang="fi-FI" altLang="fi-FI" sz="2800" b="1" u="sng" cap="all" dirty="0">
                <a:ea typeface="ＭＳ Ｐゴシック" panose="020B0600070205080204" pitchFamily="34" charset="-128"/>
              </a:rPr>
              <a:t>Kirurginen peruskoulutusjakso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69A68133-0B6C-C043-AE2A-506AF45F65AB}"/>
              </a:ext>
            </a:extLst>
          </p:cNvPr>
          <p:cNvGrpSpPr/>
          <p:nvPr/>
        </p:nvGrpSpPr>
        <p:grpSpPr>
          <a:xfrm>
            <a:off x="179512" y="5517232"/>
            <a:ext cx="8640960" cy="975013"/>
            <a:chOff x="35496" y="5877272"/>
            <a:chExt cx="8640960" cy="975013"/>
          </a:xfrm>
        </p:grpSpPr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D1EE828-7F59-7F47-A739-62D08EDC2230}"/>
                </a:ext>
              </a:extLst>
            </p:cNvPr>
            <p:cNvSpPr txBox="1"/>
            <p:nvPr/>
          </p:nvSpPr>
          <p:spPr>
            <a:xfrm>
              <a:off x="107504" y="6021288"/>
              <a:ext cx="9601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Terveys-</a:t>
              </a:r>
            </a:p>
            <a:p>
              <a:r>
                <a:rPr lang="fi-FI" sz="1600" dirty="0">
                  <a:latin typeface="+mn-lt"/>
                </a:rPr>
                <a:t>keskus</a:t>
              </a:r>
            </a:p>
            <a:p>
              <a:r>
                <a:rPr lang="fi-FI" sz="1600" dirty="0">
                  <a:latin typeface="+mn-lt"/>
                </a:rPr>
                <a:t> 9 kk</a:t>
              </a: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27F3FC3-9935-A54F-B818-79ED86CBE23D}"/>
                </a:ext>
              </a:extLst>
            </p:cNvPr>
            <p:cNvSpPr/>
            <p:nvPr/>
          </p:nvSpPr>
          <p:spPr bwMode="auto">
            <a:xfrm>
              <a:off x="35496" y="5877272"/>
              <a:ext cx="1080120" cy="1440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677D9C71-E2E6-5B44-99B4-918E2667CBC5}"/>
                </a:ext>
              </a:extLst>
            </p:cNvPr>
            <p:cNvSpPr/>
            <p:nvPr/>
          </p:nvSpPr>
          <p:spPr bwMode="auto">
            <a:xfrm>
              <a:off x="1115616" y="5877272"/>
              <a:ext cx="1440160" cy="1440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FBF3BF6-50EF-FE43-95E2-280C3B8FB82E}"/>
                </a:ext>
              </a:extLst>
            </p:cNvPr>
            <p:cNvSpPr/>
            <p:nvPr/>
          </p:nvSpPr>
          <p:spPr bwMode="auto">
            <a:xfrm>
              <a:off x="2555776" y="5877272"/>
              <a:ext cx="1800200" cy="14401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ADA2433-7380-7C40-8B9B-1F8C4D6F93D8}"/>
                </a:ext>
              </a:extLst>
            </p:cNvPr>
            <p:cNvSpPr/>
            <p:nvPr/>
          </p:nvSpPr>
          <p:spPr bwMode="auto">
            <a:xfrm>
              <a:off x="4355976" y="5877272"/>
              <a:ext cx="4320480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20753076-8897-F649-87F1-5161B6E50BA0}"/>
                </a:ext>
              </a:extLst>
            </p:cNvPr>
            <p:cNvSpPr txBox="1"/>
            <p:nvPr/>
          </p:nvSpPr>
          <p:spPr>
            <a:xfrm>
              <a:off x="1128197" y="6011996"/>
              <a:ext cx="146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Kirurginen</a:t>
              </a:r>
            </a:p>
            <a:p>
              <a:r>
                <a:rPr lang="fi-FI" sz="1600" dirty="0">
                  <a:latin typeface="+mn-lt"/>
                </a:rPr>
                <a:t>peruskoulutus</a:t>
              </a:r>
            </a:p>
            <a:p>
              <a:r>
                <a:rPr lang="fi-FI" sz="1600" dirty="0">
                  <a:latin typeface="+mn-lt"/>
                </a:rPr>
                <a:t>12 kk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AF60D87B-11AC-4A41-B7C2-C3ADE43A7CE9}"/>
                </a:ext>
              </a:extLst>
            </p:cNvPr>
            <p:cNvSpPr txBox="1"/>
            <p:nvPr/>
          </p:nvSpPr>
          <p:spPr>
            <a:xfrm>
              <a:off x="2568483" y="6021288"/>
              <a:ext cx="1893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keskus-</a:t>
              </a:r>
            </a:p>
            <a:p>
              <a:r>
                <a:rPr lang="fi-FI" sz="1600" dirty="0">
                  <a:latin typeface="+mn-lt"/>
                </a:rPr>
                <a:t>sairaala 1 v 3 kk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93C64AF9-02CF-9449-B97A-8D91D6F4E798}"/>
                </a:ext>
              </a:extLst>
            </p:cNvPr>
            <p:cNvSpPr txBox="1"/>
            <p:nvPr/>
          </p:nvSpPr>
          <p:spPr>
            <a:xfrm>
              <a:off x="4355976" y="6021288"/>
              <a:ext cx="2973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yliopistosairaala 3 v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685F3F95-908A-A746-B472-339F07B14A68}"/>
                </a:ext>
              </a:extLst>
            </p:cNvPr>
            <p:cNvCxnSpPr/>
            <p:nvPr/>
          </p:nvCxnSpPr>
          <p:spPr bwMode="auto">
            <a:xfrm>
              <a:off x="111561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9AA1C8B2-9411-9547-998A-5A45A54908D1}"/>
                </a:ext>
              </a:extLst>
            </p:cNvPr>
            <p:cNvCxnSpPr/>
            <p:nvPr/>
          </p:nvCxnSpPr>
          <p:spPr bwMode="auto">
            <a:xfrm>
              <a:off x="3549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E40C0EBA-3BBA-1448-8620-AFD92CE302CB}"/>
                </a:ext>
              </a:extLst>
            </p:cNvPr>
            <p:cNvCxnSpPr/>
            <p:nvPr/>
          </p:nvCxnSpPr>
          <p:spPr bwMode="auto">
            <a:xfrm>
              <a:off x="25557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B5A4205C-C7FB-DA48-B6B1-B4FB44056559}"/>
                </a:ext>
              </a:extLst>
            </p:cNvPr>
            <p:cNvCxnSpPr/>
            <p:nvPr/>
          </p:nvCxnSpPr>
          <p:spPr bwMode="auto">
            <a:xfrm>
              <a:off x="43559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761BCE81-B328-7C42-9238-4EBBF6C0EF04}"/>
                </a:ext>
              </a:extLst>
            </p:cNvPr>
            <p:cNvCxnSpPr/>
            <p:nvPr/>
          </p:nvCxnSpPr>
          <p:spPr bwMode="auto">
            <a:xfrm>
              <a:off x="867645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Ellipsi 19">
            <a:extLst>
              <a:ext uri="{FF2B5EF4-FFF2-40B4-BE49-F238E27FC236}">
                <a16:creationId xmlns:a16="http://schemas.microsoft.com/office/drawing/2014/main" id="{5801ACD4-4CBF-1043-8F64-808B96CC72C3}"/>
              </a:ext>
            </a:extLst>
          </p:cNvPr>
          <p:cNvSpPr/>
          <p:nvPr/>
        </p:nvSpPr>
        <p:spPr bwMode="auto">
          <a:xfrm>
            <a:off x="1763688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A36D4CEA-AEE0-C342-A365-0B388747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fi-FI" dirty="0"/>
              <a:t>Kirurginen peruskoulutusjakso</a:t>
            </a:r>
          </a:p>
        </p:txBody>
      </p:sp>
      <p:graphicFrame>
        <p:nvGraphicFramePr>
          <p:cNvPr id="5" name="Sisällön paikkamerkki 5">
            <a:extLst>
              <a:ext uri="{FF2B5EF4-FFF2-40B4-BE49-F238E27FC236}">
                <a16:creationId xmlns:a16="http://schemas.microsoft.com/office/drawing/2014/main" id="{70A05175-EC8F-B24A-AAD2-C14AD230B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4402"/>
              </p:ext>
            </p:extLst>
          </p:nvPr>
        </p:nvGraphicFramePr>
        <p:xfrm>
          <a:off x="685800" y="778768"/>
          <a:ext cx="7772400" cy="545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E0DC290-0708-B740-93EE-3BC93BE2282E}"/>
              </a:ext>
            </a:extLst>
          </p:cNvPr>
          <p:cNvSpPr txBox="1"/>
          <p:nvPr/>
        </p:nvSpPr>
        <p:spPr>
          <a:xfrm>
            <a:off x="1017588" y="4869160"/>
            <a:ext cx="58578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800" dirty="0">
                <a:latin typeface="+mn-lt"/>
              </a:rPr>
              <a:t>Yhteensä korkeintaan		  12 kk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0AEAF428-A5EB-DB4E-B10B-37A920FAEE98}"/>
              </a:ext>
            </a:extLst>
          </p:cNvPr>
          <p:cNvGrpSpPr/>
          <p:nvPr/>
        </p:nvGrpSpPr>
        <p:grpSpPr>
          <a:xfrm>
            <a:off x="179512" y="5517232"/>
            <a:ext cx="8640960" cy="975013"/>
            <a:chOff x="35496" y="5877272"/>
            <a:chExt cx="8640960" cy="975013"/>
          </a:xfrm>
        </p:grpSpPr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22672BE6-1FFE-BE44-B82E-142803A62BD6}"/>
                </a:ext>
              </a:extLst>
            </p:cNvPr>
            <p:cNvSpPr txBox="1"/>
            <p:nvPr/>
          </p:nvSpPr>
          <p:spPr>
            <a:xfrm>
              <a:off x="107504" y="6021288"/>
              <a:ext cx="9601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Terveys-</a:t>
              </a:r>
            </a:p>
            <a:p>
              <a:r>
                <a:rPr lang="fi-FI" sz="1600" dirty="0">
                  <a:latin typeface="+mn-lt"/>
                </a:rPr>
                <a:t>keskus</a:t>
              </a:r>
            </a:p>
            <a:p>
              <a:r>
                <a:rPr lang="fi-FI" sz="1600" dirty="0">
                  <a:latin typeface="+mn-lt"/>
                </a:rPr>
                <a:t> 9 kk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6F0AD4C5-C7EC-8C41-BB13-E8AC9B74E62C}"/>
                </a:ext>
              </a:extLst>
            </p:cNvPr>
            <p:cNvSpPr/>
            <p:nvPr/>
          </p:nvSpPr>
          <p:spPr bwMode="auto">
            <a:xfrm>
              <a:off x="35496" y="5877272"/>
              <a:ext cx="1080120" cy="1440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E9F98336-13B1-DC49-AB39-489E3703813D}"/>
                </a:ext>
              </a:extLst>
            </p:cNvPr>
            <p:cNvSpPr/>
            <p:nvPr/>
          </p:nvSpPr>
          <p:spPr bwMode="auto">
            <a:xfrm>
              <a:off x="1115616" y="5877272"/>
              <a:ext cx="1440160" cy="1440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E16EFDBC-B3D2-7A4D-9A33-9E7DF9D5BF26}"/>
                </a:ext>
              </a:extLst>
            </p:cNvPr>
            <p:cNvSpPr/>
            <p:nvPr/>
          </p:nvSpPr>
          <p:spPr bwMode="auto">
            <a:xfrm>
              <a:off x="2555776" y="5877272"/>
              <a:ext cx="1800200" cy="14401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7E99D191-CFC8-4944-A1F6-3A1D2C2B725A}"/>
                </a:ext>
              </a:extLst>
            </p:cNvPr>
            <p:cNvSpPr/>
            <p:nvPr/>
          </p:nvSpPr>
          <p:spPr bwMode="auto">
            <a:xfrm>
              <a:off x="4355976" y="5877272"/>
              <a:ext cx="4320480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CDD2CA73-7142-BF41-AEA0-1EEDA46CC251}"/>
                </a:ext>
              </a:extLst>
            </p:cNvPr>
            <p:cNvSpPr txBox="1"/>
            <p:nvPr/>
          </p:nvSpPr>
          <p:spPr>
            <a:xfrm>
              <a:off x="1128197" y="6011996"/>
              <a:ext cx="146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Kirurginen</a:t>
              </a:r>
            </a:p>
            <a:p>
              <a:r>
                <a:rPr lang="fi-FI" sz="1600" dirty="0">
                  <a:latin typeface="+mn-lt"/>
                </a:rPr>
                <a:t>peruskoulutus</a:t>
              </a:r>
            </a:p>
            <a:p>
              <a:r>
                <a:rPr lang="fi-FI" sz="1600" dirty="0">
                  <a:latin typeface="+mn-lt"/>
                </a:rPr>
                <a:t>12 kk</a:t>
              </a: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169E356D-18AC-9745-9E94-EB77CE586976}"/>
                </a:ext>
              </a:extLst>
            </p:cNvPr>
            <p:cNvSpPr txBox="1"/>
            <p:nvPr/>
          </p:nvSpPr>
          <p:spPr>
            <a:xfrm>
              <a:off x="2568483" y="6021288"/>
              <a:ext cx="1893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keskus-</a:t>
              </a:r>
            </a:p>
            <a:p>
              <a:r>
                <a:rPr lang="fi-FI" sz="1600" dirty="0">
                  <a:latin typeface="+mn-lt"/>
                </a:rPr>
                <a:t>sairaala 1 v 3 kk</a:t>
              </a:r>
            </a:p>
          </p:txBody>
        </p:sp>
        <p:sp>
          <p:nvSpPr>
            <p:cNvPr id="29" name="Tekstiruutu 28">
              <a:extLst>
                <a:ext uri="{FF2B5EF4-FFF2-40B4-BE49-F238E27FC236}">
                  <a16:creationId xmlns:a16="http://schemas.microsoft.com/office/drawing/2014/main" id="{B163551B-D58E-7845-B39C-A8E22CD95F7C}"/>
                </a:ext>
              </a:extLst>
            </p:cNvPr>
            <p:cNvSpPr txBox="1"/>
            <p:nvPr/>
          </p:nvSpPr>
          <p:spPr>
            <a:xfrm>
              <a:off x="4355976" y="6021288"/>
              <a:ext cx="2973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yliopistosairaala 3 v</a:t>
              </a:r>
            </a:p>
          </p:txBody>
        </p: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A8E2A6B0-012A-7F48-AAEB-794407582C0B}"/>
                </a:ext>
              </a:extLst>
            </p:cNvPr>
            <p:cNvCxnSpPr/>
            <p:nvPr/>
          </p:nvCxnSpPr>
          <p:spPr bwMode="auto">
            <a:xfrm>
              <a:off x="111561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uora yhdysviiva 30">
              <a:extLst>
                <a:ext uri="{FF2B5EF4-FFF2-40B4-BE49-F238E27FC236}">
                  <a16:creationId xmlns:a16="http://schemas.microsoft.com/office/drawing/2014/main" id="{F26F4A14-7E51-524E-918F-291EED706E68}"/>
                </a:ext>
              </a:extLst>
            </p:cNvPr>
            <p:cNvCxnSpPr/>
            <p:nvPr/>
          </p:nvCxnSpPr>
          <p:spPr bwMode="auto">
            <a:xfrm>
              <a:off x="3549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uora yhdysviiva 31">
              <a:extLst>
                <a:ext uri="{FF2B5EF4-FFF2-40B4-BE49-F238E27FC236}">
                  <a16:creationId xmlns:a16="http://schemas.microsoft.com/office/drawing/2014/main" id="{63873F83-AA0F-7044-9520-2B3FB39B2E84}"/>
                </a:ext>
              </a:extLst>
            </p:cNvPr>
            <p:cNvCxnSpPr/>
            <p:nvPr/>
          </p:nvCxnSpPr>
          <p:spPr bwMode="auto">
            <a:xfrm>
              <a:off x="25557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uora yhdysviiva 32">
              <a:extLst>
                <a:ext uri="{FF2B5EF4-FFF2-40B4-BE49-F238E27FC236}">
                  <a16:creationId xmlns:a16="http://schemas.microsoft.com/office/drawing/2014/main" id="{1705EEA3-915D-7244-B845-C1A64A3691DA}"/>
                </a:ext>
              </a:extLst>
            </p:cNvPr>
            <p:cNvCxnSpPr/>
            <p:nvPr/>
          </p:nvCxnSpPr>
          <p:spPr bwMode="auto">
            <a:xfrm>
              <a:off x="43559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uora yhdysviiva 33">
              <a:extLst>
                <a:ext uri="{FF2B5EF4-FFF2-40B4-BE49-F238E27FC236}">
                  <a16:creationId xmlns:a16="http://schemas.microsoft.com/office/drawing/2014/main" id="{B96B1F61-8B12-0742-8151-A19931678002}"/>
                </a:ext>
              </a:extLst>
            </p:cNvPr>
            <p:cNvCxnSpPr/>
            <p:nvPr/>
          </p:nvCxnSpPr>
          <p:spPr bwMode="auto">
            <a:xfrm>
              <a:off x="867645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Ellipsi 34">
            <a:extLst>
              <a:ext uri="{FF2B5EF4-FFF2-40B4-BE49-F238E27FC236}">
                <a16:creationId xmlns:a16="http://schemas.microsoft.com/office/drawing/2014/main" id="{86BE4E10-A755-3040-B1C7-3C5CF2CC5B87}"/>
              </a:ext>
            </a:extLst>
          </p:cNvPr>
          <p:cNvSpPr/>
          <p:nvPr/>
        </p:nvSpPr>
        <p:spPr bwMode="auto">
          <a:xfrm>
            <a:off x="1763688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1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B6A31ED-506A-3D4E-8A3A-CD4FDA7D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fi-FI" dirty="0"/>
              <a:t>Kirurginen peruskoulutusjakso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7969520-B1BD-5E40-8EED-1FEF43B5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fi-FI" altLang="fi-FI" sz="2800" dirty="0">
                <a:ea typeface="ＭＳ Ｐゴシック" panose="020B0600070205080204" pitchFamily="34" charset="-128"/>
              </a:rPr>
              <a:t>valmentaa koulutettavaa toimimaan sairaalassa työyhteisön jäsenenä</a:t>
            </a:r>
          </a:p>
          <a:p>
            <a:r>
              <a:rPr lang="fi-FI" altLang="fi-FI" sz="2800" dirty="0">
                <a:ea typeface="ＭＳ Ｐゴシック" panose="020B0600070205080204" pitchFamily="34" charset="-128"/>
              </a:rPr>
              <a:t>opettaa kirurgisten potilaiden asianmukaista tutkimista ja hoidon aloitusta (painotus päivystyksessä ja kirurgisissa hätätilanteissa)</a:t>
            </a:r>
          </a:p>
          <a:p>
            <a:r>
              <a:rPr lang="fi-FI" altLang="fi-FI" sz="2800" dirty="0">
                <a:ea typeface="ＭＳ Ｐゴシック" panose="020B0600070205080204" pitchFamily="34" charset="-128"/>
              </a:rPr>
              <a:t>opettaa leikkauspotilaiden perioperatiivista hoitoa</a:t>
            </a:r>
          </a:p>
          <a:p>
            <a:r>
              <a:rPr lang="fi-FI" altLang="fi-FI" sz="2800" dirty="0">
                <a:ea typeface="ＭＳ Ｐゴシック" panose="020B0600070205080204" pitchFamily="34" charset="-128"/>
              </a:rPr>
              <a:t>opettaa peruskirurgisia tekniikoita ja toimenpiteitä</a:t>
            </a:r>
          </a:p>
          <a:p>
            <a:pPr marL="0" indent="0">
              <a:buNone/>
            </a:pPr>
            <a:endParaRPr lang="fi-FI" sz="280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0C373D1-39FC-204F-8497-FC82C559D653}"/>
              </a:ext>
            </a:extLst>
          </p:cNvPr>
          <p:cNvGrpSpPr/>
          <p:nvPr/>
        </p:nvGrpSpPr>
        <p:grpSpPr>
          <a:xfrm>
            <a:off x="179512" y="5517232"/>
            <a:ext cx="8640960" cy="975013"/>
            <a:chOff x="35496" y="5877272"/>
            <a:chExt cx="8640960" cy="975013"/>
          </a:xfrm>
        </p:grpSpPr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D7DD3BE4-9BFC-B746-933A-AF5F1EC25CCE}"/>
                </a:ext>
              </a:extLst>
            </p:cNvPr>
            <p:cNvSpPr txBox="1"/>
            <p:nvPr/>
          </p:nvSpPr>
          <p:spPr>
            <a:xfrm>
              <a:off x="107504" y="6021288"/>
              <a:ext cx="9601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Terveys-</a:t>
              </a:r>
            </a:p>
            <a:p>
              <a:r>
                <a:rPr lang="fi-FI" sz="1600" dirty="0">
                  <a:latin typeface="+mn-lt"/>
                </a:rPr>
                <a:t>keskus</a:t>
              </a:r>
            </a:p>
            <a:p>
              <a:r>
                <a:rPr lang="fi-FI" sz="1600" dirty="0">
                  <a:latin typeface="+mn-lt"/>
                </a:rPr>
                <a:t> 9 kk</a:t>
              </a: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683C2483-63D1-DF44-BE2E-6E3CE3D8622B}"/>
                </a:ext>
              </a:extLst>
            </p:cNvPr>
            <p:cNvSpPr/>
            <p:nvPr/>
          </p:nvSpPr>
          <p:spPr bwMode="auto">
            <a:xfrm>
              <a:off x="35496" y="5877272"/>
              <a:ext cx="1080120" cy="1440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E49E8FFE-06A4-B94B-8690-ED8E697FFEEF}"/>
                </a:ext>
              </a:extLst>
            </p:cNvPr>
            <p:cNvSpPr/>
            <p:nvPr/>
          </p:nvSpPr>
          <p:spPr bwMode="auto">
            <a:xfrm>
              <a:off x="1115616" y="5877272"/>
              <a:ext cx="1440160" cy="1440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512EFA2-18CD-2747-8D0A-77F259AFB035}"/>
                </a:ext>
              </a:extLst>
            </p:cNvPr>
            <p:cNvSpPr/>
            <p:nvPr/>
          </p:nvSpPr>
          <p:spPr bwMode="auto">
            <a:xfrm>
              <a:off x="2555776" y="5877272"/>
              <a:ext cx="1800200" cy="14401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5DD8402-6EB0-734D-B92B-7EC104469B6F}"/>
                </a:ext>
              </a:extLst>
            </p:cNvPr>
            <p:cNvSpPr/>
            <p:nvPr/>
          </p:nvSpPr>
          <p:spPr bwMode="auto">
            <a:xfrm>
              <a:off x="4355976" y="5877272"/>
              <a:ext cx="4320480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19BFE71A-2243-E64F-84AE-4A0EBB8867BC}"/>
                </a:ext>
              </a:extLst>
            </p:cNvPr>
            <p:cNvSpPr txBox="1"/>
            <p:nvPr/>
          </p:nvSpPr>
          <p:spPr>
            <a:xfrm>
              <a:off x="1128197" y="6011996"/>
              <a:ext cx="146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Kirurginen</a:t>
              </a:r>
            </a:p>
            <a:p>
              <a:r>
                <a:rPr lang="fi-FI" sz="1600" dirty="0">
                  <a:latin typeface="+mn-lt"/>
                </a:rPr>
                <a:t>peruskoulutus</a:t>
              </a:r>
            </a:p>
            <a:p>
              <a:r>
                <a:rPr lang="fi-FI" sz="1600" dirty="0">
                  <a:latin typeface="+mn-lt"/>
                </a:rPr>
                <a:t>12 kk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C4B6FC7B-6410-DC4A-9AD2-F02B3C347DB8}"/>
                </a:ext>
              </a:extLst>
            </p:cNvPr>
            <p:cNvSpPr txBox="1"/>
            <p:nvPr/>
          </p:nvSpPr>
          <p:spPr>
            <a:xfrm>
              <a:off x="2568483" y="6021288"/>
              <a:ext cx="1893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keskus-</a:t>
              </a:r>
            </a:p>
            <a:p>
              <a:r>
                <a:rPr lang="fi-FI" sz="1600" dirty="0">
                  <a:latin typeface="+mn-lt"/>
                </a:rPr>
                <a:t>sairaala 1 v 3 kk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1D63B915-DCEB-1D45-89BF-6AA9A3558595}"/>
                </a:ext>
              </a:extLst>
            </p:cNvPr>
            <p:cNvSpPr txBox="1"/>
            <p:nvPr/>
          </p:nvSpPr>
          <p:spPr>
            <a:xfrm>
              <a:off x="4355976" y="6021288"/>
              <a:ext cx="2973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yliopistosairaala 3 v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1B26DDF3-1A3D-F045-98B5-76A5532E12CE}"/>
                </a:ext>
              </a:extLst>
            </p:cNvPr>
            <p:cNvCxnSpPr/>
            <p:nvPr/>
          </p:nvCxnSpPr>
          <p:spPr bwMode="auto">
            <a:xfrm>
              <a:off x="111561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88CCBB0C-8A0A-2A46-9D5C-F85840051BAF}"/>
                </a:ext>
              </a:extLst>
            </p:cNvPr>
            <p:cNvCxnSpPr/>
            <p:nvPr/>
          </p:nvCxnSpPr>
          <p:spPr bwMode="auto">
            <a:xfrm>
              <a:off x="3549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A927BAF2-48AF-7D4E-B04E-E508E3533777}"/>
                </a:ext>
              </a:extLst>
            </p:cNvPr>
            <p:cNvCxnSpPr/>
            <p:nvPr/>
          </p:nvCxnSpPr>
          <p:spPr bwMode="auto">
            <a:xfrm>
              <a:off x="25557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8F48EFD3-F913-3A41-BEB0-2D3A3FF457E0}"/>
                </a:ext>
              </a:extLst>
            </p:cNvPr>
            <p:cNvCxnSpPr/>
            <p:nvPr/>
          </p:nvCxnSpPr>
          <p:spPr bwMode="auto">
            <a:xfrm>
              <a:off x="43559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5F3C001C-B56D-0D43-B01B-808C17F63991}"/>
                </a:ext>
              </a:extLst>
            </p:cNvPr>
            <p:cNvCxnSpPr/>
            <p:nvPr/>
          </p:nvCxnSpPr>
          <p:spPr bwMode="auto">
            <a:xfrm>
              <a:off x="867645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Ellipsi 19">
            <a:extLst>
              <a:ext uri="{FF2B5EF4-FFF2-40B4-BE49-F238E27FC236}">
                <a16:creationId xmlns:a16="http://schemas.microsoft.com/office/drawing/2014/main" id="{D16732CF-33F2-1841-98F6-1CCC1A366A66}"/>
              </a:ext>
            </a:extLst>
          </p:cNvPr>
          <p:cNvSpPr/>
          <p:nvPr/>
        </p:nvSpPr>
        <p:spPr bwMode="auto">
          <a:xfrm>
            <a:off x="1763688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6F4993-7636-9A40-929A-93713150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Asetusuudistus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2062B7-C225-5A42-B7A4-159408AE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50/50-sääntöä ei ole uudessa asetustekstissä</a:t>
            </a:r>
          </a:p>
          <a:p>
            <a:r>
              <a:rPr lang="fi-FI" sz="2800" dirty="0"/>
              <a:t>Koulutuksesta tulee olla vähintään 1 vuosi keskussairaalassa ja 1 vuosi yliopistosairaalassa</a:t>
            </a:r>
          </a:p>
          <a:p>
            <a:r>
              <a:rPr lang="fi-FI" sz="2800" dirty="0"/>
              <a:t>Koulutuksen pituus vähintään 5 vuotta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36CC619-E9D8-0644-9F60-DA9F5703A288}"/>
              </a:ext>
            </a:extLst>
          </p:cNvPr>
          <p:cNvGrpSpPr/>
          <p:nvPr/>
        </p:nvGrpSpPr>
        <p:grpSpPr>
          <a:xfrm>
            <a:off x="179512" y="5517232"/>
            <a:ext cx="8640960" cy="975013"/>
            <a:chOff x="35496" y="5877272"/>
            <a:chExt cx="8640960" cy="975013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A250B76-406A-3F46-AF27-134FE7B35462}"/>
                </a:ext>
              </a:extLst>
            </p:cNvPr>
            <p:cNvSpPr txBox="1"/>
            <p:nvPr/>
          </p:nvSpPr>
          <p:spPr>
            <a:xfrm>
              <a:off x="107504" y="6021288"/>
              <a:ext cx="9601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Terveys-</a:t>
              </a:r>
            </a:p>
            <a:p>
              <a:r>
                <a:rPr lang="fi-FI" sz="1600" dirty="0">
                  <a:latin typeface="+mn-lt"/>
                </a:rPr>
                <a:t>keskus</a:t>
              </a:r>
            </a:p>
            <a:p>
              <a:r>
                <a:rPr lang="fi-FI" sz="1600" dirty="0">
                  <a:latin typeface="+mn-lt"/>
                </a:rPr>
                <a:t> 9 kk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231114ED-65FF-3640-8692-F24B6C7CBB15}"/>
                </a:ext>
              </a:extLst>
            </p:cNvPr>
            <p:cNvSpPr/>
            <p:nvPr/>
          </p:nvSpPr>
          <p:spPr bwMode="auto">
            <a:xfrm>
              <a:off x="35496" y="5877272"/>
              <a:ext cx="1080120" cy="1440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2F418E51-9FE4-E642-9FC1-51BEAFAA95B5}"/>
                </a:ext>
              </a:extLst>
            </p:cNvPr>
            <p:cNvSpPr/>
            <p:nvPr/>
          </p:nvSpPr>
          <p:spPr bwMode="auto">
            <a:xfrm>
              <a:off x="1115616" y="5877272"/>
              <a:ext cx="1440160" cy="1440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5FEE5C24-F730-494A-B9A2-F8033C71E95D}"/>
                </a:ext>
              </a:extLst>
            </p:cNvPr>
            <p:cNvSpPr/>
            <p:nvPr/>
          </p:nvSpPr>
          <p:spPr bwMode="auto">
            <a:xfrm>
              <a:off x="2555776" y="5877272"/>
              <a:ext cx="1800200" cy="14401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6AEF0529-3F40-CD4F-820E-4BD269BE1108}"/>
                </a:ext>
              </a:extLst>
            </p:cNvPr>
            <p:cNvSpPr/>
            <p:nvPr/>
          </p:nvSpPr>
          <p:spPr bwMode="auto">
            <a:xfrm>
              <a:off x="4355976" y="5877272"/>
              <a:ext cx="4320480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7BDBC0C8-5E21-4144-BA8B-D32E59E88E2F}"/>
                </a:ext>
              </a:extLst>
            </p:cNvPr>
            <p:cNvSpPr txBox="1"/>
            <p:nvPr/>
          </p:nvSpPr>
          <p:spPr>
            <a:xfrm>
              <a:off x="1128197" y="6011996"/>
              <a:ext cx="146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Kirurginen</a:t>
              </a:r>
            </a:p>
            <a:p>
              <a:r>
                <a:rPr lang="fi-FI" sz="1600" dirty="0">
                  <a:latin typeface="+mn-lt"/>
                </a:rPr>
                <a:t>peruskoulutus</a:t>
              </a:r>
            </a:p>
            <a:p>
              <a:r>
                <a:rPr lang="fi-FI" sz="1600" dirty="0">
                  <a:latin typeface="+mn-lt"/>
                </a:rPr>
                <a:t>12 kk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DB8A1CA5-40AF-B442-92CA-6C3467AA5172}"/>
                </a:ext>
              </a:extLst>
            </p:cNvPr>
            <p:cNvSpPr txBox="1"/>
            <p:nvPr/>
          </p:nvSpPr>
          <p:spPr>
            <a:xfrm>
              <a:off x="2568483" y="6021288"/>
              <a:ext cx="1893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keskus-</a:t>
              </a:r>
            </a:p>
            <a:p>
              <a:r>
                <a:rPr lang="fi-FI" sz="1600" dirty="0">
                  <a:latin typeface="+mn-lt"/>
                </a:rPr>
                <a:t>sairaala 1 v 3 kk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903C0436-5BCA-1844-9703-B5C3B2993A5F}"/>
                </a:ext>
              </a:extLst>
            </p:cNvPr>
            <p:cNvSpPr txBox="1"/>
            <p:nvPr/>
          </p:nvSpPr>
          <p:spPr>
            <a:xfrm>
              <a:off x="4355976" y="6021288"/>
              <a:ext cx="2973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>
                  <a:latin typeface="+mn-lt"/>
                </a:rPr>
                <a:t>Erikoisala, yliopistosairaala 3 v</a:t>
              </a:r>
            </a:p>
          </p:txBody>
        </p: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739A50D0-D55E-A449-A879-7E1AA92108B4}"/>
                </a:ext>
              </a:extLst>
            </p:cNvPr>
            <p:cNvCxnSpPr/>
            <p:nvPr/>
          </p:nvCxnSpPr>
          <p:spPr bwMode="auto">
            <a:xfrm>
              <a:off x="111561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2AC9C585-E7F8-0F4A-BC2C-FC82C27AD10B}"/>
                </a:ext>
              </a:extLst>
            </p:cNvPr>
            <p:cNvCxnSpPr/>
            <p:nvPr/>
          </p:nvCxnSpPr>
          <p:spPr bwMode="auto">
            <a:xfrm>
              <a:off x="3549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53F515D1-5977-2C42-A1F2-D29341989BB8}"/>
                </a:ext>
              </a:extLst>
            </p:cNvPr>
            <p:cNvCxnSpPr/>
            <p:nvPr/>
          </p:nvCxnSpPr>
          <p:spPr bwMode="auto">
            <a:xfrm>
              <a:off x="25557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C509A887-DF6B-2545-9151-2C579D3C3EC3}"/>
                </a:ext>
              </a:extLst>
            </p:cNvPr>
            <p:cNvCxnSpPr/>
            <p:nvPr/>
          </p:nvCxnSpPr>
          <p:spPr bwMode="auto">
            <a:xfrm>
              <a:off x="435597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01C8ED82-D9E4-4940-8339-5D09EDAFF76E}"/>
                </a:ext>
              </a:extLst>
            </p:cNvPr>
            <p:cNvCxnSpPr/>
            <p:nvPr/>
          </p:nvCxnSpPr>
          <p:spPr bwMode="auto">
            <a:xfrm>
              <a:off x="8676456" y="6021288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Ellipsi 17">
            <a:extLst>
              <a:ext uri="{FF2B5EF4-FFF2-40B4-BE49-F238E27FC236}">
                <a16:creationId xmlns:a16="http://schemas.microsoft.com/office/drawing/2014/main" id="{81FFB553-A9A9-304E-BD1B-60AB785E7C2E}"/>
              </a:ext>
            </a:extLst>
          </p:cNvPr>
          <p:cNvSpPr/>
          <p:nvPr/>
        </p:nvSpPr>
        <p:spPr bwMode="auto">
          <a:xfrm>
            <a:off x="6300192" y="5301208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3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84BB760-0260-7A49-8B3C-BD1AE0DB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05"/>
            <a:ext cx="9144000" cy="62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CDDD1D1-E22A-9E42-9624-F6A8502D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818"/>
            <a:ext cx="9144000" cy="354244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14435C-07FD-FC4B-954D-200C22BF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425"/>
            <a:ext cx="9144000" cy="16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9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556A1-36D2-1341-B9F1-77BEA41A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fi-FI" sz="3200" dirty="0"/>
              <a:t>Ajankohtaisia asioita erikoislääkärikoulutuksesta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57CAE-D0F9-8E48-8783-535D5D9E9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2432"/>
            <a:ext cx="7772400" cy="4114800"/>
          </a:xfrm>
        </p:spPr>
        <p:txBody>
          <a:bodyPr/>
          <a:lstStyle/>
          <a:p>
            <a:r>
              <a:rPr lang="fi-FI" sz="2800" dirty="0"/>
              <a:t>Ilmoittautukaa runkotenttiin ajoissa</a:t>
            </a:r>
          </a:p>
          <a:p>
            <a:r>
              <a:rPr lang="fi-FI" sz="2800" dirty="0"/>
              <a:t>Tehkää runkoselvitys välittömästi tentin hyväksymisen jälkeen</a:t>
            </a:r>
          </a:p>
          <a:p>
            <a:r>
              <a:rPr lang="fi-FI" sz="2800" dirty="0"/>
              <a:t>Muistakaa 10 vuoden vanhenemissääntö opintosuorituksissa</a:t>
            </a:r>
          </a:p>
        </p:txBody>
      </p:sp>
    </p:spTree>
    <p:extLst>
      <p:ext uri="{BB962C8B-B14F-4D97-AF65-F5344CB8AC3E}">
        <p14:creationId xmlns:p14="http://schemas.microsoft.com/office/powerpoint/2010/main" val="72670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792ED007-7A1E-E14A-8407-E93BFD65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fi-FI" sz="3200" dirty="0"/>
              <a:t>Ajankohtaisia asioita erikoislääkärikoulutuksesta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13D8950-A9D0-824D-9F17-37413EF9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243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TIEDOKSI:</a:t>
            </a:r>
          </a:p>
          <a:p>
            <a:r>
              <a:rPr lang="fi-FI" sz="2800" dirty="0"/>
              <a:t>Runkokoulutussivuilla ilmoitetut Töölön sairaalan määräaikaiset ortopedian ja traumatologian sairaalalääkärin sijaisuudet ovat käytettävissä kaikkien erikoisalojen koulutettaville</a:t>
            </a:r>
          </a:p>
        </p:txBody>
      </p:sp>
    </p:spTree>
    <p:extLst>
      <p:ext uri="{BB962C8B-B14F-4D97-AF65-F5344CB8AC3E}">
        <p14:creationId xmlns:p14="http://schemas.microsoft.com/office/powerpoint/2010/main" val="88738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EnP_R305_HY_Englanti_p__RGB.jpg                                00109C0CMacintosh HD                   C05CB4F8:">
            <a:extLst>
              <a:ext uri="{FF2B5EF4-FFF2-40B4-BE49-F238E27FC236}">
                <a16:creationId xmlns:a16="http://schemas.microsoft.com/office/drawing/2014/main" id="{25B0B46F-0B4D-7F49-9EAF-19558CA1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5534025"/>
            <a:ext cx="1498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6">
            <a:extLst>
              <a:ext uri="{FF2B5EF4-FFF2-40B4-BE49-F238E27FC236}">
                <a16:creationId xmlns:a16="http://schemas.microsoft.com/office/drawing/2014/main" id="{96EAF6B6-A816-2A41-9A3B-EF60B307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73FB1A-7CAF-D344-9DE5-FB16D437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511"/>
            <a:ext cx="9144000" cy="14977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fi-FI" sz="4400" b="1" dirty="0" err="1">
                <a:solidFill>
                  <a:srgbClr val="2D2D8A"/>
                </a:solidFill>
              </a:rPr>
              <a:t>Erikoislääkärikoulutus</a:t>
            </a:r>
            <a:r>
              <a:rPr lang="en-GB" altLang="fi-FI" sz="4400" b="1" dirty="0">
                <a:solidFill>
                  <a:srgbClr val="2D2D8A"/>
                </a:solidFill>
              </a:rPr>
              <a:t> </a:t>
            </a:r>
            <a:r>
              <a:rPr lang="en-GB" altLang="fi-FI" sz="4400" b="1" dirty="0" err="1">
                <a:solidFill>
                  <a:srgbClr val="2D2D8A"/>
                </a:solidFill>
              </a:rPr>
              <a:t>uudistuu</a:t>
            </a:r>
            <a:endParaRPr lang="en-GB" altLang="fi-FI" sz="4400" b="1" dirty="0">
              <a:solidFill>
                <a:srgbClr val="2D2D8A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fi-FI" b="1" dirty="0" err="1">
                <a:solidFill>
                  <a:srgbClr val="2D2D8A"/>
                </a:solidFill>
              </a:rPr>
              <a:t>Suunnitelmat</a:t>
            </a:r>
            <a:r>
              <a:rPr lang="en-GB" altLang="fi-FI" b="1" dirty="0">
                <a:solidFill>
                  <a:srgbClr val="2D2D8A"/>
                </a:solidFill>
              </a:rPr>
              <a:t> </a:t>
            </a:r>
            <a:r>
              <a:rPr lang="en-GB" altLang="fi-FI" b="1" dirty="0" err="1">
                <a:solidFill>
                  <a:srgbClr val="2D2D8A"/>
                </a:solidFill>
              </a:rPr>
              <a:t>kirurgikoulutukseen</a:t>
            </a:r>
            <a:endParaRPr lang="en-GB" altLang="fi-FI" b="1" dirty="0">
              <a:solidFill>
                <a:srgbClr val="2D2D8A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D6CB08-8FAE-9F47-81A3-D6D31BDDFD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30725"/>
            <a:ext cx="8610600" cy="914400"/>
          </a:xfrm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2800" dirty="0">
                <a:ea typeface="ＭＳ Ｐゴシック" charset="-128"/>
              </a:rPr>
              <a:t>Ilkka Kiviranta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1400" dirty="0">
                <a:ea typeface="ＭＳ Ｐゴシック" charset="-128"/>
              </a:rPr>
              <a:t>Ortopedian ja traumatologian professori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fi-FI" altLang="fi-FI" sz="1400" dirty="0">
                <a:ea typeface="ＭＳ Ｐゴシック" charset="-128"/>
              </a:rPr>
              <a:t>ylilääkäri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B4EE2E4-C05A-2245-84CD-6B58E1F8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73" y="0"/>
            <a:ext cx="7099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68897-36A3-5E45-B991-C279C77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 erikoislääkärikoulutukseen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60AEA-3F54-A64A-BC2A-A0215223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4114800"/>
          </a:xfrm>
        </p:spPr>
        <p:txBody>
          <a:bodyPr/>
          <a:lstStyle/>
          <a:p>
            <a:r>
              <a:rPr lang="fi-FI" sz="2800" dirty="0"/>
              <a:t>Haku sähköisen järjestelmän, Opintopolun kautta</a:t>
            </a:r>
          </a:p>
          <a:p>
            <a:r>
              <a:rPr lang="fi-FI" sz="2800" dirty="0"/>
              <a:t>Haku enintään 2 krt/vuosi, pienillä aloilla 1 krt/v</a:t>
            </a:r>
          </a:p>
          <a:p>
            <a:r>
              <a:rPr lang="fi-FI" sz="2800" dirty="0"/>
              <a:t>Haku helmi- ja syyskuussa, ei jatkuvaa hakua</a:t>
            </a:r>
          </a:p>
          <a:p>
            <a:r>
              <a:rPr lang="fi-FI" sz="2800" dirty="0"/>
              <a:t>Haastatteluun pääsevät valitaan pisteytysmenetelmällä</a:t>
            </a:r>
          </a:p>
        </p:txBody>
      </p:sp>
    </p:spTree>
    <p:extLst>
      <p:ext uri="{BB962C8B-B14F-4D97-AF65-F5344CB8AC3E}">
        <p14:creationId xmlns:p14="http://schemas.microsoft.com/office/powerpoint/2010/main" val="386745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44F3780-B34D-A147-8AB4-D29426B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221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68937</TotalTime>
  <Words>371</Words>
  <Application>Microsoft Office PowerPoint</Application>
  <PresentationFormat>Näytössä katseltava diaesitys (4:3)</PresentationFormat>
  <Paragraphs>109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Times</vt:lpstr>
      <vt:lpstr>Wingdings</vt:lpstr>
      <vt:lpstr>Blank Presentation</vt:lpstr>
      <vt:lpstr>PowerPoint-esitys</vt:lpstr>
      <vt:lpstr>PowerPoint-esitys</vt:lpstr>
      <vt:lpstr>PowerPoint-esitys</vt:lpstr>
      <vt:lpstr>Ajankohtaisia asioita erikoislääkärikoulutuksesta</vt:lpstr>
      <vt:lpstr>Ajankohtaisia asioita erikoislääkärikoulutuksesta</vt:lpstr>
      <vt:lpstr>PowerPoint-esitys</vt:lpstr>
      <vt:lpstr>PowerPoint-esitys</vt:lpstr>
      <vt:lpstr>Haku erikoislääkärikoulutukseen</vt:lpstr>
      <vt:lpstr>PowerPoint-esitys</vt:lpstr>
      <vt:lpstr>PowerPoint-esitys</vt:lpstr>
      <vt:lpstr>Alkupisteytys ennen haastattelua</vt:lpstr>
      <vt:lpstr>Valintamenettely</vt:lpstr>
      <vt:lpstr>Haastattelu</vt:lpstr>
      <vt:lpstr>Kirurginen peruskoulutusjakso</vt:lpstr>
      <vt:lpstr>Kirurginen peruskoulutusjakso</vt:lpstr>
      <vt:lpstr>Kirurginen peruskoulutusjakso</vt:lpstr>
      <vt:lpstr>Asetusuudistus</vt:lpstr>
      <vt:lpstr>PowerPoint-esitys</vt:lpstr>
    </vt:vector>
  </TitlesOfParts>
  <Company>Keski-Suomen sairaanhoitopiiri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Dose-Response Injury to Articular Cartilage</dc:title>
  <dc:creator>Ilkka Kiviranta</dc:creator>
  <cp:lastModifiedBy>Kalervo Mia</cp:lastModifiedBy>
  <cp:revision>1671</cp:revision>
  <cp:lastPrinted>2009-08-26T17:12:30Z</cp:lastPrinted>
  <dcterms:created xsi:type="dcterms:W3CDTF">2010-11-29T18:11:45Z</dcterms:created>
  <dcterms:modified xsi:type="dcterms:W3CDTF">2019-03-25T11:47:50Z</dcterms:modified>
</cp:coreProperties>
</file>