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9" name="Shape 1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fi"/>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fi"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lexin.nada.kth.se/lang/bildteman" TargetMode="External"/><Relationship Id="rId4" Type="http://schemas.openxmlformats.org/officeDocument/2006/relationships/hyperlink" Target="http://lexin2.nada.kth.se/sve-fin.html" TargetMode="External"/><Relationship Id="rId5" Type="http://schemas.openxmlformats.org/officeDocument/2006/relationships/hyperlink" Target="http://www.otava.fi/oppimateriaalit/oppimateriaali_sarjat/galleri/oppilaidentehtavia/fi_FI/tehtavia/" TargetMode="External"/><Relationship Id="rId6" Type="http://schemas.openxmlformats.org/officeDocument/2006/relationships/hyperlink" Target="http://digitalasparet.se/" TargetMode="External"/><Relationship Id="rId7" Type="http://schemas.openxmlformats.org/officeDocument/2006/relationships/hyperlink" Target="http://www.svenskanu.fi/pedagogik/eleve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apps.facebook.com/ordjakt/" TargetMode="External"/><Relationship Id="rId4" Type="http://schemas.openxmlformats.org/officeDocument/2006/relationships/hyperlink" Target="http://h27.it.helsinki.fi/spraknat/index.php" TargetMode="External"/><Relationship Id="rId5" Type="http://schemas.openxmlformats.org/officeDocument/2006/relationships/hyperlink" Target="http://www.dr.dk/nordisksprog/se" TargetMode="External"/><Relationship Id="rId6" Type="http://schemas.openxmlformats.org/officeDocument/2006/relationships/hyperlink" Target="http://www.kolumbus.fi/inkeri.rissane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www.hbl.fi/" TargetMode="External"/><Relationship Id="rId4" Type="http://schemas.openxmlformats.org/officeDocument/2006/relationships/hyperlink" Target="http://www.dn.se/" TargetMode="External"/><Relationship Id="rId5" Type="http://schemas.openxmlformats.org/officeDocument/2006/relationships/hyperlink" Target="http://www.svd.se/" TargetMode="External"/><Relationship Id="rId6" Type="http://schemas.openxmlformats.org/officeDocument/2006/relationships/hyperlink" Target="http://www.aftonbladet.se/" TargetMode="External"/><Relationship Id="rId7" Type="http://schemas.openxmlformats.org/officeDocument/2006/relationships/hyperlink" Target="http://www.expressen.s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verigesradio.se/" TargetMode="External"/><Relationship Id="rId4" Type="http://schemas.openxmlformats.org/officeDocument/2006/relationships/hyperlink" Target="http://yle.fi//extrem/" TargetMode="External"/><Relationship Id="rId5" Type="http://schemas.openxmlformats.org/officeDocument/2006/relationships/hyperlink" Target="http://www.rixfm.com/lyssna" TargetMode="External"/><Relationship Id="rId6" Type="http://schemas.openxmlformats.org/officeDocument/2006/relationships/hyperlink" Target="http://webbradio.mixmegapol.se/" TargetMode="External"/><Relationship Id="rId7" Type="http://schemas.openxmlformats.org/officeDocument/2006/relationships/hyperlink" Target="http://www.bandit.se/webbradio" TargetMode="External"/><Relationship Id="rId8" Type="http://schemas.openxmlformats.org/officeDocument/2006/relationships/hyperlink" Target="http://www.nrj.se/lyssn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svtplay.se/" TargetMode="External"/><Relationship Id="rId4" Type="http://schemas.openxmlformats.org/officeDocument/2006/relationships/hyperlink" Target="http://www.tv4play.se/" TargetMode="External"/><Relationship Id="rId5" Type="http://schemas.openxmlformats.org/officeDocument/2006/relationships/hyperlink" Target="http://www.tv3play.se/" TargetMode="External"/><Relationship Id="rId6" Type="http://schemas.openxmlformats.org/officeDocument/2006/relationships/hyperlink" Target="http://www.kanal5play.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tv6play.se/" TargetMode="External"/><Relationship Id="rId4" Type="http://schemas.openxmlformats.org/officeDocument/2006/relationships/hyperlink" Target="http://www.tv8play.se/" TargetMode="External"/><Relationship Id="rId5" Type="http://schemas.openxmlformats.org/officeDocument/2006/relationships/hyperlink" Target="http://svenska.yle.fi/" TargetMode="External"/><Relationship Id="rId6" Type="http://schemas.openxmlformats.org/officeDocument/2006/relationships/hyperlink" Target="http://www.8sidor.se/" TargetMode="External"/><Relationship Id="rId7" Type="http://schemas.openxmlformats.org/officeDocument/2006/relationships/hyperlink" Target="http://svt.se/lillaaktuellt" TargetMode="External"/><Relationship Id="rId8" Type="http://schemas.openxmlformats.org/officeDocument/2006/relationships/hyperlink" Target="http://sverigesradio.se/sida/default.%20aspx?programid=3378"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www.svtplay.se/svt-nyheter-pa-latt-svenska" TargetMode="External"/><Relationship Id="rId4" Type="http://schemas.openxmlformats.org/officeDocument/2006/relationships/hyperlink" Target="http://sverigesradio.se/p3nyheter" TargetMode="External"/><Relationship Id="rId9" Type="http://schemas.openxmlformats.org/officeDocument/2006/relationships/hyperlink" Target="http://www.stardoll.se/" TargetMode="External"/><Relationship Id="rId5" Type="http://schemas.openxmlformats.org/officeDocument/2006/relationships/hyperlink" Target="http://sverigesradio.se/klartext" TargetMode="External"/><Relationship Id="rId6" Type="http://schemas.openxmlformats.org/officeDocument/2006/relationships/hyperlink" Target="http://www.hamsterpaj.net/" TargetMode="External"/><Relationship Id="rId7" Type="http://schemas.openxmlformats.org/officeDocument/2006/relationships/hyperlink" Target="http://ungdomar.se/" TargetMode="External"/><Relationship Id="rId8" Type="http://schemas.openxmlformats.org/officeDocument/2006/relationships/hyperlink" Target="http://www.bilddagboken.s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www.kissies.se/" TargetMode="External"/><Relationship Id="rId4" Type="http://schemas.openxmlformats.org/officeDocument/2006/relationships/hyperlink" Target="http://www.kenzas.se/" TargetMode="External"/><Relationship Id="rId5" Type="http://schemas.openxmlformats.org/officeDocument/2006/relationships/hyperlink" Target="http://www.blondinbella.se/" TargetMode="External"/><Relationship Id="rId6" Type="http://schemas.openxmlformats.org/officeDocument/2006/relationships/hyperlink" Target="http://www.finest.se/userBlog/list.php" TargetMode="External"/><Relationship Id="rId7" Type="http://schemas.openxmlformats.org/officeDocument/2006/relationships/hyperlink" Target="http://bloggportalen.aftonbladet.s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www.umo.se/" TargetMode="External"/><Relationship Id="rId4" Type="http://schemas.openxmlformats.org/officeDocument/2006/relationships/hyperlink" Target="http://kpwebben.se/" TargetMode="External"/><Relationship Id="rId5" Type="http://schemas.openxmlformats.org/officeDocument/2006/relationships/hyperlink" Target="http://www.veckorevyn.se/" TargetMode="External"/><Relationship Id="rId6" Type="http://schemas.openxmlformats.org/officeDocument/2006/relationships/hyperlink" Target="http://ur.se/" TargetMode="External"/><Relationship Id="rId7" Type="http://schemas.openxmlformats.org/officeDocument/2006/relationships/hyperlink" Target="http://www.bris.s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kramsverige.se/" TargetMode="External"/><Relationship Id="rId4" Type="http://schemas.openxmlformats.org/officeDocument/2006/relationships/hyperlink" Target="http://loading.se/" TargetMode="External"/><Relationship Id="rId9" Type="http://schemas.openxmlformats.org/officeDocument/2006/relationships/hyperlink" Target="http://m3.idg.se/" TargetMode="External"/><Relationship Id="rId5" Type="http://schemas.openxmlformats.org/officeDocument/2006/relationships/hyperlink" Target="http://www.gamereactor.se/" TargetMode="External"/><Relationship Id="rId6" Type="http://schemas.openxmlformats.org/officeDocument/2006/relationships/hyperlink" Target="http://www.pcgamer.se/" TargetMode="External"/><Relationship Id="rId7" Type="http://schemas.openxmlformats.org/officeDocument/2006/relationships/hyperlink" Target="http://nojesguiden.se/" TargetMode="External"/><Relationship Id="rId8" Type="http://schemas.openxmlformats.org/officeDocument/2006/relationships/hyperlink" Target="http://pcforalla.s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hurrinhurmauskone.wordpress.com/" TargetMode="External"/><Relationship Id="rId4" Type="http://schemas.openxmlformats.org/officeDocument/2006/relationships/hyperlink" Target="http://www.pohjola-norden.fi/se/service/skolsektor/undervisningsmaterial/kolla_jamfor_och_lyssna_till_nordiska_sprak!/?id=981" TargetMode="External"/><Relationship Id="rId5" Type="http://schemas.openxmlformats.org/officeDocument/2006/relationships/hyperlink" Target="http://sv.wikipedia.org/wiki/Portal:Huvudsid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 Id="rId4"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kungahuset.se/monarkinhovstaterna/kungligasymboler/musik/nationalsangen.4.19ae4931022afdcff3800017853.html" TargetMode="External"/><Relationship Id="rId4" Type="http://schemas.openxmlformats.org/officeDocument/2006/relationships/hyperlink" Target="https://youtu.be/bFG6ptAW8aw" TargetMode="External"/><Relationship Id="rId5" Type="http://schemas.openxmlformats.org/officeDocument/2006/relationships/hyperlink" Target="https://quizlet.com/_1q9usu" TargetMode="External"/><Relationship Id="rId6" Type="http://schemas.openxmlformats.org/officeDocument/2006/relationships/hyperlink" Target="http://www.kungahuset.se/monarkinhovstaterna/kungligasymboler/musik/nationalsangen/historik.4.19fe5e61065eb9aeea800029042.html" TargetMode="External"/><Relationship Id="rId7" Type="http://schemas.openxmlformats.org/officeDocument/2006/relationships/hyperlink" Target="https://historiskt.wordpress.com/2013/11/06/du-gamla-du-fr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AadfSLxmKj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hinglink.com/register?teacher=1&amp;student=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thinglink.com/scene/776699998162124800" TargetMode="External"/><Relationship Id="rId4" Type="http://schemas.openxmlformats.org/officeDocument/2006/relationships/hyperlink" Target="http://ideaoppi.fi/?p=170" TargetMode="External"/><Relationship Id="rId5" Type="http://schemas.openxmlformats.org/officeDocument/2006/relationships/hyperlink" Target="https://www.thinglink.com/scene/651336168520024065"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694" y="639342"/>
            <a:ext cx="8520600" cy="2052600"/>
          </a:xfrm>
          <a:prstGeom prst="rect">
            <a:avLst/>
          </a:prstGeom>
        </p:spPr>
        <p:txBody>
          <a:bodyPr anchorCtr="0" anchor="b" bIns="91425" lIns="91425" rIns="91425" tIns="91425">
            <a:noAutofit/>
          </a:bodyPr>
          <a:lstStyle/>
          <a:p>
            <a:pPr lvl="0" rtl="0">
              <a:spcBef>
                <a:spcPts val="0"/>
              </a:spcBef>
              <a:buNone/>
            </a:pPr>
            <a:r>
              <a:rPr lang="fi"/>
              <a:t>Digi- ja aktivoivat</a:t>
            </a:r>
          </a:p>
          <a:p>
            <a:pPr lvl="0">
              <a:spcBef>
                <a:spcPts val="0"/>
              </a:spcBef>
              <a:buNone/>
            </a:pPr>
            <a:r>
              <a:rPr lang="fi"/>
              <a:t>opetusmenetelmät</a:t>
            </a:r>
          </a:p>
        </p:txBody>
      </p:sp>
      <p:sp>
        <p:nvSpPr>
          <p:cNvPr id="55" name="Shape 55"/>
          <p:cNvSpPr txBox="1"/>
          <p:nvPr>
            <p:ph idx="1" type="subTitle"/>
          </p:nvPr>
        </p:nvSpPr>
        <p:spPr>
          <a:xfrm>
            <a:off x="311700" y="2834125"/>
            <a:ext cx="8520600" cy="1172700"/>
          </a:xfrm>
          <a:prstGeom prst="rect">
            <a:avLst/>
          </a:prstGeom>
        </p:spPr>
        <p:txBody>
          <a:bodyPr anchorCtr="0" anchor="t" bIns="91425" lIns="91425" rIns="91425" tIns="91425">
            <a:noAutofit/>
          </a:bodyPr>
          <a:lstStyle/>
          <a:p>
            <a:pPr lvl="0">
              <a:spcBef>
                <a:spcPts val="0"/>
              </a:spcBef>
              <a:buNone/>
            </a:pPr>
            <a:r>
              <a:rPr lang="fi"/>
              <a:t>Esimerkkitehtäviä kulttuuriin liittyen sekä erilaisiin sovelluksiin tutustuminen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fi">
                <a:solidFill>
                  <a:srgbClr val="38761D"/>
                </a:solidFill>
              </a:rPr>
              <a:t>Juliste Canvalla esim. Tukholman nähtävyyksistä, tai julkkiksista</a:t>
            </a:r>
          </a:p>
          <a:p>
            <a:pPr lvl="0" rtl="0">
              <a:spcBef>
                <a:spcPts val="0"/>
              </a:spcBef>
              <a:buNone/>
            </a:pPr>
            <a:r>
              <a:t/>
            </a:r>
            <a:endParaRPr>
              <a:solidFill>
                <a:srgbClr val="38761D"/>
              </a:solidFill>
            </a:endParaRPr>
          </a:p>
          <a:p>
            <a:pPr lvl="0" rtl="0">
              <a:spcBef>
                <a:spcPts val="0"/>
              </a:spcBef>
              <a:buNone/>
            </a:pPr>
            <a:r>
              <a:rPr lang="fi">
                <a:solidFill>
                  <a:srgbClr val="38761D"/>
                </a:solidFill>
              </a:rPr>
              <a:t>Aihepiirisanasto Padletillä esim. ruotsalaisista ruuista, juhlista</a:t>
            </a:r>
          </a:p>
          <a:p>
            <a:pPr lvl="0">
              <a:spcBef>
                <a:spcPts val="0"/>
              </a:spcBef>
              <a:buNone/>
            </a:pPr>
            <a:r>
              <a:t/>
            </a:r>
            <a:endParaRPr sz="1200">
              <a:solidFill>
                <a:srgbClr val="38761D"/>
              </a:solidFil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Yksinkertainen tiedonhaku Pohjoismaat tutuksi</a:t>
            </a:r>
          </a:p>
        </p:txBody>
      </p:sp>
      <p:sp>
        <p:nvSpPr>
          <p:cNvPr id="117" name="Shape 11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fi" sz="1200"/>
              <a:t>Tehdään luokan kanssa yhteinen dokumentti, johon kerätään kuvia/logoja (esim. googleDocs, OneDrive) yhdestä Pohjoismaasta kerrallaan. Kuvat voi jälkikäteen laminoida (käyttää monena vuonna) ja kerätä luokan seinälle/maan kartan ympärille. Eri ryhmien kanssa listaa voi täydentää. Ohje oppilaalle:</a:t>
            </a:r>
          </a:p>
          <a:p>
            <a:pPr lvl="0" rtl="0">
              <a:spcBef>
                <a:spcPts val="0"/>
              </a:spcBef>
              <a:buClr>
                <a:schemeClr val="dk1"/>
              </a:buClr>
              <a:buSzPct val="91666"/>
              <a:buFont typeface="Arial"/>
              <a:buNone/>
            </a:pPr>
            <a:r>
              <a:rPr lang="fi" sz="1200"/>
              <a:t>Mitä tunnettuja asioita/merkkejä/tuotteita/henkilöitä tunnet Tanskasta/Ruotsista/Norjasta/Islannista? </a:t>
            </a:r>
          </a:p>
          <a:p>
            <a:pPr lvl="0" rtl="0">
              <a:spcBef>
                <a:spcPts val="0"/>
              </a:spcBef>
              <a:buClr>
                <a:schemeClr val="dk1"/>
              </a:buClr>
              <a:buSzPct val="91666"/>
              <a:buFont typeface="Arial"/>
              <a:buNone/>
            </a:pPr>
            <a:r>
              <a:rPr lang="fi" sz="1200"/>
              <a:t>Tarkista </a:t>
            </a:r>
            <a:r>
              <a:rPr b="1" lang="fi" sz="1200"/>
              <a:t>kolmesta</a:t>
            </a:r>
            <a:r>
              <a:rPr lang="fi" sz="1200"/>
              <a:t> eri lähteestä, että kyseessä on tanskalainen/ruotsalainen/norjalainen/islantilainen tunnettu asia/merkki/tuote. Lisää kuva yhteiseen tiedostoon oikean otsikon alle. Käytä tekijänoikeusvapaita kuvia, mikäli mahdollista (tuotemerkeillä tämä ei ehkä ole mahdollista). Kirjoita kuvan alle nimi, mikäli kyseessä on henkilö. Tunnettuja asioita voi olla esim.</a:t>
            </a:r>
          </a:p>
          <a:p>
            <a:pPr lvl="0" rtl="0">
              <a:spcBef>
                <a:spcPts val="0"/>
              </a:spcBef>
              <a:buNone/>
            </a:pPr>
            <a:r>
              <a:t/>
            </a:r>
            <a:endParaRPr sz="1200"/>
          </a:p>
          <a:p>
            <a:pPr lvl="0">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buChar char="●"/>
            </a:pPr>
            <a:r>
              <a:rPr lang="fi"/>
              <a:t>Vaatemerkki</a:t>
            </a:r>
          </a:p>
          <a:p>
            <a:pPr indent="-228600" lvl="0" marL="457200">
              <a:spcBef>
                <a:spcPts val="0"/>
              </a:spcBef>
              <a:buChar char="●"/>
            </a:pPr>
            <a:r>
              <a:rPr lang="fi"/>
              <a:t>henkilö (esim. bändi/laulaja/urheilija/kirjailija jne…)</a:t>
            </a:r>
          </a:p>
          <a:p>
            <a:pPr indent="-228600" lvl="0" marL="457200">
              <a:spcBef>
                <a:spcPts val="0"/>
              </a:spcBef>
              <a:buChar char="●"/>
            </a:pPr>
            <a:r>
              <a:rPr lang="fi"/>
              <a:t>yritys</a:t>
            </a:r>
          </a:p>
          <a:p>
            <a:pPr indent="-228600" lvl="0" marL="457200">
              <a:spcBef>
                <a:spcPts val="0"/>
              </a:spcBef>
              <a:buChar char="●"/>
            </a:pPr>
            <a:r>
              <a:rPr lang="fi"/>
              <a:t>keksintö</a:t>
            </a:r>
          </a:p>
          <a:p>
            <a:pPr indent="-228600" lvl="0" marL="457200">
              <a:spcBef>
                <a:spcPts val="0"/>
              </a:spcBef>
              <a:buChar char="●"/>
            </a:pPr>
            <a:r>
              <a:rPr lang="fi"/>
              <a:t>bändi</a:t>
            </a:r>
          </a:p>
          <a:p>
            <a:pPr indent="-228600" lvl="0" marL="457200">
              <a:spcBef>
                <a:spcPts val="0"/>
              </a:spcBef>
              <a:buChar char="●"/>
            </a:pPr>
            <a:r>
              <a:rPr lang="fi"/>
              <a:t>tuote (peli/design-tuote/elokuva/kirja)</a:t>
            </a:r>
          </a:p>
          <a:p>
            <a:pPr indent="-228600" lvl="0" marL="457200">
              <a:spcBef>
                <a:spcPts val="0"/>
              </a:spcBef>
              <a:buChar char="●"/>
            </a:pPr>
            <a:r>
              <a:rPr lang="fi"/>
              <a:t>ruoka</a:t>
            </a:r>
          </a:p>
          <a:p>
            <a:pPr indent="-228600" lvl="0" marL="457200">
              <a:spcBef>
                <a:spcPts val="0"/>
              </a:spcBef>
              <a:buChar char="●"/>
            </a:pPr>
            <a:r>
              <a:rPr lang="fi"/>
              <a:t>satuhahmo</a:t>
            </a:r>
          </a:p>
          <a:p>
            <a:pPr lv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fi" sz="1800">
                <a:solidFill>
                  <a:schemeClr val="dk2"/>
                </a:solidFill>
              </a:rPr>
              <a:t>Pienten esitelmien tekemiseen sopivia Appeja (esim. eri Pohjoismaista)</a:t>
            </a:r>
          </a:p>
        </p:txBody>
      </p:sp>
      <p:sp>
        <p:nvSpPr>
          <p:cNvPr id="128" name="Shape 12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fi"/>
              <a:t>Ilmainen App on Shadow Puppet, jolla voi yhdistää </a:t>
            </a:r>
          </a:p>
          <a:p>
            <a:pPr indent="-228600" lvl="0" marL="457200">
              <a:spcBef>
                <a:spcPts val="0"/>
              </a:spcBef>
            </a:pPr>
            <a:r>
              <a:rPr lang="fi"/>
              <a:t>valokuvia ja upottaa videoita</a:t>
            </a:r>
          </a:p>
          <a:p>
            <a:pPr indent="-228600" lvl="0" marL="457200">
              <a:spcBef>
                <a:spcPts val="0"/>
              </a:spcBef>
            </a:pPr>
            <a:r>
              <a:rPr lang="fi"/>
              <a:t>ääntä (lyhyt viesti mahdollinen)</a:t>
            </a:r>
          </a:p>
          <a:p>
            <a:pPr indent="-228600" lvl="0" marL="457200">
              <a:spcBef>
                <a:spcPts val="0"/>
              </a:spcBef>
            </a:pPr>
            <a:r>
              <a:rPr lang="fi"/>
              <a:t>tekstiä</a:t>
            </a:r>
          </a:p>
          <a:p>
            <a:pPr lvl="0">
              <a:spcBef>
                <a:spcPts val="0"/>
              </a:spcBef>
              <a:buClr>
                <a:schemeClr val="dk1"/>
              </a:buClr>
              <a:buSzPct val="61111"/>
              <a:buFont typeface="Arial"/>
              <a:buNone/>
            </a:pPr>
            <a:r>
              <a:rPr lang="fi"/>
              <a:t>Maksullinen App on Explain everything, jolla voi tehdä monipuolisia esityksiä.</a:t>
            </a:r>
          </a:p>
          <a:p>
            <a:pPr lvl="0">
              <a:spcBef>
                <a:spcPts val="0"/>
              </a:spcBef>
              <a:buClr>
                <a:schemeClr val="dk1"/>
              </a:buClr>
              <a:buSzPct val="61111"/>
              <a:buFont typeface="Arial"/>
              <a:buNone/>
            </a:pPr>
            <a:r>
              <a:rPr lang="fi"/>
              <a:t>BookCreatorilla (mieluiten maksullinen versio) voi tehdä hienoja esityksiä</a:t>
            </a:r>
          </a:p>
          <a:p>
            <a:pPr indent="-228600" lvl="0" marL="457200">
              <a:spcBef>
                <a:spcPts val="0"/>
              </a:spcBef>
            </a:pPr>
            <a:r>
              <a:rPr lang="fi"/>
              <a:t>ääntä</a:t>
            </a:r>
          </a:p>
          <a:p>
            <a:pPr indent="-228600" lvl="0" marL="457200">
              <a:spcBef>
                <a:spcPts val="0"/>
              </a:spcBef>
            </a:pPr>
            <a:r>
              <a:rPr lang="fi"/>
              <a:t>kuvaa ja upottaa vidoita</a:t>
            </a:r>
          </a:p>
          <a:p>
            <a:pPr indent="-228600" lvl="0" marL="457200">
              <a:spcBef>
                <a:spcPts val="0"/>
              </a:spcBef>
            </a:pPr>
            <a:r>
              <a:rPr lang="fi"/>
              <a:t>tekstiä </a:t>
            </a:r>
          </a:p>
          <a:p>
            <a:pPr lv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fi"/>
              <a:t>Työpistetyöskentelynä teema “svensk musik”</a:t>
            </a:r>
          </a:p>
        </p:txBody>
      </p:sp>
      <p:sp>
        <p:nvSpPr>
          <p:cNvPr id="134" name="Shape 134"/>
          <p:cNvSpPr txBox="1"/>
          <p:nvPr>
            <p:ph idx="1" type="body"/>
          </p:nvPr>
        </p:nvSpPr>
        <p:spPr>
          <a:xfrm>
            <a:off x="311700" y="1008531"/>
            <a:ext cx="8520600" cy="4374900"/>
          </a:xfrm>
          <a:prstGeom prst="rect">
            <a:avLst/>
          </a:prstGeom>
        </p:spPr>
        <p:txBody>
          <a:bodyPr anchorCtr="0" anchor="t" bIns="91425" lIns="91425" rIns="91425" tIns="91425">
            <a:noAutofit/>
          </a:bodyPr>
          <a:lstStyle/>
          <a:p>
            <a:pPr indent="-228600" lvl="0" marL="457200">
              <a:spcBef>
                <a:spcPts val="0"/>
              </a:spcBef>
              <a:buChar char="-"/>
            </a:pPr>
            <a:r>
              <a:rPr lang="fi"/>
              <a:t>Tunnin alussa opettaja ohjeistaa, mitä missäkin pisteessä tehdään</a:t>
            </a:r>
          </a:p>
          <a:p>
            <a:pPr indent="-228600" lvl="0" marL="457200">
              <a:spcBef>
                <a:spcPts val="0"/>
              </a:spcBef>
              <a:buChar char="-"/>
            </a:pPr>
            <a:r>
              <a:rPr lang="fi"/>
              <a:t>Ennen varsinaista työpistetyöskentelyä voisi aluksi olla yhteinen virittelytehtävä pari-/ryhmäkilpailuna. Esim. opettaja soittaa pieniä pätkiä ruotsalaisia lauluja ja oppilaiden/opiskelijoiden pitäisi tunnistaa laulaja/yhtye tai virittelytehtävänä voisi olla myös Kahoot.</a:t>
            </a:r>
          </a:p>
          <a:p>
            <a:pPr indent="-228600" lvl="0" marL="457200">
              <a:spcBef>
                <a:spcPts val="0"/>
              </a:spcBef>
              <a:buChar char="-"/>
            </a:pPr>
            <a:r>
              <a:rPr lang="fi"/>
              <a:t>1. työpiste: sanastotehtäviä musiikista</a:t>
            </a:r>
          </a:p>
          <a:p>
            <a:pPr indent="-228600" lvl="0" marL="457200">
              <a:spcBef>
                <a:spcPts val="0"/>
              </a:spcBef>
              <a:buChar char="-"/>
            </a:pPr>
            <a:r>
              <a:rPr lang="fi"/>
              <a:t>2. työpiste: tekstinymmärrys</a:t>
            </a:r>
          </a:p>
          <a:p>
            <a:pPr indent="-228600" lvl="0" marL="457200">
              <a:spcBef>
                <a:spcPts val="0"/>
              </a:spcBef>
              <a:buChar char="-"/>
            </a:pPr>
            <a:r>
              <a:rPr lang="fi"/>
              <a:t>3. työpiste: kuuntelutehtävä</a:t>
            </a:r>
          </a:p>
          <a:p>
            <a:pPr indent="-228600" lvl="0" marL="457200">
              <a:spcBef>
                <a:spcPts val="0"/>
              </a:spcBef>
              <a:buChar char="-"/>
            </a:pPr>
            <a:r>
              <a:rPr lang="fi"/>
              <a:t>4. työpiste: keskustelutehtävä</a:t>
            </a:r>
          </a:p>
          <a:p>
            <a:pPr indent="-228600" lvl="0" marL="457200">
              <a:spcBef>
                <a:spcPts val="0"/>
              </a:spcBef>
              <a:buChar char="-"/>
            </a:pPr>
            <a:r>
              <a:rPr lang="fi"/>
              <a:t>lopuksi opiskelijat tekisivät kirjoitustehtävän: Jag gillar /gillar inte svensk musik. Kirjoitustehtävän voisi hyvin antaa kotitehtäväksi.</a:t>
            </a:r>
          </a:p>
          <a:p>
            <a:pPr indent="-228600" lvl="0" marL="457200" rtl="0">
              <a:spcBef>
                <a:spcPts val="0"/>
              </a:spcBef>
              <a:buChar char="-"/>
            </a:pPr>
            <a:r>
              <a:rPr lang="fi"/>
              <a:t>Tämän teeman kohdalla voisi myös kerrata lipunostotilanteen johonkin konserttiin ja opiskelijat voisivat kuvata ne iPadeilla. </a:t>
            </a:r>
          </a:p>
          <a:p>
            <a:pPr lvl="0">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775200"/>
          </a:xfrm>
          <a:prstGeom prst="rect">
            <a:avLst/>
          </a:prstGeom>
        </p:spPr>
        <p:txBody>
          <a:bodyPr anchorCtr="0" anchor="t" bIns="91425" lIns="91425" rIns="91425" tIns="91425">
            <a:noAutofit/>
          </a:bodyPr>
          <a:lstStyle/>
          <a:p>
            <a:pPr lvl="0" rtl="0">
              <a:spcBef>
                <a:spcPts val="0"/>
              </a:spcBef>
              <a:buNone/>
            </a:pPr>
            <a:r>
              <a:rPr lang="fi"/>
              <a:t>Hyödyllisiä ruotsi-linkkejä:</a:t>
            </a:r>
          </a:p>
          <a:p>
            <a:pPr lvl="0">
              <a:spcBef>
                <a:spcPts val="0"/>
              </a:spcBef>
              <a:buNone/>
            </a:pPr>
            <a:r>
              <a:t/>
            </a:r>
            <a:endParaRPr/>
          </a:p>
        </p:txBody>
      </p:sp>
      <p:sp>
        <p:nvSpPr>
          <p:cNvPr id="140" name="Shape 14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b="1" lang="fi" sz="1400">
                <a:solidFill>
                  <a:schemeClr val="dk1"/>
                </a:solidFill>
              </a:rPr>
              <a:t>SPRÅKSTUDIER:</a:t>
            </a:r>
          </a:p>
          <a:p>
            <a:pPr lvl="0" rtl="0">
              <a:spcBef>
                <a:spcPts val="0"/>
              </a:spcBef>
              <a:buClr>
                <a:schemeClr val="dk1"/>
              </a:buClr>
              <a:buSzPct val="100000"/>
              <a:buFont typeface="Arial"/>
              <a:buNone/>
            </a:pPr>
            <a:r>
              <a:rPr b="1" lang="fi" sz="1100">
                <a:solidFill>
                  <a:schemeClr val="dk1"/>
                </a:solidFill>
              </a:rPr>
              <a:t>Lexikon:</a:t>
            </a:r>
          </a:p>
          <a:p>
            <a:pPr lvl="0" rtl="0">
              <a:spcBef>
                <a:spcPts val="0"/>
              </a:spcBef>
              <a:buClr>
                <a:schemeClr val="dk1"/>
              </a:buClr>
              <a:buSzPct val="100000"/>
              <a:buFont typeface="Arial"/>
              <a:buNone/>
            </a:pPr>
            <a:r>
              <a:rPr lang="fi" sz="1100" u="sng">
                <a:solidFill>
                  <a:srgbClr val="991144"/>
                </a:solidFill>
                <a:hlinkClick r:id="rId3"/>
              </a:rPr>
              <a:t>Lexin: Bildtema</a:t>
            </a:r>
            <a:r>
              <a:rPr lang="fi" sz="1100">
                <a:solidFill>
                  <a:schemeClr val="dk1"/>
                </a:solidFill>
              </a:rPr>
              <a:t> Ett annorlunda lexikon. Du ser massvis med vardagliga bilder – och kan sedan läsa vad ordet heter på svenska!</a:t>
            </a:r>
          </a:p>
          <a:p>
            <a:pPr lvl="0" rtl="0">
              <a:spcBef>
                <a:spcPts val="0"/>
              </a:spcBef>
              <a:buNone/>
            </a:pPr>
            <a:r>
              <a:rPr lang="fi" sz="1100" u="sng">
                <a:solidFill>
                  <a:srgbClr val="991144"/>
                </a:solidFill>
                <a:hlinkClick r:id="rId4"/>
              </a:rPr>
              <a:t>Lexin: Svensk-finskt lexikon</a:t>
            </a:r>
            <a:r>
              <a:rPr lang="fi" sz="1100">
                <a:solidFill>
                  <a:schemeClr val="dk1"/>
                </a:solidFill>
              </a:rPr>
              <a:t> Behöver du ett lexikon mellan svenska och finska hittar du det här!</a:t>
            </a:r>
          </a:p>
          <a:p>
            <a:pPr lvl="0" rtl="0">
              <a:spcBef>
                <a:spcPts val="0"/>
              </a:spcBef>
              <a:buNone/>
            </a:pPr>
            <a:r>
              <a:rPr b="1" lang="fi" sz="1100">
                <a:solidFill>
                  <a:schemeClr val="dk1"/>
                </a:solidFill>
              </a:rPr>
              <a:t>Öva dig svenska:</a:t>
            </a:r>
          </a:p>
          <a:p>
            <a:pPr lvl="0" rtl="0">
              <a:spcBef>
                <a:spcPts val="0"/>
              </a:spcBef>
              <a:buNone/>
            </a:pPr>
            <a:r>
              <a:rPr lang="fi" sz="1100" u="sng">
                <a:solidFill>
                  <a:srgbClr val="991144"/>
                </a:solidFill>
                <a:hlinkClick r:id="rId5"/>
              </a:rPr>
              <a:t>Galleri</a:t>
            </a:r>
            <a:r>
              <a:rPr lang="fi" sz="1100">
                <a:solidFill>
                  <a:schemeClr val="dk1"/>
                </a:solidFill>
              </a:rPr>
              <a:t>  Övningar på nätet </a:t>
            </a:r>
          </a:p>
          <a:p>
            <a:pPr lvl="0" rtl="0">
              <a:spcBef>
                <a:spcPts val="0"/>
              </a:spcBef>
              <a:buNone/>
            </a:pPr>
            <a:r>
              <a:rPr lang="fi" sz="1100" u="sng">
                <a:solidFill>
                  <a:srgbClr val="991144"/>
                </a:solidFill>
                <a:hlinkClick r:id="rId6"/>
              </a:rPr>
              <a:t>Digitala Spåret</a:t>
            </a:r>
            <a:r>
              <a:rPr lang="fi" sz="1100">
                <a:solidFill>
                  <a:schemeClr val="dk1"/>
                </a:solidFill>
              </a:rPr>
              <a:t> Lär dig svenska med den här kursen på internet. Fyller du i hur mycket du kan så får du se de lektioner som passar just dig!</a:t>
            </a:r>
          </a:p>
          <a:p>
            <a:pPr lvl="0" rtl="0">
              <a:spcBef>
                <a:spcPts val="0"/>
              </a:spcBef>
              <a:buNone/>
            </a:pPr>
            <a:r>
              <a:rPr lang="fi" sz="1100" u="sng">
                <a:solidFill>
                  <a:srgbClr val="991144"/>
                </a:solidFill>
                <a:hlinkClick r:id="rId7"/>
              </a:rPr>
              <a:t>Svenska nu</a:t>
            </a:r>
            <a:r>
              <a:rPr lang="fi" sz="1100">
                <a:solidFill>
                  <a:schemeClr val="dk1"/>
                </a:solidFill>
              </a:rPr>
              <a:t> På den här sajten hittar du olika övningar på svenska. Du kan läsa olika texter samtidigt som du hör ljudet i högtalarna.</a:t>
            </a:r>
          </a:p>
          <a:p>
            <a:pPr lvl="0" rtl="0">
              <a:spcBef>
                <a:spcPts val="0"/>
              </a:spcBef>
              <a:buNone/>
            </a:pPr>
            <a:r>
              <a:t/>
            </a:r>
            <a:endParaRPr sz="1100">
              <a:solidFill>
                <a:schemeClr val="dk1"/>
              </a:solidFill>
            </a:endParaRPr>
          </a:p>
          <a:p>
            <a:pPr lvl="0" rtl="0">
              <a:spcBef>
                <a:spcPts val="0"/>
              </a:spcBef>
              <a:buClr>
                <a:schemeClr val="dk1"/>
              </a:buClr>
              <a:buSzPct val="100000"/>
              <a:buFont typeface="Arial"/>
              <a:buNone/>
            </a:pPr>
            <a:r>
              <a:t/>
            </a:r>
            <a:endParaRPr sz="1100">
              <a:solidFill>
                <a:schemeClr val="dk1"/>
              </a:solidFill>
            </a:endParaRPr>
          </a:p>
          <a:p>
            <a:pPr lv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46" name="Shape 14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fi" sz="1100" u="sng">
                <a:solidFill>
                  <a:srgbClr val="991144"/>
                </a:solidFill>
                <a:hlinkClick r:id="rId3"/>
              </a:rPr>
              <a:t>Ordjakt Facebookissa</a:t>
            </a:r>
            <a:r>
              <a:rPr lang="fi" sz="1100">
                <a:solidFill>
                  <a:schemeClr val="dk1"/>
                </a:solidFill>
              </a:rPr>
              <a:t>  Ett övningspel på Facebook för att träna upp sitt ordförråd.</a:t>
            </a:r>
          </a:p>
          <a:p>
            <a:pPr lvl="0" rtl="0">
              <a:spcBef>
                <a:spcPts val="0"/>
              </a:spcBef>
              <a:buNone/>
            </a:pPr>
            <a:r>
              <a:rPr lang="fi" sz="1100" u="sng">
                <a:solidFill>
                  <a:srgbClr val="991144"/>
                </a:solidFill>
                <a:hlinkClick r:id="rId4"/>
              </a:rPr>
              <a:t>Språknät</a:t>
            </a:r>
            <a:r>
              <a:rPr lang="fi" sz="1100">
                <a:solidFill>
                  <a:schemeClr val="dk1"/>
                </a:solidFill>
              </a:rPr>
              <a:t> Språknät är ett studiematerial för dig som pratar finska.Du hittar alltså många finska förklaringar till hur du ska lära dig svenska.</a:t>
            </a:r>
          </a:p>
          <a:p>
            <a:pPr lvl="0" rtl="0">
              <a:spcBef>
                <a:spcPts val="0"/>
              </a:spcBef>
              <a:buNone/>
            </a:pPr>
            <a:r>
              <a:rPr lang="fi" sz="1100" u="sng">
                <a:solidFill>
                  <a:srgbClr val="991144"/>
                </a:solidFill>
                <a:hlinkClick r:id="rId5"/>
              </a:rPr>
              <a:t>DR: De nordiska språken</a:t>
            </a:r>
            <a:r>
              <a:rPr lang="fi" sz="1100">
                <a:solidFill>
                  <a:schemeClr val="dk1"/>
                </a:solidFill>
              </a:rPr>
              <a:t> Delta i frågesporter, gör en rap-låt eller lyssna på en folkvisa! Här använder du svenska språket på ett ovanligt sätt.</a:t>
            </a:r>
          </a:p>
          <a:p>
            <a:pPr lvl="0">
              <a:spcBef>
                <a:spcPts val="0"/>
              </a:spcBef>
              <a:buNone/>
            </a:pPr>
            <a:r>
              <a:rPr lang="fi" sz="1100" u="sng">
                <a:solidFill>
                  <a:srgbClr val="991144"/>
                </a:solidFill>
                <a:hlinkClick r:id="rId6"/>
              </a:rPr>
              <a:t>Övningar</a:t>
            </a:r>
            <a:r>
              <a:rPr lang="fi" sz="1100" u="sng">
                <a:solidFill>
                  <a:srgbClr val="991144"/>
                </a:solidFill>
              </a:rPr>
              <a:t> </a:t>
            </a:r>
            <a:r>
              <a:rPr lang="fi" sz="1100">
                <a:solidFill>
                  <a:schemeClr val="dk1"/>
                </a:solidFill>
              </a:rPr>
              <a:t>Olika slags grammatikövningar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b="1" lang="fi" sz="1400">
                <a:solidFill>
                  <a:schemeClr val="dk1"/>
                </a:solidFill>
              </a:rPr>
              <a:t>DAGSTIDNINGAR:</a:t>
            </a:r>
          </a:p>
          <a:p>
            <a:pPr lvl="0" rtl="0">
              <a:spcBef>
                <a:spcPts val="0"/>
              </a:spcBef>
              <a:buClr>
                <a:schemeClr val="dk1"/>
              </a:buClr>
              <a:buSzPct val="100000"/>
              <a:buFont typeface="Arial"/>
              <a:buNone/>
            </a:pPr>
            <a:r>
              <a:rPr lang="fi" sz="1100" u="sng">
                <a:solidFill>
                  <a:srgbClr val="991144"/>
                </a:solidFill>
                <a:hlinkClick r:id="rId3"/>
              </a:rPr>
              <a:t>Hufvudstadsbladet</a:t>
            </a:r>
            <a:r>
              <a:rPr lang="fi" sz="1100" u="sng">
                <a:solidFill>
                  <a:srgbClr val="991144"/>
                </a:solidFill>
              </a:rPr>
              <a:t> </a:t>
            </a:r>
            <a:r>
              <a:rPr lang="fi" sz="1100">
                <a:solidFill>
                  <a:schemeClr val="dk1"/>
                </a:solidFill>
              </a:rPr>
              <a:t>Finlands största svenska dagstidning</a:t>
            </a:r>
          </a:p>
          <a:p>
            <a:pPr lvl="0" rtl="0">
              <a:spcBef>
                <a:spcPts val="0"/>
              </a:spcBef>
              <a:buClr>
                <a:schemeClr val="dk1"/>
              </a:buClr>
              <a:buSzPct val="100000"/>
              <a:buFont typeface="Arial"/>
              <a:buNone/>
            </a:pPr>
            <a:r>
              <a:rPr lang="fi" sz="1100" u="sng">
                <a:solidFill>
                  <a:srgbClr val="991144"/>
                </a:solidFill>
                <a:hlinkClick r:id="rId4"/>
              </a:rPr>
              <a:t>Dagens Nyheter</a:t>
            </a:r>
            <a:r>
              <a:rPr lang="fi" sz="1100">
                <a:solidFill>
                  <a:schemeClr val="dk1"/>
                </a:solidFill>
              </a:rPr>
              <a:t> Sveriges största morgontidning. Sveriges motsvarighet till Helsingin Sanomat.</a:t>
            </a:r>
          </a:p>
          <a:p>
            <a:pPr lvl="0" rtl="0">
              <a:spcBef>
                <a:spcPts val="0"/>
              </a:spcBef>
              <a:buClr>
                <a:schemeClr val="dk1"/>
              </a:buClr>
              <a:buSzPct val="100000"/>
              <a:buFont typeface="Arial"/>
              <a:buNone/>
            </a:pPr>
            <a:r>
              <a:rPr lang="fi" sz="1100" u="sng">
                <a:solidFill>
                  <a:srgbClr val="991144"/>
                </a:solidFill>
                <a:hlinkClick r:id="rId5"/>
              </a:rPr>
              <a:t>Svenska Dagbladet</a:t>
            </a:r>
            <a:r>
              <a:rPr lang="fi" sz="1100" u="sng">
                <a:solidFill>
                  <a:srgbClr val="991144"/>
                </a:solidFill>
              </a:rPr>
              <a:t> </a:t>
            </a:r>
            <a:r>
              <a:rPr lang="fi" sz="1100">
                <a:solidFill>
                  <a:schemeClr val="dk1"/>
                </a:solidFill>
              </a:rPr>
              <a:t>En morgontidning. Den har ungefär samma innehåll som Dagens Nyheter.</a:t>
            </a:r>
          </a:p>
          <a:p>
            <a:pPr lvl="0" rtl="0">
              <a:spcBef>
                <a:spcPts val="0"/>
              </a:spcBef>
              <a:buClr>
                <a:schemeClr val="dk1"/>
              </a:buClr>
              <a:buSzPct val="100000"/>
              <a:buFont typeface="Arial"/>
              <a:buNone/>
            </a:pPr>
            <a:r>
              <a:rPr lang="fi" sz="1100" u="sng">
                <a:solidFill>
                  <a:srgbClr val="991144"/>
                </a:solidFill>
                <a:hlinkClick r:id="rId6"/>
              </a:rPr>
              <a:t>Aftonbladet</a:t>
            </a:r>
            <a:r>
              <a:rPr lang="fi" sz="1100" u="sng">
                <a:solidFill>
                  <a:srgbClr val="991144"/>
                </a:solidFill>
              </a:rPr>
              <a:t> </a:t>
            </a:r>
            <a:r>
              <a:rPr lang="fi" sz="1100">
                <a:solidFill>
                  <a:schemeClr val="dk1"/>
                </a:solidFill>
              </a:rPr>
              <a:t>Sveriges största kvällstidning. Aftonbladet påminner alltså om Ilta-Sanomat.</a:t>
            </a:r>
          </a:p>
          <a:p>
            <a:pPr lvl="0" rtl="0">
              <a:spcBef>
                <a:spcPts val="0"/>
              </a:spcBef>
              <a:buClr>
                <a:schemeClr val="dk1"/>
              </a:buClr>
              <a:buSzPct val="100000"/>
              <a:buFont typeface="Arial"/>
              <a:buNone/>
            </a:pPr>
            <a:r>
              <a:rPr lang="fi" sz="1100" u="sng">
                <a:solidFill>
                  <a:srgbClr val="991144"/>
                </a:solidFill>
                <a:hlinkClick r:id="rId7"/>
              </a:rPr>
              <a:t>Expressen</a:t>
            </a:r>
            <a:r>
              <a:rPr lang="fi" sz="1100" u="sng">
                <a:solidFill>
                  <a:srgbClr val="991144"/>
                </a:solidFill>
              </a:rPr>
              <a:t> </a:t>
            </a:r>
            <a:r>
              <a:rPr lang="fi" sz="1100">
                <a:solidFill>
                  <a:schemeClr val="dk1"/>
                </a:solidFill>
              </a:rPr>
              <a:t>Den andra stora svenska kvällstidningen</a:t>
            </a:r>
          </a:p>
          <a:p>
            <a:pPr lvl="0">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58" name="Shape 15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b="1" lang="fi" sz="1400">
                <a:solidFill>
                  <a:schemeClr val="dk1"/>
                </a:solidFill>
              </a:rPr>
              <a:t>RADIO:</a:t>
            </a:r>
          </a:p>
          <a:p>
            <a:pPr lvl="0" rtl="0">
              <a:spcBef>
                <a:spcPts val="0"/>
              </a:spcBef>
              <a:buClr>
                <a:schemeClr val="dk1"/>
              </a:buClr>
              <a:buSzPct val="100000"/>
              <a:buFont typeface="Arial"/>
              <a:buNone/>
            </a:pPr>
            <a:r>
              <a:rPr lang="fi" sz="1100" u="sng">
                <a:solidFill>
                  <a:srgbClr val="991144"/>
                </a:solidFill>
                <a:hlinkClick r:id="rId3"/>
              </a:rPr>
              <a:t>Sveriges radio</a:t>
            </a:r>
            <a:r>
              <a:rPr lang="fi" sz="1100">
                <a:solidFill>
                  <a:schemeClr val="dk1"/>
                </a:solidFill>
              </a:rPr>
              <a:t> Motsvarigheten till Yle. Här finns massor med radiokanaler. Här finns också Barnradion som gör program för de unga. Alla program går att höra på nätet.</a:t>
            </a:r>
          </a:p>
          <a:p>
            <a:pPr lvl="0" rtl="0">
              <a:spcBef>
                <a:spcPts val="0"/>
              </a:spcBef>
              <a:buClr>
                <a:schemeClr val="dk1"/>
              </a:buClr>
              <a:buSzPct val="100000"/>
              <a:buFont typeface="Arial"/>
              <a:buNone/>
            </a:pPr>
            <a:r>
              <a:rPr lang="fi" sz="1100" u="sng">
                <a:solidFill>
                  <a:srgbClr val="991144"/>
                </a:solidFill>
                <a:hlinkClick r:id="rId4"/>
              </a:rPr>
              <a:t>X3M</a:t>
            </a:r>
            <a:r>
              <a:rPr lang="fi" sz="1100" u="sng">
                <a:solidFill>
                  <a:srgbClr val="991144"/>
                </a:solidFill>
              </a:rPr>
              <a:t> </a:t>
            </a:r>
            <a:r>
              <a:rPr lang="fi" sz="1100">
                <a:solidFill>
                  <a:schemeClr val="dk1"/>
                </a:solidFill>
              </a:rPr>
              <a:t>Yle har en svensk ungdomskanal som heter X3M. Här sänds både musik och pratprogram.</a:t>
            </a:r>
          </a:p>
          <a:p>
            <a:pPr lvl="0" rtl="0">
              <a:spcBef>
                <a:spcPts val="0"/>
              </a:spcBef>
              <a:buClr>
                <a:schemeClr val="dk1"/>
              </a:buClr>
              <a:buSzPct val="100000"/>
              <a:buFont typeface="Arial"/>
              <a:buNone/>
            </a:pPr>
            <a:r>
              <a:rPr lang="fi" sz="1100" u="sng">
                <a:solidFill>
                  <a:srgbClr val="991144"/>
                </a:solidFill>
                <a:hlinkClick r:id="rId5"/>
              </a:rPr>
              <a:t>Rix FM</a:t>
            </a:r>
            <a:r>
              <a:rPr lang="fi" sz="1100" u="sng">
                <a:solidFill>
                  <a:srgbClr val="991144"/>
                </a:solidFill>
              </a:rPr>
              <a:t> </a:t>
            </a:r>
            <a:r>
              <a:rPr lang="fi" sz="1100">
                <a:solidFill>
                  <a:schemeClr val="dk1"/>
                </a:solidFill>
              </a:rPr>
              <a:t>Sveriges näst största radiokanal. Stationen spelar ”vanlig” musik som de flesta gillar. De har även en hel del pratprogram, framför allt på morgonen.</a:t>
            </a:r>
          </a:p>
          <a:p>
            <a:pPr lvl="0" rtl="0">
              <a:spcBef>
                <a:spcPts val="0"/>
              </a:spcBef>
              <a:buClr>
                <a:schemeClr val="dk1"/>
              </a:buClr>
              <a:buSzPct val="100000"/>
              <a:buFont typeface="Arial"/>
              <a:buNone/>
            </a:pPr>
            <a:r>
              <a:rPr lang="fi" sz="1100" u="sng">
                <a:solidFill>
                  <a:srgbClr val="991144"/>
                </a:solidFill>
                <a:hlinkClick r:id="rId6"/>
              </a:rPr>
              <a:t>Mix Megapol</a:t>
            </a:r>
            <a:r>
              <a:rPr lang="fi" sz="1100">
                <a:solidFill>
                  <a:schemeClr val="dk1"/>
                </a:solidFill>
              </a:rPr>
              <a:t> Mix Megapol påminner om Rix FM. De spelar blandad musik som de blandar med prat och tävlingar.</a:t>
            </a:r>
          </a:p>
          <a:p>
            <a:pPr lvl="0" rtl="0">
              <a:spcBef>
                <a:spcPts val="0"/>
              </a:spcBef>
              <a:buClr>
                <a:schemeClr val="dk1"/>
              </a:buClr>
              <a:buSzPct val="100000"/>
              <a:buFont typeface="Arial"/>
              <a:buNone/>
            </a:pPr>
            <a:r>
              <a:rPr lang="fi" sz="1100" u="sng">
                <a:solidFill>
                  <a:srgbClr val="991144"/>
                </a:solidFill>
                <a:hlinkClick r:id="rId7"/>
              </a:rPr>
              <a:t>Bandit</a:t>
            </a:r>
            <a:r>
              <a:rPr lang="fi" sz="1100">
                <a:solidFill>
                  <a:schemeClr val="dk1"/>
                </a:solidFill>
              </a:rPr>
              <a:t> Gillar du rockmusik är Bandit stationen för dig. Här kan du lyssna på rock dygnet runt!</a:t>
            </a:r>
          </a:p>
          <a:p>
            <a:pPr lvl="0">
              <a:spcBef>
                <a:spcPts val="0"/>
              </a:spcBef>
              <a:buNone/>
            </a:pPr>
            <a:r>
              <a:rPr lang="fi" sz="1100" u="sng">
                <a:solidFill>
                  <a:srgbClr val="991144"/>
                </a:solidFill>
                <a:hlinkClick r:id="rId8"/>
              </a:rPr>
              <a:t>NRJ</a:t>
            </a:r>
            <a:r>
              <a:rPr lang="fi" sz="1100">
                <a:solidFill>
                  <a:schemeClr val="dk1"/>
                </a:solidFill>
              </a:rPr>
              <a:t> En musikkanal som vänder sig till ungdomar. Här hör du alltså mer ny musik än i andra kanaler.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64" name="Shape 16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b="1" lang="fi" sz="1400">
                <a:solidFill>
                  <a:schemeClr val="dk1"/>
                </a:solidFill>
              </a:rPr>
              <a:t>TV:</a:t>
            </a:r>
          </a:p>
          <a:p>
            <a:pPr lvl="0" rtl="0">
              <a:spcBef>
                <a:spcPts val="0"/>
              </a:spcBef>
              <a:buClr>
                <a:schemeClr val="dk1"/>
              </a:buClr>
              <a:buSzPct val="100000"/>
              <a:buFont typeface="Arial"/>
              <a:buNone/>
            </a:pPr>
            <a:r>
              <a:rPr lang="fi" sz="1100" u="sng">
                <a:solidFill>
                  <a:srgbClr val="991144"/>
                </a:solidFill>
                <a:hlinkClick r:id="rId3"/>
              </a:rPr>
              <a:t>Sveriges TV</a:t>
            </a:r>
            <a:r>
              <a:rPr lang="fi" sz="1100">
                <a:solidFill>
                  <a:schemeClr val="dk1"/>
                </a:solidFill>
              </a:rPr>
              <a:t> Den största tv-kanalen i Sverige. De har även en speciell sida på internet. Här kan du se nästan alla tv-program. Om du klickar på Kategorier, Barn finns det exempelvis program för barn och ungdomar. Det finns också program om musik, djur, sport – och mycket annat. Tyvärr går vissa program bara att se i Sverige. Det gäller alla tv-kanaler.</a:t>
            </a:r>
          </a:p>
          <a:p>
            <a:pPr lvl="0" rtl="0">
              <a:spcBef>
                <a:spcPts val="0"/>
              </a:spcBef>
              <a:buClr>
                <a:schemeClr val="dk1"/>
              </a:buClr>
              <a:buSzPct val="100000"/>
              <a:buFont typeface="Arial"/>
              <a:buNone/>
            </a:pPr>
            <a:r>
              <a:rPr lang="fi" sz="1100" u="sng">
                <a:solidFill>
                  <a:srgbClr val="991144"/>
                </a:solidFill>
                <a:hlinkClick r:id="rId4"/>
              </a:rPr>
              <a:t>TV4</a:t>
            </a:r>
            <a:r>
              <a:rPr lang="fi" sz="1100">
                <a:solidFill>
                  <a:schemeClr val="dk1"/>
                </a:solidFill>
              </a:rPr>
              <a:t> TV4 blandar allvar och nöje. Du kan till exempel titta på program som Robinsson och Bonde söker fru. Du kan också klicka på Barn för att se bra program för barn och unga.</a:t>
            </a:r>
          </a:p>
          <a:p>
            <a:pPr lvl="0" rtl="0">
              <a:spcBef>
                <a:spcPts val="0"/>
              </a:spcBef>
              <a:buNone/>
            </a:pPr>
            <a:r>
              <a:rPr lang="fi" sz="1100" u="sng">
                <a:solidFill>
                  <a:srgbClr val="991144"/>
                </a:solidFill>
                <a:hlinkClick r:id="rId5"/>
              </a:rPr>
              <a:t>TV3</a:t>
            </a:r>
            <a:r>
              <a:rPr lang="fi" sz="1100">
                <a:solidFill>
                  <a:schemeClr val="dk1"/>
                </a:solidFill>
              </a:rPr>
              <a:t> På TV3 visas det mest nöjesprogram. Ett av de mest populära programmen heter Svenska Hollywood-fruar. Ett annat populärt program heter Blåsningen. Där lurar man kända svenskar att göra dumma saker.</a:t>
            </a:r>
          </a:p>
          <a:p>
            <a:pPr lvl="0" rtl="0">
              <a:spcBef>
                <a:spcPts val="0"/>
              </a:spcBef>
              <a:buClr>
                <a:schemeClr val="dk1"/>
              </a:buClr>
              <a:buSzPct val="100000"/>
              <a:buFont typeface="Arial"/>
              <a:buNone/>
            </a:pPr>
            <a:r>
              <a:rPr lang="fi" sz="1100" u="sng">
                <a:solidFill>
                  <a:srgbClr val="991144"/>
                </a:solidFill>
                <a:hlinkClick r:id="rId6"/>
              </a:rPr>
              <a:t>Kanal 5</a:t>
            </a:r>
            <a:r>
              <a:rPr lang="fi" sz="1100">
                <a:solidFill>
                  <a:schemeClr val="dk1"/>
                </a:solidFill>
              </a:rPr>
              <a:t> Kanal 5 påminner om TV3. Här visas mycket nöjesprogram. Ett av de populäraste just nu heter Pensionärsjävlar. Det är som dolda kameran – fast det är gamla människor som lurar folk. Ett annat populärt heter Fråga Olle. Det handlar om sex och kärlek.</a:t>
            </a:r>
          </a:p>
          <a:p>
            <a:pPr lvl="0" rtl="0">
              <a:spcBef>
                <a:spcPts val="0"/>
              </a:spcBef>
              <a:buClr>
                <a:schemeClr val="dk1"/>
              </a:buClr>
              <a:buSzPct val="100000"/>
              <a:buFont typeface="Arial"/>
              <a:buNone/>
            </a:pPr>
            <a:r>
              <a:t/>
            </a:r>
            <a:endParaRPr sz="1100">
              <a:solidFill>
                <a:schemeClr val="dk1"/>
              </a:solidFill>
            </a:endParaRP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Uusi OPS</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fi"/>
              <a:t>oppilas on aktiivinen toimija opetus- ja oppimisprosessissa</a:t>
            </a:r>
          </a:p>
          <a:p>
            <a:pPr indent="-228600" lvl="0" marL="457200" rtl="0">
              <a:spcBef>
                <a:spcPts val="0"/>
              </a:spcBef>
            </a:pPr>
            <a:r>
              <a:rPr lang="fi"/>
              <a:t>aihekokonaisuudet (kulttuurien tuntemus ja kansainvälisyys, monilukutaito ja mediat, teknologia ja yhteiskunta)</a:t>
            </a:r>
          </a:p>
          <a:p>
            <a:pPr indent="-228600" lvl="0" marL="457200" rtl="0">
              <a:spcBef>
                <a:spcPts val="0"/>
              </a:spcBef>
            </a:pPr>
            <a:r>
              <a:rPr lang="fi"/>
              <a:t>oppilasta kannustetaan löytämään kiinnostavia ruotsinkielisiä toimintaympäristöjä, jotka laajentavat oppilaan maailmankuvaa</a:t>
            </a:r>
          </a:p>
          <a:p>
            <a:pPr indent="-228600" lvl="0" marL="457200">
              <a:spcBef>
                <a:spcPts val="0"/>
              </a:spcBef>
            </a:pPr>
            <a:r>
              <a:rPr lang="fi"/>
              <a:t>antaa valmiuksia kehittää kulttuurienvälistä toimintakykyään (esim. kielitandem, vierailut, ystävyyskoulut, ystävyysluokat)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70" name="Shape 17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fi" sz="1100" u="sng">
                <a:solidFill>
                  <a:srgbClr val="991144"/>
                </a:solidFill>
                <a:hlinkClick r:id="rId3"/>
              </a:rPr>
              <a:t>TV6</a:t>
            </a:r>
            <a:r>
              <a:rPr lang="fi" sz="1100">
                <a:solidFill>
                  <a:schemeClr val="dk1"/>
                </a:solidFill>
              </a:rPr>
              <a:t> TV6 visar nästan bara nöjesprogram. Här kan du bland annat se Stor i Japan. Det är ett tv-program som handlar om några svenska killar som ska åka till Japan och bli kända.</a:t>
            </a:r>
          </a:p>
          <a:p>
            <a:pPr lvl="0" rtl="0">
              <a:spcBef>
                <a:spcPts val="0"/>
              </a:spcBef>
              <a:buClr>
                <a:schemeClr val="dk1"/>
              </a:buClr>
              <a:buSzPct val="100000"/>
              <a:buFont typeface="Arial"/>
              <a:buNone/>
            </a:pPr>
            <a:r>
              <a:rPr lang="fi" sz="1100" u="sng">
                <a:solidFill>
                  <a:srgbClr val="991144"/>
                </a:solidFill>
                <a:hlinkClick r:id="rId4"/>
              </a:rPr>
              <a:t>TV8 Play</a:t>
            </a:r>
            <a:r>
              <a:rPr lang="fi" sz="1100">
                <a:solidFill>
                  <a:schemeClr val="dk1"/>
                </a:solidFill>
              </a:rPr>
              <a:t> På TV8 visas många faktaprogram. Här kan du till exempel se Gran Turismo som handlar om bilar.</a:t>
            </a:r>
          </a:p>
          <a:p>
            <a:pPr lvl="0" rtl="0">
              <a:spcBef>
                <a:spcPts val="0"/>
              </a:spcBef>
              <a:buNone/>
            </a:pPr>
            <a:r>
              <a:rPr lang="fi" sz="1100" u="sng">
                <a:solidFill>
                  <a:srgbClr val="991144"/>
                </a:solidFill>
                <a:hlinkClick r:id="rId5"/>
              </a:rPr>
              <a:t>Svenska YLE</a:t>
            </a:r>
            <a:r>
              <a:rPr lang="fi" sz="1100">
                <a:solidFill>
                  <a:schemeClr val="dk1"/>
                </a:solidFill>
              </a:rPr>
              <a:t> Du har väl inte missat att Yle har en hel sajt med alla sina program på svenska. </a:t>
            </a:r>
          </a:p>
          <a:p>
            <a:pPr lvl="0" rtl="0">
              <a:spcBef>
                <a:spcPts val="0"/>
              </a:spcBef>
              <a:buClr>
                <a:schemeClr val="dk1"/>
              </a:buClr>
              <a:buSzPct val="78571"/>
              <a:buFont typeface="Arial"/>
              <a:buNone/>
            </a:pPr>
            <a:r>
              <a:rPr b="1" lang="fi" sz="1400">
                <a:solidFill>
                  <a:schemeClr val="dk1"/>
                </a:solidFill>
              </a:rPr>
              <a:t>ENKLA NYHETER:</a:t>
            </a:r>
          </a:p>
          <a:p>
            <a:pPr lvl="0" rtl="0">
              <a:spcBef>
                <a:spcPts val="0"/>
              </a:spcBef>
              <a:buClr>
                <a:schemeClr val="dk1"/>
              </a:buClr>
              <a:buSzPct val="100000"/>
              <a:buFont typeface="Arial"/>
              <a:buNone/>
            </a:pPr>
            <a:r>
              <a:rPr lang="fi" sz="1100" u="sng">
                <a:solidFill>
                  <a:srgbClr val="991144"/>
                </a:solidFill>
                <a:hlinkClick r:id="rId6"/>
              </a:rPr>
              <a:t>8 sidor</a:t>
            </a:r>
            <a:r>
              <a:rPr lang="fi" sz="1100">
                <a:solidFill>
                  <a:schemeClr val="dk1"/>
                </a:solidFill>
              </a:rPr>
              <a:t> En tidning för den som inte kan svenska så bra. Innehåller bara korta och enkla texter.</a:t>
            </a:r>
          </a:p>
          <a:p>
            <a:pPr lvl="0" rtl="0">
              <a:spcBef>
                <a:spcPts val="0"/>
              </a:spcBef>
              <a:buClr>
                <a:schemeClr val="dk1"/>
              </a:buClr>
              <a:buSzPct val="100000"/>
              <a:buFont typeface="Arial"/>
              <a:buNone/>
            </a:pPr>
            <a:r>
              <a:rPr lang="fi" sz="1100" u="sng">
                <a:solidFill>
                  <a:srgbClr val="991144"/>
                </a:solidFill>
                <a:hlinkClick r:id="rId7"/>
              </a:rPr>
              <a:t>Lilla Aktuellt</a:t>
            </a:r>
            <a:r>
              <a:rPr lang="fi" sz="1100">
                <a:solidFill>
                  <a:schemeClr val="dk1"/>
                </a:solidFill>
              </a:rPr>
              <a:t> Ett nyhetsprogram för barn och ungdomar. Det innehåller nyheter som alla förstår. Du kan läsa nyheterna på sajten – eller klicka på Spela för att se hela tv-programmet.</a:t>
            </a:r>
          </a:p>
          <a:p>
            <a:pPr lvl="0" rtl="0">
              <a:spcBef>
                <a:spcPts val="0"/>
              </a:spcBef>
              <a:buNone/>
            </a:pPr>
            <a:r>
              <a:rPr lang="fi" sz="1100" u="sng">
                <a:solidFill>
                  <a:srgbClr val="991144"/>
                </a:solidFill>
                <a:hlinkClick r:id="rId8"/>
              </a:rPr>
              <a:t>P4 Junior</a:t>
            </a:r>
            <a:r>
              <a:rPr lang="fi" sz="1100">
                <a:solidFill>
                  <a:schemeClr val="dk1"/>
                </a:solidFill>
              </a:rPr>
              <a:t> Ett program som påminner om Lilla Aktuellt. Här hör du nyheter och intervjuer som alla förstår.</a:t>
            </a:r>
          </a:p>
          <a:p>
            <a:pPr lvl="0" rtl="0">
              <a:spcBef>
                <a:spcPts val="0"/>
              </a:spcBef>
              <a:buClr>
                <a:schemeClr val="dk1"/>
              </a:buClr>
              <a:buSzPct val="100000"/>
              <a:buFont typeface="Arial"/>
              <a:buNone/>
            </a:pPr>
            <a:r>
              <a:t/>
            </a:r>
            <a:endParaRPr sz="1100">
              <a:solidFill>
                <a:schemeClr val="dk1"/>
              </a:solidFill>
            </a:endParaRPr>
          </a:p>
          <a:p>
            <a:pPr lvl="0">
              <a:spcBef>
                <a:spcPts val="0"/>
              </a:spcBef>
              <a:buNone/>
            </a:pPr>
            <a:r>
              <a:t/>
            </a:r>
            <a:endParaRPr sz="1100">
              <a:solidFill>
                <a:schemeClr val="dk1"/>
              </a:solidFil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76" name="Shape 176"/>
          <p:cNvSpPr txBox="1"/>
          <p:nvPr>
            <p:ph idx="1" type="body"/>
          </p:nvPr>
        </p:nvSpPr>
        <p:spPr>
          <a:xfrm>
            <a:off x="519518" y="1081379"/>
            <a:ext cx="8520600" cy="3877200"/>
          </a:xfrm>
          <a:prstGeom prst="rect">
            <a:avLst/>
          </a:prstGeom>
        </p:spPr>
        <p:txBody>
          <a:bodyPr anchorCtr="0" anchor="t" bIns="91425" lIns="91425" rIns="91425" tIns="91425">
            <a:noAutofit/>
          </a:bodyPr>
          <a:lstStyle/>
          <a:p>
            <a:pPr lvl="0" rtl="0">
              <a:spcBef>
                <a:spcPts val="0"/>
              </a:spcBef>
              <a:buNone/>
            </a:pPr>
            <a:r>
              <a:rPr lang="fi" sz="1200" u="sng">
                <a:solidFill>
                  <a:srgbClr val="A64D79"/>
                </a:solidFill>
                <a:hlinkClick r:id="rId3"/>
              </a:rPr>
              <a:t>Nyheter på lätt svenska</a:t>
            </a:r>
          </a:p>
          <a:p>
            <a:pPr lvl="0" rtl="0">
              <a:spcBef>
                <a:spcPts val="0"/>
              </a:spcBef>
              <a:buClr>
                <a:schemeClr val="dk1"/>
              </a:buClr>
              <a:buSzPct val="100000"/>
              <a:buFont typeface="Arial"/>
              <a:buNone/>
            </a:pPr>
            <a:r>
              <a:rPr lang="fi" sz="1100" u="sng">
                <a:solidFill>
                  <a:srgbClr val="991144"/>
                </a:solidFill>
                <a:hlinkClick r:id="rId4"/>
              </a:rPr>
              <a:t>P3 Nyheter</a:t>
            </a:r>
            <a:r>
              <a:rPr lang="fi" sz="1100">
                <a:solidFill>
                  <a:schemeClr val="dk1"/>
                </a:solidFill>
              </a:rPr>
              <a:t> Du som är lite äldre kan lyssna på P3 Nyheter. Det är ett radioprogram med nyheter för tonåringar.</a:t>
            </a:r>
          </a:p>
          <a:p>
            <a:pPr lvl="0" rtl="0">
              <a:spcBef>
                <a:spcPts val="0"/>
              </a:spcBef>
              <a:buNone/>
            </a:pPr>
            <a:r>
              <a:rPr lang="fi" sz="1100" u="sng">
                <a:solidFill>
                  <a:srgbClr val="991144"/>
                </a:solidFill>
                <a:hlinkClick r:id="rId5"/>
              </a:rPr>
              <a:t>Klartext</a:t>
            </a:r>
            <a:r>
              <a:rPr lang="fi" sz="1100">
                <a:solidFill>
                  <a:schemeClr val="dk1"/>
                </a:solidFill>
              </a:rPr>
              <a:t> Ett nyhetsprogram på radio. Det vänder sig inte till barn och ungdomar, men det är gjort på lätt svenska.</a:t>
            </a:r>
          </a:p>
          <a:p>
            <a:pPr lvl="0" rtl="0">
              <a:spcBef>
                <a:spcPts val="0"/>
              </a:spcBef>
              <a:buNone/>
            </a:pPr>
            <a:r>
              <a:rPr b="1" lang="fi" sz="1400">
                <a:solidFill>
                  <a:schemeClr val="dk1"/>
                </a:solidFill>
              </a:rPr>
              <a:t>COMMUNITY:</a:t>
            </a:r>
          </a:p>
          <a:p>
            <a:pPr lvl="0" rtl="0">
              <a:spcBef>
                <a:spcPts val="0"/>
              </a:spcBef>
              <a:buNone/>
            </a:pPr>
            <a:r>
              <a:rPr lang="fi" sz="1100" u="sng">
                <a:solidFill>
                  <a:srgbClr val="991144"/>
                </a:solidFill>
                <a:hlinkClick r:id="rId6"/>
              </a:rPr>
              <a:t>Hamsterpaj</a:t>
            </a:r>
            <a:r>
              <a:rPr lang="fi" sz="1100">
                <a:solidFill>
                  <a:schemeClr val="dk1"/>
                </a:solidFill>
              </a:rPr>
              <a:t> En populär community för ungdomar mellan 13 och 18 år. Här hittar du filmklipp och spel – och du kan också prata med andra.</a:t>
            </a:r>
          </a:p>
          <a:p>
            <a:pPr lvl="0" rtl="0">
              <a:spcBef>
                <a:spcPts val="0"/>
              </a:spcBef>
              <a:buNone/>
            </a:pPr>
            <a:r>
              <a:rPr lang="fi" sz="1100" u="sng">
                <a:solidFill>
                  <a:srgbClr val="991144"/>
                </a:solidFill>
                <a:hlinkClick r:id="rId7"/>
              </a:rPr>
              <a:t>Ungdomar</a:t>
            </a:r>
            <a:r>
              <a:rPr lang="fi" sz="1100">
                <a:solidFill>
                  <a:schemeClr val="dk1"/>
                </a:solidFill>
              </a:rPr>
              <a:t> En annan populär community. Här är medlemmarna lite äldre. De flesta är runt 18 år, men det finns även många som är så unga som 13 år.</a:t>
            </a:r>
          </a:p>
          <a:p>
            <a:pPr lvl="0" rtl="0">
              <a:spcBef>
                <a:spcPts val="0"/>
              </a:spcBef>
              <a:buNone/>
            </a:pPr>
            <a:r>
              <a:rPr lang="fi" sz="1100" u="sng">
                <a:solidFill>
                  <a:srgbClr val="991144"/>
                </a:solidFill>
                <a:hlinkClick r:id="rId8"/>
              </a:rPr>
              <a:t>Bilddagboken</a:t>
            </a:r>
            <a:r>
              <a:rPr lang="fi" sz="1100">
                <a:solidFill>
                  <a:schemeClr val="dk1"/>
                </a:solidFill>
              </a:rPr>
              <a:t> En sajt på nätet där fotografierna är det viktigaste. Du berättar vad du gör genom att publicera bilder.</a:t>
            </a:r>
          </a:p>
          <a:p>
            <a:pPr lvl="0" rtl="0">
              <a:spcBef>
                <a:spcPts val="0"/>
              </a:spcBef>
              <a:buNone/>
            </a:pPr>
            <a:r>
              <a:rPr lang="fi" sz="1100" u="sng">
                <a:solidFill>
                  <a:srgbClr val="991144"/>
                </a:solidFill>
                <a:hlinkClick r:id="rId9"/>
              </a:rPr>
              <a:t>Stardoll</a:t>
            </a:r>
            <a:r>
              <a:rPr lang="fi" sz="1100">
                <a:solidFill>
                  <a:schemeClr val="dk1"/>
                </a:solidFill>
              </a:rPr>
              <a:t> Världens största community för unga flickor. Den handlar om kläder och mode, och låter användarna designa sina egna dockor.</a:t>
            </a:r>
          </a:p>
          <a:p>
            <a:pPr lvl="0" rtl="0">
              <a:spcBef>
                <a:spcPts val="0"/>
              </a:spcBef>
              <a:buClr>
                <a:schemeClr val="dk1"/>
              </a:buClr>
              <a:buSzPct val="100000"/>
              <a:buFont typeface="Arial"/>
              <a:buNone/>
            </a:pPr>
            <a:r>
              <a:t/>
            </a:r>
            <a:endParaRPr sz="1100">
              <a:solidFill>
                <a:schemeClr val="dk1"/>
              </a:solidFill>
            </a:endParaRPr>
          </a:p>
          <a:p>
            <a:pPr lvl="0">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idx="1" type="body"/>
          </p:nvPr>
        </p:nvSpPr>
        <p:spPr>
          <a:xfrm>
            <a:off x="388275" y="246100"/>
            <a:ext cx="8520600" cy="43227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b="1" lang="fi" sz="1400">
                <a:solidFill>
                  <a:schemeClr val="dk1"/>
                </a:solidFill>
              </a:rPr>
              <a:t>BLOGGAR:</a:t>
            </a:r>
          </a:p>
          <a:p>
            <a:pPr lvl="0" rtl="0">
              <a:spcBef>
                <a:spcPts val="0"/>
              </a:spcBef>
              <a:buClr>
                <a:schemeClr val="dk1"/>
              </a:buClr>
              <a:buSzPct val="100000"/>
              <a:buFont typeface="Arial"/>
              <a:buNone/>
            </a:pPr>
            <a:r>
              <a:rPr lang="fi" sz="1100" u="sng">
                <a:solidFill>
                  <a:srgbClr val="991144"/>
                </a:solidFill>
                <a:hlinkClick r:id="rId3"/>
              </a:rPr>
              <a:t>Kissie</a:t>
            </a:r>
            <a:r>
              <a:rPr lang="fi" sz="1100">
                <a:solidFill>
                  <a:schemeClr val="dk1"/>
                </a:solidFill>
              </a:rPr>
              <a:t> Alexandra Nilsson är bara 19 år gammal, men hon har ändå Sveriges största privata blogg. Den har 150 000 besökare varje dag. Hon skriver om fester, shopping och annat som händer i hennes liv.</a:t>
            </a:r>
          </a:p>
          <a:p>
            <a:pPr lvl="0" rtl="0">
              <a:spcBef>
                <a:spcPts val="0"/>
              </a:spcBef>
              <a:buClr>
                <a:schemeClr val="dk1"/>
              </a:buClr>
              <a:buSzPct val="100000"/>
              <a:buFont typeface="Arial"/>
              <a:buNone/>
            </a:pPr>
            <a:r>
              <a:rPr lang="fi" sz="1100" u="sng">
                <a:solidFill>
                  <a:srgbClr val="991144"/>
                </a:solidFill>
                <a:hlinkClick r:id="rId4"/>
              </a:rPr>
              <a:t>Kenzas</a:t>
            </a:r>
            <a:r>
              <a:rPr lang="fi" sz="1100">
                <a:solidFill>
                  <a:schemeClr val="dk1"/>
                </a:solidFill>
              </a:rPr>
              <a:t> Efter Kissie har Kenza Zouiten Sveriges största blogg. Den har ungefär 100 000 besök per vecka, och även hon skriver om shopping, mode och fester. Kenza är 19 år gammal.</a:t>
            </a:r>
          </a:p>
          <a:p>
            <a:pPr lvl="0" rtl="0">
              <a:spcBef>
                <a:spcPts val="0"/>
              </a:spcBef>
              <a:buClr>
                <a:schemeClr val="dk1"/>
              </a:buClr>
              <a:buSzPct val="100000"/>
              <a:buFont typeface="Arial"/>
              <a:buNone/>
            </a:pPr>
            <a:r>
              <a:rPr lang="fi" sz="1100" u="sng">
                <a:solidFill>
                  <a:srgbClr val="991144"/>
                </a:solidFill>
                <a:hlinkClick r:id="rId5"/>
              </a:rPr>
              <a:t>Blondinbella</a:t>
            </a:r>
            <a:r>
              <a:rPr lang="fi" sz="1100">
                <a:solidFill>
                  <a:schemeClr val="dk1"/>
                </a:solidFill>
              </a:rPr>
              <a:t> Sveriges första kända bloggare heter Isabella Löwengrip men kallar sig för Blondinbella. I dag är hennes blogg inte riktigt lika populär, men hon är fortfarande en kändis.</a:t>
            </a:r>
          </a:p>
          <a:p>
            <a:pPr lvl="0" rtl="0">
              <a:spcBef>
                <a:spcPts val="0"/>
              </a:spcBef>
              <a:buClr>
                <a:schemeClr val="dk1"/>
              </a:buClr>
              <a:buSzPct val="100000"/>
              <a:buFont typeface="Arial"/>
              <a:buNone/>
            </a:pPr>
            <a:r>
              <a:rPr lang="fi" sz="1100" u="sng">
                <a:solidFill>
                  <a:srgbClr val="991144"/>
                </a:solidFill>
                <a:hlinkClick r:id="rId6"/>
              </a:rPr>
              <a:t>Finest</a:t>
            </a:r>
            <a:r>
              <a:rPr lang="fi" sz="1100">
                <a:solidFill>
                  <a:schemeClr val="dk1"/>
                </a:solidFill>
              </a:rPr>
              <a:t> Det här är en samlingssida för olika kändisars bloggar. Artister som Sibel och Jonathan Fagerlund bloggar här.</a:t>
            </a:r>
          </a:p>
          <a:p>
            <a:pPr lvl="0" rtl="0">
              <a:spcBef>
                <a:spcPts val="0"/>
              </a:spcBef>
              <a:buClr>
                <a:schemeClr val="dk1"/>
              </a:buClr>
              <a:buSzPct val="100000"/>
              <a:buFont typeface="Arial"/>
              <a:buNone/>
            </a:pPr>
            <a:r>
              <a:rPr lang="fi" sz="1100" u="sng">
                <a:solidFill>
                  <a:srgbClr val="991144"/>
                </a:solidFill>
                <a:hlinkClick r:id="rId7"/>
              </a:rPr>
              <a:t>Bloggportalen</a:t>
            </a:r>
            <a:r>
              <a:rPr lang="fi" sz="1100">
                <a:solidFill>
                  <a:schemeClr val="dk1"/>
                </a:solidFill>
              </a:rPr>
              <a:t> Bloggportalen är en samlingssida för hela 96 000 svenska bloggar! Sök efter något ämne som intresserar dig!</a:t>
            </a:r>
          </a:p>
          <a:p>
            <a:pPr lvl="0">
              <a:spcBef>
                <a:spcPts val="0"/>
              </a:spcBef>
              <a:buNone/>
            </a:pPr>
            <a:r>
              <a:t/>
            </a: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1" type="body"/>
          </p:nvPr>
        </p:nvSpPr>
        <p:spPr>
          <a:xfrm>
            <a:off x="311700" y="218750"/>
            <a:ext cx="8520600" cy="47367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b="1" lang="fi" sz="1400">
                <a:solidFill>
                  <a:schemeClr val="dk1"/>
                </a:solidFill>
              </a:rPr>
              <a:t>BARN OCH UNGDOM</a:t>
            </a:r>
            <a:r>
              <a:rPr lang="fi" sz="1400">
                <a:solidFill>
                  <a:schemeClr val="dk1"/>
                </a:solidFill>
              </a:rPr>
              <a:t>:</a:t>
            </a:r>
          </a:p>
          <a:p>
            <a:pPr lvl="0" rtl="0">
              <a:spcBef>
                <a:spcPts val="0"/>
              </a:spcBef>
              <a:buClr>
                <a:schemeClr val="dk1"/>
              </a:buClr>
              <a:buSzPct val="100000"/>
              <a:buFont typeface="Arial"/>
              <a:buNone/>
            </a:pPr>
            <a:r>
              <a:rPr lang="fi" sz="1100" u="sng">
                <a:solidFill>
                  <a:srgbClr val="991144"/>
                </a:solidFill>
                <a:hlinkClick r:id="rId3"/>
              </a:rPr>
              <a:t>Umo</a:t>
            </a:r>
            <a:r>
              <a:rPr lang="fi" sz="1100">
                <a:solidFill>
                  <a:schemeClr val="dk1"/>
                </a:solidFill>
              </a:rPr>
              <a:t> En del saker kan vara pinsamma att prata med vuxna om. Kärlek, sex, alkohol, cigaretter är några exempel. Då kan man i stället gå in på en sajt som heter Umo. Här finns svar på många pinsamma frågor.</a:t>
            </a:r>
          </a:p>
          <a:p>
            <a:pPr lvl="0" rtl="0">
              <a:spcBef>
                <a:spcPts val="0"/>
              </a:spcBef>
              <a:buClr>
                <a:schemeClr val="dk1"/>
              </a:buClr>
              <a:buSzPct val="100000"/>
              <a:buFont typeface="Arial"/>
              <a:buNone/>
            </a:pPr>
            <a:r>
              <a:rPr lang="fi" sz="1100" u="sng">
                <a:solidFill>
                  <a:srgbClr val="991144"/>
                </a:solidFill>
                <a:hlinkClick r:id="rId4"/>
              </a:rPr>
              <a:t>Kamratposten</a:t>
            </a:r>
            <a:r>
              <a:rPr lang="fi" sz="1100">
                <a:solidFill>
                  <a:schemeClr val="dk1"/>
                </a:solidFill>
              </a:rPr>
              <a:t> Nästan alla svenska barn känner till Kamratposten. Det är en tidning för alla mellan 8 och 14 år. Här kan du läsa om mobbning, sex, kärlek, skolan och annat som angår unga. Naturligtvis finns Kamratposten även på internet, men många artiklar går bara att läsa om man är medlem.</a:t>
            </a:r>
          </a:p>
          <a:p>
            <a:pPr lvl="0" rtl="0">
              <a:spcBef>
                <a:spcPts val="0"/>
              </a:spcBef>
              <a:buClr>
                <a:schemeClr val="dk1"/>
              </a:buClr>
              <a:buSzPct val="100000"/>
              <a:buFont typeface="Arial"/>
              <a:buNone/>
            </a:pPr>
            <a:r>
              <a:rPr lang="fi" sz="1100" u="sng">
                <a:solidFill>
                  <a:srgbClr val="991144"/>
                </a:solidFill>
                <a:hlinkClick r:id="rId5"/>
              </a:rPr>
              <a:t>Veckorevyn</a:t>
            </a:r>
            <a:r>
              <a:rPr lang="fi" sz="1100">
                <a:solidFill>
                  <a:schemeClr val="dk1"/>
                </a:solidFill>
              </a:rPr>
              <a:t> Veckorevyn vänder sig till unga kvinnor. Den skriver bland annat om kläder, smink, kändisar och jobb. Du kan läsa en del artiklar på webben.</a:t>
            </a:r>
          </a:p>
          <a:p>
            <a:pPr lvl="0" rtl="0">
              <a:spcBef>
                <a:spcPts val="0"/>
              </a:spcBef>
              <a:buClr>
                <a:schemeClr val="dk1"/>
              </a:buClr>
              <a:buSzPct val="100000"/>
              <a:buFont typeface="Arial"/>
              <a:buNone/>
            </a:pPr>
            <a:r>
              <a:rPr lang="fi" sz="1100" u="sng">
                <a:solidFill>
                  <a:srgbClr val="991144"/>
                </a:solidFill>
                <a:hlinkClick r:id="rId6"/>
              </a:rPr>
              <a:t>UR</a:t>
            </a:r>
            <a:r>
              <a:rPr lang="fi" sz="1100">
                <a:solidFill>
                  <a:schemeClr val="dk1"/>
                </a:solidFill>
              </a:rPr>
              <a:t> Utbildningsradion finns på radio, tv och internet. Här kan du lära dig nya saker. Det kan handla om exempelvis språk, matte och samhällskunskap. Går du in på sajten kan du klicka på Barn eller Ung. Då får du fram en sida som passar just dig. Här finns spel, filmer, radioprogram och artiklar.</a:t>
            </a:r>
          </a:p>
          <a:p>
            <a:pPr lvl="0" rtl="0">
              <a:spcBef>
                <a:spcPts val="0"/>
              </a:spcBef>
              <a:buClr>
                <a:schemeClr val="dk1"/>
              </a:buClr>
              <a:buSzPct val="100000"/>
              <a:buFont typeface="Arial"/>
              <a:buNone/>
            </a:pPr>
            <a:r>
              <a:rPr lang="fi" sz="1100" u="sng">
                <a:solidFill>
                  <a:srgbClr val="991144"/>
                </a:solidFill>
                <a:hlinkClick r:id="rId7"/>
              </a:rPr>
              <a:t>Bris</a:t>
            </a:r>
            <a:r>
              <a:rPr lang="fi" sz="1100">
                <a:solidFill>
                  <a:schemeClr val="dk1"/>
                </a:solidFill>
              </a:rPr>
              <a:t> Bris är en förkortning för Barnens rätt i samhället. Det är en organisation som jobbar för att alla barn ska ha det bra. På deras sajt kan du läsa mer om exempelvis mobbning, skilsmässa, självmord och andra jobbiga saker.</a:t>
            </a:r>
          </a:p>
          <a:p>
            <a:pPr lvl="0" rtl="0">
              <a:spcBef>
                <a:spcPts val="0"/>
              </a:spcBef>
              <a:buClr>
                <a:schemeClr val="dk1"/>
              </a:buClr>
              <a:buSzPct val="100000"/>
              <a:buFont typeface="Arial"/>
              <a:buNone/>
            </a:pPr>
            <a:r>
              <a:t/>
            </a:r>
            <a:endParaRPr sz="1100">
              <a:solidFill>
                <a:schemeClr val="dk1"/>
              </a:solidFill>
            </a:endParaRPr>
          </a:p>
          <a:p>
            <a:pPr lvl="0">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Jatkuu...</a:t>
            </a:r>
          </a:p>
        </p:txBody>
      </p:sp>
      <p:sp>
        <p:nvSpPr>
          <p:cNvPr id="192" name="Shape 192"/>
          <p:cNvSpPr txBox="1"/>
          <p:nvPr>
            <p:ph idx="1" type="body"/>
          </p:nvPr>
        </p:nvSpPr>
        <p:spPr>
          <a:xfrm>
            <a:off x="311700" y="1152475"/>
            <a:ext cx="8520600" cy="3726000"/>
          </a:xfrm>
          <a:prstGeom prst="rect">
            <a:avLst/>
          </a:prstGeom>
        </p:spPr>
        <p:txBody>
          <a:bodyPr anchorCtr="0" anchor="t" bIns="91425" lIns="91425" rIns="91425" tIns="91425">
            <a:noAutofit/>
          </a:bodyPr>
          <a:lstStyle/>
          <a:p>
            <a:pPr lvl="0" rtl="0">
              <a:spcBef>
                <a:spcPts val="0"/>
              </a:spcBef>
              <a:buNone/>
            </a:pPr>
            <a:r>
              <a:rPr lang="fi" sz="1100" u="sng">
                <a:solidFill>
                  <a:srgbClr val="991144"/>
                </a:solidFill>
                <a:hlinkClick r:id="rId3"/>
              </a:rPr>
              <a:t>Kram Sverige</a:t>
            </a:r>
            <a:r>
              <a:rPr lang="fi" sz="1100">
                <a:solidFill>
                  <a:schemeClr val="dk1"/>
                </a:solidFill>
              </a:rPr>
              <a:t> Kram Sverige förmedlar aktuellt inom ungdoms- och populärkulturen i Sverige. Ta del av intressanta händelser, aktuella fenomen och underhållande nyheter från Sverige. Öva dig svenska. Kommentera och dela. Även i mobilversion och för ipad.  </a:t>
            </a:r>
          </a:p>
          <a:p>
            <a:pPr lvl="0" rtl="0">
              <a:spcBef>
                <a:spcPts val="0"/>
              </a:spcBef>
              <a:buClr>
                <a:schemeClr val="dk1"/>
              </a:buClr>
              <a:buSzPct val="78571"/>
              <a:buFont typeface="Arial"/>
              <a:buNone/>
            </a:pPr>
            <a:r>
              <a:rPr b="1" lang="fi" sz="1400">
                <a:solidFill>
                  <a:schemeClr val="dk1"/>
                </a:solidFill>
              </a:rPr>
              <a:t>SPEL OCH NÖJE:</a:t>
            </a:r>
          </a:p>
          <a:p>
            <a:pPr lvl="0" rtl="0">
              <a:spcBef>
                <a:spcPts val="0"/>
              </a:spcBef>
              <a:buClr>
                <a:schemeClr val="dk1"/>
              </a:buClr>
              <a:buSzPct val="100000"/>
              <a:buFont typeface="Arial"/>
              <a:buNone/>
            </a:pPr>
            <a:r>
              <a:rPr lang="fi" sz="1100" u="sng">
                <a:solidFill>
                  <a:srgbClr val="991144"/>
                </a:solidFill>
                <a:hlinkClick r:id="rId4"/>
              </a:rPr>
              <a:t>Loading</a:t>
            </a:r>
            <a:r>
              <a:rPr lang="fi" sz="1100">
                <a:solidFill>
                  <a:schemeClr val="dk1"/>
                </a:solidFill>
              </a:rPr>
              <a:t> Sajten Loading handlar om datorspel. Här kan du läsa spelnyheter, recensioner och bloggar.</a:t>
            </a:r>
          </a:p>
          <a:p>
            <a:pPr lvl="0" rtl="0">
              <a:spcBef>
                <a:spcPts val="0"/>
              </a:spcBef>
              <a:buClr>
                <a:schemeClr val="dk1"/>
              </a:buClr>
              <a:buSzPct val="100000"/>
              <a:buFont typeface="Arial"/>
              <a:buNone/>
            </a:pPr>
            <a:r>
              <a:rPr lang="fi" sz="1100" u="sng">
                <a:solidFill>
                  <a:srgbClr val="991144"/>
                </a:solidFill>
                <a:hlinkClick r:id="rId5"/>
              </a:rPr>
              <a:t>Game Reactor</a:t>
            </a:r>
            <a:r>
              <a:rPr lang="fi" sz="1100">
                <a:solidFill>
                  <a:schemeClr val="dk1"/>
                </a:solidFill>
              </a:rPr>
              <a:t> Nordens största speltidning. På deras hemsida läser du artiklar, nyheter och recensioner. Du kan även ladda hem hela tidningen till din dator.</a:t>
            </a:r>
          </a:p>
          <a:p>
            <a:pPr lvl="0" rtl="0">
              <a:spcBef>
                <a:spcPts val="0"/>
              </a:spcBef>
              <a:buClr>
                <a:schemeClr val="dk1"/>
              </a:buClr>
              <a:buSzPct val="100000"/>
              <a:buFont typeface="Arial"/>
              <a:buNone/>
            </a:pPr>
            <a:r>
              <a:rPr lang="fi" sz="1100" u="sng">
                <a:solidFill>
                  <a:srgbClr val="991144"/>
                </a:solidFill>
                <a:hlinkClick r:id="rId6"/>
              </a:rPr>
              <a:t>PC Gamer</a:t>
            </a:r>
            <a:r>
              <a:rPr lang="fi" sz="1100">
                <a:solidFill>
                  <a:schemeClr val="dk1"/>
                </a:solidFill>
              </a:rPr>
              <a:t> En annan speltidning med nyheter, recensioner och artiklar på sin hemsida.</a:t>
            </a:r>
          </a:p>
          <a:p>
            <a:pPr lvl="0" rtl="0">
              <a:spcBef>
                <a:spcPts val="0"/>
              </a:spcBef>
              <a:buClr>
                <a:schemeClr val="dk1"/>
              </a:buClr>
              <a:buSzPct val="100000"/>
              <a:buFont typeface="Arial"/>
              <a:buNone/>
            </a:pPr>
            <a:r>
              <a:rPr lang="fi" sz="1100" u="sng">
                <a:solidFill>
                  <a:srgbClr val="991144"/>
                </a:solidFill>
                <a:hlinkClick r:id="rId7"/>
              </a:rPr>
              <a:t>Nöjesguiden</a:t>
            </a:r>
            <a:r>
              <a:rPr lang="fi" sz="1100">
                <a:solidFill>
                  <a:schemeClr val="dk1"/>
                </a:solidFill>
              </a:rPr>
              <a:t> Vill du läsa mer om svenska filmer, artister och kändisar? I så fall kan du besöka Nöjesguidens sajt.</a:t>
            </a:r>
          </a:p>
          <a:p>
            <a:pPr lvl="0" rtl="0">
              <a:spcBef>
                <a:spcPts val="0"/>
              </a:spcBef>
              <a:buClr>
                <a:schemeClr val="dk1"/>
              </a:buClr>
              <a:buSzPct val="100000"/>
              <a:buFont typeface="Arial"/>
              <a:buNone/>
            </a:pPr>
            <a:r>
              <a:rPr lang="fi" sz="1100" u="sng">
                <a:solidFill>
                  <a:srgbClr val="991144"/>
                </a:solidFill>
                <a:hlinkClick r:id="rId8"/>
              </a:rPr>
              <a:t>PC för Alla</a:t>
            </a:r>
            <a:r>
              <a:rPr lang="fi" sz="1100">
                <a:solidFill>
                  <a:schemeClr val="dk1"/>
                </a:solidFill>
              </a:rPr>
              <a:t> Läs mer om vad som händer i datorvärlden i Sveriges största datortidning. Nästan allt från tidningen läggs ut på nätet.</a:t>
            </a:r>
          </a:p>
          <a:p>
            <a:pPr lvl="0" rtl="0">
              <a:spcBef>
                <a:spcPts val="0"/>
              </a:spcBef>
              <a:buClr>
                <a:schemeClr val="dk1"/>
              </a:buClr>
              <a:buSzPct val="100000"/>
              <a:buFont typeface="Arial"/>
              <a:buNone/>
            </a:pPr>
            <a:r>
              <a:rPr lang="fi" sz="1100" u="sng">
                <a:solidFill>
                  <a:srgbClr val="991144"/>
                </a:solidFill>
                <a:hlinkClick r:id="rId9"/>
              </a:rPr>
              <a:t>M3</a:t>
            </a:r>
            <a:r>
              <a:rPr lang="fi" sz="1100">
                <a:solidFill>
                  <a:schemeClr val="dk1"/>
                </a:solidFill>
              </a:rPr>
              <a:t> M3 är en tidning som handlar om teknik och prylar. Även den finns på nätet.</a:t>
            </a:r>
            <a:r>
              <a:rPr b="1" lang="fi" sz="1400">
                <a:solidFill>
                  <a:schemeClr val="dk1"/>
                </a:solidFill>
              </a:rPr>
              <a:t> </a:t>
            </a:r>
          </a:p>
          <a:p>
            <a:pPr lvl="0">
              <a:spcBef>
                <a:spcPts val="0"/>
              </a:spcBef>
              <a:buNone/>
            </a:pPr>
            <a:r>
              <a:t/>
            </a:r>
            <a:endParaRPr sz="1100">
              <a:solidFill>
                <a:schemeClr val="dk1"/>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98" name="Shape 198"/>
          <p:cNvSpPr txBox="1"/>
          <p:nvPr>
            <p:ph idx="1" type="body"/>
          </p:nvPr>
        </p:nvSpPr>
        <p:spPr>
          <a:xfrm>
            <a:off x="311700" y="445025"/>
            <a:ext cx="8520600" cy="4123800"/>
          </a:xfrm>
          <a:prstGeom prst="rect">
            <a:avLst/>
          </a:prstGeom>
        </p:spPr>
        <p:txBody>
          <a:bodyPr anchorCtr="0" anchor="t" bIns="91425" lIns="91425" rIns="91425" tIns="91425">
            <a:noAutofit/>
          </a:bodyPr>
          <a:lstStyle/>
          <a:p>
            <a:pPr lvl="0">
              <a:spcBef>
                <a:spcPts val="0"/>
              </a:spcBef>
              <a:buClr>
                <a:schemeClr val="dk1"/>
              </a:buClr>
              <a:buSzPct val="78571"/>
              <a:buFont typeface="Arial"/>
              <a:buNone/>
            </a:pPr>
            <a:r>
              <a:t/>
            </a:r>
            <a:endParaRPr b="1" sz="1400">
              <a:solidFill>
                <a:schemeClr val="dk1"/>
              </a:solidFill>
            </a:endParaRPr>
          </a:p>
          <a:p>
            <a:pPr lvl="0" rtl="0">
              <a:spcBef>
                <a:spcPts val="0"/>
              </a:spcBef>
              <a:buClr>
                <a:schemeClr val="dk1"/>
              </a:buClr>
              <a:buSzPct val="78571"/>
              <a:buFont typeface="Arial"/>
              <a:buNone/>
            </a:pPr>
            <a:r>
              <a:rPr b="1" lang="fi" sz="1400">
                <a:solidFill>
                  <a:schemeClr val="dk1"/>
                </a:solidFill>
              </a:rPr>
              <a:t>ANNAT INTRESSANT:</a:t>
            </a:r>
          </a:p>
          <a:p>
            <a:pPr lvl="0" rtl="0">
              <a:spcBef>
                <a:spcPts val="0"/>
              </a:spcBef>
              <a:buClr>
                <a:schemeClr val="dk1"/>
              </a:buClr>
              <a:buSzPct val="100000"/>
              <a:buFont typeface="Arial"/>
              <a:buNone/>
            </a:pPr>
            <a:r>
              <a:rPr lang="fi" sz="1100" u="sng">
                <a:solidFill>
                  <a:srgbClr val="991144"/>
                </a:solidFill>
                <a:hlinkClick r:id="rId3"/>
              </a:rPr>
              <a:t>Hurrinhurmauskone</a:t>
            </a:r>
            <a:r>
              <a:rPr lang="fi" sz="1100">
                <a:solidFill>
                  <a:schemeClr val="dk1"/>
                </a:solidFill>
              </a:rPr>
              <a:t> Sidan erbjuder roliga tips om hur lära sig praktisk svenska.</a:t>
            </a:r>
          </a:p>
          <a:p>
            <a:pPr lvl="0" rtl="0">
              <a:spcBef>
                <a:spcPts val="0"/>
              </a:spcBef>
              <a:buClr>
                <a:schemeClr val="dk1"/>
              </a:buClr>
              <a:buSzPct val="100000"/>
              <a:buFont typeface="Arial"/>
              <a:buNone/>
            </a:pPr>
            <a:r>
              <a:rPr lang="fi" sz="1100" u="sng">
                <a:solidFill>
                  <a:srgbClr val="991144"/>
                </a:solidFill>
                <a:hlinkClick r:id="rId4"/>
              </a:rPr>
              <a:t>Pohjola-Norden: Kolla, jämför och lyssna till nordiska språk</a:t>
            </a:r>
            <a:r>
              <a:rPr lang="fi" sz="1100">
                <a:solidFill>
                  <a:schemeClr val="dk1"/>
                </a:solidFill>
              </a:rPr>
              <a:t>  På dessa sidor hittar du korta dialoger om olika ämnen. Du kan läsa och lyssna på varje dialog på fem nordiska språk. Du kan t ex läsa den norska texten och lyssna på samma dialog på danska, eller läsa på isländska och lyssna på finska, eller hur du vill.</a:t>
            </a:r>
          </a:p>
          <a:p>
            <a:pPr lvl="0" rtl="0">
              <a:spcBef>
                <a:spcPts val="0"/>
              </a:spcBef>
              <a:buClr>
                <a:schemeClr val="dk1"/>
              </a:buClr>
              <a:buSzPct val="100000"/>
              <a:buFont typeface="Arial"/>
              <a:buNone/>
            </a:pPr>
            <a:r>
              <a:rPr lang="fi" sz="1100" u="sng">
                <a:solidFill>
                  <a:srgbClr val="991144"/>
                </a:solidFill>
                <a:hlinkClick r:id="rId5"/>
              </a:rPr>
              <a:t>Wikipedia</a:t>
            </a: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fi" sz="1800"/>
              <a:t>Två dagar i Stockholm (QR-koodirata &amp; tehtävät Google kaavakkeella)    </a:t>
            </a:r>
          </a:p>
        </p:txBody>
      </p:sp>
      <p:sp>
        <p:nvSpPr>
          <p:cNvPr id="67" name="Shape 67"/>
          <p:cNvSpPr txBox="1"/>
          <p:nvPr>
            <p:ph idx="1" type="body"/>
          </p:nvPr>
        </p:nvSpPr>
        <p:spPr>
          <a:xfrm>
            <a:off x="311700" y="981700"/>
            <a:ext cx="8520600" cy="3851400"/>
          </a:xfrm>
          <a:prstGeom prst="rect">
            <a:avLst/>
          </a:prstGeom>
        </p:spPr>
        <p:txBody>
          <a:bodyPr anchorCtr="0" anchor="t" bIns="91425" lIns="91425" rIns="91425" tIns="91425">
            <a:noAutofit/>
          </a:bodyPr>
          <a:lstStyle/>
          <a:p>
            <a:pPr indent="-317500" lvl="0" marL="457200" rtl="0">
              <a:spcBef>
                <a:spcPts val="0"/>
              </a:spcBef>
              <a:buSzPct val="100000"/>
              <a:buChar char="-"/>
            </a:pPr>
            <a:r>
              <a:rPr b="1" lang="fi" sz="1400"/>
              <a:t>10 - 12 työpisteen QR-koodirata</a:t>
            </a:r>
            <a:r>
              <a:rPr lang="fi" sz="1400"/>
              <a:t> kahdesta päivästä Tukholmassa</a:t>
            </a:r>
          </a:p>
          <a:p>
            <a:pPr indent="-317500" lvl="0" marL="457200" rtl="0">
              <a:spcBef>
                <a:spcPts val="0"/>
              </a:spcBef>
              <a:buSzPct val="100000"/>
              <a:buChar char="-"/>
            </a:pPr>
            <a:r>
              <a:rPr lang="fi" sz="1400"/>
              <a:t>jokaisessa pisteessä </a:t>
            </a:r>
            <a:r>
              <a:rPr b="1" lang="fi" sz="1400"/>
              <a:t>kaksi QR -koodia</a:t>
            </a:r>
            <a:r>
              <a:rPr lang="fi" sz="1400"/>
              <a:t> (toinen keltaisella paperilla = nettiosoite kohteen materiaaliin, toinen sinisellä paperilla = kohteeseen liittyvät tehtävät Google Formsilla )</a:t>
            </a:r>
          </a:p>
          <a:p>
            <a:pPr indent="-317500" lvl="0" marL="457200" rtl="0">
              <a:spcBef>
                <a:spcPts val="0"/>
              </a:spcBef>
              <a:buSzPct val="100000"/>
              <a:buChar char="-"/>
            </a:pPr>
            <a:r>
              <a:rPr lang="fi" sz="1400"/>
              <a:t>opiskelijat liikkuvat </a:t>
            </a:r>
            <a:r>
              <a:rPr b="1" lang="fi" sz="1400"/>
              <a:t>pareittain</a:t>
            </a:r>
            <a:r>
              <a:rPr lang="fi" sz="1400"/>
              <a:t>: </a:t>
            </a:r>
            <a:r>
              <a:rPr b="1" lang="fi" sz="1400"/>
              <a:t>kaksi kännykkää</a:t>
            </a:r>
            <a:r>
              <a:rPr lang="fi" sz="1400"/>
              <a:t> (1. kännykkä &gt;  nettimateriaaliin, 2. kännykkä &gt;Google kaavakkeen tehtäviin vastaaminen &amp; </a:t>
            </a:r>
            <a:r>
              <a:rPr b="1" lang="fi" sz="1400"/>
              <a:t>Tukholman kartta</a:t>
            </a:r>
            <a:r>
              <a:rPr lang="fi" sz="1400"/>
              <a:t>, johon merkitään kohteet)</a:t>
            </a:r>
          </a:p>
          <a:p>
            <a:pPr indent="-317500" lvl="0" marL="457200" rtl="0">
              <a:spcBef>
                <a:spcPts val="0"/>
              </a:spcBef>
              <a:buSzPct val="100000"/>
              <a:buChar char="-"/>
            </a:pPr>
            <a:r>
              <a:rPr lang="fi" sz="1400"/>
              <a:t>opettaja näkee helposti koneeltaan luokasta, kuka on käynyt missäkin ja mitä ovat vastanneet</a:t>
            </a:r>
          </a:p>
          <a:p>
            <a:pPr indent="-228600" lvl="0" marL="457200" rtl="0">
              <a:spcBef>
                <a:spcPts val="0"/>
              </a:spcBef>
              <a:buChar char="-"/>
            </a:pPr>
            <a:r>
              <a:rPr lang="fi" sz="1400"/>
              <a:t>Esim. seuraavia kohteita: Globen, Fotografiska museet, Vasamuseet, Junibacken, Abba museet, Allsång på Skansen, Gröna Lund, Södermalm, Gamla stan, Stockholms skärgård, af Chapman (yöpyminen), varuhusen i Stockholm.  (QR -koodit vievät näiden sivustoille tai videoihin)   </a:t>
            </a:r>
            <a:r>
              <a:rPr lang="fi" sz="1200"/>
              <a:t> </a:t>
            </a:r>
          </a:p>
          <a:p>
            <a:pPr lvl="0" rtl="0">
              <a:spcBef>
                <a:spcPts val="0"/>
              </a:spcBef>
              <a:buNone/>
            </a:pPr>
            <a:r>
              <a:t/>
            </a:r>
            <a:endParaRPr sz="1200"/>
          </a:p>
          <a:p>
            <a:pPr lvl="0" rtl="0">
              <a:spcBef>
                <a:spcPts val="0"/>
              </a:spcBef>
              <a:buNone/>
            </a:pPr>
            <a:r>
              <a:rPr lang="fi" sz="1200">
                <a:solidFill>
                  <a:srgbClr val="FF9900"/>
                </a:solidFill>
              </a:rPr>
              <a:t> </a:t>
            </a:r>
            <a:r>
              <a:rPr lang="fi" sz="1200"/>
              <a:t>      </a:t>
            </a:r>
            <a:r>
              <a:rPr lang="fi"/>
              <a:t>                 </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Esimerkki Globen</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74" name="Shape 74"/>
          <p:cNvPicPr preferRelativeResize="0"/>
          <p:nvPr/>
        </p:nvPicPr>
        <p:blipFill>
          <a:blip r:embed="rId3">
            <a:alphaModFix/>
          </a:blip>
          <a:stretch>
            <a:fillRect/>
          </a:stretch>
        </p:blipFill>
        <p:spPr>
          <a:xfrm>
            <a:off x="1293525" y="1511700"/>
            <a:ext cx="2857500" cy="2857500"/>
          </a:xfrm>
          <a:prstGeom prst="rect">
            <a:avLst/>
          </a:prstGeom>
          <a:noFill/>
          <a:ln>
            <a:noFill/>
          </a:ln>
        </p:spPr>
      </p:pic>
      <p:pic>
        <p:nvPicPr>
          <p:cNvPr id="75" name="Shape 75"/>
          <p:cNvPicPr preferRelativeResize="0"/>
          <p:nvPr/>
        </p:nvPicPr>
        <p:blipFill>
          <a:blip r:embed="rId4">
            <a:alphaModFix/>
          </a:blip>
          <a:stretch>
            <a:fillRect/>
          </a:stretch>
        </p:blipFill>
        <p:spPr>
          <a:xfrm>
            <a:off x="5003575" y="1362025"/>
            <a:ext cx="2857500" cy="2857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29325"/>
            <a:ext cx="8520600" cy="572700"/>
          </a:xfrm>
          <a:prstGeom prst="rect">
            <a:avLst/>
          </a:prstGeom>
        </p:spPr>
        <p:txBody>
          <a:bodyPr anchorCtr="0" anchor="t" bIns="91425" lIns="91425" rIns="91425" tIns="91425">
            <a:noAutofit/>
          </a:bodyPr>
          <a:lstStyle/>
          <a:p>
            <a:pPr lvl="0">
              <a:spcBef>
                <a:spcPts val="0"/>
              </a:spcBef>
              <a:buNone/>
            </a:pPr>
            <a:r>
              <a:rPr lang="fi" sz="1800"/>
              <a:t>Du gamla du fria i olika versioner</a:t>
            </a:r>
          </a:p>
        </p:txBody>
      </p:sp>
      <p:sp>
        <p:nvSpPr>
          <p:cNvPr id="81" name="Shape 81"/>
          <p:cNvSpPr txBox="1"/>
          <p:nvPr>
            <p:ph idx="1" type="body"/>
          </p:nvPr>
        </p:nvSpPr>
        <p:spPr>
          <a:xfrm>
            <a:off x="311700" y="902025"/>
            <a:ext cx="8520600" cy="3591300"/>
          </a:xfrm>
          <a:prstGeom prst="rect">
            <a:avLst/>
          </a:prstGeom>
        </p:spPr>
        <p:txBody>
          <a:bodyPr anchorCtr="0" anchor="t" bIns="91425" lIns="91425" rIns="91425" tIns="91425">
            <a:noAutofit/>
          </a:bodyPr>
          <a:lstStyle/>
          <a:p>
            <a:pPr indent="-304800" lvl="0" marL="457200" rtl="0">
              <a:spcBef>
                <a:spcPts val="0"/>
              </a:spcBef>
              <a:buSzPct val="100000"/>
              <a:buChar char="-"/>
            </a:pPr>
            <a:r>
              <a:rPr lang="fi" sz="1200"/>
              <a:t>integroidaan musiikin tunnille, jossa lauletaan </a:t>
            </a:r>
          </a:p>
          <a:p>
            <a:pPr indent="-304800" lvl="0" marL="457200" rtl="0">
              <a:spcBef>
                <a:spcPts val="0"/>
              </a:spcBef>
              <a:buSzPct val="100000"/>
              <a:buChar char="-"/>
            </a:pPr>
            <a:r>
              <a:rPr lang="fi" sz="1200"/>
              <a:t>itsenäinen/parityö; tehtävänä tutustua </a:t>
            </a:r>
            <a:r>
              <a:rPr i="1" lang="fi" sz="1200"/>
              <a:t>Du gamla du fria</a:t>
            </a:r>
            <a:r>
              <a:rPr lang="fi" sz="1200"/>
              <a:t> -kansallislauluun</a:t>
            </a:r>
          </a:p>
          <a:p>
            <a:pPr indent="-304800" lvl="0" marL="457200" rtl="0">
              <a:spcBef>
                <a:spcPts val="0"/>
              </a:spcBef>
              <a:buSzPct val="100000"/>
              <a:buChar char="-"/>
            </a:pPr>
            <a:r>
              <a:rPr lang="fi" sz="1200"/>
              <a:t>kuuntele ja laula </a:t>
            </a:r>
            <a:r>
              <a:rPr i="1" lang="fi" sz="1200"/>
              <a:t>Du gamla du fria</a:t>
            </a:r>
            <a:r>
              <a:rPr lang="fi" sz="1200"/>
              <a:t> ruotsin tai musiikin tunnilla, sekä ruotsalaisin että suomalaisin sanoin (texten på </a:t>
            </a:r>
            <a:r>
              <a:rPr lang="fi" sz="1200" u="sng">
                <a:solidFill>
                  <a:schemeClr val="hlink"/>
                </a:solidFill>
                <a:hlinkClick r:id="rId3"/>
              </a:rPr>
              <a:t>http://www.kungahuset.se/monarkinhovstaterna/kungligasymboler/musik/nationalsangen.4.19ae4931022afdcff3800017853.html</a:t>
            </a:r>
            <a:r>
              <a:rPr lang="fi" sz="1200"/>
              <a:t> ) </a:t>
            </a:r>
          </a:p>
          <a:p>
            <a:pPr indent="-304800" lvl="0" marL="457200" rtl="0">
              <a:spcBef>
                <a:spcPts val="0"/>
              </a:spcBef>
              <a:buSzPct val="100000"/>
              <a:buChar char="-"/>
            </a:pPr>
            <a:r>
              <a:rPr lang="fi" sz="1200"/>
              <a:t>katso </a:t>
            </a:r>
            <a:r>
              <a:rPr lang="fi" sz="1200">
                <a:solidFill>
                  <a:srgbClr val="222222"/>
                </a:solidFill>
                <a:highlight>
                  <a:srgbClr val="FFFFFF"/>
                </a:highlight>
              </a:rPr>
              <a:t>Volvo XC70 - Made by Sweden (</a:t>
            </a:r>
            <a:r>
              <a:rPr lang="fi" sz="1200" u="sng">
                <a:solidFill>
                  <a:schemeClr val="hlink"/>
                </a:solidFill>
                <a:hlinkClick r:id="rId4"/>
              </a:rPr>
              <a:t>https://youtu.be/bFG6ptAW8aw</a:t>
            </a:r>
            <a:r>
              <a:rPr lang="fi" sz="1200"/>
              <a:t>) Mikä laulun sanoissa eroaa alkuperäiseen tekstiin verrattuna? Mitä mieltä olit kappaleesta ja videosta? Hur skiljer sig den här versionen från den ursprungliga texten? Vad tycker ni om låten och videon?</a:t>
            </a:r>
          </a:p>
          <a:p>
            <a:pPr indent="-304800" lvl="0" marL="457200" rtl="0">
              <a:spcBef>
                <a:spcPts val="0"/>
              </a:spcBef>
              <a:buSzPct val="100000"/>
              <a:buChar char="-"/>
            </a:pPr>
            <a:r>
              <a:rPr lang="fi" sz="1200"/>
              <a:t>valitse parisi kanssa mielestäsi paras esittäjä tai versio (tai tee lista kolmesta parhaasta esim. peda.netiin/o365:een/Padlet-seinälle luotuun tiedostoon, jonne myös tähän tehtävään kuuluvat linkit voi upottaa)</a:t>
            </a:r>
          </a:p>
          <a:p>
            <a:pPr indent="-304800" lvl="0" marL="457200" rtl="0">
              <a:spcBef>
                <a:spcPts val="0"/>
              </a:spcBef>
              <a:buSzPct val="100000"/>
              <a:buChar char="-"/>
            </a:pPr>
            <a:r>
              <a:rPr lang="fi" sz="1200"/>
              <a:t>harjoittele laulussa olevaa sanastoa Quizletin avulla (tee sellainen itse tai etsi valmis: “Du gamla du fria” </a:t>
            </a:r>
            <a:r>
              <a:rPr lang="fi" sz="1200" u="sng">
                <a:solidFill>
                  <a:schemeClr val="hlink"/>
                </a:solidFill>
                <a:hlinkClick r:id="rId5"/>
              </a:rPr>
              <a:t>https://quizlet.com/_1q9usu</a:t>
            </a:r>
            <a:r>
              <a:rPr lang="fi" sz="1200"/>
              <a:t> - password: “dugamla”), uutena ominaisuutena mahdollisuus tehdä peli, jossa oppilaat kilpailevat toisiaan vastaan monta kertaa vaihtuvissa ryhmissä</a:t>
            </a:r>
          </a:p>
          <a:p>
            <a:pPr indent="-304800" lvl="0" marL="457200" rtl="0">
              <a:spcBef>
                <a:spcPts val="0"/>
              </a:spcBef>
              <a:buSzPct val="100000"/>
              <a:buChar char="-"/>
            </a:pPr>
            <a:r>
              <a:rPr lang="fi" sz="1200"/>
              <a:t>tee itse Kahoot-tietovisa kansallislauluun ja sen historiaan liittyen toisille oppilaille (t.ex. </a:t>
            </a:r>
            <a:r>
              <a:rPr lang="fi" sz="1200" u="sng">
                <a:solidFill>
                  <a:schemeClr val="hlink"/>
                </a:solidFill>
                <a:hlinkClick r:id="rId6"/>
              </a:rPr>
              <a:t>http://www.kungahuset.se</a:t>
            </a:r>
            <a:r>
              <a:rPr lang="fi" sz="1200"/>
              <a:t> och </a:t>
            </a:r>
            <a:r>
              <a:rPr lang="fi" sz="1200" u="sng">
                <a:solidFill>
                  <a:schemeClr val="hlink"/>
                </a:solidFill>
                <a:hlinkClick r:id="rId7"/>
              </a:rPr>
              <a:t>https://historiskt.wordpress.com/2013/11/06/du-gamla-du-fria/</a:t>
            </a:r>
            <a:r>
              <a:rPr lang="fi" sz="1200"/>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49525"/>
            <a:ext cx="8520600" cy="572700"/>
          </a:xfrm>
          <a:prstGeom prst="rect">
            <a:avLst/>
          </a:prstGeom>
        </p:spPr>
        <p:txBody>
          <a:bodyPr anchorCtr="0" anchor="t" bIns="91425" lIns="91425" rIns="91425" tIns="91425">
            <a:noAutofit/>
          </a:bodyPr>
          <a:lstStyle/>
          <a:p>
            <a:pPr lvl="0">
              <a:spcBef>
                <a:spcPts val="0"/>
              </a:spcBef>
              <a:buNone/>
            </a:pPr>
            <a:r>
              <a:rPr lang="fi" sz="1800"/>
              <a:t>Kulttuuria Green screen -tekniikalla</a:t>
            </a:r>
          </a:p>
        </p:txBody>
      </p:sp>
      <p:sp>
        <p:nvSpPr>
          <p:cNvPr id="87" name="Shape 87"/>
          <p:cNvSpPr txBox="1"/>
          <p:nvPr>
            <p:ph idx="1" type="body"/>
          </p:nvPr>
        </p:nvSpPr>
        <p:spPr>
          <a:xfrm>
            <a:off x="311700" y="748025"/>
            <a:ext cx="8520600" cy="3416400"/>
          </a:xfrm>
          <a:prstGeom prst="rect">
            <a:avLst/>
          </a:prstGeom>
        </p:spPr>
        <p:txBody>
          <a:bodyPr anchorCtr="0" anchor="t" bIns="91425" lIns="91425" rIns="91425" tIns="91425">
            <a:noAutofit/>
          </a:bodyPr>
          <a:lstStyle/>
          <a:p>
            <a:pPr indent="-304800" lvl="0" marL="457200" rtl="0">
              <a:spcBef>
                <a:spcPts val="0"/>
              </a:spcBef>
              <a:buSzPct val="100000"/>
              <a:buChar char="-"/>
            </a:pPr>
            <a:r>
              <a:rPr lang="fi" sz="1200"/>
              <a:t>Green screen on iPad-sovellus, jonka avulla oppilaat voivat tehdä erilaisia esityksiä vaikkapa maan nähtävyyksistä. </a:t>
            </a:r>
          </a:p>
          <a:p>
            <a:pPr indent="-304800" lvl="0" marL="457200" rtl="0">
              <a:spcBef>
                <a:spcPts val="0"/>
              </a:spcBef>
              <a:buSzPct val="100000"/>
              <a:buChar char="-"/>
            </a:pPr>
            <a:r>
              <a:rPr lang="fi" sz="1200"/>
              <a:t>Sovelluksen avulla luodaan video, jonka tausta voi olla still-kuva tai liikkuvaa kuvaa. Oppilaita videoidaan vihreää taustaa vasten, jolloin sovellus rajaa kuvaan vain oppilaan, ei taustaa. Kun oppilaan kuva yhdistetään taustakuvaan, näyttää kuin oppilas olisi itse paikan päällä. Oppilas voi videolla kertoa taustakuvasta tai -videosta. </a:t>
            </a:r>
          </a:p>
          <a:p>
            <a:pPr indent="-304800" lvl="0" marL="457200" rtl="0">
              <a:spcBef>
                <a:spcPts val="0"/>
              </a:spcBef>
              <a:buSzPct val="100000"/>
              <a:buChar char="-"/>
            </a:pPr>
            <a:r>
              <a:rPr lang="fi" sz="1200"/>
              <a:t>Green screen suo oppilaalle myös mahdollisuuden leikkiä huippuartistia. Taustalle voidaan valita musiikkivideo ja oppilas voi liikuttaa suutaan laulun sanojen tahdissa.</a:t>
            </a:r>
          </a:p>
          <a:p>
            <a:pPr indent="-317500" lvl="0" marL="457200" rtl="0">
              <a:spcBef>
                <a:spcPts val="0"/>
              </a:spcBef>
              <a:buSzPct val="116666"/>
              <a:buChar char="-"/>
            </a:pPr>
            <a:r>
              <a:rPr lang="fi" sz="1200"/>
              <a:t>Esimerkki sovelluksen hyödyntämisestä: Arvotaan jokaiselle oppilasparille yksi Tukholman nähtävyyksistä. Oppilaat etsivät tietoa nähtävyydestä ja tekevät sitten siitä videon Green screen -tekniikalla tason mukaan joko suomeksi tai ruotsiksi. Lopuksi katsotaan kaikkien videot, jolloin nähtävyydet tulevat kaikille tutuksi. Oppilaat voivat tehdä toistensa videoista muistiinpano</a:t>
            </a:r>
            <a:r>
              <a:rPr lang="fi" sz="1400"/>
              <a:t>ja ja/tai antaa palautetta toistensa videoista. </a:t>
            </a:r>
          </a:p>
          <a:p>
            <a:pPr indent="-317500" lvl="0" marL="457200" rtl="0">
              <a:spcBef>
                <a:spcPts val="0"/>
              </a:spcBef>
              <a:buSzPct val="100000"/>
              <a:buChar char="-"/>
            </a:pPr>
            <a:r>
              <a:rPr lang="fi" sz="1400"/>
              <a:t>Green screen -sovelluksen käyttöohjeet löytyvät täältä:            </a:t>
            </a:r>
            <a:r>
              <a:rPr lang="fi" sz="1400" u="sng">
                <a:solidFill>
                  <a:schemeClr val="hlink"/>
                </a:solidFill>
                <a:hlinkClick r:id="rId3"/>
              </a:rPr>
              <a:t>https://www.youtube.com/watch?v=AadfSLxmKj4</a:t>
            </a:r>
            <a:r>
              <a:rPr lang="fi" sz="1400"/>
              <a:t>     </a:t>
            </a:r>
          </a:p>
          <a:p>
            <a:pPr lvl="0" rtl="0">
              <a:spcBef>
                <a:spcPts val="0"/>
              </a:spcBef>
              <a:buNone/>
            </a:pPr>
            <a:r>
              <a:t/>
            </a:r>
            <a:endParaRPr sz="1400"/>
          </a:p>
          <a:p>
            <a:pPr lvl="0" rtl="0">
              <a:spcBef>
                <a:spcPts val="0"/>
              </a:spcBef>
              <a:buNone/>
            </a:pPr>
            <a:r>
              <a:t/>
            </a:r>
            <a:endParaRPr sz="1400"/>
          </a:p>
          <a:p>
            <a:pPr indent="0" lvl="0" marL="0" rtl="0">
              <a:spcBef>
                <a:spcPts val="0"/>
              </a:spcBef>
              <a:buNone/>
            </a:pPr>
            <a:r>
              <a:rPr lang="fi" sz="1400"/>
              <a:t>    </a:t>
            </a: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Selfie nähtävyyden edessä</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fi" sz="1200"/>
              <a:t>Selfie-tehtävä yläkouluun/alakouluun</a:t>
            </a:r>
          </a:p>
          <a:p>
            <a:pPr lvl="0" rtl="0">
              <a:spcBef>
                <a:spcPts val="0"/>
              </a:spcBef>
              <a:buNone/>
            </a:pPr>
            <a:r>
              <a:rPr lang="fi" sz="1200"/>
              <a:t>Toinen versio green screen -sovelluksesta voisi olla selfie. Oppilaat heijastavat etsimänsä kuvan valkotaululle. Sitten oppilaat ottavat esim. pareina selfieitä kuvan edessä ja kirjoittavat pienen jutun/tekstiviestin, missä ovat ja mitä ovat tehneet. Kuvat rajataan aidon näköisiksi. Tekstiviestien “screen shoteista” voisi tehdä luokan seinälle koonnin. Halutessaan keskelle tulisi kartta ja siitä langanpätkä kuvaan. Samalla tulisi tutuksi, missä nähtävyyden esim. Tukholmassa sijaitsevat.</a:t>
            </a:r>
          </a:p>
          <a:p>
            <a:pPr lvl="0" rtl="0">
              <a:spcBef>
                <a:spcPts val="0"/>
              </a:spcBef>
              <a:buNone/>
            </a:pPr>
            <a:r>
              <a:t/>
            </a:r>
            <a:endParaRPr sz="1200"/>
          </a:p>
          <a:p>
            <a:pPr lvl="0">
              <a:spcBef>
                <a:spcPts val="0"/>
              </a:spcBef>
              <a:buClr>
                <a:schemeClr val="dk1"/>
              </a:buClr>
              <a:buSzPct val="91666"/>
              <a:buFont typeface="Arial"/>
              <a:buNone/>
            </a:pPr>
            <a:r>
              <a:t/>
            </a:r>
            <a:endParaRPr sz="1200"/>
          </a:p>
        </p:txBody>
      </p:sp>
      <p:sp>
        <p:nvSpPr>
          <p:cNvPr id="94" name="Shape 94"/>
          <p:cNvSpPr txBox="1"/>
          <p:nvPr/>
        </p:nvSpPr>
        <p:spPr>
          <a:xfrm>
            <a:off x="311700" y="111325"/>
            <a:ext cx="1536300" cy="572700"/>
          </a:xfrm>
          <a:prstGeom prst="rect">
            <a:avLst/>
          </a:prstGeom>
          <a:noFill/>
          <a:ln>
            <a:noFill/>
          </a:ln>
        </p:spPr>
        <p:txBody>
          <a:bodyPr anchorCtr="0" anchor="ctr" bIns="91425" lIns="91425" rIns="91425" tIns="91425">
            <a:noAutofit/>
          </a:bodyPr>
          <a:lstStyle/>
          <a:p>
            <a:pPr lvl="0" rtl="0">
              <a:lnSpc>
                <a:spcPct val="115000"/>
              </a:lnSpc>
              <a:spcBef>
                <a:spcPts val="0"/>
              </a:spcBef>
              <a:spcAft>
                <a:spcPts val="1600"/>
              </a:spcAft>
              <a:buNone/>
            </a:pPr>
            <a:r>
              <a:t/>
            </a:r>
            <a:endParaRPr sz="1200">
              <a:solidFill>
                <a:schemeClr val="dk2"/>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ThingLink: Interaktiivinen kuva</a:t>
            </a:r>
          </a:p>
        </p:txBody>
      </p:sp>
      <p:sp>
        <p:nvSpPr>
          <p:cNvPr id="100" name="Shape 100"/>
          <p:cNvSpPr txBox="1"/>
          <p:nvPr>
            <p:ph idx="1" type="body"/>
          </p:nvPr>
        </p:nvSpPr>
        <p:spPr>
          <a:xfrm>
            <a:off x="311700" y="1152475"/>
            <a:ext cx="8520600" cy="3824100"/>
          </a:xfrm>
          <a:prstGeom prst="rect">
            <a:avLst/>
          </a:prstGeom>
        </p:spPr>
        <p:txBody>
          <a:bodyPr anchorCtr="0" anchor="t" bIns="91425" lIns="91425" rIns="91425" tIns="91425">
            <a:noAutofit/>
          </a:bodyPr>
          <a:lstStyle/>
          <a:p>
            <a:pPr indent="-228600" lvl="0" marL="457200" rtl="0">
              <a:spcBef>
                <a:spcPts val="0"/>
              </a:spcBef>
              <a:buAutoNum type="arabicPeriod"/>
            </a:pPr>
            <a:r>
              <a:rPr lang="fi"/>
              <a:t>Mene osoitteeseen: </a:t>
            </a:r>
            <a:r>
              <a:rPr lang="fi" sz="1100" u="sng">
                <a:solidFill>
                  <a:schemeClr val="hlink"/>
                </a:solidFill>
                <a:hlinkClick r:id="rId3"/>
              </a:rPr>
              <a:t>https://www.thinglink.com/register?teacher=1&amp;student=0</a:t>
            </a:r>
          </a:p>
          <a:p>
            <a:pPr indent="-228600" lvl="0" marL="457200" rtl="0">
              <a:spcBef>
                <a:spcPts val="0"/>
              </a:spcBef>
              <a:buAutoNum type="arabicPeriod"/>
            </a:pPr>
            <a:r>
              <a:rPr lang="fi"/>
              <a:t>Rekisteröidy sähköpostiosoitteella tai Facebook-, Twitter- tai Google-tunnuksilla</a:t>
            </a:r>
          </a:p>
          <a:p>
            <a:pPr indent="-228600" lvl="0" marL="457200" rtl="0">
              <a:spcBef>
                <a:spcPts val="0"/>
              </a:spcBef>
            </a:pPr>
            <a:r>
              <a:rPr lang="fi"/>
              <a:t>Ilmaisversiossa voit luoda palveluun yhden ryhmän (max. 100 opiskelijaa), jonka voit jakaa eri kanaviin (esim. RUB3, RUB6 jne.)</a:t>
            </a:r>
          </a:p>
          <a:p>
            <a:pPr indent="-228600" lvl="0" marL="457200" rtl="0">
              <a:spcBef>
                <a:spcPts val="0"/>
              </a:spcBef>
            </a:pPr>
            <a:r>
              <a:rPr lang="fi"/>
              <a:t>Palvelussa voit luoda interaktiivisia kuvia lisäämällä niihin tekstiä, kuvia, videoita… (ilmaisversio on karvalakkimalli, maksullisissa on enemmän hienouksia)</a:t>
            </a:r>
          </a:p>
          <a:p>
            <a:pPr indent="-228600" lvl="0" marL="457200" rtl="0">
              <a:spcBef>
                <a:spcPts val="0"/>
              </a:spcBef>
            </a:pPr>
            <a:r>
              <a:rPr lang="fi"/>
              <a:t>Opiskelijat voivat kirjautua palveluun opelta saatavan koodin avulla ja tehdä omia kuvia esim. RUB3 kanavalle</a:t>
            </a:r>
          </a:p>
          <a:p>
            <a:pPr indent="-228600" lvl="0" marL="457200" rtl="0">
              <a:spcBef>
                <a:spcPts val="0"/>
              </a:spcBef>
            </a:pPr>
            <a:r>
              <a:rPr lang="fi"/>
              <a:t>kuvia voi jakaa eri palveluihin</a:t>
            </a:r>
          </a:p>
          <a:p>
            <a:pPr lvl="0" rt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fi"/>
              <a:t>Esimerkki kuninkaallisista venäläisillä teksteillä:</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fi" u="sng">
                <a:solidFill>
                  <a:schemeClr val="hlink"/>
                </a:solidFill>
                <a:hlinkClick r:id="rId3"/>
              </a:rPr>
              <a:t>Ruotsin kuningasperhe</a:t>
            </a:r>
          </a:p>
          <a:p>
            <a:pPr lvl="0">
              <a:spcBef>
                <a:spcPts val="0"/>
              </a:spcBef>
              <a:buNone/>
            </a:pPr>
            <a:r>
              <a:rPr lang="fi"/>
              <a:t>Muita sovellusideoita: </a:t>
            </a:r>
          </a:p>
          <a:p>
            <a:pPr lvl="0">
              <a:spcBef>
                <a:spcPts val="0"/>
              </a:spcBef>
              <a:buNone/>
            </a:pPr>
            <a:r>
              <a:rPr lang="fi" u="sng">
                <a:solidFill>
                  <a:schemeClr val="hlink"/>
                </a:solidFill>
                <a:hlinkClick r:id="rId4"/>
              </a:rPr>
              <a:t>http://ideaoppi.fi/?p=170</a:t>
            </a:r>
          </a:p>
          <a:p>
            <a:pPr lvl="0">
              <a:spcBef>
                <a:spcPts val="0"/>
              </a:spcBef>
              <a:buNone/>
            </a:pPr>
            <a:r>
              <a:rPr lang="fi" u="sng">
                <a:solidFill>
                  <a:schemeClr val="hlink"/>
                </a:solidFill>
                <a:hlinkClick r:id="rId5"/>
              </a:rPr>
              <a:t>Digitaidot opetuksessa</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