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6" r:id="rId2"/>
    <p:sldMasterId id="2147483688" r:id="rId3"/>
    <p:sldMasterId id="2147483700" r:id="rId4"/>
    <p:sldMasterId id="2147483712" r:id="rId5"/>
    <p:sldMasterId id="2147483724" r:id="rId6"/>
  </p:sldMasterIdLst>
  <p:notesMasterIdLst>
    <p:notesMasterId r:id="rId22"/>
  </p:notesMasterIdLst>
  <p:sldIdLst>
    <p:sldId id="256" r:id="rId7"/>
    <p:sldId id="277" r:id="rId8"/>
    <p:sldId id="283" r:id="rId9"/>
    <p:sldId id="274" r:id="rId10"/>
    <p:sldId id="284" r:id="rId11"/>
    <p:sldId id="266" r:id="rId12"/>
    <p:sldId id="285" r:id="rId13"/>
    <p:sldId id="286" r:id="rId14"/>
    <p:sldId id="287" r:id="rId15"/>
    <p:sldId id="288" r:id="rId16"/>
    <p:sldId id="289" r:id="rId17"/>
    <p:sldId id="290" r:id="rId18"/>
    <p:sldId id="292" r:id="rId19"/>
    <p:sldId id="291" r:id="rId20"/>
    <p:sldId id="293" r:id="rId21"/>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7BC0"/>
    <a:srgbClr val="FFFFFF"/>
    <a:srgbClr val="EBF6F9"/>
    <a:srgbClr val="DCDCDC"/>
    <a:srgbClr val="D7EDF4"/>
    <a:srgbClr val="80C4D9"/>
    <a:srgbClr val="B6DDE9"/>
    <a:srgbClr val="CCE7F0"/>
    <a:srgbClr val="000000"/>
    <a:srgbClr val="7AD7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howGuides="1">
      <p:cViewPr varScale="1">
        <p:scale>
          <a:sx n="73" d="100"/>
          <a:sy n="73" d="100"/>
        </p:scale>
        <p:origin x="662"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r>
              <a:rPr lang="fi-FI"/>
              <a:t>Sääntelyn kuormitus ja sen toistuvuus (yhteenveto pöytien tuloksista)</a:t>
            </a:r>
          </a:p>
        </c:rich>
      </c:tx>
      <c:layout/>
      <c:overlay val="0"/>
      <c:spPr>
        <a:noFill/>
        <a:ln>
          <a:noFill/>
        </a:ln>
        <a:effectLst/>
      </c:spPr>
    </c:title>
    <c:autoTitleDeleted val="0"/>
    <c:plotArea>
      <c:layout/>
      <c:radarChart>
        <c:radarStyle val="marker"/>
        <c:varyColors val="0"/>
        <c:ser>
          <c:idx val="0"/>
          <c:order val="0"/>
          <c:tx>
            <c:strRef>
              <c:f>Perusdata!$D$77</c:f>
              <c:strCache>
                <c:ptCount val="1"/>
                <c:pt idx="0">
                  <c:v>Kuormituksen määrä</c:v>
                </c:pt>
              </c:strCache>
            </c:strRef>
          </c:tx>
          <c:spPr>
            <a:ln w="25400" cap="rnd" cmpd="sng" algn="ctr">
              <a:solidFill>
                <a:schemeClr val="accent1"/>
              </a:solidFill>
              <a:prstDash val="sysDot"/>
              <a:round/>
            </a:ln>
            <a:effectLst/>
          </c:spPr>
          <c:marker>
            <c:symbol val="circle"/>
            <c:size val="6"/>
            <c:spPr>
              <a:solidFill>
                <a:schemeClr val="accent1"/>
              </a:solidFill>
              <a:ln>
                <a:noFill/>
              </a:ln>
              <a:effectLst/>
            </c:spPr>
          </c:marker>
          <c:cat>
            <c:strRef>
              <c:f>Perusdata!$C$78:$C$82</c:f>
              <c:strCache>
                <c:ptCount val="5"/>
                <c:pt idx="0">
                  <c:v>Miten keskeisen sääntelyn hallitseminen kuormittaa? </c:v>
                </c:pt>
                <c:pt idx="1">
                  <c:v>Kuinka kuormittavia ovat sääntelyyn liittyvä yleinen raportointi ja valvonta? </c:v>
                </c:pt>
                <c:pt idx="2">
                  <c:v>Kuinka kuormittavia ovat yleiset työnantajavelvoitteet? </c:v>
                </c:pt>
                <c:pt idx="3">
                  <c:v>Kuinka kuormittavia ovat luvan- tai ilmoituksenvaraisuus ja niihin verrattavat seikat? </c:v>
                </c:pt>
                <c:pt idx="4">
                  <c:v>Kuinka sääntelyn noudattaminen kuormittaa?</c:v>
                </c:pt>
              </c:strCache>
            </c:strRef>
          </c:cat>
          <c:val>
            <c:numRef>
              <c:f>Perusdata!$D$78:$D$82</c:f>
              <c:numCache>
                <c:formatCode>0.00</c:formatCode>
                <c:ptCount val="5"/>
                <c:pt idx="0" formatCode="General">
                  <c:v>3.8125</c:v>
                </c:pt>
                <c:pt idx="1">
                  <c:v>3.45</c:v>
                </c:pt>
                <c:pt idx="2">
                  <c:v>3.4249999999999998</c:v>
                </c:pt>
                <c:pt idx="3">
                  <c:v>3.9333333333333336</c:v>
                </c:pt>
                <c:pt idx="4">
                  <c:v>3.0958333333333332</c:v>
                </c:pt>
              </c:numCache>
            </c:numRef>
          </c:val>
        </c:ser>
        <c:ser>
          <c:idx val="1"/>
          <c:order val="1"/>
          <c:tx>
            <c:strRef>
              <c:f>Perusdata!$E$77</c:f>
              <c:strCache>
                <c:ptCount val="1"/>
                <c:pt idx="0">
                  <c:v>Kuormituksen toistuvuus</c:v>
                </c:pt>
              </c:strCache>
            </c:strRef>
          </c:tx>
          <c:spPr>
            <a:ln w="25400" cap="rnd" cmpd="sng" algn="ctr">
              <a:solidFill>
                <a:schemeClr val="accent2"/>
              </a:solidFill>
              <a:prstDash val="sysDot"/>
              <a:round/>
            </a:ln>
            <a:effectLst/>
          </c:spPr>
          <c:marker>
            <c:symbol val="circle"/>
            <c:size val="6"/>
            <c:spPr>
              <a:solidFill>
                <a:schemeClr val="accent2"/>
              </a:solidFill>
              <a:ln>
                <a:noFill/>
              </a:ln>
              <a:effectLst/>
            </c:spPr>
          </c:marker>
          <c:cat>
            <c:strRef>
              <c:f>Perusdata!$C$78:$C$82</c:f>
              <c:strCache>
                <c:ptCount val="5"/>
                <c:pt idx="0">
                  <c:v>Miten keskeisen sääntelyn hallitseminen kuormittaa? </c:v>
                </c:pt>
                <c:pt idx="1">
                  <c:v>Kuinka kuormittavia ovat sääntelyyn liittyvä yleinen raportointi ja valvonta? </c:v>
                </c:pt>
                <c:pt idx="2">
                  <c:v>Kuinka kuormittavia ovat yleiset työnantajavelvoitteet? </c:v>
                </c:pt>
                <c:pt idx="3">
                  <c:v>Kuinka kuormittavia ovat luvan- tai ilmoituksenvaraisuus ja niihin verrattavat seikat? </c:v>
                </c:pt>
                <c:pt idx="4">
                  <c:v>Kuinka sääntelyn noudattaminen kuormittaa?</c:v>
                </c:pt>
              </c:strCache>
            </c:strRef>
          </c:cat>
          <c:val>
            <c:numRef>
              <c:f>Perusdata!$E$78:$E$82</c:f>
              <c:numCache>
                <c:formatCode>0.00</c:formatCode>
                <c:ptCount val="5"/>
                <c:pt idx="0" formatCode="General">
                  <c:v>3.1583333333333332</c:v>
                </c:pt>
                <c:pt idx="1">
                  <c:v>3.3194444444444446</c:v>
                </c:pt>
                <c:pt idx="2">
                  <c:v>3.15</c:v>
                </c:pt>
                <c:pt idx="3">
                  <c:v>3.5333333333333332</c:v>
                </c:pt>
                <c:pt idx="4">
                  <c:v>3.0041666666666664</c:v>
                </c:pt>
              </c:numCache>
            </c:numRef>
          </c:val>
        </c:ser>
        <c:ser>
          <c:idx val="2"/>
          <c:order val="2"/>
          <c:tx>
            <c:strRef>
              <c:f>Perusdata!$F$77</c:f>
              <c:strCache>
                <c:ptCount val="1"/>
              </c:strCache>
            </c:strRef>
          </c:tx>
          <c:spPr>
            <a:ln w="25400" cap="rnd" cmpd="sng" algn="ctr">
              <a:solidFill>
                <a:schemeClr val="accent3"/>
              </a:solidFill>
              <a:prstDash val="sysDot"/>
              <a:round/>
            </a:ln>
            <a:effectLst/>
          </c:spPr>
          <c:marker>
            <c:symbol val="circle"/>
            <c:size val="6"/>
            <c:spPr>
              <a:solidFill>
                <a:schemeClr val="accent3"/>
              </a:solidFill>
              <a:ln>
                <a:noFill/>
              </a:ln>
              <a:effectLst/>
            </c:spPr>
          </c:marker>
          <c:cat>
            <c:strRef>
              <c:f>Perusdata!$C$78:$C$82</c:f>
              <c:strCache>
                <c:ptCount val="5"/>
                <c:pt idx="0">
                  <c:v>Miten keskeisen sääntelyn hallitseminen kuormittaa? </c:v>
                </c:pt>
                <c:pt idx="1">
                  <c:v>Kuinka kuormittavia ovat sääntelyyn liittyvä yleinen raportointi ja valvonta? </c:v>
                </c:pt>
                <c:pt idx="2">
                  <c:v>Kuinka kuormittavia ovat yleiset työnantajavelvoitteet? </c:v>
                </c:pt>
                <c:pt idx="3">
                  <c:v>Kuinka kuormittavia ovat luvan- tai ilmoituksenvaraisuus ja niihin verrattavat seikat? </c:v>
                </c:pt>
                <c:pt idx="4">
                  <c:v>Kuinka sääntelyn noudattaminen kuormittaa?</c:v>
                </c:pt>
              </c:strCache>
            </c:strRef>
          </c:cat>
          <c:val>
            <c:numRef>
              <c:f>Perusdata!$F$78:$F$82</c:f>
              <c:numCache>
                <c:formatCode>General</c:formatCode>
                <c:ptCount val="5"/>
              </c:numCache>
            </c:numRef>
          </c:val>
        </c:ser>
        <c:dLbls>
          <c:showLegendKey val="0"/>
          <c:showVal val="0"/>
          <c:showCatName val="0"/>
          <c:showSerName val="0"/>
          <c:showPercent val="0"/>
          <c:showBubbleSize val="0"/>
        </c:dLbls>
        <c:axId val="232904688"/>
        <c:axId val="232905080"/>
      </c:radarChart>
      <c:catAx>
        <c:axId val="232904688"/>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232905080"/>
        <c:crosses val="autoZero"/>
        <c:auto val="1"/>
        <c:lblAlgn val="ctr"/>
        <c:lblOffset val="100"/>
        <c:noMultiLvlLbl val="0"/>
      </c:catAx>
      <c:valAx>
        <c:axId val="232905080"/>
        <c:scaling>
          <c:orientation val="minMax"/>
          <c:max val="5"/>
          <c:min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23290468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fi-FI"/>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Keskeinen sääntelyn hallinta</a:t>
            </a:r>
          </a:p>
        </c:rich>
      </c:tx>
      <c:layout/>
      <c:overlay val="0"/>
      <c:spPr>
        <a:noFill/>
        <a:ln>
          <a:noFill/>
        </a:ln>
        <a:effectLst/>
      </c:spPr>
    </c:title>
    <c:autoTitleDeleted val="0"/>
    <c:plotArea>
      <c:layout/>
      <c:barChart>
        <c:barDir val="bar"/>
        <c:grouping val="clustered"/>
        <c:varyColors val="0"/>
        <c:ser>
          <c:idx val="0"/>
          <c:order val="0"/>
          <c:tx>
            <c:strRef>
              <c:f>Perusdata!$D$101</c:f>
              <c:strCache>
                <c:ptCount val="1"/>
                <c:pt idx="0">
                  <c:v>Kuormituksen määrä</c:v>
                </c:pt>
              </c:strCache>
            </c:strRef>
          </c:tx>
          <c:spPr>
            <a:solidFill>
              <a:schemeClr val="accent1"/>
            </a:solidFill>
            <a:ln>
              <a:noFill/>
            </a:ln>
            <a:effectLst/>
          </c:spPr>
          <c:invertIfNegative val="0"/>
          <c:cat>
            <c:strRef>
              <c:f>Perusdata!$C$102:$C$105</c:f>
              <c:strCache>
                <c:ptCount val="4"/>
                <c:pt idx="0">
                  <c:v>Uuden sääntelyn opettelu </c:v>
                </c:pt>
                <c:pt idx="1">
                  <c:v>Sääntelyn toistuvat muutokset </c:v>
                </c:pt>
                <c:pt idx="2">
                  <c:v>Sääntelyn tulkinnanvaraisuus/mahd. sekavuus </c:v>
                </c:pt>
                <c:pt idx="3">
                  <c:v>Eri sääntelyiden päällekkäisyys </c:v>
                </c:pt>
              </c:strCache>
            </c:strRef>
          </c:cat>
          <c:val>
            <c:numRef>
              <c:f>Perusdata!$D$102:$D$105</c:f>
              <c:numCache>
                <c:formatCode>General</c:formatCode>
                <c:ptCount val="4"/>
                <c:pt idx="0">
                  <c:v>4</c:v>
                </c:pt>
                <c:pt idx="1">
                  <c:v>3.7666666666666666</c:v>
                </c:pt>
                <c:pt idx="2">
                  <c:v>4.0833333333333339</c:v>
                </c:pt>
                <c:pt idx="3">
                  <c:v>3.4</c:v>
                </c:pt>
              </c:numCache>
            </c:numRef>
          </c:val>
        </c:ser>
        <c:ser>
          <c:idx val="1"/>
          <c:order val="1"/>
          <c:tx>
            <c:strRef>
              <c:f>Perusdata!$E$101</c:f>
              <c:strCache>
                <c:ptCount val="1"/>
                <c:pt idx="0">
                  <c:v>Kuormituksen toistuvuus</c:v>
                </c:pt>
              </c:strCache>
            </c:strRef>
          </c:tx>
          <c:spPr>
            <a:solidFill>
              <a:schemeClr val="accent2"/>
            </a:solidFill>
            <a:ln>
              <a:noFill/>
            </a:ln>
            <a:effectLst/>
          </c:spPr>
          <c:invertIfNegative val="0"/>
          <c:cat>
            <c:strRef>
              <c:f>Perusdata!$C$102:$C$105</c:f>
              <c:strCache>
                <c:ptCount val="4"/>
                <c:pt idx="0">
                  <c:v>Uuden sääntelyn opettelu </c:v>
                </c:pt>
                <c:pt idx="1">
                  <c:v>Sääntelyn toistuvat muutokset </c:v>
                </c:pt>
                <c:pt idx="2">
                  <c:v>Sääntelyn tulkinnanvaraisuus/mahd. sekavuus </c:v>
                </c:pt>
                <c:pt idx="3">
                  <c:v>Eri sääntelyiden päällekkäisyys </c:v>
                </c:pt>
              </c:strCache>
            </c:strRef>
          </c:cat>
          <c:val>
            <c:numRef>
              <c:f>Perusdata!$E$102:$E$105</c:f>
              <c:numCache>
                <c:formatCode>General</c:formatCode>
                <c:ptCount val="4"/>
                <c:pt idx="0">
                  <c:v>3.1</c:v>
                </c:pt>
                <c:pt idx="1">
                  <c:v>3.35</c:v>
                </c:pt>
                <c:pt idx="2">
                  <c:v>3.2</c:v>
                </c:pt>
                <c:pt idx="3">
                  <c:v>2.9833333333333334</c:v>
                </c:pt>
              </c:numCache>
            </c:numRef>
          </c:val>
        </c:ser>
        <c:dLbls>
          <c:showLegendKey val="0"/>
          <c:showVal val="0"/>
          <c:showCatName val="0"/>
          <c:showSerName val="0"/>
          <c:showPercent val="0"/>
          <c:showBubbleSize val="0"/>
        </c:dLbls>
        <c:gapWidth val="182"/>
        <c:axId val="232905864"/>
        <c:axId val="234116400"/>
      </c:barChart>
      <c:catAx>
        <c:axId val="232905864"/>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234116400"/>
        <c:crosses val="autoZero"/>
        <c:auto val="1"/>
        <c:lblAlgn val="ctr"/>
        <c:lblOffset val="100"/>
        <c:noMultiLvlLbl val="0"/>
      </c:catAx>
      <c:valAx>
        <c:axId val="234116400"/>
        <c:scaling>
          <c:orientation val="minMax"/>
          <c:max val="5"/>
          <c:min val="1"/>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2329058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fi-FI"/>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Yleinen</a:t>
            </a:r>
            <a:r>
              <a:rPr lang="fi-FI" baseline="0"/>
              <a:t> raportointi ja valvonta</a:t>
            </a:r>
            <a:endParaRPr lang="fi-FI"/>
          </a:p>
        </c:rich>
      </c:tx>
      <c:layout/>
      <c:overlay val="0"/>
      <c:spPr>
        <a:noFill/>
        <a:ln>
          <a:noFill/>
        </a:ln>
        <a:effectLst/>
      </c:spPr>
    </c:title>
    <c:autoTitleDeleted val="0"/>
    <c:plotArea>
      <c:layout/>
      <c:barChart>
        <c:barDir val="bar"/>
        <c:grouping val="clustered"/>
        <c:varyColors val="0"/>
        <c:ser>
          <c:idx val="0"/>
          <c:order val="0"/>
          <c:tx>
            <c:strRef>
              <c:f>Perusdata!$D$107</c:f>
              <c:strCache>
                <c:ptCount val="1"/>
                <c:pt idx="0">
                  <c:v>Kuormituksen määrä</c:v>
                </c:pt>
              </c:strCache>
            </c:strRef>
          </c:tx>
          <c:spPr>
            <a:solidFill>
              <a:schemeClr val="accent1"/>
            </a:solidFill>
            <a:ln>
              <a:noFill/>
            </a:ln>
            <a:effectLst/>
          </c:spPr>
          <c:invertIfNegative val="0"/>
          <c:cat>
            <c:strRef>
              <c:f>Perusdata!$C$108:$C$113</c:f>
              <c:strCache>
                <c:ptCount val="6"/>
                <c:pt idx="0">
                  <c:v>Kirjanpito ja tilinpäätös </c:v>
                </c:pt>
                <c:pt idx="1">
                  <c:v>Tilintarkastus </c:v>
                </c:pt>
                <c:pt idx="2">
                  <c:v>Arvonlisäverotuksesta aiheutuvat toimet </c:v>
                </c:pt>
                <c:pt idx="3">
                  <c:v>Muut veroihin sekä maksuihin liittyvät toimet </c:v>
                </c:pt>
                <c:pt idx="4">
                  <c:v>Viranomaisten tiedonsaantioikeudet </c:v>
                </c:pt>
                <c:pt idx="5">
                  <c:v>Valvonnan- ja tarkastuksenalaisuus </c:v>
                </c:pt>
              </c:strCache>
            </c:strRef>
          </c:cat>
          <c:val>
            <c:numRef>
              <c:f>Perusdata!$D$108:$D$113</c:f>
              <c:numCache>
                <c:formatCode>General</c:formatCode>
                <c:ptCount val="6"/>
                <c:pt idx="0">
                  <c:v>3.4</c:v>
                </c:pt>
                <c:pt idx="1">
                  <c:v>3.1166666666666667</c:v>
                </c:pt>
                <c:pt idx="2">
                  <c:v>3.5166666666666666</c:v>
                </c:pt>
                <c:pt idx="3">
                  <c:v>3.5333333333333332</c:v>
                </c:pt>
                <c:pt idx="4">
                  <c:v>3.5166666666666666</c:v>
                </c:pt>
                <c:pt idx="5">
                  <c:v>3.6166666666666667</c:v>
                </c:pt>
              </c:numCache>
            </c:numRef>
          </c:val>
        </c:ser>
        <c:ser>
          <c:idx val="1"/>
          <c:order val="1"/>
          <c:tx>
            <c:strRef>
              <c:f>Perusdata!$E$107</c:f>
              <c:strCache>
                <c:ptCount val="1"/>
                <c:pt idx="0">
                  <c:v>Kuormituksen toistuvuus</c:v>
                </c:pt>
              </c:strCache>
            </c:strRef>
          </c:tx>
          <c:spPr>
            <a:solidFill>
              <a:schemeClr val="accent2"/>
            </a:solidFill>
            <a:ln>
              <a:noFill/>
            </a:ln>
            <a:effectLst/>
          </c:spPr>
          <c:invertIfNegative val="0"/>
          <c:cat>
            <c:strRef>
              <c:f>Perusdata!$C$108:$C$113</c:f>
              <c:strCache>
                <c:ptCount val="6"/>
                <c:pt idx="0">
                  <c:v>Kirjanpito ja tilinpäätös </c:v>
                </c:pt>
                <c:pt idx="1">
                  <c:v>Tilintarkastus </c:v>
                </c:pt>
                <c:pt idx="2">
                  <c:v>Arvonlisäverotuksesta aiheutuvat toimet </c:v>
                </c:pt>
                <c:pt idx="3">
                  <c:v>Muut veroihin sekä maksuihin liittyvät toimet </c:v>
                </c:pt>
                <c:pt idx="4">
                  <c:v>Viranomaisten tiedonsaantioikeudet </c:v>
                </c:pt>
                <c:pt idx="5">
                  <c:v>Valvonnan- ja tarkastuksenalaisuus </c:v>
                </c:pt>
              </c:strCache>
            </c:strRef>
          </c:cat>
          <c:val>
            <c:numRef>
              <c:f>Perusdata!$E$108:$E$113</c:f>
              <c:numCache>
                <c:formatCode>0.00</c:formatCode>
                <c:ptCount val="6"/>
                <c:pt idx="0">
                  <c:v>3.5666666666666664</c:v>
                </c:pt>
                <c:pt idx="1">
                  <c:v>2.833333333333333</c:v>
                </c:pt>
                <c:pt idx="2">
                  <c:v>3.6333333333333333</c:v>
                </c:pt>
                <c:pt idx="3">
                  <c:v>3.45</c:v>
                </c:pt>
                <c:pt idx="4">
                  <c:v>3.1833333333333336</c:v>
                </c:pt>
                <c:pt idx="5">
                  <c:v>3.25</c:v>
                </c:pt>
              </c:numCache>
            </c:numRef>
          </c:val>
        </c:ser>
        <c:dLbls>
          <c:showLegendKey val="0"/>
          <c:showVal val="0"/>
          <c:showCatName val="0"/>
          <c:showSerName val="0"/>
          <c:showPercent val="0"/>
          <c:showBubbleSize val="0"/>
        </c:dLbls>
        <c:gapWidth val="182"/>
        <c:axId val="234117184"/>
        <c:axId val="234117576"/>
      </c:barChart>
      <c:catAx>
        <c:axId val="234117184"/>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234117576"/>
        <c:crosses val="autoZero"/>
        <c:auto val="1"/>
        <c:lblAlgn val="ctr"/>
        <c:lblOffset val="100"/>
        <c:noMultiLvlLbl val="0"/>
      </c:catAx>
      <c:valAx>
        <c:axId val="234117576"/>
        <c:scaling>
          <c:orientation val="minMax"/>
          <c:max val="5"/>
          <c:min val="1"/>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2341171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fi-FI"/>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Työnantajavelvoitteet</a:t>
            </a:r>
          </a:p>
        </c:rich>
      </c:tx>
      <c:layout/>
      <c:overlay val="0"/>
      <c:spPr>
        <a:noFill/>
        <a:ln>
          <a:noFill/>
        </a:ln>
        <a:effectLst/>
      </c:spPr>
    </c:title>
    <c:autoTitleDeleted val="0"/>
    <c:plotArea>
      <c:layout/>
      <c:barChart>
        <c:barDir val="bar"/>
        <c:grouping val="clustered"/>
        <c:varyColors val="0"/>
        <c:ser>
          <c:idx val="0"/>
          <c:order val="0"/>
          <c:tx>
            <c:strRef>
              <c:f>Perusdata!$D$115</c:f>
              <c:strCache>
                <c:ptCount val="1"/>
                <c:pt idx="0">
                  <c:v>Kuormituksen määrä</c:v>
                </c:pt>
              </c:strCache>
            </c:strRef>
          </c:tx>
          <c:spPr>
            <a:solidFill>
              <a:schemeClr val="accent1"/>
            </a:solidFill>
            <a:ln>
              <a:noFill/>
            </a:ln>
            <a:effectLst/>
          </c:spPr>
          <c:invertIfNegative val="0"/>
          <c:cat>
            <c:strRef>
              <c:f>Perusdata!$C$116:$C$119</c:f>
              <c:strCache>
                <c:ptCount val="4"/>
                <c:pt idx="0">
                  <c:v>Yleiset työsuhdeasiat ja palkkahallinto </c:v>
                </c:pt>
                <c:pt idx="1">
                  <c:v>Työturvallisuus- ja tapaturmavakuutusasiat </c:v>
                </c:pt>
                <c:pt idx="2">
                  <c:v>Työhyvinvointi- ja työsuojeluasiat </c:v>
                </c:pt>
                <c:pt idx="3">
                  <c:v>Yt-asiat </c:v>
                </c:pt>
              </c:strCache>
            </c:strRef>
          </c:cat>
          <c:val>
            <c:numRef>
              <c:f>Perusdata!$D$116:$D$119</c:f>
              <c:numCache>
                <c:formatCode>General</c:formatCode>
                <c:ptCount val="4"/>
                <c:pt idx="0">
                  <c:v>3.95</c:v>
                </c:pt>
                <c:pt idx="1">
                  <c:v>3.4666666666666668</c:v>
                </c:pt>
                <c:pt idx="2">
                  <c:v>3.55</c:v>
                </c:pt>
                <c:pt idx="3">
                  <c:v>2.7333333333333334</c:v>
                </c:pt>
              </c:numCache>
            </c:numRef>
          </c:val>
        </c:ser>
        <c:ser>
          <c:idx val="1"/>
          <c:order val="1"/>
          <c:tx>
            <c:strRef>
              <c:f>Perusdata!$E$115</c:f>
              <c:strCache>
                <c:ptCount val="1"/>
                <c:pt idx="0">
                  <c:v>Kuormituksen toistuvuus</c:v>
                </c:pt>
              </c:strCache>
            </c:strRef>
          </c:tx>
          <c:spPr>
            <a:solidFill>
              <a:schemeClr val="accent2"/>
            </a:solidFill>
            <a:ln>
              <a:noFill/>
            </a:ln>
            <a:effectLst/>
          </c:spPr>
          <c:invertIfNegative val="0"/>
          <c:cat>
            <c:strRef>
              <c:f>Perusdata!$C$116:$C$119</c:f>
              <c:strCache>
                <c:ptCount val="4"/>
                <c:pt idx="0">
                  <c:v>Yleiset työsuhdeasiat ja palkkahallinto </c:v>
                </c:pt>
                <c:pt idx="1">
                  <c:v>Työturvallisuus- ja tapaturmavakuutusasiat </c:v>
                </c:pt>
                <c:pt idx="2">
                  <c:v>Työhyvinvointi- ja työsuojeluasiat </c:v>
                </c:pt>
                <c:pt idx="3">
                  <c:v>Yt-asiat </c:v>
                </c:pt>
              </c:strCache>
            </c:strRef>
          </c:cat>
          <c:val>
            <c:numRef>
              <c:f>Perusdata!$E$116:$E$119</c:f>
              <c:numCache>
                <c:formatCode>0.00</c:formatCode>
                <c:ptCount val="4"/>
                <c:pt idx="0">
                  <c:v>3.95</c:v>
                </c:pt>
                <c:pt idx="1">
                  <c:v>3.2833333333333332</c:v>
                </c:pt>
                <c:pt idx="2">
                  <c:v>3.1833333333333336</c:v>
                </c:pt>
                <c:pt idx="3">
                  <c:v>2.1833333333333336</c:v>
                </c:pt>
              </c:numCache>
            </c:numRef>
          </c:val>
        </c:ser>
        <c:dLbls>
          <c:showLegendKey val="0"/>
          <c:showVal val="0"/>
          <c:showCatName val="0"/>
          <c:showSerName val="0"/>
          <c:showPercent val="0"/>
          <c:showBubbleSize val="0"/>
        </c:dLbls>
        <c:gapWidth val="182"/>
        <c:axId val="175669944"/>
        <c:axId val="175670336"/>
      </c:barChart>
      <c:catAx>
        <c:axId val="175669944"/>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75670336"/>
        <c:crosses val="autoZero"/>
        <c:auto val="1"/>
        <c:lblAlgn val="ctr"/>
        <c:lblOffset val="100"/>
        <c:noMultiLvlLbl val="0"/>
      </c:catAx>
      <c:valAx>
        <c:axId val="175670336"/>
        <c:scaling>
          <c:orientation val="minMax"/>
          <c:max val="5"/>
          <c:min val="1"/>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756699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fi-FI"/>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Lupa- ja ilmoitusmenettelyt</a:t>
            </a:r>
          </a:p>
        </c:rich>
      </c:tx>
      <c:layout/>
      <c:overlay val="0"/>
      <c:spPr>
        <a:noFill/>
        <a:ln>
          <a:noFill/>
        </a:ln>
        <a:effectLst/>
      </c:spPr>
    </c:title>
    <c:autoTitleDeleted val="0"/>
    <c:plotArea>
      <c:layout/>
      <c:barChart>
        <c:barDir val="bar"/>
        <c:grouping val="clustered"/>
        <c:varyColors val="0"/>
        <c:ser>
          <c:idx val="0"/>
          <c:order val="0"/>
          <c:tx>
            <c:strRef>
              <c:f>Perusdata!$D$121</c:f>
              <c:strCache>
                <c:ptCount val="1"/>
                <c:pt idx="0">
                  <c:v>Kuormituksen määrä</c:v>
                </c:pt>
              </c:strCache>
            </c:strRef>
          </c:tx>
          <c:spPr>
            <a:solidFill>
              <a:schemeClr val="accent1"/>
            </a:solidFill>
            <a:ln>
              <a:noFill/>
            </a:ln>
            <a:effectLst/>
          </c:spPr>
          <c:invertIfNegative val="0"/>
          <c:cat>
            <c:strRef>
              <c:f>Perusdata!$C$122:$C$124</c:f>
              <c:strCache>
                <c:ptCount val="3"/>
                <c:pt idx="0">
                  <c:v>Lupamenettelyt (prosessit, selvitykset, </c:v>
                </c:pt>
                <c:pt idx="1">
                  <c:v>Rekisteröinti- ja ilmoitusmenettelyt </c:v>
                </c:pt>
                <c:pt idx="2">
                  <c:v>Voimassa olevat pätevyysvaatimukset </c:v>
                </c:pt>
              </c:strCache>
            </c:strRef>
          </c:cat>
          <c:val>
            <c:numRef>
              <c:f>Perusdata!$D$122:$D$124</c:f>
              <c:numCache>
                <c:formatCode>General</c:formatCode>
                <c:ptCount val="3"/>
                <c:pt idx="0">
                  <c:v>4.3166666666666664</c:v>
                </c:pt>
                <c:pt idx="1">
                  <c:v>3.9</c:v>
                </c:pt>
                <c:pt idx="2">
                  <c:v>3.5833333333333335</c:v>
                </c:pt>
              </c:numCache>
            </c:numRef>
          </c:val>
        </c:ser>
        <c:ser>
          <c:idx val="1"/>
          <c:order val="1"/>
          <c:tx>
            <c:strRef>
              <c:f>Perusdata!$E$121</c:f>
              <c:strCache>
                <c:ptCount val="1"/>
                <c:pt idx="0">
                  <c:v>Kuormituksen toistuvuus</c:v>
                </c:pt>
              </c:strCache>
            </c:strRef>
          </c:tx>
          <c:spPr>
            <a:solidFill>
              <a:schemeClr val="accent2"/>
            </a:solidFill>
            <a:ln>
              <a:noFill/>
            </a:ln>
            <a:effectLst/>
          </c:spPr>
          <c:invertIfNegative val="0"/>
          <c:cat>
            <c:strRef>
              <c:f>Perusdata!$C$122:$C$124</c:f>
              <c:strCache>
                <c:ptCount val="3"/>
                <c:pt idx="0">
                  <c:v>Lupamenettelyt (prosessit, selvitykset, </c:v>
                </c:pt>
                <c:pt idx="1">
                  <c:v>Rekisteröinti- ja ilmoitusmenettelyt </c:v>
                </c:pt>
                <c:pt idx="2">
                  <c:v>Voimassa olevat pätevyysvaatimukset </c:v>
                </c:pt>
              </c:strCache>
            </c:strRef>
          </c:cat>
          <c:val>
            <c:numRef>
              <c:f>Perusdata!$E$122:$E$124</c:f>
              <c:numCache>
                <c:formatCode>0.00</c:formatCode>
                <c:ptCount val="3"/>
                <c:pt idx="0">
                  <c:v>3.416666666666667</c:v>
                </c:pt>
                <c:pt idx="1">
                  <c:v>3.65</c:v>
                </c:pt>
                <c:pt idx="2">
                  <c:v>3.5333333333333332</c:v>
                </c:pt>
              </c:numCache>
            </c:numRef>
          </c:val>
        </c:ser>
        <c:dLbls>
          <c:showLegendKey val="0"/>
          <c:showVal val="0"/>
          <c:showCatName val="0"/>
          <c:showSerName val="0"/>
          <c:showPercent val="0"/>
          <c:showBubbleSize val="0"/>
        </c:dLbls>
        <c:gapWidth val="182"/>
        <c:axId val="175671120"/>
        <c:axId val="175671512"/>
      </c:barChart>
      <c:catAx>
        <c:axId val="1756711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75671512"/>
        <c:crosses val="autoZero"/>
        <c:auto val="1"/>
        <c:lblAlgn val="ctr"/>
        <c:lblOffset val="100"/>
        <c:noMultiLvlLbl val="0"/>
      </c:catAx>
      <c:valAx>
        <c:axId val="175671512"/>
        <c:scaling>
          <c:orientation val="minMax"/>
          <c:max val="5"/>
          <c:min val="1"/>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756711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fi-FI"/>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Sääntelyn</a:t>
            </a:r>
            <a:r>
              <a:rPr lang="fi-FI" baseline="0"/>
              <a:t> noudattaminen</a:t>
            </a:r>
            <a:endParaRPr lang="fi-FI"/>
          </a:p>
        </c:rich>
      </c:tx>
      <c:layout/>
      <c:overlay val="0"/>
      <c:spPr>
        <a:noFill/>
        <a:ln>
          <a:noFill/>
        </a:ln>
        <a:effectLst/>
      </c:spPr>
    </c:title>
    <c:autoTitleDeleted val="0"/>
    <c:plotArea>
      <c:layout/>
      <c:barChart>
        <c:barDir val="bar"/>
        <c:grouping val="clustered"/>
        <c:varyColors val="0"/>
        <c:ser>
          <c:idx val="0"/>
          <c:order val="0"/>
          <c:tx>
            <c:strRef>
              <c:f>Perusdata!$D$126</c:f>
              <c:strCache>
                <c:ptCount val="1"/>
                <c:pt idx="0">
                  <c:v>Kuormituksen määrä</c:v>
                </c:pt>
              </c:strCache>
            </c:strRef>
          </c:tx>
          <c:spPr>
            <a:solidFill>
              <a:schemeClr val="accent1"/>
            </a:solidFill>
            <a:ln>
              <a:noFill/>
            </a:ln>
            <a:effectLst/>
          </c:spPr>
          <c:invertIfNegative val="0"/>
          <c:cat>
            <c:strRef>
              <c:f>Perusdata!$C$127:$C$130</c:f>
              <c:strCache>
                <c:ptCount val="4"/>
                <c:pt idx="0">
                  <c:v>Tiettyjen laitteiden ja tarvikkeiden hankinta </c:v>
                </c:pt>
                <c:pt idx="1">
                  <c:v>Vaatimukset tietojärjestelmille </c:v>
                </c:pt>
                <c:pt idx="2">
                  <c:v>Vaatimukset tietojärjestelmien päivityksille </c:v>
                </c:pt>
                <c:pt idx="3">
                  <c:v>Asiantuntijahenkilöstön palkkaaminen </c:v>
                </c:pt>
              </c:strCache>
            </c:strRef>
          </c:cat>
          <c:val>
            <c:numRef>
              <c:f>Perusdata!$D$127:$D$130</c:f>
              <c:numCache>
                <c:formatCode>General</c:formatCode>
                <c:ptCount val="4"/>
                <c:pt idx="0">
                  <c:v>3.1</c:v>
                </c:pt>
                <c:pt idx="1">
                  <c:v>3.2166666666666668</c:v>
                </c:pt>
                <c:pt idx="2">
                  <c:v>3.15</c:v>
                </c:pt>
                <c:pt idx="3">
                  <c:v>2.916666666666667</c:v>
                </c:pt>
              </c:numCache>
            </c:numRef>
          </c:val>
        </c:ser>
        <c:ser>
          <c:idx val="1"/>
          <c:order val="1"/>
          <c:tx>
            <c:strRef>
              <c:f>Perusdata!$E$126</c:f>
              <c:strCache>
                <c:ptCount val="1"/>
                <c:pt idx="0">
                  <c:v>Kuormituksen toistuvuus</c:v>
                </c:pt>
              </c:strCache>
            </c:strRef>
          </c:tx>
          <c:spPr>
            <a:solidFill>
              <a:schemeClr val="accent2"/>
            </a:solidFill>
            <a:ln>
              <a:noFill/>
            </a:ln>
            <a:effectLst/>
          </c:spPr>
          <c:invertIfNegative val="0"/>
          <c:cat>
            <c:strRef>
              <c:f>Perusdata!$C$127:$C$130</c:f>
              <c:strCache>
                <c:ptCount val="4"/>
                <c:pt idx="0">
                  <c:v>Tiettyjen laitteiden ja tarvikkeiden hankinta </c:v>
                </c:pt>
                <c:pt idx="1">
                  <c:v>Vaatimukset tietojärjestelmille </c:v>
                </c:pt>
                <c:pt idx="2">
                  <c:v>Vaatimukset tietojärjestelmien päivityksille </c:v>
                </c:pt>
                <c:pt idx="3">
                  <c:v>Asiantuntijahenkilöstön palkkaaminen </c:v>
                </c:pt>
              </c:strCache>
            </c:strRef>
          </c:cat>
          <c:val>
            <c:numRef>
              <c:f>Perusdata!$E$127:$E$130</c:f>
              <c:numCache>
                <c:formatCode>0.00</c:formatCode>
                <c:ptCount val="4"/>
                <c:pt idx="0">
                  <c:v>3.1</c:v>
                </c:pt>
                <c:pt idx="1">
                  <c:v>3.2166666666666668</c:v>
                </c:pt>
                <c:pt idx="2">
                  <c:v>3.1333333333333333</c:v>
                </c:pt>
                <c:pt idx="3">
                  <c:v>2.5666666666666664</c:v>
                </c:pt>
              </c:numCache>
            </c:numRef>
          </c:val>
        </c:ser>
        <c:dLbls>
          <c:showLegendKey val="0"/>
          <c:showVal val="0"/>
          <c:showCatName val="0"/>
          <c:showSerName val="0"/>
          <c:showPercent val="0"/>
          <c:showBubbleSize val="0"/>
        </c:dLbls>
        <c:gapWidth val="182"/>
        <c:axId val="232993248"/>
        <c:axId val="232993640"/>
      </c:barChart>
      <c:catAx>
        <c:axId val="232993248"/>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232993640"/>
        <c:crosses val="autoZero"/>
        <c:auto val="1"/>
        <c:lblAlgn val="ctr"/>
        <c:lblOffset val="100"/>
        <c:noMultiLvlLbl val="0"/>
      </c:catAx>
      <c:valAx>
        <c:axId val="232993640"/>
        <c:scaling>
          <c:orientation val="minMax"/>
          <c:max val="5"/>
          <c:min val="1"/>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2329932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fi-FI"/>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7FAC48-2721-4B96-BA02-5768D8A8C6C8}" type="datetimeFigureOut">
              <a:rPr lang="fi-FI" smtClean="0"/>
              <a:t>4.9.2017</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33CE14-C27A-42FB-A7CF-16D08FB8F53C}" type="slidenum">
              <a:rPr lang="fi-FI" smtClean="0"/>
              <a:t>‹#›</a:t>
            </a:fld>
            <a:endParaRPr lang="fi-FI"/>
          </a:p>
        </p:txBody>
      </p:sp>
    </p:spTree>
    <p:extLst>
      <p:ext uri="{BB962C8B-B14F-4D97-AF65-F5344CB8AC3E}">
        <p14:creationId xmlns:p14="http://schemas.microsoft.com/office/powerpoint/2010/main" val="1421866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ääotsikko1">
    <p:spTree>
      <p:nvGrpSpPr>
        <p:cNvPr id="1" name=""/>
        <p:cNvGrpSpPr/>
        <p:nvPr/>
      </p:nvGrpSpPr>
      <p:grpSpPr>
        <a:xfrm>
          <a:off x="0" y="0"/>
          <a:ext cx="0" cy="0"/>
          <a:chOff x="0" y="0"/>
          <a:chExt cx="0" cy="0"/>
        </a:xfrm>
      </p:grpSpPr>
      <p:sp>
        <p:nvSpPr>
          <p:cNvPr id="22" name="Suorakulmio 21"/>
          <p:cNvSpPr/>
          <p:nvPr userDrawn="1"/>
        </p:nvSpPr>
        <p:spPr bwMode="hidden">
          <a:xfrm>
            <a:off x="287999" y="288000"/>
            <a:ext cx="8568000" cy="6295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876710" y="2327151"/>
            <a:ext cx="7223682" cy="1641909"/>
          </a:xfrm>
        </p:spPr>
        <p:txBody>
          <a:bodyPr anchor="b" anchorCtr="0">
            <a:noAutofit/>
          </a:bodyPr>
          <a:lstStyle>
            <a:lvl1pPr algn="l">
              <a:defRPr sz="3400">
                <a:solidFill>
                  <a:srgbClr val="FFFFFF"/>
                </a:solidFill>
              </a:defRPr>
            </a:lvl1pPr>
          </a:lstStyle>
          <a:p>
            <a:r>
              <a:rPr lang="en-US" smtClean="0"/>
              <a:t>Click to edit Master title style</a:t>
            </a:r>
            <a:endParaRPr lang="fi-FI" dirty="0"/>
          </a:p>
        </p:txBody>
      </p:sp>
      <p:sp>
        <p:nvSpPr>
          <p:cNvPr id="3" name="Alaotsikko 2"/>
          <p:cNvSpPr>
            <a:spLocks noGrp="1"/>
          </p:cNvSpPr>
          <p:nvPr>
            <p:ph type="subTitle" idx="1"/>
          </p:nvPr>
        </p:nvSpPr>
        <p:spPr>
          <a:xfrm>
            <a:off x="876710" y="4412343"/>
            <a:ext cx="5855530" cy="1433708"/>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pic>
        <p:nvPicPr>
          <p:cNvPr id="20" name="Kuva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6408116" y="612760"/>
            <a:ext cx="2219605" cy="297752"/>
          </a:xfrm>
          <a:prstGeom prst="rect">
            <a:avLst/>
          </a:prstGeom>
        </p:spPr>
      </p:pic>
      <p:grpSp>
        <p:nvGrpSpPr>
          <p:cNvPr id="39" name="Ryhmä 38"/>
          <p:cNvGrpSpPr/>
          <p:nvPr userDrawn="1"/>
        </p:nvGrpSpPr>
        <p:grpSpPr bwMode="ltGray">
          <a:xfrm>
            <a:off x="288000" y="288000"/>
            <a:ext cx="3738563" cy="1381125"/>
            <a:chOff x="2787650" y="1428750"/>
            <a:chExt cx="3738563" cy="1381125"/>
          </a:xfrm>
        </p:grpSpPr>
        <p:sp>
          <p:nvSpPr>
            <p:cNvPr id="8" name="Freeform 6"/>
            <p:cNvSpPr>
              <a:spLocks/>
            </p:cNvSpPr>
            <p:nvPr userDrawn="1"/>
          </p:nvSpPr>
          <p:spPr bwMode="ltGray">
            <a:xfrm>
              <a:off x="4579938" y="1990725"/>
              <a:ext cx="1392238" cy="447675"/>
            </a:xfrm>
            <a:custGeom>
              <a:avLst/>
              <a:gdLst>
                <a:gd name="T0" fmla="*/ 339 w 877"/>
                <a:gd name="T1" fmla="*/ 282 h 282"/>
                <a:gd name="T2" fmla="*/ 877 w 877"/>
                <a:gd name="T3" fmla="*/ 56 h 282"/>
                <a:gd name="T4" fmla="*/ 0 w 877"/>
                <a:gd name="T5" fmla="*/ 0 h 282"/>
                <a:gd name="T6" fmla="*/ 339 w 877"/>
                <a:gd name="T7" fmla="*/ 282 h 282"/>
              </a:gdLst>
              <a:ahLst/>
              <a:cxnLst>
                <a:cxn ang="0">
                  <a:pos x="T0" y="T1"/>
                </a:cxn>
                <a:cxn ang="0">
                  <a:pos x="T2" y="T3"/>
                </a:cxn>
                <a:cxn ang="0">
                  <a:pos x="T4" y="T5"/>
                </a:cxn>
                <a:cxn ang="0">
                  <a:pos x="T6" y="T7"/>
                </a:cxn>
              </a:cxnLst>
              <a:rect l="0" t="0" r="r" b="b"/>
              <a:pathLst>
                <a:path w="877" h="282">
                  <a:moveTo>
                    <a:pt x="339" y="282"/>
                  </a:moveTo>
                  <a:lnTo>
                    <a:pt x="877" y="56"/>
                  </a:lnTo>
                  <a:lnTo>
                    <a:pt x="0" y="0"/>
                  </a:lnTo>
                  <a:lnTo>
                    <a:pt x="339" y="282"/>
                  </a:lnTo>
                  <a:close/>
                </a:path>
              </a:pathLst>
            </a:custGeom>
            <a:solidFill>
              <a:srgbClr val="9CCC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 name="Freeform 7"/>
            <p:cNvSpPr>
              <a:spLocks/>
            </p:cNvSpPr>
            <p:nvPr userDrawn="1"/>
          </p:nvSpPr>
          <p:spPr bwMode="ltGray">
            <a:xfrm>
              <a:off x="4579938" y="1428750"/>
              <a:ext cx="1392238" cy="650875"/>
            </a:xfrm>
            <a:custGeom>
              <a:avLst/>
              <a:gdLst>
                <a:gd name="T0" fmla="*/ 207 w 877"/>
                <a:gd name="T1" fmla="*/ 0 h 410"/>
                <a:gd name="T2" fmla="*/ 0 w 877"/>
                <a:gd name="T3" fmla="*/ 354 h 410"/>
                <a:gd name="T4" fmla="*/ 877 w 877"/>
                <a:gd name="T5" fmla="*/ 410 h 410"/>
                <a:gd name="T6" fmla="*/ 535 w 877"/>
                <a:gd name="T7" fmla="*/ 0 h 410"/>
                <a:gd name="T8" fmla="*/ 207 w 877"/>
                <a:gd name="T9" fmla="*/ 0 h 410"/>
              </a:gdLst>
              <a:ahLst/>
              <a:cxnLst>
                <a:cxn ang="0">
                  <a:pos x="T0" y="T1"/>
                </a:cxn>
                <a:cxn ang="0">
                  <a:pos x="T2" y="T3"/>
                </a:cxn>
                <a:cxn ang="0">
                  <a:pos x="T4" y="T5"/>
                </a:cxn>
                <a:cxn ang="0">
                  <a:pos x="T6" y="T7"/>
                </a:cxn>
                <a:cxn ang="0">
                  <a:pos x="T8" y="T9"/>
                </a:cxn>
              </a:cxnLst>
              <a:rect l="0" t="0" r="r" b="b"/>
              <a:pathLst>
                <a:path w="877" h="410">
                  <a:moveTo>
                    <a:pt x="207" y="0"/>
                  </a:moveTo>
                  <a:lnTo>
                    <a:pt x="0" y="354"/>
                  </a:lnTo>
                  <a:lnTo>
                    <a:pt x="877" y="410"/>
                  </a:lnTo>
                  <a:lnTo>
                    <a:pt x="535" y="0"/>
                  </a:lnTo>
                  <a:lnTo>
                    <a:pt x="207" y="0"/>
                  </a:lnTo>
                  <a:close/>
                </a:path>
              </a:pathLst>
            </a:custGeom>
            <a:solidFill>
              <a:srgbClr val="E9F3F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8"/>
            <p:cNvSpPr>
              <a:spLocks/>
            </p:cNvSpPr>
            <p:nvPr userDrawn="1"/>
          </p:nvSpPr>
          <p:spPr bwMode="ltGray">
            <a:xfrm>
              <a:off x="4203700" y="1428750"/>
              <a:ext cx="704850" cy="561975"/>
            </a:xfrm>
            <a:custGeom>
              <a:avLst/>
              <a:gdLst>
                <a:gd name="T0" fmla="*/ 190 w 444"/>
                <a:gd name="T1" fmla="*/ 0 h 354"/>
                <a:gd name="T2" fmla="*/ 0 w 444"/>
                <a:gd name="T3" fmla="*/ 113 h 354"/>
                <a:gd name="T4" fmla="*/ 237 w 444"/>
                <a:gd name="T5" fmla="*/ 354 h 354"/>
                <a:gd name="T6" fmla="*/ 444 w 444"/>
                <a:gd name="T7" fmla="*/ 0 h 354"/>
                <a:gd name="T8" fmla="*/ 190 w 444"/>
                <a:gd name="T9" fmla="*/ 0 h 354"/>
              </a:gdLst>
              <a:ahLst/>
              <a:cxnLst>
                <a:cxn ang="0">
                  <a:pos x="T0" y="T1"/>
                </a:cxn>
                <a:cxn ang="0">
                  <a:pos x="T2" y="T3"/>
                </a:cxn>
                <a:cxn ang="0">
                  <a:pos x="T4" y="T5"/>
                </a:cxn>
                <a:cxn ang="0">
                  <a:pos x="T6" y="T7"/>
                </a:cxn>
                <a:cxn ang="0">
                  <a:pos x="T8" y="T9"/>
                </a:cxn>
              </a:cxnLst>
              <a:rect l="0" t="0" r="r" b="b"/>
              <a:pathLst>
                <a:path w="444" h="354">
                  <a:moveTo>
                    <a:pt x="190" y="0"/>
                  </a:moveTo>
                  <a:lnTo>
                    <a:pt x="0" y="113"/>
                  </a:lnTo>
                  <a:lnTo>
                    <a:pt x="237" y="354"/>
                  </a:lnTo>
                  <a:lnTo>
                    <a:pt x="444" y="0"/>
                  </a:lnTo>
                  <a:lnTo>
                    <a:pt x="190" y="0"/>
                  </a:lnTo>
                  <a:close/>
                </a:path>
              </a:pathLst>
            </a:custGeom>
            <a:solidFill>
              <a:srgbClr val="0ABBE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 name="Freeform 9"/>
            <p:cNvSpPr>
              <a:spLocks/>
            </p:cNvSpPr>
            <p:nvPr userDrawn="1"/>
          </p:nvSpPr>
          <p:spPr bwMode="ltGray">
            <a:xfrm>
              <a:off x="5972175" y="1428750"/>
              <a:ext cx="554038" cy="650875"/>
            </a:xfrm>
            <a:custGeom>
              <a:avLst/>
              <a:gdLst>
                <a:gd name="T0" fmla="*/ 73 w 349"/>
                <a:gd name="T1" fmla="*/ 0 h 410"/>
                <a:gd name="T2" fmla="*/ 0 w 349"/>
                <a:gd name="T3" fmla="*/ 410 h 410"/>
                <a:gd name="T4" fmla="*/ 349 w 349"/>
                <a:gd name="T5" fmla="*/ 0 h 410"/>
                <a:gd name="T6" fmla="*/ 73 w 349"/>
                <a:gd name="T7" fmla="*/ 0 h 410"/>
              </a:gdLst>
              <a:ahLst/>
              <a:cxnLst>
                <a:cxn ang="0">
                  <a:pos x="T0" y="T1"/>
                </a:cxn>
                <a:cxn ang="0">
                  <a:pos x="T2" y="T3"/>
                </a:cxn>
                <a:cxn ang="0">
                  <a:pos x="T4" y="T5"/>
                </a:cxn>
                <a:cxn ang="0">
                  <a:pos x="T6" y="T7"/>
                </a:cxn>
              </a:cxnLst>
              <a:rect l="0" t="0" r="r" b="b"/>
              <a:pathLst>
                <a:path w="349" h="410">
                  <a:moveTo>
                    <a:pt x="73" y="0"/>
                  </a:moveTo>
                  <a:lnTo>
                    <a:pt x="0" y="410"/>
                  </a:lnTo>
                  <a:lnTo>
                    <a:pt x="349" y="0"/>
                  </a:lnTo>
                  <a:lnTo>
                    <a:pt x="73" y="0"/>
                  </a:lnTo>
                  <a:close/>
                </a:path>
              </a:pathLst>
            </a:custGeom>
            <a:solidFill>
              <a:srgbClr val="2FC5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10"/>
            <p:cNvSpPr>
              <a:spLocks/>
            </p:cNvSpPr>
            <p:nvPr userDrawn="1"/>
          </p:nvSpPr>
          <p:spPr bwMode="ltGray">
            <a:xfrm>
              <a:off x="5429250" y="1428750"/>
              <a:ext cx="658813" cy="650875"/>
            </a:xfrm>
            <a:custGeom>
              <a:avLst/>
              <a:gdLst>
                <a:gd name="T0" fmla="*/ 0 w 415"/>
                <a:gd name="T1" fmla="*/ 0 h 410"/>
                <a:gd name="T2" fmla="*/ 342 w 415"/>
                <a:gd name="T3" fmla="*/ 410 h 410"/>
                <a:gd name="T4" fmla="*/ 415 w 415"/>
                <a:gd name="T5" fmla="*/ 0 h 410"/>
                <a:gd name="T6" fmla="*/ 0 w 415"/>
                <a:gd name="T7" fmla="*/ 0 h 410"/>
              </a:gdLst>
              <a:ahLst/>
              <a:cxnLst>
                <a:cxn ang="0">
                  <a:pos x="T0" y="T1"/>
                </a:cxn>
                <a:cxn ang="0">
                  <a:pos x="T2" y="T3"/>
                </a:cxn>
                <a:cxn ang="0">
                  <a:pos x="T4" y="T5"/>
                </a:cxn>
                <a:cxn ang="0">
                  <a:pos x="T6" y="T7"/>
                </a:cxn>
              </a:cxnLst>
              <a:rect l="0" t="0" r="r" b="b"/>
              <a:pathLst>
                <a:path w="415" h="410">
                  <a:moveTo>
                    <a:pt x="0" y="0"/>
                  </a:moveTo>
                  <a:lnTo>
                    <a:pt x="342" y="410"/>
                  </a:lnTo>
                  <a:lnTo>
                    <a:pt x="415" y="0"/>
                  </a:lnTo>
                  <a:lnTo>
                    <a:pt x="0" y="0"/>
                  </a:lnTo>
                  <a:close/>
                </a:path>
              </a:pathLst>
            </a:custGeom>
            <a:solidFill>
              <a:srgbClr val="9CCC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11"/>
            <p:cNvSpPr>
              <a:spLocks/>
            </p:cNvSpPr>
            <p:nvPr userDrawn="1"/>
          </p:nvSpPr>
          <p:spPr bwMode="ltGray">
            <a:xfrm>
              <a:off x="3324225" y="1608138"/>
              <a:ext cx="879475" cy="833438"/>
            </a:xfrm>
            <a:custGeom>
              <a:avLst/>
              <a:gdLst>
                <a:gd name="T0" fmla="*/ 341 w 554"/>
                <a:gd name="T1" fmla="*/ 525 h 525"/>
                <a:gd name="T2" fmla="*/ 554 w 554"/>
                <a:gd name="T3" fmla="*/ 0 h 525"/>
                <a:gd name="T4" fmla="*/ 0 w 554"/>
                <a:gd name="T5" fmla="*/ 245 h 525"/>
                <a:gd name="T6" fmla="*/ 341 w 554"/>
                <a:gd name="T7" fmla="*/ 525 h 525"/>
              </a:gdLst>
              <a:ahLst/>
              <a:cxnLst>
                <a:cxn ang="0">
                  <a:pos x="T0" y="T1"/>
                </a:cxn>
                <a:cxn ang="0">
                  <a:pos x="T2" y="T3"/>
                </a:cxn>
                <a:cxn ang="0">
                  <a:pos x="T4" y="T5"/>
                </a:cxn>
                <a:cxn ang="0">
                  <a:pos x="T6" y="T7"/>
                </a:cxn>
              </a:cxnLst>
              <a:rect l="0" t="0" r="r" b="b"/>
              <a:pathLst>
                <a:path w="554" h="525">
                  <a:moveTo>
                    <a:pt x="341" y="525"/>
                  </a:moveTo>
                  <a:lnTo>
                    <a:pt x="554" y="0"/>
                  </a:lnTo>
                  <a:lnTo>
                    <a:pt x="0" y="245"/>
                  </a:lnTo>
                  <a:lnTo>
                    <a:pt x="341" y="525"/>
                  </a:lnTo>
                  <a:close/>
                </a:path>
              </a:pathLst>
            </a:custGeom>
            <a:solidFill>
              <a:srgbClr val="D9EB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12"/>
            <p:cNvSpPr>
              <a:spLocks/>
            </p:cNvSpPr>
            <p:nvPr userDrawn="1"/>
          </p:nvSpPr>
          <p:spPr bwMode="ltGray">
            <a:xfrm>
              <a:off x="3324225" y="1428750"/>
              <a:ext cx="879475" cy="568325"/>
            </a:xfrm>
            <a:custGeom>
              <a:avLst/>
              <a:gdLst>
                <a:gd name="T0" fmla="*/ 101 w 554"/>
                <a:gd name="T1" fmla="*/ 0 h 358"/>
                <a:gd name="T2" fmla="*/ 0 w 554"/>
                <a:gd name="T3" fmla="*/ 358 h 358"/>
                <a:gd name="T4" fmla="*/ 554 w 554"/>
                <a:gd name="T5" fmla="*/ 113 h 358"/>
                <a:gd name="T6" fmla="*/ 253 w 554"/>
                <a:gd name="T7" fmla="*/ 0 h 358"/>
                <a:gd name="T8" fmla="*/ 101 w 554"/>
                <a:gd name="T9" fmla="*/ 0 h 358"/>
              </a:gdLst>
              <a:ahLst/>
              <a:cxnLst>
                <a:cxn ang="0">
                  <a:pos x="T0" y="T1"/>
                </a:cxn>
                <a:cxn ang="0">
                  <a:pos x="T2" y="T3"/>
                </a:cxn>
                <a:cxn ang="0">
                  <a:pos x="T4" y="T5"/>
                </a:cxn>
                <a:cxn ang="0">
                  <a:pos x="T6" y="T7"/>
                </a:cxn>
                <a:cxn ang="0">
                  <a:pos x="T8" y="T9"/>
                </a:cxn>
              </a:cxnLst>
              <a:rect l="0" t="0" r="r" b="b"/>
              <a:pathLst>
                <a:path w="554" h="358">
                  <a:moveTo>
                    <a:pt x="101" y="0"/>
                  </a:moveTo>
                  <a:lnTo>
                    <a:pt x="0" y="358"/>
                  </a:lnTo>
                  <a:lnTo>
                    <a:pt x="554" y="113"/>
                  </a:lnTo>
                  <a:lnTo>
                    <a:pt x="253" y="0"/>
                  </a:lnTo>
                  <a:lnTo>
                    <a:pt x="101" y="0"/>
                  </a:lnTo>
                  <a:close/>
                </a:path>
              </a:pathLst>
            </a:custGeom>
            <a:solidFill>
              <a:srgbClr val="9CCC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13"/>
            <p:cNvSpPr>
              <a:spLocks/>
            </p:cNvSpPr>
            <p:nvPr userDrawn="1"/>
          </p:nvSpPr>
          <p:spPr bwMode="ltGray">
            <a:xfrm>
              <a:off x="2790825" y="1428750"/>
              <a:ext cx="693738" cy="568325"/>
            </a:xfrm>
            <a:custGeom>
              <a:avLst/>
              <a:gdLst>
                <a:gd name="T0" fmla="*/ 0 w 437"/>
                <a:gd name="T1" fmla="*/ 0 h 358"/>
                <a:gd name="T2" fmla="*/ 336 w 437"/>
                <a:gd name="T3" fmla="*/ 358 h 358"/>
                <a:gd name="T4" fmla="*/ 437 w 437"/>
                <a:gd name="T5" fmla="*/ 0 h 358"/>
                <a:gd name="T6" fmla="*/ 0 w 437"/>
                <a:gd name="T7" fmla="*/ 0 h 358"/>
              </a:gdLst>
              <a:ahLst/>
              <a:cxnLst>
                <a:cxn ang="0">
                  <a:pos x="T0" y="T1"/>
                </a:cxn>
                <a:cxn ang="0">
                  <a:pos x="T2" y="T3"/>
                </a:cxn>
                <a:cxn ang="0">
                  <a:pos x="T4" y="T5"/>
                </a:cxn>
                <a:cxn ang="0">
                  <a:pos x="T6" y="T7"/>
                </a:cxn>
              </a:cxnLst>
              <a:rect l="0" t="0" r="r" b="b"/>
              <a:pathLst>
                <a:path w="437" h="358">
                  <a:moveTo>
                    <a:pt x="0" y="0"/>
                  </a:moveTo>
                  <a:lnTo>
                    <a:pt x="336" y="358"/>
                  </a:lnTo>
                  <a:lnTo>
                    <a:pt x="437" y="0"/>
                  </a:lnTo>
                  <a:lnTo>
                    <a:pt x="0" y="0"/>
                  </a:lnTo>
                  <a:close/>
                </a:path>
              </a:pathLst>
            </a:custGeom>
            <a:solidFill>
              <a:srgbClr val="C5E0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14"/>
            <p:cNvSpPr>
              <a:spLocks/>
            </p:cNvSpPr>
            <p:nvPr userDrawn="1"/>
          </p:nvSpPr>
          <p:spPr bwMode="ltGray">
            <a:xfrm>
              <a:off x="2787650" y="1997075"/>
              <a:ext cx="566738" cy="812800"/>
            </a:xfrm>
            <a:custGeom>
              <a:avLst/>
              <a:gdLst>
                <a:gd name="T0" fmla="*/ 0 w 357"/>
                <a:gd name="T1" fmla="*/ 512 h 512"/>
                <a:gd name="T2" fmla="*/ 338 w 357"/>
                <a:gd name="T3" fmla="*/ 0 h 512"/>
                <a:gd name="T4" fmla="*/ 357 w 357"/>
                <a:gd name="T5" fmla="*/ 355 h 512"/>
                <a:gd name="T6" fmla="*/ 0 w 357"/>
                <a:gd name="T7" fmla="*/ 512 h 512"/>
              </a:gdLst>
              <a:ahLst/>
              <a:cxnLst>
                <a:cxn ang="0">
                  <a:pos x="T0" y="T1"/>
                </a:cxn>
                <a:cxn ang="0">
                  <a:pos x="T2" y="T3"/>
                </a:cxn>
                <a:cxn ang="0">
                  <a:pos x="T4" y="T5"/>
                </a:cxn>
                <a:cxn ang="0">
                  <a:pos x="T6" y="T7"/>
                </a:cxn>
              </a:cxnLst>
              <a:rect l="0" t="0" r="r" b="b"/>
              <a:pathLst>
                <a:path w="357" h="512">
                  <a:moveTo>
                    <a:pt x="0" y="512"/>
                  </a:moveTo>
                  <a:lnTo>
                    <a:pt x="338" y="0"/>
                  </a:lnTo>
                  <a:lnTo>
                    <a:pt x="357" y="355"/>
                  </a:lnTo>
                  <a:lnTo>
                    <a:pt x="0" y="512"/>
                  </a:lnTo>
                  <a:close/>
                </a:path>
              </a:pathLst>
            </a:custGeom>
            <a:solidFill>
              <a:srgbClr val="C5E0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15"/>
            <p:cNvSpPr>
              <a:spLocks/>
            </p:cNvSpPr>
            <p:nvPr userDrawn="1"/>
          </p:nvSpPr>
          <p:spPr bwMode="ltGray">
            <a:xfrm>
              <a:off x="3324225" y="1997075"/>
              <a:ext cx="541338" cy="563563"/>
            </a:xfrm>
            <a:custGeom>
              <a:avLst/>
              <a:gdLst>
                <a:gd name="T0" fmla="*/ 341 w 341"/>
                <a:gd name="T1" fmla="*/ 280 h 355"/>
                <a:gd name="T2" fmla="*/ 0 w 341"/>
                <a:gd name="T3" fmla="*/ 0 h 355"/>
                <a:gd name="T4" fmla="*/ 19 w 341"/>
                <a:gd name="T5" fmla="*/ 355 h 355"/>
                <a:gd name="T6" fmla="*/ 341 w 341"/>
                <a:gd name="T7" fmla="*/ 280 h 355"/>
              </a:gdLst>
              <a:ahLst/>
              <a:cxnLst>
                <a:cxn ang="0">
                  <a:pos x="T0" y="T1"/>
                </a:cxn>
                <a:cxn ang="0">
                  <a:pos x="T2" y="T3"/>
                </a:cxn>
                <a:cxn ang="0">
                  <a:pos x="T4" y="T5"/>
                </a:cxn>
                <a:cxn ang="0">
                  <a:pos x="T6" y="T7"/>
                </a:cxn>
              </a:cxnLst>
              <a:rect l="0" t="0" r="r" b="b"/>
              <a:pathLst>
                <a:path w="341" h="355">
                  <a:moveTo>
                    <a:pt x="341" y="280"/>
                  </a:moveTo>
                  <a:lnTo>
                    <a:pt x="0" y="0"/>
                  </a:lnTo>
                  <a:lnTo>
                    <a:pt x="19" y="355"/>
                  </a:lnTo>
                  <a:lnTo>
                    <a:pt x="341" y="280"/>
                  </a:lnTo>
                  <a:close/>
                </a:path>
              </a:pathLst>
            </a:custGeom>
            <a:solidFill>
              <a:srgbClr val="006FB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16"/>
            <p:cNvSpPr>
              <a:spLocks/>
            </p:cNvSpPr>
            <p:nvPr userDrawn="1"/>
          </p:nvSpPr>
          <p:spPr bwMode="ltGray">
            <a:xfrm>
              <a:off x="4579938" y="1989138"/>
              <a:ext cx="4763" cy="1588"/>
            </a:xfrm>
            <a:custGeom>
              <a:avLst/>
              <a:gdLst>
                <a:gd name="T0" fmla="*/ 0 w 3"/>
                <a:gd name="T1" fmla="*/ 1 h 1"/>
                <a:gd name="T2" fmla="*/ 3 w 3"/>
                <a:gd name="T3" fmla="*/ 1 h 1"/>
                <a:gd name="T4" fmla="*/ 3 w 3"/>
                <a:gd name="T5" fmla="*/ 1 h 1"/>
                <a:gd name="T6" fmla="*/ 3 w 3"/>
                <a:gd name="T7" fmla="*/ 1 h 1"/>
                <a:gd name="T8" fmla="*/ 3 w 3"/>
                <a:gd name="T9" fmla="*/ 1 h 1"/>
                <a:gd name="T10" fmla="*/ 3 w 3"/>
                <a:gd name="T11" fmla="*/ 1 h 1"/>
                <a:gd name="T12" fmla="*/ 1 w 3"/>
                <a:gd name="T13" fmla="*/ 1 h 1"/>
                <a:gd name="T14" fmla="*/ 1 w 3"/>
                <a:gd name="T15" fmla="*/ 0 h 1"/>
                <a:gd name="T16" fmla="*/ 0 w 3"/>
                <a:gd name="T17"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1">
                  <a:moveTo>
                    <a:pt x="0" y="1"/>
                  </a:moveTo>
                  <a:lnTo>
                    <a:pt x="3" y="1"/>
                  </a:lnTo>
                  <a:lnTo>
                    <a:pt x="3" y="1"/>
                  </a:lnTo>
                  <a:lnTo>
                    <a:pt x="3" y="1"/>
                  </a:lnTo>
                  <a:lnTo>
                    <a:pt x="3" y="1"/>
                  </a:lnTo>
                  <a:lnTo>
                    <a:pt x="3" y="1"/>
                  </a:lnTo>
                  <a:lnTo>
                    <a:pt x="1" y="1"/>
                  </a:lnTo>
                  <a:lnTo>
                    <a:pt x="1" y="0"/>
                  </a:lnTo>
                  <a:lnTo>
                    <a:pt x="0" y="1"/>
                  </a:lnTo>
                  <a:close/>
                </a:path>
              </a:pathLst>
            </a:custGeom>
            <a:solidFill>
              <a:srgbClr val="5899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17"/>
            <p:cNvSpPr>
              <a:spLocks/>
            </p:cNvSpPr>
            <p:nvPr userDrawn="1"/>
          </p:nvSpPr>
          <p:spPr bwMode="ltGray">
            <a:xfrm>
              <a:off x="4576763" y="1989138"/>
              <a:ext cx="4763" cy="1588"/>
            </a:xfrm>
            <a:custGeom>
              <a:avLst/>
              <a:gdLst>
                <a:gd name="T0" fmla="*/ 0 w 3"/>
                <a:gd name="T1" fmla="*/ 1 h 1"/>
                <a:gd name="T2" fmla="*/ 2 w 3"/>
                <a:gd name="T3" fmla="*/ 1 h 1"/>
                <a:gd name="T4" fmla="*/ 3 w 3"/>
                <a:gd name="T5" fmla="*/ 0 h 1"/>
                <a:gd name="T6" fmla="*/ 2 w 3"/>
                <a:gd name="T7" fmla="*/ 0 h 1"/>
                <a:gd name="T8" fmla="*/ 0 w 3"/>
                <a:gd name="T9" fmla="*/ 1 h 1"/>
              </a:gdLst>
              <a:ahLst/>
              <a:cxnLst>
                <a:cxn ang="0">
                  <a:pos x="T0" y="T1"/>
                </a:cxn>
                <a:cxn ang="0">
                  <a:pos x="T2" y="T3"/>
                </a:cxn>
                <a:cxn ang="0">
                  <a:pos x="T4" y="T5"/>
                </a:cxn>
                <a:cxn ang="0">
                  <a:pos x="T6" y="T7"/>
                </a:cxn>
                <a:cxn ang="0">
                  <a:pos x="T8" y="T9"/>
                </a:cxn>
              </a:cxnLst>
              <a:rect l="0" t="0" r="r" b="b"/>
              <a:pathLst>
                <a:path w="3" h="1">
                  <a:moveTo>
                    <a:pt x="0" y="1"/>
                  </a:moveTo>
                  <a:lnTo>
                    <a:pt x="2" y="1"/>
                  </a:lnTo>
                  <a:lnTo>
                    <a:pt x="3" y="0"/>
                  </a:lnTo>
                  <a:lnTo>
                    <a:pt x="2" y="0"/>
                  </a:lnTo>
                  <a:lnTo>
                    <a:pt x="0" y="1"/>
                  </a:lnTo>
                  <a:close/>
                </a:path>
              </a:pathLst>
            </a:custGeom>
            <a:solidFill>
              <a:srgbClr val="0ABBE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18"/>
            <p:cNvSpPr>
              <a:spLocks/>
            </p:cNvSpPr>
            <p:nvPr userDrawn="1"/>
          </p:nvSpPr>
          <p:spPr bwMode="ltGray">
            <a:xfrm>
              <a:off x="3865563" y="1990725"/>
              <a:ext cx="1252538" cy="450850"/>
            </a:xfrm>
            <a:custGeom>
              <a:avLst/>
              <a:gdLst>
                <a:gd name="T0" fmla="*/ 789 w 789"/>
                <a:gd name="T1" fmla="*/ 282 h 284"/>
                <a:gd name="T2" fmla="*/ 0 w 789"/>
                <a:gd name="T3" fmla="*/ 284 h 284"/>
                <a:gd name="T4" fmla="*/ 450 w 789"/>
                <a:gd name="T5" fmla="*/ 0 h 284"/>
                <a:gd name="T6" fmla="*/ 789 w 789"/>
                <a:gd name="T7" fmla="*/ 282 h 284"/>
              </a:gdLst>
              <a:ahLst/>
              <a:cxnLst>
                <a:cxn ang="0">
                  <a:pos x="T0" y="T1"/>
                </a:cxn>
                <a:cxn ang="0">
                  <a:pos x="T2" y="T3"/>
                </a:cxn>
                <a:cxn ang="0">
                  <a:pos x="T4" y="T5"/>
                </a:cxn>
                <a:cxn ang="0">
                  <a:pos x="T6" y="T7"/>
                </a:cxn>
              </a:cxnLst>
              <a:rect l="0" t="0" r="r" b="b"/>
              <a:pathLst>
                <a:path w="789" h="284">
                  <a:moveTo>
                    <a:pt x="789" y="282"/>
                  </a:moveTo>
                  <a:lnTo>
                    <a:pt x="0" y="284"/>
                  </a:lnTo>
                  <a:lnTo>
                    <a:pt x="450" y="0"/>
                  </a:lnTo>
                  <a:lnTo>
                    <a:pt x="789" y="282"/>
                  </a:lnTo>
                  <a:close/>
                </a:path>
              </a:pathLst>
            </a:custGeom>
            <a:solidFill>
              <a:srgbClr val="4F88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6" name="Freeform 19"/>
            <p:cNvSpPr>
              <a:spLocks/>
            </p:cNvSpPr>
            <p:nvPr userDrawn="1"/>
          </p:nvSpPr>
          <p:spPr bwMode="ltGray">
            <a:xfrm>
              <a:off x="3865563" y="1608138"/>
              <a:ext cx="714375" cy="833438"/>
            </a:xfrm>
            <a:custGeom>
              <a:avLst/>
              <a:gdLst>
                <a:gd name="T0" fmla="*/ 0 w 450"/>
                <a:gd name="T1" fmla="*/ 525 h 525"/>
                <a:gd name="T2" fmla="*/ 213 w 450"/>
                <a:gd name="T3" fmla="*/ 0 h 525"/>
                <a:gd name="T4" fmla="*/ 450 w 450"/>
                <a:gd name="T5" fmla="*/ 241 h 525"/>
                <a:gd name="T6" fmla="*/ 0 w 450"/>
                <a:gd name="T7" fmla="*/ 525 h 525"/>
              </a:gdLst>
              <a:ahLst/>
              <a:cxnLst>
                <a:cxn ang="0">
                  <a:pos x="T0" y="T1"/>
                </a:cxn>
                <a:cxn ang="0">
                  <a:pos x="T2" y="T3"/>
                </a:cxn>
                <a:cxn ang="0">
                  <a:pos x="T4" y="T5"/>
                </a:cxn>
                <a:cxn ang="0">
                  <a:pos x="T6" y="T7"/>
                </a:cxn>
              </a:cxnLst>
              <a:rect l="0" t="0" r="r" b="b"/>
              <a:pathLst>
                <a:path w="450" h="525">
                  <a:moveTo>
                    <a:pt x="0" y="525"/>
                  </a:moveTo>
                  <a:lnTo>
                    <a:pt x="213" y="0"/>
                  </a:lnTo>
                  <a:lnTo>
                    <a:pt x="450" y="241"/>
                  </a:lnTo>
                  <a:lnTo>
                    <a:pt x="0" y="525"/>
                  </a:lnTo>
                  <a:close/>
                </a:path>
              </a:pathLst>
            </a:custGeom>
            <a:solidFill>
              <a:srgbClr val="9CCC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7" name="Freeform 20"/>
            <p:cNvSpPr>
              <a:spLocks/>
            </p:cNvSpPr>
            <p:nvPr userDrawn="1"/>
          </p:nvSpPr>
          <p:spPr bwMode="ltGray">
            <a:xfrm>
              <a:off x="3725863" y="1428750"/>
              <a:ext cx="779463" cy="179388"/>
            </a:xfrm>
            <a:custGeom>
              <a:avLst/>
              <a:gdLst>
                <a:gd name="T0" fmla="*/ 0 w 491"/>
                <a:gd name="T1" fmla="*/ 0 h 113"/>
                <a:gd name="T2" fmla="*/ 301 w 491"/>
                <a:gd name="T3" fmla="*/ 113 h 113"/>
                <a:gd name="T4" fmla="*/ 491 w 491"/>
                <a:gd name="T5" fmla="*/ 0 h 113"/>
                <a:gd name="T6" fmla="*/ 0 w 491"/>
                <a:gd name="T7" fmla="*/ 0 h 113"/>
              </a:gdLst>
              <a:ahLst/>
              <a:cxnLst>
                <a:cxn ang="0">
                  <a:pos x="T0" y="T1"/>
                </a:cxn>
                <a:cxn ang="0">
                  <a:pos x="T2" y="T3"/>
                </a:cxn>
                <a:cxn ang="0">
                  <a:pos x="T4" y="T5"/>
                </a:cxn>
                <a:cxn ang="0">
                  <a:pos x="T6" y="T7"/>
                </a:cxn>
              </a:cxnLst>
              <a:rect l="0" t="0" r="r" b="b"/>
              <a:pathLst>
                <a:path w="491" h="113">
                  <a:moveTo>
                    <a:pt x="0" y="0"/>
                  </a:moveTo>
                  <a:lnTo>
                    <a:pt x="301" y="113"/>
                  </a:lnTo>
                  <a:lnTo>
                    <a:pt x="491" y="0"/>
                  </a:lnTo>
                  <a:lnTo>
                    <a:pt x="0" y="0"/>
                  </a:lnTo>
                  <a:close/>
                </a:path>
              </a:pathLst>
            </a:custGeom>
            <a:solidFill>
              <a:srgbClr val="C5E0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8" name="Freeform 21"/>
            <p:cNvSpPr>
              <a:spLocks/>
            </p:cNvSpPr>
            <p:nvPr userDrawn="1"/>
          </p:nvSpPr>
          <p:spPr bwMode="ltGray">
            <a:xfrm>
              <a:off x="2787650" y="1428750"/>
              <a:ext cx="536575" cy="1381125"/>
            </a:xfrm>
            <a:custGeom>
              <a:avLst/>
              <a:gdLst>
                <a:gd name="T0" fmla="*/ 0 w 338"/>
                <a:gd name="T1" fmla="*/ 870 h 870"/>
                <a:gd name="T2" fmla="*/ 338 w 338"/>
                <a:gd name="T3" fmla="*/ 358 h 870"/>
                <a:gd name="T4" fmla="*/ 2 w 338"/>
                <a:gd name="T5" fmla="*/ 0 h 870"/>
                <a:gd name="T6" fmla="*/ 0 w 338"/>
                <a:gd name="T7" fmla="*/ 0 h 870"/>
                <a:gd name="T8" fmla="*/ 0 w 338"/>
                <a:gd name="T9" fmla="*/ 870 h 870"/>
              </a:gdLst>
              <a:ahLst/>
              <a:cxnLst>
                <a:cxn ang="0">
                  <a:pos x="T0" y="T1"/>
                </a:cxn>
                <a:cxn ang="0">
                  <a:pos x="T2" y="T3"/>
                </a:cxn>
                <a:cxn ang="0">
                  <a:pos x="T4" y="T5"/>
                </a:cxn>
                <a:cxn ang="0">
                  <a:pos x="T6" y="T7"/>
                </a:cxn>
                <a:cxn ang="0">
                  <a:pos x="T8" y="T9"/>
                </a:cxn>
              </a:cxnLst>
              <a:rect l="0" t="0" r="r" b="b"/>
              <a:pathLst>
                <a:path w="338" h="870">
                  <a:moveTo>
                    <a:pt x="0" y="870"/>
                  </a:moveTo>
                  <a:lnTo>
                    <a:pt x="338" y="358"/>
                  </a:lnTo>
                  <a:lnTo>
                    <a:pt x="2" y="0"/>
                  </a:lnTo>
                  <a:lnTo>
                    <a:pt x="0" y="0"/>
                  </a:lnTo>
                  <a:lnTo>
                    <a:pt x="0" y="870"/>
                  </a:lnTo>
                  <a:close/>
                </a:path>
              </a:pathLst>
            </a:custGeom>
            <a:solidFill>
              <a:srgbClr val="0ABBE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1158111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78915579-84B4-416B-8306-956CF815AB91}" type="datetime1">
              <a:rPr lang="fi-FI" smtClean="0"/>
              <a:t>4.9.2017</a:t>
            </a:fld>
            <a:endParaRPr lang="fi-FI"/>
          </a:p>
        </p:txBody>
      </p:sp>
      <p:sp>
        <p:nvSpPr>
          <p:cNvPr id="3" name="Alatunnisteen paikkamerkki 2"/>
          <p:cNvSpPr>
            <a:spLocks noGrp="1"/>
          </p:cNvSpPr>
          <p:nvPr>
            <p:ph type="ftr" sz="quarter" idx="11"/>
          </p:nvPr>
        </p:nvSpPr>
        <p:spPr/>
        <p:txBody>
          <a:bodyPr/>
          <a:lstStyle/>
          <a:p>
            <a:r>
              <a:rPr lang="fi-FI" smtClean="0"/>
              <a:t>Alatunnisteteksti</a:t>
            </a:r>
            <a:endParaRPr lang="fi-FI"/>
          </a:p>
        </p:txBody>
      </p:sp>
      <p:sp>
        <p:nvSpPr>
          <p:cNvPr id="4" name="Dian numeron paikkamerkki 3"/>
          <p:cNvSpPr>
            <a:spLocks noGrp="1"/>
          </p:cNvSpPr>
          <p:nvPr>
            <p:ph type="sldNum" sz="quarter" idx="12"/>
          </p:nvPr>
        </p:nvSpPr>
        <p:spPr/>
        <p:txBody>
          <a:bodyPr/>
          <a:lstStyle/>
          <a:p>
            <a:fld id="{1EA1DD0D-7089-48C5-B116-A19F892CF1D9}" type="slidenum">
              <a:rPr lang="fi-FI" smtClean="0"/>
              <a:t>‹#›</a:t>
            </a:fld>
            <a:endParaRPr lang="fi-FI"/>
          </a:p>
        </p:txBody>
      </p:sp>
    </p:spTree>
    <p:extLst>
      <p:ext uri="{BB962C8B-B14F-4D97-AF65-F5344CB8AC3E}">
        <p14:creationId xmlns:p14="http://schemas.microsoft.com/office/powerpoint/2010/main" val="4163845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Kuvasivu1">
    <p:spTree>
      <p:nvGrpSpPr>
        <p:cNvPr id="1" name=""/>
        <p:cNvGrpSpPr/>
        <p:nvPr/>
      </p:nvGrpSpPr>
      <p:grpSpPr>
        <a:xfrm>
          <a:off x="0" y="0"/>
          <a:ext cx="0" cy="0"/>
          <a:chOff x="0" y="0"/>
          <a:chExt cx="0" cy="0"/>
        </a:xfrm>
      </p:grpSpPr>
      <p:sp>
        <p:nvSpPr>
          <p:cNvPr id="6" name="Kuvan paikkamerkki 5"/>
          <p:cNvSpPr>
            <a:spLocks noGrp="1"/>
          </p:cNvSpPr>
          <p:nvPr>
            <p:ph type="pic" sz="quarter" idx="10" hasCustomPrompt="1"/>
          </p:nvPr>
        </p:nvSpPr>
        <p:spPr>
          <a:xfrm>
            <a:off x="288000" y="288000"/>
            <a:ext cx="8568000" cy="6296400"/>
          </a:xfrm>
          <a:solidFill>
            <a:schemeClr val="bg1">
              <a:lumMod val="85000"/>
            </a:schemeClr>
          </a:solidFill>
        </p:spPr>
        <p:txBody>
          <a:bodyPr anchor="ctr"/>
          <a:lstStyle>
            <a:lvl1pPr marL="0" indent="0" algn="ctr">
              <a:spcBef>
                <a:spcPts val="0"/>
              </a:spcBef>
              <a:buNone/>
              <a:defRPr lang="fi-FI" sz="1800" b="0" i="0" u="none" strike="noStrike" baseline="0" smtClean="0">
                <a:solidFill>
                  <a:schemeClr val="tx1"/>
                </a:solidFill>
              </a:defRPr>
            </a:lvl1pPr>
          </a:lstStyle>
          <a:p>
            <a:r>
              <a:rPr lang="fi-FI" dirty="0" smtClean="0"/>
              <a:t>Lisää kuva napsauttamalla kuvaketta.</a:t>
            </a:r>
            <a:br>
              <a:rPr lang="fi-FI" dirty="0" smtClean="0"/>
            </a:br>
            <a:r>
              <a:rPr lang="fi-FI" dirty="0" smtClean="0"/>
              <a:t/>
            </a:r>
            <a:br>
              <a:rPr lang="fi-FI" dirty="0" smtClean="0"/>
            </a:br>
            <a:r>
              <a:rPr lang="fi-FI" dirty="0" smtClean="0"/>
              <a:t/>
            </a:r>
            <a:br>
              <a:rPr lang="fi-FI" dirty="0" smtClean="0"/>
            </a:br>
            <a:r>
              <a:rPr lang="fi-FI" dirty="0" smtClean="0"/>
              <a:t>(Kopioi kuvituselementti ja tunnus tästä sivusta</a:t>
            </a:r>
            <a:br>
              <a:rPr lang="fi-FI" dirty="0" smtClean="0"/>
            </a:br>
            <a:r>
              <a:rPr lang="fi-FI" dirty="0" smtClean="0"/>
              <a:t>ja varmistu että ne sijoittuvat kuvan päälle)</a:t>
            </a:r>
          </a:p>
        </p:txBody>
      </p:sp>
      <p:pic>
        <p:nvPicPr>
          <p:cNvPr id="14" name="Kuva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6408116" y="612760"/>
            <a:ext cx="2219605" cy="297752"/>
          </a:xfrm>
          <a:prstGeom prst="rect">
            <a:avLst/>
          </a:prstGeom>
        </p:spPr>
      </p:pic>
    </p:spTree>
    <p:extLst>
      <p:ext uri="{BB962C8B-B14F-4D97-AF65-F5344CB8AC3E}">
        <p14:creationId xmlns:p14="http://schemas.microsoft.com/office/powerpoint/2010/main" val="695989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Lopetus">
    <p:spTree>
      <p:nvGrpSpPr>
        <p:cNvPr id="1" name=""/>
        <p:cNvGrpSpPr/>
        <p:nvPr/>
      </p:nvGrpSpPr>
      <p:grpSpPr>
        <a:xfrm>
          <a:off x="0" y="0"/>
          <a:ext cx="0" cy="0"/>
          <a:chOff x="0" y="0"/>
          <a:chExt cx="0" cy="0"/>
        </a:xfrm>
      </p:grpSpPr>
      <p:grpSp>
        <p:nvGrpSpPr>
          <p:cNvPr id="57" name="Ryhmä 56"/>
          <p:cNvGrpSpPr/>
          <p:nvPr userDrawn="1"/>
        </p:nvGrpSpPr>
        <p:grpSpPr>
          <a:xfrm>
            <a:off x="290513" y="4064000"/>
            <a:ext cx="8566151" cy="2492376"/>
            <a:chOff x="290513" y="4064000"/>
            <a:chExt cx="8566151" cy="2492376"/>
          </a:xfrm>
        </p:grpSpPr>
        <p:sp>
          <p:nvSpPr>
            <p:cNvPr id="47" name="Freeform 20"/>
            <p:cNvSpPr>
              <a:spLocks/>
            </p:cNvSpPr>
            <p:nvPr userDrawn="1"/>
          </p:nvSpPr>
          <p:spPr bwMode="auto">
            <a:xfrm>
              <a:off x="4810126" y="6096000"/>
              <a:ext cx="1703388" cy="460375"/>
            </a:xfrm>
            <a:custGeom>
              <a:avLst/>
              <a:gdLst>
                <a:gd name="T0" fmla="*/ 1073 w 1073"/>
                <a:gd name="T1" fmla="*/ 290 h 290"/>
                <a:gd name="T2" fmla="*/ 952 w 1073"/>
                <a:gd name="T3" fmla="*/ 0 h 290"/>
                <a:gd name="T4" fmla="*/ 0 w 1073"/>
                <a:gd name="T5" fmla="*/ 235 h 290"/>
                <a:gd name="T6" fmla="*/ 132 w 1073"/>
                <a:gd name="T7" fmla="*/ 290 h 290"/>
                <a:gd name="T8" fmla="*/ 1073 w 1073"/>
                <a:gd name="T9" fmla="*/ 290 h 290"/>
              </a:gdLst>
              <a:ahLst/>
              <a:cxnLst>
                <a:cxn ang="0">
                  <a:pos x="T0" y="T1"/>
                </a:cxn>
                <a:cxn ang="0">
                  <a:pos x="T2" y="T3"/>
                </a:cxn>
                <a:cxn ang="0">
                  <a:pos x="T4" y="T5"/>
                </a:cxn>
                <a:cxn ang="0">
                  <a:pos x="T6" y="T7"/>
                </a:cxn>
                <a:cxn ang="0">
                  <a:pos x="T8" y="T9"/>
                </a:cxn>
              </a:cxnLst>
              <a:rect l="0" t="0" r="r" b="b"/>
              <a:pathLst>
                <a:path w="1073" h="290">
                  <a:moveTo>
                    <a:pt x="1073" y="290"/>
                  </a:moveTo>
                  <a:lnTo>
                    <a:pt x="952" y="0"/>
                  </a:lnTo>
                  <a:lnTo>
                    <a:pt x="0" y="235"/>
                  </a:lnTo>
                  <a:lnTo>
                    <a:pt x="132" y="290"/>
                  </a:lnTo>
                  <a:lnTo>
                    <a:pt x="1073" y="290"/>
                  </a:lnTo>
                  <a:close/>
                </a:path>
              </a:pathLst>
            </a:custGeom>
            <a:solidFill>
              <a:srgbClr val="C5E0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8" name="Freeform 21"/>
            <p:cNvSpPr>
              <a:spLocks/>
            </p:cNvSpPr>
            <p:nvPr userDrawn="1"/>
          </p:nvSpPr>
          <p:spPr bwMode="auto">
            <a:xfrm>
              <a:off x="7308851" y="5691188"/>
              <a:ext cx="725488" cy="865188"/>
            </a:xfrm>
            <a:custGeom>
              <a:avLst/>
              <a:gdLst>
                <a:gd name="T0" fmla="*/ 344 w 457"/>
                <a:gd name="T1" fmla="*/ 0 h 545"/>
                <a:gd name="T2" fmla="*/ 0 w 457"/>
                <a:gd name="T3" fmla="*/ 545 h 545"/>
                <a:gd name="T4" fmla="*/ 457 w 457"/>
                <a:gd name="T5" fmla="*/ 545 h 545"/>
                <a:gd name="T6" fmla="*/ 344 w 457"/>
                <a:gd name="T7" fmla="*/ 0 h 545"/>
              </a:gdLst>
              <a:ahLst/>
              <a:cxnLst>
                <a:cxn ang="0">
                  <a:pos x="T0" y="T1"/>
                </a:cxn>
                <a:cxn ang="0">
                  <a:pos x="T2" y="T3"/>
                </a:cxn>
                <a:cxn ang="0">
                  <a:pos x="T4" y="T5"/>
                </a:cxn>
                <a:cxn ang="0">
                  <a:pos x="T6" y="T7"/>
                </a:cxn>
              </a:cxnLst>
              <a:rect l="0" t="0" r="r" b="b"/>
              <a:pathLst>
                <a:path w="457" h="545">
                  <a:moveTo>
                    <a:pt x="344" y="0"/>
                  </a:moveTo>
                  <a:lnTo>
                    <a:pt x="0" y="545"/>
                  </a:lnTo>
                  <a:lnTo>
                    <a:pt x="457" y="545"/>
                  </a:lnTo>
                  <a:lnTo>
                    <a:pt x="344" y="0"/>
                  </a:lnTo>
                  <a:close/>
                </a:path>
              </a:pathLst>
            </a:custGeom>
            <a:solidFill>
              <a:srgbClr val="9CCC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9" name="Freeform 22"/>
            <p:cNvSpPr>
              <a:spLocks/>
            </p:cNvSpPr>
            <p:nvPr userDrawn="1"/>
          </p:nvSpPr>
          <p:spPr bwMode="auto">
            <a:xfrm>
              <a:off x="7854951" y="5691188"/>
              <a:ext cx="1001713" cy="865188"/>
            </a:xfrm>
            <a:custGeom>
              <a:avLst/>
              <a:gdLst>
                <a:gd name="T0" fmla="*/ 631 w 631"/>
                <a:gd name="T1" fmla="*/ 313 h 545"/>
                <a:gd name="T2" fmla="*/ 0 w 631"/>
                <a:gd name="T3" fmla="*/ 0 h 545"/>
                <a:gd name="T4" fmla="*/ 111 w 631"/>
                <a:gd name="T5" fmla="*/ 545 h 545"/>
                <a:gd name="T6" fmla="*/ 631 w 631"/>
                <a:gd name="T7" fmla="*/ 545 h 545"/>
                <a:gd name="T8" fmla="*/ 631 w 631"/>
                <a:gd name="T9" fmla="*/ 313 h 545"/>
              </a:gdLst>
              <a:ahLst/>
              <a:cxnLst>
                <a:cxn ang="0">
                  <a:pos x="T0" y="T1"/>
                </a:cxn>
                <a:cxn ang="0">
                  <a:pos x="T2" y="T3"/>
                </a:cxn>
                <a:cxn ang="0">
                  <a:pos x="T4" y="T5"/>
                </a:cxn>
                <a:cxn ang="0">
                  <a:pos x="T6" y="T7"/>
                </a:cxn>
                <a:cxn ang="0">
                  <a:pos x="T8" y="T9"/>
                </a:cxn>
              </a:cxnLst>
              <a:rect l="0" t="0" r="r" b="b"/>
              <a:pathLst>
                <a:path w="631" h="545">
                  <a:moveTo>
                    <a:pt x="631" y="313"/>
                  </a:moveTo>
                  <a:lnTo>
                    <a:pt x="0" y="0"/>
                  </a:lnTo>
                  <a:lnTo>
                    <a:pt x="111" y="545"/>
                  </a:lnTo>
                  <a:lnTo>
                    <a:pt x="631" y="545"/>
                  </a:lnTo>
                  <a:lnTo>
                    <a:pt x="631" y="313"/>
                  </a:lnTo>
                  <a:close/>
                </a:path>
              </a:pathLst>
            </a:custGeom>
            <a:solidFill>
              <a:srgbClr val="5899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0" name="Freeform 23"/>
            <p:cNvSpPr>
              <a:spLocks/>
            </p:cNvSpPr>
            <p:nvPr userDrawn="1"/>
          </p:nvSpPr>
          <p:spPr bwMode="auto">
            <a:xfrm>
              <a:off x="7854951" y="4064000"/>
              <a:ext cx="1001713" cy="1627188"/>
            </a:xfrm>
            <a:custGeom>
              <a:avLst/>
              <a:gdLst>
                <a:gd name="T0" fmla="*/ 631 w 631"/>
                <a:gd name="T1" fmla="*/ 0 h 1025"/>
                <a:gd name="T2" fmla="*/ 0 w 631"/>
                <a:gd name="T3" fmla="*/ 1025 h 1025"/>
                <a:gd name="T4" fmla="*/ 631 w 631"/>
                <a:gd name="T5" fmla="*/ 910 h 1025"/>
                <a:gd name="T6" fmla="*/ 631 w 631"/>
                <a:gd name="T7" fmla="*/ 0 h 1025"/>
              </a:gdLst>
              <a:ahLst/>
              <a:cxnLst>
                <a:cxn ang="0">
                  <a:pos x="T0" y="T1"/>
                </a:cxn>
                <a:cxn ang="0">
                  <a:pos x="T2" y="T3"/>
                </a:cxn>
                <a:cxn ang="0">
                  <a:pos x="T4" y="T5"/>
                </a:cxn>
                <a:cxn ang="0">
                  <a:pos x="T6" y="T7"/>
                </a:cxn>
              </a:cxnLst>
              <a:rect l="0" t="0" r="r" b="b"/>
              <a:pathLst>
                <a:path w="631" h="1025">
                  <a:moveTo>
                    <a:pt x="631" y="0"/>
                  </a:moveTo>
                  <a:lnTo>
                    <a:pt x="0" y="1025"/>
                  </a:lnTo>
                  <a:lnTo>
                    <a:pt x="631" y="910"/>
                  </a:lnTo>
                  <a:lnTo>
                    <a:pt x="631" y="0"/>
                  </a:lnTo>
                  <a:close/>
                </a:path>
              </a:pathLst>
            </a:custGeom>
            <a:solidFill>
              <a:srgbClr val="D9EB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1" name="Freeform 24"/>
            <p:cNvSpPr>
              <a:spLocks/>
            </p:cNvSpPr>
            <p:nvPr userDrawn="1"/>
          </p:nvSpPr>
          <p:spPr bwMode="auto">
            <a:xfrm>
              <a:off x="7854951" y="5508625"/>
              <a:ext cx="1001713" cy="682625"/>
            </a:xfrm>
            <a:custGeom>
              <a:avLst/>
              <a:gdLst>
                <a:gd name="T0" fmla="*/ 631 w 631"/>
                <a:gd name="T1" fmla="*/ 0 h 430"/>
                <a:gd name="T2" fmla="*/ 0 w 631"/>
                <a:gd name="T3" fmla="*/ 115 h 430"/>
                <a:gd name="T4" fmla="*/ 631 w 631"/>
                <a:gd name="T5" fmla="*/ 430 h 430"/>
                <a:gd name="T6" fmla="*/ 631 w 631"/>
                <a:gd name="T7" fmla="*/ 0 h 430"/>
              </a:gdLst>
              <a:ahLst/>
              <a:cxnLst>
                <a:cxn ang="0">
                  <a:pos x="T0" y="T1"/>
                </a:cxn>
                <a:cxn ang="0">
                  <a:pos x="T2" y="T3"/>
                </a:cxn>
                <a:cxn ang="0">
                  <a:pos x="T4" y="T5"/>
                </a:cxn>
                <a:cxn ang="0">
                  <a:pos x="T6" y="T7"/>
                </a:cxn>
              </a:cxnLst>
              <a:rect l="0" t="0" r="r" b="b"/>
              <a:pathLst>
                <a:path w="631" h="430">
                  <a:moveTo>
                    <a:pt x="631" y="0"/>
                  </a:moveTo>
                  <a:lnTo>
                    <a:pt x="0" y="115"/>
                  </a:lnTo>
                  <a:lnTo>
                    <a:pt x="631" y="430"/>
                  </a:lnTo>
                  <a:lnTo>
                    <a:pt x="631" y="0"/>
                  </a:lnTo>
                  <a:close/>
                </a:path>
              </a:pathLst>
            </a:custGeom>
            <a:solidFill>
              <a:srgbClr val="9CCC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2" name="Freeform 25"/>
            <p:cNvSpPr>
              <a:spLocks/>
            </p:cNvSpPr>
            <p:nvPr userDrawn="1"/>
          </p:nvSpPr>
          <p:spPr bwMode="auto">
            <a:xfrm>
              <a:off x="1503363" y="5327650"/>
              <a:ext cx="1219200" cy="1228725"/>
            </a:xfrm>
            <a:custGeom>
              <a:avLst/>
              <a:gdLst>
                <a:gd name="T0" fmla="*/ 357 w 768"/>
                <a:gd name="T1" fmla="*/ 0 h 774"/>
                <a:gd name="T2" fmla="*/ 0 w 768"/>
                <a:gd name="T3" fmla="*/ 774 h 774"/>
                <a:gd name="T4" fmla="*/ 768 w 768"/>
                <a:gd name="T5" fmla="*/ 774 h 774"/>
                <a:gd name="T6" fmla="*/ 357 w 768"/>
                <a:gd name="T7" fmla="*/ 0 h 774"/>
              </a:gdLst>
              <a:ahLst/>
              <a:cxnLst>
                <a:cxn ang="0">
                  <a:pos x="T0" y="T1"/>
                </a:cxn>
                <a:cxn ang="0">
                  <a:pos x="T2" y="T3"/>
                </a:cxn>
                <a:cxn ang="0">
                  <a:pos x="T4" y="T5"/>
                </a:cxn>
                <a:cxn ang="0">
                  <a:pos x="T6" y="T7"/>
                </a:cxn>
              </a:cxnLst>
              <a:rect l="0" t="0" r="r" b="b"/>
              <a:pathLst>
                <a:path w="768" h="774">
                  <a:moveTo>
                    <a:pt x="357" y="0"/>
                  </a:moveTo>
                  <a:lnTo>
                    <a:pt x="0" y="774"/>
                  </a:lnTo>
                  <a:lnTo>
                    <a:pt x="768" y="774"/>
                  </a:lnTo>
                  <a:lnTo>
                    <a:pt x="357" y="0"/>
                  </a:lnTo>
                  <a:close/>
                </a:path>
              </a:pathLst>
            </a:custGeom>
            <a:solidFill>
              <a:srgbClr val="006FB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3" name="Freeform 26"/>
            <p:cNvSpPr>
              <a:spLocks/>
            </p:cNvSpPr>
            <p:nvPr userDrawn="1"/>
          </p:nvSpPr>
          <p:spPr bwMode="auto">
            <a:xfrm>
              <a:off x="290513" y="5327650"/>
              <a:ext cx="1779588" cy="1228725"/>
            </a:xfrm>
            <a:custGeom>
              <a:avLst/>
              <a:gdLst>
                <a:gd name="T0" fmla="*/ 0 w 1121"/>
                <a:gd name="T1" fmla="*/ 774 h 774"/>
                <a:gd name="T2" fmla="*/ 768 w 1121"/>
                <a:gd name="T3" fmla="*/ 774 h 774"/>
                <a:gd name="T4" fmla="*/ 1121 w 1121"/>
                <a:gd name="T5" fmla="*/ 0 h 774"/>
                <a:gd name="T6" fmla="*/ 0 w 1121"/>
                <a:gd name="T7" fmla="*/ 548 h 774"/>
                <a:gd name="T8" fmla="*/ 0 w 1121"/>
                <a:gd name="T9" fmla="*/ 774 h 774"/>
              </a:gdLst>
              <a:ahLst/>
              <a:cxnLst>
                <a:cxn ang="0">
                  <a:pos x="T0" y="T1"/>
                </a:cxn>
                <a:cxn ang="0">
                  <a:pos x="T2" y="T3"/>
                </a:cxn>
                <a:cxn ang="0">
                  <a:pos x="T4" y="T5"/>
                </a:cxn>
                <a:cxn ang="0">
                  <a:pos x="T6" y="T7"/>
                </a:cxn>
                <a:cxn ang="0">
                  <a:pos x="T8" y="T9"/>
                </a:cxn>
              </a:cxnLst>
              <a:rect l="0" t="0" r="r" b="b"/>
              <a:pathLst>
                <a:path w="1121" h="774">
                  <a:moveTo>
                    <a:pt x="0" y="774"/>
                  </a:moveTo>
                  <a:lnTo>
                    <a:pt x="768" y="774"/>
                  </a:lnTo>
                  <a:lnTo>
                    <a:pt x="1121" y="0"/>
                  </a:lnTo>
                  <a:lnTo>
                    <a:pt x="0" y="548"/>
                  </a:lnTo>
                  <a:lnTo>
                    <a:pt x="0" y="774"/>
                  </a:lnTo>
                  <a:close/>
                </a:path>
              </a:pathLst>
            </a:custGeom>
            <a:solidFill>
              <a:srgbClr val="4F88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4" name="Freeform 27"/>
            <p:cNvSpPr>
              <a:spLocks/>
            </p:cNvSpPr>
            <p:nvPr userDrawn="1"/>
          </p:nvSpPr>
          <p:spPr bwMode="auto">
            <a:xfrm>
              <a:off x="2070101" y="5327650"/>
              <a:ext cx="2740025" cy="1228725"/>
            </a:xfrm>
            <a:custGeom>
              <a:avLst/>
              <a:gdLst>
                <a:gd name="T0" fmla="*/ 409 w 1726"/>
                <a:gd name="T1" fmla="*/ 774 h 774"/>
                <a:gd name="T2" fmla="*/ 1628 w 1726"/>
                <a:gd name="T3" fmla="*/ 774 h 774"/>
                <a:gd name="T4" fmla="*/ 1726 w 1726"/>
                <a:gd name="T5" fmla="*/ 719 h 774"/>
                <a:gd name="T6" fmla="*/ 0 w 1726"/>
                <a:gd name="T7" fmla="*/ 0 h 774"/>
                <a:gd name="T8" fmla="*/ 409 w 1726"/>
                <a:gd name="T9" fmla="*/ 774 h 774"/>
              </a:gdLst>
              <a:ahLst/>
              <a:cxnLst>
                <a:cxn ang="0">
                  <a:pos x="T0" y="T1"/>
                </a:cxn>
                <a:cxn ang="0">
                  <a:pos x="T2" y="T3"/>
                </a:cxn>
                <a:cxn ang="0">
                  <a:pos x="T4" y="T5"/>
                </a:cxn>
                <a:cxn ang="0">
                  <a:pos x="T6" y="T7"/>
                </a:cxn>
                <a:cxn ang="0">
                  <a:pos x="T8" y="T9"/>
                </a:cxn>
              </a:cxnLst>
              <a:rect l="0" t="0" r="r" b="b"/>
              <a:pathLst>
                <a:path w="1726" h="774">
                  <a:moveTo>
                    <a:pt x="409" y="774"/>
                  </a:moveTo>
                  <a:lnTo>
                    <a:pt x="1628" y="774"/>
                  </a:lnTo>
                  <a:lnTo>
                    <a:pt x="1726" y="719"/>
                  </a:lnTo>
                  <a:lnTo>
                    <a:pt x="0" y="0"/>
                  </a:lnTo>
                  <a:lnTo>
                    <a:pt x="409" y="774"/>
                  </a:lnTo>
                  <a:close/>
                </a:path>
              </a:pathLst>
            </a:custGeom>
            <a:solidFill>
              <a:srgbClr val="9CCC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5" name="Freeform 28"/>
            <p:cNvSpPr>
              <a:spLocks/>
            </p:cNvSpPr>
            <p:nvPr userDrawn="1"/>
          </p:nvSpPr>
          <p:spPr bwMode="auto">
            <a:xfrm>
              <a:off x="4654551" y="6469063"/>
              <a:ext cx="365125" cy="87313"/>
            </a:xfrm>
            <a:custGeom>
              <a:avLst/>
              <a:gdLst>
                <a:gd name="T0" fmla="*/ 98 w 230"/>
                <a:gd name="T1" fmla="*/ 0 h 55"/>
                <a:gd name="T2" fmla="*/ 0 w 230"/>
                <a:gd name="T3" fmla="*/ 55 h 55"/>
                <a:gd name="T4" fmla="*/ 230 w 230"/>
                <a:gd name="T5" fmla="*/ 55 h 55"/>
                <a:gd name="T6" fmla="*/ 98 w 230"/>
                <a:gd name="T7" fmla="*/ 0 h 55"/>
              </a:gdLst>
              <a:ahLst/>
              <a:cxnLst>
                <a:cxn ang="0">
                  <a:pos x="T0" y="T1"/>
                </a:cxn>
                <a:cxn ang="0">
                  <a:pos x="T2" y="T3"/>
                </a:cxn>
                <a:cxn ang="0">
                  <a:pos x="T4" y="T5"/>
                </a:cxn>
                <a:cxn ang="0">
                  <a:pos x="T6" y="T7"/>
                </a:cxn>
              </a:cxnLst>
              <a:rect l="0" t="0" r="r" b="b"/>
              <a:pathLst>
                <a:path w="230" h="55">
                  <a:moveTo>
                    <a:pt x="98" y="0"/>
                  </a:moveTo>
                  <a:lnTo>
                    <a:pt x="0" y="55"/>
                  </a:lnTo>
                  <a:lnTo>
                    <a:pt x="230" y="55"/>
                  </a:lnTo>
                  <a:lnTo>
                    <a:pt x="98" y="0"/>
                  </a:lnTo>
                  <a:close/>
                </a:path>
              </a:pathLst>
            </a:custGeom>
            <a:solidFill>
              <a:srgbClr val="D9EB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6" name="Freeform 29"/>
            <p:cNvSpPr>
              <a:spLocks/>
            </p:cNvSpPr>
            <p:nvPr userDrawn="1"/>
          </p:nvSpPr>
          <p:spPr bwMode="auto">
            <a:xfrm>
              <a:off x="6321426" y="5691188"/>
              <a:ext cx="1533525" cy="865188"/>
            </a:xfrm>
            <a:custGeom>
              <a:avLst/>
              <a:gdLst>
                <a:gd name="T0" fmla="*/ 119 w 966"/>
                <a:gd name="T1" fmla="*/ 545 h 545"/>
                <a:gd name="T2" fmla="*/ 624 w 966"/>
                <a:gd name="T3" fmla="*/ 545 h 545"/>
                <a:gd name="T4" fmla="*/ 966 w 966"/>
                <a:gd name="T5" fmla="*/ 0 h 545"/>
                <a:gd name="T6" fmla="*/ 0 w 966"/>
                <a:gd name="T7" fmla="*/ 255 h 545"/>
                <a:gd name="T8" fmla="*/ 119 w 966"/>
                <a:gd name="T9" fmla="*/ 545 h 545"/>
              </a:gdLst>
              <a:ahLst/>
              <a:cxnLst>
                <a:cxn ang="0">
                  <a:pos x="T0" y="T1"/>
                </a:cxn>
                <a:cxn ang="0">
                  <a:pos x="T2" y="T3"/>
                </a:cxn>
                <a:cxn ang="0">
                  <a:pos x="T4" y="T5"/>
                </a:cxn>
                <a:cxn ang="0">
                  <a:pos x="T6" y="T7"/>
                </a:cxn>
                <a:cxn ang="0">
                  <a:pos x="T8" y="T9"/>
                </a:cxn>
              </a:cxnLst>
              <a:rect l="0" t="0" r="r" b="b"/>
              <a:pathLst>
                <a:path w="966" h="545">
                  <a:moveTo>
                    <a:pt x="119" y="545"/>
                  </a:moveTo>
                  <a:lnTo>
                    <a:pt x="624" y="545"/>
                  </a:lnTo>
                  <a:lnTo>
                    <a:pt x="966" y="0"/>
                  </a:lnTo>
                  <a:lnTo>
                    <a:pt x="0" y="255"/>
                  </a:lnTo>
                  <a:lnTo>
                    <a:pt x="119" y="545"/>
                  </a:lnTo>
                  <a:close/>
                </a:path>
              </a:pathLst>
            </a:custGeom>
            <a:solidFill>
              <a:srgbClr val="4F88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3" name="Alaotsikko 2"/>
          <p:cNvSpPr>
            <a:spLocks noGrp="1"/>
          </p:cNvSpPr>
          <p:nvPr>
            <p:ph type="subTitle" idx="1"/>
          </p:nvPr>
        </p:nvSpPr>
        <p:spPr>
          <a:xfrm>
            <a:off x="907142" y="3140969"/>
            <a:ext cx="7337265" cy="792088"/>
          </a:xfrm>
        </p:spPr>
        <p:txBody>
          <a:bodyPr>
            <a:normAutofit/>
          </a:bodyPr>
          <a:lstStyle>
            <a:lvl1pPr marL="0" indent="0" algn="l">
              <a:spcBef>
                <a:spcPts val="0"/>
              </a:spcBef>
              <a:buNone/>
              <a:defRPr sz="18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sp>
        <p:nvSpPr>
          <p:cNvPr id="5" name="Tekstiruutu 4"/>
          <p:cNvSpPr txBox="1"/>
          <p:nvPr userDrawn="1"/>
        </p:nvSpPr>
        <p:spPr>
          <a:xfrm>
            <a:off x="894227" y="2348880"/>
            <a:ext cx="3240360" cy="615553"/>
          </a:xfrm>
          <a:prstGeom prst="rect">
            <a:avLst/>
          </a:prstGeom>
          <a:noFill/>
        </p:spPr>
        <p:txBody>
          <a:bodyPr wrap="square" rtlCol="0">
            <a:spAutoFit/>
          </a:bodyPr>
          <a:lstStyle/>
          <a:p>
            <a:r>
              <a:rPr lang="fi-FI" sz="3400" dirty="0" smtClean="0">
                <a:solidFill>
                  <a:schemeClr val="tx2"/>
                </a:solidFill>
              </a:rPr>
              <a:t>Kiitos!</a:t>
            </a:r>
          </a:p>
        </p:txBody>
      </p:sp>
      <p:pic>
        <p:nvPicPr>
          <p:cNvPr id="20" name="Kuva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08116" y="612000"/>
            <a:ext cx="2219605" cy="299273"/>
          </a:xfrm>
          <a:prstGeom prst="rect">
            <a:avLst/>
          </a:prstGeom>
        </p:spPr>
      </p:pic>
      <p:sp>
        <p:nvSpPr>
          <p:cNvPr id="7" name="Kuvan paikkamerkki 6"/>
          <p:cNvSpPr>
            <a:spLocks noGrp="1"/>
          </p:cNvSpPr>
          <p:nvPr>
            <p:ph type="pic" sz="quarter" idx="10" hasCustomPrompt="1"/>
          </p:nvPr>
        </p:nvSpPr>
        <p:spPr>
          <a:xfrm>
            <a:off x="971550" y="4221163"/>
            <a:ext cx="6696075" cy="936625"/>
          </a:xfrm>
          <a:noFill/>
          <a:ln w="34925">
            <a:noFill/>
            <a:prstDash val="sysDash"/>
          </a:ln>
        </p:spPr>
        <p:txBody>
          <a:bodyPr anchor="ctr" anchorCtr="0"/>
          <a:lstStyle>
            <a:lvl1pPr marL="0" indent="0" algn="ctr">
              <a:buNone/>
              <a:defRPr lang="fi-FI" sz="1800" b="0" i="0" u="none" strike="noStrike" baseline="0" smtClean="0"/>
            </a:lvl1pPr>
          </a:lstStyle>
          <a:p>
            <a:r>
              <a:rPr lang="fi-FI" sz="1800" b="0" i="0" u="none" strike="noStrike" baseline="0" dirty="0" smtClean="0">
                <a:solidFill>
                  <a:srgbClr val="000000"/>
                </a:solidFill>
                <a:latin typeface="+mn-lt"/>
              </a:rPr>
              <a:t>Tälle alueelle sijoitetaan kaikki mahdollisten toimijoiden logot</a:t>
            </a:r>
            <a:endParaRPr lang="fi-FI" dirty="0"/>
          </a:p>
        </p:txBody>
      </p:sp>
    </p:spTree>
    <p:extLst>
      <p:ext uri="{BB962C8B-B14F-4D97-AF65-F5344CB8AC3E}">
        <p14:creationId xmlns:p14="http://schemas.microsoft.com/office/powerpoint/2010/main" val="37204374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591048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835446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9487781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850490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8" name="Alatunnisteen paikkamerkki 7"/>
          <p:cNvSpPr>
            <a:spLocks noGrp="1"/>
          </p:cNvSpPr>
          <p:nvPr>
            <p:ph type="ftr" sz="quarter" idx="11"/>
          </p:nvPr>
        </p:nvSpPr>
        <p:spPr/>
        <p:txBody>
          <a:bodyPr/>
          <a:lstStyle/>
          <a:p>
            <a:endParaRPr lang="fi-FI">
              <a:solidFill>
                <a:prstClr val="black">
                  <a:tint val="75000"/>
                </a:prstClr>
              </a:solidFill>
            </a:endParaRPr>
          </a:p>
        </p:txBody>
      </p:sp>
      <p:sp>
        <p:nvSpPr>
          <p:cNvPr id="9" name="Dian numeron paikkamerkki 8"/>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2089582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4" name="Alatunnisteen paikkamerkki 3"/>
          <p:cNvSpPr>
            <a:spLocks noGrp="1"/>
          </p:cNvSpPr>
          <p:nvPr>
            <p:ph type="ftr" sz="quarter" idx="11"/>
          </p:nvPr>
        </p:nvSpPr>
        <p:spPr/>
        <p:txBody>
          <a:bodyPr/>
          <a:lstStyle/>
          <a:p>
            <a:endParaRPr lang="fi-FI">
              <a:solidFill>
                <a:prstClr val="black">
                  <a:tint val="75000"/>
                </a:prstClr>
              </a:solidFill>
            </a:endParaRPr>
          </a:p>
        </p:txBody>
      </p:sp>
      <p:sp>
        <p:nvSpPr>
          <p:cNvPr id="5" name="Dian numeron paikkamerkki 4"/>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258185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3" name="Alatunnisteen paikkamerkki 2"/>
          <p:cNvSpPr>
            <a:spLocks noGrp="1"/>
          </p:cNvSpPr>
          <p:nvPr>
            <p:ph type="ftr" sz="quarter" idx="11"/>
          </p:nvPr>
        </p:nvSpPr>
        <p:spPr/>
        <p:txBody>
          <a:bodyPr/>
          <a:lstStyle/>
          <a:p>
            <a:endParaRPr lang="fi-FI">
              <a:solidFill>
                <a:prstClr val="black">
                  <a:tint val="75000"/>
                </a:prstClr>
              </a:solidFill>
            </a:endParaRPr>
          </a:p>
        </p:txBody>
      </p:sp>
      <p:sp>
        <p:nvSpPr>
          <p:cNvPr id="4" name="Dian numeron paikkamerkki 3"/>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569434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Pääotsikko2">
    <p:spTree>
      <p:nvGrpSpPr>
        <p:cNvPr id="1" name=""/>
        <p:cNvGrpSpPr/>
        <p:nvPr/>
      </p:nvGrpSpPr>
      <p:grpSpPr>
        <a:xfrm>
          <a:off x="0" y="0"/>
          <a:ext cx="0" cy="0"/>
          <a:chOff x="0" y="0"/>
          <a:chExt cx="0" cy="0"/>
        </a:xfrm>
      </p:grpSpPr>
      <p:sp>
        <p:nvSpPr>
          <p:cNvPr id="2" name="Otsikko 1"/>
          <p:cNvSpPr>
            <a:spLocks noGrp="1"/>
          </p:cNvSpPr>
          <p:nvPr>
            <p:ph type="ctrTitle"/>
          </p:nvPr>
        </p:nvSpPr>
        <p:spPr>
          <a:xfrm>
            <a:off x="876710" y="2327151"/>
            <a:ext cx="7223682" cy="1641909"/>
          </a:xfrm>
        </p:spPr>
        <p:txBody>
          <a:bodyPr anchor="b" anchorCtr="0">
            <a:noAutofit/>
          </a:bodyPr>
          <a:lstStyle>
            <a:lvl1pPr algn="l">
              <a:defRPr sz="3400">
                <a:solidFill>
                  <a:schemeClr val="tx2"/>
                </a:solidFill>
              </a:defRPr>
            </a:lvl1pPr>
          </a:lstStyle>
          <a:p>
            <a:r>
              <a:rPr lang="en-US" smtClean="0"/>
              <a:t>Click to edit Master title style</a:t>
            </a:r>
            <a:endParaRPr lang="fi-FI" dirty="0"/>
          </a:p>
        </p:txBody>
      </p:sp>
      <p:sp>
        <p:nvSpPr>
          <p:cNvPr id="3" name="Alaotsikko 2"/>
          <p:cNvSpPr>
            <a:spLocks noGrp="1"/>
          </p:cNvSpPr>
          <p:nvPr>
            <p:ph type="subTitle" idx="1"/>
          </p:nvPr>
        </p:nvSpPr>
        <p:spPr>
          <a:xfrm>
            <a:off x="876710" y="4412343"/>
            <a:ext cx="5855530" cy="1433708"/>
          </a:xfrm>
        </p:spPr>
        <p:txBody>
          <a:bodyPr>
            <a:normAutofit/>
          </a:bodyPr>
          <a:lstStyle>
            <a:lvl1pPr marL="0" indent="0" algn="l">
              <a:spcBef>
                <a:spcPts val="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pic>
        <p:nvPicPr>
          <p:cNvPr id="20" name="Kuva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08116" y="612760"/>
            <a:ext cx="2219605" cy="297752"/>
          </a:xfrm>
          <a:prstGeom prst="rect">
            <a:avLst/>
          </a:prstGeom>
        </p:spPr>
      </p:pic>
      <p:grpSp>
        <p:nvGrpSpPr>
          <p:cNvPr id="39" name="Ryhmä 38"/>
          <p:cNvGrpSpPr/>
          <p:nvPr userDrawn="1"/>
        </p:nvGrpSpPr>
        <p:grpSpPr bwMode="ltGray">
          <a:xfrm>
            <a:off x="288000" y="288000"/>
            <a:ext cx="3738563" cy="1381125"/>
            <a:chOff x="2787650" y="1428750"/>
            <a:chExt cx="3738563" cy="1381125"/>
          </a:xfrm>
        </p:grpSpPr>
        <p:sp>
          <p:nvSpPr>
            <p:cNvPr id="8" name="Freeform 6"/>
            <p:cNvSpPr>
              <a:spLocks/>
            </p:cNvSpPr>
            <p:nvPr userDrawn="1"/>
          </p:nvSpPr>
          <p:spPr bwMode="ltGray">
            <a:xfrm>
              <a:off x="4579938" y="1990725"/>
              <a:ext cx="1392238" cy="447675"/>
            </a:xfrm>
            <a:custGeom>
              <a:avLst/>
              <a:gdLst>
                <a:gd name="T0" fmla="*/ 339 w 877"/>
                <a:gd name="T1" fmla="*/ 282 h 282"/>
                <a:gd name="T2" fmla="*/ 877 w 877"/>
                <a:gd name="T3" fmla="*/ 56 h 282"/>
                <a:gd name="T4" fmla="*/ 0 w 877"/>
                <a:gd name="T5" fmla="*/ 0 h 282"/>
                <a:gd name="T6" fmla="*/ 339 w 877"/>
                <a:gd name="T7" fmla="*/ 282 h 282"/>
              </a:gdLst>
              <a:ahLst/>
              <a:cxnLst>
                <a:cxn ang="0">
                  <a:pos x="T0" y="T1"/>
                </a:cxn>
                <a:cxn ang="0">
                  <a:pos x="T2" y="T3"/>
                </a:cxn>
                <a:cxn ang="0">
                  <a:pos x="T4" y="T5"/>
                </a:cxn>
                <a:cxn ang="0">
                  <a:pos x="T6" y="T7"/>
                </a:cxn>
              </a:cxnLst>
              <a:rect l="0" t="0" r="r" b="b"/>
              <a:pathLst>
                <a:path w="877" h="282">
                  <a:moveTo>
                    <a:pt x="339" y="282"/>
                  </a:moveTo>
                  <a:lnTo>
                    <a:pt x="877" y="56"/>
                  </a:lnTo>
                  <a:lnTo>
                    <a:pt x="0" y="0"/>
                  </a:lnTo>
                  <a:lnTo>
                    <a:pt x="339" y="282"/>
                  </a:lnTo>
                  <a:close/>
                </a:path>
              </a:pathLst>
            </a:custGeom>
            <a:solidFill>
              <a:srgbClr val="9CCC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 name="Freeform 7"/>
            <p:cNvSpPr>
              <a:spLocks/>
            </p:cNvSpPr>
            <p:nvPr userDrawn="1"/>
          </p:nvSpPr>
          <p:spPr bwMode="ltGray">
            <a:xfrm>
              <a:off x="4579938" y="1428750"/>
              <a:ext cx="1392238" cy="650875"/>
            </a:xfrm>
            <a:custGeom>
              <a:avLst/>
              <a:gdLst>
                <a:gd name="T0" fmla="*/ 207 w 877"/>
                <a:gd name="T1" fmla="*/ 0 h 410"/>
                <a:gd name="T2" fmla="*/ 0 w 877"/>
                <a:gd name="T3" fmla="*/ 354 h 410"/>
                <a:gd name="T4" fmla="*/ 877 w 877"/>
                <a:gd name="T5" fmla="*/ 410 h 410"/>
                <a:gd name="T6" fmla="*/ 535 w 877"/>
                <a:gd name="T7" fmla="*/ 0 h 410"/>
                <a:gd name="T8" fmla="*/ 207 w 877"/>
                <a:gd name="T9" fmla="*/ 0 h 410"/>
              </a:gdLst>
              <a:ahLst/>
              <a:cxnLst>
                <a:cxn ang="0">
                  <a:pos x="T0" y="T1"/>
                </a:cxn>
                <a:cxn ang="0">
                  <a:pos x="T2" y="T3"/>
                </a:cxn>
                <a:cxn ang="0">
                  <a:pos x="T4" y="T5"/>
                </a:cxn>
                <a:cxn ang="0">
                  <a:pos x="T6" y="T7"/>
                </a:cxn>
                <a:cxn ang="0">
                  <a:pos x="T8" y="T9"/>
                </a:cxn>
              </a:cxnLst>
              <a:rect l="0" t="0" r="r" b="b"/>
              <a:pathLst>
                <a:path w="877" h="410">
                  <a:moveTo>
                    <a:pt x="207" y="0"/>
                  </a:moveTo>
                  <a:lnTo>
                    <a:pt x="0" y="354"/>
                  </a:lnTo>
                  <a:lnTo>
                    <a:pt x="877" y="410"/>
                  </a:lnTo>
                  <a:lnTo>
                    <a:pt x="535" y="0"/>
                  </a:lnTo>
                  <a:lnTo>
                    <a:pt x="207" y="0"/>
                  </a:lnTo>
                  <a:close/>
                </a:path>
              </a:pathLst>
            </a:custGeom>
            <a:solidFill>
              <a:srgbClr val="E9F3F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8"/>
            <p:cNvSpPr>
              <a:spLocks/>
            </p:cNvSpPr>
            <p:nvPr userDrawn="1"/>
          </p:nvSpPr>
          <p:spPr bwMode="ltGray">
            <a:xfrm>
              <a:off x="4203700" y="1428750"/>
              <a:ext cx="704850" cy="561975"/>
            </a:xfrm>
            <a:custGeom>
              <a:avLst/>
              <a:gdLst>
                <a:gd name="T0" fmla="*/ 190 w 444"/>
                <a:gd name="T1" fmla="*/ 0 h 354"/>
                <a:gd name="T2" fmla="*/ 0 w 444"/>
                <a:gd name="T3" fmla="*/ 113 h 354"/>
                <a:gd name="T4" fmla="*/ 237 w 444"/>
                <a:gd name="T5" fmla="*/ 354 h 354"/>
                <a:gd name="T6" fmla="*/ 444 w 444"/>
                <a:gd name="T7" fmla="*/ 0 h 354"/>
                <a:gd name="T8" fmla="*/ 190 w 444"/>
                <a:gd name="T9" fmla="*/ 0 h 354"/>
              </a:gdLst>
              <a:ahLst/>
              <a:cxnLst>
                <a:cxn ang="0">
                  <a:pos x="T0" y="T1"/>
                </a:cxn>
                <a:cxn ang="0">
                  <a:pos x="T2" y="T3"/>
                </a:cxn>
                <a:cxn ang="0">
                  <a:pos x="T4" y="T5"/>
                </a:cxn>
                <a:cxn ang="0">
                  <a:pos x="T6" y="T7"/>
                </a:cxn>
                <a:cxn ang="0">
                  <a:pos x="T8" y="T9"/>
                </a:cxn>
              </a:cxnLst>
              <a:rect l="0" t="0" r="r" b="b"/>
              <a:pathLst>
                <a:path w="444" h="354">
                  <a:moveTo>
                    <a:pt x="190" y="0"/>
                  </a:moveTo>
                  <a:lnTo>
                    <a:pt x="0" y="113"/>
                  </a:lnTo>
                  <a:lnTo>
                    <a:pt x="237" y="354"/>
                  </a:lnTo>
                  <a:lnTo>
                    <a:pt x="444" y="0"/>
                  </a:lnTo>
                  <a:lnTo>
                    <a:pt x="190" y="0"/>
                  </a:lnTo>
                  <a:close/>
                </a:path>
              </a:pathLst>
            </a:custGeom>
            <a:solidFill>
              <a:srgbClr val="0ABBE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 name="Freeform 9"/>
            <p:cNvSpPr>
              <a:spLocks/>
            </p:cNvSpPr>
            <p:nvPr userDrawn="1"/>
          </p:nvSpPr>
          <p:spPr bwMode="ltGray">
            <a:xfrm>
              <a:off x="5972175" y="1428750"/>
              <a:ext cx="554038" cy="650875"/>
            </a:xfrm>
            <a:custGeom>
              <a:avLst/>
              <a:gdLst>
                <a:gd name="T0" fmla="*/ 73 w 349"/>
                <a:gd name="T1" fmla="*/ 0 h 410"/>
                <a:gd name="T2" fmla="*/ 0 w 349"/>
                <a:gd name="T3" fmla="*/ 410 h 410"/>
                <a:gd name="T4" fmla="*/ 349 w 349"/>
                <a:gd name="T5" fmla="*/ 0 h 410"/>
                <a:gd name="T6" fmla="*/ 73 w 349"/>
                <a:gd name="T7" fmla="*/ 0 h 410"/>
              </a:gdLst>
              <a:ahLst/>
              <a:cxnLst>
                <a:cxn ang="0">
                  <a:pos x="T0" y="T1"/>
                </a:cxn>
                <a:cxn ang="0">
                  <a:pos x="T2" y="T3"/>
                </a:cxn>
                <a:cxn ang="0">
                  <a:pos x="T4" y="T5"/>
                </a:cxn>
                <a:cxn ang="0">
                  <a:pos x="T6" y="T7"/>
                </a:cxn>
              </a:cxnLst>
              <a:rect l="0" t="0" r="r" b="b"/>
              <a:pathLst>
                <a:path w="349" h="410">
                  <a:moveTo>
                    <a:pt x="73" y="0"/>
                  </a:moveTo>
                  <a:lnTo>
                    <a:pt x="0" y="410"/>
                  </a:lnTo>
                  <a:lnTo>
                    <a:pt x="349" y="0"/>
                  </a:lnTo>
                  <a:lnTo>
                    <a:pt x="73" y="0"/>
                  </a:lnTo>
                  <a:close/>
                </a:path>
              </a:pathLst>
            </a:custGeom>
            <a:solidFill>
              <a:srgbClr val="2FC5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10"/>
            <p:cNvSpPr>
              <a:spLocks/>
            </p:cNvSpPr>
            <p:nvPr userDrawn="1"/>
          </p:nvSpPr>
          <p:spPr bwMode="ltGray">
            <a:xfrm>
              <a:off x="5429250" y="1428750"/>
              <a:ext cx="658813" cy="650875"/>
            </a:xfrm>
            <a:custGeom>
              <a:avLst/>
              <a:gdLst>
                <a:gd name="T0" fmla="*/ 0 w 415"/>
                <a:gd name="T1" fmla="*/ 0 h 410"/>
                <a:gd name="T2" fmla="*/ 342 w 415"/>
                <a:gd name="T3" fmla="*/ 410 h 410"/>
                <a:gd name="T4" fmla="*/ 415 w 415"/>
                <a:gd name="T5" fmla="*/ 0 h 410"/>
                <a:gd name="T6" fmla="*/ 0 w 415"/>
                <a:gd name="T7" fmla="*/ 0 h 410"/>
              </a:gdLst>
              <a:ahLst/>
              <a:cxnLst>
                <a:cxn ang="0">
                  <a:pos x="T0" y="T1"/>
                </a:cxn>
                <a:cxn ang="0">
                  <a:pos x="T2" y="T3"/>
                </a:cxn>
                <a:cxn ang="0">
                  <a:pos x="T4" y="T5"/>
                </a:cxn>
                <a:cxn ang="0">
                  <a:pos x="T6" y="T7"/>
                </a:cxn>
              </a:cxnLst>
              <a:rect l="0" t="0" r="r" b="b"/>
              <a:pathLst>
                <a:path w="415" h="410">
                  <a:moveTo>
                    <a:pt x="0" y="0"/>
                  </a:moveTo>
                  <a:lnTo>
                    <a:pt x="342" y="410"/>
                  </a:lnTo>
                  <a:lnTo>
                    <a:pt x="415" y="0"/>
                  </a:lnTo>
                  <a:lnTo>
                    <a:pt x="0" y="0"/>
                  </a:lnTo>
                  <a:close/>
                </a:path>
              </a:pathLst>
            </a:custGeom>
            <a:solidFill>
              <a:srgbClr val="9CCC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11"/>
            <p:cNvSpPr>
              <a:spLocks/>
            </p:cNvSpPr>
            <p:nvPr userDrawn="1"/>
          </p:nvSpPr>
          <p:spPr bwMode="ltGray">
            <a:xfrm>
              <a:off x="3324225" y="1608138"/>
              <a:ext cx="879475" cy="833438"/>
            </a:xfrm>
            <a:custGeom>
              <a:avLst/>
              <a:gdLst>
                <a:gd name="T0" fmla="*/ 341 w 554"/>
                <a:gd name="T1" fmla="*/ 525 h 525"/>
                <a:gd name="T2" fmla="*/ 554 w 554"/>
                <a:gd name="T3" fmla="*/ 0 h 525"/>
                <a:gd name="T4" fmla="*/ 0 w 554"/>
                <a:gd name="T5" fmla="*/ 245 h 525"/>
                <a:gd name="T6" fmla="*/ 341 w 554"/>
                <a:gd name="T7" fmla="*/ 525 h 525"/>
              </a:gdLst>
              <a:ahLst/>
              <a:cxnLst>
                <a:cxn ang="0">
                  <a:pos x="T0" y="T1"/>
                </a:cxn>
                <a:cxn ang="0">
                  <a:pos x="T2" y="T3"/>
                </a:cxn>
                <a:cxn ang="0">
                  <a:pos x="T4" y="T5"/>
                </a:cxn>
                <a:cxn ang="0">
                  <a:pos x="T6" y="T7"/>
                </a:cxn>
              </a:cxnLst>
              <a:rect l="0" t="0" r="r" b="b"/>
              <a:pathLst>
                <a:path w="554" h="525">
                  <a:moveTo>
                    <a:pt x="341" y="525"/>
                  </a:moveTo>
                  <a:lnTo>
                    <a:pt x="554" y="0"/>
                  </a:lnTo>
                  <a:lnTo>
                    <a:pt x="0" y="245"/>
                  </a:lnTo>
                  <a:lnTo>
                    <a:pt x="341" y="525"/>
                  </a:lnTo>
                  <a:close/>
                </a:path>
              </a:pathLst>
            </a:custGeom>
            <a:solidFill>
              <a:srgbClr val="D9EB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12"/>
            <p:cNvSpPr>
              <a:spLocks/>
            </p:cNvSpPr>
            <p:nvPr userDrawn="1"/>
          </p:nvSpPr>
          <p:spPr bwMode="ltGray">
            <a:xfrm>
              <a:off x="3324225" y="1428750"/>
              <a:ext cx="879475" cy="568325"/>
            </a:xfrm>
            <a:custGeom>
              <a:avLst/>
              <a:gdLst>
                <a:gd name="T0" fmla="*/ 101 w 554"/>
                <a:gd name="T1" fmla="*/ 0 h 358"/>
                <a:gd name="T2" fmla="*/ 0 w 554"/>
                <a:gd name="T3" fmla="*/ 358 h 358"/>
                <a:gd name="T4" fmla="*/ 554 w 554"/>
                <a:gd name="T5" fmla="*/ 113 h 358"/>
                <a:gd name="T6" fmla="*/ 253 w 554"/>
                <a:gd name="T7" fmla="*/ 0 h 358"/>
                <a:gd name="T8" fmla="*/ 101 w 554"/>
                <a:gd name="T9" fmla="*/ 0 h 358"/>
              </a:gdLst>
              <a:ahLst/>
              <a:cxnLst>
                <a:cxn ang="0">
                  <a:pos x="T0" y="T1"/>
                </a:cxn>
                <a:cxn ang="0">
                  <a:pos x="T2" y="T3"/>
                </a:cxn>
                <a:cxn ang="0">
                  <a:pos x="T4" y="T5"/>
                </a:cxn>
                <a:cxn ang="0">
                  <a:pos x="T6" y="T7"/>
                </a:cxn>
                <a:cxn ang="0">
                  <a:pos x="T8" y="T9"/>
                </a:cxn>
              </a:cxnLst>
              <a:rect l="0" t="0" r="r" b="b"/>
              <a:pathLst>
                <a:path w="554" h="358">
                  <a:moveTo>
                    <a:pt x="101" y="0"/>
                  </a:moveTo>
                  <a:lnTo>
                    <a:pt x="0" y="358"/>
                  </a:lnTo>
                  <a:lnTo>
                    <a:pt x="554" y="113"/>
                  </a:lnTo>
                  <a:lnTo>
                    <a:pt x="253" y="0"/>
                  </a:lnTo>
                  <a:lnTo>
                    <a:pt x="101" y="0"/>
                  </a:lnTo>
                  <a:close/>
                </a:path>
              </a:pathLst>
            </a:custGeom>
            <a:solidFill>
              <a:srgbClr val="9CCC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13"/>
            <p:cNvSpPr>
              <a:spLocks/>
            </p:cNvSpPr>
            <p:nvPr userDrawn="1"/>
          </p:nvSpPr>
          <p:spPr bwMode="ltGray">
            <a:xfrm>
              <a:off x="2790825" y="1428750"/>
              <a:ext cx="693738" cy="568325"/>
            </a:xfrm>
            <a:custGeom>
              <a:avLst/>
              <a:gdLst>
                <a:gd name="T0" fmla="*/ 0 w 437"/>
                <a:gd name="T1" fmla="*/ 0 h 358"/>
                <a:gd name="T2" fmla="*/ 336 w 437"/>
                <a:gd name="T3" fmla="*/ 358 h 358"/>
                <a:gd name="T4" fmla="*/ 437 w 437"/>
                <a:gd name="T5" fmla="*/ 0 h 358"/>
                <a:gd name="T6" fmla="*/ 0 w 437"/>
                <a:gd name="T7" fmla="*/ 0 h 358"/>
              </a:gdLst>
              <a:ahLst/>
              <a:cxnLst>
                <a:cxn ang="0">
                  <a:pos x="T0" y="T1"/>
                </a:cxn>
                <a:cxn ang="0">
                  <a:pos x="T2" y="T3"/>
                </a:cxn>
                <a:cxn ang="0">
                  <a:pos x="T4" y="T5"/>
                </a:cxn>
                <a:cxn ang="0">
                  <a:pos x="T6" y="T7"/>
                </a:cxn>
              </a:cxnLst>
              <a:rect l="0" t="0" r="r" b="b"/>
              <a:pathLst>
                <a:path w="437" h="358">
                  <a:moveTo>
                    <a:pt x="0" y="0"/>
                  </a:moveTo>
                  <a:lnTo>
                    <a:pt x="336" y="358"/>
                  </a:lnTo>
                  <a:lnTo>
                    <a:pt x="437" y="0"/>
                  </a:lnTo>
                  <a:lnTo>
                    <a:pt x="0" y="0"/>
                  </a:lnTo>
                  <a:close/>
                </a:path>
              </a:pathLst>
            </a:custGeom>
            <a:solidFill>
              <a:srgbClr val="C5E0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14"/>
            <p:cNvSpPr>
              <a:spLocks/>
            </p:cNvSpPr>
            <p:nvPr userDrawn="1"/>
          </p:nvSpPr>
          <p:spPr bwMode="ltGray">
            <a:xfrm>
              <a:off x="2787650" y="1997075"/>
              <a:ext cx="566738" cy="812800"/>
            </a:xfrm>
            <a:custGeom>
              <a:avLst/>
              <a:gdLst>
                <a:gd name="T0" fmla="*/ 0 w 357"/>
                <a:gd name="T1" fmla="*/ 512 h 512"/>
                <a:gd name="T2" fmla="*/ 338 w 357"/>
                <a:gd name="T3" fmla="*/ 0 h 512"/>
                <a:gd name="T4" fmla="*/ 357 w 357"/>
                <a:gd name="T5" fmla="*/ 355 h 512"/>
                <a:gd name="T6" fmla="*/ 0 w 357"/>
                <a:gd name="T7" fmla="*/ 512 h 512"/>
              </a:gdLst>
              <a:ahLst/>
              <a:cxnLst>
                <a:cxn ang="0">
                  <a:pos x="T0" y="T1"/>
                </a:cxn>
                <a:cxn ang="0">
                  <a:pos x="T2" y="T3"/>
                </a:cxn>
                <a:cxn ang="0">
                  <a:pos x="T4" y="T5"/>
                </a:cxn>
                <a:cxn ang="0">
                  <a:pos x="T6" y="T7"/>
                </a:cxn>
              </a:cxnLst>
              <a:rect l="0" t="0" r="r" b="b"/>
              <a:pathLst>
                <a:path w="357" h="512">
                  <a:moveTo>
                    <a:pt x="0" y="512"/>
                  </a:moveTo>
                  <a:lnTo>
                    <a:pt x="338" y="0"/>
                  </a:lnTo>
                  <a:lnTo>
                    <a:pt x="357" y="355"/>
                  </a:lnTo>
                  <a:lnTo>
                    <a:pt x="0" y="512"/>
                  </a:lnTo>
                  <a:close/>
                </a:path>
              </a:pathLst>
            </a:custGeom>
            <a:solidFill>
              <a:srgbClr val="C5E0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15"/>
            <p:cNvSpPr>
              <a:spLocks/>
            </p:cNvSpPr>
            <p:nvPr userDrawn="1"/>
          </p:nvSpPr>
          <p:spPr bwMode="ltGray">
            <a:xfrm>
              <a:off x="3324225" y="1997075"/>
              <a:ext cx="541338" cy="563563"/>
            </a:xfrm>
            <a:custGeom>
              <a:avLst/>
              <a:gdLst>
                <a:gd name="T0" fmla="*/ 341 w 341"/>
                <a:gd name="T1" fmla="*/ 280 h 355"/>
                <a:gd name="T2" fmla="*/ 0 w 341"/>
                <a:gd name="T3" fmla="*/ 0 h 355"/>
                <a:gd name="T4" fmla="*/ 19 w 341"/>
                <a:gd name="T5" fmla="*/ 355 h 355"/>
                <a:gd name="T6" fmla="*/ 341 w 341"/>
                <a:gd name="T7" fmla="*/ 280 h 355"/>
              </a:gdLst>
              <a:ahLst/>
              <a:cxnLst>
                <a:cxn ang="0">
                  <a:pos x="T0" y="T1"/>
                </a:cxn>
                <a:cxn ang="0">
                  <a:pos x="T2" y="T3"/>
                </a:cxn>
                <a:cxn ang="0">
                  <a:pos x="T4" y="T5"/>
                </a:cxn>
                <a:cxn ang="0">
                  <a:pos x="T6" y="T7"/>
                </a:cxn>
              </a:cxnLst>
              <a:rect l="0" t="0" r="r" b="b"/>
              <a:pathLst>
                <a:path w="341" h="355">
                  <a:moveTo>
                    <a:pt x="341" y="280"/>
                  </a:moveTo>
                  <a:lnTo>
                    <a:pt x="0" y="0"/>
                  </a:lnTo>
                  <a:lnTo>
                    <a:pt x="19" y="355"/>
                  </a:lnTo>
                  <a:lnTo>
                    <a:pt x="341" y="280"/>
                  </a:lnTo>
                  <a:close/>
                </a:path>
              </a:pathLst>
            </a:custGeom>
            <a:solidFill>
              <a:srgbClr val="006FB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16"/>
            <p:cNvSpPr>
              <a:spLocks/>
            </p:cNvSpPr>
            <p:nvPr userDrawn="1"/>
          </p:nvSpPr>
          <p:spPr bwMode="ltGray">
            <a:xfrm>
              <a:off x="4579938" y="1989138"/>
              <a:ext cx="4763" cy="1588"/>
            </a:xfrm>
            <a:custGeom>
              <a:avLst/>
              <a:gdLst>
                <a:gd name="T0" fmla="*/ 0 w 3"/>
                <a:gd name="T1" fmla="*/ 1 h 1"/>
                <a:gd name="T2" fmla="*/ 3 w 3"/>
                <a:gd name="T3" fmla="*/ 1 h 1"/>
                <a:gd name="T4" fmla="*/ 3 w 3"/>
                <a:gd name="T5" fmla="*/ 1 h 1"/>
                <a:gd name="T6" fmla="*/ 3 w 3"/>
                <a:gd name="T7" fmla="*/ 1 h 1"/>
                <a:gd name="T8" fmla="*/ 3 w 3"/>
                <a:gd name="T9" fmla="*/ 1 h 1"/>
                <a:gd name="T10" fmla="*/ 3 w 3"/>
                <a:gd name="T11" fmla="*/ 1 h 1"/>
                <a:gd name="T12" fmla="*/ 1 w 3"/>
                <a:gd name="T13" fmla="*/ 1 h 1"/>
                <a:gd name="T14" fmla="*/ 1 w 3"/>
                <a:gd name="T15" fmla="*/ 0 h 1"/>
                <a:gd name="T16" fmla="*/ 0 w 3"/>
                <a:gd name="T17"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1">
                  <a:moveTo>
                    <a:pt x="0" y="1"/>
                  </a:moveTo>
                  <a:lnTo>
                    <a:pt x="3" y="1"/>
                  </a:lnTo>
                  <a:lnTo>
                    <a:pt x="3" y="1"/>
                  </a:lnTo>
                  <a:lnTo>
                    <a:pt x="3" y="1"/>
                  </a:lnTo>
                  <a:lnTo>
                    <a:pt x="3" y="1"/>
                  </a:lnTo>
                  <a:lnTo>
                    <a:pt x="3" y="1"/>
                  </a:lnTo>
                  <a:lnTo>
                    <a:pt x="1" y="1"/>
                  </a:lnTo>
                  <a:lnTo>
                    <a:pt x="1" y="0"/>
                  </a:lnTo>
                  <a:lnTo>
                    <a:pt x="0" y="1"/>
                  </a:lnTo>
                  <a:close/>
                </a:path>
              </a:pathLst>
            </a:custGeom>
            <a:solidFill>
              <a:srgbClr val="5899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17"/>
            <p:cNvSpPr>
              <a:spLocks/>
            </p:cNvSpPr>
            <p:nvPr userDrawn="1"/>
          </p:nvSpPr>
          <p:spPr bwMode="ltGray">
            <a:xfrm>
              <a:off x="4576763" y="1989138"/>
              <a:ext cx="4763" cy="1588"/>
            </a:xfrm>
            <a:custGeom>
              <a:avLst/>
              <a:gdLst>
                <a:gd name="T0" fmla="*/ 0 w 3"/>
                <a:gd name="T1" fmla="*/ 1 h 1"/>
                <a:gd name="T2" fmla="*/ 2 w 3"/>
                <a:gd name="T3" fmla="*/ 1 h 1"/>
                <a:gd name="T4" fmla="*/ 3 w 3"/>
                <a:gd name="T5" fmla="*/ 0 h 1"/>
                <a:gd name="T6" fmla="*/ 2 w 3"/>
                <a:gd name="T7" fmla="*/ 0 h 1"/>
                <a:gd name="T8" fmla="*/ 0 w 3"/>
                <a:gd name="T9" fmla="*/ 1 h 1"/>
              </a:gdLst>
              <a:ahLst/>
              <a:cxnLst>
                <a:cxn ang="0">
                  <a:pos x="T0" y="T1"/>
                </a:cxn>
                <a:cxn ang="0">
                  <a:pos x="T2" y="T3"/>
                </a:cxn>
                <a:cxn ang="0">
                  <a:pos x="T4" y="T5"/>
                </a:cxn>
                <a:cxn ang="0">
                  <a:pos x="T6" y="T7"/>
                </a:cxn>
                <a:cxn ang="0">
                  <a:pos x="T8" y="T9"/>
                </a:cxn>
              </a:cxnLst>
              <a:rect l="0" t="0" r="r" b="b"/>
              <a:pathLst>
                <a:path w="3" h="1">
                  <a:moveTo>
                    <a:pt x="0" y="1"/>
                  </a:moveTo>
                  <a:lnTo>
                    <a:pt x="2" y="1"/>
                  </a:lnTo>
                  <a:lnTo>
                    <a:pt x="3" y="0"/>
                  </a:lnTo>
                  <a:lnTo>
                    <a:pt x="2" y="0"/>
                  </a:lnTo>
                  <a:lnTo>
                    <a:pt x="0" y="1"/>
                  </a:lnTo>
                  <a:close/>
                </a:path>
              </a:pathLst>
            </a:custGeom>
            <a:solidFill>
              <a:srgbClr val="0ABBE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18"/>
            <p:cNvSpPr>
              <a:spLocks/>
            </p:cNvSpPr>
            <p:nvPr userDrawn="1"/>
          </p:nvSpPr>
          <p:spPr bwMode="ltGray">
            <a:xfrm>
              <a:off x="3865563" y="1990725"/>
              <a:ext cx="1252538" cy="450850"/>
            </a:xfrm>
            <a:custGeom>
              <a:avLst/>
              <a:gdLst>
                <a:gd name="T0" fmla="*/ 789 w 789"/>
                <a:gd name="T1" fmla="*/ 282 h 284"/>
                <a:gd name="T2" fmla="*/ 0 w 789"/>
                <a:gd name="T3" fmla="*/ 284 h 284"/>
                <a:gd name="T4" fmla="*/ 450 w 789"/>
                <a:gd name="T5" fmla="*/ 0 h 284"/>
                <a:gd name="T6" fmla="*/ 789 w 789"/>
                <a:gd name="T7" fmla="*/ 282 h 284"/>
              </a:gdLst>
              <a:ahLst/>
              <a:cxnLst>
                <a:cxn ang="0">
                  <a:pos x="T0" y="T1"/>
                </a:cxn>
                <a:cxn ang="0">
                  <a:pos x="T2" y="T3"/>
                </a:cxn>
                <a:cxn ang="0">
                  <a:pos x="T4" y="T5"/>
                </a:cxn>
                <a:cxn ang="0">
                  <a:pos x="T6" y="T7"/>
                </a:cxn>
              </a:cxnLst>
              <a:rect l="0" t="0" r="r" b="b"/>
              <a:pathLst>
                <a:path w="789" h="284">
                  <a:moveTo>
                    <a:pt x="789" y="282"/>
                  </a:moveTo>
                  <a:lnTo>
                    <a:pt x="0" y="284"/>
                  </a:lnTo>
                  <a:lnTo>
                    <a:pt x="450" y="0"/>
                  </a:lnTo>
                  <a:lnTo>
                    <a:pt x="789" y="282"/>
                  </a:lnTo>
                  <a:close/>
                </a:path>
              </a:pathLst>
            </a:custGeom>
            <a:solidFill>
              <a:srgbClr val="4F88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6" name="Freeform 19"/>
            <p:cNvSpPr>
              <a:spLocks/>
            </p:cNvSpPr>
            <p:nvPr userDrawn="1"/>
          </p:nvSpPr>
          <p:spPr bwMode="ltGray">
            <a:xfrm>
              <a:off x="3865563" y="1608138"/>
              <a:ext cx="714375" cy="833438"/>
            </a:xfrm>
            <a:custGeom>
              <a:avLst/>
              <a:gdLst>
                <a:gd name="T0" fmla="*/ 0 w 450"/>
                <a:gd name="T1" fmla="*/ 525 h 525"/>
                <a:gd name="T2" fmla="*/ 213 w 450"/>
                <a:gd name="T3" fmla="*/ 0 h 525"/>
                <a:gd name="T4" fmla="*/ 450 w 450"/>
                <a:gd name="T5" fmla="*/ 241 h 525"/>
                <a:gd name="T6" fmla="*/ 0 w 450"/>
                <a:gd name="T7" fmla="*/ 525 h 525"/>
              </a:gdLst>
              <a:ahLst/>
              <a:cxnLst>
                <a:cxn ang="0">
                  <a:pos x="T0" y="T1"/>
                </a:cxn>
                <a:cxn ang="0">
                  <a:pos x="T2" y="T3"/>
                </a:cxn>
                <a:cxn ang="0">
                  <a:pos x="T4" y="T5"/>
                </a:cxn>
                <a:cxn ang="0">
                  <a:pos x="T6" y="T7"/>
                </a:cxn>
              </a:cxnLst>
              <a:rect l="0" t="0" r="r" b="b"/>
              <a:pathLst>
                <a:path w="450" h="525">
                  <a:moveTo>
                    <a:pt x="0" y="525"/>
                  </a:moveTo>
                  <a:lnTo>
                    <a:pt x="213" y="0"/>
                  </a:lnTo>
                  <a:lnTo>
                    <a:pt x="450" y="241"/>
                  </a:lnTo>
                  <a:lnTo>
                    <a:pt x="0" y="525"/>
                  </a:lnTo>
                  <a:close/>
                </a:path>
              </a:pathLst>
            </a:custGeom>
            <a:solidFill>
              <a:srgbClr val="9CCC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7" name="Freeform 20"/>
            <p:cNvSpPr>
              <a:spLocks/>
            </p:cNvSpPr>
            <p:nvPr userDrawn="1"/>
          </p:nvSpPr>
          <p:spPr bwMode="ltGray">
            <a:xfrm>
              <a:off x="3725863" y="1428750"/>
              <a:ext cx="779463" cy="179388"/>
            </a:xfrm>
            <a:custGeom>
              <a:avLst/>
              <a:gdLst>
                <a:gd name="T0" fmla="*/ 0 w 491"/>
                <a:gd name="T1" fmla="*/ 0 h 113"/>
                <a:gd name="T2" fmla="*/ 301 w 491"/>
                <a:gd name="T3" fmla="*/ 113 h 113"/>
                <a:gd name="T4" fmla="*/ 491 w 491"/>
                <a:gd name="T5" fmla="*/ 0 h 113"/>
                <a:gd name="T6" fmla="*/ 0 w 491"/>
                <a:gd name="T7" fmla="*/ 0 h 113"/>
              </a:gdLst>
              <a:ahLst/>
              <a:cxnLst>
                <a:cxn ang="0">
                  <a:pos x="T0" y="T1"/>
                </a:cxn>
                <a:cxn ang="0">
                  <a:pos x="T2" y="T3"/>
                </a:cxn>
                <a:cxn ang="0">
                  <a:pos x="T4" y="T5"/>
                </a:cxn>
                <a:cxn ang="0">
                  <a:pos x="T6" y="T7"/>
                </a:cxn>
              </a:cxnLst>
              <a:rect l="0" t="0" r="r" b="b"/>
              <a:pathLst>
                <a:path w="491" h="113">
                  <a:moveTo>
                    <a:pt x="0" y="0"/>
                  </a:moveTo>
                  <a:lnTo>
                    <a:pt x="301" y="113"/>
                  </a:lnTo>
                  <a:lnTo>
                    <a:pt x="491" y="0"/>
                  </a:lnTo>
                  <a:lnTo>
                    <a:pt x="0" y="0"/>
                  </a:lnTo>
                  <a:close/>
                </a:path>
              </a:pathLst>
            </a:custGeom>
            <a:solidFill>
              <a:srgbClr val="C5E0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8" name="Freeform 21"/>
            <p:cNvSpPr>
              <a:spLocks/>
            </p:cNvSpPr>
            <p:nvPr userDrawn="1"/>
          </p:nvSpPr>
          <p:spPr bwMode="ltGray">
            <a:xfrm>
              <a:off x="2787650" y="1428750"/>
              <a:ext cx="536575" cy="1381125"/>
            </a:xfrm>
            <a:custGeom>
              <a:avLst/>
              <a:gdLst>
                <a:gd name="T0" fmla="*/ 0 w 338"/>
                <a:gd name="T1" fmla="*/ 870 h 870"/>
                <a:gd name="T2" fmla="*/ 338 w 338"/>
                <a:gd name="T3" fmla="*/ 358 h 870"/>
                <a:gd name="T4" fmla="*/ 2 w 338"/>
                <a:gd name="T5" fmla="*/ 0 h 870"/>
                <a:gd name="T6" fmla="*/ 0 w 338"/>
                <a:gd name="T7" fmla="*/ 0 h 870"/>
                <a:gd name="T8" fmla="*/ 0 w 338"/>
                <a:gd name="T9" fmla="*/ 870 h 870"/>
              </a:gdLst>
              <a:ahLst/>
              <a:cxnLst>
                <a:cxn ang="0">
                  <a:pos x="T0" y="T1"/>
                </a:cxn>
                <a:cxn ang="0">
                  <a:pos x="T2" y="T3"/>
                </a:cxn>
                <a:cxn ang="0">
                  <a:pos x="T4" y="T5"/>
                </a:cxn>
                <a:cxn ang="0">
                  <a:pos x="T6" y="T7"/>
                </a:cxn>
                <a:cxn ang="0">
                  <a:pos x="T8" y="T9"/>
                </a:cxn>
              </a:cxnLst>
              <a:rect l="0" t="0" r="r" b="b"/>
              <a:pathLst>
                <a:path w="338" h="870">
                  <a:moveTo>
                    <a:pt x="0" y="870"/>
                  </a:moveTo>
                  <a:lnTo>
                    <a:pt x="338" y="358"/>
                  </a:lnTo>
                  <a:lnTo>
                    <a:pt x="2" y="0"/>
                  </a:lnTo>
                  <a:lnTo>
                    <a:pt x="0" y="0"/>
                  </a:lnTo>
                  <a:lnTo>
                    <a:pt x="0" y="870"/>
                  </a:lnTo>
                  <a:close/>
                </a:path>
              </a:pathLst>
            </a:custGeom>
            <a:solidFill>
              <a:srgbClr val="0ABBE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pic>
        <p:nvPicPr>
          <p:cNvPr id="23" name="Kuva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08116" y="612000"/>
            <a:ext cx="2219605" cy="299273"/>
          </a:xfrm>
          <a:prstGeom prst="rect">
            <a:avLst/>
          </a:prstGeom>
        </p:spPr>
      </p:pic>
    </p:spTree>
    <p:extLst>
      <p:ext uri="{BB962C8B-B14F-4D97-AF65-F5344CB8AC3E}">
        <p14:creationId xmlns:p14="http://schemas.microsoft.com/office/powerpoint/2010/main" val="17179211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1314615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8981524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3873698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4397345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6862267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7352365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460386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8467391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8" name="Alatunnisteen paikkamerkki 7"/>
          <p:cNvSpPr>
            <a:spLocks noGrp="1"/>
          </p:cNvSpPr>
          <p:nvPr>
            <p:ph type="ftr" sz="quarter" idx="11"/>
          </p:nvPr>
        </p:nvSpPr>
        <p:spPr/>
        <p:txBody>
          <a:bodyPr/>
          <a:lstStyle/>
          <a:p>
            <a:endParaRPr lang="fi-FI">
              <a:solidFill>
                <a:prstClr val="black">
                  <a:tint val="75000"/>
                </a:prstClr>
              </a:solidFill>
            </a:endParaRPr>
          </a:p>
        </p:txBody>
      </p:sp>
      <p:sp>
        <p:nvSpPr>
          <p:cNvPr id="9" name="Dian numeron paikkamerkki 8"/>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3874549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4" name="Alatunnisteen paikkamerkki 3"/>
          <p:cNvSpPr>
            <a:spLocks noGrp="1"/>
          </p:cNvSpPr>
          <p:nvPr>
            <p:ph type="ftr" sz="quarter" idx="11"/>
          </p:nvPr>
        </p:nvSpPr>
        <p:spPr/>
        <p:txBody>
          <a:bodyPr/>
          <a:lstStyle/>
          <a:p>
            <a:endParaRPr lang="fi-FI">
              <a:solidFill>
                <a:prstClr val="black">
                  <a:tint val="75000"/>
                </a:prstClr>
              </a:solidFill>
            </a:endParaRPr>
          </a:p>
        </p:txBody>
      </p:sp>
      <p:sp>
        <p:nvSpPr>
          <p:cNvPr id="5" name="Dian numeron paikkamerkki 4"/>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964991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Väliotsikkosivu 1">
    <p:spTree>
      <p:nvGrpSpPr>
        <p:cNvPr id="1" name=""/>
        <p:cNvGrpSpPr/>
        <p:nvPr/>
      </p:nvGrpSpPr>
      <p:grpSpPr>
        <a:xfrm>
          <a:off x="0" y="0"/>
          <a:ext cx="0" cy="0"/>
          <a:chOff x="0" y="0"/>
          <a:chExt cx="0" cy="0"/>
        </a:xfrm>
      </p:grpSpPr>
      <p:sp>
        <p:nvSpPr>
          <p:cNvPr id="22" name="Suorakulmio 21"/>
          <p:cNvSpPr/>
          <p:nvPr userDrawn="1"/>
        </p:nvSpPr>
        <p:spPr bwMode="hidden">
          <a:xfrm>
            <a:off x="287999" y="288000"/>
            <a:ext cx="8568000" cy="6295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24" name="Ryhmä 23"/>
          <p:cNvGrpSpPr/>
          <p:nvPr userDrawn="1"/>
        </p:nvGrpSpPr>
        <p:grpSpPr bwMode="ltGray">
          <a:xfrm>
            <a:off x="5078413" y="4583113"/>
            <a:ext cx="3778250" cy="2003426"/>
            <a:chOff x="5092700" y="4597400"/>
            <a:chExt cx="3778250" cy="2003426"/>
          </a:xfrm>
        </p:grpSpPr>
        <p:sp>
          <p:nvSpPr>
            <p:cNvPr id="25" name="Freeform 6"/>
            <p:cNvSpPr>
              <a:spLocks/>
            </p:cNvSpPr>
            <p:nvPr userDrawn="1"/>
          </p:nvSpPr>
          <p:spPr bwMode="ltGray">
            <a:xfrm>
              <a:off x="5092700" y="6235700"/>
              <a:ext cx="1641475" cy="365125"/>
            </a:xfrm>
            <a:custGeom>
              <a:avLst/>
              <a:gdLst>
                <a:gd name="T0" fmla="*/ 937 w 1034"/>
                <a:gd name="T1" fmla="*/ 0 h 230"/>
                <a:gd name="T2" fmla="*/ 0 w 1034"/>
                <a:gd name="T3" fmla="*/ 230 h 230"/>
                <a:gd name="T4" fmla="*/ 1034 w 1034"/>
                <a:gd name="T5" fmla="*/ 230 h 230"/>
                <a:gd name="T6" fmla="*/ 937 w 1034"/>
                <a:gd name="T7" fmla="*/ 0 h 230"/>
              </a:gdLst>
              <a:ahLst/>
              <a:cxnLst>
                <a:cxn ang="0">
                  <a:pos x="T0" y="T1"/>
                </a:cxn>
                <a:cxn ang="0">
                  <a:pos x="T2" y="T3"/>
                </a:cxn>
                <a:cxn ang="0">
                  <a:pos x="T4" y="T5"/>
                </a:cxn>
                <a:cxn ang="0">
                  <a:pos x="T6" y="T7"/>
                </a:cxn>
              </a:cxnLst>
              <a:rect l="0" t="0" r="r" b="b"/>
              <a:pathLst>
                <a:path w="1034" h="230">
                  <a:moveTo>
                    <a:pt x="937" y="0"/>
                  </a:moveTo>
                  <a:lnTo>
                    <a:pt x="0" y="230"/>
                  </a:lnTo>
                  <a:lnTo>
                    <a:pt x="1034" y="230"/>
                  </a:lnTo>
                  <a:lnTo>
                    <a:pt x="937" y="0"/>
                  </a:lnTo>
                  <a:close/>
                </a:path>
              </a:pathLst>
            </a:custGeom>
            <a:solidFill>
              <a:srgbClr val="C5E0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6" name="Freeform 7"/>
            <p:cNvSpPr>
              <a:spLocks/>
            </p:cNvSpPr>
            <p:nvPr userDrawn="1"/>
          </p:nvSpPr>
          <p:spPr bwMode="ltGray">
            <a:xfrm>
              <a:off x="6580188" y="5830888"/>
              <a:ext cx="1535113" cy="769938"/>
            </a:xfrm>
            <a:custGeom>
              <a:avLst/>
              <a:gdLst>
                <a:gd name="T0" fmla="*/ 97 w 967"/>
                <a:gd name="T1" fmla="*/ 485 h 485"/>
                <a:gd name="T2" fmla="*/ 658 w 967"/>
                <a:gd name="T3" fmla="*/ 485 h 485"/>
                <a:gd name="T4" fmla="*/ 967 w 967"/>
                <a:gd name="T5" fmla="*/ 0 h 485"/>
                <a:gd name="T6" fmla="*/ 0 w 967"/>
                <a:gd name="T7" fmla="*/ 255 h 485"/>
                <a:gd name="T8" fmla="*/ 97 w 967"/>
                <a:gd name="T9" fmla="*/ 485 h 485"/>
              </a:gdLst>
              <a:ahLst/>
              <a:cxnLst>
                <a:cxn ang="0">
                  <a:pos x="T0" y="T1"/>
                </a:cxn>
                <a:cxn ang="0">
                  <a:pos x="T2" y="T3"/>
                </a:cxn>
                <a:cxn ang="0">
                  <a:pos x="T4" y="T5"/>
                </a:cxn>
                <a:cxn ang="0">
                  <a:pos x="T6" y="T7"/>
                </a:cxn>
                <a:cxn ang="0">
                  <a:pos x="T8" y="T9"/>
                </a:cxn>
              </a:cxnLst>
              <a:rect l="0" t="0" r="r" b="b"/>
              <a:pathLst>
                <a:path w="967" h="485">
                  <a:moveTo>
                    <a:pt x="97" y="485"/>
                  </a:moveTo>
                  <a:lnTo>
                    <a:pt x="658" y="485"/>
                  </a:lnTo>
                  <a:lnTo>
                    <a:pt x="967" y="0"/>
                  </a:lnTo>
                  <a:lnTo>
                    <a:pt x="0" y="255"/>
                  </a:lnTo>
                  <a:lnTo>
                    <a:pt x="97" y="485"/>
                  </a:lnTo>
                  <a:close/>
                </a:path>
              </a:pathLst>
            </a:custGeom>
            <a:solidFill>
              <a:srgbClr val="4F88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7" name="Freeform 8"/>
            <p:cNvSpPr>
              <a:spLocks/>
            </p:cNvSpPr>
            <p:nvPr userDrawn="1"/>
          </p:nvSpPr>
          <p:spPr bwMode="ltGray">
            <a:xfrm>
              <a:off x="7624763" y="5830888"/>
              <a:ext cx="649288" cy="769938"/>
            </a:xfrm>
            <a:custGeom>
              <a:avLst/>
              <a:gdLst>
                <a:gd name="T0" fmla="*/ 309 w 409"/>
                <a:gd name="T1" fmla="*/ 0 h 485"/>
                <a:gd name="T2" fmla="*/ 0 w 409"/>
                <a:gd name="T3" fmla="*/ 485 h 485"/>
                <a:gd name="T4" fmla="*/ 409 w 409"/>
                <a:gd name="T5" fmla="*/ 485 h 485"/>
                <a:gd name="T6" fmla="*/ 309 w 409"/>
                <a:gd name="T7" fmla="*/ 0 h 485"/>
              </a:gdLst>
              <a:ahLst/>
              <a:cxnLst>
                <a:cxn ang="0">
                  <a:pos x="T0" y="T1"/>
                </a:cxn>
                <a:cxn ang="0">
                  <a:pos x="T2" y="T3"/>
                </a:cxn>
                <a:cxn ang="0">
                  <a:pos x="T4" y="T5"/>
                </a:cxn>
                <a:cxn ang="0">
                  <a:pos x="T6" y="T7"/>
                </a:cxn>
              </a:cxnLst>
              <a:rect l="0" t="0" r="r" b="b"/>
              <a:pathLst>
                <a:path w="409" h="485">
                  <a:moveTo>
                    <a:pt x="309" y="0"/>
                  </a:moveTo>
                  <a:lnTo>
                    <a:pt x="0" y="485"/>
                  </a:lnTo>
                  <a:lnTo>
                    <a:pt x="409" y="485"/>
                  </a:lnTo>
                  <a:lnTo>
                    <a:pt x="309" y="0"/>
                  </a:lnTo>
                  <a:close/>
                </a:path>
              </a:pathLst>
            </a:custGeom>
            <a:solidFill>
              <a:srgbClr val="9CCC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8" name="Freeform 9"/>
            <p:cNvSpPr>
              <a:spLocks/>
            </p:cNvSpPr>
            <p:nvPr userDrawn="1"/>
          </p:nvSpPr>
          <p:spPr bwMode="ltGray">
            <a:xfrm>
              <a:off x="8115300" y="5830888"/>
              <a:ext cx="755650" cy="769938"/>
            </a:xfrm>
            <a:custGeom>
              <a:avLst/>
              <a:gdLst>
                <a:gd name="T0" fmla="*/ 476 w 476"/>
                <a:gd name="T1" fmla="*/ 238 h 485"/>
                <a:gd name="T2" fmla="*/ 0 w 476"/>
                <a:gd name="T3" fmla="*/ 0 h 485"/>
                <a:gd name="T4" fmla="*/ 100 w 476"/>
                <a:gd name="T5" fmla="*/ 485 h 485"/>
                <a:gd name="T6" fmla="*/ 476 w 476"/>
                <a:gd name="T7" fmla="*/ 485 h 485"/>
                <a:gd name="T8" fmla="*/ 476 w 476"/>
                <a:gd name="T9" fmla="*/ 238 h 485"/>
              </a:gdLst>
              <a:ahLst/>
              <a:cxnLst>
                <a:cxn ang="0">
                  <a:pos x="T0" y="T1"/>
                </a:cxn>
                <a:cxn ang="0">
                  <a:pos x="T2" y="T3"/>
                </a:cxn>
                <a:cxn ang="0">
                  <a:pos x="T4" y="T5"/>
                </a:cxn>
                <a:cxn ang="0">
                  <a:pos x="T6" y="T7"/>
                </a:cxn>
                <a:cxn ang="0">
                  <a:pos x="T8" y="T9"/>
                </a:cxn>
              </a:cxnLst>
              <a:rect l="0" t="0" r="r" b="b"/>
              <a:pathLst>
                <a:path w="476" h="485">
                  <a:moveTo>
                    <a:pt x="476" y="238"/>
                  </a:moveTo>
                  <a:lnTo>
                    <a:pt x="0" y="0"/>
                  </a:lnTo>
                  <a:lnTo>
                    <a:pt x="100" y="485"/>
                  </a:lnTo>
                  <a:lnTo>
                    <a:pt x="476" y="485"/>
                  </a:lnTo>
                  <a:lnTo>
                    <a:pt x="476" y="238"/>
                  </a:lnTo>
                  <a:close/>
                </a:path>
              </a:pathLst>
            </a:custGeom>
            <a:solidFill>
              <a:srgbClr val="5899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9" name="Freeform 10"/>
            <p:cNvSpPr>
              <a:spLocks/>
            </p:cNvSpPr>
            <p:nvPr userDrawn="1"/>
          </p:nvSpPr>
          <p:spPr bwMode="ltGray">
            <a:xfrm>
              <a:off x="8115300" y="5691188"/>
              <a:ext cx="755650" cy="517525"/>
            </a:xfrm>
            <a:custGeom>
              <a:avLst/>
              <a:gdLst>
                <a:gd name="T0" fmla="*/ 476 w 476"/>
                <a:gd name="T1" fmla="*/ 0 h 326"/>
                <a:gd name="T2" fmla="*/ 0 w 476"/>
                <a:gd name="T3" fmla="*/ 88 h 326"/>
                <a:gd name="T4" fmla="*/ 476 w 476"/>
                <a:gd name="T5" fmla="*/ 326 h 326"/>
                <a:gd name="T6" fmla="*/ 476 w 476"/>
                <a:gd name="T7" fmla="*/ 0 h 326"/>
              </a:gdLst>
              <a:ahLst/>
              <a:cxnLst>
                <a:cxn ang="0">
                  <a:pos x="T0" y="T1"/>
                </a:cxn>
                <a:cxn ang="0">
                  <a:pos x="T2" y="T3"/>
                </a:cxn>
                <a:cxn ang="0">
                  <a:pos x="T4" y="T5"/>
                </a:cxn>
                <a:cxn ang="0">
                  <a:pos x="T6" y="T7"/>
                </a:cxn>
              </a:cxnLst>
              <a:rect l="0" t="0" r="r" b="b"/>
              <a:pathLst>
                <a:path w="476" h="326">
                  <a:moveTo>
                    <a:pt x="476" y="0"/>
                  </a:moveTo>
                  <a:lnTo>
                    <a:pt x="0" y="88"/>
                  </a:lnTo>
                  <a:lnTo>
                    <a:pt x="476" y="326"/>
                  </a:lnTo>
                  <a:lnTo>
                    <a:pt x="476" y="0"/>
                  </a:lnTo>
                  <a:close/>
                </a:path>
              </a:pathLst>
            </a:custGeom>
            <a:solidFill>
              <a:srgbClr val="9CCC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0" name="Freeform 11"/>
            <p:cNvSpPr>
              <a:spLocks/>
            </p:cNvSpPr>
            <p:nvPr userDrawn="1"/>
          </p:nvSpPr>
          <p:spPr bwMode="ltGray">
            <a:xfrm>
              <a:off x="8115300" y="4597400"/>
              <a:ext cx="755650" cy="1233488"/>
            </a:xfrm>
            <a:custGeom>
              <a:avLst/>
              <a:gdLst>
                <a:gd name="T0" fmla="*/ 476 w 476"/>
                <a:gd name="T1" fmla="*/ 0 h 777"/>
                <a:gd name="T2" fmla="*/ 0 w 476"/>
                <a:gd name="T3" fmla="*/ 777 h 777"/>
                <a:gd name="T4" fmla="*/ 476 w 476"/>
                <a:gd name="T5" fmla="*/ 689 h 777"/>
                <a:gd name="T6" fmla="*/ 476 w 476"/>
                <a:gd name="T7" fmla="*/ 0 h 777"/>
              </a:gdLst>
              <a:ahLst/>
              <a:cxnLst>
                <a:cxn ang="0">
                  <a:pos x="T0" y="T1"/>
                </a:cxn>
                <a:cxn ang="0">
                  <a:pos x="T2" y="T3"/>
                </a:cxn>
                <a:cxn ang="0">
                  <a:pos x="T4" y="T5"/>
                </a:cxn>
                <a:cxn ang="0">
                  <a:pos x="T6" y="T7"/>
                </a:cxn>
              </a:cxnLst>
              <a:rect l="0" t="0" r="r" b="b"/>
              <a:pathLst>
                <a:path w="476" h="777">
                  <a:moveTo>
                    <a:pt x="476" y="0"/>
                  </a:moveTo>
                  <a:lnTo>
                    <a:pt x="0" y="777"/>
                  </a:lnTo>
                  <a:lnTo>
                    <a:pt x="476" y="689"/>
                  </a:lnTo>
                  <a:lnTo>
                    <a:pt x="476" y="0"/>
                  </a:lnTo>
                  <a:close/>
                </a:path>
              </a:pathLst>
            </a:custGeom>
            <a:solidFill>
              <a:srgbClr val="D9EB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p:cNvSpPr>
            <a:spLocks noGrp="1"/>
          </p:cNvSpPr>
          <p:nvPr>
            <p:ph type="ctrTitle"/>
          </p:nvPr>
        </p:nvSpPr>
        <p:spPr>
          <a:xfrm>
            <a:off x="876709" y="2852936"/>
            <a:ext cx="7238591" cy="1116124"/>
          </a:xfrm>
        </p:spPr>
        <p:txBody>
          <a:bodyPr anchor="b" anchorCtr="0">
            <a:noAutofit/>
          </a:bodyPr>
          <a:lstStyle>
            <a:lvl1pPr algn="l">
              <a:defRPr sz="3400">
                <a:solidFill>
                  <a:srgbClr val="FFFFFF"/>
                </a:solidFill>
              </a:defRPr>
            </a:lvl1pPr>
          </a:lstStyle>
          <a:p>
            <a:r>
              <a:rPr lang="en-US" smtClean="0"/>
              <a:t>Click to edit Master title style</a:t>
            </a:r>
            <a:endParaRPr lang="fi-FI" dirty="0"/>
          </a:p>
        </p:txBody>
      </p:sp>
      <p:pic>
        <p:nvPicPr>
          <p:cNvPr id="20" name="Kuva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6408116" y="612760"/>
            <a:ext cx="2219605" cy="297752"/>
          </a:xfrm>
          <a:prstGeom prst="rect">
            <a:avLst/>
          </a:prstGeom>
        </p:spPr>
      </p:pic>
    </p:spTree>
    <p:extLst>
      <p:ext uri="{BB962C8B-B14F-4D97-AF65-F5344CB8AC3E}">
        <p14:creationId xmlns:p14="http://schemas.microsoft.com/office/powerpoint/2010/main" val="25440249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3" name="Alatunnisteen paikkamerkki 2"/>
          <p:cNvSpPr>
            <a:spLocks noGrp="1"/>
          </p:cNvSpPr>
          <p:nvPr>
            <p:ph type="ftr" sz="quarter" idx="11"/>
          </p:nvPr>
        </p:nvSpPr>
        <p:spPr/>
        <p:txBody>
          <a:bodyPr/>
          <a:lstStyle/>
          <a:p>
            <a:endParaRPr lang="fi-FI">
              <a:solidFill>
                <a:prstClr val="black">
                  <a:tint val="75000"/>
                </a:prstClr>
              </a:solidFill>
            </a:endParaRPr>
          </a:p>
        </p:txBody>
      </p:sp>
      <p:sp>
        <p:nvSpPr>
          <p:cNvPr id="4" name="Dian numeron paikkamerkki 3"/>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2351724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1470048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6293915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3786973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96141300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67094958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22574072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02190791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42238442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8" name="Alatunnisteen paikkamerkki 7"/>
          <p:cNvSpPr>
            <a:spLocks noGrp="1"/>
          </p:cNvSpPr>
          <p:nvPr>
            <p:ph type="ftr" sz="quarter" idx="11"/>
          </p:nvPr>
        </p:nvSpPr>
        <p:spPr/>
        <p:txBody>
          <a:bodyPr/>
          <a:lstStyle/>
          <a:p>
            <a:endParaRPr lang="fi-FI">
              <a:solidFill>
                <a:prstClr val="black">
                  <a:tint val="75000"/>
                </a:prstClr>
              </a:solidFill>
            </a:endParaRPr>
          </a:p>
        </p:txBody>
      </p:sp>
      <p:sp>
        <p:nvSpPr>
          <p:cNvPr id="9" name="Dian numeron paikkamerkki 8"/>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082870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Väliotsikkosivu 2">
    <p:spTree>
      <p:nvGrpSpPr>
        <p:cNvPr id="1" name=""/>
        <p:cNvGrpSpPr/>
        <p:nvPr/>
      </p:nvGrpSpPr>
      <p:grpSpPr>
        <a:xfrm>
          <a:off x="0" y="0"/>
          <a:ext cx="0" cy="0"/>
          <a:chOff x="0" y="0"/>
          <a:chExt cx="0" cy="0"/>
        </a:xfrm>
      </p:grpSpPr>
      <p:grpSp>
        <p:nvGrpSpPr>
          <p:cNvPr id="24" name="Ryhmä 23"/>
          <p:cNvGrpSpPr/>
          <p:nvPr userDrawn="1"/>
        </p:nvGrpSpPr>
        <p:grpSpPr bwMode="gray">
          <a:xfrm>
            <a:off x="5092700" y="4597400"/>
            <a:ext cx="3778250" cy="2003426"/>
            <a:chOff x="5092700" y="4597400"/>
            <a:chExt cx="3778250" cy="2003426"/>
          </a:xfrm>
        </p:grpSpPr>
        <p:sp>
          <p:nvSpPr>
            <p:cNvPr id="25" name="Freeform 6"/>
            <p:cNvSpPr>
              <a:spLocks/>
            </p:cNvSpPr>
            <p:nvPr userDrawn="1"/>
          </p:nvSpPr>
          <p:spPr bwMode="gray">
            <a:xfrm>
              <a:off x="5092700" y="6235700"/>
              <a:ext cx="1641475" cy="365125"/>
            </a:xfrm>
            <a:custGeom>
              <a:avLst/>
              <a:gdLst>
                <a:gd name="T0" fmla="*/ 937 w 1034"/>
                <a:gd name="T1" fmla="*/ 0 h 230"/>
                <a:gd name="T2" fmla="*/ 0 w 1034"/>
                <a:gd name="T3" fmla="*/ 230 h 230"/>
                <a:gd name="T4" fmla="*/ 1034 w 1034"/>
                <a:gd name="T5" fmla="*/ 230 h 230"/>
                <a:gd name="T6" fmla="*/ 937 w 1034"/>
                <a:gd name="T7" fmla="*/ 0 h 230"/>
              </a:gdLst>
              <a:ahLst/>
              <a:cxnLst>
                <a:cxn ang="0">
                  <a:pos x="T0" y="T1"/>
                </a:cxn>
                <a:cxn ang="0">
                  <a:pos x="T2" y="T3"/>
                </a:cxn>
                <a:cxn ang="0">
                  <a:pos x="T4" y="T5"/>
                </a:cxn>
                <a:cxn ang="0">
                  <a:pos x="T6" y="T7"/>
                </a:cxn>
              </a:cxnLst>
              <a:rect l="0" t="0" r="r" b="b"/>
              <a:pathLst>
                <a:path w="1034" h="230">
                  <a:moveTo>
                    <a:pt x="937" y="0"/>
                  </a:moveTo>
                  <a:lnTo>
                    <a:pt x="0" y="230"/>
                  </a:lnTo>
                  <a:lnTo>
                    <a:pt x="1034" y="230"/>
                  </a:lnTo>
                  <a:lnTo>
                    <a:pt x="937" y="0"/>
                  </a:lnTo>
                  <a:close/>
                </a:path>
              </a:pathLst>
            </a:custGeom>
            <a:solidFill>
              <a:srgbClr val="C5E0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6" name="Freeform 7"/>
            <p:cNvSpPr>
              <a:spLocks/>
            </p:cNvSpPr>
            <p:nvPr userDrawn="1"/>
          </p:nvSpPr>
          <p:spPr bwMode="gray">
            <a:xfrm>
              <a:off x="6580188" y="5830888"/>
              <a:ext cx="1535113" cy="769938"/>
            </a:xfrm>
            <a:custGeom>
              <a:avLst/>
              <a:gdLst>
                <a:gd name="T0" fmla="*/ 97 w 967"/>
                <a:gd name="T1" fmla="*/ 485 h 485"/>
                <a:gd name="T2" fmla="*/ 658 w 967"/>
                <a:gd name="T3" fmla="*/ 485 h 485"/>
                <a:gd name="T4" fmla="*/ 967 w 967"/>
                <a:gd name="T5" fmla="*/ 0 h 485"/>
                <a:gd name="T6" fmla="*/ 0 w 967"/>
                <a:gd name="T7" fmla="*/ 255 h 485"/>
                <a:gd name="T8" fmla="*/ 97 w 967"/>
                <a:gd name="T9" fmla="*/ 485 h 485"/>
              </a:gdLst>
              <a:ahLst/>
              <a:cxnLst>
                <a:cxn ang="0">
                  <a:pos x="T0" y="T1"/>
                </a:cxn>
                <a:cxn ang="0">
                  <a:pos x="T2" y="T3"/>
                </a:cxn>
                <a:cxn ang="0">
                  <a:pos x="T4" y="T5"/>
                </a:cxn>
                <a:cxn ang="0">
                  <a:pos x="T6" y="T7"/>
                </a:cxn>
                <a:cxn ang="0">
                  <a:pos x="T8" y="T9"/>
                </a:cxn>
              </a:cxnLst>
              <a:rect l="0" t="0" r="r" b="b"/>
              <a:pathLst>
                <a:path w="967" h="485">
                  <a:moveTo>
                    <a:pt x="97" y="485"/>
                  </a:moveTo>
                  <a:lnTo>
                    <a:pt x="658" y="485"/>
                  </a:lnTo>
                  <a:lnTo>
                    <a:pt x="967" y="0"/>
                  </a:lnTo>
                  <a:lnTo>
                    <a:pt x="0" y="255"/>
                  </a:lnTo>
                  <a:lnTo>
                    <a:pt x="97" y="485"/>
                  </a:lnTo>
                  <a:close/>
                </a:path>
              </a:pathLst>
            </a:custGeom>
            <a:solidFill>
              <a:srgbClr val="4F88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7" name="Freeform 8"/>
            <p:cNvSpPr>
              <a:spLocks/>
            </p:cNvSpPr>
            <p:nvPr userDrawn="1"/>
          </p:nvSpPr>
          <p:spPr bwMode="gray">
            <a:xfrm>
              <a:off x="7624763" y="5830888"/>
              <a:ext cx="649288" cy="769938"/>
            </a:xfrm>
            <a:custGeom>
              <a:avLst/>
              <a:gdLst>
                <a:gd name="T0" fmla="*/ 309 w 409"/>
                <a:gd name="T1" fmla="*/ 0 h 485"/>
                <a:gd name="T2" fmla="*/ 0 w 409"/>
                <a:gd name="T3" fmla="*/ 485 h 485"/>
                <a:gd name="T4" fmla="*/ 409 w 409"/>
                <a:gd name="T5" fmla="*/ 485 h 485"/>
                <a:gd name="T6" fmla="*/ 309 w 409"/>
                <a:gd name="T7" fmla="*/ 0 h 485"/>
              </a:gdLst>
              <a:ahLst/>
              <a:cxnLst>
                <a:cxn ang="0">
                  <a:pos x="T0" y="T1"/>
                </a:cxn>
                <a:cxn ang="0">
                  <a:pos x="T2" y="T3"/>
                </a:cxn>
                <a:cxn ang="0">
                  <a:pos x="T4" y="T5"/>
                </a:cxn>
                <a:cxn ang="0">
                  <a:pos x="T6" y="T7"/>
                </a:cxn>
              </a:cxnLst>
              <a:rect l="0" t="0" r="r" b="b"/>
              <a:pathLst>
                <a:path w="409" h="485">
                  <a:moveTo>
                    <a:pt x="309" y="0"/>
                  </a:moveTo>
                  <a:lnTo>
                    <a:pt x="0" y="485"/>
                  </a:lnTo>
                  <a:lnTo>
                    <a:pt x="409" y="485"/>
                  </a:lnTo>
                  <a:lnTo>
                    <a:pt x="309" y="0"/>
                  </a:lnTo>
                  <a:close/>
                </a:path>
              </a:pathLst>
            </a:custGeom>
            <a:solidFill>
              <a:srgbClr val="9CCC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8" name="Freeform 9"/>
            <p:cNvSpPr>
              <a:spLocks/>
            </p:cNvSpPr>
            <p:nvPr userDrawn="1"/>
          </p:nvSpPr>
          <p:spPr bwMode="gray">
            <a:xfrm>
              <a:off x="8115300" y="5830888"/>
              <a:ext cx="755650" cy="769938"/>
            </a:xfrm>
            <a:custGeom>
              <a:avLst/>
              <a:gdLst>
                <a:gd name="T0" fmla="*/ 476 w 476"/>
                <a:gd name="T1" fmla="*/ 238 h 485"/>
                <a:gd name="T2" fmla="*/ 0 w 476"/>
                <a:gd name="T3" fmla="*/ 0 h 485"/>
                <a:gd name="T4" fmla="*/ 100 w 476"/>
                <a:gd name="T5" fmla="*/ 485 h 485"/>
                <a:gd name="T6" fmla="*/ 476 w 476"/>
                <a:gd name="T7" fmla="*/ 485 h 485"/>
                <a:gd name="T8" fmla="*/ 476 w 476"/>
                <a:gd name="T9" fmla="*/ 238 h 485"/>
              </a:gdLst>
              <a:ahLst/>
              <a:cxnLst>
                <a:cxn ang="0">
                  <a:pos x="T0" y="T1"/>
                </a:cxn>
                <a:cxn ang="0">
                  <a:pos x="T2" y="T3"/>
                </a:cxn>
                <a:cxn ang="0">
                  <a:pos x="T4" y="T5"/>
                </a:cxn>
                <a:cxn ang="0">
                  <a:pos x="T6" y="T7"/>
                </a:cxn>
                <a:cxn ang="0">
                  <a:pos x="T8" y="T9"/>
                </a:cxn>
              </a:cxnLst>
              <a:rect l="0" t="0" r="r" b="b"/>
              <a:pathLst>
                <a:path w="476" h="485">
                  <a:moveTo>
                    <a:pt x="476" y="238"/>
                  </a:moveTo>
                  <a:lnTo>
                    <a:pt x="0" y="0"/>
                  </a:lnTo>
                  <a:lnTo>
                    <a:pt x="100" y="485"/>
                  </a:lnTo>
                  <a:lnTo>
                    <a:pt x="476" y="485"/>
                  </a:lnTo>
                  <a:lnTo>
                    <a:pt x="476" y="238"/>
                  </a:lnTo>
                  <a:close/>
                </a:path>
              </a:pathLst>
            </a:custGeom>
            <a:solidFill>
              <a:srgbClr val="5899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9" name="Freeform 10"/>
            <p:cNvSpPr>
              <a:spLocks/>
            </p:cNvSpPr>
            <p:nvPr userDrawn="1"/>
          </p:nvSpPr>
          <p:spPr bwMode="gray">
            <a:xfrm>
              <a:off x="8115300" y="5691188"/>
              <a:ext cx="755650" cy="517525"/>
            </a:xfrm>
            <a:custGeom>
              <a:avLst/>
              <a:gdLst>
                <a:gd name="T0" fmla="*/ 476 w 476"/>
                <a:gd name="T1" fmla="*/ 0 h 326"/>
                <a:gd name="T2" fmla="*/ 0 w 476"/>
                <a:gd name="T3" fmla="*/ 88 h 326"/>
                <a:gd name="T4" fmla="*/ 476 w 476"/>
                <a:gd name="T5" fmla="*/ 326 h 326"/>
                <a:gd name="T6" fmla="*/ 476 w 476"/>
                <a:gd name="T7" fmla="*/ 0 h 326"/>
              </a:gdLst>
              <a:ahLst/>
              <a:cxnLst>
                <a:cxn ang="0">
                  <a:pos x="T0" y="T1"/>
                </a:cxn>
                <a:cxn ang="0">
                  <a:pos x="T2" y="T3"/>
                </a:cxn>
                <a:cxn ang="0">
                  <a:pos x="T4" y="T5"/>
                </a:cxn>
                <a:cxn ang="0">
                  <a:pos x="T6" y="T7"/>
                </a:cxn>
              </a:cxnLst>
              <a:rect l="0" t="0" r="r" b="b"/>
              <a:pathLst>
                <a:path w="476" h="326">
                  <a:moveTo>
                    <a:pt x="476" y="0"/>
                  </a:moveTo>
                  <a:lnTo>
                    <a:pt x="0" y="88"/>
                  </a:lnTo>
                  <a:lnTo>
                    <a:pt x="476" y="326"/>
                  </a:lnTo>
                  <a:lnTo>
                    <a:pt x="476" y="0"/>
                  </a:lnTo>
                  <a:close/>
                </a:path>
              </a:pathLst>
            </a:custGeom>
            <a:solidFill>
              <a:srgbClr val="9CCC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0" name="Freeform 11"/>
            <p:cNvSpPr>
              <a:spLocks/>
            </p:cNvSpPr>
            <p:nvPr userDrawn="1"/>
          </p:nvSpPr>
          <p:spPr bwMode="gray">
            <a:xfrm>
              <a:off x="8115300" y="4597400"/>
              <a:ext cx="755650" cy="1233488"/>
            </a:xfrm>
            <a:custGeom>
              <a:avLst/>
              <a:gdLst>
                <a:gd name="T0" fmla="*/ 476 w 476"/>
                <a:gd name="T1" fmla="*/ 0 h 777"/>
                <a:gd name="T2" fmla="*/ 0 w 476"/>
                <a:gd name="T3" fmla="*/ 777 h 777"/>
                <a:gd name="T4" fmla="*/ 476 w 476"/>
                <a:gd name="T5" fmla="*/ 689 h 777"/>
                <a:gd name="T6" fmla="*/ 476 w 476"/>
                <a:gd name="T7" fmla="*/ 0 h 777"/>
              </a:gdLst>
              <a:ahLst/>
              <a:cxnLst>
                <a:cxn ang="0">
                  <a:pos x="T0" y="T1"/>
                </a:cxn>
                <a:cxn ang="0">
                  <a:pos x="T2" y="T3"/>
                </a:cxn>
                <a:cxn ang="0">
                  <a:pos x="T4" y="T5"/>
                </a:cxn>
                <a:cxn ang="0">
                  <a:pos x="T6" y="T7"/>
                </a:cxn>
              </a:cxnLst>
              <a:rect l="0" t="0" r="r" b="b"/>
              <a:pathLst>
                <a:path w="476" h="777">
                  <a:moveTo>
                    <a:pt x="476" y="0"/>
                  </a:moveTo>
                  <a:lnTo>
                    <a:pt x="0" y="777"/>
                  </a:lnTo>
                  <a:lnTo>
                    <a:pt x="476" y="689"/>
                  </a:lnTo>
                  <a:lnTo>
                    <a:pt x="476" y="0"/>
                  </a:lnTo>
                  <a:close/>
                </a:path>
              </a:pathLst>
            </a:custGeom>
            <a:solidFill>
              <a:srgbClr val="D9EB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p:cNvSpPr>
            <a:spLocks noGrp="1"/>
          </p:cNvSpPr>
          <p:nvPr>
            <p:ph type="ctrTitle"/>
          </p:nvPr>
        </p:nvSpPr>
        <p:spPr>
          <a:xfrm>
            <a:off x="876709" y="2852936"/>
            <a:ext cx="7238591" cy="1116124"/>
          </a:xfrm>
        </p:spPr>
        <p:txBody>
          <a:bodyPr anchor="b" anchorCtr="0">
            <a:noAutofit/>
          </a:bodyPr>
          <a:lstStyle>
            <a:lvl1pPr algn="l">
              <a:defRPr sz="3400">
                <a:solidFill>
                  <a:schemeClr val="tx2"/>
                </a:solidFill>
              </a:defRPr>
            </a:lvl1pPr>
          </a:lstStyle>
          <a:p>
            <a:r>
              <a:rPr lang="en-US" smtClean="0"/>
              <a:t>Click to edit Master title style</a:t>
            </a:r>
            <a:endParaRPr lang="fi-FI" dirty="0"/>
          </a:p>
        </p:txBody>
      </p:sp>
      <p:pic>
        <p:nvPicPr>
          <p:cNvPr id="13" name="Kuva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08116" y="612000"/>
            <a:ext cx="2219605" cy="299273"/>
          </a:xfrm>
          <a:prstGeom prst="rect">
            <a:avLst/>
          </a:prstGeom>
        </p:spPr>
      </p:pic>
    </p:spTree>
    <p:extLst>
      <p:ext uri="{BB962C8B-B14F-4D97-AF65-F5344CB8AC3E}">
        <p14:creationId xmlns:p14="http://schemas.microsoft.com/office/powerpoint/2010/main" val="335624015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4" name="Alatunnisteen paikkamerkki 3"/>
          <p:cNvSpPr>
            <a:spLocks noGrp="1"/>
          </p:cNvSpPr>
          <p:nvPr>
            <p:ph type="ftr" sz="quarter" idx="11"/>
          </p:nvPr>
        </p:nvSpPr>
        <p:spPr/>
        <p:txBody>
          <a:bodyPr/>
          <a:lstStyle/>
          <a:p>
            <a:endParaRPr lang="fi-FI">
              <a:solidFill>
                <a:prstClr val="black">
                  <a:tint val="75000"/>
                </a:prstClr>
              </a:solidFill>
            </a:endParaRPr>
          </a:p>
        </p:txBody>
      </p:sp>
      <p:sp>
        <p:nvSpPr>
          <p:cNvPr id="5" name="Dian numeron paikkamerkki 4"/>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02905290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3" name="Alatunnisteen paikkamerkki 2"/>
          <p:cNvSpPr>
            <a:spLocks noGrp="1"/>
          </p:cNvSpPr>
          <p:nvPr>
            <p:ph type="ftr" sz="quarter" idx="11"/>
          </p:nvPr>
        </p:nvSpPr>
        <p:spPr/>
        <p:txBody>
          <a:bodyPr/>
          <a:lstStyle/>
          <a:p>
            <a:endParaRPr lang="fi-FI">
              <a:solidFill>
                <a:prstClr val="black">
                  <a:tint val="75000"/>
                </a:prstClr>
              </a:solidFill>
            </a:endParaRPr>
          </a:p>
        </p:txBody>
      </p:sp>
      <p:sp>
        <p:nvSpPr>
          <p:cNvPr id="4" name="Dian numeron paikkamerkki 3"/>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19232445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403227838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2715410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24362421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83197773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57414086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57197934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43621230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370567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4" name="Päivämäärän paikkamerkki 3"/>
          <p:cNvSpPr>
            <a:spLocks noGrp="1"/>
          </p:cNvSpPr>
          <p:nvPr>
            <p:ph type="dt" sz="half" idx="10"/>
          </p:nvPr>
        </p:nvSpPr>
        <p:spPr/>
        <p:txBody>
          <a:bodyPr/>
          <a:lstStyle/>
          <a:p>
            <a:fld id="{421214BE-0CCA-4029-97B0-B807BA015D5A}" type="datetime1">
              <a:rPr lang="fi-FI" smtClean="0"/>
              <a:t>4.9.2017</a:t>
            </a:fld>
            <a:endParaRPr lang="fi-FI"/>
          </a:p>
        </p:txBody>
      </p:sp>
      <p:sp>
        <p:nvSpPr>
          <p:cNvPr id="5" name="Alatunnisteen paikkamerkki 4"/>
          <p:cNvSpPr>
            <a:spLocks noGrp="1"/>
          </p:cNvSpPr>
          <p:nvPr>
            <p:ph type="ftr" sz="quarter" idx="11"/>
          </p:nvPr>
        </p:nvSpPr>
        <p:spPr/>
        <p:txBody>
          <a:bodyPr/>
          <a:lstStyle/>
          <a:p>
            <a:r>
              <a:rPr lang="fi-FI" smtClean="0"/>
              <a:t>Alatunnisteteksti</a:t>
            </a:r>
            <a:endParaRPr lang="fi-FI"/>
          </a:p>
        </p:txBody>
      </p:sp>
      <p:sp>
        <p:nvSpPr>
          <p:cNvPr id="6" name="Dian numeron paikkamerkki 5"/>
          <p:cNvSpPr>
            <a:spLocks noGrp="1"/>
          </p:cNvSpPr>
          <p:nvPr>
            <p:ph type="sldNum" sz="quarter" idx="12"/>
          </p:nvPr>
        </p:nvSpPr>
        <p:spPr/>
        <p:txBody>
          <a:bodyPr/>
          <a:lstStyle/>
          <a:p>
            <a:fld id="{1EA1DD0D-7089-48C5-B116-A19F892CF1D9}" type="slidenum">
              <a:rPr lang="fi-FI" smtClean="0"/>
              <a:t>‹#›</a:t>
            </a:fld>
            <a:endParaRPr lang="fi-FI"/>
          </a:p>
        </p:txBody>
      </p:sp>
      <p:sp>
        <p:nvSpPr>
          <p:cNvPr id="8" name="Otsikko 7"/>
          <p:cNvSpPr>
            <a:spLocks noGrp="1"/>
          </p:cNvSpPr>
          <p:nvPr>
            <p:ph type="title"/>
          </p:nvPr>
        </p:nvSpPr>
        <p:spPr/>
        <p:txBody>
          <a:bodyPr/>
          <a:lstStyle/>
          <a:p>
            <a:r>
              <a:rPr lang="en-US" smtClean="0"/>
              <a:t>Click to edit Master title style</a:t>
            </a:r>
            <a:endParaRPr lang="fi-FI" dirty="0"/>
          </a:p>
        </p:txBody>
      </p:sp>
    </p:spTree>
    <p:extLst>
      <p:ext uri="{BB962C8B-B14F-4D97-AF65-F5344CB8AC3E}">
        <p14:creationId xmlns:p14="http://schemas.microsoft.com/office/powerpoint/2010/main" val="76780717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8" name="Alatunnisteen paikkamerkki 7"/>
          <p:cNvSpPr>
            <a:spLocks noGrp="1"/>
          </p:cNvSpPr>
          <p:nvPr>
            <p:ph type="ftr" sz="quarter" idx="11"/>
          </p:nvPr>
        </p:nvSpPr>
        <p:spPr/>
        <p:txBody>
          <a:bodyPr/>
          <a:lstStyle/>
          <a:p>
            <a:endParaRPr lang="fi-FI">
              <a:solidFill>
                <a:prstClr val="black">
                  <a:tint val="75000"/>
                </a:prstClr>
              </a:solidFill>
            </a:endParaRPr>
          </a:p>
        </p:txBody>
      </p:sp>
      <p:sp>
        <p:nvSpPr>
          <p:cNvPr id="9" name="Dian numeron paikkamerkki 8"/>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1987811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4" name="Alatunnisteen paikkamerkki 3"/>
          <p:cNvSpPr>
            <a:spLocks noGrp="1"/>
          </p:cNvSpPr>
          <p:nvPr>
            <p:ph type="ftr" sz="quarter" idx="11"/>
          </p:nvPr>
        </p:nvSpPr>
        <p:spPr/>
        <p:txBody>
          <a:bodyPr/>
          <a:lstStyle/>
          <a:p>
            <a:endParaRPr lang="fi-FI">
              <a:solidFill>
                <a:prstClr val="black">
                  <a:tint val="75000"/>
                </a:prstClr>
              </a:solidFill>
            </a:endParaRPr>
          </a:p>
        </p:txBody>
      </p:sp>
      <p:sp>
        <p:nvSpPr>
          <p:cNvPr id="5" name="Dian numeron paikkamerkki 4"/>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11602464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3" name="Alatunnisteen paikkamerkki 2"/>
          <p:cNvSpPr>
            <a:spLocks noGrp="1"/>
          </p:cNvSpPr>
          <p:nvPr>
            <p:ph type="ftr" sz="quarter" idx="11"/>
          </p:nvPr>
        </p:nvSpPr>
        <p:spPr/>
        <p:txBody>
          <a:bodyPr/>
          <a:lstStyle/>
          <a:p>
            <a:endParaRPr lang="fi-FI">
              <a:solidFill>
                <a:prstClr val="black">
                  <a:tint val="75000"/>
                </a:prstClr>
              </a:solidFill>
            </a:endParaRPr>
          </a:p>
        </p:txBody>
      </p:sp>
      <p:sp>
        <p:nvSpPr>
          <p:cNvPr id="4" name="Dian numeron paikkamerkki 3"/>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56916410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35715682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9976706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87667392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34982171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46124447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66915950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379154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US" smtClean="0"/>
              <a:t>Click to edit Master title style</a:t>
            </a:r>
            <a:endParaRPr lang="fi-FI"/>
          </a:p>
        </p:txBody>
      </p:sp>
      <p:sp>
        <p:nvSpPr>
          <p:cNvPr id="3" name="Sisällön paikkamerkki 2"/>
          <p:cNvSpPr>
            <a:spLocks noGrp="1"/>
          </p:cNvSpPr>
          <p:nvPr>
            <p:ph sz="half" idx="1"/>
          </p:nvPr>
        </p:nvSpPr>
        <p:spPr>
          <a:xfrm>
            <a:off x="608400" y="1699201"/>
            <a:ext cx="3891592" cy="4466104"/>
          </a:xfrm>
        </p:spPr>
        <p:txBody>
          <a:bodyPr/>
          <a:lstStyle>
            <a:lvl1pPr marL="268288" indent="-268288">
              <a:defRPr sz="2400"/>
            </a:lvl1pPr>
            <a:lvl2pPr>
              <a:defRPr sz="20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4" name="Sisällön paikkamerkki 3"/>
          <p:cNvSpPr>
            <a:spLocks noGrp="1"/>
          </p:cNvSpPr>
          <p:nvPr>
            <p:ph sz="half" idx="2"/>
          </p:nvPr>
        </p:nvSpPr>
        <p:spPr>
          <a:xfrm>
            <a:off x="4648200" y="1699201"/>
            <a:ext cx="4038600" cy="4466104"/>
          </a:xfrm>
        </p:spPr>
        <p:txBody>
          <a:bodyPr/>
          <a:lstStyle>
            <a:lvl1pPr marL="268288" indent="-268288">
              <a:defRPr sz="2400"/>
            </a:lvl1pPr>
            <a:lvl2pPr>
              <a:defRPr sz="20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Päivämäärän paikkamerkki 4"/>
          <p:cNvSpPr>
            <a:spLocks noGrp="1"/>
          </p:cNvSpPr>
          <p:nvPr>
            <p:ph type="dt" sz="half" idx="10"/>
          </p:nvPr>
        </p:nvSpPr>
        <p:spPr/>
        <p:txBody>
          <a:bodyPr/>
          <a:lstStyle/>
          <a:p>
            <a:fld id="{39B45E3F-E881-4FEB-93B5-FB25D930D01D}" type="datetime1">
              <a:rPr lang="fi-FI" smtClean="0"/>
              <a:t>4.9.2017</a:t>
            </a:fld>
            <a:endParaRPr lang="fi-FI"/>
          </a:p>
        </p:txBody>
      </p:sp>
      <p:sp>
        <p:nvSpPr>
          <p:cNvPr id="6" name="Alatunnisteen paikkamerkki 5"/>
          <p:cNvSpPr>
            <a:spLocks noGrp="1"/>
          </p:cNvSpPr>
          <p:nvPr>
            <p:ph type="ftr" sz="quarter" idx="11"/>
          </p:nvPr>
        </p:nvSpPr>
        <p:spPr/>
        <p:txBody>
          <a:bodyPr/>
          <a:lstStyle/>
          <a:p>
            <a:r>
              <a:rPr lang="fi-FI" smtClean="0"/>
              <a:t>Alatunnisteteksti</a:t>
            </a:r>
            <a:endParaRPr lang="fi-FI"/>
          </a:p>
        </p:txBody>
      </p:sp>
      <p:sp>
        <p:nvSpPr>
          <p:cNvPr id="7" name="Dian numeron paikkamerkki 6"/>
          <p:cNvSpPr>
            <a:spLocks noGrp="1"/>
          </p:cNvSpPr>
          <p:nvPr>
            <p:ph type="sldNum" sz="quarter" idx="12"/>
          </p:nvPr>
        </p:nvSpPr>
        <p:spPr/>
        <p:txBody>
          <a:bodyPr/>
          <a:lstStyle/>
          <a:p>
            <a:fld id="{167CF5E5-3D4F-4C60-9B30-819F2474C17B}" type="slidenum">
              <a:rPr lang="fi-FI" smtClean="0"/>
              <a:t>‹#›</a:t>
            </a:fld>
            <a:endParaRPr lang="fi-FI"/>
          </a:p>
        </p:txBody>
      </p:sp>
    </p:spTree>
    <p:extLst>
      <p:ext uri="{BB962C8B-B14F-4D97-AF65-F5344CB8AC3E}">
        <p14:creationId xmlns:p14="http://schemas.microsoft.com/office/powerpoint/2010/main" val="130807951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14537571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8" name="Alatunnisteen paikkamerkki 7"/>
          <p:cNvSpPr>
            <a:spLocks noGrp="1"/>
          </p:cNvSpPr>
          <p:nvPr>
            <p:ph type="ftr" sz="quarter" idx="11"/>
          </p:nvPr>
        </p:nvSpPr>
        <p:spPr/>
        <p:txBody>
          <a:bodyPr/>
          <a:lstStyle/>
          <a:p>
            <a:endParaRPr lang="fi-FI">
              <a:solidFill>
                <a:prstClr val="black">
                  <a:tint val="75000"/>
                </a:prstClr>
              </a:solidFill>
            </a:endParaRPr>
          </a:p>
        </p:txBody>
      </p:sp>
      <p:sp>
        <p:nvSpPr>
          <p:cNvPr id="9" name="Dian numeron paikkamerkki 8"/>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71203136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4" name="Alatunnisteen paikkamerkki 3"/>
          <p:cNvSpPr>
            <a:spLocks noGrp="1"/>
          </p:cNvSpPr>
          <p:nvPr>
            <p:ph type="ftr" sz="quarter" idx="11"/>
          </p:nvPr>
        </p:nvSpPr>
        <p:spPr/>
        <p:txBody>
          <a:bodyPr/>
          <a:lstStyle/>
          <a:p>
            <a:endParaRPr lang="fi-FI">
              <a:solidFill>
                <a:prstClr val="black">
                  <a:tint val="75000"/>
                </a:prstClr>
              </a:solidFill>
            </a:endParaRPr>
          </a:p>
        </p:txBody>
      </p:sp>
      <p:sp>
        <p:nvSpPr>
          <p:cNvPr id="5" name="Dian numeron paikkamerkki 4"/>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423749551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3" name="Alatunnisteen paikkamerkki 2"/>
          <p:cNvSpPr>
            <a:spLocks noGrp="1"/>
          </p:cNvSpPr>
          <p:nvPr>
            <p:ph type="ftr" sz="quarter" idx="11"/>
          </p:nvPr>
        </p:nvSpPr>
        <p:spPr/>
        <p:txBody>
          <a:bodyPr/>
          <a:lstStyle/>
          <a:p>
            <a:endParaRPr lang="fi-FI">
              <a:solidFill>
                <a:prstClr val="black">
                  <a:tint val="75000"/>
                </a:prstClr>
              </a:solidFill>
            </a:endParaRPr>
          </a:p>
        </p:txBody>
      </p:sp>
      <p:sp>
        <p:nvSpPr>
          <p:cNvPr id="4" name="Dian numeron paikkamerkki 3"/>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02774441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93606168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14078660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56349123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861066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aavio ja selite">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fld id="{24E9283F-25D0-450D-AB4C-8EDCEB7F6FF3}" type="datetime1">
              <a:rPr lang="fi-FI" smtClean="0"/>
              <a:t>4.9.2017</a:t>
            </a:fld>
            <a:endParaRPr lang="fi-FI"/>
          </a:p>
        </p:txBody>
      </p:sp>
      <p:sp>
        <p:nvSpPr>
          <p:cNvPr id="5" name="Alatunnisteen paikkamerkki 4"/>
          <p:cNvSpPr>
            <a:spLocks noGrp="1"/>
          </p:cNvSpPr>
          <p:nvPr>
            <p:ph type="ftr" sz="quarter" idx="11"/>
          </p:nvPr>
        </p:nvSpPr>
        <p:spPr/>
        <p:txBody>
          <a:bodyPr/>
          <a:lstStyle/>
          <a:p>
            <a:r>
              <a:rPr lang="fi-FI" smtClean="0"/>
              <a:t>Alatunnisteteksti</a:t>
            </a:r>
            <a:endParaRPr lang="fi-FI"/>
          </a:p>
        </p:txBody>
      </p:sp>
      <p:sp>
        <p:nvSpPr>
          <p:cNvPr id="6" name="Dian numeron paikkamerkki 5"/>
          <p:cNvSpPr>
            <a:spLocks noGrp="1"/>
          </p:cNvSpPr>
          <p:nvPr>
            <p:ph type="sldNum" sz="quarter" idx="12"/>
          </p:nvPr>
        </p:nvSpPr>
        <p:spPr/>
        <p:txBody>
          <a:bodyPr/>
          <a:lstStyle/>
          <a:p>
            <a:fld id="{1EA1DD0D-7089-48C5-B116-A19F892CF1D9}" type="slidenum">
              <a:rPr lang="fi-FI" smtClean="0"/>
              <a:t>‹#›</a:t>
            </a:fld>
            <a:endParaRPr lang="fi-FI"/>
          </a:p>
        </p:txBody>
      </p:sp>
      <p:sp>
        <p:nvSpPr>
          <p:cNvPr id="8" name="Otsikko 7"/>
          <p:cNvSpPr>
            <a:spLocks noGrp="1"/>
          </p:cNvSpPr>
          <p:nvPr>
            <p:ph type="title"/>
          </p:nvPr>
        </p:nvSpPr>
        <p:spPr/>
        <p:txBody>
          <a:bodyPr/>
          <a:lstStyle/>
          <a:p>
            <a:r>
              <a:rPr lang="en-US" smtClean="0"/>
              <a:t>Click to edit Master title style</a:t>
            </a:r>
            <a:endParaRPr lang="fi-FI"/>
          </a:p>
        </p:txBody>
      </p:sp>
      <p:sp>
        <p:nvSpPr>
          <p:cNvPr id="7" name="Kaavion paikkamerkki 6"/>
          <p:cNvSpPr>
            <a:spLocks noGrp="1"/>
          </p:cNvSpPr>
          <p:nvPr>
            <p:ph type="chart" sz="quarter" idx="13"/>
          </p:nvPr>
        </p:nvSpPr>
        <p:spPr>
          <a:xfrm>
            <a:off x="608400" y="2347272"/>
            <a:ext cx="7995600" cy="2953936"/>
          </a:xfrm>
        </p:spPr>
        <p:txBody>
          <a:bodyPr>
            <a:normAutofit/>
          </a:bodyPr>
          <a:lstStyle>
            <a:lvl1pPr marL="0" indent="0">
              <a:buFontTx/>
              <a:buNone/>
              <a:defRPr sz="2000"/>
            </a:lvl1pPr>
          </a:lstStyle>
          <a:p>
            <a:r>
              <a:rPr lang="en-US" smtClean="0"/>
              <a:t>Click icon to add chart</a:t>
            </a:r>
            <a:endParaRPr lang="fi-FI" dirty="0"/>
          </a:p>
        </p:txBody>
      </p:sp>
      <p:sp>
        <p:nvSpPr>
          <p:cNvPr id="10" name="Tekstin paikkamerkki 9"/>
          <p:cNvSpPr>
            <a:spLocks noGrp="1"/>
          </p:cNvSpPr>
          <p:nvPr>
            <p:ph type="body" sz="quarter" idx="14"/>
          </p:nvPr>
        </p:nvSpPr>
        <p:spPr>
          <a:xfrm>
            <a:off x="435429" y="5419402"/>
            <a:ext cx="8169019" cy="601886"/>
          </a:xfrm>
        </p:spPr>
        <p:txBody>
          <a:bodyPr>
            <a:normAutofit/>
          </a:bodyPr>
          <a:lstStyle>
            <a:lvl1pPr marL="0" indent="0">
              <a:buFontTx/>
              <a:buNone/>
              <a:defRPr sz="1600"/>
            </a:lvl1pPr>
          </a:lstStyle>
          <a:p>
            <a:pPr lvl="0"/>
            <a:r>
              <a:rPr lang="en-US" smtClean="0"/>
              <a:t>Click to edit Master text styles</a:t>
            </a:r>
          </a:p>
        </p:txBody>
      </p:sp>
    </p:spTree>
    <p:extLst>
      <p:ext uri="{BB962C8B-B14F-4D97-AF65-F5344CB8AC3E}">
        <p14:creationId xmlns:p14="http://schemas.microsoft.com/office/powerpoint/2010/main" val="3622562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afiset elementit">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fld id="{DCA0898E-736D-4598-814B-B7BF289912D4}" type="datetime1">
              <a:rPr lang="fi-FI" smtClean="0"/>
              <a:t>4.9.2017</a:t>
            </a:fld>
            <a:endParaRPr lang="fi-FI"/>
          </a:p>
        </p:txBody>
      </p:sp>
      <p:sp>
        <p:nvSpPr>
          <p:cNvPr id="5" name="Alatunnisteen paikkamerkki 4"/>
          <p:cNvSpPr>
            <a:spLocks noGrp="1"/>
          </p:cNvSpPr>
          <p:nvPr>
            <p:ph type="ftr" sz="quarter" idx="11"/>
          </p:nvPr>
        </p:nvSpPr>
        <p:spPr/>
        <p:txBody>
          <a:bodyPr/>
          <a:lstStyle/>
          <a:p>
            <a:r>
              <a:rPr lang="fi-FI" smtClean="0"/>
              <a:t>Alatunnisteteksti</a:t>
            </a:r>
            <a:endParaRPr lang="fi-FI"/>
          </a:p>
        </p:txBody>
      </p:sp>
      <p:sp>
        <p:nvSpPr>
          <p:cNvPr id="6" name="Dian numeron paikkamerkki 5"/>
          <p:cNvSpPr>
            <a:spLocks noGrp="1"/>
          </p:cNvSpPr>
          <p:nvPr>
            <p:ph type="sldNum" sz="quarter" idx="12"/>
          </p:nvPr>
        </p:nvSpPr>
        <p:spPr/>
        <p:txBody>
          <a:bodyPr/>
          <a:lstStyle/>
          <a:p>
            <a:fld id="{1EA1DD0D-7089-48C5-B116-A19F892CF1D9}" type="slidenum">
              <a:rPr lang="fi-FI" smtClean="0"/>
              <a:t>‹#›</a:t>
            </a:fld>
            <a:endParaRPr lang="fi-FI"/>
          </a:p>
        </p:txBody>
      </p:sp>
      <p:sp>
        <p:nvSpPr>
          <p:cNvPr id="8" name="Otsikko 7"/>
          <p:cNvSpPr>
            <a:spLocks noGrp="1"/>
          </p:cNvSpPr>
          <p:nvPr>
            <p:ph type="title"/>
          </p:nvPr>
        </p:nvSpPr>
        <p:spPr/>
        <p:txBody>
          <a:bodyPr/>
          <a:lstStyle/>
          <a:p>
            <a:r>
              <a:rPr lang="en-US" smtClean="0"/>
              <a:t>Click to edit Master title style</a:t>
            </a:r>
            <a:endParaRPr lang="fi-FI"/>
          </a:p>
        </p:txBody>
      </p:sp>
      <p:sp>
        <p:nvSpPr>
          <p:cNvPr id="10" name="Tekstin paikkamerkki 9"/>
          <p:cNvSpPr>
            <a:spLocks noGrp="1"/>
          </p:cNvSpPr>
          <p:nvPr>
            <p:ph type="body" sz="quarter" idx="14"/>
          </p:nvPr>
        </p:nvSpPr>
        <p:spPr>
          <a:xfrm>
            <a:off x="435429" y="5419402"/>
            <a:ext cx="8169019" cy="601886"/>
          </a:xfrm>
        </p:spPr>
        <p:txBody>
          <a:bodyPr>
            <a:normAutofit/>
          </a:bodyPr>
          <a:lstStyle>
            <a:lvl1pPr marL="0" indent="0">
              <a:spcBef>
                <a:spcPts val="0"/>
              </a:spcBef>
              <a:buFontTx/>
              <a:buNone/>
              <a:defRPr sz="1600"/>
            </a:lvl1pPr>
          </a:lstStyle>
          <a:p>
            <a:pPr lvl="0"/>
            <a:r>
              <a:rPr lang="en-US" smtClean="0"/>
              <a:t>Click to edit Master text styles</a:t>
            </a:r>
          </a:p>
        </p:txBody>
      </p:sp>
      <p:sp>
        <p:nvSpPr>
          <p:cNvPr id="11" name="ClipArt-paikkamerkki 8"/>
          <p:cNvSpPr>
            <a:spLocks noGrp="1"/>
          </p:cNvSpPr>
          <p:nvPr>
            <p:ph type="clipArt" sz="quarter" idx="15"/>
          </p:nvPr>
        </p:nvSpPr>
        <p:spPr>
          <a:xfrm>
            <a:off x="611188" y="2348881"/>
            <a:ext cx="8064500" cy="2952328"/>
          </a:xfrm>
        </p:spPr>
        <p:txBody>
          <a:bodyPr>
            <a:normAutofit/>
          </a:bodyPr>
          <a:lstStyle>
            <a:lvl1pPr marL="0" indent="0" algn="ctr">
              <a:buFontTx/>
              <a:buNone/>
              <a:defRPr sz="2000"/>
            </a:lvl1pPr>
          </a:lstStyle>
          <a:p>
            <a:r>
              <a:rPr lang="en-US" smtClean="0"/>
              <a:t>Click icon to add online image</a:t>
            </a:r>
            <a:endParaRPr lang="fi-FI"/>
          </a:p>
        </p:txBody>
      </p:sp>
    </p:spTree>
    <p:extLst>
      <p:ext uri="{BB962C8B-B14F-4D97-AF65-F5344CB8AC3E}">
        <p14:creationId xmlns:p14="http://schemas.microsoft.com/office/powerpoint/2010/main" val="3488148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ain otsikko">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fld id="{640E19C9-818D-445F-B749-CB2F4828A97D}" type="datetime1">
              <a:rPr lang="fi-FI" smtClean="0"/>
              <a:t>4.9.2017</a:t>
            </a:fld>
            <a:endParaRPr lang="fi-FI"/>
          </a:p>
        </p:txBody>
      </p:sp>
      <p:sp>
        <p:nvSpPr>
          <p:cNvPr id="5" name="Alatunnisteen paikkamerkki 4"/>
          <p:cNvSpPr>
            <a:spLocks noGrp="1"/>
          </p:cNvSpPr>
          <p:nvPr>
            <p:ph type="ftr" sz="quarter" idx="11"/>
          </p:nvPr>
        </p:nvSpPr>
        <p:spPr/>
        <p:txBody>
          <a:bodyPr/>
          <a:lstStyle/>
          <a:p>
            <a:r>
              <a:rPr lang="fi-FI" smtClean="0"/>
              <a:t>Alatunnisteteksti</a:t>
            </a:r>
            <a:endParaRPr lang="fi-FI"/>
          </a:p>
        </p:txBody>
      </p:sp>
      <p:sp>
        <p:nvSpPr>
          <p:cNvPr id="6" name="Dian numeron paikkamerkki 5"/>
          <p:cNvSpPr>
            <a:spLocks noGrp="1"/>
          </p:cNvSpPr>
          <p:nvPr>
            <p:ph type="sldNum" sz="quarter" idx="12"/>
          </p:nvPr>
        </p:nvSpPr>
        <p:spPr/>
        <p:txBody>
          <a:bodyPr/>
          <a:lstStyle/>
          <a:p>
            <a:fld id="{1EA1DD0D-7089-48C5-B116-A19F892CF1D9}" type="slidenum">
              <a:rPr lang="fi-FI" smtClean="0"/>
              <a:t>‹#›</a:t>
            </a:fld>
            <a:endParaRPr lang="fi-FI"/>
          </a:p>
        </p:txBody>
      </p:sp>
      <p:sp>
        <p:nvSpPr>
          <p:cNvPr id="8" name="Otsikko 7"/>
          <p:cNvSpPr>
            <a:spLocks noGrp="1"/>
          </p:cNvSpPr>
          <p:nvPr>
            <p:ph type="title"/>
          </p:nvPr>
        </p:nvSpPr>
        <p:spPr/>
        <p:txBody>
          <a:bodyPr/>
          <a:lstStyle/>
          <a:p>
            <a:r>
              <a:rPr lang="en-US" smtClean="0"/>
              <a:t>Click to edit Master title style</a:t>
            </a:r>
            <a:endParaRPr lang="fi-FI" dirty="0"/>
          </a:p>
        </p:txBody>
      </p:sp>
    </p:spTree>
    <p:extLst>
      <p:ext uri="{BB962C8B-B14F-4D97-AF65-F5344CB8AC3E}">
        <p14:creationId xmlns:p14="http://schemas.microsoft.com/office/powerpoint/2010/main" val="824672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6" name="Ryhmä 15"/>
          <p:cNvGrpSpPr/>
          <p:nvPr userDrawn="1"/>
        </p:nvGrpSpPr>
        <p:grpSpPr bwMode="ltGray">
          <a:xfrm>
            <a:off x="288000" y="288000"/>
            <a:ext cx="2551112" cy="738187"/>
            <a:chOff x="3297238" y="3062288"/>
            <a:chExt cx="2551112" cy="738187"/>
          </a:xfrm>
        </p:grpSpPr>
        <p:sp>
          <p:nvSpPr>
            <p:cNvPr id="11" name="Freeform 8"/>
            <p:cNvSpPr>
              <a:spLocks/>
            </p:cNvSpPr>
            <p:nvPr userDrawn="1"/>
          </p:nvSpPr>
          <p:spPr bwMode="ltGray">
            <a:xfrm>
              <a:off x="4857750" y="3062288"/>
              <a:ext cx="990600" cy="738187"/>
            </a:xfrm>
            <a:custGeom>
              <a:avLst/>
              <a:gdLst>
                <a:gd name="T0" fmla="*/ 624 w 624"/>
                <a:gd name="T1" fmla="*/ 0 h 465"/>
                <a:gd name="T2" fmla="*/ 115 w 624"/>
                <a:gd name="T3" fmla="*/ 0 h 465"/>
                <a:gd name="T4" fmla="*/ 0 w 624"/>
                <a:gd name="T5" fmla="*/ 465 h 465"/>
                <a:gd name="T6" fmla="*/ 624 w 624"/>
                <a:gd name="T7" fmla="*/ 0 h 465"/>
                <a:gd name="connsiteX0" fmla="*/ 10000 w 10000"/>
                <a:gd name="connsiteY0" fmla="*/ 0 h 10000"/>
                <a:gd name="connsiteX1" fmla="*/ 1675 w 10000"/>
                <a:gd name="connsiteY1" fmla="*/ 0 h 10000"/>
                <a:gd name="connsiteX2" fmla="*/ 0 w 10000"/>
                <a:gd name="connsiteY2" fmla="*/ 10000 h 10000"/>
                <a:gd name="connsiteX3" fmla="*/ 10000 w 10000"/>
                <a:gd name="connsiteY3" fmla="*/ 0 h 10000"/>
              </a:gdLst>
              <a:ahLst/>
              <a:cxnLst>
                <a:cxn ang="0">
                  <a:pos x="connsiteX0" y="connsiteY0"/>
                </a:cxn>
                <a:cxn ang="0">
                  <a:pos x="connsiteX1" y="connsiteY1"/>
                </a:cxn>
                <a:cxn ang="0">
                  <a:pos x="connsiteX2" y="connsiteY2"/>
                </a:cxn>
                <a:cxn ang="0">
                  <a:pos x="connsiteX3" y="connsiteY3"/>
                </a:cxn>
              </a:cxnLst>
              <a:rect l="l" t="t" r="r" b="b"/>
              <a:pathLst>
                <a:path w="10000" h="10000">
                  <a:moveTo>
                    <a:pt x="10000" y="0"/>
                  </a:moveTo>
                  <a:lnTo>
                    <a:pt x="1675" y="0"/>
                  </a:lnTo>
                  <a:lnTo>
                    <a:pt x="0" y="10000"/>
                  </a:lnTo>
                  <a:lnTo>
                    <a:pt x="10000" y="0"/>
                  </a:lnTo>
                  <a:close/>
                </a:path>
              </a:pathLst>
            </a:custGeom>
            <a:solidFill>
              <a:srgbClr val="4F88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9"/>
            <p:cNvSpPr>
              <a:spLocks/>
            </p:cNvSpPr>
            <p:nvPr userDrawn="1"/>
          </p:nvSpPr>
          <p:spPr bwMode="ltGray">
            <a:xfrm>
              <a:off x="3297238" y="3062288"/>
              <a:ext cx="1560512" cy="738187"/>
            </a:xfrm>
            <a:custGeom>
              <a:avLst/>
              <a:gdLst>
                <a:gd name="T0" fmla="*/ 0 w 983"/>
                <a:gd name="T1" fmla="*/ 257 h 465"/>
                <a:gd name="T2" fmla="*/ 983 w 983"/>
                <a:gd name="T3" fmla="*/ 465 h 465"/>
                <a:gd name="T4" fmla="*/ 612 w 983"/>
                <a:gd name="T5" fmla="*/ 0 h 465"/>
                <a:gd name="T6" fmla="*/ 0 w 983"/>
                <a:gd name="T7" fmla="*/ 0 h 465"/>
                <a:gd name="T8" fmla="*/ 0 w 983"/>
                <a:gd name="T9" fmla="*/ 257 h 465"/>
              </a:gdLst>
              <a:ahLst/>
              <a:cxnLst>
                <a:cxn ang="0">
                  <a:pos x="T0" y="T1"/>
                </a:cxn>
                <a:cxn ang="0">
                  <a:pos x="T2" y="T3"/>
                </a:cxn>
                <a:cxn ang="0">
                  <a:pos x="T4" y="T5"/>
                </a:cxn>
                <a:cxn ang="0">
                  <a:pos x="T6" y="T7"/>
                </a:cxn>
                <a:cxn ang="0">
                  <a:pos x="T8" y="T9"/>
                </a:cxn>
              </a:cxnLst>
              <a:rect l="0" t="0" r="r" b="b"/>
              <a:pathLst>
                <a:path w="983" h="465">
                  <a:moveTo>
                    <a:pt x="0" y="257"/>
                  </a:moveTo>
                  <a:lnTo>
                    <a:pt x="983" y="465"/>
                  </a:lnTo>
                  <a:lnTo>
                    <a:pt x="612" y="0"/>
                  </a:lnTo>
                  <a:lnTo>
                    <a:pt x="0" y="0"/>
                  </a:lnTo>
                  <a:lnTo>
                    <a:pt x="0" y="257"/>
                  </a:lnTo>
                  <a:close/>
                </a:path>
              </a:pathLst>
            </a:custGeom>
            <a:solidFill>
              <a:srgbClr val="9CCC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7"/>
            <p:cNvSpPr>
              <a:spLocks/>
            </p:cNvSpPr>
            <p:nvPr userDrawn="1"/>
          </p:nvSpPr>
          <p:spPr bwMode="ltGray">
            <a:xfrm>
              <a:off x="4268788" y="3062288"/>
              <a:ext cx="771525" cy="738187"/>
            </a:xfrm>
            <a:custGeom>
              <a:avLst/>
              <a:gdLst>
                <a:gd name="T0" fmla="*/ 486 w 486"/>
                <a:gd name="T1" fmla="*/ 0 h 465"/>
                <a:gd name="T2" fmla="*/ 0 w 486"/>
                <a:gd name="T3" fmla="*/ 0 h 465"/>
                <a:gd name="T4" fmla="*/ 371 w 486"/>
                <a:gd name="T5" fmla="*/ 465 h 465"/>
                <a:gd name="T6" fmla="*/ 486 w 486"/>
                <a:gd name="T7" fmla="*/ 0 h 465"/>
              </a:gdLst>
              <a:ahLst/>
              <a:cxnLst>
                <a:cxn ang="0">
                  <a:pos x="T0" y="T1"/>
                </a:cxn>
                <a:cxn ang="0">
                  <a:pos x="T2" y="T3"/>
                </a:cxn>
                <a:cxn ang="0">
                  <a:pos x="T4" y="T5"/>
                </a:cxn>
                <a:cxn ang="0">
                  <a:pos x="T6" y="T7"/>
                </a:cxn>
              </a:cxnLst>
              <a:rect l="0" t="0" r="r" b="b"/>
              <a:pathLst>
                <a:path w="486" h="465">
                  <a:moveTo>
                    <a:pt x="486" y="0"/>
                  </a:moveTo>
                  <a:lnTo>
                    <a:pt x="0" y="0"/>
                  </a:lnTo>
                  <a:lnTo>
                    <a:pt x="371" y="465"/>
                  </a:lnTo>
                  <a:lnTo>
                    <a:pt x="486" y="0"/>
                  </a:lnTo>
                  <a:close/>
                </a:path>
              </a:pathLst>
            </a:custGeom>
            <a:solidFill>
              <a:srgbClr val="006FB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on paikkamerkki 1"/>
          <p:cNvSpPr>
            <a:spLocks noGrp="1"/>
          </p:cNvSpPr>
          <p:nvPr>
            <p:ph type="title"/>
          </p:nvPr>
        </p:nvSpPr>
        <p:spPr>
          <a:xfrm>
            <a:off x="453542" y="1268760"/>
            <a:ext cx="8233257" cy="936104"/>
          </a:xfrm>
          <a:prstGeom prst="rect">
            <a:avLst/>
          </a:prstGeom>
        </p:spPr>
        <p:txBody>
          <a:bodyPr vert="horz" lIns="91440" tIns="45720" rIns="91440" bIns="45720" rtlCol="0" anchor="ctr" anchorCtr="0">
            <a:noAutofit/>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453542" y="2296972"/>
            <a:ext cx="8233257" cy="3829189"/>
          </a:xfrm>
          <a:prstGeom prst="rect">
            <a:avLst/>
          </a:prstGeom>
        </p:spPr>
        <p:txBody>
          <a:bodyPr vert="horz" lIns="91440" tIns="45720" rIns="91440" bIns="4572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2"/>
          </p:nvPr>
        </p:nvSpPr>
        <p:spPr>
          <a:xfrm>
            <a:off x="540000" y="6237312"/>
            <a:ext cx="827112" cy="229325"/>
          </a:xfrm>
          <a:prstGeom prst="rect">
            <a:avLst/>
          </a:prstGeom>
        </p:spPr>
        <p:txBody>
          <a:bodyPr vert="horz" lIns="0" tIns="0" rIns="0" bIns="0" rtlCol="0" anchor="ctr"/>
          <a:lstStyle>
            <a:lvl1pPr algn="l">
              <a:defRPr sz="1000">
                <a:solidFill>
                  <a:schemeClr val="bg2"/>
                </a:solidFill>
              </a:defRPr>
            </a:lvl1pPr>
          </a:lstStyle>
          <a:p>
            <a:fld id="{7B088EDA-919D-4355-B3A0-77EFF6FB980D}" type="datetime1">
              <a:rPr lang="fi-FI" smtClean="0"/>
              <a:t>4.9.2017</a:t>
            </a:fld>
            <a:endParaRPr lang="fi-FI" dirty="0"/>
          </a:p>
        </p:txBody>
      </p:sp>
      <p:sp>
        <p:nvSpPr>
          <p:cNvPr id="5" name="Alatunnisteen paikkamerkki 4"/>
          <p:cNvSpPr>
            <a:spLocks noGrp="1"/>
          </p:cNvSpPr>
          <p:nvPr>
            <p:ph type="ftr" sz="quarter" idx="3"/>
          </p:nvPr>
        </p:nvSpPr>
        <p:spPr>
          <a:xfrm>
            <a:off x="3203848" y="6237312"/>
            <a:ext cx="2736304" cy="229325"/>
          </a:xfrm>
          <a:prstGeom prst="rect">
            <a:avLst/>
          </a:prstGeom>
        </p:spPr>
        <p:txBody>
          <a:bodyPr vert="horz" lIns="0" tIns="0" rIns="0" bIns="0" rtlCol="0" anchor="ctr"/>
          <a:lstStyle>
            <a:lvl1pPr algn="ctr">
              <a:defRPr sz="1000">
                <a:solidFill>
                  <a:schemeClr val="bg2"/>
                </a:solidFill>
              </a:defRPr>
            </a:lvl1pPr>
          </a:lstStyle>
          <a:p>
            <a:r>
              <a:rPr lang="fi-FI" smtClean="0"/>
              <a:t>Alatunnisteteksti</a:t>
            </a:r>
            <a:endParaRPr lang="fi-FI" dirty="0"/>
          </a:p>
        </p:txBody>
      </p:sp>
      <p:sp>
        <p:nvSpPr>
          <p:cNvPr id="6" name="Dian numeron paikkamerkki 5"/>
          <p:cNvSpPr>
            <a:spLocks noGrp="1"/>
          </p:cNvSpPr>
          <p:nvPr>
            <p:ph type="sldNum" sz="quarter" idx="4"/>
          </p:nvPr>
        </p:nvSpPr>
        <p:spPr>
          <a:xfrm>
            <a:off x="8244408" y="6237312"/>
            <a:ext cx="385912" cy="229325"/>
          </a:xfrm>
          <a:prstGeom prst="rect">
            <a:avLst/>
          </a:prstGeom>
        </p:spPr>
        <p:txBody>
          <a:bodyPr vert="horz" lIns="0" tIns="0" rIns="0" bIns="0" rtlCol="0" anchor="ctr"/>
          <a:lstStyle>
            <a:lvl1pPr algn="r">
              <a:defRPr sz="1000">
                <a:solidFill>
                  <a:schemeClr val="bg2"/>
                </a:solidFill>
              </a:defRPr>
            </a:lvl1pPr>
          </a:lstStyle>
          <a:p>
            <a:fld id="{1EA1DD0D-7089-48C5-B116-A19F892CF1D9}" type="slidenum">
              <a:rPr lang="fi-FI" smtClean="0"/>
              <a:pPr/>
              <a:t>‹#›</a:t>
            </a:fld>
            <a:endParaRPr lang="fi-FI" dirty="0"/>
          </a:p>
        </p:txBody>
      </p:sp>
      <p:pic>
        <p:nvPicPr>
          <p:cNvPr id="22" name="Kuva 2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408116" y="612000"/>
            <a:ext cx="2219605" cy="299273"/>
          </a:xfrm>
          <a:prstGeom prst="rect">
            <a:avLst/>
          </a:prstGeom>
        </p:spPr>
      </p:pic>
    </p:spTree>
    <p:extLst>
      <p:ext uri="{BB962C8B-B14F-4D97-AF65-F5344CB8AC3E}">
        <p14:creationId xmlns:p14="http://schemas.microsoft.com/office/powerpoint/2010/main" val="4063746363"/>
      </p:ext>
    </p:extLst>
  </p:cSld>
  <p:clrMap bg1="lt1" tx1="dk1" bg2="lt2" tx2="dk2" accent1="accent1" accent2="accent2" accent3="accent3" accent4="accent4" accent5="accent5" accent6="accent6" hlink="hlink" folHlink="folHlink"/>
  <p:sldLayoutIdLst>
    <p:sldLayoutId id="2147483658" r:id="rId1"/>
    <p:sldLayoutId id="2147483672" r:id="rId2"/>
    <p:sldLayoutId id="2147483670" r:id="rId3"/>
    <p:sldLayoutId id="2147483671" r:id="rId4"/>
    <p:sldLayoutId id="2147483650" r:id="rId5"/>
    <p:sldLayoutId id="2147483669" r:id="rId6"/>
    <p:sldLayoutId id="2147483666" r:id="rId7"/>
    <p:sldLayoutId id="2147483675" r:id="rId8"/>
    <p:sldLayoutId id="2147483668" r:id="rId9"/>
    <p:sldLayoutId id="2147483655" r:id="rId10"/>
    <p:sldLayoutId id="2147483673" r:id="rId11"/>
    <p:sldLayoutId id="2147483663" r:id="rId12"/>
  </p:sldLayoutIdLst>
  <p:hf hdr="0"/>
  <p:txStyles>
    <p:titleStyle>
      <a:lvl1pPr algn="l" defTabSz="914400" rtl="0" eaLnBrk="1" latinLnBrk="0" hangingPunct="1">
        <a:lnSpc>
          <a:spcPct val="95000"/>
        </a:lnSpc>
        <a:spcBef>
          <a:spcPct val="0"/>
        </a:spcBef>
        <a:buNone/>
        <a:defRPr sz="2800" kern="1200">
          <a:solidFill>
            <a:schemeClr val="tx2"/>
          </a:solidFill>
          <a:latin typeface="+mj-lt"/>
          <a:ea typeface="+mj-ea"/>
          <a:cs typeface="+mj-cs"/>
        </a:defRPr>
      </a:lvl1pPr>
    </p:titleStyle>
    <p:bodyStyle>
      <a:lvl1pPr marL="268288" indent="-268288" algn="l" defTabSz="914400" rtl="0" eaLnBrk="1" latinLnBrk="0" hangingPunct="1">
        <a:spcBef>
          <a:spcPts val="1400"/>
        </a:spcBef>
        <a:buClr>
          <a:srgbClr val="077BC0"/>
        </a:buClr>
        <a:buFont typeface="Calibri" panose="020F0502020204030204" pitchFamily="34" charset="0"/>
        <a:buChar char="•"/>
        <a:defRPr sz="2400" kern="1200">
          <a:solidFill>
            <a:schemeClr val="bg2"/>
          </a:solidFill>
          <a:latin typeface="+mn-lt"/>
          <a:ea typeface="+mn-ea"/>
          <a:cs typeface="+mn-cs"/>
        </a:defRPr>
      </a:lvl1pPr>
      <a:lvl2pPr marL="719138" indent="-261938" algn="l" defTabSz="914400" rtl="0" eaLnBrk="1" latinLnBrk="0" hangingPunct="1">
        <a:spcBef>
          <a:spcPts val="1400"/>
        </a:spcBef>
        <a:buClr>
          <a:srgbClr val="077BC0"/>
        </a:buClr>
        <a:buFont typeface="Calibri" panose="020F0502020204030204" pitchFamily="34" charset="0"/>
        <a:buChar char="•"/>
        <a:defRPr sz="2000" kern="1200">
          <a:solidFill>
            <a:schemeClr val="bg2"/>
          </a:solidFill>
          <a:latin typeface="+mn-lt"/>
          <a:ea typeface="+mn-ea"/>
          <a:cs typeface="+mn-cs"/>
        </a:defRPr>
      </a:lvl2pPr>
      <a:lvl3pPr marL="987425" indent="-182563" algn="l" defTabSz="914400" rtl="0" eaLnBrk="1" latinLnBrk="0" hangingPunct="1">
        <a:spcBef>
          <a:spcPts val="1400"/>
        </a:spcBef>
        <a:buClr>
          <a:srgbClr val="077BC0"/>
        </a:buClr>
        <a:buFont typeface="Calibri" panose="020F0502020204030204" pitchFamily="34" charset="0"/>
        <a:buChar char="•"/>
        <a:defRPr sz="1600" kern="1200">
          <a:solidFill>
            <a:schemeClr val="bg2"/>
          </a:solidFill>
          <a:latin typeface="+mn-lt"/>
          <a:ea typeface="+mn-ea"/>
          <a:cs typeface="+mn-cs"/>
        </a:defRPr>
      </a:lvl3pPr>
      <a:lvl4pPr marL="1168400" indent="-180975" algn="l" defTabSz="914400" rtl="0" eaLnBrk="1" latinLnBrk="0" hangingPunct="1">
        <a:spcBef>
          <a:spcPts val="1400"/>
        </a:spcBef>
        <a:buClr>
          <a:srgbClr val="077BC0"/>
        </a:buClr>
        <a:buFont typeface="Calibri" panose="020F0502020204030204" pitchFamily="34" charset="0"/>
        <a:buChar char="•"/>
        <a:defRPr sz="1600" kern="1200">
          <a:solidFill>
            <a:schemeClr val="bg2"/>
          </a:solidFill>
          <a:latin typeface="+mn-lt"/>
          <a:ea typeface="+mn-ea"/>
          <a:cs typeface="+mn-cs"/>
        </a:defRPr>
      </a:lvl4pPr>
      <a:lvl5pPr marL="1343025" indent="-174625" algn="l" defTabSz="914400" rtl="0" eaLnBrk="1" latinLnBrk="0" hangingPunct="1">
        <a:spcBef>
          <a:spcPts val="1400"/>
        </a:spcBef>
        <a:buClr>
          <a:srgbClr val="077BC0"/>
        </a:buClr>
        <a:buFont typeface="Calibri" panose="020F0502020204030204" pitchFamily="34" charset="0"/>
        <a:buChar char="•"/>
        <a:defRPr sz="1600" kern="1200">
          <a:solidFill>
            <a:schemeClr val="bg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solidFill>
                <a:prstClr val="black">
                  <a:tint val="75000"/>
                </a:prstClr>
              </a:solidFill>
            </a:endParaRPr>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788838060"/>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solidFill>
                <a:prstClr val="black">
                  <a:tint val="75000"/>
                </a:prstClr>
              </a:solidFill>
            </a:endParaRPr>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757232658"/>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solidFill>
                <a:prstClr val="black">
                  <a:tint val="75000"/>
                </a:prstClr>
              </a:solidFill>
            </a:endParaRPr>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996596123"/>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solidFill>
                <a:prstClr val="black">
                  <a:tint val="75000"/>
                </a:prstClr>
              </a:solidFill>
            </a:endParaRPr>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431957090"/>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66A1E1-9B64-4132-9849-3A0EE51C977E}" type="datetimeFigureOut">
              <a:rPr lang="fi-FI" smtClean="0">
                <a:solidFill>
                  <a:prstClr val="black">
                    <a:tint val="75000"/>
                  </a:prstClr>
                </a:solidFill>
              </a:rPr>
              <a:pPr/>
              <a:t>4.9.2017</a:t>
            </a:fld>
            <a:endParaRPr lang="fi-FI">
              <a:solidFill>
                <a:prstClr val="black">
                  <a:tint val="75000"/>
                </a:prstClr>
              </a:solidFill>
            </a:endParaRPr>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solidFill>
                <a:prstClr val="black">
                  <a:tint val="75000"/>
                </a:prstClr>
              </a:solidFill>
            </a:endParaRPr>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E3A4B9-F552-4FA8-8B66-D352E6FE34F2}"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709622691"/>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5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Yritystyöpaja 7.12.2016</a:t>
            </a:r>
            <a:br>
              <a:rPr lang="fi-FI" dirty="0" smtClean="0"/>
            </a:br>
            <a:r>
              <a:rPr lang="fi-FI" dirty="0" smtClean="0"/>
              <a:t>Yhteenveto</a:t>
            </a:r>
            <a:endParaRPr lang="fi-FI" dirty="0"/>
          </a:p>
        </p:txBody>
      </p:sp>
      <p:sp>
        <p:nvSpPr>
          <p:cNvPr id="3" name="Alaotsikko 2"/>
          <p:cNvSpPr>
            <a:spLocks noGrp="1"/>
          </p:cNvSpPr>
          <p:nvPr>
            <p:ph type="subTitle" idx="1"/>
          </p:nvPr>
        </p:nvSpPr>
        <p:spPr/>
        <p:txBody>
          <a:bodyPr/>
          <a:lstStyle/>
          <a:p>
            <a:r>
              <a:rPr lang="fi-FI" dirty="0" smtClean="0"/>
              <a:t>Ohjausryhmän kokous 23.01.2017</a:t>
            </a:r>
            <a:endParaRPr lang="fi-FI" dirty="0" smtClean="0"/>
          </a:p>
        </p:txBody>
      </p:sp>
    </p:spTree>
    <p:extLst>
      <p:ext uri="{BB962C8B-B14F-4D97-AF65-F5344CB8AC3E}">
        <p14:creationId xmlns:p14="http://schemas.microsoft.com/office/powerpoint/2010/main" val="24445259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fi-FI" dirty="0"/>
              <a:t>”Enemmän se [YT] on vaan prosessi, mitä pitää muistaa seurata ja muistaa nämä määräajat.” </a:t>
            </a:r>
          </a:p>
          <a:p>
            <a:endParaRPr lang="fi-FI" dirty="0"/>
          </a:p>
          <a:p>
            <a:r>
              <a:rPr lang="fi-FI" dirty="0"/>
              <a:t>”No meillähän [rakennusalalla] on loistavalla mallilla se [työsuojelu]. -- Siellä tapahtuu paljon ja </a:t>
            </a:r>
            <a:r>
              <a:rPr lang="fi-FI" dirty="0" err="1"/>
              <a:t>mun</a:t>
            </a:r>
            <a:r>
              <a:rPr lang="fi-FI" dirty="0"/>
              <a:t> mielestä ne ei </a:t>
            </a:r>
            <a:r>
              <a:rPr lang="fi-FI" dirty="0" err="1"/>
              <a:t>oo</a:t>
            </a:r>
            <a:r>
              <a:rPr lang="fi-FI" dirty="0"/>
              <a:t> ollenkaan huonoja juttuja.”</a:t>
            </a:r>
          </a:p>
          <a:p>
            <a:endParaRPr lang="fi-FI" dirty="0"/>
          </a:p>
          <a:p>
            <a:r>
              <a:rPr lang="fi-FI" dirty="0"/>
              <a:t>”Mekin pystyttäisiin palkkaamaan tuollainen 10 työntekijää lisää, jos nuo anniskeluvelvoitteet olisivat erilaisia. -- Nyt tällä hetkellä tilanne on sellainen, että me ei voida työllistää aktiivisia työnhakijoita ja ne, joilla olisi tämä pätevyys, niin ne on jo töissä</a:t>
            </a:r>
            <a:r>
              <a:rPr lang="fi-FI" dirty="0" smtClean="0"/>
              <a:t>.”</a:t>
            </a:r>
            <a:endParaRPr lang="fi-FI" dirty="0"/>
          </a:p>
        </p:txBody>
      </p:sp>
      <p:sp>
        <p:nvSpPr>
          <p:cNvPr id="3" name="Date Placeholder 2"/>
          <p:cNvSpPr>
            <a:spLocks noGrp="1"/>
          </p:cNvSpPr>
          <p:nvPr>
            <p:ph type="dt" sz="half" idx="10"/>
          </p:nvPr>
        </p:nvSpPr>
        <p:spPr/>
        <p:txBody>
          <a:bodyPr/>
          <a:lstStyle/>
          <a:p>
            <a:fld id="{421214BE-0CCA-4029-97B0-B807BA015D5A}" type="datetime1">
              <a:rPr lang="fi-FI" smtClean="0"/>
              <a:t>4.9.2017</a:t>
            </a:fld>
            <a:endParaRPr lang="fi-FI"/>
          </a:p>
        </p:txBody>
      </p:sp>
      <p:sp>
        <p:nvSpPr>
          <p:cNvPr id="4" name="Footer Placeholder 3"/>
          <p:cNvSpPr>
            <a:spLocks noGrp="1"/>
          </p:cNvSpPr>
          <p:nvPr>
            <p:ph type="ftr" sz="quarter" idx="11"/>
          </p:nvPr>
        </p:nvSpPr>
        <p:spPr/>
        <p:txBody>
          <a:bodyPr/>
          <a:lstStyle/>
          <a:p>
            <a:r>
              <a:rPr lang="fi-FI" smtClean="0"/>
              <a:t>Alatunnisteteksti</a:t>
            </a:r>
            <a:endParaRPr lang="fi-FI"/>
          </a:p>
        </p:txBody>
      </p:sp>
      <p:sp>
        <p:nvSpPr>
          <p:cNvPr id="5" name="Slide Number Placeholder 4"/>
          <p:cNvSpPr>
            <a:spLocks noGrp="1"/>
          </p:cNvSpPr>
          <p:nvPr>
            <p:ph type="sldNum" sz="quarter" idx="12"/>
          </p:nvPr>
        </p:nvSpPr>
        <p:spPr/>
        <p:txBody>
          <a:bodyPr/>
          <a:lstStyle/>
          <a:p>
            <a:fld id="{1EA1DD0D-7089-48C5-B116-A19F892CF1D9}" type="slidenum">
              <a:rPr lang="fi-FI" smtClean="0"/>
              <a:t>10</a:t>
            </a:fld>
            <a:endParaRPr lang="fi-FI"/>
          </a:p>
        </p:txBody>
      </p:sp>
      <p:sp>
        <p:nvSpPr>
          <p:cNvPr id="6" name="Title 5"/>
          <p:cNvSpPr>
            <a:spLocks noGrp="1"/>
          </p:cNvSpPr>
          <p:nvPr>
            <p:ph type="title"/>
          </p:nvPr>
        </p:nvSpPr>
        <p:spPr/>
        <p:txBody>
          <a:bodyPr/>
          <a:lstStyle/>
          <a:p>
            <a:r>
              <a:rPr lang="fi-FI" dirty="0"/>
              <a:t>Osallistujien kommentteja työnantajavelvoitteista</a:t>
            </a:r>
          </a:p>
        </p:txBody>
      </p:sp>
    </p:spTree>
    <p:extLst>
      <p:ext uri="{BB962C8B-B14F-4D97-AF65-F5344CB8AC3E}">
        <p14:creationId xmlns:p14="http://schemas.microsoft.com/office/powerpoint/2010/main" val="1753665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dirty="0"/>
          </a:p>
        </p:txBody>
      </p:sp>
      <p:graphicFrame>
        <p:nvGraphicFramePr>
          <p:cNvPr id="4" name="Sisällön paikkamerkki 3"/>
          <p:cNvGraphicFramePr>
            <a:graphicFrameLocks noGrp="1"/>
          </p:cNvGraphicFramePr>
          <p:nvPr>
            <p:ph idx="1"/>
            <p:extLst/>
          </p:nvPr>
        </p:nvGraphicFramePr>
        <p:xfrm>
          <a:off x="467544" y="188640"/>
          <a:ext cx="8229600" cy="64087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92737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fi-FI" dirty="0"/>
              <a:t>”Yksi talviterassilupa kun oli, niin toi litania kun vedetään peräkkäin, mitä tarvitaan ennen kuin se saadaan, se on ihan järjetön. -- Tarvitaan kiinteistölupa </a:t>
            </a:r>
            <a:r>
              <a:rPr lang="fi-FI" dirty="0" smtClean="0"/>
              <a:t>--kaupungilta </a:t>
            </a:r>
            <a:r>
              <a:rPr lang="fi-FI" dirty="0"/>
              <a:t>tarvitaan maa-alueista vuokrasopimus; jos me pikkusen mennään asfalttipinnan alapuolelle, niin mennäänkin taas jo katuosastolle kaupungille </a:t>
            </a:r>
            <a:r>
              <a:rPr lang="fi-FI" dirty="0" smtClean="0"/>
              <a:t>-- </a:t>
            </a:r>
            <a:r>
              <a:rPr lang="fi-FI" dirty="0"/>
              <a:t>tarvitaan anniskeluluvat; ruokaterassille ympäristökeskus; rakenteille rakennuslupa; sitten kun on LVI:tä, niin sinne taas on eri osasto; sitten tulee tämä palolaitosruletti.”</a:t>
            </a:r>
          </a:p>
          <a:p>
            <a:pPr marL="0" indent="0">
              <a:buNone/>
            </a:pPr>
            <a:endParaRPr lang="fi-FI" dirty="0"/>
          </a:p>
          <a:p>
            <a:r>
              <a:rPr lang="fi-FI" dirty="0"/>
              <a:t>”Aluehallintovirastot ei oikein anniskelulupien suhteen toimi samoilla kriteereillä.” </a:t>
            </a:r>
          </a:p>
          <a:p>
            <a:endParaRPr lang="fi-FI" dirty="0"/>
          </a:p>
          <a:p>
            <a:r>
              <a:rPr lang="fi-FI" dirty="0"/>
              <a:t>”Vain Y-tunnus vaihtuu. Se alkaa nollasta kaikki toiminta. -- Jos olisi se lisenssi, joka kulkisi siinä, vähän niin kuin leimattuna otsaan, että </a:t>
            </a:r>
            <a:r>
              <a:rPr lang="fi-FI" dirty="0" err="1"/>
              <a:t>tolla</a:t>
            </a:r>
            <a:r>
              <a:rPr lang="fi-FI" dirty="0"/>
              <a:t> on se lisenssi, niin se toimisi.” </a:t>
            </a:r>
          </a:p>
        </p:txBody>
      </p:sp>
      <p:sp>
        <p:nvSpPr>
          <p:cNvPr id="3" name="Date Placeholder 2"/>
          <p:cNvSpPr>
            <a:spLocks noGrp="1"/>
          </p:cNvSpPr>
          <p:nvPr>
            <p:ph type="dt" sz="half" idx="10"/>
          </p:nvPr>
        </p:nvSpPr>
        <p:spPr/>
        <p:txBody>
          <a:bodyPr/>
          <a:lstStyle/>
          <a:p>
            <a:fld id="{421214BE-0CCA-4029-97B0-B807BA015D5A}" type="datetime1">
              <a:rPr lang="fi-FI" smtClean="0"/>
              <a:t>4.9.2017</a:t>
            </a:fld>
            <a:endParaRPr lang="fi-FI"/>
          </a:p>
        </p:txBody>
      </p:sp>
      <p:sp>
        <p:nvSpPr>
          <p:cNvPr id="4" name="Footer Placeholder 3"/>
          <p:cNvSpPr>
            <a:spLocks noGrp="1"/>
          </p:cNvSpPr>
          <p:nvPr>
            <p:ph type="ftr" sz="quarter" idx="11"/>
          </p:nvPr>
        </p:nvSpPr>
        <p:spPr/>
        <p:txBody>
          <a:bodyPr/>
          <a:lstStyle/>
          <a:p>
            <a:r>
              <a:rPr lang="fi-FI" smtClean="0"/>
              <a:t>Alatunnisteteksti</a:t>
            </a:r>
            <a:endParaRPr lang="fi-FI"/>
          </a:p>
        </p:txBody>
      </p:sp>
      <p:sp>
        <p:nvSpPr>
          <p:cNvPr id="5" name="Slide Number Placeholder 4"/>
          <p:cNvSpPr>
            <a:spLocks noGrp="1"/>
          </p:cNvSpPr>
          <p:nvPr>
            <p:ph type="sldNum" sz="quarter" idx="12"/>
          </p:nvPr>
        </p:nvSpPr>
        <p:spPr/>
        <p:txBody>
          <a:bodyPr/>
          <a:lstStyle/>
          <a:p>
            <a:fld id="{1EA1DD0D-7089-48C5-B116-A19F892CF1D9}" type="slidenum">
              <a:rPr lang="fi-FI" smtClean="0"/>
              <a:t>12</a:t>
            </a:fld>
            <a:endParaRPr lang="fi-FI"/>
          </a:p>
        </p:txBody>
      </p:sp>
      <p:sp>
        <p:nvSpPr>
          <p:cNvPr id="6" name="Title 5"/>
          <p:cNvSpPr>
            <a:spLocks noGrp="1"/>
          </p:cNvSpPr>
          <p:nvPr>
            <p:ph type="title"/>
          </p:nvPr>
        </p:nvSpPr>
        <p:spPr/>
        <p:txBody>
          <a:bodyPr/>
          <a:lstStyle/>
          <a:p>
            <a:r>
              <a:rPr lang="fi-FI" dirty="0"/>
              <a:t>Osallistujien kommentteja lupa- ja ilmoitusmenettelyistä</a:t>
            </a:r>
          </a:p>
        </p:txBody>
      </p:sp>
    </p:spTree>
    <p:extLst>
      <p:ext uri="{BB962C8B-B14F-4D97-AF65-F5344CB8AC3E}">
        <p14:creationId xmlns:p14="http://schemas.microsoft.com/office/powerpoint/2010/main" val="1192877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graphicFrame>
        <p:nvGraphicFramePr>
          <p:cNvPr id="4" name="Sisällön paikkamerkki 3"/>
          <p:cNvGraphicFramePr>
            <a:graphicFrameLocks noGrp="1"/>
          </p:cNvGraphicFramePr>
          <p:nvPr>
            <p:ph idx="1"/>
            <p:extLst/>
          </p:nvPr>
        </p:nvGraphicFramePr>
        <p:xfrm>
          <a:off x="457200" y="188640"/>
          <a:ext cx="8229600" cy="64087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87240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fi-FI" dirty="0"/>
              <a:t>”</a:t>
            </a:r>
            <a:r>
              <a:rPr lang="fi-FI" dirty="0" err="1"/>
              <a:t>Mä</a:t>
            </a:r>
            <a:r>
              <a:rPr lang="fi-FI" dirty="0"/>
              <a:t> </a:t>
            </a:r>
            <a:r>
              <a:rPr lang="fi-FI" dirty="0" err="1"/>
              <a:t>oon</a:t>
            </a:r>
            <a:r>
              <a:rPr lang="fi-FI" dirty="0"/>
              <a:t> taloushallinnon ammattilainen periaatteessa koulutukseltani, </a:t>
            </a:r>
            <a:r>
              <a:rPr lang="fi-FI" dirty="0" err="1"/>
              <a:t>mut</a:t>
            </a:r>
            <a:r>
              <a:rPr lang="fi-FI" dirty="0"/>
              <a:t> kyllä </a:t>
            </a:r>
            <a:r>
              <a:rPr lang="fi-FI" dirty="0" err="1"/>
              <a:t>mä</a:t>
            </a:r>
            <a:r>
              <a:rPr lang="fi-FI" dirty="0"/>
              <a:t> </a:t>
            </a:r>
            <a:r>
              <a:rPr lang="fi-FI" dirty="0" err="1"/>
              <a:t>oon</a:t>
            </a:r>
            <a:r>
              <a:rPr lang="fi-FI" dirty="0"/>
              <a:t> todennut että siinä mukana pysyminen ei ainakaan meidän alalla ole enää </a:t>
            </a:r>
            <a:r>
              <a:rPr lang="fi-FI" dirty="0" err="1"/>
              <a:t>mun</a:t>
            </a:r>
            <a:r>
              <a:rPr lang="fi-FI" dirty="0"/>
              <a:t> ajankäytön kannalta järkevää. Aika kokonaisvaltaisesti siis tilitoimiston puoleen käännytään ja pyydetään heitä selvittämään.”</a:t>
            </a:r>
          </a:p>
          <a:p>
            <a:endParaRPr lang="fi-FI" dirty="0"/>
          </a:p>
          <a:p>
            <a:r>
              <a:rPr lang="fi-FI" dirty="0"/>
              <a:t>”Mulla on tällä hetkellä on palkattu konsultti Helsingin kaupungin rakennusvalvonnan kanssa neuvottelemaan. --Byrokratia alkaa olla niin suurta, että maallikon tietotaito ei enää riitä ja se ei kannata.” </a:t>
            </a:r>
          </a:p>
          <a:p>
            <a:endParaRPr lang="fi-FI" dirty="0"/>
          </a:p>
        </p:txBody>
      </p:sp>
      <p:sp>
        <p:nvSpPr>
          <p:cNvPr id="3" name="Date Placeholder 2"/>
          <p:cNvSpPr>
            <a:spLocks noGrp="1"/>
          </p:cNvSpPr>
          <p:nvPr>
            <p:ph type="dt" sz="half" idx="10"/>
          </p:nvPr>
        </p:nvSpPr>
        <p:spPr/>
        <p:txBody>
          <a:bodyPr/>
          <a:lstStyle/>
          <a:p>
            <a:fld id="{421214BE-0CCA-4029-97B0-B807BA015D5A}" type="datetime1">
              <a:rPr lang="fi-FI" smtClean="0"/>
              <a:t>4.9.2017</a:t>
            </a:fld>
            <a:endParaRPr lang="fi-FI"/>
          </a:p>
        </p:txBody>
      </p:sp>
      <p:sp>
        <p:nvSpPr>
          <p:cNvPr id="4" name="Footer Placeholder 3"/>
          <p:cNvSpPr>
            <a:spLocks noGrp="1"/>
          </p:cNvSpPr>
          <p:nvPr>
            <p:ph type="ftr" sz="quarter" idx="11"/>
          </p:nvPr>
        </p:nvSpPr>
        <p:spPr/>
        <p:txBody>
          <a:bodyPr/>
          <a:lstStyle/>
          <a:p>
            <a:r>
              <a:rPr lang="fi-FI" smtClean="0"/>
              <a:t>Alatunnisteteksti</a:t>
            </a:r>
            <a:endParaRPr lang="fi-FI"/>
          </a:p>
        </p:txBody>
      </p:sp>
      <p:sp>
        <p:nvSpPr>
          <p:cNvPr id="5" name="Slide Number Placeholder 4"/>
          <p:cNvSpPr>
            <a:spLocks noGrp="1"/>
          </p:cNvSpPr>
          <p:nvPr>
            <p:ph type="sldNum" sz="quarter" idx="12"/>
          </p:nvPr>
        </p:nvSpPr>
        <p:spPr/>
        <p:txBody>
          <a:bodyPr/>
          <a:lstStyle/>
          <a:p>
            <a:fld id="{1EA1DD0D-7089-48C5-B116-A19F892CF1D9}" type="slidenum">
              <a:rPr lang="fi-FI" smtClean="0"/>
              <a:t>14</a:t>
            </a:fld>
            <a:endParaRPr lang="fi-FI"/>
          </a:p>
        </p:txBody>
      </p:sp>
      <p:sp>
        <p:nvSpPr>
          <p:cNvPr id="6" name="Title 5"/>
          <p:cNvSpPr>
            <a:spLocks noGrp="1"/>
          </p:cNvSpPr>
          <p:nvPr>
            <p:ph type="title"/>
          </p:nvPr>
        </p:nvSpPr>
        <p:spPr/>
        <p:txBody>
          <a:bodyPr/>
          <a:lstStyle/>
          <a:p>
            <a:r>
              <a:rPr lang="fi-FI" dirty="0"/>
              <a:t>Osallistujien kommentteja muusta sääntelyn noudattamisesta (esim. ulkoistukset)</a:t>
            </a:r>
          </a:p>
        </p:txBody>
      </p:sp>
    </p:spTree>
    <p:extLst>
      <p:ext uri="{BB962C8B-B14F-4D97-AF65-F5344CB8AC3E}">
        <p14:creationId xmlns:p14="http://schemas.microsoft.com/office/powerpoint/2010/main" val="4263315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fi-FI" dirty="0"/>
              <a:t>Osa yrittäjien esittämistä ongelmista liittyy lainsäädäntöön ja sen päällekkäisyyteen, iso osa kuitenkin sääntelyn </a:t>
            </a:r>
            <a:r>
              <a:rPr lang="fi-FI" i="1" dirty="0"/>
              <a:t>toimeenpanoon</a:t>
            </a:r>
            <a:r>
              <a:rPr lang="fi-FI" dirty="0"/>
              <a:t>, kuten ei-konsultoivaan viranomaiskulttuuriin ja viranomaisten kirjaviin tulkintoihin</a:t>
            </a:r>
          </a:p>
          <a:p>
            <a:endParaRPr lang="fi-FI" dirty="0"/>
          </a:p>
          <a:p>
            <a:r>
              <a:rPr lang="fi-FI" dirty="0"/>
              <a:t>Yrittäjät hahmottavat monipuolisesti oman alansa sääntelytaakkaa ja heillä on aiheesta laaja omakohtainen asiantuntemus, josta voi olla hyötyä sääntelyn valmistelussa</a:t>
            </a:r>
          </a:p>
          <a:p>
            <a:endParaRPr lang="fi-FI" dirty="0"/>
          </a:p>
          <a:p>
            <a:r>
              <a:rPr lang="fi-FI" dirty="0"/>
              <a:t>Sääntelytaakan erottaminen arkipäivän yritystoiminnasta kuitenkin paikoitellen </a:t>
            </a:r>
            <a:r>
              <a:rPr lang="fi-FI" dirty="0" smtClean="0"/>
              <a:t>hankalaa</a:t>
            </a:r>
            <a:endParaRPr lang="fi-FI" dirty="0"/>
          </a:p>
        </p:txBody>
      </p:sp>
      <p:sp>
        <p:nvSpPr>
          <p:cNvPr id="3" name="Date Placeholder 2"/>
          <p:cNvSpPr>
            <a:spLocks noGrp="1"/>
          </p:cNvSpPr>
          <p:nvPr>
            <p:ph type="dt" sz="half" idx="10"/>
          </p:nvPr>
        </p:nvSpPr>
        <p:spPr/>
        <p:txBody>
          <a:bodyPr/>
          <a:lstStyle/>
          <a:p>
            <a:fld id="{421214BE-0CCA-4029-97B0-B807BA015D5A}" type="datetime1">
              <a:rPr lang="fi-FI" smtClean="0"/>
              <a:t>4.9.2017</a:t>
            </a:fld>
            <a:endParaRPr lang="fi-FI"/>
          </a:p>
        </p:txBody>
      </p:sp>
      <p:sp>
        <p:nvSpPr>
          <p:cNvPr id="4" name="Footer Placeholder 3"/>
          <p:cNvSpPr>
            <a:spLocks noGrp="1"/>
          </p:cNvSpPr>
          <p:nvPr>
            <p:ph type="ftr" sz="quarter" idx="11"/>
          </p:nvPr>
        </p:nvSpPr>
        <p:spPr/>
        <p:txBody>
          <a:bodyPr/>
          <a:lstStyle/>
          <a:p>
            <a:r>
              <a:rPr lang="fi-FI" smtClean="0"/>
              <a:t>Alatunnisteteksti</a:t>
            </a:r>
            <a:endParaRPr lang="fi-FI"/>
          </a:p>
        </p:txBody>
      </p:sp>
      <p:sp>
        <p:nvSpPr>
          <p:cNvPr id="5" name="Slide Number Placeholder 4"/>
          <p:cNvSpPr>
            <a:spLocks noGrp="1"/>
          </p:cNvSpPr>
          <p:nvPr>
            <p:ph type="sldNum" sz="quarter" idx="12"/>
          </p:nvPr>
        </p:nvSpPr>
        <p:spPr/>
        <p:txBody>
          <a:bodyPr/>
          <a:lstStyle/>
          <a:p>
            <a:fld id="{1EA1DD0D-7089-48C5-B116-A19F892CF1D9}" type="slidenum">
              <a:rPr lang="fi-FI" smtClean="0"/>
              <a:t>15</a:t>
            </a:fld>
            <a:endParaRPr lang="fi-FI"/>
          </a:p>
        </p:txBody>
      </p:sp>
      <p:sp>
        <p:nvSpPr>
          <p:cNvPr id="6" name="Title 5"/>
          <p:cNvSpPr>
            <a:spLocks noGrp="1"/>
          </p:cNvSpPr>
          <p:nvPr>
            <p:ph type="title"/>
          </p:nvPr>
        </p:nvSpPr>
        <p:spPr/>
        <p:txBody>
          <a:bodyPr/>
          <a:lstStyle/>
          <a:p>
            <a:r>
              <a:rPr lang="fi-FI" dirty="0"/>
              <a:t>Johtopäätökset</a:t>
            </a:r>
          </a:p>
        </p:txBody>
      </p:sp>
    </p:spTree>
    <p:extLst>
      <p:ext uri="{BB962C8B-B14F-4D97-AF65-F5344CB8AC3E}">
        <p14:creationId xmlns:p14="http://schemas.microsoft.com/office/powerpoint/2010/main" val="1763716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isällön paikkamerkki 6"/>
          <p:cNvSpPr>
            <a:spLocks noGrp="1"/>
          </p:cNvSpPr>
          <p:nvPr>
            <p:ph idx="1"/>
          </p:nvPr>
        </p:nvSpPr>
        <p:spPr/>
        <p:txBody>
          <a:bodyPr>
            <a:normAutofit fontScale="70000" lnSpcReduction="20000"/>
          </a:bodyPr>
          <a:lstStyle/>
          <a:p>
            <a:r>
              <a:rPr lang="fi-FI" dirty="0"/>
              <a:t>7.12.2016 pidetyssä yritystyöpajassa oli matkailu- ja ravintola-, </a:t>
            </a:r>
            <a:r>
              <a:rPr lang="fi-FI" dirty="0" err="1"/>
              <a:t>sosiaali</a:t>
            </a:r>
            <a:r>
              <a:rPr lang="fi-FI" dirty="0"/>
              <a:t>- ja terveys- ja rakennusalan sekä tilintarkastustoimiston yrittäjiä (</a:t>
            </a:r>
            <a:r>
              <a:rPr lang="fi-FI" dirty="0" err="1"/>
              <a:t>pk-</a:t>
            </a:r>
            <a:r>
              <a:rPr lang="fi-FI" dirty="0"/>
              <a:t>/ yksinyrittäjiä) sekä alan asiantuntijoita</a:t>
            </a:r>
          </a:p>
          <a:p>
            <a:endParaRPr lang="fi-FI" dirty="0"/>
          </a:p>
          <a:p>
            <a:r>
              <a:rPr lang="fi-FI" dirty="0"/>
              <a:t>Osallistujat jaettiin kahteen pöytään ja he keskustelivat sääntelystä täyttämänsä lomakkeen pohjalta; käydyt keskustelut nauhoitettiin</a:t>
            </a:r>
          </a:p>
          <a:p>
            <a:endParaRPr lang="fi-FI" dirty="0"/>
          </a:p>
          <a:p>
            <a:r>
              <a:rPr lang="fi-FI" dirty="0"/>
              <a:t>Yritystyöpaja onnistui erinomaisesti; osallistujat pystyivät arvioimaan hyvin kokemuksiaan sääntelytaakasta ja pitivät esillä olleita kysymyksiä olennaisina</a:t>
            </a:r>
          </a:p>
          <a:p>
            <a:endParaRPr lang="fi-FI" dirty="0"/>
          </a:p>
          <a:p>
            <a:r>
              <a:rPr lang="fi-FI" dirty="0"/>
              <a:t>Analyysista ei voi vetää tilastollisia yleistyksiä, mutta </a:t>
            </a:r>
            <a:r>
              <a:rPr lang="fi-FI" dirty="0" err="1"/>
              <a:t>tietyt</a:t>
            </a:r>
            <a:r>
              <a:rPr lang="fi-FI" dirty="0"/>
              <a:t> teemat nousivat selvästi esiin yrittäjien </a:t>
            </a:r>
            <a:r>
              <a:rPr lang="fi-FI" dirty="0" smtClean="0"/>
              <a:t>näkemyksissä</a:t>
            </a:r>
            <a:endParaRPr lang="fi-FI" dirty="0"/>
          </a:p>
        </p:txBody>
      </p:sp>
      <p:sp>
        <p:nvSpPr>
          <p:cNvPr id="3" name="Dian numeron paikkamerkki 2"/>
          <p:cNvSpPr>
            <a:spLocks noGrp="1"/>
          </p:cNvSpPr>
          <p:nvPr>
            <p:ph type="sldNum" sz="quarter" idx="12"/>
          </p:nvPr>
        </p:nvSpPr>
        <p:spPr/>
        <p:txBody>
          <a:bodyPr/>
          <a:lstStyle/>
          <a:p>
            <a:fld id="{1EA1DD0D-7089-48C5-B116-A19F892CF1D9}" type="slidenum">
              <a:rPr lang="fi-FI" smtClean="0"/>
              <a:pPr/>
              <a:t>2</a:t>
            </a:fld>
            <a:endParaRPr lang="fi-FI"/>
          </a:p>
        </p:txBody>
      </p:sp>
      <p:sp>
        <p:nvSpPr>
          <p:cNvPr id="4" name="Otsikko 3"/>
          <p:cNvSpPr>
            <a:spLocks noGrp="1"/>
          </p:cNvSpPr>
          <p:nvPr>
            <p:ph type="title"/>
          </p:nvPr>
        </p:nvSpPr>
        <p:spPr/>
        <p:txBody>
          <a:bodyPr/>
          <a:lstStyle/>
          <a:p>
            <a:r>
              <a:rPr lang="fi-FI" dirty="0"/>
              <a:t>Työpajan tulokset pääpiirteissään (1 / 2)</a:t>
            </a:r>
          </a:p>
        </p:txBody>
      </p:sp>
      <p:sp>
        <p:nvSpPr>
          <p:cNvPr id="8" name="Päivämäärän paikkamerkki 7"/>
          <p:cNvSpPr>
            <a:spLocks noGrp="1"/>
          </p:cNvSpPr>
          <p:nvPr>
            <p:ph type="dt" sz="half" idx="10"/>
          </p:nvPr>
        </p:nvSpPr>
        <p:spPr/>
        <p:txBody>
          <a:bodyPr/>
          <a:lstStyle/>
          <a:p>
            <a:fld id="{9DC44717-187F-4D88-B725-60C41295AF37}" type="datetime1">
              <a:rPr lang="fi-FI" smtClean="0"/>
              <a:t>4.9.2017</a:t>
            </a:fld>
            <a:endParaRPr lang="fi-FI"/>
          </a:p>
        </p:txBody>
      </p:sp>
      <p:sp>
        <p:nvSpPr>
          <p:cNvPr id="9" name="Alatunnisteen paikkamerkki 8"/>
          <p:cNvSpPr>
            <a:spLocks noGrp="1"/>
          </p:cNvSpPr>
          <p:nvPr>
            <p:ph type="ftr" sz="quarter" idx="11"/>
          </p:nvPr>
        </p:nvSpPr>
        <p:spPr/>
        <p:txBody>
          <a:bodyPr/>
          <a:lstStyle/>
          <a:p>
            <a:r>
              <a:rPr lang="fi-FI" dirty="0" smtClean="0"/>
              <a:t>Alatunnisteteksti</a:t>
            </a:r>
            <a:endParaRPr lang="fi-FI" dirty="0"/>
          </a:p>
        </p:txBody>
      </p:sp>
    </p:spTree>
    <p:extLst>
      <p:ext uri="{BB962C8B-B14F-4D97-AF65-F5344CB8AC3E}">
        <p14:creationId xmlns:p14="http://schemas.microsoft.com/office/powerpoint/2010/main" val="1900160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fi-FI" dirty="0"/>
              <a:t>Yrittäjien näkemyksissä eniten korostuivat</a:t>
            </a:r>
            <a:r>
              <a:rPr lang="fi-FI" dirty="0" smtClean="0"/>
              <a:t>:</a:t>
            </a:r>
            <a:endParaRPr lang="fi-FI" dirty="0"/>
          </a:p>
          <a:p>
            <a:pPr lvl="1"/>
            <a:r>
              <a:rPr lang="fi-FI" dirty="0"/>
              <a:t>Viranomaiskulttuuri, jossa sanktiot jälkikäteen mieluummin kuin neuvonta </a:t>
            </a:r>
            <a:r>
              <a:rPr lang="fi-FI" dirty="0" smtClean="0"/>
              <a:t>etukäteen</a:t>
            </a:r>
            <a:endParaRPr lang="fi-FI" dirty="0"/>
          </a:p>
          <a:p>
            <a:pPr lvl="1"/>
            <a:r>
              <a:rPr lang="fi-FI" dirty="0"/>
              <a:t>Sääntelyn erilaiset tulkinnat viranomaispuolella (alueellisesti, yksittäisten viranomaisten kohdalla jne</a:t>
            </a:r>
            <a:r>
              <a:rPr lang="fi-FI" dirty="0" smtClean="0"/>
              <a:t>.)</a:t>
            </a:r>
            <a:endParaRPr lang="fi-FI" dirty="0"/>
          </a:p>
          <a:p>
            <a:pPr lvl="1"/>
            <a:r>
              <a:rPr lang="fi-FI" dirty="0"/>
              <a:t>Sääntelyn/ toimeenpanon </a:t>
            </a:r>
            <a:r>
              <a:rPr lang="fi-FI" dirty="0" smtClean="0"/>
              <a:t>päällekkäisyys </a:t>
            </a:r>
            <a:r>
              <a:rPr lang="fi-FI" dirty="0"/>
              <a:t>ja huono koordinointi erityisesti </a:t>
            </a:r>
            <a:r>
              <a:rPr lang="fi-FI" dirty="0" smtClean="0"/>
              <a:t>lupaprosesseissa</a:t>
            </a:r>
            <a:endParaRPr lang="fi-FI" dirty="0"/>
          </a:p>
          <a:p>
            <a:pPr lvl="1"/>
            <a:r>
              <a:rPr lang="fi-FI" dirty="0"/>
              <a:t>Sääntelyn yksityiskohtaisuus </a:t>
            </a:r>
            <a:r>
              <a:rPr lang="fi-FI" dirty="0" err="1"/>
              <a:t>tietyillä</a:t>
            </a:r>
            <a:r>
              <a:rPr lang="fi-FI" dirty="0"/>
              <a:t> aloilla (esim. rakentaminen</a:t>
            </a:r>
            <a:r>
              <a:rPr lang="fi-FI" dirty="0" smtClean="0"/>
              <a:t>)</a:t>
            </a:r>
            <a:endParaRPr lang="fi-FI" dirty="0"/>
          </a:p>
          <a:p>
            <a:pPr lvl="1"/>
            <a:r>
              <a:rPr lang="fi-FI" dirty="0"/>
              <a:t>Lupaprosessien toistuvuus aloilla, joissa toiminta kuitenkin käytännössä jatkuvaa (esim. festivaali- ja ravintola-alalla</a:t>
            </a:r>
            <a:r>
              <a:rPr lang="fi-FI" dirty="0" smtClean="0"/>
              <a:t>)</a:t>
            </a:r>
            <a:endParaRPr lang="fi-FI" dirty="0"/>
          </a:p>
          <a:p>
            <a:pPr lvl="1"/>
            <a:r>
              <a:rPr lang="fi-FI" dirty="0"/>
              <a:t>Myös sääntelyn hyödyt ymmärrettiin; kaikkea sääntelyä ei koettu </a:t>
            </a:r>
            <a:r>
              <a:rPr lang="fi-FI" dirty="0" smtClean="0"/>
              <a:t>raskaaksi</a:t>
            </a:r>
            <a:endParaRPr lang="fi-FI" dirty="0"/>
          </a:p>
          <a:p>
            <a:pPr lvl="1"/>
            <a:r>
              <a:rPr lang="fi-FI" dirty="0"/>
              <a:t>Asiointiprosessit ja viranomaiskulttuuri menneet myös hyvään suuntaan (esim. </a:t>
            </a:r>
            <a:r>
              <a:rPr lang="fi-FI" dirty="0" err="1"/>
              <a:t>digitalisaatio</a:t>
            </a:r>
            <a:r>
              <a:rPr lang="fi-FI" dirty="0"/>
              <a:t>, verottajan toiminta</a:t>
            </a:r>
            <a:r>
              <a:rPr lang="fi-FI" dirty="0" smtClean="0"/>
              <a:t>)</a:t>
            </a:r>
            <a:endParaRPr lang="fi-FI" dirty="0"/>
          </a:p>
        </p:txBody>
      </p:sp>
      <p:sp>
        <p:nvSpPr>
          <p:cNvPr id="3" name="Date Placeholder 2"/>
          <p:cNvSpPr>
            <a:spLocks noGrp="1"/>
          </p:cNvSpPr>
          <p:nvPr>
            <p:ph type="dt" sz="half" idx="10"/>
          </p:nvPr>
        </p:nvSpPr>
        <p:spPr/>
        <p:txBody>
          <a:bodyPr/>
          <a:lstStyle/>
          <a:p>
            <a:fld id="{421214BE-0CCA-4029-97B0-B807BA015D5A}" type="datetime1">
              <a:rPr lang="fi-FI" smtClean="0"/>
              <a:t>4.9.2017</a:t>
            </a:fld>
            <a:endParaRPr lang="fi-FI"/>
          </a:p>
        </p:txBody>
      </p:sp>
      <p:sp>
        <p:nvSpPr>
          <p:cNvPr id="4" name="Footer Placeholder 3"/>
          <p:cNvSpPr>
            <a:spLocks noGrp="1"/>
          </p:cNvSpPr>
          <p:nvPr>
            <p:ph type="ftr" sz="quarter" idx="11"/>
          </p:nvPr>
        </p:nvSpPr>
        <p:spPr/>
        <p:txBody>
          <a:bodyPr/>
          <a:lstStyle/>
          <a:p>
            <a:r>
              <a:rPr lang="fi-FI" smtClean="0"/>
              <a:t>Alatunnisteteksti</a:t>
            </a:r>
            <a:endParaRPr lang="fi-FI"/>
          </a:p>
        </p:txBody>
      </p:sp>
      <p:sp>
        <p:nvSpPr>
          <p:cNvPr id="5" name="Slide Number Placeholder 4"/>
          <p:cNvSpPr>
            <a:spLocks noGrp="1"/>
          </p:cNvSpPr>
          <p:nvPr>
            <p:ph type="sldNum" sz="quarter" idx="12"/>
          </p:nvPr>
        </p:nvSpPr>
        <p:spPr/>
        <p:txBody>
          <a:bodyPr/>
          <a:lstStyle/>
          <a:p>
            <a:fld id="{1EA1DD0D-7089-48C5-B116-A19F892CF1D9}" type="slidenum">
              <a:rPr lang="fi-FI" smtClean="0"/>
              <a:t>3</a:t>
            </a:fld>
            <a:endParaRPr lang="fi-FI"/>
          </a:p>
        </p:txBody>
      </p:sp>
      <p:sp>
        <p:nvSpPr>
          <p:cNvPr id="6" name="Title 5"/>
          <p:cNvSpPr>
            <a:spLocks noGrp="1"/>
          </p:cNvSpPr>
          <p:nvPr>
            <p:ph type="title"/>
          </p:nvPr>
        </p:nvSpPr>
        <p:spPr/>
        <p:txBody>
          <a:bodyPr/>
          <a:lstStyle/>
          <a:p>
            <a:r>
              <a:rPr lang="fi-FI" dirty="0"/>
              <a:t>Työpajan tulokset pääpiirteissään (2 / 2)</a:t>
            </a:r>
          </a:p>
        </p:txBody>
      </p:sp>
    </p:spTree>
    <p:extLst>
      <p:ext uri="{BB962C8B-B14F-4D97-AF65-F5344CB8AC3E}">
        <p14:creationId xmlns:p14="http://schemas.microsoft.com/office/powerpoint/2010/main" val="2551051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AD50D284-486C-41D5-8A21-AE5390FA0ABE}" type="datetime1">
              <a:rPr lang="fi-FI" smtClean="0"/>
              <a:t>4.9.2017</a:t>
            </a:fld>
            <a:endParaRPr lang="fi-FI"/>
          </a:p>
        </p:txBody>
      </p:sp>
      <p:sp>
        <p:nvSpPr>
          <p:cNvPr id="7" name="Alatunnisteen paikkamerkki 6"/>
          <p:cNvSpPr>
            <a:spLocks noGrp="1"/>
          </p:cNvSpPr>
          <p:nvPr>
            <p:ph type="ftr" sz="quarter" idx="11"/>
          </p:nvPr>
        </p:nvSpPr>
        <p:spPr/>
        <p:txBody>
          <a:bodyPr/>
          <a:lstStyle/>
          <a:p>
            <a:r>
              <a:rPr lang="fi-FI" smtClean="0"/>
              <a:t>Alatunnisteteksti</a:t>
            </a:r>
            <a:endParaRPr lang="fi-FI"/>
          </a:p>
        </p:txBody>
      </p:sp>
      <p:sp>
        <p:nvSpPr>
          <p:cNvPr id="4" name="Dian numeron paikkamerkki 3"/>
          <p:cNvSpPr>
            <a:spLocks noGrp="1"/>
          </p:cNvSpPr>
          <p:nvPr>
            <p:ph type="sldNum" sz="quarter" idx="12"/>
          </p:nvPr>
        </p:nvSpPr>
        <p:spPr/>
        <p:txBody>
          <a:bodyPr/>
          <a:lstStyle/>
          <a:p>
            <a:fld id="{1EA1DD0D-7089-48C5-B116-A19F892CF1D9}" type="slidenum">
              <a:rPr lang="fi-FI" smtClean="0"/>
              <a:pPr/>
              <a:t>4</a:t>
            </a:fld>
            <a:endParaRPr lang="fi-FI"/>
          </a:p>
        </p:txBody>
      </p:sp>
      <p:sp>
        <p:nvSpPr>
          <p:cNvPr id="5" name="Otsikko 4"/>
          <p:cNvSpPr>
            <a:spLocks noGrp="1"/>
          </p:cNvSpPr>
          <p:nvPr>
            <p:ph type="title"/>
          </p:nvPr>
        </p:nvSpPr>
        <p:spPr/>
        <p:txBody>
          <a:bodyPr/>
          <a:lstStyle/>
          <a:p>
            <a:r>
              <a:rPr lang="fi-FI" smtClean="0"/>
              <a:t>Malligraafi 1 – Otsikko Arial Regular 28/34 pt</a:t>
            </a:r>
            <a:br>
              <a:rPr lang="fi-FI" smtClean="0"/>
            </a:br>
            <a:r>
              <a:rPr lang="fi-FI" smtClean="0"/>
              <a:t>max. kaksi riviä tekstiä</a:t>
            </a:r>
            <a:endParaRPr lang="fi-FI" dirty="0"/>
          </a:p>
        </p:txBody>
      </p:sp>
      <p:sp>
        <p:nvSpPr>
          <p:cNvPr id="2" name="Tekstin paikkamerkki 1"/>
          <p:cNvSpPr>
            <a:spLocks noGrp="1"/>
          </p:cNvSpPr>
          <p:nvPr>
            <p:ph type="body" sz="quarter" idx="14"/>
          </p:nvPr>
        </p:nvSpPr>
        <p:spPr/>
        <p:txBody>
          <a:bodyPr/>
          <a:lstStyle/>
          <a:p>
            <a:r>
              <a:rPr lang="fi-FI" dirty="0" smtClean="0"/>
              <a:t>Tila esitettävän grafiikan selvennystekstille. Käytä grafiikassa </a:t>
            </a:r>
            <a:br>
              <a:rPr lang="fi-FI" dirty="0" smtClean="0"/>
            </a:br>
            <a:r>
              <a:rPr lang="fi-FI" dirty="0" smtClean="0"/>
              <a:t>aina esityspohjan väripalettiin määriteltyjä värejä.</a:t>
            </a:r>
          </a:p>
          <a:p>
            <a:endParaRPr lang="fi-FI" dirty="0"/>
          </a:p>
        </p:txBody>
      </p:sp>
      <p:sp>
        <p:nvSpPr>
          <p:cNvPr id="8" name="Chart Placeholder 7"/>
          <p:cNvSpPr>
            <a:spLocks noGrp="1"/>
          </p:cNvSpPr>
          <p:nvPr>
            <p:ph type="chart" sz="quarter" idx="13"/>
          </p:nvPr>
        </p:nvSpPr>
        <p:spPr/>
      </p:sp>
      <p:graphicFrame>
        <p:nvGraphicFramePr>
          <p:cNvPr id="14" name="Sisällön paikkamerkki 5"/>
          <p:cNvGraphicFramePr>
            <a:graphicFrameLocks/>
          </p:cNvGraphicFramePr>
          <p:nvPr>
            <p:extLst>
              <p:ext uri="{D42A27DB-BD31-4B8C-83A1-F6EECF244321}">
                <p14:modId xmlns:p14="http://schemas.microsoft.com/office/powerpoint/2010/main" val="4099175817"/>
              </p:ext>
            </p:extLst>
          </p:nvPr>
        </p:nvGraphicFramePr>
        <p:xfrm>
          <a:off x="251520" y="260648"/>
          <a:ext cx="8435278" cy="62222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57995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graphicFrame>
        <p:nvGraphicFramePr>
          <p:cNvPr id="6" name="Sisällön paikkamerkki 5"/>
          <p:cNvGraphicFramePr>
            <a:graphicFrameLocks noGrp="1"/>
          </p:cNvGraphicFramePr>
          <p:nvPr>
            <p:ph idx="1"/>
            <p:extLst/>
          </p:nvPr>
        </p:nvGraphicFramePr>
        <p:xfrm>
          <a:off x="467544" y="188640"/>
          <a:ext cx="8229600" cy="62646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44769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fontScale="85000" lnSpcReduction="20000"/>
          </a:bodyPr>
          <a:lstStyle/>
          <a:p>
            <a:r>
              <a:rPr lang="fi-FI" dirty="0"/>
              <a:t>”Mulla on ainakin </a:t>
            </a:r>
            <a:r>
              <a:rPr lang="fi-FI" dirty="0" err="1"/>
              <a:t>tossa</a:t>
            </a:r>
            <a:r>
              <a:rPr lang="fi-FI" dirty="0"/>
              <a:t> sääntelyn toistuvat muutokset, että tämä vaatii normaalin operatiivisen toiminnan lisäksi koko ajan seurantaa, koska nämä muutokset on usein sanktioituja eli jos </a:t>
            </a:r>
            <a:r>
              <a:rPr lang="fi-FI" dirty="0" err="1"/>
              <a:t>oot</a:t>
            </a:r>
            <a:r>
              <a:rPr lang="fi-FI" dirty="0"/>
              <a:t> tehnyt jotain väärin niin </a:t>
            </a:r>
            <a:r>
              <a:rPr lang="fi-FI" dirty="0" err="1"/>
              <a:t>tuut</a:t>
            </a:r>
            <a:r>
              <a:rPr lang="fi-FI" dirty="0"/>
              <a:t> myös huomaamaan sen.”</a:t>
            </a:r>
          </a:p>
          <a:p>
            <a:endParaRPr lang="fi-FI" dirty="0"/>
          </a:p>
          <a:p>
            <a:r>
              <a:rPr lang="fi-FI" dirty="0"/>
              <a:t>”Se on just toi tulkinnanvaraisuus ja sekavuus ollut, esimerkiksi eri kunnissakin saattaa olla toisistaan eriäviä käytäntöjä.</a:t>
            </a:r>
          </a:p>
          <a:p>
            <a:endParaRPr lang="fi-FI" dirty="0"/>
          </a:p>
          <a:p>
            <a:r>
              <a:rPr lang="fi-FI" dirty="0"/>
              <a:t>”</a:t>
            </a:r>
            <a:r>
              <a:rPr lang="fi-FI" dirty="0" err="1"/>
              <a:t>Mä</a:t>
            </a:r>
            <a:r>
              <a:rPr lang="fi-FI" dirty="0"/>
              <a:t> </a:t>
            </a:r>
            <a:r>
              <a:rPr lang="fi-FI" dirty="0" err="1"/>
              <a:t>oon</a:t>
            </a:r>
            <a:r>
              <a:rPr lang="fi-FI" dirty="0"/>
              <a:t> maininnut tuon eri sääntelyiden päällekkäisyyden isoimmaksi ongelmaksi meillä. Koska meillä -- on huvilupaa, melulupaa, poliisilupaa, pelastusviranomaisten lupaa ja kun nämä viranomaisten luukut ei keskustele keskenään.”</a:t>
            </a:r>
          </a:p>
        </p:txBody>
      </p:sp>
      <p:sp>
        <p:nvSpPr>
          <p:cNvPr id="4" name="Dian numeron paikkamerkki 3"/>
          <p:cNvSpPr>
            <a:spLocks noGrp="1"/>
          </p:cNvSpPr>
          <p:nvPr>
            <p:ph type="sldNum" sz="quarter" idx="12"/>
          </p:nvPr>
        </p:nvSpPr>
        <p:spPr/>
        <p:txBody>
          <a:bodyPr/>
          <a:lstStyle/>
          <a:p>
            <a:fld id="{1EA1DD0D-7089-48C5-B116-A19F892CF1D9}" type="slidenum">
              <a:rPr lang="fi-FI" smtClean="0"/>
              <a:t>6</a:t>
            </a:fld>
            <a:endParaRPr lang="fi-FI"/>
          </a:p>
        </p:txBody>
      </p:sp>
      <p:sp>
        <p:nvSpPr>
          <p:cNvPr id="5" name="Otsikko 4"/>
          <p:cNvSpPr>
            <a:spLocks noGrp="1"/>
          </p:cNvSpPr>
          <p:nvPr>
            <p:ph type="title"/>
          </p:nvPr>
        </p:nvSpPr>
        <p:spPr/>
        <p:txBody>
          <a:bodyPr/>
          <a:lstStyle/>
          <a:p>
            <a:r>
              <a:rPr lang="fi-FI" dirty="0"/>
              <a:t>Osallistujien kommentteja keskeisen sääntelyn hallinnasta</a:t>
            </a:r>
          </a:p>
        </p:txBody>
      </p:sp>
      <p:sp>
        <p:nvSpPr>
          <p:cNvPr id="3" name="Päivämäärän paikkamerkki 2"/>
          <p:cNvSpPr>
            <a:spLocks noGrp="1"/>
          </p:cNvSpPr>
          <p:nvPr>
            <p:ph type="dt" sz="half" idx="10"/>
          </p:nvPr>
        </p:nvSpPr>
        <p:spPr/>
        <p:txBody>
          <a:bodyPr/>
          <a:lstStyle/>
          <a:p>
            <a:fld id="{6EC22BAB-0E3F-411D-B535-31208C536479}" type="datetime1">
              <a:rPr lang="fi-FI" smtClean="0"/>
              <a:t>4.9.2017</a:t>
            </a:fld>
            <a:endParaRPr lang="fi-FI"/>
          </a:p>
        </p:txBody>
      </p:sp>
      <p:sp>
        <p:nvSpPr>
          <p:cNvPr id="6" name="Alatunnisteen paikkamerkki 5"/>
          <p:cNvSpPr>
            <a:spLocks noGrp="1"/>
          </p:cNvSpPr>
          <p:nvPr>
            <p:ph type="ftr" sz="quarter" idx="11"/>
          </p:nvPr>
        </p:nvSpPr>
        <p:spPr/>
        <p:txBody>
          <a:bodyPr/>
          <a:lstStyle/>
          <a:p>
            <a:r>
              <a:rPr lang="fi-FI" smtClean="0"/>
              <a:t>Alatunnisteteksti</a:t>
            </a:r>
            <a:endParaRPr lang="fi-FI"/>
          </a:p>
        </p:txBody>
      </p:sp>
    </p:spTree>
    <p:extLst>
      <p:ext uri="{BB962C8B-B14F-4D97-AF65-F5344CB8AC3E}">
        <p14:creationId xmlns:p14="http://schemas.microsoft.com/office/powerpoint/2010/main" val="35898269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graphicFrame>
        <p:nvGraphicFramePr>
          <p:cNvPr id="6" name="Sisällön paikkamerkki 5"/>
          <p:cNvGraphicFramePr>
            <a:graphicFrameLocks noGrp="1"/>
          </p:cNvGraphicFramePr>
          <p:nvPr>
            <p:ph idx="1"/>
            <p:extLst/>
          </p:nvPr>
        </p:nvGraphicFramePr>
        <p:xfrm>
          <a:off x="457200" y="260648"/>
          <a:ext cx="8229600" cy="61926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24069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fi-FI" dirty="0"/>
              <a:t>”Meidän tapauksessa </a:t>
            </a:r>
            <a:r>
              <a:rPr lang="fi-FI" dirty="0" err="1"/>
              <a:t>noi</a:t>
            </a:r>
            <a:r>
              <a:rPr lang="fi-FI" dirty="0"/>
              <a:t> ulkomaiset esiintyjät ja lähdeverot, siitä ei ole sellaista suoranaista tulkintaa. -- Me ei saada mitään kirjallista [opastusta] verottajalta tästä.” </a:t>
            </a:r>
          </a:p>
          <a:p>
            <a:endParaRPr lang="fi-FI" dirty="0"/>
          </a:p>
          <a:p>
            <a:r>
              <a:rPr lang="fi-FI" dirty="0"/>
              <a:t>”Yksi esimerkki tästä valvonnasta ja tarkastuksenalaisuudesta on -- osoitteellinen paloilmoitusjärjestelmä. -- Ei riitäkään että tämä asiantuntija, joka on velvollinen tätä ylläpitämään, tekee loppuraportin siitä, että asia on kunnossa, vaan sitten pitää palolaitoksen tulla tarkastamaan se.” </a:t>
            </a:r>
          </a:p>
          <a:p>
            <a:endParaRPr lang="fi-FI" dirty="0"/>
          </a:p>
          <a:p>
            <a:r>
              <a:rPr lang="fi-FI" dirty="0"/>
              <a:t>”Meilläkin on muutaman kerran ollut verotarkastus ja sit me hallinnon ihmiset ollaan melkein pari viikkoa kiinni eikä ehdi tehdä oikein mitään muuta. Se maksaa, koska meidän työaikaa menee, varsinkin jos ne ei löydä mitään.” </a:t>
            </a:r>
          </a:p>
        </p:txBody>
      </p:sp>
      <p:sp>
        <p:nvSpPr>
          <p:cNvPr id="3" name="Date Placeholder 2"/>
          <p:cNvSpPr>
            <a:spLocks noGrp="1"/>
          </p:cNvSpPr>
          <p:nvPr>
            <p:ph type="dt" sz="half" idx="10"/>
          </p:nvPr>
        </p:nvSpPr>
        <p:spPr/>
        <p:txBody>
          <a:bodyPr/>
          <a:lstStyle/>
          <a:p>
            <a:fld id="{421214BE-0CCA-4029-97B0-B807BA015D5A}" type="datetime1">
              <a:rPr lang="fi-FI" smtClean="0"/>
              <a:t>4.9.2017</a:t>
            </a:fld>
            <a:endParaRPr lang="fi-FI"/>
          </a:p>
        </p:txBody>
      </p:sp>
      <p:sp>
        <p:nvSpPr>
          <p:cNvPr id="4" name="Footer Placeholder 3"/>
          <p:cNvSpPr>
            <a:spLocks noGrp="1"/>
          </p:cNvSpPr>
          <p:nvPr>
            <p:ph type="ftr" sz="quarter" idx="11"/>
          </p:nvPr>
        </p:nvSpPr>
        <p:spPr/>
        <p:txBody>
          <a:bodyPr/>
          <a:lstStyle/>
          <a:p>
            <a:r>
              <a:rPr lang="fi-FI" smtClean="0"/>
              <a:t>Alatunnisteteksti</a:t>
            </a:r>
            <a:endParaRPr lang="fi-FI"/>
          </a:p>
        </p:txBody>
      </p:sp>
      <p:sp>
        <p:nvSpPr>
          <p:cNvPr id="5" name="Slide Number Placeholder 4"/>
          <p:cNvSpPr>
            <a:spLocks noGrp="1"/>
          </p:cNvSpPr>
          <p:nvPr>
            <p:ph type="sldNum" sz="quarter" idx="12"/>
          </p:nvPr>
        </p:nvSpPr>
        <p:spPr/>
        <p:txBody>
          <a:bodyPr/>
          <a:lstStyle/>
          <a:p>
            <a:fld id="{1EA1DD0D-7089-48C5-B116-A19F892CF1D9}" type="slidenum">
              <a:rPr lang="fi-FI" smtClean="0"/>
              <a:t>8</a:t>
            </a:fld>
            <a:endParaRPr lang="fi-FI"/>
          </a:p>
        </p:txBody>
      </p:sp>
      <p:sp>
        <p:nvSpPr>
          <p:cNvPr id="6" name="Title 5"/>
          <p:cNvSpPr>
            <a:spLocks noGrp="1"/>
          </p:cNvSpPr>
          <p:nvPr>
            <p:ph type="title"/>
          </p:nvPr>
        </p:nvSpPr>
        <p:spPr/>
        <p:txBody>
          <a:bodyPr/>
          <a:lstStyle/>
          <a:p>
            <a:r>
              <a:rPr lang="fi-FI" dirty="0"/>
              <a:t>Osallistujien kommentteja yleisestä raportoinnista ja valvonnasta</a:t>
            </a:r>
          </a:p>
        </p:txBody>
      </p:sp>
    </p:spTree>
    <p:extLst>
      <p:ext uri="{BB962C8B-B14F-4D97-AF65-F5344CB8AC3E}">
        <p14:creationId xmlns:p14="http://schemas.microsoft.com/office/powerpoint/2010/main" val="3653350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graphicFrame>
        <p:nvGraphicFramePr>
          <p:cNvPr id="4" name="Sisällön paikkamerkki 3"/>
          <p:cNvGraphicFramePr>
            <a:graphicFrameLocks noGrp="1"/>
          </p:cNvGraphicFramePr>
          <p:nvPr>
            <p:ph idx="1"/>
            <p:extLst/>
          </p:nvPr>
        </p:nvGraphicFramePr>
        <p:xfrm>
          <a:off x="457200" y="260648"/>
          <a:ext cx="8229600" cy="62646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71977782"/>
      </p:ext>
    </p:extLst>
  </p:cSld>
  <p:clrMapOvr>
    <a:masterClrMapping/>
  </p:clrMapOvr>
</p:sld>
</file>

<file path=ppt/theme/theme1.xml><?xml version="1.0" encoding="utf-8"?>
<a:theme xmlns:a="http://schemas.openxmlformats.org/drawingml/2006/main" name="TEAS_FI-teema">
  <a:themeElements>
    <a:clrScheme name="Valtioneuvosto">
      <a:dk1>
        <a:sysClr val="windowText" lastClr="000000"/>
      </a:dk1>
      <a:lt1>
        <a:sysClr val="window" lastClr="FFFFFF"/>
      </a:lt1>
      <a:dk2>
        <a:srgbClr val="006FB9"/>
      </a:dk2>
      <a:lt2>
        <a:srgbClr val="7A8A90"/>
      </a:lt2>
      <a:accent1>
        <a:srgbClr val="0ABBEF"/>
      </a:accent1>
      <a:accent2>
        <a:srgbClr val="006FB9"/>
      </a:accent2>
      <a:accent3>
        <a:srgbClr val="82C4D9"/>
      </a:accent3>
      <a:accent4>
        <a:srgbClr val="BAE0EB"/>
      </a:accent4>
      <a:accent5>
        <a:srgbClr val="F7AD29"/>
      </a:accent5>
      <a:accent6>
        <a:srgbClr val="FB701D"/>
      </a:accent6>
      <a:hlink>
        <a:srgbClr val="0000FF"/>
      </a:hlink>
      <a:folHlink>
        <a:srgbClr val="800080"/>
      </a:folHlink>
    </a:clrScheme>
    <a:fontScheme name="V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600" dirty="0" err="1" smtClean="0"/>
        </a:defPPr>
      </a:lstStyle>
    </a:txDef>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TEAS_mallipohja_FI_v2015-08-26</Template>
  <TotalTime>27</TotalTime>
  <Words>802</Words>
  <Application>Microsoft Office PowerPoint</Application>
  <PresentationFormat>On-screen Show (4:3)</PresentationFormat>
  <Paragraphs>88</Paragraphs>
  <Slides>15</Slides>
  <Notes>0</Notes>
  <HiddenSlides>0</HiddenSlides>
  <MMClips>0</MMClips>
  <ScaleCrop>false</ScaleCrop>
  <HeadingPairs>
    <vt:vector size="6" baseType="variant">
      <vt:variant>
        <vt:lpstr>Fonts Used</vt:lpstr>
      </vt:variant>
      <vt:variant>
        <vt:i4>2</vt:i4>
      </vt:variant>
      <vt:variant>
        <vt:lpstr>Theme</vt:lpstr>
      </vt:variant>
      <vt:variant>
        <vt:i4>6</vt:i4>
      </vt:variant>
      <vt:variant>
        <vt:lpstr>Slide Titles</vt:lpstr>
      </vt:variant>
      <vt:variant>
        <vt:i4>15</vt:i4>
      </vt:variant>
    </vt:vector>
  </HeadingPairs>
  <TitlesOfParts>
    <vt:vector size="23" baseType="lpstr">
      <vt:lpstr>Arial</vt:lpstr>
      <vt:lpstr>Calibri</vt:lpstr>
      <vt:lpstr>TEAS_FI-teema</vt:lpstr>
      <vt:lpstr>Office-teema</vt:lpstr>
      <vt:lpstr>1_Office-teema</vt:lpstr>
      <vt:lpstr>2_Office-teema</vt:lpstr>
      <vt:lpstr>3_Office-teema</vt:lpstr>
      <vt:lpstr>4_Office-teema</vt:lpstr>
      <vt:lpstr>Yritystyöpaja 7.12.2016 Yhteenveto</vt:lpstr>
      <vt:lpstr>Työpajan tulokset pääpiirteissään (1 / 2)</vt:lpstr>
      <vt:lpstr>Työpajan tulokset pääpiirteissään (2 / 2)</vt:lpstr>
      <vt:lpstr>Malligraafi 1 – Otsikko Arial Regular 28/34 pt max. kaksi riviä tekstiä</vt:lpstr>
      <vt:lpstr>PowerPoint Presentation</vt:lpstr>
      <vt:lpstr>Osallistujien kommentteja keskeisen sääntelyn hallinnasta</vt:lpstr>
      <vt:lpstr>PowerPoint Presentation</vt:lpstr>
      <vt:lpstr>Osallistujien kommentteja yleisestä raportoinnista ja valvonnasta</vt:lpstr>
      <vt:lpstr>PowerPoint Presentation</vt:lpstr>
      <vt:lpstr>Osallistujien kommentteja työnantajavelvoitteista</vt:lpstr>
      <vt:lpstr>PowerPoint Presentation</vt:lpstr>
      <vt:lpstr>Osallistujien kommentteja lupa- ja ilmoitusmenettelyistä</vt:lpstr>
      <vt:lpstr>PowerPoint Presentation</vt:lpstr>
      <vt:lpstr>Osallistujien kommentteja muusta sääntelyn noudattamisesta (esim. ulkoistukset)</vt:lpstr>
      <vt:lpstr>Johtopäätökset</vt:lpstr>
    </vt:vector>
  </TitlesOfParts>
  <Company>University of Helsinki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Esityksen aloitussivun otsikko Arial Regular 34/40 pt max. kolme riviä tekstiä</dc:title>
  <dc:creator>Kuokkanen, Kanerva E</dc:creator>
  <cp:lastModifiedBy>Alasuutari, Noora K</cp:lastModifiedBy>
  <cp:revision>8</cp:revision>
  <dcterms:created xsi:type="dcterms:W3CDTF">2017-01-23T09:28:11Z</dcterms:created>
  <dcterms:modified xsi:type="dcterms:W3CDTF">2017-09-04T09:00:33Z</dcterms:modified>
</cp:coreProperties>
</file>