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1" r:id="rId3"/>
    <p:sldId id="257" r:id="rId4"/>
    <p:sldId id="258" r:id="rId5"/>
    <p:sldId id="275" r:id="rId6"/>
    <p:sldId id="269" r:id="rId7"/>
    <p:sldId id="273" r:id="rId8"/>
    <p:sldId id="272" r:id="rId9"/>
    <p:sldId id="259" r:id="rId10"/>
    <p:sldId id="260" r:id="rId11"/>
    <p:sldId id="261" r:id="rId12"/>
    <p:sldId id="263" r:id="rId13"/>
    <p:sldId id="264" r:id="rId14"/>
    <p:sldId id="276" r:id="rId15"/>
    <p:sldId id="267" r:id="rId16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720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CC89DACF-AEF4-4631-9C13-563EAC45243F}" type="datetimeFigureOut">
              <a:rPr lang="fi-FI" smtClean="0"/>
              <a:t>9.8.2013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CF3BC15E-5F05-4CFF-A928-7DD3A20298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1701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720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C4E7B00-CEE9-4FC4-975E-96AEB3284AE7}" type="datetimeFigureOut">
              <a:rPr lang="fi-FI" smtClean="0"/>
              <a:t>9.8.2013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643A33A7-D69F-40A0-A495-E04B16E011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8335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enskanu.fi/2011/KK-esite-24.1.11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wente.nl/so/tcp/dialangandcef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uropass.cedefop.europa.eu/en/resources/european-language-levels-cefr" TargetMode="External"/><Relationship Id="rId4" Type="http://schemas.openxmlformats.org/officeDocument/2006/relationships/hyperlink" Target="http://dannyslife.egloos.com/11387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r>
              <a:rPr lang="fi-FI" dirty="0" smtClean="0">
                <a:hlinkClick r:id="rId3"/>
              </a:rPr>
              <a:t>http://www.svenskanu.fi/2011/KK-esite-24.1.11.pdf</a:t>
            </a:r>
            <a:r>
              <a:rPr lang="fi-FI" dirty="0" smtClean="0"/>
              <a:t>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33A7-D69F-40A0-A495-E04B16E011F3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5902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http://ykidata.solki.jyu.fi/yki_demo/index.php?page=yki&amp;kieli=suomi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33A7-D69F-40A0-A495-E04B16E011F3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1152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Dialang</a:t>
            </a:r>
            <a:r>
              <a:rPr lang="fi-FI" dirty="0" smtClean="0"/>
              <a:t> and CEF. </a:t>
            </a:r>
            <a:r>
              <a:rPr lang="fi-FI" dirty="0" err="1" smtClean="0"/>
              <a:t>University</a:t>
            </a:r>
            <a:r>
              <a:rPr lang="fi-FI" dirty="0" smtClean="0"/>
              <a:t> of </a:t>
            </a:r>
            <a:r>
              <a:rPr lang="fi-FI" dirty="0" err="1" smtClean="0"/>
              <a:t>Twente</a:t>
            </a:r>
            <a:endParaRPr lang="fi-FI" dirty="0" smtClean="0">
              <a:hlinkClick r:id="rId3"/>
            </a:endParaRPr>
          </a:p>
          <a:p>
            <a:r>
              <a:rPr lang="fi-FI" dirty="0" smtClean="0">
                <a:hlinkClick r:id="rId3"/>
              </a:rPr>
              <a:t>http://www.utwente.nl/so/tcp/dialangandcef/</a:t>
            </a:r>
            <a:r>
              <a:rPr lang="fi-FI" dirty="0" smtClean="0"/>
              <a:t> </a:t>
            </a:r>
          </a:p>
          <a:p>
            <a:pPr defTabSz="914307"/>
            <a:r>
              <a:rPr lang="fi-FI" dirty="0" smtClean="0">
                <a:hlinkClick r:id="rId4"/>
              </a:rPr>
              <a:t>http://www.ets.org/toefl/institutions/scores/compare/</a:t>
            </a:r>
          </a:p>
          <a:p>
            <a:pPr defTabSz="914307"/>
            <a:r>
              <a:rPr lang="fi-FI" dirty="0" smtClean="0">
                <a:hlinkClick r:id="rId5"/>
              </a:rPr>
              <a:t>http://europass.cedefop.europa.eu/en/resources/european-language-levels-cefr</a:t>
            </a:r>
            <a:r>
              <a:rPr lang="fi-FI" dirty="0" smtClean="0"/>
              <a:t> </a:t>
            </a:r>
          </a:p>
          <a:p>
            <a:pPr defTabSz="914307"/>
            <a:r>
              <a:rPr lang="fi-FI" dirty="0" smtClean="0">
                <a:hlinkClick r:id="rId4"/>
              </a:rPr>
              <a:t>http://dannyslife.egloos.com/11387</a:t>
            </a:r>
            <a:r>
              <a:rPr lang="fi-FI" dirty="0" smtClean="0"/>
              <a:t>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33A7-D69F-40A0-A495-E04B16E011F3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4931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7960-DE41-4030-AD38-1BEBEA403C70}" type="datetimeFigureOut">
              <a:rPr lang="fi-FI" smtClean="0"/>
              <a:t>9.8.2013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315E-3A08-4822-AC57-97F428777C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180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7960-DE41-4030-AD38-1BEBEA403C70}" type="datetimeFigureOut">
              <a:rPr lang="fi-FI" smtClean="0"/>
              <a:t>9.8.2013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315E-3A08-4822-AC57-97F428777C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75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7960-DE41-4030-AD38-1BEBEA403C70}" type="datetimeFigureOut">
              <a:rPr lang="fi-FI" smtClean="0"/>
              <a:t>9.8.2013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315E-3A08-4822-AC57-97F428777C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861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7960-DE41-4030-AD38-1BEBEA403C70}" type="datetimeFigureOut">
              <a:rPr lang="fi-FI" smtClean="0"/>
              <a:t>9.8.2013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315E-3A08-4822-AC57-97F428777C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160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7960-DE41-4030-AD38-1BEBEA403C70}" type="datetimeFigureOut">
              <a:rPr lang="fi-FI" smtClean="0"/>
              <a:t>9.8.2013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315E-3A08-4822-AC57-97F428777C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0754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7960-DE41-4030-AD38-1BEBEA403C70}" type="datetimeFigureOut">
              <a:rPr lang="fi-FI" smtClean="0"/>
              <a:t>9.8.2013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315E-3A08-4822-AC57-97F428777C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2354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7960-DE41-4030-AD38-1BEBEA403C70}" type="datetimeFigureOut">
              <a:rPr lang="fi-FI" smtClean="0"/>
              <a:t>9.8.2013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315E-3A08-4822-AC57-97F428777C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432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7960-DE41-4030-AD38-1BEBEA403C70}" type="datetimeFigureOut">
              <a:rPr lang="fi-FI" smtClean="0"/>
              <a:t>9.8.2013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315E-3A08-4822-AC57-97F428777C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259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7960-DE41-4030-AD38-1BEBEA403C70}" type="datetimeFigureOut">
              <a:rPr lang="fi-FI" smtClean="0"/>
              <a:t>9.8.2013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315E-3A08-4822-AC57-97F428777C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11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7960-DE41-4030-AD38-1BEBEA403C70}" type="datetimeFigureOut">
              <a:rPr lang="fi-FI" smtClean="0"/>
              <a:t>9.8.2013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315E-3A08-4822-AC57-97F428777C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046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7960-DE41-4030-AD38-1BEBEA403C70}" type="datetimeFigureOut">
              <a:rPr lang="fi-FI" smtClean="0"/>
              <a:t>9.8.2013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315E-3A08-4822-AC57-97F428777C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563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97960-DE41-4030-AD38-1BEBEA403C70}" type="datetimeFigureOut">
              <a:rPr lang="fi-FI" smtClean="0"/>
              <a:t>9.8.2013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8315E-3A08-4822-AC57-97F428777C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379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annyslife.egloos.com/1138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.int/t/dg4/linguistic/ManualtLangageTest-Alte2011_EN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eas.europa.eu/delegations/jed/docs/jpd_european_language_levels.pdf" TargetMode="External"/><Relationship Id="rId5" Type="http://schemas.openxmlformats.org/officeDocument/2006/relationships/hyperlink" Target="http://dannyslife.egloos.com/11387" TargetMode="External"/><Relationship Id="rId4" Type="http://schemas.openxmlformats.org/officeDocument/2006/relationships/hyperlink" Target="http://www.coe.int/t/dg4/linguistic/Cadre1_en.as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Common European Framework of Reference for Languages (CEFR):</a:t>
            </a:r>
            <a:br>
              <a:rPr lang="en-GB" b="1" dirty="0" smtClean="0"/>
            </a:br>
            <a:r>
              <a:rPr lang="en-GB" b="1" dirty="0" smtClean="0"/>
              <a:t>Learning, Teaching, Assessment</a:t>
            </a:r>
            <a:br>
              <a:rPr lang="en-GB" b="1" dirty="0" smtClean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b="1" dirty="0" smtClean="0">
                <a:solidFill>
                  <a:schemeClr val="tx1"/>
                </a:solidFill>
              </a:rPr>
              <a:t>Nuppu Tuononen</a:t>
            </a:r>
          </a:p>
          <a:p>
            <a:r>
              <a:rPr lang="fi-FI" dirty="0" err="1" smtClean="0">
                <a:solidFill>
                  <a:schemeClr val="tx1"/>
                </a:solidFill>
              </a:rPr>
              <a:t>Palmenia</a:t>
            </a:r>
            <a:r>
              <a:rPr lang="fi-FI" dirty="0" smtClean="0">
                <a:solidFill>
                  <a:schemeClr val="tx1"/>
                </a:solidFill>
              </a:rPr>
              <a:t> Centre for </a:t>
            </a:r>
            <a:r>
              <a:rPr lang="fi-FI" dirty="0" err="1" smtClean="0">
                <a:solidFill>
                  <a:schemeClr val="tx1"/>
                </a:solidFill>
              </a:rPr>
              <a:t>Continuing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err="1" smtClean="0">
                <a:solidFill>
                  <a:schemeClr val="tx1"/>
                </a:solidFill>
              </a:rPr>
              <a:t>Education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</a:p>
          <a:p>
            <a:r>
              <a:rPr lang="fi-FI">
                <a:solidFill>
                  <a:schemeClr val="tx1"/>
                </a:solidFill>
              </a:rPr>
              <a:t>9</a:t>
            </a:r>
            <a:r>
              <a:rPr lang="fi-FI" smtClean="0">
                <a:solidFill>
                  <a:schemeClr val="tx1"/>
                </a:solidFill>
              </a:rPr>
              <a:t>.8.2013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8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How to </a:t>
            </a:r>
            <a:r>
              <a:rPr lang="fi-FI" b="1" dirty="0" err="1"/>
              <a:t>use</a:t>
            </a:r>
            <a:r>
              <a:rPr lang="fi-FI" b="1" dirty="0"/>
              <a:t> </a:t>
            </a:r>
            <a:r>
              <a:rPr lang="fi-FI" b="1" dirty="0" err="1"/>
              <a:t>it</a:t>
            </a:r>
            <a:r>
              <a:rPr lang="fi-FI" b="1" dirty="0"/>
              <a:t>? </a:t>
            </a:r>
            <a:r>
              <a:rPr lang="fi-FI" dirty="0"/>
              <a:t/>
            </a:r>
            <a:br>
              <a:rPr lang="fi-FI" dirty="0"/>
            </a:br>
            <a:r>
              <a:rPr lang="fi-FI" dirty="0" err="1" smtClean="0"/>
              <a:t>Teaching</a:t>
            </a:r>
            <a:r>
              <a:rPr lang="fi-FI" dirty="0" smtClean="0"/>
              <a:t> – </a:t>
            </a:r>
            <a:r>
              <a:rPr lang="fi-FI" dirty="0" err="1" smtClean="0"/>
              <a:t>tool</a:t>
            </a:r>
            <a:r>
              <a:rPr lang="fi-FI" dirty="0" smtClean="0"/>
              <a:t> for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484984"/>
          </a:xfrm>
        </p:spPr>
        <p:txBody>
          <a:bodyPr/>
          <a:lstStyle/>
          <a:p>
            <a:r>
              <a:rPr lang="fi-FI" b="1" dirty="0" err="1" smtClean="0"/>
              <a:t>planning</a:t>
            </a:r>
            <a:r>
              <a:rPr lang="fi-FI" dirty="0" smtClean="0"/>
              <a:t> </a:t>
            </a:r>
            <a:r>
              <a:rPr lang="fi-FI" dirty="0" err="1" smtClean="0"/>
              <a:t>materials</a:t>
            </a:r>
            <a:r>
              <a:rPr lang="fi-FI" dirty="0" smtClean="0"/>
              <a:t>, </a:t>
            </a:r>
            <a:r>
              <a:rPr lang="fi-FI" dirty="0" err="1" smtClean="0"/>
              <a:t>teaching</a:t>
            </a:r>
            <a:r>
              <a:rPr lang="fi-FI" dirty="0" smtClean="0"/>
              <a:t> </a:t>
            </a:r>
            <a:r>
              <a:rPr lang="fi-FI" dirty="0" err="1" smtClean="0"/>
              <a:t>methods</a:t>
            </a:r>
            <a:r>
              <a:rPr lang="fi-FI" dirty="0" smtClean="0"/>
              <a:t> and </a:t>
            </a:r>
            <a:r>
              <a:rPr lang="fi-FI" dirty="0" err="1" smtClean="0"/>
              <a:t>contents</a:t>
            </a:r>
            <a:r>
              <a:rPr lang="fi-FI" dirty="0" smtClean="0"/>
              <a:t> of a </a:t>
            </a:r>
            <a:r>
              <a:rPr lang="fi-FI" dirty="0" err="1" smtClean="0"/>
              <a:t>course</a:t>
            </a:r>
            <a:endParaRPr lang="fi-FI" dirty="0" smtClean="0"/>
          </a:p>
          <a:p>
            <a:r>
              <a:rPr lang="fi-FI" b="1" dirty="0" err="1" smtClean="0"/>
              <a:t>setting</a:t>
            </a:r>
            <a:r>
              <a:rPr lang="fi-FI" b="1" dirty="0" smtClean="0"/>
              <a:t> </a:t>
            </a:r>
            <a:r>
              <a:rPr lang="fi-FI" b="1" dirty="0" err="1" smtClean="0"/>
              <a:t>goals</a:t>
            </a:r>
            <a:r>
              <a:rPr lang="fi-FI" b="1" dirty="0" smtClean="0"/>
              <a:t> </a:t>
            </a:r>
            <a:r>
              <a:rPr lang="fi-FI" dirty="0" smtClean="0"/>
              <a:t>for </a:t>
            </a:r>
            <a:r>
              <a:rPr lang="fi-FI" dirty="0" err="1" smtClean="0"/>
              <a:t>groups</a:t>
            </a:r>
            <a:r>
              <a:rPr lang="fi-FI" dirty="0" smtClean="0"/>
              <a:t> and </a:t>
            </a:r>
            <a:r>
              <a:rPr lang="fi-FI" dirty="0" err="1" smtClean="0"/>
              <a:t>individuals</a:t>
            </a:r>
            <a:endParaRPr lang="fi-FI" dirty="0" smtClean="0"/>
          </a:p>
          <a:p>
            <a:r>
              <a:rPr lang="fi-FI" b="1" dirty="0" err="1" smtClean="0"/>
              <a:t>guidance</a:t>
            </a:r>
            <a:r>
              <a:rPr lang="fi-FI" b="1" dirty="0" smtClean="0"/>
              <a:t> </a:t>
            </a:r>
            <a:r>
              <a:rPr lang="fi-FI" dirty="0" smtClean="0"/>
              <a:t>and </a:t>
            </a:r>
            <a:r>
              <a:rPr lang="fi-FI" b="1" dirty="0" err="1" smtClean="0"/>
              <a:t>support</a:t>
            </a:r>
            <a:r>
              <a:rPr lang="fi-FI" dirty="0" smtClean="0"/>
              <a:t> </a:t>
            </a:r>
          </a:p>
          <a:p>
            <a:r>
              <a:rPr lang="en-GB" b="1" dirty="0" smtClean="0"/>
              <a:t>comparing</a:t>
            </a:r>
            <a:r>
              <a:rPr lang="en-GB" dirty="0" smtClean="0"/>
              <a:t> </a:t>
            </a:r>
            <a:r>
              <a:rPr lang="en-GB" dirty="0"/>
              <a:t>second/foreign language curricula, textbooks, courses and </a:t>
            </a:r>
            <a:r>
              <a:rPr lang="en-GB" dirty="0" smtClean="0"/>
              <a:t>exams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563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How to </a:t>
            </a:r>
            <a:r>
              <a:rPr lang="fi-FI" b="1" dirty="0" err="1"/>
              <a:t>use</a:t>
            </a:r>
            <a:r>
              <a:rPr lang="fi-FI" b="1" dirty="0"/>
              <a:t> </a:t>
            </a:r>
            <a:r>
              <a:rPr lang="fi-FI" b="1" dirty="0" err="1"/>
              <a:t>it</a:t>
            </a:r>
            <a:r>
              <a:rPr lang="fi-FI" b="1" dirty="0"/>
              <a:t>? </a:t>
            </a:r>
            <a:r>
              <a:rPr lang="fi-FI" dirty="0"/>
              <a:t/>
            </a:r>
            <a:br>
              <a:rPr lang="fi-FI" dirty="0"/>
            </a:br>
            <a:r>
              <a:rPr lang="fi-FI" dirty="0" err="1" smtClean="0"/>
              <a:t>Assessment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 basis for </a:t>
            </a:r>
            <a:r>
              <a:rPr lang="en-GB" dirty="0" smtClean="0"/>
              <a:t>assess language skills on different areas of language </a:t>
            </a:r>
          </a:p>
          <a:p>
            <a:pPr lvl="1"/>
            <a:r>
              <a:rPr lang="en-GB" b="1" dirty="0"/>
              <a:t>r</a:t>
            </a:r>
            <a:r>
              <a:rPr lang="en-GB" b="1" dirty="0" smtClean="0"/>
              <a:t>eceptive skills - productive skills </a:t>
            </a:r>
          </a:p>
          <a:p>
            <a:pPr lvl="1"/>
            <a:r>
              <a:rPr lang="en-GB" b="1" dirty="0" smtClean="0"/>
              <a:t>reading, listening, writing, speaking</a:t>
            </a:r>
          </a:p>
          <a:p>
            <a:r>
              <a:rPr lang="en-GB" dirty="0" smtClean="0"/>
              <a:t>A tool to assess and evaluate curricula</a:t>
            </a:r>
            <a:r>
              <a:rPr lang="en-GB" dirty="0"/>
              <a:t>, textbooks, courses and </a:t>
            </a:r>
            <a:r>
              <a:rPr lang="en-GB" dirty="0" smtClean="0"/>
              <a:t>various exams – are we teaching what we are expecting students to learn? </a:t>
            </a:r>
          </a:p>
          <a:p>
            <a:r>
              <a:rPr lang="en-GB" dirty="0"/>
              <a:t>Based on empirical </a:t>
            </a:r>
            <a:r>
              <a:rPr lang="en-GB" b="1" dirty="0" smtClean="0"/>
              <a:t>research:</a:t>
            </a:r>
            <a:r>
              <a:rPr lang="en-GB" dirty="0" smtClean="0"/>
              <a:t> it </a:t>
            </a:r>
            <a:r>
              <a:rPr lang="en-GB" dirty="0"/>
              <a:t>is possible to compare tests and examinations across languages and national boundaries </a:t>
            </a:r>
          </a:p>
          <a:p>
            <a:endParaRPr lang="en-GB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69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CEFR – </a:t>
            </a:r>
            <a:r>
              <a:rPr lang="fi-FI" dirty="0" err="1" smtClean="0"/>
              <a:t>three</a:t>
            </a:r>
            <a:r>
              <a:rPr lang="fi-FI" dirty="0" smtClean="0"/>
              <a:t> </a:t>
            </a:r>
            <a:r>
              <a:rPr lang="fi-FI" dirty="0" err="1" smtClean="0"/>
              <a:t>levels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/>
              <a:t>Basic User </a:t>
            </a:r>
            <a:r>
              <a:rPr lang="en-GB" dirty="0"/>
              <a:t>(A1 and </a:t>
            </a:r>
            <a:r>
              <a:rPr lang="en-GB" dirty="0" smtClean="0"/>
              <a:t>A2)</a:t>
            </a:r>
          </a:p>
          <a:p>
            <a:pPr marL="0" indent="0">
              <a:buNone/>
            </a:pPr>
            <a:r>
              <a:rPr lang="fi-FI" b="1" dirty="0" err="1" smtClean="0"/>
              <a:t>Independent</a:t>
            </a:r>
            <a:r>
              <a:rPr lang="fi-FI" b="1" dirty="0" smtClean="0"/>
              <a:t> </a:t>
            </a:r>
            <a:r>
              <a:rPr lang="fi-FI" b="1" dirty="0"/>
              <a:t>User </a:t>
            </a:r>
            <a:r>
              <a:rPr lang="fi-FI" dirty="0"/>
              <a:t>(</a:t>
            </a:r>
            <a:r>
              <a:rPr lang="fi-FI" dirty="0" smtClean="0"/>
              <a:t>B1 and </a:t>
            </a:r>
            <a:r>
              <a:rPr lang="fi-FI" dirty="0"/>
              <a:t>B2)</a:t>
            </a:r>
          </a:p>
          <a:p>
            <a:pPr marL="0" indent="0">
              <a:buNone/>
            </a:pPr>
            <a:r>
              <a:rPr lang="en-GB" b="1" dirty="0" smtClean="0"/>
              <a:t>Proficient </a:t>
            </a:r>
            <a:r>
              <a:rPr lang="en-GB" b="1" dirty="0"/>
              <a:t>User </a:t>
            </a:r>
            <a:r>
              <a:rPr lang="en-GB" dirty="0"/>
              <a:t>(C1 and C2</a:t>
            </a:r>
            <a:r>
              <a:rPr lang="en-GB" dirty="0" smtClean="0"/>
              <a:t>)</a:t>
            </a:r>
          </a:p>
          <a:p>
            <a:r>
              <a:rPr lang="en-GB" dirty="0" smtClean="0"/>
              <a:t>provides </a:t>
            </a:r>
            <a:r>
              <a:rPr lang="en-GB" dirty="0"/>
              <a:t>a basis for recognising language qualifications and thus facilitating </a:t>
            </a:r>
            <a:r>
              <a:rPr lang="en-GB" b="1" dirty="0"/>
              <a:t>educational </a:t>
            </a:r>
            <a:r>
              <a:rPr lang="en-GB" dirty="0"/>
              <a:t>and </a:t>
            </a:r>
            <a:r>
              <a:rPr lang="en-GB" b="1" dirty="0"/>
              <a:t>occupational mobility.</a:t>
            </a:r>
            <a:endParaRPr lang="fi-FI" b="1" dirty="0" smtClean="0"/>
          </a:p>
          <a:p>
            <a:r>
              <a:rPr lang="fi-FI" b="1" dirty="0" smtClean="0"/>
              <a:t>National </a:t>
            </a:r>
            <a:r>
              <a:rPr lang="fi-FI" b="1" dirty="0"/>
              <a:t>Language </a:t>
            </a:r>
            <a:r>
              <a:rPr lang="fi-FI" b="1" dirty="0" err="1"/>
              <a:t>Certificate</a:t>
            </a:r>
            <a:r>
              <a:rPr lang="fi-FI" b="1" dirty="0"/>
              <a:t> </a:t>
            </a:r>
            <a:r>
              <a:rPr lang="fi-FI" b="1" dirty="0" err="1"/>
              <a:t>Tests</a:t>
            </a:r>
            <a:r>
              <a:rPr lang="fi-FI" b="1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based</a:t>
            </a:r>
            <a:r>
              <a:rPr lang="fi-FI" dirty="0"/>
              <a:t> on CEFR </a:t>
            </a:r>
            <a:r>
              <a:rPr lang="fi-FI" dirty="0">
                <a:sym typeface="Wingdings" pitchFamily="2" charset="2"/>
              </a:rPr>
              <a:t> </a:t>
            </a:r>
            <a:r>
              <a:rPr lang="fi-FI" dirty="0" err="1"/>
              <a:t>entrance</a:t>
            </a:r>
            <a:r>
              <a:rPr lang="fi-FI" dirty="0"/>
              <a:t> </a:t>
            </a:r>
            <a:r>
              <a:rPr lang="fi-FI" dirty="0" err="1"/>
              <a:t>exams</a:t>
            </a:r>
            <a:r>
              <a:rPr lang="fi-FI" dirty="0"/>
              <a:t>, </a:t>
            </a:r>
            <a:r>
              <a:rPr lang="fi-FI" dirty="0" err="1"/>
              <a:t>requirements</a:t>
            </a:r>
            <a:r>
              <a:rPr lang="fi-FI" dirty="0"/>
              <a:t> at labour </a:t>
            </a:r>
            <a:r>
              <a:rPr lang="fi-FI" dirty="0" err="1" smtClean="0"/>
              <a:t>market</a:t>
            </a:r>
            <a:endParaRPr lang="fi-FI" dirty="0" smtClean="0"/>
          </a:p>
          <a:p>
            <a:r>
              <a:rPr lang="fi-FI" b="1" dirty="0"/>
              <a:t>Basic (1–2), </a:t>
            </a:r>
            <a:r>
              <a:rPr lang="fi-FI" b="1" dirty="0" err="1"/>
              <a:t>intermediate</a:t>
            </a:r>
            <a:r>
              <a:rPr lang="fi-FI" b="1" dirty="0"/>
              <a:t> (3–4) and </a:t>
            </a:r>
            <a:r>
              <a:rPr lang="fi-FI" b="1" dirty="0" err="1"/>
              <a:t>advanced</a:t>
            </a:r>
            <a:r>
              <a:rPr lang="fi-FI" b="1" dirty="0"/>
              <a:t> </a:t>
            </a:r>
            <a:r>
              <a:rPr lang="fi-FI" b="1" dirty="0" err="1"/>
              <a:t>level</a:t>
            </a:r>
            <a:r>
              <a:rPr lang="fi-FI" b="1" dirty="0"/>
              <a:t> (5–6) </a:t>
            </a:r>
            <a:r>
              <a:rPr lang="fi-FI" dirty="0"/>
              <a:t> </a:t>
            </a:r>
          </a:p>
          <a:p>
            <a:r>
              <a:rPr lang="fi-FI" dirty="0" err="1" smtClean="0"/>
              <a:t>Four</a:t>
            </a:r>
            <a:r>
              <a:rPr lang="fi-FI" dirty="0" smtClean="0"/>
              <a:t> </a:t>
            </a:r>
            <a:r>
              <a:rPr lang="fi-FI" dirty="0" err="1" smtClean="0"/>
              <a:t>subtests</a:t>
            </a:r>
            <a:r>
              <a:rPr lang="fi-FI" dirty="0" smtClean="0"/>
              <a:t> and </a:t>
            </a:r>
            <a:r>
              <a:rPr lang="fi-FI" dirty="0" err="1" smtClean="0"/>
              <a:t>four</a:t>
            </a:r>
            <a:r>
              <a:rPr lang="fi-FI" dirty="0" smtClean="0"/>
              <a:t> </a:t>
            </a:r>
            <a:r>
              <a:rPr lang="fi-FI" dirty="0" err="1" smtClean="0"/>
              <a:t>grades</a:t>
            </a:r>
            <a:r>
              <a:rPr lang="fi-FI" dirty="0" smtClean="0"/>
              <a:t>: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comprehension</a:t>
            </a:r>
            <a:r>
              <a:rPr lang="fi-FI" dirty="0" smtClean="0"/>
              <a:t> 4, </a:t>
            </a:r>
            <a:r>
              <a:rPr lang="fi-FI" dirty="0" err="1" smtClean="0"/>
              <a:t>listening</a:t>
            </a:r>
            <a:r>
              <a:rPr lang="fi-FI" dirty="0" smtClean="0"/>
              <a:t> </a:t>
            </a:r>
            <a:r>
              <a:rPr lang="fi-FI" dirty="0" err="1" smtClean="0"/>
              <a:t>comprehension</a:t>
            </a:r>
            <a:r>
              <a:rPr lang="fi-FI" dirty="0" smtClean="0"/>
              <a:t> 4, </a:t>
            </a:r>
            <a:r>
              <a:rPr lang="fi-FI" dirty="0" err="1" smtClean="0"/>
              <a:t>speaking</a:t>
            </a:r>
            <a:r>
              <a:rPr lang="fi-FI" dirty="0" smtClean="0"/>
              <a:t> 4, </a:t>
            </a:r>
            <a:r>
              <a:rPr lang="fi-FI" dirty="0" err="1" smtClean="0"/>
              <a:t>writing</a:t>
            </a:r>
            <a:r>
              <a:rPr lang="fi-FI" dirty="0" smtClean="0"/>
              <a:t> 3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3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National Language </a:t>
            </a:r>
            <a:r>
              <a:rPr lang="fi-FI" dirty="0" err="1" smtClean="0"/>
              <a:t>Certificate</a:t>
            </a:r>
            <a:r>
              <a:rPr lang="fi-FI" dirty="0" smtClean="0"/>
              <a:t> in </a:t>
            </a:r>
            <a:r>
              <a:rPr lang="fi-FI" dirty="0" err="1" smtClean="0"/>
              <a:t>everyday</a:t>
            </a:r>
            <a:r>
              <a:rPr lang="fi-FI" dirty="0" smtClean="0"/>
              <a:t> life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err="1" smtClean="0"/>
              <a:t>Examples</a:t>
            </a:r>
            <a:r>
              <a:rPr lang="fi-FI" dirty="0" smtClean="0"/>
              <a:t> of </a:t>
            </a:r>
            <a:r>
              <a:rPr lang="fi-FI" dirty="0" err="1" smtClean="0"/>
              <a:t>language</a:t>
            </a:r>
            <a:r>
              <a:rPr lang="fi-FI" dirty="0" smtClean="0"/>
              <a:t> </a:t>
            </a:r>
            <a:r>
              <a:rPr lang="fi-FI" dirty="0" err="1" smtClean="0"/>
              <a:t>skill</a:t>
            </a:r>
            <a:r>
              <a:rPr lang="fi-FI" dirty="0" smtClean="0"/>
              <a:t> </a:t>
            </a:r>
            <a:r>
              <a:rPr lang="fi-FI" dirty="0" err="1" smtClean="0"/>
              <a:t>requirements</a:t>
            </a:r>
            <a:r>
              <a:rPr lang="fi-FI" dirty="0" smtClean="0"/>
              <a:t> </a:t>
            </a:r>
            <a:r>
              <a:rPr lang="fi-FI" dirty="0"/>
              <a:t>for </a:t>
            </a:r>
            <a:r>
              <a:rPr lang="fi-FI" dirty="0" err="1" smtClean="0"/>
              <a:t>citizenship</a:t>
            </a:r>
            <a:r>
              <a:rPr lang="fi-FI" dirty="0" smtClean="0"/>
              <a:t>, </a:t>
            </a:r>
            <a:r>
              <a:rPr lang="fi-FI" dirty="0" err="1" smtClean="0"/>
              <a:t>schools</a:t>
            </a:r>
            <a:r>
              <a:rPr lang="fi-FI" dirty="0"/>
              <a:t>, </a:t>
            </a:r>
            <a:r>
              <a:rPr lang="fi-FI" dirty="0" err="1"/>
              <a:t>jobs</a:t>
            </a:r>
            <a:r>
              <a:rPr lang="fi-FI" dirty="0"/>
              <a:t> and </a:t>
            </a:r>
            <a:r>
              <a:rPr lang="fi-FI" dirty="0" err="1" smtClean="0"/>
              <a:t>positions</a:t>
            </a:r>
            <a:r>
              <a:rPr lang="fi-FI" dirty="0" smtClean="0"/>
              <a:t>:</a:t>
            </a:r>
          </a:p>
          <a:p>
            <a:r>
              <a:rPr lang="fi-FI" dirty="0" smtClean="0"/>
              <a:t>For </a:t>
            </a:r>
            <a:r>
              <a:rPr lang="fi-FI" dirty="0" err="1" smtClean="0"/>
              <a:t>citizenship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r>
              <a:rPr lang="fi-FI" dirty="0" smtClean="0"/>
              <a:t> 3 = B1</a:t>
            </a:r>
          </a:p>
          <a:p>
            <a:r>
              <a:rPr lang="fi-FI" dirty="0" err="1" smtClean="0"/>
              <a:t>Most</a:t>
            </a:r>
            <a:r>
              <a:rPr lang="fi-FI" dirty="0" smtClean="0"/>
              <a:t> </a:t>
            </a:r>
            <a:r>
              <a:rPr lang="fi-FI" dirty="0" err="1" smtClean="0"/>
              <a:t>University</a:t>
            </a:r>
            <a:r>
              <a:rPr lang="fi-FI" dirty="0" smtClean="0"/>
              <a:t> </a:t>
            </a:r>
            <a:r>
              <a:rPr lang="fi-FI" dirty="0" err="1" smtClean="0"/>
              <a:t>Master’s</a:t>
            </a:r>
            <a:r>
              <a:rPr lang="fi-FI" dirty="0" smtClean="0"/>
              <a:t> </a:t>
            </a:r>
            <a:r>
              <a:rPr lang="fi-FI" dirty="0" err="1" smtClean="0"/>
              <a:t>Degree</a:t>
            </a:r>
            <a:r>
              <a:rPr lang="fi-FI" dirty="0" smtClean="0"/>
              <a:t> </a:t>
            </a:r>
            <a:r>
              <a:rPr lang="fi-FI" dirty="0" err="1" smtClean="0"/>
              <a:t>Programs</a:t>
            </a:r>
            <a:r>
              <a:rPr lang="fi-FI" dirty="0" smtClean="0"/>
              <a:t> </a:t>
            </a:r>
            <a:r>
              <a:rPr lang="fi-FI" dirty="0" err="1" smtClean="0"/>
              <a:t>require</a:t>
            </a:r>
            <a:r>
              <a:rPr lang="fi-FI" dirty="0" smtClean="0"/>
              <a:t> </a:t>
            </a:r>
            <a:r>
              <a:rPr lang="fi-FI" dirty="0" err="1" smtClean="0"/>
              <a:t>advanced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r>
              <a:rPr lang="fi-FI" dirty="0" smtClean="0"/>
              <a:t> 5 = C1</a:t>
            </a:r>
          </a:p>
          <a:p>
            <a:r>
              <a:rPr lang="fi-FI" dirty="0" err="1" smtClean="0"/>
              <a:t>Positions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require</a:t>
            </a:r>
            <a:r>
              <a:rPr lang="fi-FI" dirty="0" smtClean="0"/>
              <a:t> </a:t>
            </a:r>
            <a:r>
              <a:rPr lang="fi-FI" dirty="0" err="1" smtClean="0"/>
              <a:t>professional</a:t>
            </a:r>
            <a:r>
              <a:rPr lang="fi-FI" dirty="0" smtClean="0"/>
              <a:t> </a:t>
            </a:r>
            <a:r>
              <a:rPr lang="fi-FI" dirty="0" err="1" smtClean="0"/>
              <a:t>language</a:t>
            </a:r>
            <a:r>
              <a:rPr lang="fi-FI" dirty="0" smtClean="0"/>
              <a:t> </a:t>
            </a:r>
            <a:r>
              <a:rPr lang="fi-FI" dirty="0" err="1" smtClean="0"/>
              <a:t>use</a:t>
            </a:r>
            <a:r>
              <a:rPr lang="fi-FI" dirty="0"/>
              <a:t> </a:t>
            </a:r>
            <a:r>
              <a:rPr lang="fi-FI" dirty="0" err="1" smtClean="0"/>
              <a:t>level</a:t>
            </a:r>
            <a:r>
              <a:rPr lang="fi-FI" dirty="0" smtClean="0"/>
              <a:t> 5, 6 = C1, C2</a:t>
            </a:r>
          </a:p>
          <a:p>
            <a:r>
              <a:rPr lang="fi-FI" dirty="0" err="1" smtClean="0"/>
              <a:t>Levels</a:t>
            </a:r>
            <a:r>
              <a:rPr lang="fi-FI" dirty="0" smtClean="0"/>
              <a:t> A1-A2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used</a:t>
            </a:r>
            <a:r>
              <a:rPr lang="fi-FI" dirty="0" smtClean="0"/>
              <a:t> </a:t>
            </a:r>
            <a:r>
              <a:rPr lang="fi-FI" dirty="0" err="1" smtClean="0"/>
              <a:t>more</a:t>
            </a:r>
            <a:r>
              <a:rPr lang="fi-FI" dirty="0" smtClean="0"/>
              <a:t> in </a:t>
            </a:r>
            <a:r>
              <a:rPr lang="fi-FI" dirty="0" err="1" smtClean="0"/>
              <a:t>foreign</a:t>
            </a:r>
            <a:r>
              <a:rPr lang="fi-FI" dirty="0" smtClean="0"/>
              <a:t> </a:t>
            </a:r>
            <a:r>
              <a:rPr lang="fi-FI" dirty="0" err="1" smtClean="0"/>
              <a:t>language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 (for </a:t>
            </a:r>
            <a:r>
              <a:rPr lang="fi-FI" dirty="0" err="1" smtClean="0"/>
              <a:t>example</a:t>
            </a:r>
            <a:r>
              <a:rPr lang="fi-FI" dirty="0" smtClean="0"/>
              <a:t> in </a:t>
            </a:r>
            <a:r>
              <a:rPr lang="fi-FI" dirty="0" err="1" smtClean="0"/>
              <a:t>schools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for </a:t>
            </a:r>
            <a:r>
              <a:rPr lang="fi-FI" dirty="0" err="1" smtClean="0"/>
              <a:t>short</a:t>
            </a:r>
            <a:r>
              <a:rPr lang="fi-FI" dirty="0" smtClean="0"/>
              <a:t> </a:t>
            </a:r>
            <a:r>
              <a:rPr lang="fi-FI" dirty="0" err="1" smtClean="0"/>
              <a:t>language</a:t>
            </a:r>
            <a:r>
              <a:rPr lang="fi-FI" dirty="0" smtClean="0"/>
              <a:t> </a:t>
            </a:r>
            <a:r>
              <a:rPr lang="fi-FI" dirty="0" err="1" smtClean="0"/>
              <a:t>courses</a:t>
            </a:r>
            <a:r>
              <a:rPr lang="fi-FI" dirty="0" smtClean="0"/>
              <a:t>)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734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 </a:t>
            </a:r>
            <a:r>
              <a:rPr lang="fi-FI" dirty="0" err="1" smtClean="0"/>
              <a:t>couple</a:t>
            </a:r>
            <a:r>
              <a:rPr lang="fi-FI" dirty="0" smtClean="0"/>
              <a:t> of </a:t>
            </a:r>
            <a:r>
              <a:rPr lang="fi-FI" dirty="0" err="1" smtClean="0"/>
              <a:t>useful</a:t>
            </a:r>
            <a:r>
              <a:rPr lang="fi-FI" dirty="0" smtClean="0"/>
              <a:t> </a:t>
            </a:r>
            <a:r>
              <a:rPr lang="fi-FI" dirty="0" err="1" smtClean="0"/>
              <a:t>links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>
                <a:hlinkClick r:id="rId2"/>
              </a:rPr>
              <a:t>http</a:t>
            </a:r>
            <a:r>
              <a:rPr lang="fi-FI" dirty="0">
                <a:hlinkClick r:id="rId2"/>
              </a:rPr>
              <a:t>://www.ets.org/toefl/institutions/scores/compare/</a:t>
            </a:r>
          </a:p>
          <a:p>
            <a:pPr>
              <a:buFont typeface="Wingdings"/>
              <a:buChar char="à"/>
            </a:pPr>
            <a:r>
              <a:rPr lang="fi-FI" dirty="0" smtClean="0">
                <a:sym typeface="Wingdings" pitchFamily="2" charset="2"/>
              </a:rPr>
              <a:t>TOEFL </a:t>
            </a:r>
            <a:r>
              <a:rPr lang="fi-FI" dirty="0" err="1" smtClean="0">
                <a:sym typeface="Wingdings" pitchFamily="2" charset="2"/>
              </a:rPr>
              <a:t>score</a:t>
            </a:r>
            <a:r>
              <a:rPr lang="fi-FI" dirty="0" smtClean="0">
                <a:sym typeface="Wingdings" pitchFamily="2" charset="2"/>
              </a:rPr>
              <a:t> and CEF </a:t>
            </a:r>
            <a:r>
              <a:rPr lang="fi-FI" dirty="0" err="1" smtClean="0">
                <a:sym typeface="Wingdings" pitchFamily="2" charset="2"/>
              </a:rPr>
              <a:t>compared</a:t>
            </a:r>
            <a:endParaRPr lang="fi-FI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fi-FI" dirty="0">
              <a:sym typeface="Wingdings" pitchFamily="2" charset="2"/>
            </a:endParaRPr>
          </a:p>
          <a:p>
            <a:pPr marL="0" indent="0">
              <a:buNone/>
            </a:pPr>
            <a:r>
              <a:rPr lang="fi-FI" dirty="0">
                <a:hlinkClick r:id="rId2"/>
              </a:rPr>
              <a:t>http://dannyslife.egloos.com/11387</a:t>
            </a:r>
            <a:r>
              <a:rPr lang="fi-FI" dirty="0"/>
              <a:t> </a:t>
            </a:r>
          </a:p>
          <a:p>
            <a:pPr marL="0" indent="0">
              <a:buNone/>
            </a:pPr>
            <a:r>
              <a:rPr lang="fi-FI" dirty="0" smtClean="0">
                <a:sym typeface="Wingdings" pitchFamily="2" charset="2"/>
              </a:rPr>
              <a:t> </a:t>
            </a:r>
            <a:r>
              <a:rPr lang="fi-FI" dirty="0" err="1" smtClean="0">
                <a:sym typeface="Wingdings" pitchFamily="2" charset="2"/>
              </a:rPr>
              <a:t>Levels</a:t>
            </a:r>
            <a:r>
              <a:rPr lang="fi-FI" dirty="0" smtClean="0">
                <a:sym typeface="Wingdings" pitchFamily="2" charset="2"/>
              </a:rPr>
              <a:t> in </a:t>
            </a:r>
            <a:r>
              <a:rPr lang="fi-FI" dirty="0" err="1" smtClean="0">
                <a:sym typeface="Wingdings" pitchFamily="2" charset="2"/>
              </a:rPr>
              <a:t>English</a:t>
            </a:r>
            <a:r>
              <a:rPr lang="fi-FI" dirty="0" smtClean="0">
                <a:sym typeface="Wingdings" pitchFamily="2" charset="2"/>
              </a:rPr>
              <a:t> and </a:t>
            </a:r>
            <a:r>
              <a:rPr lang="fi-FI" smtClean="0">
                <a:sym typeface="Wingdings" pitchFamily="2" charset="2"/>
              </a:rPr>
              <a:t>in Korean</a:t>
            </a:r>
            <a:r>
              <a:rPr lang="fi-FI">
                <a:sym typeface="Wingdings" pitchFamily="2" charset="2"/>
              </a:rPr>
              <a:t>!</a:t>
            </a:r>
            <a:r>
              <a:rPr lang="fi-FI" smtClean="0">
                <a:sym typeface="Wingdings" pitchFamily="2" charset="2"/>
              </a:rPr>
              <a:t> </a:t>
            </a:r>
            <a:endParaRPr lang="fi-FI" dirty="0" smtClean="0">
              <a:sym typeface="Wingdings" pitchFamily="2" charset="2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97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Sources</a:t>
            </a:r>
            <a:r>
              <a:rPr lang="fi-FI" dirty="0"/>
              <a:t> </a:t>
            </a:r>
            <a:r>
              <a:rPr lang="fi-FI" dirty="0" smtClean="0"/>
              <a:t>for </a:t>
            </a:r>
            <a:r>
              <a:rPr lang="fi-FI" dirty="0" err="1" smtClean="0"/>
              <a:t>further</a:t>
            </a:r>
            <a:r>
              <a:rPr lang="fi-FI" dirty="0" smtClean="0"/>
              <a:t> </a:t>
            </a:r>
            <a:r>
              <a:rPr lang="fi-FI" dirty="0" err="1" smtClean="0"/>
              <a:t>study</a:t>
            </a:r>
            <a:r>
              <a:rPr lang="fi-FI" dirty="0" smtClean="0"/>
              <a:t> and </a:t>
            </a:r>
            <a:r>
              <a:rPr lang="fi-FI" dirty="0" err="1" smtClean="0"/>
              <a:t>use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i-FI" dirty="0" smtClean="0">
              <a:hlinkClick r:id="rId3"/>
            </a:endParaRPr>
          </a:p>
          <a:p>
            <a:pPr marL="0" indent="0">
              <a:buNone/>
            </a:pPr>
            <a:r>
              <a:rPr lang="fi-FI" dirty="0" err="1" smtClean="0"/>
              <a:t>Council</a:t>
            </a:r>
            <a:r>
              <a:rPr lang="fi-FI" dirty="0" smtClean="0"/>
              <a:t> </a:t>
            </a:r>
            <a:r>
              <a:rPr lang="fi-FI" dirty="0" smtClean="0"/>
              <a:t>of Europe: </a:t>
            </a:r>
            <a:r>
              <a:rPr lang="fi-FI" dirty="0" err="1" smtClean="0"/>
              <a:t>Education</a:t>
            </a:r>
            <a:r>
              <a:rPr lang="fi-FI" dirty="0" smtClean="0"/>
              <a:t> and </a:t>
            </a:r>
            <a:r>
              <a:rPr lang="fi-FI" dirty="0" err="1" smtClean="0"/>
              <a:t>Languages</a:t>
            </a:r>
            <a:r>
              <a:rPr lang="fi-FI" dirty="0" smtClean="0"/>
              <a:t>, Language </a:t>
            </a:r>
            <a:r>
              <a:rPr lang="fi-FI" dirty="0" err="1" smtClean="0"/>
              <a:t>Policy</a:t>
            </a:r>
            <a:r>
              <a:rPr lang="fi-FI" dirty="0" smtClean="0"/>
              <a:t> (</a:t>
            </a:r>
            <a:r>
              <a:rPr lang="fi-FI" dirty="0" err="1" smtClean="0"/>
              <a:t>Council</a:t>
            </a:r>
            <a:r>
              <a:rPr lang="fi-FI" dirty="0" smtClean="0"/>
              <a:t> </a:t>
            </a:r>
            <a:r>
              <a:rPr lang="fi-FI" dirty="0"/>
              <a:t>of </a:t>
            </a:r>
            <a:r>
              <a:rPr lang="fi-FI" dirty="0" smtClean="0"/>
              <a:t>Europe), 2012.</a:t>
            </a:r>
            <a:endParaRPr lang="fi-FI" dirty="0" smtClean="0">
              <a:hlinkClick r:id="rId4"/>
            </a:endParaRPr>
          </a:p>
          <a:p>
            <a:pPr marL="0" indent="0">
              <a:buNone/>
            </a:pPr>
            <a:r>
              <a:rPr lang="fi-FI" dirty="0" smtClean="0">
                <a:hlinkClick r:id="rId4"/>
              </a:rPr>
              <a:t>http</a:t>
            </a:r>
            <a:r>
              <a:rPr lang="fi-FI" dirty="0">
                <a:hlinkClick r:id="rId4"/>
              </a:rPr>
              <a:t>://www.coe.int/t/dg4/linguistic/Cadre1_en.asp</a:t>
            </a:r>
            <a:r>
              <a:rPr lang="fi-FI" dirty="0"/>
              <a:t> </a:t>
            </a:r>
            <a:endParaRPr lang="fi-FI" dirty="0">
              <a:hlinkClick r:id="rId5"/>
            </a:endParaRPr>
          </a:p>
          <a:p>
            <a:pPr marL="0" indent="0">
              <a:buNone/>
            </a:pPr>
            <a:endParaRPr lang="fi-FI" dirty="0" smtClean="0">
              <a:hlinkClick r:id="rId5"/>
            </a:endParaRPr>
          </a:p>
          <a:p>
            <a:pPr marL="0" indent="0">
              <a:buNone/>
            </a:pPr>
            <a:r>
              <a:rPr lang="fi-FI" dirty="0" err="1" smtClean="0"/>
              <a:t>European</a:t>
            </a:r>
            <a:r>
              <a:rPr lang="fi-FI" dirty="0" smtClean="0"/>
              <a:t> </a:t>
            </a:r>
            <a:r>
              <a:rPr lang="fi-FI" dirty="0" err="1" smtClean="0"/>
              <a:t>levels</a:t>
            </a:r>
            <a:r>
              <a:rPr lang="fi-FI" dirty="0" smtClean="0"/>
              <a:t> – </a:t>
            </a:r>
            <a:r>
              <a:rPr lang="fi-FI" dirty="0" err="1" smtClean="0"/>
              <a:t>self</a:t>
            </a:r>
            <a:r>
              <a:rPr lang="fi-FI" dirty="0" smtClean="0"/>
              <a:t> </a:t>
            </a:r>
            <a:r>
              <a:rPr lang="fi-FI" dirty="0" err="1" smtClean="0"/>
              <a:t>assessment</a:t>
            </a:r>
            <a:r>
              <a:rPr lang="fi-FI" dirty="0" smtClean="0"/>
              <a:t> </a:t>
            </a:r>
            <a:r>
              <a:rPr lang="fi-FI" dirty="0" err="1" smtClean="0"/>
              <a:t>grid</a:t>
            </a:r>
            <a:r>
              <a:rPr lang="fi-FI" dirty="0" smtClean="0"/>
              <a:t> </a:t>
            </a:r>
            <a:r>
              <a:rPr lang="fi-FI" dirty="0"/>
              <a:t>(</a:t>
            </a:r>
            <a:r>
              <a:rPr lang="fi-FI" dirty="0" err="1"/>
              <a:t>Council</a:t>
            </a:r>
            <a:r>
              <a:rPr lang="fi-FI" dirty="0"/>
              <a:t> of Europe), 2012.</a:t>
            </a:r>
            <a:endParaRPr lang="fi-FI" dirty="0">
              <a:hlinkClick r:id="rId4"/>
            </a:endParaRPr>
          </a:p>
          <a:p>
            <a:pPr marL="0" indent="0">
              <a:buNone/>
            </a:pPr>
            <a:r>
              <a:rPr lang="fi-FI" dirty="0" smtClean="0">
                <a:hlinkClick r:id="rId6"/>
              </a:rPr>
              <a:t>http</a:t>
            </a:r>
            <a:r>
              <a:rPr lang="fi-FI" dirty="0">
                <a:hlinkClick r:id="rId6"/>
              </a:rPr>
              <a:t>://</a:t>
            </a:r>
            <a:r>
              <a:rPr lang="fi-FI" dirty="0" smtClean="0">
                <a:hlinkClick r:id="rId6"/>
              </a:rPr>
              <a:t>eeas.europa.eu/delegations/jed/docs/jpd_european_language_levels.pdf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Common </a:t>
            </a:r>
            <a:r>
              <a:rPr lang="fi-FI" dirty="0" err="1" smtClean="0"/>
              <a:t>European</a:t>
            </a:r>
            <a:r>
              <a:rPr lang="fi-FI" dirty="0" smtClean="0"/>
              <a:t> Framework of </a:t>
            </a:r>
            <a:r>
              <a:rPr lang="fi-FI" dirty="0" err="1" smtClean="0"/>
              <a:t>References</a:t>
            </a:r>
            <a:r>
              <a:rPr lang="fi-FI" dirty="0" smtClean="0"/>
              <a:t> for </a:t>
            </a:r>
            <a:r>
              <a:rPr lang="fi-FI" dirty="0" err="1" smtClean="0"/>
              <a:t>Languages</a:t>
            </a:r>
            <a:r>
              <a:rPr lang="fi-FI" dirty="0" smtClean="0"/>
              <a:t>: Learning, </a:t>
            </a:r>
            <a:r>
              <a:rPr lang="fi-FI" dirty="0" err="1" smtClean="0"/>
              <a:t>teaching</a:t>
            </a:r>
            <a:r>
              <a:rPr lang="fi-FI" dirty="0" smtClean="0"/>
              <a:t>, </a:t>
            </a:r>
            <a:r>
              <a:rPr lang="fi-FI" dirty="0" err="1" smtClean="0"/>
              <a:t>assessment</a:t>
            </a:r>
            <a:r>
              <a:rPr lang="fi-FI" dirty="0" smtClean="0"/>
              <a:t> (</a:t>
            </a:r>
            <a:r>
              <a:rPr lang="fi-FI" dirty="0" err="1" smtClean="0"/>
              <a:t>Council</a:t>
            </a:r>
            <a:r>
              <a:rPr lang="fi-FI" dirty="0" smtClean="0"/>
              <a:t> of Europe), 2012.</a:t>
            </a:r>
          </a:p>
          <a:p>
            <a:pPr marL="0" indent="0">
              <a:buNone/>
            </a:pPr>
            <a:r>
              <a:rPr lang="fi-FI" dirty="0" smtClean="0">
                <a:hlinkClick r:id="rId5"/>
              </a:rPr>
              <a:t>http</a:t>
            </a:r>
            <a:r>
              <a:rPr lang="fi-FI" dirty="0">
                <a:hlinkClick r:id="rId5"/>
              </a:rPr>
              <a:t>://</a:t>
            </a:r>
            <a:r>
              <a:rPr lang="fi-FI" dirty="0" smtClean="0">
                <a:hlinkClick r:id="rId5"/>
              </a:rPr>
              <a:t>www.coe.int/t/dg4/education/elp/elp-reg/Source/Key_reference/Overview_CEFRscales_EN.pdf </a:t>
            </a:r>
          </a:p>
          <a:p>
            <a:pPr marL="0" indent="0">
              <a:buNone/>
            </a:pPr>
            <a:endParaRPr lang="fi-FI" dirty="0" smtClean="0">
              <a:hlinkClick r:id="rId5"/>
            </a:endParaRPr>
          </a:p>
          <a:p>
            <a:pPr marL="0" indent="0">
              <a:buNone/>
            </a:pPr>
            <a:endParaRPr lang="fi-FI" dirty="0" smtClean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309410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Language </a:t>
            </a:r>
            <a:r>
              <a:rPr lang="fi-FI" dirty="0" smtClean="0"/>
              <a:t>as a lake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339615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65104"/>
            <a:ext cx="3263855" cy="217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782" y="1540199"/>
            <a:ext cx="2957313" cy="221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93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CEFR - </a:t>
            </a:r>
            <a:r>
              <a:rPr lang="fi-FI" dirty="0" err="1" smtClean="0"/>
              <a:t>What</a:t>
            </a:r>
            <a:r>
              <a:rPr lang="fi-FI" dirty="0" smtClean="0"/>
              <a:t> is </a:t>
            </a:r>
            <a:r>
              <a:rPr lang="fi-FI" dirty="0" err="1" smtClean="0"/>
              <a:t>it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A</a:t>
            </a:r>
            <a:r>
              <a:rPr lang="en-GB" dirty="0" smtClean="0"/>
              <a:t> </a:t>
            </a:r>
            <a:r>
              <a:rPr lang="en-GB" dirty="0"/>
              <a:t>common </a:t>
            </a:r>
            <a:r>
              <a:rPr lang="en-GB" dirty="0" smtClean="0"/>
              <a:t>basis, a scale </a:t>
            </a:r>
            <a:r>
              <a:rPr lang="en-GB" dirty="0"/>
              <a:t>for the </a:t>
            </a:r>
            <a:r>
              <a:rPr lang="en-GB" b="1" dirty="0"/>
              <a:t>explicit description of objectives, content </a:t>
            </a:r>
            <a:r>
              <a:rPr lang="en-GB" dirty="0"/>
              <a:t>and </a:t>
            </a:r>
            <a:r>
              <a:rPr lang="en-GB" b="1" dirty="0"/>
              <a:t>methods </a:t>
            </a:r>
            <a:r>
              <a:rPr lang="en-GB" b="1"/>
              <a:t>in </a:t>
            </a:r>
            <a:r>
              <a:rPr lang="en-GB" smtClean="0"/>
              <a:t>second or foreign</a:t>
            </a:r>
            <a:r>
              <a:rPr lang="en-GB" b="1" smtClean="0"/>
              <a:t> </a:t>
            </a:r>
            <a:r>
              <a:rPr lang="en-GB" b="1" dirty="0"/>
              <a:t>language education</a:t>
            </a:r>
            <a:r>
              <a:rPr lang="en-GB" dirty="0"/>
              <a:t>. </a:t>
            </a:r>
            <a:endParaRPr lang="fi-FI" dirty="0" smtClean="0"/>
          </a:p>
          <a:p>
            <a:r>
              <a:rPr lang="fi-FI" dirty="0" smtClean="0"/>
              <a:t>A </a:t>
            </a:r>
            <a:r>
              <a:rPr lang="fi-FI" b="1" dirty="0" err="1" smtClean="0"/>
              <a:t>guideline</a:t>
            </a:r>
            <a:r>
              <a:rPr lang="fi-FI" dirty="0" smtClean="0"/>
              <a:t>, a </a:t>
            </a:r>
            <a:r>
              <a:rPr lang="fi-FI" dirty="0" err="1" smtClean="0"/>
              <a:t>framework</a:t>
            </a:r>
            <a:r>
              <a:rPr lang="fi-FI" dirty="0" smtClean="0"/>
              <a:t> of </a:t>
            </a:r>
            <a:r>
              <a:rPr lang="fi-FI" dirty="0" err="1" smtClean="0"/>
              <a:t>reference</a:t>
            </a:r>
            <a:r>
              <a:rPr lang="fi-FI" dirty="0" smtClean="0"/>
              <a:t> </a:t>
            </a:r>
            <a:r>
              <a:rPr lang="en-GB" dirty="0" smtClean="0"/>
              <a:t>has </a:t>
            </a:r>
            <a:r>
              <a:rPr lang="en-GB" dirty="0"/>
              <a:t>three principal </a:t>
            </a:r>
            <a:r>
              <a:rPr lang="en-GB" dirty="0" smtClean="0"/>
              <a:t>dimensions:</a:t>
            </a:r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AutoNum type="alphaLcParenR"/>
            </a:pPr>
            <a:r>
              <a:rPr lang="en-GB" dirty="0" smtClean="0"/>
              <a:t>language </a:t>
            </a:r>
            <a:r>
              <a:rPr lang="en-GB" dirty="0"/>
              <a:t>activities, </a:t>
            </a:r>
            <a:endParaRPr lang="en-GB" dirty="0" smtClean="0"/>
          </a:p>
          <a:p>
            <a:pPr marL="514350" indent="-514350">
              <a:buAutoNum type="alphaLcParenR"/>
            </a:pPr>
            <a:r>
              <a:rPr lang="en-GB" dirty="0" smtClean="0"/>
              <a:t>the areas </a:t>
            </a:r>
            <a:r>
              <a:rPr lang="en-GB" dirty="0"/>
              <a:t>in which they occur, </a:t>
            </a:r>
            <a:endParaRPr lang="en-GB" dirty="0" smtClean="0"/>
          </a:p>
          <a:p>
            <a:pPr marL="514350" indent="-514350">
              <a:buAutoNum type="alphaLcParenR"/>
            </a:pPr>
            <a:r>
              <a:rPr lang="en-GB" dirty="0" smtClean="0"/>
              <a:t>and </a:t>
            </a:r>
            <a:r>
              <a:rPr lang="en-GB" dirty="0"/>
              <a:t>the competences on which we draw when we engage in them</a:t>
            </a:r>
            <a:r>
              <a:rPr lang="en-GB" dirty="0" smtClean="0"/>
              <a:t>;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err="1" smtClean="0"/>
              <a:t>Emphasizes</a:t>
            </a:r>
            <a:r>
              <a:rPr lang="fi-FI" dirty="0" smtClean="0"/>
              <a:t> the </a:t>
            </a:r>
            <a:r>
              <a:rPr lang="fi-FI" b="1" dirty="0" err="1" smtClean="0"/>
              <a:t>use</a:t>
            </a:r>
            <a:r>
              <a:rPr lang="fi-FI" b="1" dirty="0" smtClean="0"/>
              <a:t> of </a:t>
            </a:r>
            <a:r>
              <a:rPr lang="fi-FI" b="1" dirty="0" err="1" smtClean="0"/>
              <a:t>language</a:t>
            </a:r>
            <a:r>
              <a:rPr lang="fi-FI" dirty="0" smtClean="0"/>
              <a:t>, </a:t>
            </a:r>
            <a:r>
              <a:rPr lang="fi-FI" b="1" dirty="0" err="1" smtClean="0"/>
              <a:t>skills</a:t>
            </a:r>
            <a:r>
              <a:rPr lang="fi-FI" dirty="0" smtClean="0"/>
              <a:t> and </a:t>
            </a:r>
            <a:r>
              <a:rPr lang="fi-FI" b="1" dirty="0" err="1" smtClean="0"/>
              <a:t>competence</a:t>
            </a:r>
            <a:endParaRPr lang="fi-FI" b="1" dirty="0" smtClean="0"/>
          </a:p>
          <a:p>
            <a:r>
              <a:rPr lang="en-US" dirty="0" smtClean="0"/>
              <a:t>Describes </a:t>
            </a:r>
            <a:r>
              <a:rPr lang="en-US" dirty="0"/>
              <a:t>in great detail what a language learner </a:t>
            </a:r>
            <a:r>
              <a:rPr lang="en-US" b="1" i="1" dirty="0"/>
              <a:t>should be able to do </a:t>
            </a:r>
            <a:r>
              <a:rPr lang="en-US" dirty="0"/>
              <a:t>at a particular level of proficiency, the so-called </a:t>
            </a:r>
            <a:r>
              <a:rPr lang="en-US" b="1" i="1" dirty="0"/>
              <a:t>can-do-statements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786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Why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it</a:t>
            </a:r>
            <a:r>
              <a:rPr lang="fi-FI" dirty="0" smtClean="0"/>
              <a:t> </a:t>
            </a:r>
            <a:r>
              <a:rPr lang="fi-FI" dirty="0" err="1" smtClean="0"/>
              <a:t>developed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The need of a </a:t>
            </a:r>
            <a:r>
              <a:rPr lang="en-GB" b="1" dirty="0" smtClean="0"/>
              <a:t>transparent, coherent and comprehensive basis </a:t>
            </a:r>
            <a:r>
              <a:rPr lang="en-GB" dirty="0" smtClean="0"/>
              <a:t>for </a:t>
            </a:r>
            <a:r>
              <a:rPr lang="en-GB" dirty="0"/>
              <a:t>the elaboration </a:t>
            </a:r>
            <a:r>
              <a:rPr lang="en-GB" dirty="0" smtClean="0"/>
              <a:t>of</a:t>
            </a:r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AutoNum type="alphaLcParenR"/>
            </a:pPr>
            <a:r>
              <a:rPr lang="en-GB" dirty="0" smtClean="0"/>
              <a:t>language </a:t>
            </a:r>
            <a:r>
              <a:rPr lang="en-GB" dirty="0"/>
              <a:t>syllabuses and curriculum </a:t>
            </a:r>
            <a:r>
              <a:rPr lang="en-GB" b="1" dirty="0"/>
              <a:t>guidelines</a:t>
            </a:r>
            <a:r>
              <a:rPr lang="en-GB" dirty="0"/>
              <a:t>, </a:t>
            </a:r>
            <a:endParaRPr lang="en-GB" dirty="0" smtClean="0"/>
          </a:p>
          <a:p>
            <a:pPr marL="514350" indent="-514350">
              <a:buAutoNum type="alphaLcParenR"/>
            </a:pPr>
            <a:r>
              <a:rPr lang="en-GB" dirty="0" smtClean="0"/>
              <a:t>the </a:t>
            </a:r>
            <a:r>
              <a:rPr lang="en-GB" dirty="0"/>
              <a:t>design of teaching and learning </a:t>
            </a:r>
            <a:r>
              <a:rPr lang="en-GB" b="1" dirty="0" smtClean="0"/>
              <a:t>materials</a:t>
            </a:r>
            <a:r>
              <a:rPr lang="en-GB" dirty="0" smtClean="0"/>
              <a:t>,</a:t>
            </a:r>
          </a:p>
          <a:p>
            <a:pPr marL="514350" indent="-514350">
              <a:buAutoNum type="alphaLcParenR"/>
            </a:pPr>
            <a:r>
              <a:rPr lang="en-GB" dirty="0" smtClean="0"/>
              <a:t>and </a:t>
            </a:r>
            <a:r>
              <a:rPr lang="en-GB" dirty="0"/>
              <a:t>the </a:t>
            </a:r>
            <a:r>
              <a:rPr lang="en-GB" b="1" dirty="0"/>
              <a:t>assessment </a:t>
            </a:r>
            <a:r>
              <a:rPr lang="en-GB" dirty="0"/>
              <a:t>of foreign language proficiency.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>
              <a:buFontTx/>
              <a:buChar char="-"/>
            </a:pPr>
            <a:r>
              <a:rPr lang="en-GB" dirty="0"/>
              <a:t>a</a:t>
            </a:r>
            <a:r>
              <a:rPr lang="en-GB" dirty="0" smtClean="0"/>
              <a:t>s </a:t>
            </a:r>
            <a:r>
              <a:rPr lang="en-GB" dirty="0"/>
              <a:t>a result of the </a:t>
            </a:r>
            <a:r>
              <a:rPr lang="fi-FI" dirty="0" err="1"/>
              <a:t>Intergovernmental</a:t>
            </a:r>
            <a:r>
              <a:rPr lang="fi-FI" dirty="0"/>
              <a:t> </a:t>
            </a:r>
            <a:r>
              <a:rPr lang="fi-FI" dirty="0" smtClean="0"/>
              <a:t>Symposium </a:t>
            </a:r>
            <a:r>
              <a:rPr lang="en-GB" dirty="0" smtClean="0"/>
              <a:t>1991, a </a:t>
            </a:r>
            <a:r>
              <a:rPr lang="en-GB" dirty="0"/>
              <a:t>project to develop levels of </a:t>
            </a:r>
            <a:r>
              <a:rPr lang="en-GB" dirty="0" smtClean="0"/>
              <a:t>language proficiency was started </a:t>
            </a:r>
            <a:endParaRPr lang="en-GB" dirty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en-GB" dirty="0">
                <a:sym typeface="Wingdings" pitchFamily="2" charset="2"/>
              </a:rPr>
              <a:t>t</a:t>
            </a:r>
            <a:r>
              <a:rPr lang="en-GB" dirty="0" smtClean="0">
                <a:sym typeface="Wingdings" pitchFamily="2" charset="2"/>
              </a:rPr>
              <a:t>he aim was a </a:t>
            </a:r>
            <a:r>
              <a:rPr lang="en-GB" dirty="0" smtClean="0"/>
              <a:t>certification </a:t>
            </a:r>
            <a:r>
              <a:rPr lang="en-GB" dirty="0"/>
              <a:t>in language ability which can be used across </a:t>
            </a:r>
            <a:r>
              <a:rPr lang="en-GB" dirty="0" smtClean="0"/>
              <a:t>Europe </a:t>
            </a:r>
            <a:r>
              <a:rPr lang="en-GB" dirty="0" smtClean="0"/>
              <a:t>(“</a:t>
            </a:r>
            <a:r>
              <a:rPr lang="fi-FI" dirty="0" err="1" smtClean="0"/>
              <a:t>European</a:t>
            </a:r>
            <a:r>
              <a:rPr lang="fi-FI" dirty="0" smtClean="0"/>
              <a:t> </a:t>
            </a:r>
            <a:r>
              <a:rPr lang="fi-FI" dirty="0"/>
              <a:t>Language </a:t>
            </a:r>
            <a:r>
              <a:rPr lang="fi-FI" dirty="0" smtClean="0"/>
              <a:t>Portfolio”)</a:t>
            </a:r>
          </a:p>
          <a:p>
            <a:pPr>
              <a:buFontTx/>
              <a:buChar char="-"/>
            </a:pPr>
            <a:r>
              <a:rPr lang="fi-FI" dirty="0" err="1"/>
              <a:t>p</a:t>
            </a:r>
            <a:r>
              <a:rPr lang="fi-FI" dirty="0" err="1" smtClean="0"/>
              <a:t>ut</a:t>
            </a:r>
            <a:r>
              <a:rPr lang="fi-FI" dirty="0" smtClean="0"/>
              <a:t> </a:t>
            </a:r>
            <a:r>
              <a:rPr lang="fi-FI" dirty="0" err="1" smtClean="0"/>
              <a:t>together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the </a:t>
            </a:r>
            <a:r>
              <a:rPr lang="fi-FI" dirty="0" err="1" smtClean="0"/>
              <a:t>Council</a:t>
            </a:r>
            <a:r>
              <a:rPr lang="fi-FI" dirty="0" smtClean="0"/>
              <a:t> of Europe </a:t>
            </a:r>
            <a:r>
              <a:rPr lang="en-GB" dirty="0" smtClean="0"/>
              <a:t>as  apart of </a:t>
            </a:r>
            <a:r>
              <a:rPr lang="en-GB" i="1" dirty="0" smtClean="0"/>
              <a:t>Language </a:t>
            </a:r>
            <a:r>
              <a:rPr lang="en-GB" i="1" dirty="0"/>
              <a:t>Learning for European </a:t>
            </a:r>
            <a:r>
              <a:rPr lang="en-GB" i="1" dirty="0" smtClean="0"/>
              <a:t>Citizenship</a:t>
            </a:r>
            <a:r>
              <a:rPr lang="en-GB" dirty="0"/>
              <a:t> </a:t>
            </a:r>
            <a:r>
              <a:rPr lang="en-GB" dirty="0" smtClean="0"/>
              <a:t>project</a:t>
            </a:r>
            <a:endParaRPr lang="fi-FI" dirty="0" smtClean="0"/>
          </a:p>
          <a:p>
            <a:r>
              <a:rPr lang="en-GB" dirty="0" smtClean="0"/>
              <a:t>result </a:t>
            </a:r>
            <a:r>
              <a:rPr lang="en-GB" dirty="0"/>
              <a:t>of over twenty years of </a:t>
            </a:r>
            <a:r>
              <a:rPr lang="en-GB" dirty="0" smtClean="0"/>
              <a:t>research</a:t>
            </a:r>
          </a:p>
          <a:p>
            <a:r>
              <a:rPr lang="en-GB" dirty="0" smtClean="0"/>
              <a:t>available in 38 languages</a:t>
            </a:r>
          </a:p>
          <a:p>
            <a:r>
              <a:rPr lang="fi-FI" dirty="0" err="1" smtClean="0"/>
              <a:t>used</a:t>
            </a:r>
            <a:r>
              <a:rPr lang="fi-FI" dirty="0" smtClean="0"/>
              <a:t> </a:t>
            </a:r>
            <a:r>
              <a:rPr lang="fi-FI" dirty="0" err="1"/>
              <a:t>widely</a:t>
            </a:r>
            <a:r>
              <a:rPr lang="fi-FI" dirty="0"/>
              <a:t> in Europe and </a:t>
            </a:r>
            <a:r>
              <a:rPr lang="fi-FI" dirty="0" err="1"/>
              <a:t>increasingly</a:t>
            </a:r>
            <a:r>
              <a:rPr lang="fi-FI" dirty="0"/>
              <a:t> in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countries</a:t>
            </a:r>
            <a:r>
              <a:rPr lang="fi-FI" dirty="0"/>
              <a:t> as </a:t>
            </a:r>
            <a:r>
              <a:rPr lang="fi-FI" dirty="0" err="1"/>
              <a:t>well</a:t>
            </a:r>
            <a:r>
              <a:rPr lang="fi-FI" dirty="0"/>
              <a:t> </a:t>
            </a:r>
            <a:endParaRPr lang="en-GB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262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How to use the tools?</a:t>
            </a:r>
            <a:endParaRPr lang="fi-FI"/>
          </a:p>
        </p:txBody>
      </p:sp>
      <p:pic>
        <p:nvPicPr>
          <p:cNvPr id="1028" name="Picture 4" descr="http://static8.depositphotos.com/1001877/801/i/950/depositphotos_8016283-Toolbox-with-tools.-Skrewdriver-hammer-handsaw-and-wren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88840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8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L</a:t>
            </a:r>
            <a:r>
              <a:rPr lang="fi-FI" dirty="0" smtClean="0"/>
              <a:t>anguage </a:t>
            </a:r>
            <a:r>
              <a:rPr lang="fi-FI" dirty="0" err="1" smtClean="0"/>
              <a:t>skills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Five </a:t>
            </a:r>
            <a:r>
              <a:rPr lang="en-US" dirty="0"/>
              <a:t>different skills are distinguished: </a:t>
            </a:r>
            <a:r>
              <a:rPr lang="en-US" dirty="0" smtClean="0"/>
              <a:t>reading</a:t>
            </a:r>
            <a:r>
              <a:rPr lang="en-US" dirty="0"/>
              <a:t>, writing, listening, spoken production, spoken interaction. </a:t>
            </a:r>
            <a:endParaRPr lang="en-US" dirty="0" smtClean="0"/>
          </a:p>
          <a:p>
            <a:r>
              <a:rPr lang="fi-FI" dirty="0"/>
              <a:t>The </a:t>
            </a:r>
            <a:r>
              <a:rPr lang="fi-FI" dirty="0" err="1"/>
              <a:t>stairs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wide</a:t>
            </a:r>
            <a:r>
              <a:rPr lang="fi-FI" dirty="0"/>
              <a:t>: </a:t>
            </a:r>
            <a:r>
              <a:rPr lang="fi-FI" dirty="0" err="1"/>
              <a:t>everyone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own</a:t>
            </a:r>
            <a:r>
              <a:rPr lang="fi-FI" dirty="0"/>
              <a:t> </a:t>
            </a:r>
            <a:r>
              <a:rPr lang="fi-FI" dirty="0" err="1"/>
              <a:t>language</a:t>
            </a:r>
            <a:r>
              <a:rPr lang="fi-FI" dirty="0"/>
              <a:t> </a:t>
            </a:r>
            <a:r>
              <a:rPr lang="fi-FI" dirty="0" err="1" smtClean="0"/>
              <a:t>profile</a:t>
            </a:r>
            <a:endParaRPr lang="fi-FI" dirty="0" smtClean="0"/>
          </a:p>
          <a:p>
            <a:r>
              <a:rPr lang="fi-FI" dirty="0" smtClean="0"/>
              <a:t>Reading? </a:t>
            </a:r>
            <a:r>
              <a:rPr lang="fi-FI" dirty="0" err="1" smtClean="0"/>
              <a:t>Writing</a:t>
            </a:r>
            <a:r>
              <a:rPr lang="fi-FI" dirty="0" smtClean="0"/>
              <a:t>? </a:t>
            </a:r>
            <a:r>
              <a:rPr lang="fi-FI" dirty="0" err="1" smtClean="0"/>
              <a:t>Speaking</a:t>
            </a:r>
            <a:r>
              <a:rPr lang="fi-FI" dirty="0" smtClean="0"/>
              <a:t>? </a:t>
            </a:r>
            <a:r>
              <a:rPr lang="fi-FI" dirty="0" err="1" smtClean="0"/>
              <a:t>Listening</a:t>
            </a:r>
            <a:r>
              <a:rPr lang="fi-FI" dirty="0" smtClean="0"/>
              <a:t>? </a:t>
            </a:r>
            <a:r>
              <a:rPr lang="fi-FI" dirty="0" err="1" smtClean="0"/>
              <a:t>Grammar</a:t>
            </a:r>
            <a:r>
              <a:rPr lang="fi-FI" dirty="0" smtClean="0"/>
              <a:t>? </a:t>
            </a:r>
            <a:r>
              <a:rPr lang="fi-FI" dirty="0" err="1" smtClean="0"/>
              <a:t>Vocabulary</a:t>
            </a:r>
            <a:r>
              <a:rPr lang="fi-FI" dirty="0" smtClean="0"/>
              <a:t>?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419" y="188640"/>
            <a:ext cx="12961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1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fi-FI" smtClean="0"/>
              <a:t>Three levels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9971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			</a:t>
            </a:r>
            <a:r>
              <a:rPr lang="en-GB" u="sng" dirty="0" smtClean="0"/>
              <a:t>C </a:t>
            </a:r>
            <a:r>
              <a:rPr lang="en-GB" u="sng" dirty="0"/>
              <a:t>Proficient User </a:t>
            </a:r>
          </a:p>
          <a:p>
            <a:pPr marL="0" indent="0">
              <a:buNone/>
            </a:pPr>
            <a:r>
              <a:rPr lang="en-GB" b="1" dirty="0"/>
              <a:t>			C2</a:t>
            </a:r>
            <a:r>
              <a:rPr lang="en-GB" dirty="0"/>
              <a:t> Mastery or proficiency</a:t>
            </a:r>
          </a:p>
          <a:p>
            <a:pPr marL="0" indent="0">
              <a:buNone/>
            </a:pPr>
            <a:r>
              <a:rPr lang="en-GB" b="1" dirty="0" smtClean="0"/>
              <a:t>			C1</a:t>
            </a:r>
            <a:r>
              <a:rPr lang="en-GB" dirty="0" smtClean="0"/>
              <a:t> </a:t>
            </a:r>
            <a:r>
              <a:rPr lang="en-GB" dirty="0"/>
              <a:t>Effective Operational Proficiency </a:t>
            </a:r>
            <a:r>
              <a:rPr lang="en-GB" dirty="0" smtClean="0"/>
              <a:t>			or advanced</a:t>
            </a:r>
            <a:endParaRPr lang="en-GB" dirty="0"/>
          </a:p>
          <a:p>
            <a:pPr marL="0" indent="0">
              <a:buNone/>
            </a:pPr>
            <a:r>
              <a:rPr lang="en-GB" b="1" dirty="0" smtClean="0"/>
              <a:t>			</a:t>
            </a:r>
            <a:endParaRPr lang="en-GB" b="1" dirty="0"/>
          </a:p>
          <a:p>
            <a:pPr marL="0" indent="0">
              <a:buNone/>
            </a:pPr>
            <a:r>
              <a:rPr lang="en-GB" dirty="0" smtClean="0"/>
              <a:t>		</a:t>
            </a:r>
            <a:r>
              <a:rPr lang="en-GB" u="sng" dirty="0" smtClean="0"/>
              <a:t>B </a:t>
            </a:r>
            <a:r>
              <a:rPr lang="en-GB" u="sng" dirty="0"/>
              <a:t>Independent User </a:t>
            </a:r>
            <a:endParaRPr lang="en-GB" u="sng" dirty="0" smtClean="0"/>
          </a:p>
          <a:p>
            <a:pPr marL="0" indent="0">
              <a:buNone/>
            </a:pPr>
            <a:r>
              <a:rPr lang="en-GB" b="1" dirty="0"/>
              <a:t>		</a:t>
            </a:r>
            <a:r>
              <a:rPr lang="en-GB" b="1" dirty="0" smtClean="0"/>
              <a:t>B2</a:t>
            </a:r>
            <a:r>
              <a:rPr lang="en-GB" dirty="0" smtClean="0"/>
              <a:t> </a:t>
            </a:r>
            <a:r>
              <a:rPr lang="en-GB" dirty="0"/>
              <a:t>Vantage or upper intermediate </a:t>
            </a:r>
            <a:endParaRPr lang="en-GB" b="1" dirty="0" smtClean="0"/>
          </a:p>
          <a:p>
            <a:pPr marL="0" indent="0">
              <a:buNone/>
            </a:pPr>
            <a:r>
              <a:rPr lang="en-GB" b="1" dirty="0"/>
              <a:t>	</a:t>
            </a:r>
            <a:r>
              <a:rPr lang="en-GB" b="1" dirty="0" smtClean="0"/>
              <a:t>	B1</a:t>
            </a:r>
            <a:r>
              <a:rPr lang="en-GB" dirty="0" smtClean="0"/>
              <a:t> </a:t>
            </a:r>
            <a:r>
              <a:rPr lang="en-GB" dirty="0"/>
              <a:t>Threshold or intermediate </a:t>
            </a: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		</a:t>
            </a:r>
            <a:endParaRPr lang="en-GB" u="sng" dirty="0" smtClean="0"/>
          </a:p>
          <a:p>
            <a:pPr marL="0" indent="0">
              <a:buNone/>
            </a:pPr>
            <a:r>
              <a:rPr lang="en-GB" dirty="0" smtClean="0"/>
              <a:t>	</a:t>
            </a:r>
            <a:r>
              <a:rPr lang="en-GB" u="sng" dirty="0" smtClean="0"/>
              <a:t>A </a:t>
            </a:r>
            <a:r>
              <a:rPr lang="en-GB" u="sng" dirty="0"/>
              <a:t>Basic </a:t>
            </a:r>
            <a:r>
              <a:rPr lang="en-GB" u="sng" dirty="0" smtClean="0"/>
              <a:t>User</a:t>
            </a:r>
            <a:endParaRPr lang="en-GB" dirty="0" smtClean="0"/>
          </a:p>
          <a:p>
            <a:pPr marL="0" indent="0">
              <a:buNone/>
            </a:pPr>
            <a:r>
              <a:rPr lang="en-GB" b="1" dirty="0"/>
              <a:t>	A2 </a:t>
            </a:r>
            <a:r>
              <a:rPr lang="en-GB" dirty="0" err="1"/>
              <a:t>Waystage</a:t>
            </a:r>
            <a:r>
              <a:rPr lang="en-GB" dirty="0"/>
              <a:t> or elementary </a:t>
            </a:r>
          </a:p>
          <a:p>
            <a:pPr marL="0" indent="0">
              <a:buNone/>
            </a:pPr>
            <a:r>
              <a:rPr lang="en-GB" b="1" dirty="0"/>
              <a:t>	</a:t>
            </a:r>
            <a:r>
              <a:rPr lang="en-GB" b="1" dirty="0" smtClean="0"/>
              <a:t>A1 </a:t>
            </a:r>
            <a:r>
              <a:rPr lang="en-GB" dirty="0"/>
              <a:t>Breakthrough or </a:t>
            </a:r>
            <a:r>
              <a:rPr lang="en-GB" dirty="0" smtClean="0"/>
              <a:t>beginner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105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Stairs</a:t>
            </a:r>
            <a:r>
              <a:rPr lang="fi-FI" dirty="0" smtClean="0"/>
              <a:t> to </a:t>
            </a:r>
            <a:r>
              <a:rPr lang="fi-FI" dirty="0" err="1" smtClean="0"/>
              <a:t>climb</a:t>
            </a:r>
            <a:r>
              <a:rPr lang="fi-FI" dirty="0" smtClean="0"/>
              <a:t> </a:t>
            </a:r>
            <a:r>
              <a:rPr lang="fi-FI" dirty="0" err="1" smtClean="0"/>
              <a:t>up</a:t>
            </a:r>
            <a:endParaRPr lang="fi-FI" dirty="0"/>
          </a:p>
        </p:txBody>
      </p:sp>
      <p:pic>
        <p:nvPicPr>
          <p:cNvPr id="4" name="Sisällön paikkamerkki 3" descr="Näyttöleike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16832"/>
            <a:ext cx="5845997" cy="4137323"/>
          </a:xfrm>
        </p:spPr>
      </p:pic>
    </p:spTree>
    <p:extLst>
      <p:ext uri="{BB962C8B-B14F-4D97-AF65-F5344CB8AC3E}">
        <p14:creationId xmlns:p14="http://schemas.microsoft.com/office/powerpoint/2010/main" val="190903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 smtClean="0"/>
              <a:t>How to </a:t>
            </a:r>
            <a:r>
              <a:rPr lang="fi-FI" b="1" dirty="0" err="1" smtClean="0"/>
              <a:t>use</a:t>
            </a:r>
            <a:r>
              <a:rPr lang="fi-FI" b="1" dirty="0" smtClean="0"/>
              <a:t> </a:t>
            </a:r>
            <a:r>
              <a:rPr lang="fi-FI" b="1" dirty="0" err="1" smtClean="0"/>
              <a:t>it</a:t>
            </a:r>
            <a:r>
              <a:rPr lang="fi-FI" b="1" dirty="0" smtClean="0"/>
              <a:t>?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Learning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err="1" smtClean="0"/>
              <a:t>language</a:t>
            </a:r>
            <a:r>
              <a:rPr lang="fi-FI" dirty="0" smtClean="0"/>
              <a:t> is </a:t>
            </a:r>
            <a:r>
              <a:rPr lang="fi-FI" dirty="0" err="1" smtClean="0"/>
              <a:t>seen</a:t>
            </a:r>
            <a:r>
              <a:rPr lang="fi-FI" dirty="0" smtClean="0"/>
              <a:t> as </a:t>
            </a:r>
            <a:r>
              <a:rPr lang="fi-FI" dirty="0"/>
              <a:t>a </a:t>
            </a:r>
            <a:r>
              <a:rPr lang="fi-FI" b="1" dirty="0" err="1"/>
              <a:t>mean</a:t>
            </a:r>
            <a:r>
              <a:rPr lang="fi-FI" b="1" dirty="0"/>
              <a:t> of </a:t>
            </a:r>
            <a:r>
              <a:rPr lang="fi-FI" b="1" dirty="0" err="1" smtClean="0"/>
              <a:t>communication</a:t>
            </a:r>
            <a:r>
              <a:rPr lang="fi-FI" b="1" dirty="0" smtClean="0"/>
              <a:t> </a:t>
            </a:r>
            <a:r>
              <a:rPr lang="fi-FI" dirty="0" err="1" smtClean="0"/>
              <a:t>instead</a:t>
            </a:r>
            <a:r>
              <a:rPr lang="fi-FI" dirty="0" smtClean="0"/>
              <a:t> of just </a:t>
            </a:r>
            <a:r>
              <a:rPr lang="fi-FI" dirty="0" err="1" smtClean="0"/>
              <a:t>knowledge</a:t>
            </a:r>
            <a:r>
              <a:rPr lang="fi-FI" dirty="0" smtClean="0"/>
              <a:t>, </a:t>
            </a:r>
            <a:r>
              <a:rPr lang="fi-FI" dirty="0" err="1" smtClean="0"/>
              <a:t>system</a:t>
            </a:r>
            <a:r>
              <a:rPr lang="fi-FI" dirty="0" smtClean="0"/>
              <a:t> and </a:t>
            </a:r>
            <a:r>
              <a:rPr lang="fi-FI" dirty="0" err="1" smtClean="0"/>
              <a:t>rules</a:t>
            </a:r>
            <a:r>
              <a:rPr lang="fi-FI" dirty="0" smtClean="0"/>
              <a:t>  </a:t>
            </a:r>
          </a:p>
          <a:p>
            <a:r>
              <a:rPr lang="fi-FI" b="1" dirty="0" err="1"/>
              <a:t>a</a:t>
            </a:r>
            <a:r>
              <a:rPr lang="fi-FI" b="1" dirty="0" err="1" smtClean="0"/>
              <a:t>wareness</a:t>
            </a:r>
            <a:r>
              <a:rPr lang="fi-FI" dirty="0" smtClean="0"/>
              <a:t> of </a:t>
            </a:r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areas</a:t>
            </a:r>
            <a:r>
              <a:rPr lang="fi-FI" dirty="0" smtClean="0"/>
              <a:t> of </a:t>
            </a:r>
            <a:r>
              <a:rPr lang="fi-FI" dirty="0" err="1" smtClean="0"/>
              <a:t>language</a:t>
            </a:r>
            <a:r>
              <a:rPr lang="fi-FI" dirty="0" smtClean="0"/>
              <a:t>, </a:t>
            </a:r>
            <a:r>
              <a:rPr lang="fi-FI" dirty="0" err="1" smtClean="0"/>
              <a:t>different</a:t>
            </a:r>
            <a:r>
              <a:rPr lang="fi-FI" dirty="0"/>
              <a:t> </a:t>
            </a:r>
            <a:r>
              <a:rPr lang="fi-FI" dirty="0" err="1" smtClean="0"/>
              <a:t>subskills</a:t>
            </a:r>
            <a:r>
              <a:rPr lang="fi-FI" dirty="0" smtClean="0"/>
              <a:t> and </a:t>
            </a:r>
            <a:r>
              <a:rPr lang="fi-FI" dirty="0" err="1" smtClean="0"/>
              <a:t>variety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self</a:t>
            </a:r>
            <a:r>
              <a:rPr lang="fi-FI" dirty="0" smtClean="0"/>
              <a:t> </a:t>
            </a:r>
            <a:r>
              <a:rPr lang="fi-FI" dirty="0" err="1" smtClean="0"/>
              <a:t>learner</a:t>
            </a:r>
            <a:r>
              <a:rPr lang="fi-FI" dirty="0" smtClean="0"/>
              <a:t> </a:t>
            </a:r>
            <a:r>
              <a:rPr lang="fi-FI" dirty="0" err="1" smtClean="0"/>
              <a:t>has</a:t>
            </a:r>
            <a:r>
              <a:rPr lang="fi-FI" dirty="0" smtClean="0"/>
              <a:t> to </a:t>
            </a:r>
            <a:r>
              <a:rPr lang="fi-FI" dirty="0" err="1" smtClean="0"/>
              <a:t>gain</a:t>
            </a:r>
            <a:r>
              <a:rPr lang="fi-FI" dirty="0" smtClean="0"/>
              <a:t> and </a:t>
            </a:r>
            <a:r>
              <a:rPr lang="fi-FI" dirty="0" err="1" smtClean="0"/>
              <a:t>develop</a:t>
            </a:r>
            <a:r>
              <a:rPr lang="fi-FI" dirty="0" smtClean="0"/>
              <a:t> for </a:t>
            </a:r>
            <a:r>
              <a:rPr lang="fi-FI" dirty="0" err="1" smtClean="0"/>
              <a:t>herself</a:t>
            </a:r>
            <a:r>
              <a:rPr lang="fi-FI" dirty="0"/>
              <a:t> </a:t>
            </a:r>
            <a:r>
              <a:rPr lang="fi-FI" dirty="0" smtClean="0">
                <a:sym typeface="Wingdings" pitchFamily="2" charset="2"/>
              </a:rPr>
              <a:t> </a:t>
            </a:r>
            <a:r>
              <a:rPr lang="fi-FI" dirty="0" smtClean="0"/>
              <a:t>an </a:t>
            </a:r>
            <a:r>
              <a:rPr lang="fi-FI" b="1" dirty="0" err="1"/>
              <a:t>action-oriented</a:t>
            </a:r>
            <a:r>
              <a:rPr lang="fi-FI" dirty="0"/>
              <a:t> </a:t>
            </a:r>
            <a:r>
              <a:rPr lang="fi-FI" dirty="0" err="1"/>
              <a:t>self</a:t>
            </a:r>
            <a:r>
              <a:rPr lang="fi-FI" dirty="0"/>
              <a:t> </a:t>
            </a:r>
            <a:r>
              <a:rPr lang="fi-FI" dirty="0" err="1"/>
              <a:t>assesment</a:t>
            </a:r>
            <a:r>
              <a:rPr lang="fi-FI" dirty="0"/>
              <a:t> </a:t>
            </a:r>
            <a:r>
              <a:rPr lang="fi-FI" dirty="0" err="1" smtClean="0"/>
              <a:t>tool</a:t>
            </a:r>
            <a:endParaRPr lang="fi-FI" dirty="0" smtClean="0"/>
          </a:p>
          <a:p>
            <a:r>
              <a:rPr lang="fi-FI" dirty="0" err="1"/>
              <a:t>u</a:t>
            </a:r>
            <a:r>
              <a:rPr lang="fi-FI" dirty="0" err="1" smtClean="0"/>
              <a:t>nderstanding</a:t>
            </a:r>
            <a:r>
              <a:rPr lang="fi-FI" dirty="0" smtClean="0"/>
              <a:t> of </a:t>
            </a:r>
            <a:r>
              <a:rPr lang="fi-FI" dirty="0" err="1" smtClean="0"/>
              <a:t>wide-ranging</a:t>
            </a:r>
            <a:r>
              <a:rPr lang="fi-FI" dirty="0" smtClean="0"/>
              <a:t> </a:t>
            </a:r>
            <a:r>
              <a:rPr lang="fi-FI" dirty="0" err="1" smtClean="0"/>
              <a:t>nature</a:t>
            </a:r>
            <a:r>
              <a:rPr lang="fi-FI" dirty="0" smtClean="0"/>
              <a:t> of </a:t>
            </a:r>
            <a:r>
              <a:rPr lang="fi-FI" dirty="0" err="1" smtClean="0"/>
              <a:t>both</a:t>
            </a:r>
            <a:r>
              <a:rPr lang="fi-FI" dirty="0" smtClean="0"/>
              <a:t> </a:t>
            </a:r>
            <a:r>
              <a:rPr lang="fi-FI" dirty="0" err="1" smtClean="0"/>
              <a:t>language</a:t>
            </a:r>
            <a:r>
              <a:rPr lang="fi-FI" dirty="0" smtClean="0"/>
              <a:t> </a:t>
            </a:r>
            <a:r>
              <a:rPr lang="fi-FI" dirty="0" err="1" smtClean="0"/>
              <a:t>learners</a:t>
            </a:r>
            <a:r>
              <a:rPr lang="fi-FI" dirty="0" smtClean="0"/>
              <a:t> and </a:t>
            </a:r>
            <a:r>
              <a:rPr lang="fi-FI" dirty="0" err="1" smtClean="0"/>
              <a:t>learning</a:t>
            </a:r>
            <a:r>
              <a:rPr lang="fi-FI" dirty="0" smtClean="0"/>
              <a:t> </a:t>
            </a:r>
            <a:r>
              <a:rPr lang="fi-FI" dirty="0" err="1" smtClean="0"/>
              <a:t>environments</a:t>
            </a:r>
            <a:r>
              <a:rPr lang="fi-FI" dirty="0" smtClean="0"/>
              <a:t> </a:t>
            </a:r>
          </a:p>
          <a:p>
            <a:r>
              <a:rPr lang="fi-FI" b="1" dirty="0" err="1" smtClean="0"/>
              <a:t>from</a:t>
            </a:r>
            <a:r>
              <a:rPr lang="fi-FI" b="1" dirty="0" smtClean="0"/>
              <a:t> </a:t>
            </a:r>
            <a:r>
              <a:rPr lang="fi-FI" b="1" dirty="0" err="1"/>
              <a:t>receptive</a:t>
            </a:r>
            <a:r>
              <a:rPr lang="fi-FI" b="1" dirty="0"/>
              <a:t> </a:t>
            </a:r>
            <a:r>
              <a:rPr lang="fi-FI" b="1" dirty="0" err="1"/>
              <a:t>skills</a:t>
            </a:r>
            <a:r>
              <a:rPr lang="fi-FI" b="1" dirty="0"/>
              <a:t> to </a:t>
            </a:r>
            <a:r>
              <a:rPr lang="fi-FI" b="1" dirty="0" err="1"/>
              <a:t>productive</a:t>
            </a:r>
            <a:r>
              <a:rPr lang="fi-FI" b="1" dirty="0"/>
              <a:t> </a:t>
            </a:r>
            <a:r>
              <a:rPr lang="fi-FI" b="1" dirty="0" err="1" smtClean="0"/>
              <a:t>skills</a:t>
            </a:r>
            <a:r>
              <a:rPr lang="fi-FI" b="1" dirty="0" smtClean="0"/>
              <a:t> </a:t>
            </a:r>
            <a:r>
              <a:rPr lang="fi-FI" dirty="0" smtClean="0">
                <a:sym typeface="Wingdings" pitchFamily="2" charset="2"/>
              </a:rPr>
              <a:t> </a:t>
            </a:r>
            <a:r>
              <a:rPr lang="fi-FI" dirty="0" err="1" smtClean="0">
                <a:sym typeface="Wingdings" pitchFamily="2" charset="2"/>
              </a:rPr>
              <a:t>how</a:t>
            </a:r>
            <a:r>
              <a:rPr lang="fi-FI" dirty="0" smtClean="0">
                <a:sym typeface="Wingdings" pitchFamily="2" charset="2"/>
              </a:rPr>
              <a:t> to </a:t>
            </a:r>
            <a:r>
              <a:rPr lang="fi-FI" dirty="0" err="1" smtClean="0">
                <a:sym typeface="Wingdings" pitchFamily="2" charset="2"/>
              </a:rPr>
              <a:t>build</a:t>
            </a:r>
            <a:r>
              <a:rPr lang="fi-FI" dirty="0" smtClean="0">
                <a:sym typeface="Wingdings" pitchFamily="2" charset="2"/>
              </a:rPr>
              <a:t> </a:t>
            </a:r>
            <a:r>
              <a:rPr lang="fi-FI" dirty="0" err="1" smtClean="0">
                <a:sym typeface="Wingdings" pitchFamily="2" charset="2"/>
              </a:rPr>
              <a:t>up</a:t>
            </a:r>
            <a:r>
              <a:rPr lang="fi-FI" dirty="0" smtClean="0">
                <a:sym typeface="Wingdings" pitchFamily="2" charset="2"/>
              </a:rPr>
              <a:t> </a:t>
            </a:r>
            <a:r>
              <a:rPr lang="fi-FI" dirty="0" err="1" smtClean="0">
                <a:sym typeface="Wingdings" pitchFamily="2" charset="2"/>
              </a:rPr>
              <a:t>different</a:t>
            </a:r>
            <a:r>
              <a:rPr lang="fi-FI" dirty="0" smtClean="0">
                <a:sym typeface="Wingdings" pitchFamily="2" charset="2"/>
              </a:rPr>
              <a:t> </a:t>
            </a:r>
            <a:r>
              <a:rPr lang="fi-FI" dirty="0" err="1" smtClean="0">
                <a:sym typeface="Wingdings" pitchFamily="2" charset="2"/>
              </a:rPr>
              <a:t>muscles</a:t>
            </a:r>
            <a:r>
              <a:rPr lang="fi-FI" dirty="0" smtClean="0">
                <a:sym typeface="Wingdings" pitchFamily="2" charset="2"/>
              </a:rPr>
              <a:t> and set </a:t>
            </a:r>
            <a:r>
              <a:rPr lang="fi-FI" dirty="0" err="1" smtClean="0">
                <a:sym typeface="Wingdings" pitchFamily="2" charset="2"/>
              </a:rPr>
              <a:t>goals</a:t>
            </a:r>
            <a:endParaRPr lang="fi-FI" dirty="0"/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4275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752</Words>
  <Application>Microsoft Office PowerPoint</Application>
  <PresentationFormat>On-screen Show (4:3)</PresentationFormat>
  <Paragraphs>102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Common European Framework of Reference for Languages (CEFR): Learning, Teaching, Assessment </vt:lpstr>
      <vt:lpstr>Language as a lake</vt:lpstr>
      <vt:lpstr>CEFR - What is it?</vt:lpstr>
      <vt:lpstr>Why was it developed?</vt:lpstr>
      <vt:lpstr>How to use the tools?</vt:lpstr>
      <vt:lpstr>Language skills </vt:lpstr>
      <vt:lpstr>Three levels</vt:lpstr>
      <vt:lpstr>Stairs to climb up</vt:lpstr>
      <vt:lpstr>How to use it?  Learning</vt:lpstr>
      <vt:lpstr>How to use it?  Teaching – tool for</vt:lpstr>
      <vt:lpstr>How to use it?  Assessment</vt:lpstr>
      <vt:lpstr>CEFR – three levels</vt:lpstr>
      <vt:lpstr>National Language Certificate in everyday life</vt:lpstr>
      <vt:lpstr>A couple of useful links</vt:lpstr>
      <vt:lpstr>Sources for further study and use</vt:lpstr>
    </vt:vector>
  </TitlesOfParts>
  <Company>University of Helsinki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European Framework of Reference for Languages (CEFR): Learning, Teaching, Assessment</dc:title>
  <dc:creator>ntuonone</dc:creator>
  <cp:lastModifiedBy>Tuononen, Nuppu M</cp:lastModifiedBy>
  <cp:revision>50</cp:revision>
  <cp:lastPrinted>2013-08-09T10:15:37Z</cp:lastPrinted>
  <dcterms:created xsi:type="dcterms:W3CDTF">2013-01-17T10:53:09Z</dcterms:created>
  <dcterms:modified xsi:type="dcterms:W3CDTF">2013-08-09T10:44:18Z</dcterms:modified>
</cp:coreProperties>
</file>