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6"/>
  </p:notesMasterIdLst>
  <p:sldIdLst>
    <p:sldId id="256" r:id="rId2"/>
    <p:sldId id="289" r:id="rId3"/>
    <p:sldId id="258" r:id="rId4"/>
    <p:sldId id="259" r:id="rId5"/>
    <p:sldId id="298" r:id="rId6"/>
    <p:sldId id="260" r:id="rId7"/>
    <p:sldId id="262" r:id="rId8"/>
    <p:sldId id="279" r:id="rId9"/>
    <p:sldId id="277" r:id="rId10"/>
    <p:sldId id="281" r:id="rId11"/>
    <p:sldId id="278" r:id="rId12"/>
    <p:sldId id="263" r:id="rId13"/>
    <p:sldId id="282" r:id="rId14"/>
    <p:sldId id="283" r:id="rId15"/>
    <p:sldId id="285" r:id="rId16"/>
    <p:sldId id="280" r:id="rId17"/>
    <p:sldId id="286" r:id="rId18"/>
    <p:sldId id="288" r:id="rId19"/>
    <p:sldId id="297" r:id="rId20"/>
    <p:sldId id="265" r:id="rId21"/>
    <p:sldId id="291" r:id="rId22"/>
    <p:sldId id="292" r:id="rId23"/>
    <p:sldId id="293" r:id="rId24"/>
    <p:sldId id="296" r:id="rId25"/>
    <p:sldId id="294" r:id="rId26"/>
    <p:sldId id="267" r:id="rId27"/>
    <p:sldId id="268" r:id="rId28"/>
    <p:sldId id="269" r:id="rId29"/>
    <p:sldId id="270" r:id="rId30"/>
    <p:sldId id="271" r:id="rId31"/>
    <p:sldId id="295" r:id="rId32"/>
    <p:sldId id="275" r:id="rId33"/>
    <p:sldId id="273" r:id="rId34"/>
    <p:sldId id="276" r:id="rId35"/>
  </p:sldIdLst>
  <p:sldSz cx="12192000" cy="6858000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orient="horz" pos="2614" userDrawn="1">
          <p15:clr>
            <a:srgbClr val="A4A3A4"/>
          </p15:clr>
        </p15:guide>
        <p15:guide id="3" pos="453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4F1B81-C338-4442-9571-ABC42C06122C}">
  <a:tblStyle styleId="{FB4F1B81-C338-4442-9571-ABC42C0612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56"/>
      </p:cViewPr>
      <p:guideLst>
        <p:guide orient="horz" pos="4042"/>
        <p:guide orient="horz" pos="2614"/>
        <p:guide pos="45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Seppo Koskinen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Pia Mäkelä	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Tommi Härkänen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Markku Helioväärä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Tiina Laatikainen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Satu Mänistö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Erkki Vartiainen		 National Institute for Health and Welfare, Finland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1200"/>
              <a:t>Teemu Gunnar</a:t>
            </a:r>
            <a:endParaRPr/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028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1aa6848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51aa68488c_0_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g51aa68488c_0_1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8274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1aa6848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51aa68488c_0_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g51aa68488c_0_1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41635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1aa6848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51aa68488c_0_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g51aa68488c_0_1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3295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1aa6848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51aa68488c_0_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Contrast between colours!</a:t>
            </a:r>
            <a:endParaRPr/>
          </a:p>
        </p:txBody>
      </p:sp>
      <p:sp>
        <p:nvSpPr>
          <p:cNvPr id="160" name="Google Shape;160;g51aa68488c_0_1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5675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1aa6848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51aa68488c_0_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g51aa68488c_0_1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9900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537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7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278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58b2725f6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9" name="Google Shape;229;g58b2725f68_0_9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Contrast between colours!</a:t>
            </a:r>
            <a:endParaRPr/>
          </a:p>
        </p:txBody>
      </p:sp>
      <p:sp>
        <p:nvSpPr>
          <p:cNvPr id="230" name="Google Shape;230;g58b2725f68_0_9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27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8b2725f68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8b2725f68_0_40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58b2725f68_0_40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28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58b2725f68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58b2725f68_0_57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200" cy="4605300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58b2725f68_0_57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00" cy="511200"/>
          </a:xfrm>
          <a:prstGeom prst="rect">
            <a:avLst/>
          </a:prstGeom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29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048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68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Contrast between colours!</a:t>
            </a:r>
            <a:endParaRPr/>
          </a:p>
        </p:txBody>
      </p:sp>
      <p:sp>
        <p:nvSpPr>
          <p:cNvPr id="104" name="Google Shape;104;p5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5835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Contrast between colours!</a:t>
            </a:r>
            <a:endParaRPr/>
          </a:p>
        </p:txBody>
      </p:sp>
      <p:sp>
        <p:nvSpPr>
          <p:cNvPr id="104" name="Google Shape;104;p5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549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25" rIns="9902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23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6553200"/>
            <a:ext cx="121920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s-CL" dirty="0"/>
              <a:t>Sebastián Peña</a:t>
            </a:r>
            <a:endParaRPr dirty="0"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9" name="Google Shape;29;p2"/>
          <p:cNvSpPr/>
          <p:nvPr/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"/>
          <p:cNvSpPr txBox="1">
            <a:spLocks noGrp="1"/>
          </p:cNvSpPr>
          <p:nvPr>
            <p:ph type="ctrTitle"/>
          </p:nvPr>
        </p:nvSpPr>
        <p:spPr>
          <a:xfrm>
            <a:off x="624418" y="1143000"/>
            <a:ext cx="10943167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>
                <a:solidFill>
                  <a:schemeClr val="lt1"/>
                </a:solidFill>
              </a:defRPr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subTitle" idx="1"/>
          </p:nvPr>
        </p:nvSpPr>
        <p:spPr>
          <a:xfrm>
            <a:off x="624418" y="2632076"/>
            <a:ext cx="10943167" cy="9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  <a:defRPr sz="1800">
                <a:solidFill>
                  <a:schemeClr val="lt1"/>
                </a:solidFill>
              </a:defRPr>
            </a:lvl1pPr>
            <a:lvl2pPr lvl="1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8CDFCD3-A267-4C9E-BB92-89D275A2FE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40405" y="4228297"/>
            <a:ext cx="3111190" cy="8398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624418" y="260351"/>
            <a:ext cx="10943167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"/>
          </p:nvPr>
        </p:nvSpPr>
        <p:spPr>
          <a:xfrm>
            <a:off x="609600" y="1484313"/>
            <a:ext cx="10957984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/>
            </a:lvl2pPr>
            <a:lvl3pPr marL="1371600" lvl="2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•"/>
              <a:defRPr/>
            </a:lvl3pPr>
            <a:lvl4pPr marL="1828800" lvl="3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4pPr>
            <a:lvl5pPr marL="2286000" lvl="4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5pPr>
            <a:lvl6pPr marL="2743200" lvl="5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s-CL" dirty="0"/>
              <a:t>04-06-2019</a:t>
            </a:r>
            <a:endParaRPr dirty="0"/>
          </a:p>
        </p:txBody>
      </p:sp>
      <p:sp>
        <p:nvSpPr>
          <p:cNvPr id="36" name="Google Shape;36;p3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s-CL" dirty="0"/>
              <a:t>Sebastián Peña</a:t>
            </a:r>
            <a:endParaRPr dirty="0"/>
          </a:p>
        </p:txBody>
      </p:sp>
      <p:sp>
        <p:nvSpPr>
          <p:cNvPr id="37" name="Google Shape;37;p3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A3BCEB-6D4C-4806-B052-9F1156E08067}"/>
              </a:ext>
            </a:extLst>
          </p:cNvPr>
          <p:cNvSpPr/>
          <p:nvPr userDrawn="1"/>
        </p:nvSpPr>
        <p:spPr>
          <a:xfrm>
            <a:off x="346076" y="5970587"/>
            <a:ext cx="1981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EFB52D3-A6C0-4192-8E53-5A9156CECC92}"/>
              </a:ext>
            </a:extLst>
          </p:cNvPr>
          <p:cNvSpPr/>
          <p:nvPr userDrawn="1"/>
        </p:nvSpPr>
        <p:spPr>
          <a:xfrm>
            <a:off x="8985250" y="6191250"/>
            <a:ext cx="2582333" cy="28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E91012C-36E4-418A-AD07-2C102D6D7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5968475"/>
            <a:ext cx="2079470" cy="5613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06F0557-1465-43DF-A590-5874CC8C6F14}"/>
              </a:ext>
            </a:extLst>
          </p:cNvPr>
          <p:cNvSpPr/>
          <p:nvPr userDrawn="1"/>
        </p:nvSpPr>
        <p:spPr>
          <a:xfrm>
            <a:off x="346076" y="5970587"/>
            <a:ext cx="1981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FDC58AD-0AE9-439D-A030-1A0947C297EF}"/>
              </a:ext>
            </a:extLst>
          </p:cNvPr>
          <p:cNvSpPr/>
          <p:nvPr userDrawn="1"/>
        </p:nvSpPr>
        <p:spPr>
          <a:xfrm>
            <a:off x="8985250" y="6191250"/>
            <a:ext cx="2582333" cy="28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D3A26DD-2444-4CDF-9128-290618CA5E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5968475"/>
            <a:ext cx="2079470" cy="5613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624418" y="260351"/>
            <a:ext cx="10943167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609600" y="1484313"/>
            <a:ext cx="5376333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1pPr>
            <a:lvl2pPr marL="914400" lvl="1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6189133" y="1484313"/>
            <a:ext cx="5378451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1pPr>
            <a:lvl2pPr marL="914400" lvl="1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8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4167ED4-DF55-4709-8311-BB8CC22593A2}"/>
              </a:ext>
            </a:extLst>
          </p:cNvPr>
          <p:cNvSpPr/>
          <p:nvPr userDrawn="1"/>
        </p:nvSpPr>
        <p:spPr>
          <a:xfrm>
            <a:off x="346076" y="5970587"/>
            <a:ext cx="1981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4BD7EC6-700B-4A99-89C3-9F8BB0AA4B71}"/>
              </a:ext>
            </a:extLst>
          </p:cNvPr>
          <p:cNvSpPr/>
          <p:nvPr userDrawn="1"/>
        </p:nvSpPr>
        <p:spPr>
          <a:xfrm>
            <a:off x="8985250" y="6191250"/>
            <a:ext cx="2582333" cy="28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B36434E-CE04-409D-AD77-AD292FC8DC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5968475"/>
            <a:ext cx="2079470" cy="5613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2200"/>
              <a:buFont typeface="Arial"/>
              <a:buNone/>
              <a:defRPr sz="2200" b="1"/>
            </a:lvl1pPr>
            <a:lvl2pPr marL="914400" lvl="1" indent="-228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1pPr>
            <a:lvl2pPr marL="914400" lvl="1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2200"/>
              <a:buFont typeface="Arial"/>
              <a:buNone/>
              <a:defRPr sz="2200" b="1"/>
            </a:lvl1pPr>
            <a:lvl2pPr marL="914400" lvl="1" indent="-228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683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2200"/>
              <a:buFont typeface="Arial"/>
              <a:buChar char="•"/>
              <a:defRPr sz="2200"/>
            </a:lvl1pPr>
            <a:lvl2pPr marL="914400" lvl="1" indent="-355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8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E9DE83B-B2F7-49AC-B2F4-7B4EECBB084A}"/>
              </a:ext>
            </a:extLst>
          </p:cNvPr>
          <p:cNvSpPr/>
          <p:nvPr userDrawn="1"/>
        </p:nvSpPr>
        <p:spPr>
          <a:xfrm>
            <a:off x="346076" y="5970587"/>
            <a:ext cx="1981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8666A78-1A6A-46DC-9B99-1AF3447B27D5}"/>
              </a:ext>
            </a:extLst>
          </p:cNvPr>
          <p:cNvSpPr/>
          <p:nvPr userDrawn="1"/>
        </p:nvSpPr>
        <p:spPr>
          <a:xfrm>
            <a:off x="8985250" y="6191250"/>
            <a:ext cx="2582333" cy="28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742B88E-8E86-4DD1-817F-E451B3C48E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5968475"/>
            <a:ext cx="2079470" cy="5613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>
            <a:spLocks noGrp="1"/>
          </p:cNvSpPr>
          <p:nvPr>
            <p:ph type="title"/>
          </p:nvPr>
        </p:nvSpPr>
        <p:spPr>
          <a:xfrm>
            <a:off x="624418" y="260351"/>
            <a:ext cx="10943167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78FA753-9B27-493F-B9F1-478FB42B2650}"/>
              </a:ext>
            </a:extLst>
          </p:cNvPr>
          <p:cNvSpPr/>
          <p:nvPr userDrawn="1"/>
        </p:nvSpPr>
        <p:spPr>
          <a:xfrm>
            <a:off x="346076" y="5970587"/>
            <a:ext cx="1981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029055-AF44-4F50-A458-35ACFFEE36A7}"/>
              </a:ext>
            </a:extLst>
          </p:cNvPr>
          <p:cNvSpPr/>
          <p:nvPr userDrawn="1"/>
        </p:nvSpPr>
        <p:spPr>
          <a:xfrm>
            <a:off x="8985250" y="6191250"/>
            <a:ext cx="2582333" cy="28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ABA944B-DB58-44C1-983A-D17CCC6418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5968475"/>
            <a:ext cx="2079470" cy="56131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561138"/>
            <a:ext cx="12192000" cy="2968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24418" y="260351"/>
            <a:ext cx="10943167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609600" y="1484313"/>
            <a:ext cx="10957984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8300" algn="l" rtl="0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8300" algn="l" rtl="0">
              <a:lnSpc>
                <a:spcPct val="85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8300" algn="l" rtl="0">
              <a:lnSpc>
                <a:spcPct val="85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8300" algn="l" rtl="0">
              <a:lnSpc>
                <a:spcPct val="85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8300" algn="l" rtl="0">
              <a:lnSpc>
                <a:spcPct val="85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09601" y="6589714"/>
            <a:ext cx="1454151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2063751" y="6597650"/>
            <a:ext cx="8064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0128251" y="6597650"/>
            <a:ext cx="1439333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‹Nº›</a:t>
            </a:fld>
            <a:endParaRPr lang="en-GB"/>
          </a:p>
        </p:txBody>
      </p:sp>
      <p:grpSp>
        <p:nvGrpSpPr>
          <p:cNvPr id="16" name="Google Shape;16;p1"/>
          <p:cNvGrpSpPr/>
          <p:nvPr/>
        </p:nvGrpSpPr>
        <p:grpSpPr>
          <a:xfrm>
            <a:off x="9219414" y="6324601"/>
            <a:ext cx="2301604" cy="76199"/>
            <a:chOff x="340" y="3906"/>
            <a:chExt cx="1747" cy="66"/>
          </a:xfrm>
        </p:grpSpPr>
        <p:sp>
          <p:nvSpPr>
            <p:cNvPr id="17" name="Google Shape;17;p1"/>
            <p:cNvSpPr/>
            <p:nvPr/>
          </p:nvSpPr>
          <p:spPr>
            <a:xfrm>
              <a:off x="1040" y="3906"/>
              <a:ext cx="1047" cy="66"/>
            </a:xfrm>
            <a:custGeom>
              <a:avLst/>
              <a:gdLst/>
              <a:ahLst/>
              <a:cxnLst/>
              <a:rect l="l" t="t" r="r" b="b"/>
              <a:pathLst>
                <a:path w="11514" h="728" extrusionOk="0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40" y="3906"/>
              <a:ext cx="661" cy="65"/>
            </a:xfrm>
            <a:custGeom>
              <a:avLst/>
              <a:gdLst/>
              <a:ahLst/>
              <a:cxnLst/>
              <a:rect l="l" t="t" r="r" b="b"/>
              <a:pathLst>
                <a:path w="7274" h="713" extrusionOk="0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9" name="Google Shape;19;p1" descr="SHORT_THL_LOGO_WEB_186x80px.jpg"/>
          <p:cNvPicPr preferRelativeResize="0"/>
          <p:nvPr/>
        </p:nvPicPr>
        <p:blipFill rotWithShape="1">
          <a:blip r:embed="rId8">
            <a:alphaModFix/>
          </a:blip>
          <a:srcRect t="9686" b="12813"/>
          <a:stretch/>
        </p:blipFill>
        <p:spPr>
          <a:xfrm>
            <a:off x="609600" y="5994398"/>
            <a:ext cx="16256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B8AC89D2-D51B-4353-88F4-19297FF02A0A}"/>
              </a:ext>
            </a:extLst>
          </p:cNvPr>
          <p:cNvSpPr/>
          <p:nvPr userDrawn="1"/>
        </p:nvSpPr>
        <p:spPr>
          <a:xfrm>
            <a:off x="346076" y="5970587"/>
            <a:ext cx="1981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A44B1FC-FE5F-4205-B308-E946ED3BC539}"/>
              </a:ext>
            </a:extLst>
          </p:cNvPr>
          <p:cNvSpPr/>
          <p:nvPr userDrawn="1"/>
        </p:nvSpPr>
        <p:spPr>
          <a:xfrm>
            <a:off x="8985250" y="6191250"/>
            <a:ext cx="2582333" cy="28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CL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EC98C183-BAC7-4B8E-902A-E74FCBBD7A8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09600" y="5968475"/>
            <a:ext cx="2079470" cy="56131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ctrTitle"/>
          </p:nvPr>
        </p:nvSpPr>
        <p:spPr>
          <a:xfrm>
            <a:off x="1992325" y="480150"/>
            <a:ext cx="8207400" cy="1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400" dirty="0">
                <a:solidFill>
                  <a:srgbClr val="FFFFFF"/>
                </a:solidFill>
              </a:rPr>
              <a:t>Socioeconomic Differences in Alcohol use, Disorders and Harm: Exploring the Alcohol Harm Paradox 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1992314" y="2632076"/>
            <a:ext cx="8207375" cy="94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/>
              <a:t>Sebastián Peña, MD, PhD</a:t>
            </a:r>
          </a:p>
          <a:p>
            <a:pPr marL="0" indent="0">
              <a:spcBef>
                <a:spcPts val="0"/>
              </a:spcBef>
            </a:pPr>
            <a:endParaRPr lang="en-GB" dirty="0"/>
          </a:p>
          <a:p>
            <a:pPr marL="0" indent="0">
              <a:spcBef>
                <a:spcPts val="0"/>
              </a:spcBef>
            </a:pPr>
            <a:r>
              <a:rPr lang="es-CL" dirty="0" err="1"/>
              <a:t>Väinö</a:t>
            </a:r>
            <a:r>
              <a:rPr lang="es-CL" dirty="0"/>
              <a:t> </a:t>
            </a:r>
            <a:r>
              <a:rPr lang="es-CL" dirty="0" err="1"/>
              <a:t>Kannisto</a:t>
            </a:r>
            <a:r>
              <a:rPr lang="es-CL" dirty="0"/>
              <a:t> </a:t>
            </a:r>
            <a:r>
              <a:rPr lang="es-CL" dirty="0" err="1"/>
              <a:t>Award</a:t>
            </a:r>
            <a:r>
              <a:rPr lang="es-CL" dirty="0"/>
              <a:t> 2021</a:t>
            </a:r>
            <a:endParaRPr dirty="0"/>
          </a:p>
          <a:p>
            <a:pPr marL="0" indent="0"/>
            <a:endParaRPr dirty="0"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1981201" y="6589714"/>
            <a:ext cx="1090613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dirty="0"/>
              <a:t>04.11.2021</a:t>
            </a:r>
            <a:endParaRPr dirty="0"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</a:t>
            </a:fld>
            <a:endParaRPr/>
          </a:p>
        </p:txBody>
      </p:sp>
      <p:pic>
        <p:nvPicPr>
          <p:cNvPr id="78" name="Google Shape;78;p9" descr="banneri_7b_powerpoint201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5764854"/>
            <a:ext cx="9144000" cy="784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8AAD62B-F654-4F2D-92D8-553A46075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4" name="Imagen 3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9E88C2EF-74BF-41DA-AC9A-F86FC0614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715" y="1103732"/>
            <a:ext cx="5506948" cy="5280580"/>
          </a:xfrm>
          <a:prstGeom prst="rect">
            <a:avLst/>
          </a:prstGeom>
        </p:spPr>
      </p:pic>
      <p:sp>
        <p:nvSpPr>
          <p:cNvPr id="6" name="Google Shape;148;p16">
            <a:extLst>
              <a:ext uri="{FF2B5EF4-FFF2-40B4-BE49-F238E27FC236}">
                <a16:creationId xmlns:a16="http://schemas.microsoft.com/office/drawing/2014/main" id="{B98BF9E0-38C7-4883-960A-477663053A9F}"/>
              </a:ext>
            </a:extLst>
          </p:cNvPr>
          <p:cNvSpPr txBox="1"/>
          <p:nvPr/>
        </p:nvSpPr>
        <p:spPr>
          <a:xfrm>
            <a:off x="838200" y="28684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GB" sz="3400" b="1" dirty="0">
                <a:solidFill>
                  <a:schemeClr val="accent1"/>
                </a:solidFill>
              </a:rPr>
              <a:t>Concentration index</a:t>
            </a:r>
            <a:endParaRPr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EE0BD8-7A82-4C91-95BB-01FE40D1FB11}"/>
              </a:ext>
            </a:extLst>
          </p:cNvPr>
          <p:cNvSpPr txBox="1"/>
          <p:nvPr/>
        </p:nvSpPr>
        <p:spPr>
          <a:xfrm>
            <a:off x="8558373" y="3213527"/>
            <a:ext cx="34083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 err="1"/>
              <a:t>Limits</a:t>
            </a:r>
            <a:endParaRPr lang="es-CL" sz="1600" dirty="0"/>
          </a:p>
          <a:p>
            <a:r>
              <a:rPr lang="es-CL" sz="1600" b="1" dirty="0"/>
              <a:t>-1 </a:t>
            </a:r>
            <a:r>
              <a:rPr lang="es-CL" sz="1600" dirty="0" err="1"/>
              <a:t>All</a:t>
            </a:r>
            <a:r>
              <a:rPr lang="es-CL" sz="1600" dirty="0"/>
              <a:t> </a:t>
            </a:r>
            <a:r>
              <a:rPr lang="es-CL" sz="1600" dirty="0" err="1"/>
              <a:t>the</a:t>
            </a:r>
            <a:r>
              <a:rPr lang="es-CL" sz="1600" dirty="0"/>
              <a:t> </a:t>
            </a:r>
            <a:r>
              <a:rPr lang="es-CL" sz="1600" dirty="0" err="1"/>
              <a:t>outcome</a:t>
            </a:r>
            <a:r>
              <a:rPr lang="es-CL" sz="1600" dirty="0"/>
              <a:t> </a:t>
            </a:r>
            <a:r>
              <a:rPr lang="es-CL" sz="1600" dirty="0" err="1"/>
              <a:t>concentrated</a:t>
            </a:r>
            <a:r>
              <a:rPr lang="es-CL" sz="1600" dirty="0"/>
              <a:t> in </a:t>
            </a:r>
          </a:p>
          <a:p>
            <a:r>
              <a:rPr lang="es-CL" sz="1600" dirty="0" err="1"/>
              <a:t>the</a:t>
            </a:r>
            <a:r>
              <a:rPr lang="es-CL" sz="1600" dirty="0"/>
              <a:t> </a:t>
            </a:r>
            <a:r>
              <a:rPr lang="es-CL" sz="1600" dirty="0" err="1"/>
              <a:t>lowest</a:t>
            </a:r>
            <a:r>
              <a:rPr lang="es-CL" sz="1600" dirty="0"/>
              <a:t> </a:t>
            </a:r>
            <a:r>
              <a:rPr lang="es-CL" sz="1600" dirty="0" err="1"/>
              <a:t>educational</a:t>
            </a:r>
            <a:r>
              <a:rPr lang="es-CL" sz="1600" dirty="0"/>
              <a:t> </a:t>
            </a:r>
            <a:r>
              <a:rPr lang="es-CL" sz="1600" dirty="0" err="1"/>
              <a:t>groups</a:t>
            </a:r>
            <a:endParaRPr lang="es-CL" sz="1600" dirty="0"/>
          </a:p>
          <a:p>
            <a:r>
              <a:rPr lang="es-CL" sz="1600" b="1" dirty="0"/>
              <a:t>+1 </a:t>
            </a:r>
            <a:r>
              <a:rPr lang="es-CL" sz="1600" dirty="0" err="1"/>
              <a:t>All</a:t>
            </a:r>
            <a:r>
              <a:rPr lang="es-CL" sz="1600" dirty="0"/>
              <a:t> </a:t>
            </a:r>
            <a:r>
              <a:rPr lang="es-CL" sz="1600" dirty="0" err="1"/>
              <a:t>the</a:t>
            </a:r>
            <a:r>
              <a:rPr lang="es-CL" sz="1600" dirty="0"/>
              <a:t> </a:t>
            </a:r>
            <a:r>
              <a:rPr lang="es-CL" sz="1600" dirty="0" err="1"/>
              <a:t>outcome</a:t>
            </a:r>
            <a:r>
              <a:rPr lang="es-CL" sz="1600" dirty="0"/>
              <a:t> </a:t>
            </a:r>
            <a:r>
              <a:rPr lang="es-CL" sz="1600" dirty="0" err="1"/>
              <a:t>concentrated</a:t>
            </a:r>
            <a:r>
              <a:rPr lang="es-CL" sz="1600" dirty="0"/>
              <a:t> in </a:t>
            </a:r>
          </a:p>
          <a:p>
            <a:r>
              <a:rPr lang="es-CL" sz="1600" dirty="0" err="1"/>
              <a:t>the</a:t>
            </a:r>
            <a:r>
              <a:rPr lang="es-CL" sz="1600" dirty="0"/>
              <a:t> </a:t>
            </a:r>
            <a:r>
              <a:rPr lang="es-CL" sz="1600" dirty="0" err="1"/>
              <a:t>highest</a:t>
            </a:r>
            <a:r>
              <a:rPr lang="es-CL" sz="1600" dirty="0"/>
              <a:t> </a:t>
            </a:r>
            <a:r>
              <a:rPr lang="es-CL" sz="1600" dirty="0" err="1"/>
              <a:t>educational</a:t>
            </a:r>
            <a:r>
              <a:rPr lang="es-CL" sz="1600" dirty="0"/>
              <a:t> </a:t>
            </a:r>
            <a:r>
              <a:rPr lang="es-CL" sz="1600" dirty="0" err="1"/>
              <a:t>groups</a:t>
            </a:r>
            <a:endParaRPr lang="es-CL" sz="1600" dirty="0"/>
          </a:p>
          <a:p>
            <a:r>
              <a:rPr lang="es-CL" sz="1600" b="1" dirty="0"/>
              <a:t>0</a:t>
            </a:r>
            <a:r>
              <a:rPr lang="es-CL" sz="1600" dirty="0"/>
              <a:t> </a:t>
            </a:r>
            <a:r>
              <a:rPr lang="es-CL" sz="1600" dirty="0" err="1"/>
              <a:t>Perfect</a:t>
            </a:r>
            <a:r>
              <a:rPr lang="es-CL" sz="1600" dirty="0"/>
              <a:t> </a:t>
            </a:r>
            <a:r>
              <a:rPr lang="es-CL" sz="1600" dirty="0" err="1"/>
              <a:t>equality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86353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11</a:t>
            </a:fld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768654" y="18864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GB" sz="3400" b="1" dirty="0">
                <a:solidFill>
                  <a:schemeClr val="accent1"/>
                </a:solidFill>
              </a:rPr>
              <a:t>II – Prevalence and socioeconomic differences in alcohol use disorders</a:t>
            </a:r>
            <a:endParaRPr dirty="0"/>
          </a:p>
        </p:txBody>
      </p:sp>
      <p:sp>
        <p:nvSpPr>
          <p:cNvPr id="149" name="Google Shape;149;p16"/>
          <p:cNvSpPr/>
          <p:nvPr/>
        </p:nvSpPr>
        <p:spPr>
          <a:xfrm>
            <a:off x="768659" y="1483968"/>
            <a:ext cx="1574700" cy="509217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Design</a:t>
            </a:r>
            <a:endParaRPr dirty="0"/>
          </a:p>
        </p:txBody>
      </p:sp>
      <p:sp>
        <p:nvSpPr>
          <p:cNvPr id="150" name="Google Shape;150;p16"/>
          <p:cNvSpPr/>
          <p:nvPr/>
        </p:nvSpPr>
        <p:spPr>
          <a:xfrm>
            <a:off x="768654" y="3109694"/>
            <a:ext cx="1574700" cy="917101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Exposures</a:t>
            </a:r>
            <a:endParaRPr dirty="0"/>
          </a:p>
        </p:txBody>
      </p:sp>
      <p:sp>
        <p:nvSpPr>
          <p:cNvPr id="151" name="Google Shape;151;p16"/>
          <p:cNvSpPr/>
          <p:nvPr/>
        </p:nvSpPr>
        <p:spPr>
          <a:xfrm>
            <a:off x="768659" y="4151655"/>
            <a:ext cx="1574700" cy="533359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Outcome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768654" y="4816286"/>
            <a:ext cx="1574700" cy="903775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Statistical analysis</a:t>
            </a:r>
            <a:endParaRPr/>
          </a:p>
        </p:txBody>
      </p:sp>
      <p:sp>
        <p:nvSpPr>
          <p:cNvPr id="153" name="Google Shape;153;p16"/>
          <p:cNvSpPr txBox="1"/>
          <p:nvPr/>
        </p:nvSpPr>
        <p:spPr>
          <a:xfrm>
            <a:off x="2719384" y="1483997"/>
            <a:ext cx="6258300" cy="509188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938953"/>
              </a:buClr>
              <a:buSzPts val="1600"/>
            </a:pPr>
            <a:r>
              <a:rPr lang="en-GB" sz="1600" b="1" dirty="0">
                <a:solidFill>
                  <a:srgbClr val="938953"/>
                </a:solidFill>
              </a:rPr>
              <a:t>Repeated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s-CL" sz="1600" b="1" dirty="0" err="1">
                <a:solidFill>
                  <a:srgbClr val="938953"/>
                </a:solidFill>
              </a:rPr>
              <a:t>measures</a:t>
            </a:r>
            <a:r>
              <a:rPr lang="es-CL" sz="1600" b="1" dirty="0">
                <a:solidFill>
                  <a:srgbClr val="938953"/>
                </a:solidFill>
              </a:rPr>
              <a:t> longitudinal </a:t>
            </a:r>
            <a:r>
              <a:rPr lang="es-CL" sz="1600" b="1" dirty="0" err="1">
                <a:solidFill>
                  <a:srgbClr val="938953"/>
                </a:solidFill>
              </a:rPr>
              <a:t>analyses</a:t>
            </a:r>
            <a:endParaRPr b="1" dirty="0"/>
          </a:p>
          <a:p>
            <a:endParaRPr sz="800" dirty="0">
              <a:solidFill>
                <a:srgbClr val="938953"/>
              </a:solidFill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2719371" y="3109694"/>
            <a:ext cx="6258300" cy="917101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Sex and age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Educational level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Marital status</a:t>
            </a:r>
            <a:endParaRPr dirty="0"/>
          </a:p>
        </p:txBody>
      </p:sp>
      <p:sp>
        <p:nvSpPr>
          <p:cNvPr id="155" name="Google Shape;155;p16"/>
          <p:cNvSpPr txBox="1"/>
          <p:nvPr/>
        </p:nvSpPr>
        <p:spPr>
          <a:xfrm>
            <a:off x="2719384" y="4151655"/>
            <a:ext cx="6258300" cy="533359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>
                <a:solidFill>
                  <a:srgbClr val="938953"/>
                </a:solidFill>
              </a:rPr>
              <a:t>Alcohol use </a:t>
            </a:r>
            <a:r>
              <a:rPr lang="es-CL" sz="1600" dirty="0" err="1">
                <a:solidFill>
                  <a:srgbClr val="938953"/>
                </a:solidFill>
              </a:rPr>
              <a:t>disorders</a:t>
            </a:r>
            <a:r>
              <a:rPr lang="es-CL" sz="1600" dirty="0">
                <a:solidFill>
                  <a:srgbClr val="938953"/>
                </a:solidFill>
              </a:rPr>
              <a:t> (</a:t>
            </a:r>
            <a:r>
              <a:rPr lang="es-CL" sz="1600" dirty="0" err="1">
                <a:solidFill>
                  <a:srgbClr val="938953"/>
                </a:solidFill>
              </a:rPr>
              <a:t>using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the</a:t>
            </a:r>
            <a:r>
              <a:rPr lang="es-CL" sz="1600" dirty="0">
                <a:solidFill>
                  <a:srgbClr val="938953"/>
                </a:solidFill>
              </a:rPr>
              <a:t> M-CIDI, a </a:t>
            </a:r>
            <a:r>
              <a:rPr lang="es-CL" sz="1600" dirty="0" err="1">
                <a:solidFill>
                  <a:srgbClr val="938953"/>
                </a:solidFill>
              </a:rPr>
              <a:t>structured</a:t>
            </a:r>
            <a:r>
              <a:rPr lang="es-CL" sz="1600" dirty="0">
                <a:solidFill>
                  <a:srgbClr val="938953"/>
                </a:solidFill>
              </a:rPr>
              <a:t> interview)</a:t>
            </a:r>
            <a:endParaRPr dirty="0"/>
          </a:p>
          <a:p>
            <a:endParaRPr sz="800" dirty="0">
              <a:solidFill>
                <a:srgbClr val="938953"/>
              </a:solidFill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2719374" y="4802960"/>
            <a:ext cx="6258300" cy="917101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Model-adjusted prevalence from logistic regressions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Comparison of inverse probability weights and multiple imputation (to account for non-participation)</a:t>
            </a:r>
            <a:endParaRPr sz="800" dirty="0">
              <a:solidFill>
                <a:srgbClr val="938953"/>
              </a:solidFill>
            </a:endParaRPr>
          </a:p>
        </p:txBody>
      </p:sp>
      <p:sp>
        <p:nvSpPr>
          <p:cNvPr id="12" name="Google Shape;150;p16">
            <a:extLst>
              <a:ext uri="{FF2B5EF4-FFF2-40B4-BE49-F238E27FC236}">
                <a16:creationId xmlns:a16="http://schemas.microsoft.com/office/drawing/2014/main" id="{563B2723-465B-4783-A6C8-2C9B2A5B5714}"/>
              </a:ext>
            </a:extLst>
          </p:cNvPr>
          <p:cNvSpPr/>
          <p:nvPr/>
        </p:nvSpPr>
        <p:spPr>
          <a:xfrm>
            <a:off x="768654" y="2118046"/>
            <a:ext cx="1574700" cy="866787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Data</a:t>
            </a:r>
            <a:endParaRPr dirty="0"/>
          </a:p>
        </p:txBody>
      </p:sp>
      <p:sp>
        <p:nvSpPr>
          <p:cNvPr id="13" name="Google Shape;154;p16">
            <a:extLst>
              <a:ext uri="{FF2B5EF4-FFF2-40B4-BE49-F238E27FC236}">
                <a16:creationId xmlns:a16="http://schemas.microsoft.com/office/drawing/2014/main" id="{5B8B21C9-0E9B-47AA-B339-950B8DC402B5}"/>
              </a:ext>
            </a:extLst>
          </p:cNvPr>
          <p:cNvSpPr txBox="1"/>
          <p:nvPr/>
        </p:nvSpPr>
        <p:spPr>
          <a:xfrm>
            <a:off x="2719371" y="2109435"/>
            <a:ext cx="6258300" cy="875399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Health 2000 Survey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 err="1">
                <a:solidFill>
                  <a:srgbClr val="938953"/>
                </a:solidFill>
              </a:rPr>
              <a:t>Health</a:t>
            </a:r>
            <a:r>
              <a:rPr lang="es-CL" sz="1600" dirty="0">
                <a:solidFill>
                  <a:srgbClr val="938953"/>
                </a:solidFill>
              </a:rPr>
              <a:t> 2011 </a:t>
            </a:r>
            <a:r>
              <a:rPr lang="es-CL" sz="1600" dirty="0" err="1">
                <a:solidFill>
                  <a:srgbClr val="938953"/>
                </a:solidFill>
              </a:rPr>
              <a:t>Survey</a:t>
            </a:r>
            <a:r>
              <a:rPr lang="es-CL" sz="1600" dirty="0">
                <a:solidFill>
                  <a:srgbClr val="938953"/>
                </a:solidFill>
              </a:rPr>
              <a:t> (</a:t>
            </a:r>
            <a:r>
              <a:rPr lang="es-CL" sz="1600" dirty="0" err="1">
                <a:solidFill>
                  <a:srgbClr val="938953"/>
                </a:solidFill>
              </a:rPr>
              <a:t>follow</a:t>
            </a:r>
            <a:r>
              <a:rPr lang="es-CL" sz="1600" dirty="0">
                <a:solidFill>
                  <a:srgbClr val="938953"/>
                </a:solidFill>
              </a:rPr>
              <a:t>-up </a:t>
            </a:r>
            <a:r>
              <a:rPr lang="es-CL" sz="1600" dirty="0" err="1">
                <a:solidFill>
                  <a:srgbClr val="938953"/>
                </a:solidFill>
              </a:rPr>
              <a:t>of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Health</a:t>
            </a:r>
            <a:r>
              <a:rPr lang="es-CL" sz="1600" dirty="0">
                <a:solidFill>
                  <a:srgbClr val="938953"/>
                </a:solidFill>
              </a:rPr>
              <a:t> 2000 </a:t>
            </a:r>
            <a:r>
              <a:rPr lang="es-CL" sz="1600" dirty="0" err="1">
                <a:solidFill>
                  <a:srgbClr val="938953"/>
                </a:solidFill>
              </a:rPr>
              <a:t>Survey</a:t>
            </a:r>
            <a:r>
              <a:rPr lang="es-CL" sz="1600" dirty="0">
                <a:solidFill>
                  <a:srgbClr val="938953"/>
                </a:solidFill>
              </a:rPr>
              <a:t>)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>
                <a:solidFill>
                  <a:srgbClr val="938953"/>
                </a:solidFill>
              </a:rPr>
              <a:t>59% </a:t>
            </a:r>
            <a:r>
              <a:rPr lang="es-CL" sz="1600" dirty="0" err="1">
                <a:solidFill>
                  <a:srgbClr val="938953"/>
                </a:solidFill>
              </a:rPr>
              <a:t>participation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rate</a:t>
            </a:r>
            <a:r>
              <a:rPr lang="es-CL" sz="1600" dirty="0">
                <a:solidFill>
                  <a:srgbClr val="938953"/>
                </a:solidFill>
              </a:rPr>
              <a:t>, n = 4381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endParaRPr sz="1600" dirty="0">
              <a:solidFill>
                <a:srgbClr val="9389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7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12</a:t>
            </a:fld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727560" y="3530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GB" sz="3400" b="1" dirty="0">
                <a:solidFill>
                  <a:schemeClr val="accent1"/>
                </a:solidFill>
              </a:rPr>
              <a:t>III – IV Explanations for the alcohol harm paradox</a:t>
            </a:r>
            <a:endParaRPr dirty="0"/>
          </a:p>
        </p:txBody>
      </p:sp>
      <p:sp>
        <p:nvSpPr>
          <p:cNvPr id="149" name="Google Shape;149;p16"/>
          <p:cNvSpPr/>
          <p:nvPr/>
        </p:nvSpPr>
        <p:spPr>
          <a:xfrm>
            <a:off x="727560" y="2038630"/>
            <a:ext cx="1574700" cy="1408800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Data</a:t>
            </a:r>
            <a:endParaRPr dirty="0"/>
          </a:p>
        </p:txBody>
      </p:sp>
      <p:sp>
        <p:nvSpPr>
          <p:cNvPr id="150" name="Google Shape;150;p16"/>
          <p:cNvSpPr/>
          <p:nvPr/>
        </p:nvSpPr>
        <p:spPr>
          <a:xfrm>
            <a:off x="727560" y="3583678"/>
            <a:ext cx="1574700" cy="1026000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Exposures</a:t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727560" y="4745926"/>
            <a:ext cx="1574700" cy="875400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Outcome</a:t>
            </a:r>
            <a:endParaRPr/>
          </a:p>
        </p:txBody>
      </p:sp>
      <p:sp>
        <p:nvSpPr>
          <p:cNvPr id="153" name="Google Shape;153;p16"/>
          <p:cNvSpPr txBox="1"/>
          <p:nvPr/>
        </p:nvSpPr>
        <p:spPr>
          <a:xfrm>
            <a:off x="2678285" y="2038659"/>
            <a:ext cx="6258300" cy="1408800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Eight health examination surveys: Mini-Finland Survey 1978, Health 2000, FINRISK 1982-2007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High response rates (average 78%)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Comparable design and implementation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Analytic sample: ~53,000 participants</a:t>
            </a:r>
            <a:endParaRPr dirty="0"/>
          </a:p>
          <a:p>
            <a:endParaRPr sz="800" dirty="0">
              <a:solidFill>
                <a:srgbClr val="938953"/>
              </a:solidFill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2678277" y="3575067"/>
            <a:ext cx="6258300" cy="1034700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Sex, age, income and education (SES), marital status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Weekly alcohol use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Smoking and body mass index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Alcohol biomarkers: GGT, CDT, AST, ALT</a:t>
            </a:r>
            <a:endParaRPr sz="1600" dirty="0">
              <a:solidFill>
                <a:srgbClr val="938953"/>
              </a:solidFill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2678285" y="4745926"/>
            <a:ext cx="6258300" cy="875400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Alcohol-attributable mortality (35 100% attributable causes)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Death certificates (underlying and contributory causes of death)</a:t>
            </a:r>
            <a:endParaRPr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Follow-up from baseline until December 2016</a:t>
            </a:r>
            <a:endParaRPr dirty="0"/>
          </a:p>
          <a:p>
            <a:endParaRPr sz="800" dirty="0">
              <a:solidFill>
                <a:srgbClr val="938953"/>
              </a:solidFill>
            </a:endParaRPr>
          </a:p>
        </p:txBody>
      </p:sp>
      <p:sp>
        <p:nvSpPr>
          <p:cNvPr id="12" name="Google Shape;151;p16">
            <a:extLst>
              <a:ext uri="{FF2B5EF4-FFF2-40B4-BE49-F238E27FC236}">
                <a16:creationId xmlns:a16="http://schemas.microsoft.com/office/drawing/2014/main" id="{6E0F5494-7970-490C-86CC-2904DBDD3741}"/>
              </a:ext>
            </a:extLst>
          </p:cNvPr>
          <p:cNvSpPr/>
          <p:nvPr/>
        </p:nvSpPr>
        <p:spPr>
          <a:xfrm>
            <a:off x="727560" y="1234284"/>
            <a:ext cx="1574700" cy="676709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Design</a:t>
            </a:r>
            <a:endParaRPr dirty="0"/>
          </a:p>
        </p:txBody>
      </p:sp>
      <p:sp>
        <p:nvSpPr>
          <p:cNvPr id="13" name="Google Shape;155;p16">
            <a:extLst>
              <a:ext uri="{FF2B5EF4-FFF2-40B4-BE49-F238E27FC236}">
                <a16:creationId xmlns:a16="http://schemas.microsoft.com/office/drawing/2014/main" id="{D04EB803-6968-43D7-BE62-598393DDA474}"/>
              </a:ext>
            </a:extLst>
          </p:cNvPr>
          <p:cNvSpPr txBox="1"/>
          <p:nvPr/>
        </p:nvSpPr>
        <p:spPr>
          <a:xfrm>
            <a:off x="2678285" y="1234284"/>
            <a:ext cx="6258300" cy="676709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938953"/>
              </a:buClr>
              <a:buSzPts val="1600"/>
            </a:pPr>
            <a:r>
              <a:rPr lang="es-CL" sz="1600" b="1" dirty="0">
                <a:solidFill>
                  <a:srgbClr val="938953"/>
                </a:solidFill>
              </a:rPr>
              <a:t>Prospective </a:t>
            </a:r>
            <a:r>
              <a:rPr lang="es-CL" sz="1600" b="1" dirty="0" err="1">
                <a:solidFill>
                  <a:srgbClr val="938953"/>
                </a:solidFill>
              </a:rPr>
              <a:t>cohort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s-CL" sz="1600" b="1" dirty="0" err="1">
                <a:solidFill>
                  <a:srgbClr val="938953"/>
                </a:solidFill>
              </a:rPr>
              <a:t>study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s-CL" sz="1600" b="1" dirty="0" err="1">
                <a:solidFill>
                  <a:srgbClr val="938953"/>
                </a:solidFill>
              </a:rPr>
              <a:t>of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s-CL" sz="1600" b="1" dirty="0" err="1">
                <a:solidFill>
                  <a:srgbClr val="938953"/>
                </a:solidFill>
              </a:rPr>
              <a:t>pooled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s-CL" sz="1600" b="1" dirty="0" err="1">
                <a:solidFill>
                  <a:srgbClr val="938953"/>
                </a:solidFill>
              </a:rPr>
              <a:t>nationally</a:t>
            </a:r>
            <a:r>
              <a:rPr lang="es-CL" sz="1600" b="1" dirty="0">
                <a:solidFill>
                  <a:srgbClr val="938953"/>
                </a:solidFill>
              </a:rPr>
              <a:t> representative </a:t>
            </a:r>
            <a:r>
              <a:rPr lang="es-CL" sz="1600" b="1" dirty="0" err="1">
                <a:solidFill>
                  <a:srgbClr val="938953"/>
                </a:solidFill>
              </a:rPr>
              <a:t>health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s-CL" sz="1600" b="1" dirty="0" err="1">
                <a:solidFill>
                  <a:srgbClr val="938953"/>
                </a:solidFill>
              </a:rPr>
              <a:t>surveys</a:t>
            </a:r>
            <a:endParaRPr b="1" dirty="0"/>
          </a:p>
          <a:p>
            <a:endParaRPr sz="800" dirty="0">
              <a:solidFill>
                <a:srgbClr val="93895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37ED9AE6-DC03-4F17-B1DC-DBD0CC23E98B}"/>
              </a:ext>
            </a:extLst>
          </p:cNvPr>
          <p:cNvSpPr/>
          <p:nvPr/>
        </p:nvSpPr>
        <p:spPr>
          <a:xfrm>
            <a:off x="2887038" y="1750267"/>
            <a:ext cx="5701201" cy="2586098"/>
          </a:xfrm>
          <a:prstGeom prst="arc">
            <a:avLst>
              <a:gd name="adj1" fmla="val 12304545"/>
              <a:gd name="adj2" fmla="val 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2" name="Google Shape;162;p17"/>
          <p:cNvSpPr/>
          <p:nvPr/>
        </p:nvSpPr>
        <p:spPr>
          <a:xfrm>
            <a:off x="2993764" y="4021608"/>
            <a:ext cx="5479476" cy="1334357"/>
          </a:xfrm>
          <a:custGeom>
            <a:avLst/>
            <a:gdLst/>
            <a:ahLst/>
            <a:cxnLst/>
            <a:rect l="l" t="t" r="r" b="b"/>
            <a:pathLst>
              <a:path w="178839" h="53783" extrusionOk="0">
                <a:moveTo>
                  <a:pt x="0" y="0"/>
                </a:moveTo>
                <a:cubicBezTo>
                  <a:pt x="10073" y="7697"/>
                  <a:pt x="42809" y="37466"/>
                  <a:pt x="60437" y="46180"/>
                </a:cubicBezTo>
                <a:cubicBezTo>
                  <a:pt x="78065" y="54894"/>
                  <a:pt x="91143" y="54849"/>
                  <a:pt x="105769" y="52282"/>
                </a:cubicBezTo>
                <a:cubicBezTo>
                  <a:pt x="120396" y="49715"/>
                  <a:pt x="136018" y="38791"/>
                  <a:pt x="148196" y="30778"/>
                </a:cubicBezTo>
                <a:cubicBezTo>
                  <a:pt x="160374" y="22765"/>
                  <a:pt x="173732" y="8632"/>
                  <a:pt x="178839" y="420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s-CL" dirty="0"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957150" y="130422"/>
            <a:ext cx="6508756" cy="608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III - DAG and mediation analysis</a:t>
            </a:r>
            <a:endParaRPr dirty="0"/>
          </a:p>
        </p:txBody>
      </p:sp>
      <p:sp>
        <p:nvSpPr>
          <p:cNvPr id="164" name="Google Shape;164;p17"/>
          <p:cNvSpPr/>
          <p:nvPr/>
        </p:nvSpPr>
        <p:spPr>
          <a:xfrm>
            <a:off x="4316921" y="3236441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Alcohol use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8042487" y="3232709"/>
            <a:ext cx="1066500" cy="7179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Alcohol mortality</a:t>
            </a:r>
            <a:endParaRPr/>
          </a:p>
        </p:txBody>
      </p:sp>
      <p:cxnSp>
        <p:nvCxnSpPr>
          <p:cNvPr id="166" name="Google Shape;166;p17"/>
          <p:cNvCxnSpPr>
            <a:cxnSpLocks/>
            <a:stCxn id="164" idx="3"/>
            <a:endCxn id="35" idx="1"/>
          </p:cNvCxnSpPr>
          <p:nvPr/>
        </p:nvCxnSpPr>
        <p:spPr>
          <a:xfrm>
            <a:off x="5642921" y="3595391"/>
            <a:ext cx="340067" cy="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1" name="Google Shape;171;p17"/>
          <p:cNvSpPr/>
          <p:nvPr/>
        </p:nvSpPr>
        <p:spPr>
          <a:xfrm>
            <a:off x="2285925" y="3239750"/>
            <a:ext cx="1381500" cy="717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Exposure: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Income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74" name="Google Shape;174;p17"/>
          <p:cNvCxnSpPr>
            <a:cxnSpLocks/>
            <a:stCxn id="171" idx="3"/>
            <a:endCxn id="164" idx="1"/>
          </p:cNvCxnSpPr>
          <p:nvPr/>
        </p:nvCxnSpPr>
        <p:spPr>
          <a:xfrm flipV="1">
            <a:off x="3667425" y="3595391"/>
            <a:ext cx="649496" cy="3309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5" name="Google Shape;175;p17"/>
          <p:cNvSpPr/>
          <p:nvPr/>
        </p:nvSpPr>
        <p:spPr>
          <a:xfrm>
            <a:off x="2285925" y="1895013"/>
            <a:ext cx="1381500" cy="717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‘Confounders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6" name="Google Shape;176;p17"/>
          <p:cNvSpPr txBox="1"/>
          <p:nvPr/>
        </p:nvSpPr>
        <p:spPr>
          <a:xfrm>
            <a:off x="8143038" y="4371489"/>
            <a:ext cx="1288638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Direct effect (unexplained)</a:t>
            </a:r>
            <a:endParaRPr dirty="0"/>
          </a:p>
        </p:txBody>
      </p:sp>
      <p:cxnSp>
        <p:nvCxnSpPr>
          <p:cNvPr id="31" name="Google Shape;174;p17">
            <a:extLst>
              <a:ext uri="{FF2B5EF4-FFF2-40B4-BE49-F238E27FC236}">
                <a16:creationId xmlns:a16="http://schemas.microsoft.com/office/drawing/2014/main" id="{1E1BD719-4D61-4B57-A7B3-26B798B99D3D}"/>
              </a:ext>
            </a:extLst>
          </p:cNvPr>
          <p:cNvCxnSpPr>
            <a:cxnSpLocks/>
            <a:stCxn id="175" idx="2"/>
            <a:endCxn id="171" idx="0"/>
          </p:cNvCxnSpPr>
          <p:nvPr/>
        </p:nvCxnSpPr>
        <p:spPr>
          <a:xfrm>
            <a:off x="2976675" y="2612913"/>
            <a:ext cx="0" cy="626837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" name="Google Shape;164;p17">
            <a:extLst>
              <a:ext uri="{FF2B5EF4-FFF2-40B4-BE49-F238E27FC236}">
                <a16:creationId xmlns:a16="http://schemas.microsoft.com/office/drawing/2014/main" id="{5F8CD0E1-E24B-429B-9A5C-7A431F5E4337}"/>
              </a:ext>
            </a:extLst>
          </p:cNvPr>
          <p:cNvSpPr/>
          <p:nvPr/>
        </p:nvSpPr>
        <p:spPr>
          <a:xfrm>
            <a:off x="5982988" y="3236441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dirty="0">
                <a:solidFill>
                  <a:schemeClr val="lt1"/>
                </a:solidFill>
              </a:rPr>
              <a:t>Mediator 2:</a:t>
            </a:r>
            <a:endParaRPr dirty="0">
              <a:solidFill>
                <a:schemeClr val="lt1"/>
              </a:solidFill>
            </a:endParaRPr>
          </a:p>
          <a:p>
            <a:pPr algn="ctr"/>
            <a:r>
              <a:rPr lang="en-GB" dirty="0">
                <a:solidFill>
                  <a:schemeClr val="lt1"/>
                </a:solidFill>
              </a:rPr>
              <a:t>Biomarker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7" name="Google Shape;162;p17">
            <a:extLst>
              <a:ext uri="{FF2B5EF4-FFF2-40B4-BE49-F238E27FC236}">
                <a16:creationId xmlns:a16="http://schemas.microsoft.com/office/drawing/2014/main" id="{7F42BF0C-93D0-4003-8100-FA2A726AAB79}"/>
              </a:ext>
            </a:extLst>
          </p:cNvPr>
          <p:cNvSpPr/>
          <p:nvPr/>
        </p:nvSpPr>
        <p:spPr>
          <a:xfrm flipV="1">
            <a:off x="4993240" y="2652943"/>
            <a:ext cx="3359649" cy="544637"/>
          </a:xfrm>
          <a:custGeom>
            <a:avLst/>
            <a:gdLst/>
            <a:ahLst/>
            <a:cxnLst/>
            <a:rect l="l" t="t" r="r" b="b"/>
            <a:pathLst>
              <a:path w="178839" h="53783" extrusionOk="0">
                <a:moveTo>
                  <a:pt x="0" y="0"/>
                </a:moveTo>
                <a:cubicBezTo>
                  <a:pt x="10073" y="7697"/>
                  <a:pt x="42809" y="37466"/>
                  <a:pt x="60437" y="46180"/>
                </a:cubicBezTo>
                <a:cubicBezTo>
                  <a:pt x="78065" y="54894"/>
                  <a:pt x="91143" y="54849"/>
                  <a:pt x="105769" y="52282"/>
                </a:cubicBezTo>
                <a:cubicBezTo>
                  <a:pt x="120396" y="49715"/>
                  <a:pt x="136018" y="38791"/>
                  <a:pt x="148196" y="30778"/>
                </a:cubicBezTo>
                <a:cubicBezTo>
                  <a:pt x="160374" y="22765"/>
                  <a:pt x="173732" y="8632"/>
                  <a:pt x="178839" y="4203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991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957150" y="130422"/>
            <a:ext cx="6508756" cy="608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III - DAG and mediation analysis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5C089AB-7FAA-4CE6-9DAC-898E72BC0C06}"/>
                  </a:ext>
                </a:extLst>
              </p:cNvPr>
              <p:cNvSpPr txBox="1"/>
              <p:nvPr/>
            </p:nvSpPr>
            <p:spPr>
              <a:xfrm>
                <a:off x="1957150" y="1690097"/>
                <a:ext cx="33824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𝑐𝑋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5C089AB-7FAA-4CE6-9DAC-898E72BC0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150" y="1690097"/>
                <a:ext cx="338246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3CA2575-CCC0-4AAB-B030-DE660D7E47F5}"/>
                  </a:ext>
                </a:extLst>
              </p:cNvPr>
              <p:cNvSpPr txBox="1"/>
              <p:nvPr/>
            </p:nvSpPr>
            <p:spPr>
              <a:xfrm>
                <a:off x="1957149" y="2597962"/>
                <a:ext cx="44281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𝑏𝑀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3CA2575-CCC0-4AAB-B030-DE660D7E4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149" y="2597962"/>
                <a:ext cx="442813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A715F05-3DBD-41C6-A2C7-F29B9FF2BC9C}"/>
                  </a:ext>
                </a:extLst>
              </p:cNvPr>
              <p:cNvSpPr txBox="1"/>
              <p:nvPr/>
            </p:nvSpPr>
            <p:spPr>
              <a:xfrm>
                <a:off x="1957149" y="3505827"/>
                <a:ext cx="10397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A715F05-3DBD-41C6-A2C7-F29B9FF2B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149" y="3505827"/>
                <a:ext cx="103977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6E81D470-22A3-45D6-A02A-61F313DBF410}"/>
              </a:ext>
            </a:extLst>
          </p:cNvPr>
          <p:cNvSpPr txBox="1"/>
          <p:nvPr/>
        </p:nvSpPr>
        <p:spPr>
          <a:xfrm>
            <a:off x="1864783" y="4428166"/>
            <a:ext cx="81900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/>
              <a:t>“Change-in-</a:t>
            </a:r>
            <a:r>
              <a:rPr lang="es-CL" sz="2200" dirty="0" err="1"/>
              <a:t>estimate</a:t>
            </a:r>
            <a:r>
              <a:rPr lang="es-CL" sz="2200" dirty="0"/>
              <a:t>” i.e. </a:t>
            </a:r>
            <a:r>
              <a:rPr lang="es-CL" sz="2200" dirty="0" err="1"/>
              <a:t>difference</a:t>
            </a:r>
            <a:r>
              <a:rPr lang="es-CL" sz="2200" dirty="0"/>
              <a:t> </a:t>
            </a:r>
            <a:r>
              <a:rPr lang="es-CL" sz="2200" dirty="0" err="1"/>
              <a:t>method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Survival</a:t>
            </a:r>
            <a:r>
              <a:rPr lang="es-CL" sz="2200" dirty="0"/>
              <a:t> </a:t>
            </a:r>
            <a:r>
              <a:rPr lang="es-CL" sz="2200" dirty="0" err="1"/>
              <a:t>analysis</a:t>
            </a:r>
            <a:r>
              <a:rPr lang="es-CL" sz="2200" dirty="0"/>
              <a:t> </a:t>
            </a:r>
            <a:r>
              <a:rPr lang="es-CL" sz="2200" dirty="0" err="1"/>
              <a:t>with</a:t>
            </a:r>
            <a:r>
              <a:rPr lang="es-CL" sz="2200" dirty="0"/>
              <a:t> </a:t>
            </a:r>
            <a:r>
              <a:rPr lang="es-CL" sz="2200" dirty="0" err="1"/>
              <a:t>frailty</a:t>
            </a:r>
            <a:r>
              <a:rPr lang="es-CL" sz="2200" dirty="0"/>
              <a:t> Cox </a:t>
            </a:r>
            <a:r>
              <a:rPr lang="es-CL" sz="2200" dirty="0" err="1"/>
              <a:t>proportional</a:t>
            </a:r>
            <a:r>
              <a:rPr lang="es-CL" sz="2200" dirty="0"/>
              <a:t> </a:t>
            </a:r>
            <a:r>
              <a:rPr lang="es-CL" sz="2200" dirty="0" err="1"/>
              <a:t>hazards</a:t>
            </a:r>
            <a:r>
              <a:rPr lang="es-CL" sz="2200" dirty="0"/>
              <a:t> </a:t>
            </a:r>
            <a:r>
              <a:rPr lang="es-CL" sz="2200" dirty="0" err="1"/>
              <a:t>models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/>
              <a:t>Age as </a:t>
            </a:r>
            <a:r>
              <a:rPr lang="es-CL" sz="2200" dirty="0" err="1"/>
              <a:t>the</a:t>
            </a:r>
            <a:r>
              <a:rPr lang="es-CL" sz="2200" dirty="0"/>
              <a:t> </a:t>
            </a:r>
            <a:r>
              <a:rPr lang="es-CL" sz="2200" dirty="0" err="1"/>
              <a:t>timescale</a:t>
            </a:r>
            <a:r>
              <a:rPr lang="es-CL" sz="2200" dirty="0"/>
              <a:t> </a:t>
            </a:r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Complex</a:t>
            </a:r>
            <a:r>
              <a:rPr lang="es-CL" sz="2200" dirty="0"/>
              <a:t> </a:t>
            </a:r>
            <a:r>
              <a:rPr lang="es-CL" sz="2200" dirty="0" err="1"/>
              <a:t>sampling</a:t>
            </a:r>
            <a:r>
              <a:rPr lang="es-CL" sz="2200" dirty="0"/>
              <a:t> </a:t>
            </a:r>
            <a:r>
              <a:rPr lang="es-CL" sz="2200" dirty="0" err="1"/>
              <a:t>design</a:t>
            </a:r>
            <a:endParaRPr lang="es-CL" sz="2200" dirty="0"/>
          </a:p>
        </p:txBody>
      </p:sp>
      <p:sp>
        <p:nvSpPr>
          <p:cNvPr id="19" name="Google Shape;179;p17">
            <a:extLst>
              <a:ext uri="{FF2B5EF4-FFF2-40B4-BE49-F238E27FC236}">
                <a16:creationId xmlns:a16="http://schemas.microsoft.com/office/drawing/2014/main" id="{D2F8933D-9587-4695-BB42-17D66AEAF433}"/>
              </a:ext>
            </a:extLst>
          </p:cNvPr>
          <p:cNvSpPr/>
          <p:nvPr/>
        </p:nvSpPr>
        <p:spPr>
          <a:xfrm>
            <a:off x="7473024" y="1690097"/>
            <a:ext cx="1152000" cy="3918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Model 1</a:t>
            </a:r>
            <a:endParaRPr/>
          </a:p>
        </p:txBody>
      </p:sp>
      <p:sp>
        <p:nvSpPr>
          <p:cNvPr id="20" name="Google Shape;181;p17">
            <a:extLst>
              <a:ext uri="{FF2B5EF4-FFF2-40B4-BE49-F238E27FC236}">
                <a16:creationId xmlns:a16="http://schemas.microsoft.com/office/drawing/2014/main" id="{E1C7F76F-F93D-4A24-9EB6-47E9E93BFA38}"/>
              </a:ext>
            </a:extLst>
          </p:cNvPr>
          <p:cNvSpPr txBox="1"/>
          <p:nvPr/>
        </p:nvSpPr>
        <p:spPr>
          <a:xfrm>
            <a:off x="7473024" y="2228179"/>
            <a:ext cx="115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Sex, age and survey round</a:t>
            </a:r>
            <a:endParaRPr dirty="0"/>
          </a:p>
        </p:txBody>
      </p:sp>
      <p:sp>
        <p:nvSpPr>
          <p:cNvPr id="21" name="Google Shape;182;p17">
            <a:extLst>
              <a:ext uri="{FF2B5EF4-FFF2-40B4-BE49-F238E27FC236}">
                <a16:creationId xmlns:a16="http://schemas.microsoft.com/office/drawing/2014/main" id="{C61499DA-FD88-4679-91C4-19B103F7A3BF}"/>
              </a:ext>
            </a:extLst>
          </p:cNvPr>
          <p:cNvSpPr/>
          <p:nvPr/>
        </p:nvSpPr>
        <p:spPr>
          <a:xfrm>
            <a:off x="7637752" y="2734450"/>
            <a:ext cx="751500" cy="7920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2.20</a:t>
            </a:r>
            <a:endParaRPr/>
          </a:p>
        </p:txBody>
      </p:sp>
      <p:sp>
        <p:nvSpPr>
          <p:cNvPr id="22" name="Google Shape;183;p17">
            <a:extLst>
              <a:ext uri="{FF2B5EF4-FFF2-40B4-BE49-F238E27FC236}">
                <a16:creationId xmlns:a16="http://schemas.microsoft.com/office/drawing/2014/main" id="{85DBAEC5-F0F2-48AB-B13B-54CF72387839}"/>
              </a:ext>
            </a:extLst>
          </p:cNvPr>
          <p:cNvSpPr txBox="1"/>
          <p:nvPr/>
        </p:nvSpPr>
        <p:spPr>
          <a:xfrm>
            <a:off x="8465906" y="3656837"/>
            <a:ext cx="115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b="1" dirty="0">
                <a:solidFill>
                  <a:schemeClr val="dk1"/>
                </a:solidFill>
              </a:rPr>
              <a:t>Hazard ratio</a:t>
            </a:r>
            <a:endParaRPr b="1" dirty="0"/>
          </a:p>
        </p:txBody>
      </p:sp>
      <p:sp>
        <p:nvSpPr>
          <p:cNvPr id="23" name="Google Shape;184;p17">
            <a:extLst>
              <a:ext uri="{FF2B5EF4-FFF2-40B4-BE49-F238E27FC236}">
                <a16:creationId xmlns:a16="http://schemas.microsoft.com/office/drawing/2014/main" id="{E7F38ABE-E777-46A5-95AB-A3EEB754F53D}"/>
              </a:ext>
            </a:extLst>
          </p:cNvPr>
          <p:cNvSpPr/>
          <p:nvPr/>
        </p:nvSpPr>
        <p:spPr>
          <a:xfrm>
            <a:off x="9301492" y="1690097"/>
            <a:ext cx="1152000" cy="3918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Model 2</a:t>
            </a:r>
            <a:endParaRPr/>
          </a:p>
        </p:txBody>
      </p:sp>
      <p:sp>
        <p:nvSpPr>
          <p:cNvPr id="24" name="Google Shape;186;p17">
            <a:extLst>
              <a:ext uri="{FF2B5EF4-FFF2-40B4-BE49-F238E27FC236}">
                <a16:creationId xmlns:a16="http://schemas.microsoft.com/office/drawing/2014/main" id="{707EFA5E-4158-420E-A804-C0A9F876F39D}"/>
              </a:ext>
            </a:extLst>
          </p:cNvPr>
          <p:cNvSpPr txBox="1"/>
          <p:nvPr/>
        </p:nvSpPr>
        <p:spPr>
          <a:xfrm>
            <a:off x="9265967" y="2216079"/>
            <a:ext cx="1152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 + Alcohol use</a:t>
            </a:r>
            <a:endParaRPr dirty="0"/>
          </a:p>
        </p:txBody>
      </p:sp>
      <p:sp>
        <p:nvSpPr>
          <p:cNvPr id="25" name="Google Shape;187;p17">
            <a:extLst>
              <a:ext uri="{FF2B5EF4-FFF2-40B4-BE49-F238E27FC236}">
                <a16:creationId xmlns:a16="http://schemas.microsoft.com/office/drawing/2014/main" id="{0CAF1EB2-7867-4BC9-A396-134996C74F53}"/>
              </a:ext>
            </a:extLst>
          </p:cNvPr>
          <p:cNvSpPr/>
          <p:nvPr/>
        </p:nvSpPr>
        <p:spPr>
          <a:xfrm>
            <a:off x="9466220" y="2716313"/>
            <a:ext cx="751500" cy="7920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1.50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92863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744799" y="99599"/>
            <a:ext cx="6508756" cy="608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Limitations of the difference method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5C089AB-7FAA-4CE6-9DAC-898E72BC0C06}"/>
                  </a:ext>
                </a:extLst>
              </p:cNvPr>
              <p:cNvSpPr txBox="1"/>
              <p:nvPr/>
            </p:nvSpPr>
            <p:spPr>
              <a:xfrm>
                <a:off x="744799" y="1659274"/>
                <a:ext cx="33824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𝑐𝑋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5C089AB-7FAA-4CE6-9DAC-898E72BC0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99" y="1659274"/>
                <a:ext cx="338246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3CA2575-CCC0-4AAB-B030-DE660D7E47F5}"/>
                  </a:ext>
                </a:extLst>
              </p:cNvPr>
              <p:cNvSpPr txBox="1"/>
              <p:nvPr/>
            </p:nvSpPr>
            <p:spPr>
              <a:xfrm>
                <a:off x="744798" y="2567139"/>
                <a:ext cx="442813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𝑏𝑀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3CA2575-CCC0-4AAB-B030-DE660D7E4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98" y="2567139"/>
                <a:ext cx="442813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A715F05-3DBD-41C6-A2C7-F29B9FF2BC9C}"/>
                  </a:ext>
                </a:extLst>
              </p:cNvPr>
              <p:cNvSpPr txBox="1"/>
              <p:nvPr/>
            </p:nvSpPr>
            <p:spPr>
              <a:xfrm>
                <a:off x="744798" y="3475004"/>
                <a:ext cx="10397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A715F05-3DBD-41C6-A2C7-F29B9FF2B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98" y="3475004"/>
                <a:ext cx="1039772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6E81D470-22A3-45D6-A02A-61F313DBF410}"/>
              </a:ext>
            </a:extLst>
          </p:cNvPr>
          <p:cNvSpPr txBox="1"/>
          <p:nvPr/>
        </p:nvSpPr>
        <p:spPr>
          <a:xfrm>
            <a:off x="652432" y="4397343"/>
            <a:ext cx="99565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Simplicity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Does</a:t>
            </a:r>
            <a:r>
              <a:rPr lang="es-CL" sz="2200" dirty="0"/>
              <a:t> </a:t>
            </a:r>
            <a:r>
              <a:rPr lang="es-CL" sz="2200" dirty="0" err="1"/>
              <a:t>not</a:t>
            </a:r>
            <a:r>
              <a:rPr lang="es-CL" sz="2200" dirty="0"/>
              <a:t> </a:t>
            </a:r>
            <a:r>
              <a:rPr lang="es-CL" sz="2200" dirty="0" err="1"/>
              <a:t>allow</a:t>
            </a:r>
            <a:r>
              <a:rPr lang="es-CL" sz="2200" dirty="0"/>
              <a:t> </a:t>
            </a:r>
            <a:r>
              <a:rPr lang="es-CL" sz="2200" dirty="0" err="1"/>
              <a:t>to</a:t>
            </a:r>
            <a:r>
              <a:rPr lang="es-CL" sz="2200" dirty="0"/>
              <a:t> </a:t>
            </a:r>
            <a:r>
              <a:rPr lang="es-CL" sz="2200" dirty="0" err="1"/>
              <a:t>quantify</a:t>
            </a:r>
            <a:r>
              <a:rPr lang="es-CL" sz="2200" dirty="0"/>
              <a:t> </a:t>
            </a:r>
            <a:r>
              <a:rPr lang="es-CL" sz="2200" dirty="0" err="1"/>
              <a:t>the</a:t>
            </a:r>
            <a:r>
              <a:rPr lang="es-CL" sz="2200" dirty="0"/>
              <a:t> </a:t>
            </a:r>
            <a:r>
              <a:rPr lang="es-CL" sz="2200" dirty="0" err="1"/>
              <a:t>indirect</a:t>
            </a:r>
            <a:r>
              <a:rPr lang="es-CL" sz="2200" dirty="0"/>
              <a:t> </a:t>
            </a:r>
            <a:r>
              <a:rPr lang="es-CL" sz="2200" dirty="0" err="1"/>
              <a:t>effect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b="1" dirty="0" err="1"/>
              <a:t>Cannot</a:t>
            </a:r>
            <a:r>
              <a:rPr lang="es-CL" sz="2200" b="1" dirty="0"/>
              <a:t> </a:t>
            </a:r>
            <a:r>
              <a:rPr lang="es-CL" sz="2200" b="1" dirty="0" err="1"/>
              <a:t>accomodate</a:t>
            </a:r>
            <a:r>
              <a:rPr lang="es-CL" sz="2200" b="1" dirty="0"/>
              <a:t> </a:t>
            </a:r>
            <a:r>
              <a:rPr lang="es-CL" sz="2200" b="1" dirty="0" err="1"/>
              <a:t>interactions</a:t>
            </a:r>
            <a:r>
              <a:rPr lang="es-CL" sz="2200" b="1" dirty="0"/>
              <a:t> </a:t>
            </a:r>
            <a:r>
              <a:rPr lang="es-CL" sz="2200" dirty="0"/>
              <a:t>and </a:t>
            </a:r>
            <a:r>
              <a:rPr lang="es-CL" sz="2200" dirty="0" err="1"/>
              <a:t>nonlinear</a:t>
            </a:r>
            <a:r>
              <a:rPr lang="es-CL" sz="2200" dirty="0"/>
              <a:t> </a:t>
            </a:r>
            <a:r>
              <a:rPr lang="es-CL" sz="2200" dirty="0" err="1"/>
              <a:t>exposures</a:t>
            </a:r>
            <a:r>
              <a:rPr lang="es-CL" sz="2200" dirty="0"/>
              <a:t> and </a:t>
            </a:r>
            <a:r>
              <a:rPr lang="es-CL" sz="2200" dirty="0" err="1"/>
              <a:t>mediators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Cannot</a:t>
            </a:r>
            <a:r>
              <a:rPr lang="es-CL" sz="2200" dirty="0"/>
              <a:t> </a:t>
            </a:r>
            <a:r>
              <a:rPr lang="es-CL" sz="2200" dirty="0" err="1"/>
              <a:t>separate</a:t>
            </a:r>
            <a:r>
              <a:rPr lang="es-CL" sz="2200" dirty="0"/>
              <a:t> </a:t>
            </a:r>
            <a:r>
              <a:rPr lang="es-CL" sz="2200" dirty="0" err="1"/>
              <a:t>differential</a:t>
            </a:r>
            <a:r>
              <a:rPr lang="es-CL" sz="2200" dirty="0"/>
              <a:t> </a:t>
            </a:r>
            <a:r>
              <a:rPr lang="es-CL" sz="2200" dirty="0" err="1"/>
              <a:t>exposure</a:t>
            </a:r>
            <a:r>
              <a:rPr lang="es-CL" sz="2200" dirty="0"/>
              <a:t> </a:t>
            </a:r>
            <a:r>
              <a:rPr lang="es-CL" sz="2200" dirty="0" err="1"/>
              <a:t>from</a:t>
            </a:r>
            <a:r>
              <a:rPr lang="es-CL" sz="2200" dirty="0"/>
              <a:t> </a:t>
            </a:r>
            <a:r>
              <a:rPr lang="es-CL" sz="2200" dirty="0" err="1"/>
              <a:t>differential</a:t>
            </a:r>
            <a:r>
              <a:rPr lang="es-CL" sz="2200" dirty="0"/>
              <a:t> </a:t>
            </a:r>
            <a:r>
              <a:rPr lang="es-CL" sz="2200" dirty="0" err="1"/>
              <a:t>vulnerability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203091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/>
          <p:nvPr/>
        </p:nvSpPr>
        <p:spPr>
          <a:xfrm>
            <a:off x="2635801" y="3579876"/>
            <a:ext cx="4470975" cy="1344575"/>
          </a:xfrm>
          <a:custGeom>
            <a:avLst/>
            <a:gdLst/>
            <a:ahLst/>
            <a:cxnLst/>
            <a:rect l="l" t="t" r="r" b="b"/>
            <a:pathLst>
              <a:path w="178839" h="53783" extrusionOk="0">
                <a:moveTo>
                  <a:pt x="0" y="0"/>
                </a:moveTo>
                <a:cubicBezTo>
                  <a:pt x="10073" y="7697"/>
                  <a:pt x="42809" y="37466"/>
                  <a:pt x="60437" y="46180"/>
                </a:cubicBezTo>
                <a:cubicBezTo>
                  <a:pt x="78065" y="54894"/>
                  <a:pt x="91143" y="54849"/>
                  <a:pt x="105769" y="52282"/>
                </a:cubicBezTo>
                <a:cubicBezTo>
                  <a:pt x="120396" y="49715"/>
                  <a:pt x="136018" y="38791"/>
                  <a:pt x="148196" y="30778"/>
                </a:cubicBezTo>
                <a:cubicBezTo>
                  <a:pt x="160374" y="22765"/>
                  <a:pt x="173732" y="8632"/>
                  <a:pt x="178839" y="420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957150" y="130422"/>
            <a:ext cx="7423156" cy="608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IV - DAG and causal mediation analysis</a:t>
            </a:r>
            <a:endParaRPr dirty="0"/>
          </a:p>
        </p:txBody>
      </p:sp>
      <p:sp>
        <p:nvSpPr>
          <p:cNvPr id="164" name="Google Shape;164;p17"/>
          <p:cNvSpPr/>
          <p:nvPr/>
        </p:nvSpPr>
        <p:spPr>
          <a:xfrm>
            <a:off x="4116475" y="1906275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Alcohol use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6676181" y="2808242"/>
            <a:ext cx="1066500" cy="7179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Alcohol mortality</a:t>
            </a:r>
            <a:endParaRPr/>
          </a:p>
        </p:txBody>
      </p:sp>
      <p:cxnSp>
        <p:nvCxnSpPr>
          <p:cNvPr id="166" name="Google Shape;166;p17"/>
          <p:cNvCxnSpPr>
            <a:stCxn id="164" idx="3"/>
          </p:cNvCxnSpPr>
          <p:nvPr/>
        </p:nvCxnSpPr>
        <p:spPr>
          <a:xfrm>
            <a:off x="5442475" y="2265225"/>
            <a:ext cx="1118700" cy="62010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67" name="Google Shape;167;p17"/>
          <p:cNvSpPr/>
          <p:nvPr/>
        </p:nvSpPr>
        <p:spPr>
          <a:xfrm>
            <a:off x="4116475" y="2808227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Smoking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4116475" y="3710181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Body mass index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69" name="Google Shape;169;p17"/>
          <p:cNvCxnSpPr>
            <a:stCxn id="168" idx="3"/>
          </p:cNvCxnSpPr>
          <p:nvPr/>
        </p:nvCxnSpPr>
        <p:spPr>
          <a:xfrm rot="10800000" flipH="1">
            <a:off x="5442475" y="3361431"/>
            <a:ext cx="1079700" cy="70770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0" name="Google Shape;170;p17"/>
          <p:cNvCxnSpPr>
            <a:stCxn id="167" idx="3"/>
          </p:cNvCxnSpPr>
          <p:nvPr/>
        </p:nvCxnSpPr>
        <p:spPr>
          <a:xfrm>
            <a:off x="5442475" y="3167177"/>
            <a:ext cx="1055400" cy="660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1" name="Google Shape;171;p17"/>
          <p:cNvSpPr/>
          <p:nvPr/>
        </p:nvSpPr>
        <p:spPr>
          <a:xfrm>
            <a:off x="1957150" y="2808236"/>
            <a:ext cx="1381500" cy="717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Exposure: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Income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72" name="Google Shape;172;p17"/>
          <p:cNvCxnSpPr>
            <a:endCxn id="167" idx="1"/>
          </p:cNvCxnSpPr>
          <p:nvPr/>
        </p:nvCxnSpPr>
        <p:spPr>
          <a:xfrm>
            <a:off x="3338575" y="3163877"/>
            <a:ext cx="777900" cy="330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3" name="Google Shape;173;p17"/>
          <p:cNvCxnSpPr>
            <a:endCxn id="168" idx="1"/>
          </p:cNvCxnSpPr>
          <p:nvPr/>
        </p:nvCxnSpPr>
        <p:spPr>
          <a:xfrm>
            <a:off x="3347575" y="3390531"/>
            <a:ext cx="768900" cy="67860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4" name="Google Shape;174;p17"/>
          <p:cNvCxnSpPr>
            <a:endCxn id="164" idx="1"/>
          </p:cNvCxnSpPr>
          <p:nvPr/>
        </p:nvCxnSpPr>
        <p:spPr>
          <a:xfrm rot="10800000" flipH="1">
            <a:off x="3358675" y="2265225"/>
            <a:ext cx="757800" cy="724800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5" name="Google Shape;175;p17"/>
          <p:cNvSpPr/>
          <p:nvPr/>
        </p:nvSpPr>
        <p:spPr>
          <a:xfrm>
            <a:off x="1957150" y="1463499"/>
            <a:ext cx="1381500" cy="717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‘Confounders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6" name="Google Shape;176;p17"/>
          <p:cNvSpPr txBox="1"/>
          <p:nvPr/>
        </p:nvSpPr>
        <p:spPr>
          <a:xfrm>
            <a:off x="6776575" y="3939975"/>
            <a:ext cx="11913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>
                <a:solidFill>
                  <a:schemeClr val="dk1"/>
                </a:solidFill>
              </a:rPr>
              <a:t>Direct effect</a:t>
            </a:r>
            <a:endParaRPr/>
          </a:p>
        </p:txBody>
      </p:sp>
      <p:sp>
        <p:nvSpPr>
          <p:cNvPr id="177" name="Google Shape;177;p17"/>
          <p:cNvSpPr txBox="1"/>
          <p:nvPr/>
        </p:nvSpPr>
        <p:spPr>
          <a:xfrm>
            <a:off x="6883949" y="1361563"/>
            <a:ext cx="18132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solidFill>
                  <a:schemeClr val="dk1"/>
                </a:solidFill>
              </a:rPr>
              <a:t>Mediated pathways decomposed into:</a:t>
            </a:r>
          </a:p>
          <a:p>
            <a:r>
              <a:rPr lang="en-GB" dirty="0">
                <a:solidFill>
                  <a:schemeClr val="dk1"/>
                </a:solidFill>
              </a:rPr>
              <a:t>Indirect effects</a:t>
            </a:r>
            <a:endParaRPr dirty="0">
              <a:solidFill>
                <a:schemeClr val="dk1"/>
              </a:solidFill>
            </a:endParaRPr>
          </a:p>
          <a:p>
            <a:r>
              <a:rPr lang="en-GB" dirty="0">
                <a:solidFill>
                  <a:schemeClr val="dk1"/>
                </a:solidFill>
              </a:rPr>
              <a:t>Mediated interactive effects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78" name="Google Shape;178;p17"/>
          <p:cNvSpPr txBox="1"/>
          <p:nvPr/>
        </p:nvSpPr>
        <p:spPr>
          <a:xfrm>
            <a:off x="904126" y="5013439"/>
            <a:ext cx="10941977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200" dirty="0"/>
              <a:t>Total effect = Direct effect + Indirect effect (M1, M2, M3) + </a:t>
            </a:r>
          </a:p>
          <a:p>
            <a:r>
              <a:rPr lang="en-GB" sz="2200" dirty="0"/>
              <a:t>                                             Mediated interactive effects (M1, M2, M3) </a:t>
            </a:r>
            <a:endParaRPr sz="2200" dirty="0"/>
          </a:p>
        </p:txBody>
      </p:sp>
      <p:sp>
        <p:nvSpPr>
          <p:cNvPr id="30" name="Google Shape;100;p12">
            <a:extLst>
              <a:ext uri="{FF2B5EF4-FFF2-40B4-BE49-F238E27FC236}">
                <a16:creationId xmlns:a16="http://schemas.microsoft.com/office/drawing/2014/main" id="{C63481D7-2FCB-4F56-9ECC-150CF3CFA9B0}"/>
              </a:ext>
            </a:extLst>
          </p:cNvPr>
          <p:cNvSpPr txBox="1"/>
          <p:nvPr/>
        </p:nvSpPr>
        <p:spPr>
          <a:xfrm>
            <a:off x="9581990" y="5832987"/>
            <a:ext cx="261001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050" dirty="0">
                <a:solidFill>
                  <a:schemeClr val="dk1"/>
                </a:solidFill>
              </a:rPr>
              <a:t>Lange 2014; </a:t>
            </a:r>
            <a:r>
              <a:rPr lang="en-GB" sz="1050" dirty="0" err="1">
                <a:solidFill>
                  <a:schemeClr val="dk1"/>
                </a:solidFill>
              </a:rPr>
              <a:t>VanderWeele</a:t>
            </a:r>
            <a:r>
              <a:rPr lang="en-GB" sz="1050" dirty="0">
                <a:solidFill>
                  <a:schemeClr val="dk1"/>
                </a:solidFill>
              </a:rPr>
              <a:t>, 2013, </a:t>
            </a:r>
            <a:r>
              <a:rPr lang="en-GB" sz="1050" dirty="0" err="1">
                <a:solidFill>
                  <a:schemeClr val="dk1"/>
                </a:solidFill>
              </a:rPr>
              <a:t>Nordahl</a:t>
            </a:r>
            <a:r>
              <a:rPr lang="en-GB" sz="1050" dirty="0">
                <a:solidFill>
                  <a:schemeClr val="dk1"/>
                </a:solidFill>
              </a:rPr>
              <a:t>, 2014</a:t>
            </a:r>
            <a:endParaRPr dirty="0"/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B7EF97C1-ADDD-4457-9904-F0CC6E1453EC}"/>
              </a:ext>
            </a:extLst>
          </p:cNvPr>
          <p:cNvSpPr/>
          <p:nvPr/>
        </p:nvSpPr>
        <p:spPr>
          <a:xfrm>
            <a:off x="3154165" y="1463499"/>
            <a:ext cx="3622409" cy="2605632"/>
          </a:xfrm>
          <a:prstGeom prst="arc">
            <a:avLst>
              <a:gd name="adj1" fmla="val 12304545"/>
              <a:gd name="adj2" fmla="val 212203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2" name="Google Shape;174;p17">
            <a:extLst>
              <a:ext uri="{FF2B5EF4-FFF2-40B4-BE49-F238E27FC236}">
                <a16:creationId xmlns:a16="http://schemas.microsoft.com/office/drawing/2014/main" id="{C8EDCD7D-B40E-4428-AABA-5C256C16A38F}"/>
              </a:ext>
            </a:extLst>
          </p:cNvPr>
          <p:cNvCxnSpPr>
            <a:cxnSpLocks/>
            <a:stCxn id="175" idx="2"/>
            <a:endCxn id="171" idx="0"/>
          </p:cNvCxnSpPr>
          <p:nvPr/>
        </p:nvCxnSpPr>
        <p:spPr>
          <a:xfrm>
            <a:off x="2647900" y="2181399"/>
            <a:ext cx="0" cy="626837"/>
          </a:xfrm>
          <a:prstGeom prst="straightConnector1">
            <a:avLst/>
          </a:prstGeom>
          <a:noFill/>
          <a:ln w="9525" cap="flat" cmpd="sng">
            <a:solidFill>
              <a:srgbClr val="92D050"/>
            </a:solidFill>
            <a:prstDash val="solid"/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198329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957150" y="130422"/>
            <a:ext cx="6508756" cy="608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IV - DAG and mediation analysis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5C089AB-7FAA-4CE6-9DAC-898E72BC0C06}"/>
                  </a:ext>
                </a:extLst>
              </p:cNvPr>
              <p:cNvSpPr txBox="1"/>
              <p:nvPr/>
            </p:nvSpPr>
            <p:spPr>
              <a:xfrm>
                <a:off x="1957150" y="1690097"/>
                <a:ext cx="721473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𝑐𝑋</m:t>
                      </m:r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CL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L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L" sz="2800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45C089AB-7FAA-4CE6-9DAC-898E72BC0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150" y="1690097"/>
                <a:ext cx="721473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6E81D470-22A3-45D6-A02A-61F313DBF410}"/>
              </a:ext>
            </a:extLst>
          </p:cNvPr>
          <p:cNvSpPr txBox="1"/>
          <p:nvPr/>
        </p:nvSpPr>
        <p:spPr>
          <a:xfrm>
            <a:off x="1957150" y="3072092"/>
            <a:ext cx="89129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/>
              <a:t>Marginal </a:t>
            </a:r>
            <a:r>
              <a:rPr lang="es-CL" sz="2200" dirty="0" err="1"/>
              <a:t>Structural</a:t>
            </a:r>
            <a:r>
              <a:rPr lang="es-CL" sz="2200" dirty="0"/>
              <a:t> </a:t>
            </a:r>
            <a:r>
              <a:rPr lang="es-CL" sz="2200" dirty="0" err="1"/>
              <a:t>Models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Remove</a:t>
            </a:r>
            <a:r>
              <a:rPr lang="es-CL" sz="2200" dirty="0"/>
              <a:t> </a:t>
            </a:r>
            <a:r>
              <a:rPr lang="es-CL" sz="2200" dirty="0" err="1"/>
              <a:t>known</a:t>
            </a:r>
            <a:r>
              <a:rPr lang="es-CL" sz="2200" dirty="0"/>
              <a:t> </a:t>
            </a:r>
            <a:r>
              <a:rPr lang="es-CL" sz="2200" dirty="0" err="1"/>
              <a:t>confounding</a:t>
            </a:r>
            <a:r>
              <a:rPr lang="es-CL" sz="2200" dirty="0"/>
              <a:t> </a:t>
            </a:r>
            <a:r>
              <a:rPr lang="es-CL" sz="2200" dirty="0" err="1"/>
              <a:t>by</a:t>
            </a:r>
            <a:r>
              <a:rPr lang="es-CL" sz="2200" dirty="0"/>
              <a:t> </a:t>
            </a:r>
            <a:r>
              <a:rPr lang="es-CL" sz="2200" dirty="0" err="1"/>
              <a:t>creating</a:t>
            </a:r>
            <a:r>
              <a:rPr lang="es-CL" sz="2200" dirty="0"/>
              <a:t> a </a:t>
            </a:r>
            <a:r>
              <a:rPr lang="es-CL" sz="2200" dirty="0" err="1"/>
              <a:t>pseudo-population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 err="1"/>
              <a:t>Aalen</a:t>
            </a:r>
            <a:r>
              <a:rPr lang="es-CL" sz="2200" dirty="0"/>
              <a:t> </a:t>
            </a:r>
            <a:r>
              <a:rPr lang="es-CL" sz="2200" dirty="0" err="1"/>
              <a:t>additive</a:t>
            </a:r>
            <a:r>
              <a:rPr lang="es-CL" sz="2200" dirty="0"/>
              <a:t> </a:t>
            </a:r>
            <a:r>
              <a:rPr lang="es-CL" sz="2200" dirty="0" err="1"/>
              <a:t>hazard</a:t>
            </a:r>
            <a:r>
              <a:rPr lang="es-CL" sz="2200" dirty="0"/>
              <a:t> </a:t>
            </a:r>
            <a:r>
              <a:rPr lang="es-CL" sz="2200" dirty="0" err="1"/>
              <a:t>models</a:t>
            </a:r>
            <a:endParaRPr lang="es-CL" sz="2200" dirty="0"/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s-CL" sz="2200" dirty="0"/>
              <a:t>Age as </a:t>
            </a:r>
            <a:r>
              <a:rPr lang="es-CL" sz="2200" dirty="0" err="1"/>
              <a:t>the</a:t>
            </a:r>
            <a:r>
              <a:rPr lang="es-CL" sz="2200" dirty="0"/>
              <a:t> </a:t>
            </a:r>
            <a:r>
              <a:rPr lang="es-CL" sz="2200" dirty="0" err="1"/>
              <a:t>timescale</a:t>
            </a:r>
            <a:r>
              <a:rPr lang="es-CL" sz="2200" dirty="0"/>
              <a:t> </a:t>
            </a:r>
          </a:p>
          <a:p>
            <a:pPr marL="342900" indent="-342900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s-CL" sz="2200" dirty="0"/>
          </a:p>
          <a:p>
            <a:pPr>
              <a:buClr>
                <a:srgbClr val="92D050"/>
              </a:buClr>
            </a:pPr>
            <a:r>
              <a:rPr lang="es-CL" sz="2200" dirty="0" err="1"/>
              <a:t>Does</a:t>
            </a:r>
            <a:r>
              <a:rPr lang="es-CL" sz="2200" dirty="0"/>
              <a:t> </a:t>
            </a:r>
            <a:r>
              <a:rPr lang="es-CL" sz="2200" dirty="0" err="1"/>
              <a:t>not</a:t>
            </a:r>
            <a:r>
              <a:rPr lang="es-CL" sz="2200" dirty="0"/>
              <a:t> </a:t>
            </a:r>
            <a:r>
              <a:rPr lang="es-CL" sz="2200" dirty="0" err="1"/>
              <a:t>remove</a:t>
            </a:r>
            <a:r>
              <a:rPr lang="es-CL" sz="2200" dirty="0"/>
              <a:t> ALL </a:t>
            </a:r>
            <a:r>
              <a:rPr lang="es-CL" sz="2200" dirty="0" err="1"/>
              <a:t>confounding</a:t>
            </a:r>
            <a:endParaRPr lang="es-CL" sz="2200" dirty="0"/>
          </a:p>
          <a:p>
            <a:pPr>
              <a:buClr>
                <a:srgbClr val="92D050"/>
              </a:buClr>
            </a:pPr>
            <a:r>
              <a:rPr lang="es-CL" sz="2200" dirty="0" err="1"/>
              <a:t>Does</a:t>
            </a:r>
            <a:r>
              <a:rPr lang="es-CL" sz="2200" dirty="0"/>
              <a:t> </a:t>
            </a:r>
            <a:r>
              <a:rPr lang="es-CL" sz="2200" dirty="0" err="1"/>
              <a:t>not</a:t>
            </a:r>
            <a:r>
              <a:rPr lang="es-CL" sz="2200" dirty="0"/>
              <a:t> </a:t>
            </a:r>
            <a:r>
              <a:rPr lang="es-CL" sz="2200" dirty="0" err="1"/>
              <a:t>remove</a:t>
            </a:r>
            <a:r>
              <a:rPr lang="es-CL" sz="2200" dirty="0"/>
              <a:t> mediator-</a:t>
            </a:r>
            <a:r>
              <a:rPr lang="es-CL" sz="2200" dirty="0" err="1"/>
              <a:t>outcome</a:t>
            </a:r>
            <a:r>
              <a:rPr lang="es-CL" sz="2200" dirty="0"/>
              <a:t> </a:t>
            </a:r>
            <a:r>
              <a:rPr lang="es-CL" sz="2200" dirty="0" err="1"/>
              <a:t>confounder</a:t>
            </a:r>
            <a:endParaRPr lang="es-CL" sz="2200" dirty="0"/>
          </a:p>
          <a:p>
            <a:pPr>
              <a:buClr>
                <a:srgbClr val="92D050"/>
              </a:buClr>
            </a:pPr>
            <a:r>
              <a:rPr lang="es-CL" sz="2200" dirty="0" err="1"/>
              <a:t>Cannot</a:t>
            </a:r>
            <a:r>
              <a:rPr lang="es-CL" sz="2200" dirty="0"/>
              <a:t> </a:t>
            </a:r>
            <a:r>
              <a:rPr lang="es-CL" sz="2200" dirty="0" err="1"/>
              <a:t>accomodate</a:t>
            </a:r>
            <a:r>
              <a:rPr lang="es-CL" sz="2200" dirty="0"/>
              <a:t> </a:t>
            </a:r>
            <a:r>
              <a:rPr lang="es-CL" sz="2200" dirty="0" err="1"/>
              <a:t>complex</a:t>
            </a:r>
            <a:r>
              <a:rPr lang="es-CL" sz="2200" dirty="0"/>
              <a:t> </a:t>
            </a:r>
            <a:r>
              <a:rPr lang="es-CL" sz="2200" dirty="0" err="1"/>
              <a:t>sampling</a:t>
            </a:r>
            <a:r>
              <a:rPr lang="es-CL" sz="2200" dirty="0"/>
              <a:t> </a:t>
            </a:r>
            <a:r>
              <a:rPr lang="es-CL" sz="2200" dirty="0" err="1"/>
              <a:t>design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3881102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>
            <a:spLocks noGrp="1"/>
          </p:cNvSpPr>
          <p:nvPr>
            <p:ph type="title"/>
          </p:nvPr>
        </p:nvSpPr>
        <p:spPr>
          <a:xfrm>
            <a:off x="718318" y="-105865"/>
            <a:ext cx="8207375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Original articles</a:t>
            </a:r>
            <a:endParaRPr dirty="0"/>
          </a:p>
        </p:txBody>
      </p:sp>
      <p:sp>
        <p:nvSpPr>
          <p:cNvPr id="268" name="Google Shape;268;p24"/>
          <p:cNvSpPr txBox="1">
            <a:spLocks noGrp="1"/>
          </p:cNvSpPr>
          <p:nvPr>
            <p:ph type="body" idx="1"/>
          </p:nvPr>
        </p:nvSpPr>
        <p:spPr>
          <a:xfrm>
            <a:off x="707204" y="1394567"/>
            <a:ext cx="9751887" cy="4194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s-CL" sz="1800" dirty="0"/>
              <a:t>Peña S, </a:t>
            </a:r>
            <a:r>
              <a:rPr lang="es-CL" sz="1800" dirty="0" err="1"/>
              <a:t>Makela</a:t>
            </a:r>
            <a:r>
              <a:rPr lang="es-CL" sz="1800" dirty="0"/>
              <a:t> P, Valdivia G, et al. </a:t>
            </a:r>
            <a:r>
              <a:rPr lang="es-CL" sz="1800" dirty="0" err="1"/>
              <a:t>Socioeconomic</a:t>
            </a:r>
            <a:r>
              <a:rPr lang="es-CL" sz="1800" dirty="0"/>
              <a:t> </a:t>
            </a:r>
            <a:r>
              <a:rPr lang="es-CL" sz="1800" dirty="0" err="1"/>
              <a:t>inequalities</a:t>
            </a:r>
            <a:r>
              <a:rPr lang="es-CL" sz="1800" dirty="0"/>
              <a:t> in alcohol </a:t>
            </a:r>
            <a:r>
              <a:rPr lang="es-CL" sz="1800" dirty="0" err="1"/>
              <a:t>consumption</a:t>
            </a:r>
            <a:r>
              <a:rPr lang="es-CL" sz="1800" dirty="0"/>
              <a:t> in Chile and </a:t>
            </a:r>
            <a:r>
              <a:rPr lang="es-CL" sz="1800" dirty="0" err="1"/>
              <a:t>Finland</a:t>
            </a:r>
            <a:r>
              <a:rPr lang="es-CL" sz="1800" dirty="0"/>
              <a:t>. </a:t>
            </a:r>
            <a:r>
              <a:rPr lang="es-CL" sz="1800" i="1" dirty="0" err="1"/>
              <a:t>Drug</a:t>
            </a:r>
            <a:r>
              <a:rPr lang="es-CL" sz="1800" i="1" dirty="0"/>
              <a:t> and alcohol </a:t>
            </a:r>
            <a:r>
              <a:rPr lang="es-CL" sz="1800" i="1" dirty="0" err="1"/>
              <a:t>dependence</a:t>
            </a:r>
            <a:r>
              <a:rPr lang="es-CL" sz="1800" i="1" dirty="0"/>
              <a:t> </a:t>
            </a:r>
            <a:r>
              <a:rPr lang="es-CL" sz="1800" dirty="0"/>
              <a:t>2017; 173: 24-30</a:t>
            </a:r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endParaRPr lang="es-CL" sz="1800" dirty="0"/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s-CL" sz="1800" dirty="0"/>
              <a:t>Peña S, </a:t>
            </a:r>
            <a:r>
              <a:rPr lang="es-CL" sz="1800" dirty="0" err="1"/>
              <a:t>Suvisaari</a:t>
            </a:r>
            <a:r>
              <a:rPr lang="es-CL" sz="1800" dirty="0"/>
              <a:t> J, </a:t>
            </a:r>
            <a:r>
              <a:rPr lang="es-CL" sz="1800" dirty="0" err="1"/>
              <a:t>Härkänen</a:t>
            </a:r>
            <a:r>
              <a:rPr lang="es-CL" sz="1800" dirty="0"/>
              <a:t> T, Markkula N, </a:t>
            </a:r>
            <a:r>
              <a:rPr lang="es-CL" sz="1800" dirty="0" err="1"/>
              <a:t>Saarni</a:t>
            </a:r>
            <a:r>
              <a:rPr lang="es-CL" sz="1800" dirty="0"/>
              <a:t> S, </a:t>
            </a:r>
            <a:r>
              <a:rPr lang="es-CL" sz="1800" dirty="0" err="1"/>
              <a:t>Härkönen</a:t>
            </a:r>
            <a:r>
              <a:rPr lang="es-CL" sz="1800" dirty="0"/>
              <a:t> J, </a:t>
            </a:r>
            <a:r>
              <a:rPr lang="es-CL" sz="1800" dirty="0" err="1"/>
              <a:t>Mäkelä</a:t>
            </a:r>
            <a:r>
              <a:rPr lang="es-CL" sz="1800" dirty="0"/>
              <a:t> P, </a:t>
            </a:r>
            <a:r>
              <a:rPr lang="es-CL" sz="1800" dirty="0" err="1"/>
              <a:t>Koskinen</a:t>
            </a:r>
            <a:r>
              <a:rPr lang="es-CL" sz="1800" dirty="0"/>
              <a:t> S. </a:t>
            </a:r>
            <a:r>
              <a:rPr lang="es-CL" sz="1800" dirty="0" err="1"/>
              <a:t>Changes</a:t>
            </a:r>
            <a:r>
              <a:rPr lang="es-CL" sz="1800" dirty="0"/>
              <a:t> in </a:t>
            </a:r>
            <a:r>
              <a:rPr lang="es-CL" sz="1800" dirty="0" err="1"/>
              <a:t>prevalence</a:t>
            </a:r>
            <a:r>
              <a:rPr lang="es-CL" sz="1800" dirty="0"/>
              <a:t> and </a:t>
            </a:r>
            <a:r>
              <a:rPr lang="es-CL" sz="1800" dirty="0" err="1"/>
              <a:t>correlates</a:t>
            </a:r>
            <a:r>
              <a:rPr lang="es-CL" sz="1800" dirty="0"/>
              <a:t> </a:t>
            </a:r>
            <a:r>
              <a:rPr lang="es-CL" sz="1800" dirty="0" err="1"/>
              <a:t>of</a:t>
            </a:r>
            <a:r>
              <a:rPr lang="es-CL" sz="1800" dirty="0"/>
              <a:t> alcohol-use </a:t>
            </a:r>
            <a:r>
              <a:rPr lang="es-CL" sz="1800" dirty="0" err="1"/>
              <a:t>disorders</a:t>
            </a:r>
            <a:r>
              <a:rPr lang="es-CL" sz="1800" dirty="0"/>
              <a:t> in </a:t>
            </a:r>
            <a:r>
              <a:rPr lang="es-CL" sz="1800" dirty="0" err="1"/>
              <a:t>Finland</a:t>
            </a:r>
            <a:r>
              <a:rPr lang="es-CL" sz="1800" dirty="0"/>
              <a:t> in </a:t>
            </a:r>
            <a:r>
              <a:rPr lang="es-CL" sz="1800" dirty="0" err="1"/>
              <a:t>an</a:t>
            </a:r>
            <a:r>
              <a:rPr lang="es-CL" sz="1800" dirty="0"/>
              <a:t> 11-year </a:t>
            </a:r>
            <a:r>
              <a:rPr lang="es-CL" sz="1800" dirty="0" err="1"/>
              <a:t>follow</a:t>
            </a:r>
            <a:r>
              <a:rPr lang="es-CL" sz="1800" dirty="0"/>
              <a:t>-up. </a:t>
            </a:r>
            <a:r>
              <a:rPr lang="es-CL" sz="1800" i="1" dirty="0"/>
              <a:t>Nord J </a:t>
            </a:r>
            <a:r>
              <a:rPr lang="es-CL" sz="1800" i="1" dirty="0" err="1"/>
              <a:t>Psychiatry</a:t>
            </a:r>
            <a:r>
              <a:rPr lang="es-CL" sz="1800" i="1" dirty="0"/>
              <a:t> </a:t>
            </a:r>
            <a:r>
              <a:rPr lang="es-CL" sz="1800" dirty="0"/>
              <a:t>2018; 72: 512-520</a:t>
            </a:r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endParaRPr lang="es-CL" sz="1800" dirty="0"/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s-CL" sz="1800" dirty="0"/>
              <a:t>Peña S, </a:t>
            </a:r>
            <a:r>
              <a:rPr lang="es-CL" sz="1800" dirty="0" err="1"/>
              <a:t>Mäkelä</a:t>
            </a:r>
            <a:r>
              <a:rPr lang="es-CL" sz="1800" dirty="0"/>
              <a:t> P, </a:t>
            </a:r>
            <a:r>
              <a:rPr lang="es-CL" sz="1800" dirty="0" err="1"/>
              <a:t>Härkänen</a:t>
            </a:r>
            <a:r>
              <a:rPr lang="es-CL" sz="1800" dirty="0"/>
              <a:t> T, </a:t>
            </a:r>
            <a:r>
              <a:rPr lang="es-CL" sz="1800" dirty="0" err="1"/>
              <a:t>Heliövaara</a:t>
            </a:r>
            <a:r>
              <a:rPr lang="es-CL" sz="1800" dirty="0"/>
              <a:t> M, Gunnar T, </a:t>
            </a:r>
            <a:r>
              <a:rPr lang="es-CL" sz="1800" dirty="0" err="1"/>
              <a:t>Männistö</a:t>
            </a:r>
            <a:r>
              <a:rPr lang="es-CL" sz="1800" dirty="0"/>
              <a:t> S, </a:t>
            </a:r>
            <a:r>
              <a:rPr lang="es-CL" sz="1800" dirty="0" err="1"/>
              <a:t>Laatikainen</a:t>
            </a:r>
            <a:r>
              <a:rPr lang="es-CL" sz="1800" dirty="0"/>
              <a:t> T, </a:t>
            </a:r>
            <a:r>
              <a:rPr lang="es-CL" sz="1800" dirty="0" err="1"/>
              <a:t>Vartiainen</a:t>
            </a:r>
            <a:r>
              <a:rPr lang="es-CL" sz="1800" dirty="0"/>
              <a:t> E, </a:t>
            </a:r>
            <a:r>
              <a:rPr lang="es-CL" sz="1800" dirty="0" err="1"/>
              <a:t>Koskinen</a:t>
            </a:r>
            <a:r>
              <a:rPr lang="es-CL" sz="1800" dirty="0"/>
              <a:t> S. </a:t>
            </a:r>
            <a:r>
              <a:rPr lang="es-CL" sz="1800" dirty="0" err="1"/>
              <a:t>Measurement</a:t>
            </a:r>
            <a:r>
              <a:rPr lang="es-CL" sz="1800" dirty="0"/>
              <a:t> error as </a:t>
            </a:r>
            <a:r>
              <a:rPr lang="es-CL" sz="1800" dirty="0" err="1"/>
              <a:t>an</a:t>
            </a:r>
            <a:r>
              <a:rPr lang="es-CL" sz="1800" dirty="0"/>
              <a:t> </a:t>
            </a:r>
            <a:r>
              <a:rPr lang="es-CL" sz="1800" dirty="0" err="1"/>
              <a:t>explanation</a:t>
            </a:r>
            <a:r>
              <a:rPr lang="es-CL" sz="1800" dirty="0"/>
              <a:t> </a:t>
            </a:r>
            <a:r>
              <a:rPr lang="es-CL" sz="1800" dirty="0" err="1"/>
              <a:t>for</a:t>
            </a:r>
            <a:r>
              <a:rPr lang="es-CL" sz="1800" dirty="0"/>
              <a:t> </a:t>
            </a:r>
            <a:r>
              <a:rPr lang="es-CL" sz="1800" dirty="0" err="1"/>
              <a:t>the</a:t>
            </a:r>
            <a:r>
              <a:rPr lang="es-CL" sz="1800" dirty="0"/>
              <a:t> alcohol </a:t>
            </a:r>
            <a:r>
              <a:rPr lang="es-CL" sz="1800" dirty="0" err="1"/>
              <a:t>harm</a:t>
            </a:r>
            <a:r>
              <a:rPr lang="es-CL" sz="1800" dirty="0"/>
              <a:t> </a:t>
            </a:r>
            <a:r>
              <a:rPr lang="es-CL" sz="1800" dirty="0" err="1"/>
              <a:t>paradox</a:t>
            </a:r>
            <a:r>
              <a:rPr lang="es-CL" sz="1800" dirty="0"/>
              <a:t>: </a:t>
            </a:r>
            <a:r>
              <a:rPr lang="es-CL" sz="1800" dirty="0" err="1"/>
              <a:t>analysis</a:t>
            </a:r>
            <a:r>
              <a:rPr lang="es-CL" sz="1800" dirty="0"/>
              <a:t> </a:t>
            </a:r>
            <a:r>
              <a:rPr lang="es-CL" sz="1800" dirty="0" err="1"/>
              <a:t>of</a:t>
            </a:r>
            <a:r>
              <a:rPr lang="es-CL" sz="1800" dirty="0"/>
              <a:t> </a:t>
            </a:r>
            <a:r>
              <a:rPr lang="es-CL" sz="1800" dirty="0" err="1"/>
              <a:t>eight</a:t>
            </a:r>
            <a:r>
              <a:rPr lang="es-CL" sz="1800" dirty="0"/>
              <a:t> </a:t>
            </a:r>
            <a:r>
              <a:rPr lang="es-CL" sz="1800" dirty="0" err="1"/>
              <a:t>cohort</a:t>
            </a:r>
            <a:r>
              <a:rPr lang="es-CL" sz="1800" dirty="0"/>
              <a:t> </a:t>
            </a:r>
            <a:r>
              <a:rPr lang="es-CL" sz="1800" dirty="0" err="1"/>
              <a:t>studies</a:t>
            </a:r>
            <a:r>
              <a:rPr lang="es-CL" sz="1800" dirty="0"/>
              <a:t>. </a:t>
            </a:r>
            <a:r>
              <a:rPr lang="es-CL" sz="1800" i="1" dirty="0" err="1"/>
              <a:t>Int</a:t>
            </a:r>
            <a:r>
              <a:rPr lang="es-CL" sz="1800" i="1" dirty="0"/>
              <a:t> J </a:t>
            </a:r>
            <a:r>
              <a:rPr lang="es-CL" sz="1800" i="1" dirty="0" err="1"/>
              <a:t>Epidemiol</a:t>
            </a:r>
            <a:r>
              <a:rPr lang="es-CL" sz="1800" i="1" dirty="0"/>
              <a:t> </a:t>
            </a:r>
            <a:r>
              <a:rPr lang="es-CL" sz="1800" dirty="0"/>
              <a:t>2020; 49 (6): 1836–1846 </a:t>
            </a:r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endParaRPr lang="es-CL" sz="1800" dirty="0"/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s-CL" sz="1800" dirty="0"/>
              <a:t>Peña S, </a:t>
            </a:r>
            <a:r>
              <a:rPr lang="es-CL" sz="1800" dirty="0" err="1"/>
              <a:t>Mäkelä</a:t>
            </a:r>
            <a:r>
              <a:rPr lang="es-CL" sz="1800" dirty="0"/>
              <a:t> P, </a:t>
            </a:r>
            <a:r>
              <a:rPr lang="es-CL" sz="1800" dirty="0" err="1"/>
              <a:t>Härkänen</a:t>
            </a:r>
            <a:r>
              <a:rPr lang="es-CL" sz="1800" dirty="0"/>
              <a:t> T, </a:t>
            </a:r>
            <a:r>
              <a:rPr lang="es-CL" sz="1800" dirty="0" err="1"/>
              <a:t>Heliövaara</a:t>
            </a:r>
            <a:r>
              <a:rPr lang="es-CL" sz="1800" dirty="0"/>
              <a:t> M, </a:t>
            </a:r>
            <a:r>
              <a:rPr lang="es-CL" sz="1800" dirty="0" err="1"/>
              <a:t>Männistö</a:t>
            </a:r>
            <a:r>
              <a:rPr lang="es-CL" sz="1800" dirty="0"/>
              <a:t> S, </a:t>
            </a:r>
            <a:r>
              <a:rPr lang="es-CL" sz="1800" dirty="0" err="1"/>
              <a:t>Laatikainen</a:t>
            </a:r>
            <a:r>
              <a:rPr lang="es-CL" sz="1800" dirty="0"/>
              <a:t> T, </a:t>
            </a:r>
            <a:r>
              <a:rPr lang="es-CL" sz="1800" dirty="0" err="1"/>
              <a:t>Koskinen</a:t>
            </a:r>
            <a:r>
              <a:rPr lang="es-CL" sz="1800" dirty="0"/>
              <a:t> S. </a:t>
            </a:r>
            <a:r>
              <a:rPr lang="es-CL" sz="1800" dirty="0" err="1"/>
              <a:t>Joint</a:t>
            </a:r>
            <a:r>
              <a:rPr lang="es-CL" sz="1800" dirty="0"/>
              <a:t> </a:t>
            </a:r>
            <a:r>
              <a:rPr lang="es-CL" sz="1800" dirty="0" err="1"/>
              <a:t>effects</a:t>
            </a:r>
            <a:r>
              <a:rPr lang="es-CL" sz="1800" dirty="0"/>
              <a:t> </a:t>
            </a:r>
            <a:r>
              <a:rPr lang="es-CL" sz="1800" dirty="0" err="1"/>
              <a:t>of</a:t>
            </a:r>
            <a:r>
              <a:rPr lang="es-CL" sz="1800" dirty="0"/>
              <a:t> alcohol use, smoking and </a:t>
            </a:r>
            <a:r>
              <a:rPr lang="es-CL" sz="1800" dirty="0" err="1"/>
              <a:t>body</a:t>
            </a:r>
            <a:r>
              <a:rPr lang="es-CL" sz="1800" dirty="0"/>
              <a:t> </a:t>
            </a:r>
            <a:r>
              <a:rPr lang="es-CL" sz="1800" dirty="0" err="1"/>
              <a:t>mass</a:t>
            </a:r>
            <a:r>
              <a:rPr lang="es-CL" sz="1800" dirty="0"/>
              <a:t> </a:t>
            </a:r>
            <a:r>
              <a:rPr lang="es-CL" sz="1800" dirty="0" err="1"/>
              <a:t>index</a:t>
            </a:r>
            <a:r>
              <a:rPr lang="es-CL" sz="1800" dirty="0"/>
              <a:t> as </a:t>
            </a:r>
            <a:r>
              <a:rPr lang="es-CL" sz="1800" dirty="0" err="1"/>
              <a:t>an</a:t>
            </a:r>
            <a:r>
              <a:rPr lang="es-CL" sz="1800" dirty="0"/>
              <a:t> </a:t>
            </a:r>
            <a:r>
              <a:rPr lang="es-CL" sz="1800" dirty="0" err="1"/>
              <a:t>explanation</a:t>
            </a:r>
            <a:r>
              <a:rPr lang="es-CL" sz="1800" dirty="0"/>
              <a:t> </a:t>
            </a:r>
            <a:r>
              <a:rPr lang="es-CL" sz="1800" dirty="0" err="1"/>
              <a:t>of</a:t>
            </a:r>
            <a:r>
              <a:rPr lang="es-CL" sz="1800" dirty="0"/>
              <a:t> </a:t>
            </a:r>
            <a:r>
              <a:rPr lang="es-CL" sz="1800" dirty="0" err="1"/>
              <a:t>the</a:t>
            </a:r>
            <a:r>
              <a:rPr lang="es-CL" sz="1800" dirty="0"/>
              <a:t> alcohol </a:t>
            </a:r>
            <a:r>
              <a:rPr lang="es-CL" sz="1800" dirty="0" err="1"/>
              <a:t>harm</a:t>
            </a:r>
            <a:r>
              <a:rPr lang="es-CL" sz="1800" dirty="0"/>
              <a:t> </a:t>
            </a:r>
            <a:r>
              <a:rPr lang="es-CL" sz="1800" dirty="0" err="1"/>
              <a:t>paradox</a:t>
            </a:r>
            <a:r>
              <a:rPr lang="es-CL" sz="1800" dirty="0"/>
              <a:t>: causal </a:t>
            </a:r>
            <a:r>
              <a:rPr lang="es-CL" sz="1800" dirty="0" err="1"/>
              <a:t>mediation</a:t>
            </a:r>
            <a:r>
              <a:rPr lang="es-CL" sz="1800" dirty="0"/>
              <a:t> </a:t>
            </a:r>
            <a:r>
              <a:rPr lang="es-CL" sz="1800" dirty="0" err="1"/>
              <a:t>analysis</a:t>
            </a:r>
            <a:r>
              <a:rPr lang="es-CL" sz="1800" dirty="0"/>
              <a:t> </a:t>
            </a:r>
            <a:r>
              <a:rPr lang="es-CL" sz="1800" dirty="0" err="1"/>
              <a:t>of</a:t>
            </a:r>
            <a:r>
              <a:rPr lang="es-CL" sz="1800" dirty="0"/>
              <a:t> </a:t>
            </a:r>
            <a:r>
              <a:rPr lang="es-CL" sz="1800" dirty="0" err="1"/>
              <a:t>eight</a:t>
            </a:r>
            <a:r>
              <a:rPr lang="es-CL" sz="1800" dirty="0"/>
              <a:t> </a:t>
            </a:r>
            <a:r>
              <a:rPr lang="es-CL" sz="1800" dirty="0" err="1"/>
              <a:t>cohort</a:t>
            </a:r>
            <a:r>
              <a:rPr lang="es-CL" sz="1800" dirty="0"/>
              <a:t> </a:t>
            </a:r>
            <a:r>
              <a:rPr lang="es-CL" sz="1800" dirty="0" err="1"/>
              <a:t>studies</a:t>
            </a:r>
            <a:r>
              <a:rPr lang="es-CL" sz="1800" dirty="0"/>
              <a:t>. </a:t>
            </a:r>
            <a:r>
              <a:rPr lang="es-CL" sz="1800" i="1" dirty="0" err="1"/>
              <a:t>Addiction</a:t>
            </a:r>
            <a:r>
              <a:rPr lang="es-CL" sz="1800" dirty="0"/>
              <a:t> 2021; 116(8): 2220-2230</a:t>
            </a:r>
            <a:endParaRPr lang="en-GB" sz="1800" dirty="0"/>
          </a:p>
          <a:p>
            <a:pPr marL="342900">
              <a:spcBef>
                <a:spcPts val="0"/>
              </a:spcBef>
              <a:buSzPts val="2200"/>
              <a:buAutoNum type="arabicPeriod"/>
            </a:pPr>
            <a:endParaRPr lang="en-GB" sz="1400" dirty="0"/>
          </a:p>
          <a:p>
            <a:pPr marL="342900">
              <a:spcBef>
                <a:spcPts val="0"/>
              </a:spcBef>
              <a:buSzPts val="2200"/>
              <a:buAutoNum type="arabicPeriod"/>
            </a:pPr>
            <a:endParaRPr sz="1400" dirty="0"/>
          </a:p>
        </p:txBody>
      </p:sp>
      <p:sp>
        <p:nvSpPr>
          <p:cNvPr id="269" name="Google Shape;269;p24"/>
          <p:cNvSpPr txBox="1">
            <a:spLocks noGrp="1"/>
          </p:cNvSpPr>
          <p:nvPr>
            <p:ph type="sldNum" idx="12"/>
          </p:nvPr>
        </p:nvSpPr>
        <p:spPr>
          <a:xfrm>
            <a:off x="7846193" y="664210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554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6914F-AB43-4E6D-9CA2-945D8817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Efforts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increase</a:t>
            </a:r>
            <a:r>
              <a:rPr lang="es-CL" dirty="0"/>
              <a:t> </a:t>
            </a:r>
            <a:r>
              <a:rPr lang="es-CL" dirty="0" err="1"/>
              <a:t>replicability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</a:t>
            </a:r>
            <a:r>
              <a:rPr lang="es-CL" dirty="0" err="1"/>
              <a:t>results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FC11E5-2E84-44B6-90A7-1230B682CF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7187" indent="-357187">
              <a:buSzPts val="2200"/>
            </a:pPr>
            <a:r>
              <a:rPr lang="en-GB" dirty="0"/>
              <a:t>Submitted protocol (to access data) but not preregistration</a:t>
            </a:r>
          </a:p>
          <a:p>
            <a:pPr marL="357187" indent="-357187">
              <a:buSzPts val="2200"/>
            </a:pPr>
            <a:r>
              <a:rPr lang="en-GB" dirty="0"/>
              <a:t>All code (either Stata or R) available in my Research Gate and GitHub and in Supplementary Appendix</a:t>
            </a:r>
          </a:p>
          <a:p>
            <a:pPr marL="357187" indent="-357187">
              <a:buSzPts val="2200"/>
            </a:pPr>
            <a:r>
              <a:rPr lang="en-GB" dirty="0"/>
              <a:t>The harmonization protocol is available in the Supplementary Appendix</a:t>
            </a: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FCAED8-F8D8-4007-9A0D-26D0EF65E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7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>
            <a:spLocks noGrp="1"/>
          </p:cNvSpPr>
          <p:nvPr>
            <p:ph type="title"/>
          </p:nvPr>
        </p:nvSpPr>
        <p:spPr>
          <a:xfrm>
            <a:off x="770562" y="340704"/>
            <a:ext cx="8207375" cy="6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Acknowledgements</a:t>
            </a:r>
            <a:endParaRPr dirty="0"/>
          </a:p>
        </p:txBody>
      </p:sp>
      <p:sp>
        <p:nvSpPr>
          <p:cNvPr id="275" name="Google Shape;275;p25"/>
          <p:cNvSpPr txBox="1">
            <a:spLocks noGrp="1"/>
          </p:cNvSpPr>
          <p:nvPr>
            <p:ph type="body" idx="1"/>
          </p:nvPr>
        </p:nvSpPr>
        <p:spPr>
          <a:xfrm>
            <a:off x="770562" y="1196628"/>
            <a:ext cx="10048126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200"/>
              <a:buNone/>
            </a:pPr>
            <a:r>
              <a:rPr lang="en-GB" dirty="0"/>
              <a:t>Supervisors</a:t>
            </a:r>
            <a:endParaRPr dirty="0"/>
          </a:p>
          <a:p>
            <a:pPr marL="0" indent="0">
              <a:buSzPts val="1400"/>
              <a:buNone/>
            </a:pPr>
            <a:r>
              <a:rPr lang="en-GB" sz="1400" dirty="0"/>
              <a:t>Seppo Koskinen		 Finnish Institute for Health and Welfare, Finland</a:t>
            </a:r>
          </a:p>
          <a:p>
            <a:pPr marL="0" indent="0">
              <a:buSzPts val="1400"/>
              <a:buNone/>
            </a:pPr>
            <a:r>
              <a:rPr lang="en-GB" sz="1400" dirty="0"/>
              <a:t>Pia </a:t>
            </a:r>
            <a:r>
              <a:rPr lang="en-GB" sz="1400" dirty="0" err="1"/>
              <a:t>Mäkelä</a:t>
            </a:r>
            <a:r>
              <a:rPr lang="en-GB" sz="1400" dirty="0"/>
              <a:t>			 Finnish Institute for Health and Welfare, Finland</a:t>
            </a:r>
          </a:p>
          <a:p>
            <a:pPr marL="0" indent="0">
              <a:buSzPts val="1400"/>
              <a:buNone/>
            </a:pPr>
            <a:endParaRPr lang="es-CL" dirty="0"/>
          </a:p>
          <a:p>
            <a:pPr marL="0" indent="0">
              <a:buSzPts val="1400"/>
              <a:buNone/>
            </a:pPr>
            <a:r>
              <a:rPr lang="es-CL" dirty="0" err="1"/>
              <a:t>Co-authors</a:t>
            </a:r>
            <a:endParaRPr dirty="0"/>
          </a:p>
          <a:p>
            <a:pPr marL="0" indent="0">
              <a:buSzPts val="1400"/>
              <a:buNone/>
            </a:pPr>
            <a:r>
              <a:rPr lang="en-GB" sz="1400" dirty="0"/>
              <a:t>Gonzalo Valdivia		</a:t>
            </a:r>
            <a:r>
              <a:rPr lang="en-GB" sz="1400" dirty="0" err="1"/>
              <a:t>Jaana</a:t>
            </a:r>
            <a:r>
              <a:rPr lang="en-GB" sz="1400" dirty="0"/>
              <a:t> </a:t>
            </a:r>
            <a:r>
              <a:rPr lang="en-GB" sz="1400" dirty="0" err="1"/>
              <a:t>Suvisaari</a:t>
            </a:r>
            <a:r>
              <a:rPr lang="en-GB" sz="1400" dirty="0"/>
              <a:t>		 Markku </a:t>
            </a:r>
            <a:r>
              <a:rPr lang="en-GB" sz="1400" dirty="0" err="1"/>
              <a:t>Helioväärä</a:t>
            </a:r>
            <a:r>
              <a:rPr lang="en-GB" sz="1400" dirty="0"/>
              <a:t> 		</a:t>
            </a:r>
            <a:r>
              <a:rPr lang="en-GB" sz="1400" dirty="0" err="1"/>
              <a:t>Erkki</a:t>
            </a:r>
            <a:r>
              <a:rPr lang="en-GB" sz="1400" dirty="0"/>
              <a:t> </a:t>
            </a:r>
            <a:r>
              <a:rPr lang="en-GB" sz="1400" dirty="0" err="1"/>
              <a:t>Vartiainen</a:t>
            </a:r>
            <a:endParaRPr lang="en-GB" sz="1400" dirty="0"/>
          </a:p>
          <a:p>
            <a:pPr marL="0" indent="0">
              <a:buSzPts val="1400"/>
              <a:buNone/>
            </a:pPr>
            <a:r>
              <a:rPr lang="en-GB" sz="1400" dirty="0"/>
              <a:t>Satu </a:t>
            </a:r>
            <a:r>
              <a:rPr lang="en-GB" sz="1400" dirty="0" err="1"/>
              <a:t>Helakorpi</a:t>
            </a:r>
            <a:r>
              <a:rPr lang="en-GB" sz="1400" dirty="0"/>
              <a:t>		</a:t>
            </a:r>
            <a:r>
              <a:rPr lang="en-GB" sz="1400" dirty="0" err="1"/>
              <a:t>Tommi</a:t>
            </a:r>
            <a:r>
              <a:rPr lang="en-GB" sz="1400" dirty="0"/>
              <a:t> </a:t>
            </a:r>
            <a:r>
              <a:rPr lang="en-GB" sz="1400" dirty="0" err="1"/>
              <a:t>Härkänen</a:t>
            </a:r>
            <a:r>
              <a:rPr lang="en-GB" sz="1400" dirty="0"/>
              <a:t>		</a:t>
            </a:r>
            <a:r>
              <a:rPr lang="en-GB" sz="1400" dirty="0" err="1"/>
              <a:t>Teemu</a:t>
            </a:r>
            <a:r>
              <a:rPr lang="en-GB" sz="1400" dirty="0"/>
              <a:t> Gunnar</a:t>
            </a:r>
          </a:p>
          <a:p>
            <a:pPr marL="0" indent="0">
              <a:buSzPts val="1400"/>
              <a:buNone/>
            </a:pPr>
            <a:r>
              <a:rPr lang="en-GB" sz="1400" dirty="0" err="1"/>
              <a:t>Niina</a:t>
            </a:r>
            <a:r>
              <a:rPr lang="en-GB" sz="1400" dirty="0"/>
              <a:t> Markkula		</a:t>
            </a:r>
            <a:r>
              <a:rPr lang="en-GB" sz="1400" dirty="0" err="1"/>
              <a:t>Suoma</a:t>
            </a:r>
            <a:r>
              <a:rPr lang="en-GB" sz="1400" dirty="0"/>
              <a:t> </a:t>
            </a:r>
            <a:r>
              <a:rPr lang="en-GB" sz="1400" dirty="0" err="1"/>
              <a:t>Saarni</a:t>
            </a:r>
            <a:r>
              <a:rPr lang="en-GB" sz="1400" dirty="0"/>
              <a:t>		Satu </a:t>
            </a:r>
            <a:r>
              <a:rPr lang="en-GB" sz="1400" dirty="0" err="1"/>
              <a:t>Männistö</a:t>
            </a:r>
            <a:endParaRPr lang="en-GB" sz="1400" dirty="0"/>
          </a:p>
          <a:p>
            <a:pPr marL="0" indent="0">
              <a:buSzPts val="1400"/>
              <a:buNone/>
            </a:pPr>
            <a:r>
              <a:rPr lang="en-GB" sz="1400" dirty="0"/>
              <a:t>Paula </a:t>
            </a:r>
            <a:r>
              <a:rPr lang="en-GB" sz="1400" dirty="0" err="1"/>
              <a:t>Margozzini</a:t>
            </a:r>
            <a:r>
              <a:rPr lang="en-GB" sz="1400" dirty="0"/>
              <a:t>		</a:t>
            </a:r>
            <a:r>
              <a:rPr lang="en-GB" sz="1400" dirty="0" err="1"/>
              <a:t>Janne</a:t>
            </a:r>
            <a:r>
              <a:rPr lang="en-GB" sz="1400" dirty="0"/>
              <a:t> </a:t>
            </a:r>
            <a:r>
              <a:rPr lang="en-GB" sz="1400" dirty="0" err="1"/>
              <a:t>Härkönen</a:t>
            </a:r>
            <a:r>
              <a:rPr lang="en-GB" sz="1400" dirty="0"/>
              <a:t>		</a:t>
            </a:r>
            <a:r>
              <a:rPr lang="en-GB" sz="1400" dirty="0" err="1"/>
              <a:t>Tiina</a:t>
            </a:r>
            <a:r>
              <a:rPr lang="en-GB" sz="1400" dirty="0"/>
              <a:t> </a:t>
            </a:r>
            <a:r>
              <a:rPr lang="en-GB" sz="1400" dirty="0" err="1"/>
              <a:t>Laatikainen</a:t>
            </a:r>
            <a:endParaRPr lang="en-GB" sz="1400" dirty="0"/>
          </a:p>
          <a:p>
            <a:pPr marL="0" indent="0">
              <a:buSzPts val="2200"/>
              <a:buNone/>
            </a:pPr>
            <a:endParaRPr dirty="0"/>
          </a:p>
          <a:p>
            <a:pPr marL="0" indent="0">
              <a:buSzPts val="2200"/>
              <a:buNone/>
            </a:pPr>
            <a:r>
              <a:rPr lang="en-GB" dirty="0"/>
              <a:t>Funders</a:t>
            </a:r>
            <a:endParaRPr dirty="0"/>
          </a:p>
        </p:txBody>
      </p:sp>
      <p:sp>
        <p:nvSpPr>
          <p:cNvPr id="276" name="Google Shape;276;p25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2</a:t>
            </a:fld>
            <a:endParaRPr/>
          </a:p>
        </p:txBody>
      </p:sp>
      <p:pic>
        <p:nvPicPr>
          <p:cNvPr id="277" name="Google Shape;277;p25" descr="Image result for helsinki universit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2534" y="4581439"/>
            <a:ext cx="1793974" cy="1402709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25"/>
          <p:cNvSpPr txBox="1"/>
          <p:nvPr/>
        </p:nvSpPr>
        <p:spPr>
          <a:xfrm>
            <a:off x="5162562" y="5994425"/>
            <a:ext cx="213391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Salaried position, 2018-2019</a:t>
            </a:r>
            <a:endParaRPr dirty="0"/>
          </a:p>
        </p:txBody>
      </p:sp>
      <p:pic>
        <p:nvPicPr>
          <p:cNvPr id="279" name="Google Shape;279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56494" y="4994387"/>
            <a:ext cx="2906068" cy="677449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25"/>
          <p:cNvSpPr txBox="1"/>
          <p:nvPr/>
        </p:nvSpPr>
        <p:spPr>
          <a:xfrm>
            <a:off x="3027340" y="5994425"/>
            <a:ext cx="165942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>
                <a:solidFill>
                  <a:schemeClr val="dk1"/>
                </a:solidFill>
              </a:rPr>
              <a:t>Research grant, 2016</a:t>
            </a:r>
            <a:endParaRPr/>
          </a:p>
        </p:txBody>
      </p:sp>
      <p:pic>
        <p:nvPicPr>
          <p:cNvPr id="1026" name="Picture 2" descr="Juho Vainion Säätiö - Kirjaudu sisään">
            <a:extLst>
              <a:ext uri="{FF2B5EF4-FFF2-40B4-BE49-F238E27FC236}">
                <a16:creationId xmlns:a16="http://schemas.microsoft.com/office/drawing/2014/main" id="{404F34C7-BBA1-4B7C-B256-D40283740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49" y="4583045"/>
            <a:ext cx="2816490" cy="1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278;p25">
            <a:extLst>
              <a:ext uri="{FF2B5EF4-FFF2-40B4-BE49-F238E27FC236}">
                <a16:creationId xmlns:a16="http://schemas.microsoft.com/office/drawing/2014/main" id="{FDDB937E-74B0-4E7B-98E0-F479E50506C5}"/>
              </a:ext>
            </a:extLst>
          </p:cNvPr>
          <p:cNvSpPr txBox="1"/>
          <p:nvPr/>
        </p:nvSpPr>
        <p:spPr>
          <a:xfrm>
            <a:off x="8257235" y="5938658"/>
            <a:ext cx="213391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1200" dirty="0">
                <a:solidFill>
                  <a:schemeClr val="dk1"/>
                </a:solidFill>
              </a:rPr>
              <a:t>Research grant,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5561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 txBox="1">
            <a:spLocks noGrp="1"/>
          </p:cNvSpPr>
          <p:nvPr>
            <p:ph type="dt" idx="10"/>
          </p:nvPr>
        </p:nvSpPr>
        <p:spPr>
          <a:xfrm>
            <a:off x="1981201" y="6589714"/>
            <a:ext cx="1090613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/>
              <a:t>30.5.2018</a:t>
            </a:r>
            <a:endParaRPr/>
          </a:p>
        </p:txBody>
      </p:sp>
      <p:sp>
        <p:nvSpPr>
          <p:cNvPr id="194" name="Google Shape;194;p18"/>
          <p:cNvSpPr txBox="1">
            <a:spLocks noGrp="1"/>
          </p:cNvSpPr>
          <p:nvPr>
            <p:ph type="ftr" idx="11"/>
          </p:nvPr>
        </p:nvSpPr>
        <p:spPr>
          <a:xfrm>
            <a:off x="3071814" y="6597650"/>
            <a:ext cx="60483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/>
              <a:t>Esityksen nimi / Tekijä</a:t>
            </a:r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20</a:t>
            </a:fld>
            <a:endParaRPr/>
          </a:p>
        </p:txBody>
      </p:sp>
      <p:sp>
        <p:nvSpPr>
          <p:cNvPr id="196" name="Google Shape;196;p18"/>
          <p:cNvSpPr/>
          <p:nvPr/>
        </p:nvSpPr>
        <p:spPr>
          <a:xfrm>
            <a:off x="0" y="3185418"/>
            <a:ext cx="12192000" cy="367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800">
              <a:solidFill>
                <a:schemeClr val="lt1"/>
              </a:solidFill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3408277" y="2420889"/>
            <a:ext cx="1484702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800" b="1">
                <a:solidFill>
                  <a:schemeClr val="lt1"/>
                </a:solidFill>
              </a:rPr>
              <a:t>Results</a:t>
            </a:r>
            <a:endParaRPr/>
          </a:p>
          <a:p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6F204-B371-496D-81C0-8891FD820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260351"/>
            <a:ext cx="10943167" cy="530759"/>
          </a:xfrm>
        </p:spPr>
        <p:txBody>
          <a:bodyPr/>
          <a:lstStyle/>
          <a:p>
            <a:r>
              <a:rPr lang="es-CL" dirty="0"/>
              <a:t>I – </a:t>
            </a:r>
            <a:r>
              <a:rPr lang="es-CL" dirty="0" err="1"/>
              <a:t>Socioeconomic</a:t>
            </a:r>
            <a:r>
              <a:rPr lang="es-CL" dirty="0"/>
              <a:t> </a:t>
            </a:r>
            <a:r>
              <a:rPr lang="es-CL" dirty="0" err="1"/>
              <a:t>inequalities</a:t>
            </a:r>
            <a:r>
              <a:rPr lang="es-CL" dirty="0"/>
              <a:t> in alcohol use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F1F7AA-DFB8-44FD-B57F-F06551BC17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10" name="Imagen 9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D8145985-0F0F-4C98-AF72-2D0106FAC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87" y="1058238"/>
            <a:ext cx="11385013" cy="506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97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79793-A49B-48AF-A25D-4E9ED7D7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260352"/>
            <a:ext cx="10943167" cy="612952"/>
          </a:xfrm>
        </p:spPr>
        <p:txBody>
          <a:bodyPr/>
          <a:lstStyle/>
          <a:p>
            <a:r>
              <a:rPr lang="es-CL" dirty="0"/>
              <a:t>II – </a:t>
            </a:r>
            <a:r>
              <a:rPr lang="es-CL" dirty="0" err="1"/>
              <a:t>Prevalence</a:t>
            </a:r>
            <a:r>
              <a:rPr lang="es-CL" dirty="0"/>
              <a:t> and </a:t>
            </a:r>
            <a:r>
              <a:rPr lang="es-CL" dirty="0" err="1"/>
              <a:t>correlates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alcohol use </a:t>
            </a:r>
            <a:r>
              <a:rPr lang="es-CL" dirty="0" err="1"/>
              <a:t>disorders</a:t>
            </a:r>
            <a:r>
              <a:rPr lang="es-CL" dirty="0"/>
              <a:t>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519E00-D2A6-4D82-92ED-EBC2EF2303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68B3D2D-F7FD-4AAF-A8B9-87BB199EC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267855"/>
              </p:ext>
            </p:extLst>
          </p:nvPr>
        </p:nvGraphicFramePr>
        <p:xfrm>
          <a:off x="2471205" y="1073137"/>
          <a:ext cx="7270138" cy="4973274"/>
        </p:xfrm>
        <a:graphic>
          <a:graphicData uri="http://schemas.openxmlformats.org/drawingml/2006/table">
            <a:tbl>
              <a:tblPr>
                <a:noFill/>
                <a:tableStyleId>{FB4F1B81-C338-4442-9571-ABC42C06122C}</a:tableStyleId>
              </a:tblPr>
              <a:tblGrid>
                <a:gridCol w="2490740">
                  <a:extLst>
                    <a:ext uri="{9D8B030D-6E8A-4147-A177-3AD203B41FA5}">
                      <a16:colId xmlns:a16="http://schemas.microsoft.com/office/drawing/2014/main" val="1246017324"/>
                    </a:ext>
                  </a:extLst>
                </a:gridCol>
                <a:gridCol w="2389699">
                  <a:extLst>
                    <a:ext uri="{9D8B030D-6E8A-4147-A177-3AD203B41FA5}">
                      <a16:colId xmlns:a16="http://schemas.microsoft.com/office/drawing/2014/main" val="2860787006"/>
                    </a:ext>
                  </a:extLst>
                </a:gridCol>
                <a:gridCol w="2389699">
                  <a:extLst>
                    <a:ext uri="{9D8B030D-6E8A-4147-A177-3AD203B41FA5}">
                      <a16:colId xmlns:a16="http://schemas.microsoft.com/office/drawing/2014/main" val="285484429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 err="1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Prevalence</a:t>
                      </a:r>
                      <a:r>
                        <a:rPr lang="es-CL" sz="1800" dirty="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 (95% CI)</a:t>
                      </a:r>
                      <a:endParaRPr sz="1800" dirty="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73457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2000</a:t>
                      </a:r>
                      <a:endParaRPr sz="1800" dirty="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2011</a:t>
                      </a:r>
                      <a:endParaRPr sz="1800" dirty="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879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Overall</a:t>
                      </a:r>
                      <a:r>
                        <a:rPr lang="en-GB" sz="1800" b="1" dirty="0">
                          <a:solidFill>
                            <a:schemeClr val="dk1"/>
                          </a:solidFill>
                        </a:rPr>
                        <a:t> </a:t>
                      </a:r>
                      <a:endParaRPr sz="1800" b="1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4.6 (4.0-5.1)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2.0 (1.6-2.4)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75374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 err="1"/>
                        <a:t>Educational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level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044059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b="0" dirty="0"/>
                        <a:t>   Basic</a:t>
                      </a:r>
                      <a:endParaRPr sz="1800" b="0" dirty="0"/>
                    </a:p>
                  </a:txBody>
                  <a:tcPr marL="28575" marR="2857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3.2 (2.9-4.4)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2.0 (1.2-2.7)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174313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b="0" dirty="0"/>
                        <a:t>   </a:t>
                      </a:r>
                      <a:r>
                        <a:rPr lang="es-CL" sz="1800" b="0" dirty="0" err="1"/>
                        <a:t>Intermediate</a:t>
                      </a:r>
                      <a:endParaRPr sz="1800" b="0" dirty="0"/>
                    </a:p>
                  </a:txBody>
                  <a:tcPr marL="28575" marR="2857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5.5 (4.5-6-6)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2.4 (1.7-3.1)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590443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b="0" dirty="0"/>
                        <a:t>   High</a:t>
                      </a:r>
                      <a:endParaRPr sz="1800" b="0" dirty="0"/>
                    </a:p>
                  </a:txBody>
                  <a:tcPr marL="28575" marR="2857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4.7 (3.7-5.7)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1.6 (1.7-3.1)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789814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Marital status</a:t>
                      </a:r>
                      <a:endParaRPr sz="1800" dirty="0"/>
                    </a:p>
                  </a:txBody>
                  <a:tcPr marL="28575" marR="2857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4557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   </a:t>
                      </a:r>
                      <a:r>
                        <a:rPr lang="es-CL" sz="1800" dirty="0" err="1"/>
                        <a:t>Married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or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cohabiting</a:t>
                      </a:r>
                      <a:endParaRPr sz="1800" dirty="0"/>
                    </a:p>
                  </a:txBody>
                  <a:tcPr marL="28575" marR="2857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4.0 (3.4-4.6)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1.5 (1.1-1.9)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82784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   </a:t>
                      </a:r>
                      <a:r>
                        <a:rPr lang="es-CL" sz="1800" dirty="0" err="1"/>
                        <a:t>Unmarried</a:t>
                      </a:r>
                      <a:r>
                        <a:rPr lang="es-CL" sz="1800" dirty="0"/>
                        <a:t>, </a:t>
                      </a:r>
                      <a:r>
                        <a:rPr lang="es-CL" sz="1800" dirty="0" err="1"/>
                        <a:t>widowed</a:t>
                      </a:r>
                      <a:r>
                        <a:rPr lang="es-CL" sz="1800" dirty="0"/>
                        <a:t>   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   </a:t>
                      </a:r>
                      <a:r>
                        <a:rPr lang="es-CL" sz="1800" dirty="0" err="1"/>
                        <a:t>or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divorced</a:t>
                      </a:r>
                      <a:endParaRPr sz="1800" dirty="0"/>
                    </a:p>
                  </a:txBody>
                  <a:tcPr marL="28575" marR="2857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5.8 (4.7-6.8)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dirty="0"/>
                        <a:t>3.2 (2.2-4.2)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9347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916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79793-A49B-48AF-A25D-4E9ED7D7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260352"/>
            <a:ext cx="10943167" cy="612952"/>
          </a:xfrm>
        </p:spPr>
        <p:txBody>
          <a:bodyPr/>
          <a:lstStyle/>
          <a:p>
            <a:r>
              <a:rPr lang="es-CL" dirty="0"/>
              <a:t>III – IV Clear </a:t>
            </a:r>
            <a:r>
              <a:rPr lang="es-CL" dirty="0" err="1"/>
              <a:t>socioeconomic</a:t>
            </a:r>
            <a:r>
              <a:rPr lang="es-CL" dirty="0"/>
              <a:t> </a:t>
            </a:r>
            <a:r>
              <a:rPr lang="es-CL" dirty="0" err="1"/>
              <a:t>differences</a:t>
            </a:r>
            <a:r>
              <a:rPr lang="es-CL" dirty="0"/>
              <a:t> in alcohol use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519E00-D2A6-4D82-92ED-EBC2EF2303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7" name="Imagen 6" descr="Gráfico&#10;&#10;Descripción generada automáticamente">
            <a:extLst>
              <a:ext uri="{FF2B5EF4-FFF2-40B4-BE49-F238E27FC236}">
                <a16:creationId xmlns:a16="http://schemas.microsoft.com/office/drawing/2014/main" id="{8ACDD573-0C2D-42C9-91E4-3B7F52EBC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802" y="1334602"/>
            <a:ext cx="4416049" cy="4214476"/>
          </a:xfrm>
          <a:prstGeom prst="rect">
            <a:avLst/>
          </a:prstGeom>
        </p:spPr>
      </p:pic>
      <p:pic>
        <p:nvPicPr>
          <p:cNvPr id="9" name="Imagen 8" descr="Gráfico&#10;&#10;Descripción generada automáticamente">
            <a:extLst>
              <a:ext uri="{FF2B5EF4-FFF2-40B4-BE49-F238E27FC236}">
                <a16:creationId xmlns:a16="http://schemas.microsoft.com/office/drawing/2014/main" id="{C13798F2-3559-4968-9958-A38F3A03B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236" y="1334602"/>
            <a:ext cx="4476943" cy="398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31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D6629-C8BB-4D15-885B-58DB435F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III – Alcohol </a:t>
            </a:r>
            <a:r>
              <a:rPr lang="es-CL" dirty="0" err="1"/>
              <a:t>biomarkers</a:t>
            </a:r>
            <a:r>
              <a:rPr lang="es-CL" dirty="0"/>
              <a:t> </a:t>
            </a:r>
            <a:r>
              <a:rPr lang="es-CL" dirty="0" err="1"/>
              <a:t>improved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predicted</a:t>
            </a:r>
            <a:r>
              <a:rPr lang="es-CL" dirty="0"/>
              <a:t> </a:t>
            </a:r>
            <a:r>
              <a:rPr lang="es-CL" dirty="0" err="1"/>
              <a:t>ability</a:t>
            </a:r>
            <a:r>
              <a:rPr lang="es-CL" dirty="0"/>
              <a:t> (C-</a:t>
            </a:r>
            <a:r>
              <a:rPr lang="es-CL" dirty="0" err="1"/>
              <a:t>index</a:t>
            </a:r>
            <a:r>
              <a:rPr lang="es-CL" dirty="0"/>
              <a:t>)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067F26-7827-4BC3-8AB9-62158C6F36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BF85C0-9432-4344-A9B7-040ED722946E}"/>
              </a:ext>
            </a:extLst>
          </p:cNvPr>
          <p:cNvSpPr/>
          <p:nvPr/>
        </p:nvSpPr>
        <p:spPr>
          <a:xfrm>
            <a:off x="3986110" y="1268414"/>
            <a:ext cx="1469467" cy="11919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Self-reported alcohol use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F2CE5A-34C4-4BB6-9618-058A2600503A}"/>
              </a:ext>
            </a:extLst>
          </p:cNvPr>
          <p:cNvSpPr/>
          <p:nvPr/>
        </p:nvSpPr>
        <p:spPr>
          <a:xfrm>
            <a:off x="5655689" y="1268414"/>
            <a:ext cx="1469467" cy="11919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Self-reported alcohol use + alcohol biomarker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393BAF-2597-4BA7-9D20-4AF938535114}"/>
              </a:ext>
            </a:extLst>
          </p:cNvPr>
          <p:cNvSpPr/>
          <p:nvPr/>
        </p:nvSpPr>
        <p:spPr>
          <a:xfrm>
            <a:off x="7325268" y="1268414"/>
            <a:ext cx="1469467" cy="119192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Alcohol biomarker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74F60D-B231-467B-AFF4-82DE425A9924}"/>
              </a:ext>
            </a:extLst>
          </p:cNvPr>
          <p:cNvSpPr txBox="1"/>
          <p:nvPr/>
        </p:nvSpPr>
        <p:spPr>
          <a:xfrm>
            <a:off x="2147299" y="2701707"/>
            <a:ext cx="183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All cohorts, </a:t>
            </a:r>
            <a:r>
              <a:rPr lang="en-GB" sz="1800" b="1" dirty="0"/>
              <a:t>GGT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DA674D3C-B84E-4148-B2E9-08EFB12185EA}"/>
              </a:ext>
            </a:extLst>
          </p:cNvPr>
          <p:cNvSpPr/>
          <p:nvPr/>
        </p:nvSpPr>
        <p:spPr>
          <a:xfrm>
            <a:off x="4202129" y="2615674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0.823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2B4EC6A-7EFA-44D8-BFD2-796EE7739119}"/>
              </a:ext>
            </a:extLst>
          </p:cNvPr>
          <p:cNvSpPr txBox="1"/>
          <p:nvPr/>
        </p:nvSpPr>
        <p:spPr>
          <a:xfrm>
            <a:off x="2147299" y="3615344"/>
            <a:ext cx="183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Subsample with </a:t>
            </a:r>
            <a:r>
              <a:rPr lang="en-GB" sz="1800" b="1" dirty="0"/>
              <a:t>GGT and CDT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BDE3611-17B1-4A6A-972B-0D0363648458}"/>
              </a:ext>
            </a:extLst>
          </p:cNvPr>
          <p:cNvSpPr txBox="1"/>
          <p:nvPr/>
        </p:nvSpPr>
        <p:spPr>
          <a:xfrm>
            <a:off x="2147299" y="4603868"/>
            <a:ext cx="183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Subsample with </a:t>
            </a:r>
            <a:r>
              <a:rPr lang="en-GB" sz="1800" b="1" dirty="0"/>
              <a:t>GGT and ALT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0A31A59-CDC9-4AC8-AE85-9C77514C6602}"/>
              </a:ext>
            </a:extLst>
          </p:cNvPr>
          <p:cNvSpPr txBox="1"/>
          <p:nvPr/>
        </p:nvSpPr>
        <p:spPr>
          <a:xfrm>
            <a:off x="2147299" y="5543116"/>
            <a:ext cx="183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Subsample with </a:t>
            </a:r>
            <a:r>
              <a:rPr lang="en-GB" sz="1800" b="1" dirty="0"/>
              <a:t>GGT and AST</a:t>
            </a:r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D0DD25A4-52C2-4D1E-AD10-D293DCE4F45F}"/>
              </a:ext>
            </a:extLst>
          </p:cNvPr>
          <p:cNvSpPr/>
          <p:nvPr/>
        </p:nvSpPr>
        <p:spPr>
          <a:xfrm>
            <a:off x="4202129" y="3536988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0.841</a:t>
            </a:r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34EB50CD-C81B-44D1-9FA1-0BD6D8F5DE46}"/>
              </a:ext>
            </a:extLst>
          </p:cNvPr>
          <p:cNvSpPr/>
          <p:nvPr/>
        </p:nvSpPr>
        <p:spPr>
          <a:xfrm>
            <a:off x="4172642" y="4510530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0.869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022197CE-4033-4533-B32F-3297AE01F655}"/>
              </a:ext>
            </a:extLst>
          </p:cNvPr>
          <p:cNvSpPr/>
          <p:nvPr/>
        </p:nvSpPr>
        <p:spPr>
          <a:xfrm>
            <a:off x="4202129" y="5408682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0.859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842BB1C3-5A1B-4E0E-B859-58BA2D64AF5D}"/>
              </a:ext>
            </a:extLst>
          </p:cNvPr>
          <p:cNvSpPr/>
          <p:nvPr/>
        </p:nvSpPr>
        <p:spPr>
          <a:xfrm>
            <a:off x="5948355" y="2615674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0.844</a:t>
            </a:r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CAABAEC9-2E39-44D7-91D2-9BA1AEDA1472}"/>
              </a:ext>
            </a:extLst>
          </p:cNvPr>
          <p:cNvSpPr/>
          <p:nvPr/>
        </p:nvSpPr>
        <p:spPr>
          <a:xfrm>
            <a:off x="5977842" y="3536988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0.864</a:t>
            </a:r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C19909E7-1DA9-4913-968A-F783050858CC}"/>
              </a:ext>
            </a:extLst>
          </p:cNvPr>
          <p:cNvSpPr/>
          <p:nvPr/>
        </p:nvSpPr>
        <p:spPr>
          <a:xfrm>
            <a:off x="5948355" y="4510530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0.897</a:t>
            </a:r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A65B2CB-EE53-4979-8871-181A299728B2}"/>
              </a:ext>
            </a:extLst>
          </p:cNvPr>
          <p:cNvSpPr/>
          <p:nvPr/>
        </p:nvSpPr>
        <p:spPr>
          <a:xfrm>
            <a:off x="5977842" y="5408682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0.871</a:t>
            </a: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9D3321DB-04D9-49DE-B162-89040A9E6B19}"/>
              </a:ext>
            </a:extLst>
          </p:cNvPr>
          <p:cNvSpPr/>
          <p:nvPr/>
        </p:nvSpPr>
        <p:spPr>
          <a:xfrm>
            <a:off x="7555463" y="2615674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0.825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8C83CB94-1ADF-4916-9937-4E52098363B4}"/>
              </a:ext>
            </a:extLst>
          </p:cNvPr>
          <p:cNvSpPr/>
          <p:nvPr/>
        </p:nvSpPr>
        <p:spPr>
          <a:xfrm>
            <a:off x="7555463" y="3536988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0.856</a:t>
            </a: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CA99144A-EE33-4293-83EE-B632E62B544E}"/>
              </a:ext>
            </a:extLst>
          </p:cNvPr>
          <p:cNvSpPr/>
          <p:nvPr/>
        </p:nvSpPr>
        <p:spPr>
          <a:xfrm>
            <a:off x="7525976" y="4510530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0.894</a:t>
            </a:r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E76D4C01-10E5-4FD9-AA79-3729CD0F3196}"/>
              </a:ext>
            </a:extLst>
          </p:cNvPr>
          <p:cNvSpPr/>
          <p:nvPr/>
        </p:nvSpPr>
        <p:spPr>
          <a:xfrm>
            <a:off x="7555463" y="5408682"/>
            <a:ext cx="911514" cy="792088"/>
          </a:xfrm>
          <a:prstGeom prst="ellipse">
            <a:avLst/>
          </a:prstGeom>
          <a:solidFill>
            <a:srgbClr val="A6A6A8"/>
          </a:solidFill>
          <a:ln>
            <a:solidFill>
              <a:srgbClr val="A6A6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0.842</a:t>
            </a:r>
          </a:p>
        </p:txBody>
      </p:sp>
    </p:spTree>
    <p:extLst>
      <p:ext uri="{BB962C8B-B14F-4D97-AF65-F5344CB8AC3E}">
        <p14:creationId xmlns:p14="http://schemas.microsoft.com/office/powerpoint/2010/main" val="4153147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1A085-AE90-47F0-96AF-BD6A3B177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8" y="260352"/>
            <a:ext cx="10943167" cy="561582"/>
          </a:xfrm>
        </p:spPr>
        <p:txBody>
          <a:bodyPr/>
          <a:lstStyle/>
          <a:p>
            <a:r>
              <a:rPr lang="es-CL" dirty="0"/>
              <a:t>III – </a:t>
            </a:r>
            <a:r>
              <a:rPr lang="es-CL" dirty="0" err="1"/>
              <a:t>Adjusting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self-reported</a:t>
            </a:r>
            <a:r>
              <a:rPr lang="es-CL" dirty="0"/>
              <a:t> alcohol use vs </a:t>
            </a:r>
            <a:r>
              <a:rPr lang="es-CL" dirty="0" err="1"/>
              <a:t>biomarkers</a:t>
            </a: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64A0CB-2160-4C5F-9260-C95F3B8B75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8" name="Imagen 7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ECD9198-5620-43D3-91E1-2B1E0812E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65" y="997798"/>
            <a:ext cx="10202238" cy="512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10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"/>
          <p:cNvSpPr/>
          <p:nvPr/>
        </p:nvSpPr>
        <p:spPr>
          <a:xfrm>
            <a:off x="927555" y="1424721"/>
            <a:ext cx="1604400" cy="14556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Income*Alcohol</a:t>
            </a:r>
            <a:endParaRPr/>
          </a:p>
        </p:txBody>
      </p:sp>
      <p:sp>
        <p:nvSpPr>
          <p:cNvPr id="216" name="Google Shape;216;p20"/>
          <p:cNvSpPr/>
          <p:nvPr/>
        </p:nvSpPr>
        <p:spPr>
          <a:xfrm>
            <a:off x="2968772" y="1424705"/>
            <a:ext cx="1604400" cy="14556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Income*Smoking</a:t>
            </a:r>
            <a:endParaRPr dirty="0"/>
          </a:p>
        </p:txBody>
      </p:sp>
      <p:sp>
        <p:nvSpPr>
          <p:cNvPr id="217" name="Google Shape;217;p20"/>
          <p:cNvSpPr/>
          <p:nvPr/>
        </p:nvSpPr>
        <p:spPr>
          <a:xfrm>
            <a:off x="4996830" y="1424699"/>
            <a:ext cx="1604400" cy="14556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Income*BMI</a:t>
            </a:r>
            <a:endParaRPr dirty="0"/>
          </a:p>
        </p:txBody>
      </p:sp>
      <p:sp>
        <p:nvSpPr>
          <p:cNvPr id="218" name="Google Shape;218;p20"/>
          <p:cNvSpPr txBox="1"/>
          <p:nvPr/>
        </p:nvSpPr>
        <p:spPr>
          <a:xfrm>
            <a:off x="603855" y="3119506"/>
            <a:ext cx="2251800" cy="11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dk1"/>
                </a:solidFill>
              </a:rPr>
              <a:t>YES!</a:t>
            </a:r>
            <a:endParaRPr sz="2000" b="1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b="1" dirty="0">
                <a:solidFill>
                  <a:schemeClr val="dk1"/>
                </a:solidFill>
              </a:rPr>
              <a:t>46.8 </a:t>
            </a:r>
            <a:r>
              <a:rPr lang="en-GB" sz="2000" dirty="0">
                <a:solidFill>
                  <a:schemeClr val="dk1"/>
                </a:solidFill>
              </a:rPr>
              <a:t>(25.8; 68.6)</a:t>
            </a:r>
            <a:endParaRPr sz="2000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219" name="Google Shape;219;p20"/>
          <p:cNvSpPr txBox="1"/>
          <p:nvPr/>
        </p:nvSpPr>
        <p:spPr>
          <a:xfrm>
            <a:off x="2645077" y="3119512"/>
            <a:ext cx="2251800" cy="26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dk1"/>
                </a:solidFill>
              </a:rPr>
              <a:t>YES!</a:t>
            </a:r>
            <a:endParaRPr sz="2000" b="1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b="1" dirty="0">
                <a:solidFill>
                  <a:schemeClr val="dk1"/>
                </a:solidFill>
              </a:rPr>
              <a:t>11.4</a:t>
            </a:r>
            <a:r>
              <a:rPr lang="en-GB" sz="2000" dirty="0">
                <a:solidFill>
                  <a:schemeClr val="dk1"/>
                </a:solidFill>
              </a:rPr>
              <a:t> (5.8; 17.0)</a:t>
            </a:r>
            <a:endParaRPr sz="2000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220" name="Google Shape;220;p20"/>
          <p:cNvSpPr txBox="1"/>
          <p:nvPr/>
        </p:nvSpPr>
        <p:spPr>
          <a:xfrm>
            <a:off x="4673140" y="3119511"/>
            <a:ext cx="2251800" cy="24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2000" dirty="0">
                <a:solidFill>
                  <a:schemeClr val="dk1"/>
                </a:solidFill>
              </a:rPr>
              <a:t>NO</a:t>
            </a:r>
            <a:endParaRPr sz="2000" dirty="0">
              <a:solidFill>
                <a:schemeClr val="dk1"/>
              </a:solidFill>
            </a:endParaRPr>
          </a:p>
          <a:p>
            <a:endParaRPr sz="20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dirty="0">
                <a:solidFill>
                  <a:schemeClr val="dk1"/>
                </a:solidFill>
              </a:rPr>
              <a:t>-4.2(-9.8; 1.4)</a:t>
            </a:r>
            <a:endParaRPr sz="2000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221" name="Google Shape;221;p20"/>
          <p:cNvSpPr/>
          <p:nvPr/>
        </p:nvSpPr>
        <p:spPr>
          <a:xfrm>
            <a:off x="7075424" y="1424699"/>
            <a:ext cx="1604400" cy="14556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Alcohol*Smoking</a:t>
            </a:r>
            <a:endParaRPr/>
          </a:p>
        </p:txBody>
      </p:sp>
      <p:sp>
        <p:nvSpPr>
          <p:cNvPr id="222" name="Google Shape;222;p20"/>
          <p:cNvSpPr txBox="1"/>
          <p:nvPr/>
        </p:nvSpPr>
        <p:spPr>
          <a:xfrm>
            <a:off x="927555" y="639489"/>
            <a:ext cx="87471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GB" sz="2800" b="1" dirty="0">
                <a:solidFill>
                  <a:schemeClr val="accent1"/>
                </a:solidFill>
              </a:rPr>
              <a:t>IV - Evidence of joint effects?</a:t>
            </a:r>
            <a:endParaRPr sz="2800" b="1" dirty="0">
              <a:solidFill>
                <a:schemeClr val="accent1"/>
              </a:solidFill>
            </a:endParaRPr>
          </a:p>
        </p:txBody>
      </p:sp>
      <p:sp>
        <p:nvSpPr>
          <p:cNvPr id="223" name="Google Shape;223;p20"/>
          <p:cNvSpPr/>
          <p:nvPr/>
        </p:nvSpPr>
        <p:spPr>
          <a:xfrm>
            <a:off x="9155029" y="1424699"/>
            <a:ext cx="1604400" cy="1455600"/>
          </a:xfrm>
          <a:prstGeom prst="ellipse">
            <a:avLst/>
          </a:prstGeom>
          <a:solidFill>
            <a:srgbClr val="A6A6A8"/>
          </a:solidFill>
          <a:ln w="25400" cap="flat" cmpd="sng">
            <a:solidFill>
              <a:srgbClr val="A6A6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Alcohol*BMI</a:t>
            </a:r>
            <a:endParaRPr/>
          </a:p>
        </p:txBody>
      </p:sp>
      <p:sp>
        <p:nvSpPr>
          <p:cNvPr id="224" name="Google Shape;224;p20"/>
          <p:cNvSpPr txBox="1"/>
          <p:nvPr/>
        </p:nvSpPr>
        <p:spPr>
          <a:xfrm>
            <a:off x="6751735" y="3119511"/>
            <a:ext cx="2251800" cy="24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2000" dirty="0">
                <a:solidFill>
                  <a:schemeClr val="dk1"/>
                </a:solidFill>
              </a:rPr>
              <a:t>NO</a:t>
            </a:r>
            <a:endParaRPr sz="2000" dirty="0"/>
          </a:p>
          <a:p>
            <a:pPr algn="ctr"/>
            <a:endParaRPr sz="20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en-GB" sz="2000" dirty="0"/>
              <a:t>12.3 (-1.3; 25.9)</a:t>
            </a:r>
            <a:endParaRPr sz="2000" dirty="0"/>
          </a:p>
          <a:p>
            <a:pPr algn="ctr"/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225" name="Google Shape;225;p20"/>
          <p:cNvSpPr txBox="1"/>
          <p:nvPr/>
        </p:nvSpPr>
        <p:spPr>
          <a:xfrm>
            <a:off x="8833865" y="3119511"/>
            <a:ext cx="2251800" cy="24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2000" dirty="0">
                <a:solidFill>
                  <a:schemeClr val="dk1"/>
                </a:solidFill>
              </a:rPr>
              <a:t>NO</a:t>
            </a:r>
            <a:endParaRPr sz="2000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dirty="0">
                <a:solidFill>
                  <a:schemeClr val="dk1"/>
                </a:solidFill>
              </a:rPr>
              <a:t>-0.7 (-18.1; 16.7)</a:t>
            </a:r>
            <a:endParaRPr sz="2000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</p:txBody>
      </p:sp>
      <p:sp>
        <p:nvSpPr>
          <p:cNvPr id="226" name="Google Shape;226;p20"/>
          <p:cNvSpPr txBox="1"/>
          <p:nvPr/>
        </p:nvSpPr>
        <p:spPr>
          <a:xfrm>
            <a:off x="739558" y="5682598"/>
            <a:ext cx="73440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1600" dirty="0">
                <a:solidFill>
                  <a:schemeClr val="dk1"/>
                </a:solidFill>
              </a:rPr>
              <a:t>Estimate: Number of additional alcohol deaths per 10,000 person years</a:t>
            </a:r>
            <a:endParaRPr sz="1600" dirty="0"/>
          </a:p>
        </p:txBody>
      </p:sp>
      <p:sp>
        <p:nvSpPr>
          <p:cNvPr id="14" name="Google Shape;218;p20">
            <a:extLst>
              <a:ext uri="{FF2B5EF4-FFF2-40B4-BE49-F238E27FC236}">
                <a16:creationId xmlns:a16="http://schemas.microsoft.com/office/drawing/2014/main" id="{96894A0D-1007-49F0-8A87-232F8884D01F}"/>
              </a:ext>
            </a:extLst>
          </p:cNvPr>
          <p:cNvSpPr txBox="1"/>
          <p:nvPr/>
        </p:nvSpPr>
        <p:spPr>
          <a:xfrm>
            <a:off x="739558" y="4715312"/>
            <a:ext cx="7138066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b="1" dirty="0">
                <a:solidFill>
                  <a:schemeClr val="dk1"/>
                </a:solidFill>
              </a:rPr>
              <a:t>    46.8 </a:t>
            </a:r>
            <a:r>
              <a:rPr lang="en-GB" sz="2000" dirty="0">
                <a:solidFill>
                  <a:schemeClr val="dk1"/>
                </a:solidFill>
              </a:rPr>
              <a:t>extra deaths due to the interaction (income*alcohol)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sz="2000" b="1" dirty="0">
                <a:solidFill>
                  <a:schemeClr val="dk1"/>
                </a:solidFill>
              </a:rPr>
              <a:t>    11.4</a:t>
            </a:r>
            <a:r>
              <a:rPr lang="en-GB" sz="2000" dirty="0">
                <a:solidFill>
                  <a:schemeClr val="dk1"/>
                </a:solidFill>
              </a:rPr>
              <a:t> extra deaths due to the interaction (income*smoking)</a:t>
            </a:r>
            <a:endParaRPr sz="2000" dirty="0">
              <a:solidFill>
                <a:schemeClr val="dk1"/>
              </a:solidFill>
            </a:endParaRPr>
          </a:p>
          <a:p>
            <a:pPr algn="ctr"/>
            <a:endParaRPr sz="2000" dirty="0">
              <a:solidFill>
                <a:schemeClr val="dk1"/>
              </a:solidFill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1"/>
          <p:cNvSpPr/>
          <p:nvPr/>
        </p:nvSpPr>
        <p:spPr>
          <a:xfrm>
            <a:off x="2635801" y="3579876"/>
            <a:ext cx="4470975" cy="1344575"/>
          </a:xfrm>
          <a:custGeom>
            <a:avLst/>
            <a:gdLst/>
            <a:ahLst/>
            <a:cxnLst/>
            <a:rect l="l" t="t" r="r" b="b"/>
            <a:pathLst>
              <a:path w="178839" h="53783" extrusionOk="0">
                <a:moveTo>
                  <a:pt x="0" y="0"/>
                </a:moveTo>
                <a:cubicBezTo>
                  <a:pt x="10073" y="7697"/>
                  <a:pt x="42809" y="37466"/>
                  <a:pt x="60437" y="46180"/>
                </a:cubicBezTo>
                <a:cubicBezTo>
                  <a:pt x="78065" y="54894"/>
                  <a:pt x="91143" y="54849"/>
                  <a:pt x="105769" y="52282"/>
                </a:cubicBezTo>
                <a:cubicBezTo>
                  <a:pt x="120396" y="49715"/>
                  <a:pt x="136018" y="38791"/>
                  <a:pt x="148196" y="30778"/>
                </a:cubicBezTo>
                <a:cubicBezTo>
                  <a:pt x="160374" y="22765"/>
                  <a:pt x="173732" y="8632"/>
                  <a:pt x="178839" y="420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233" name="Google Shape;233;p21"/>
          <p:cNvSpPr txBox="1">
            <a:spLocks noGrp="1"/>
          </p:cNvSpPr>
          <p:nvPr>
            <p:ph type="title"/>
          </p:nvPr>
        </p:nvSpPr>
        <p:spPr>
          <a:xfrm>
            <a:off x="2152650" y="656010"/>
            <a:ext cx="5027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DAG and causal mediation analysis</a:t>
            </a:r>
            <a:endParaRPr dirty="0"/>
          </a:p>
        </p:txBody>
      </p:sp>
      <p:sp>
        <p:nvSpPr>
          <p:cNvPr id="234" name="Google Shape;234;p21"/>
          <p:cNvSpPr/>
          <p:nvPr/>
        </p:nvSpPr>
        <p:spPr>
          <a:xfrm>
            <a:off x="4116475" y="1906275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Alcohol use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6676181" y="2808242"/>
            <a:ext cx="1066500" cy="7179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Alcohol mortality</a:t>
            </a:r>
            <a:endParaRPr/>
          </a:p>
        </p:txBody>
      </p:sp>
      <p:cxnSp>
        <p:nvCxnSpPr>
          <p:cNvPr id="236" name="Google Shape;236;p21"/>
          <p:cNvCxnSpPr>
            <a:stCxn id="234" idx="3"/>
          </p:cNvCxnSpPr>
          <p:nvPr/>
        </p:nvCxnSpPr>
        <p:spPr>
          <a:xfrm>
            <a:off x="5442475" y="2265225"/>
            <a:ext cx="1118700" cy="620100"/>
          </a:xfrm>
          <a:prstGeom prst="straightConnector1">
            <a:avLst/>
          </a:prstGeom>
          <a:noFill/>
          <a:ln w="9525" cap="flat" cmpd="sng">
            <a:solidFill>
              <a:srgbClr val="CAE6B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37" name="Google Shape;237;p21"/>
          <p:cNvSpPr/>
          <p:nvPr/>
        </p:nvSpPr>
        <p:spPr>
          <a:xfrm>
            <a:off x="4116475" y="2808227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Smoking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38" name="Google Shape;238;p21"/>
          <p:cNvSpPr/>
          <p:nvPr/>
        </p:nvSpPr>
        <p:spPr>
          <a:xfrm>
            <a:off x="4116475" y="3710181"/>
            <a:ext cx="1326000" cy="717900"/>
          </a:xfrm>
          <a:prstGeom prst="rect">
            <a:avLst/>
          </a:prstGeom>
          <a:solidFill>
            <a:srgbClr val="88888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Mediator 1: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Body mass index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239" name="Google Shape;239;p21"/>
          <p:cNvCxnSpPr>
            <a:stCxn id="238" idx="3"/>
          </p:cNvCxnSpPr>
          <p:nvPr/>
        </p:nvCxnSpPr>
        <p:spPr>
          <a:xfrm rot="10800000" flipH="1">
            <a:off x="5442475" y="3361431"/>
            <a:ext cx="1079700" cy="707700"/>
          </a:xfrm>
          <a:prstGeom prst="straightConnector1">
            <a:avLst/>
          </a:prstGeom>
          <a:noFill/>
          <a:ln w="9525" cap="flat" cmpd="sng">
            <a:solidFill>
              <a:srgbClr val="CAE6B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0" name="Google Shape;240;p21"/>
          <p:cNvCxnSpPr>
            <a:stCxn id="237" idx="3"/>
          </p:cNvCxnSpPr>
          <p:nvPr/>
        </p:nvCxnSpPr>
        <p:spPr>
          <a:xfrm>
            <a:off x="5442475" y="3167177"/>
            <a:ext cx="1055400" cy="6600"/>
          </a:xfrm>
          <a:prstGeom prst="straightConnector1">
            <a:avLst/>
          </a:prstGeom>
          <a:noFill/>
          <a:ln w="9525" cap="flat" cmpd="sng">
            <a:solidFill>
              <a:srgbClr val="CAE6B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41" name="Google Shape;241;p21"/>
          <p:cNvSpPr/>
          <p:nvPr/>
        </p:nvSpPr>
        <p:spPr>
          <a:xfrm>
            <a:off x="1957150" y="2808236"/>
            <a:ext cx="1381500" cy="717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Exposure:</a:t>
            </a:r>
            <a:endParaRPr>
              <a:solidFill>
                <a:schemeClr val="lt1"/>
              </a:solidFill>
            </a:endParaRPr>
          </a:p>
          <a:p>
            <a:pPr algn="ctr"/>
            <a:r>
              <a:rPr lang="en-GB">
                <a:solidFill>
                  <a:schemeClr val="lt1"/>
                </a:solidFill>
              </a:rPr>
              <a:t>Income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242" name="Google Shape;242;p21"/>
          <p:cNvCxnSpPr>
            <a:endCxn id="237" idx="1"/>
          </p:cNvCxnSpPr>
          <p:nvPr/>
        </p:nvCxnSpPr>
        <p:spPr>
          <a:xfrm>
            <a:off x="3338575" y="3163877"/>
            <a:ext cx="777900" cy="3300"/>
          </a:xfrm>
          <a:prstGeom prst="straightConnector1">
            <a:avLst/>
          </a:prstGeom>
          <a:noFill/>
          <a:ln w="9525" cap="flat" cmpd="sng">
            <a:solidFill>
              <a:srgbClr val="CAE6B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3" name="Google Shape;243;p21"/>
          <p:cNvCxnSpPr>
            <a:endCxn id="238" idx="1"/>
          </p:cNvCxnSpPr>
          <p:nvPr/>
        </p:nvCxnSpPr>
        <p:spPr>
          <a:xfrm>
            <a:off x="3347575" y="3390531"/>
            <a:ext cx="768900" cy="678600"/>
          </a:xfrm>
          <a:prstGeom prst="straightConnector1">
            <a:avLst/>
          </a:prstGeom>
          <a:noFill/>
          <a:ln w="9525" cap="flat" cmpd="sng">
            <a:solidFill>
              <a:srgbClr val="CAE6B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44" name="Google Shape;244;p21"/>
          <p:cNvCxnSpPr>
            <a:endCxn id="234" idx="1"/>
          </p:cNvCxnSpPr>
          <p:nvPr/>
        </p:nvCxnSpPr>
        <p:spPr>
          <a:xfrm rot="10800000" flipH="1">
            <a:off x="3358675" y="2265225"/>
            <a:ext cx="757800" cy="724800"/>
          </a:xfrm>
          <a:prstGeom prst="straightConnector1">
            <a:avLst/>
          </a:prstGeom>
          <a:noFill/>
          <a:ln w="9525" cap="flat" cmpd="sng">
            <a:solidFill>
              <a:srgbClr val="CAE6B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45" name="Google Shape;245;p21"/>
          <p:cNvSpPr/>
          <p:nvPr/>
        </p:nvSpPr>
        <p:spPr>
          <a:xfrm>
            <a:off x="1957150" y="1463499"/>
            <a:ext cx="1381500" cy="71790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>
                <a:solidFill>
                  <a:schemeClr val="lt1"/>
                </a:solidFill>
              </a:rPr>
              <a:t>‘Confounders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6776575" y="3939975"/>
            <a:ext cx="11913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>
                <a:solidFill>
                  <a:schemeClr val="dk1"/>
                </a:solidFill>
              </a:rPr>
              <a:t>Direct effect</a:t>
            </a:r>
            <a:endParaRPr/>
          </a:p>
        </p:txBody>
      </p:sp>
      <p:sp>
        <p:nvSpPr>
          <p:cNvPr id="247" name="Google Shape;247;p21"/>
          <p:cNvSpPr txBox="1"/>
          <p:nvPr/>
        </p:nvSpPr>
        <p:spPr>
          <a:xfrm>
            <a:off x="5871575" y="1777075"/>
            <a:ext cx="18132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>
                <a:solidFill>
                  <a:schemeClr val="dk1"/>
                </a:solidFill>
              </a:rPr>
              <a:t>Indirect effects</a:t>
            </a:r>
            <a:endParaRPr>
              <a:solidFill>
                <a:schemeClr val="dk1"/>
              </a:solidFill>
            </a:endParaRPr>
          </a:p>
          <a:p>
            <a:r>
              <a:rPr lang="en-GB">
                <a:solidFill>
                  <a:schemeClr val="dk1"/>
                </a:solidFill>
              </a:rPr>
              <a:t>Mediated interactive effects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8" name="Google Shape;248;p21"/>
          <p:cNvSpPr txBox="1"/>
          <p:nvPr/>
        </p:nvSpPr>
        <p:spPr>
          <a:xfrm>
            <a:off x="883578" y="5129780"/>
            <a:ext cx="11085815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200" dirty="0"/>
              <a:t>Total effect = Direct effect + Indirect effect (M1, M2, M3) + </a:t>
            </a:r>
          </a:p>
          <a:p>
            <a:r>
              <a:rPr lang="en-GB" sz="2200" dirty="0"/>
              <a:t>                      Mediated interactive effects (M1, M2, M3)</a:t>
            </a:r>
            <a:endParaRPr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400" cy="216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28</a:t>
            </a:fld>
            <a:endParaRPr/>
          </a:p>
        </p:txBody>
      </p:sp>
      <p:graphicFrame>
        <p:nvGraphicFramePr>
          <p:cNvPr id="255" name="Google Shape;255;p22"/>
          <p:cNvGraphicFramePr/>
          <p:nvPr>
            <p:extLst>
              <p:ext uri="{D42A27DB-BD31-4B8C-83A1-F6EECF244321}">
                <p14:modId xmlns:p14="http://schemas.microsoft.com/office/powerpoint/2010/main" val="1178093546"/>
              </p:ext>
            </p:extLst>
          </p:nvPr>
        </p:nvGraphicFramePr>
        <p:xfrm>
          <a:off x="2063750" y="1844100"/>
          <a:ext cx="8135900" cy="3169800"/>
        </p:xfrm>
        <a:graphic>
          <a:graphicData uri="http://schemas.openxmlformats.org/drawingml/2006/table">
            <a:tbl>
              <a:tblPr>
                <a:noFill/>
                <a:tableStyleId>{FB4F1B81-C338-4442-9571-ABC42C06122C}</a:tableStyleId>
              </a:tblPr>
              <a:tblGrid>
                <a:gridCol w="203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Additional alcohol deaths per 10,000 person-yrs</a:t>
                      </a:r>
                      <a:endParaRPr sz="20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95% CI</a:t>
                      </a:r>
                      <a:endParaRPr sz="20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Proportion explained (%)</a:t>
                      </a:r>
                      <a:endParaRPr sz="20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Total effect</a:t>
                      </a:r>
                      <a:endParaRPr sz="2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5.5</a:t>
                      </a:r>
                      <a:endParaRPr sz="2000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3.7; 7.3</a:t>
                      </a:r>
                      <a:endParaRPr sz="2000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100%</a:t>
                      </a:r>
                      <a:endParaRPr sz="2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Direct effect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8.3</a:t>
                      </a:r>
                      <a:endParaRPr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6.0; 10.6</a:t>
                      </a:r>
                      <a:endParaRPr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151.3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/>
                        <a:t>Indirect effect combined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-2.8</a:t>
                      </a:r>
                      <a:endParaRPr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-3.8; -1.8</a:t>
                      </a:r>
                      <a:endParaRPr sz="20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/>
                        <a:t>-51.3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Google Shape;222;p20">
            <a:extLst>
              <a:ext uri="{FF2B5EF4-FFF2-40B4-BE49-F238E27FC236}">
                <a16:creationId xmlns:a16="http://schemas.microsoft.com/office/drawing/2014/main" id="{5AAEF5A2-6A57-4D62-8749-6E7F5A2038F3}"/>
              </a:ext>
            </a:extLst>
          </p:cNvPr>
          <p:cNvSpPr txBox="1"/>
          <p:nvPr/>
        </p:nvSpPr>
        <p:spPr>
          <a:xfrm>
            <a:off x="927555" y="639489"/>
            <a:ext cx="87471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GB" sz="2800" b="1" dirty="0">
                <a:solidFill>
                  <a:schemeClr val="accent1"/>
                </a:solidFill>
              </a:rPr>
              <a:t>IV – Three-way decomposition</a:t>
            </a:r>
            <a:endParaRPr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400" cy="216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29</a:t>
            </a:fld>
            <a:endParaRPr/>
          </a:p>
        </p:txBody>
      </p:sp>
      <p:graphicFrame>
        <p:nvGraphicFramePr>
          <p:cNvPr id="262" name="Google Shape;262;p23"/>
          <p:cNvGraphicFramePr/>
          <p:nvPr>
            <p:extLst>
              <p:ext uri="{D42A27DB-BD31-4B8C-83A1-F6EECF244321}">
                <p14:modId xmlns:p14="http://schemas.microsoft.com/office/powerpoint/2010/main" val="1396393121"/>
              </p:ext>
            </p:extLst>
          </p:nvPr>
        </p:nvGraphicFramePr>
        <p:xfrm>
          <a:off x="1985050" y="145725"/>
          <a:ext cx="8221900" cy="5658910"/>
        </p:xfrm>
        <a:graphic>
          <a:graphicData uri="http://schemas.openxmlformats.org/drawingml/2006/table">
            <a:tbl>
              <a:tblPr>
                <a:noFill/>
                <a:tableStyleId>{FB4F1B81-C338-4442-9571-ABC42C06122C}</a:tableStyleId>
              </a:tblPr>
              <a:tblGrid>
                <a:gridCol w="211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Additional alcohol deaths per 10,000 person-yrs</a:t>
                      </a:r>
                      <a:endParaRPr sz="16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95% CI</a:t>
                      </a:r>
                      <a:endParaRPr sz="16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highlight>
                            <a:schemeClr val="accent1"/>
                          </a:highlight>
                        </a:rPr>
                        <a:t>Proportion explained (%)</a:t>
                      </a:r>
                      <a:endParaRPr sz="1600">
                        <a:solidFill>
                          <a:srgbClr val="FFFFFF"/>
                        </a:solidFill>
                        <a:highlight>
                          <a:schemeClr val="accent1"/>
                        </a:highlight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Indirect effect, through </a:t>
                      </a:r>
                      <a:r>
                        <a:rPr lang="en-GB" sz="1600" b="1">
                          <a:solidFill>
                            <a:schemeClr val="dk1"/>
                          </a:solidFill>
                        </a:rPr>
                        <a:t>alcohol use </a:t>
                      </a:r>
                      <a:endParaRPr sz="1600" b="1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-1.2</a:t>
                      </a:r>
                      <a:endParaRPr sz="1800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-2.0; -0.4</a:t>
                      </a:r>
                      <a:endParaRPr sz="1800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-22.1</a:t>
                      </a:r>
                      <a:endParaRPr sz="1800" b="1"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Mediated interactive effect, through </a:t>
                      </a:r>
                      <a:r>
                        <a:rPr lang="en-GB" sz="1600" b="1">
                          <a:solidFill>
                            <a:schemeClr val="dk1"/>
                          </a:solidFill>
                        </a:rPr>
                        <a:t>alcohol use</a:t>
                      </a:r>
                      <a:r>
                        <a:rPr lang="en-GB" sz="1600" baseline="30000">
                          <a:solidFill>
                            <a:schemeClr val="dk1"/>
                          </a:solidFill>
                        </a:rPr>
                        <a:t>c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-2.6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-3.8; -1.4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-47.2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/>
                        <a:t>Indirect effect, through </a:t>
                      </a:r>
                      <a:r>
                        <a:rPr lang="en-GB" sz="1600" b="1"/>
                        <a:t>smoking</a:t>
                      </a:r>
                      <a:endParaRPr sz="1600" b="1"/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0.5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0.3; 0.7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9.2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Mediated interactive effect, through </a:t>
                      </a:r>
                      <a:r>
                        <a:rPr lang="en-GB" sz="1600" b="1">
                          <a:solidFill>
                            <a:schemeClr val="dk1"/>
                          </a:solidFill>
                        </a:rPr>
                        <a:t>smoking</a:t>
                      </a:r>
                      <a:r>
                        <a:rPr lang="en-GB" sz="1600" baseline="30000">
                          <a:solidFill>
                            <a:schemeClr val="dk1"/>
                          </a:solidFill>
                        </a:rPr>
                        <a:t>d</a:t>
                      </a:r>
                      <a:endParaRPr sz="1600"/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0.5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0.1; 0.8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8.4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Indirect effect, through </a:t>
                      </a:r>
                      <a:r>
                        <a:rPr lang="en-GB" sz="1600" b="1">
                          <a:solidFill>
                            <a:schemeClr val="dk1"/>
                          </a:solidFill>
                        </a:rPr>
                        <a:t>BMI</a:t>
                      </a:r>
                      <a:endParaRPr sz="1600" b="1"/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0.4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0.1 0.8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7.9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chemeClr val="dk1"/>
                          </a:solidFill>
                        </a:rPr>
                        <a:t>Mediated interactive effect, through </a:t>
                      </a:r>
                      <a:r>
                        <a:rPr lang="en-GB" sz="1600" b="1">
                          <a:solidFill>
                            <a:schemeClr val="dk1"/>
                          </a:solidFill>
                        </a:rPr>
                        <a:t>BMI</a:t>
                      </a:r>
                      <a:r>
                        <a:rPr lang="en-GB" sz="1600" baseline="30000">
                          <a:solidFill>
                            <a:schemeClr val="dk1"/>
                          </a:solidFill>
                        </a:rPr>
                        <a:t>e</a:t>
                      </a:r>
                      <a:endParaRPr sz="1600"/>
                    </a:p>
                  </a:txBody>
                  <a:tcPr marL="28575" marR="2857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-0.4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-0.9; 0.1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-7.4</a:t>
                      </a:r>
                      <a:endParaRPr sz="18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1992314" y="-27384"/>
            <a:ext cx="8207375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/>
              <a:t>Outline	</a:t>
            </a:r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1981200" y="1196628"/>
            <a:ext cx="8218488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200"/>
              <a:buNone/>
            </a:pPr>
            <a:endParaRPr dirty="0"/>
          </a:p>
          <a:p>
            <a:pPr marL="0" indent="0">
              <a:buSzPts val="2200"/>
              <a:buNone/>
            </a:pPr>
            <a:r>
              <a:rPr lang="en-GB" dirty="0"/>
              <a:t>Background and Aims</a:t>
            </a:r>
            <a:endParaRPr dirty="0"/>
          </a:p>
          <a:p>
            <a:pPr marL="0" indent="0">
              <a:buSzPts val="2200"/>
              <a:buNone/>
            </a:pPr>
            <a:endParaRPr dirty="0"/>
          </a:p>
          <a:p>
            <a:pPr marL="0" indent="0">
              <a:buSzPts val="2200"/>
              <a:buNone/>
            </a:pPr>
            <a:r>
              <a:rPr lang="en-GB" dirty="0"/>
              <a:t>Methods</a:t>
            </a:r>
            <a:endParaRPr dirty="0"/>
          </a:p>
          <a:p>
            <a:pPr marL="0" indent="0">
              <a:buSzPts val="2200"/>
              <a:buNone/>
            </a:pPr>
            <a:endParaRPr dirty="0"/>
          </a:p>
          <a:p>
            <a:pPr marL="0" indent="0">
              <a:buSzPts val="2200"/>
              <a:buNone/>
            </a:pPr>
            <a:r>
              <a:rPr lang="en-GB" dirty="0"/>
              <a:t>Key results</a:t>
            </a:r>
            <a:endParaRPr dirty="0"/>
          </a:p>
          <a:p>
            <a:pPr marL="0" indent="0">
              <a:buSzPts val="2200"/>
              <a:buNone/>
            </a:pPr>
            <a:endParaRPr dirty="0"/>
          </a:p>
          <a:p>
            <a:pPr marL="0" indent="0">
              <a:buSzPts val="2200"/>
              <a:buNone/>
            </a:pPr>
            <a:r>
              <a:rPr lang="en-GB" dirty="0"/>
              <a:t>Conclusions and way forward</a:t>
            </a:r>
            <a:endParaRPr dirty="0"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>
            <a:spLocks noGrp="1"/>
          </p:cNvSpPr>
          <p:nvPr>
            <p:ph type="title"/>
          </p:nvPr>
        </p:nvSpPr>
        <p:spPr>
          <a:xfrm>
            <a:off x="719191" y="0"/>
            <a:ext cx="8207375" cy="681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Summary</a:t>
            </a:r>
            <a:endParaRPr dirty="0"/>
          </a:p>
        </p:txBody>
      </p:sp>
      <p:sp>
        <p:nvSpPr>
          <p:cNvPr id="268" name="Google Shape;268;p24"/>
          <p:cNvSpPr txBox="1">
            <a:spLocks noGrp="1"/>
          </p:cNvSpPr>
          <p:nvPr>
            <p:ph type="body" idx="1"/>
          </p:nvPr>
        </p:nvSpPr>
        <p:spPr>
          <a:xfrm>
            <a:off x="719191" y="836417"/>
            <a:ext cx="9480497" cy="45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7188" indent="-357188">
              <a:spcBef>
                <a:spcPts val="0"/>
              </a:spcBef>
              <a:spcAft>
                <a:spcPts val="1800"/>
              </a:spcAft>
              <a:buSzPts val="2200"/>
            </a:pPr>
            <a:r>
              <a:rPr lang="en-GB" dirty="0"/>
              <a:t>People with lower SES had higher levels of abstinence in Finland and Chile and higher levels of HED in Finland. These differences were small</a:t>
            </a:r>
            <a:endParaRPr lang="en-GB" sz="4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2200"/>
            </a:pPr>
            <a:r>
              <a:rPr lang="en-GB" dirty="0"/>
              <a:t>We did not observe important socioeconomic differences in the prevalence of alcohol use disorder</a:t>
            </a:r>
            <a:endParaRPr lang="es-CL" dirty="0"/>
          </a:p>
          <a:p>
            <a:pPr marL="357188" indent="-357188">
              <a:spcBef>
                <a:spcPts val="0"/>
              </a:spcBef>
              <a:spcAft>
                <a:spcPts val="1800"/>
              </a:spcAft>
              <a:buSzPts val="2200"/>
            </a:pPr>
            <a:r>
              <a:rPr lang="en-GB" dirty="0"/>
              <a:t>In the same population, we observed that those with lower SES showed lower levels of alcohol use, but higher alcohol mortality</a:t>
            </a:r>
          </a:p>
          <a:p>
            <a:pPr marL="357188" indent="-357188">
              <a:spcBef>
                <a:spcPts val="0"/>
              </a:spcBef>
              <a:spcAft>
                <a:spcPts val="1800"/>
              </a:spcAft>
              <a:buSzPts val="2200"/>
            </a:pPr>
            <a:r>
              <a:rPr lang="en-GB" dirty="0"/>
              <a:t>Alcohol biomarkers explained a small proportion of the socioeconomic differences in alcohol mortality in our data</a:t>
            </a:r>
            <a:endParaRPr dirty="0"/>
          </a:p>
          <a:p>
            <a:pPr marL="357188" indent="-357188">
              <a:spcBef>
                <a:spcPts val="0"/>
              </a:spcBef>
              <a:spcAft>
                <a:spcPts val="1800"/>
              </a:spcAft>
              <a:buSzPts val="2200"/>
            </a:pPr>
            <a:r>
              <a:rPr lang="en-GB" dirty="0"/>
              <a:t>We observed joint effects for income and alcohol and income and smoking</a:t>
            </a:r>
            <a:endParaRPr dirty="0"/>
          </a:p>
          <a:p>
            <a:pPr marL="357187" indent="-357187">
              <a:spcBef>
                <a:spcPts val="0"/>
              </a:spcBef>
              <a:spcAft>
                <a:spcPts val="1800"/>
              </a:spcAft>
              <a:buSzPts val="2200"/>
            </a:pPr>
            <a:r>
              <a:rPr lang="en-GB" dirty="0"/>
              <a:t>Smoking and BMI (both indirect effect and mediated interactive effects) explained 18.1% of income differences in alcohol mortality</a:t>
            </a:r>
          </a:p>
        </p:txBody>
      </p:sp>
      <p:sp>
        <p:nvSpPr>
          <p:cNvPr id="269" name="Google Shape;269;p24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30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6914F-AB43-4E6D-9CA2-945D8817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way</a:t>
            </a:r>
            <a:r>
              <a:rPr lang="es-CL" dirty="0"/>
              <a:t> forward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FC11E5-2E84-44B6-90A7-1230B682CF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7187" indent="-357187">
              <a:buSzPts val="2200"/>
            </a:pPr>
            <a:r>
              <a:rPr lang="en-GB" dirty="0"/>
              <a:t>Research</a:t>
            </a:r>
          </a:p>
          <a:p>
            <a:pPr marL="814387" lvl="1" indent="-357187">
              <a:buSzPts val="2200"/>
            </a:pPr>
            <a:r>
              <a:rPr lang="en-GB" dirty="0"/>
              <a:t>Other mediators: Cumulative disadvantage, psychological stress, access to health care</a:t>
            </a:r>
          </a:p>
          <a:p>
            <a:pPr marL="814387" lvl="1" indent="-357187">
              <a:buSzPts val="2200"/>
            </a:pPr>
            <a:r>
              <a:rPr lang="en-GB" dirty="0"/>
              <a:t>Methods that improve our identification strategy: Mendelian randomization, natural experiments</a:t>
            </a:r>
          </a:p>
          <a:p>
            <a:pPr marL="814387" lvl="1" indent="-357187">
              <a:buSzPts val="2200"/>
            </a:pPr>
            <a:r>
              <a:rPr lang="en-GB" dirty="0"/>
              <a:t>Policy changes (i.e. price, marketing, availability) have had a differential impact on alcohol-related harm</a:t>
            </a:r>
          </a:p>
          <a:p>
            <a:pPr marL="357187" indent="-357187">
              <a:buSzPts val="2200"/>
            </a:pPr>
            <a:r>
              <a:rPr lang="en-GB" dirty="0"/>
              <a:t>Policy</a:t>
            </a:r>
          </a:p>
          <a:p>
            <a:pPr marL="814387" lvl="1" indent="-357187">
              <a:buSzPts val="2200"/>
            </a:pPr>
            <a:r>
              <a:rPr lang="en-GB" dirty="0"/>
              <a:t>Universal alcohol policies that benefit more those with lower SES (i.e. tax structure)</a:t>
            </a:r>
          </a:p>
          <a:p>
            <a:pPr marL="814387" lvl="1" indent="-357187">
              <a:buSzPts val="2200"/>
            </a:pPr>
            <a:r>
              <a:rPr lang="en-GB" dirty="0"/>
              <a:t>Targeted alcohol policies</a:t>
            </a:r>
          </a:p>
          <a:p>
            <a:pPr marL="814387" lvl="1" indent="-357187">
              <a:buSzPts val="2200"/>
            </a:pPr>
            <a:r>
              <a:rPr lang="en-GB" dirty="0"/>
              <a:t>Differential vulnerability: structural determinants of health (social, environmental, commercial, political)</a:t>
            </a:r>
          </a:p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FCAED8-F8D8-4007-9A0D-26D0EF65E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>
            <a:spLocks noGrp="1"/>
          </p:cNvSpPr>
          <p:nvPr>
            <p:ph type="title"/>
          </p:nvPr>
        </p:nvSpPr>
        <p:spPr>
          <a:xfrm>
            <a:off x="738867" y="0"/>
            <a:ext cx="9851564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References</a:t>
            </a:r>
            <a:endParaRPr dirty="0"/>
          </a:p>
        </p:txBody>
      </p:sp>
      <p:sp>
        <p:nvSpPr>
          <p:cNvPr id="268" name="Google Shape;268;p24"/>
          <p:cNvSpPr txBox="1">
            <a:spLocks noGrp="1"/>
          </p:cNvSpPr>
          <p:nvPr>
            <p:ph type="body" idx="1"/>
          </p:nvPr>
        </p:nvSpPr>
        <p:spPr>
          <a:xfrm>
            <a:off x="727752" y="1147762"/>
            <a:ext cx="9864903" cy="45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n-GB" sz="1400" dirty="0" err="1"/>
              <a:t>Tarkiainen</a:t>
            </a:r>
            <a:r>
              <a:rPr lang="en-GB" sz="1400" dirty="0"/>
              <a:t> L, </a:t>
            </a:r>
            <a:r>
              <a:rPr lang="en-GB" sz="1400" dirty="0" err="1"/>
              <a:t>Martikainen</a:t>
            </a:r>
            <a:r>
              <a:rPr lang="en-GB" sz="1400" dirty="0"/>
              <a:t> P, Laaksonen M. The contribution of education, social class and economic activity to the income-mortality association in alcohol-related and other mortality in Finland in 1988-2012. </a:t>
            </a:r>
            <a:r>
              <a:rPr lang="en-GB" sz="1400" i="1" dirty="0"/>
              <a:t>Addiction (Abingdon, England) </a:t>
            </a:r>
            <a:r>
              <a:rPr lang="en-GB" sz="1400" dirty="0"/>
              <a:t>2016; </a:t>
            </a:r>
            <a:r>
              <a:rPr lang="en-GB" sz="1400" b="1" dirty="0"/>
              <a:t>111</a:t>
            </a:r>
            <a:r>
              <a:rPr lang="en-GB" sz="1400" dirty="0"/>
              <a:t>: 456-64</a:t>
            </a:r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s-CL" sz="1400" dirty="0" err="1"/>
              <a:t>Probst</a:t>
            </a:r>
            <a:r>
              <a:rPr lang="es-CL" sz="1400" dirty="0"/>
              <a:t> C, </a:t>
            </a:r>
            <a:r>
              <a:rPr lang="es-CL" sz="1400" dirty="0" err="1"/>
              <a:t>Roerecke</a:t>
            </a:r>
            <a:r>
              <a:rPr lang="es-CL" sz="1400" dirty="0"/>
              <a:t> M, </a:t>
            </a:r>
            <a:r>
              <a:rPr lang="es-CL" sz="1400" dirty="0" err="1"/>
              <a:t>Behrendt</a:t>
            </a:r>
            <a:r>
              <a:rPr lang="es-CL" sz="1400" dirty="0"/>
              <a:t> S, </a:t>
            </a:r>
            <a:r>
              <a:rPr lang="es-CL" sz="1400" dirty="0" err="1"/>
              <a:t>Rehm</a:t>
            </a:r>
            <a:r>
              <a:rPr lang="es-CL" sz="1400" dirty="0"/>
              <a:t> J. </a:t>
            </a:r>
            <a:r>
              <a:rPr lang="es-CL" sz="1400" dirty="0" err="1"/>
              <a:t>Socioeconomic</a:t>
            </a:r>
            <a:r>
              <a:rPr lang="es-CL" sz="1400" dirty="0"/>
              <a:t> </a:t>
            </a:r>
            <a:r>
              <a:rPr lang="es-CL" sz="1400" dirty="0" err="1"/>
              <a:t>differences</a:t>
            </a:r>
            <a:r>
              <a:rPr lang="es-CL" sz="1400" dirty="0"/>
              <a:t> in alcohol-</a:t>
            </a:r>
            <a:r>
              <a:rPr lang="es-CL" sz="1400" dirty="0" err="1"/>
              <a:t>attributable</a:t>
            </a:r>
            <a:r>
              <a:rPr lang="es-CL" sz="1400" dirty="0"/>
              <a:t> </a:t>
            </a:r>
            <a:r>
              <a:rPr lang="es-CL" sz="1400" dirty="0" err="1"/>
              <a:t>mortality</a:t>
            </a:r>
            <a:r>
              <a:rPr lang="es-CL" sz="1400" dirty="0"/>
              <a:t> </a:t>
            </a:r>
            <a:r>
              <a:rPr lang="es-CL" sz="1400" dirty="0" err="1"/>
              <a:t>compared</a:t>
            </a:r>
            <a:r>
              <a:rPr lang="es-CL" sz="1400" dirty="0"/>
              <a:t> </a:t>
            </a:r>
            <a:r>
              <a:rPr lang="es-CL" sz="1400" dirty="0" err="1"/>
              <a:t>with</a:t>
            </a:r>
            <a:r>
              <a:rPr lang="es-CL" sz="1400" dirty="0"/>
              <a:t> </a:t>
            </a:r>
            <a:r>
              <a:rPr lang="es-CL" sz="1400" dirty="0" err="1"/>
              <a:t>all</a:t>
            </a:r>
            <a:r>
              <a:rPr lang="es-CL" sz="1400" dirty="0"/>
              <a:t>-cause </a:t>
            </a:r>
            <a:r>
              <a:rPr lang="es-CL" sz="1400" dirty="0" err="1"/>
              <a:t>mortality</a:t>
            </a:r>
            <a:r>
              <a:rPr lang="es-CL" sz="1400" dirty="0"/>
              <a:t>: a </a:t>
            </a:r>
            <a:r>
              <a:rPr lang="es-CL" sz="1400" dirty="0" err="1"/>
              <a:t>systematic</a:t>
            </a:r>
            <a:r>
              <a:rPr lang="es-CL" sz="1400" dirty="0"/>
              <a:t> </a:t>
            </a:r>
            <a:r>
              <a:rPr lang="es-CL" sz="1400" dirty="0" err="1"/>
              <a:t>review</a:t>
            </a:r>
            <a:r>
              <a:rPr lang="es-CL" sz="1400" dirty="0"/>
              <a:t> and meta-</a:t>
            </a:r>
            <a:r>
              <a:rPr lang="es-CL" sz="1400" dirty="0" err="1"/>
              <a:t>analysis</a:t>
            </a:r>
            <a:r>
              <a:rPr lang="es-CL" sz="1400" dirty="0"/>
              <a:t>. </a:t>
            </a:r>
            <a:r>
              <a:rPr lang="es-CL" sz="1400" i="1" dirty="0"/>
              <a:t>International </a:t>
            </a:r>
            <a:r>
              <a:rPr lang="es-CL" sz="1400" i="1" dirty="0" err="1"/>
              <a:t>journal</a:t>
            </a:r>
            <a:r>
              <a:rPr lang="es-CL" sz="1400" i="1" dirty="0"/>
              <a:t> </a:t>
            </a:r>
            <a:r>
              <a:rPr lang="es-CL" sz="1400" i="1" dirty="0" err="1"/>
              <a:t>of</a:t>
            </a:r>
            <a:r>
              <a:rPr lang="es-CL" sz="1400" i="1" dirty="0"/>
              <a:t> </a:t>
            </a:r>
            <a:r>
              <a:rPr lang="es-CL" sz="1400" i="1" dirty="0" err="1"/>
              <a:t>epidemiology</a:t>
            </a:r>
            <a:r>
              <a:rPr lang="es-CL" sz="1400" i="1" dirty="0"/>
              <a:t> </a:t>
            </a:r>
            <a:r>
              <a:rPr lang="es-CL" sz="1400" dirty="0"/>
              <a:t>2014; </a:t>
            </a:r>
            <a:r>
              <a:rPr lang="es-CL" sz="1400" b="1" dirty="0"/>
              <a:t>43</a:t>
            </a:r>
            <a:r>
              <a:rPr lang="es-CL" sz="1400" dirty="0"/>
              <a:t>: 1314-27</a:t>
            </a:r>
          </a:p>
          <a:p>
            <a:pPr marL="342900"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s-CL" sz="1400" dirty="0"/>
              <a:t>Peña S, </a:t>
            </a:r>
            <a:r>
              <a:rPr lang="es-CL" sz="1400" dirty="0" err="1"/>
              <a:t>Makela</a:t>
            </a:r>
            <a:r>
              <a:rPr lang="es-CL" sz="1400" dirty="0"/>
              <a:t> P, Valdivia G, et al. </a:t>
            </a:r>
            <a:r>
              <a:rPr lang="es-CL" sz="1400" dirty="0" err="1"/>
              <a:t>Socioeconomic</a:t>
            </a:r>
            <a:r>
              <a:rPr lang="es-CL" sz="1400" dirty="0"/>
              <a:t> </a:t>
            </a:r>
            <a:r>
              <a:rPr lang="es-CL" sz="1400" dirty="0" err="1"/>
              <a:t>inequalities</a:t>
            </a:r>
            <a:r>
              <a:rPr lang="es-CL" sz="1400" dirty="0"/>
              <a:t> in alcohol </a:t>
            </a:r>
            <a:r>
              <a:rPr lang="es-CL" sz="1400" dirty="0" err="1"/>
              <a:t>consumption</a:t>
            </a:r>
            <a:r>
              <a:rPr lang="es-CL" sz="1400" dirty="0"/>
              <a:t> in Chile and </a:t>
            </a:r>
            <a:r>
              <a:rPr lang="es-CL" sz="1400" dirty="0" err="1"/>
              <a:t>Finland</a:t>
            </a:r>
            <a:r>
              <a:rPr lang="es-CL" sz="1400" dirty="0"/>
              <a:t>. </a:t>
            </a:r>
            <a:r>
              <a:rPr lang="es-CL" sz="1400" i="1" dirty="0" err="1"/>
              <a:t>Drug</a:t>
            </a:r>
            <a:r>
              <a:rPr lang="es-CL" sz="1400" i="1" dirty="0"/>
              <a:t> and alcohol </a:t>
            </a:r>
            <a:r>
              <a:rPr lang="es-CL" sz="1400" i="1" dirty="0" err="1"/>
              <a:t>dependence</a:t>
            </a:r>
            <a:r>
              <a:rPr lang="es-CL" sz="1400" i="1" dirty="0"/>
              <a:t> </a:t>
            </a:r>
            <a:r>
              <a:rPr lang="es-CL" sz="1400" dirty="0"/>
              <a:t>2017; </a:t>
            </a:r>
            <a:r>
              <a:rPr lang="es-CL" sz="1400" b="1" dirty="0"/>
              <a:t>173</a:t>
            </a:r>
            <a:r>
              <a:rPr lang="es-CL" sz="1400" dirty="0"/>
              <a:t>: 24-30.</a:t>
            </a:r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n-GB" sz="1400" dirty="0" err="1"/>
              <a:t>Syden</a:t>
            </a:r>
            <a:r>
              <a:rPr lang="en-GB" sz="1400" dirty="0"/>
              <a:t> L, </a:t>
            </a:r>
            <a:r>
              <a:rPr lang="en-GB" sz="1400" dirty="0" err="1"/>
              <a:t>Sidorchuk</a:t>
            </a:r>
            <a:r>
              <a:rPr lang="en-GB" sz="1400" dirty="0"/>
              <a:t> A, </a:t>
            </a:r>
            <a:r>
              <a:rPr lang="en-GB" sz="1400" dirty="0" err="1"/>
              <a:t>Makela</a:t>
            </a:r>
            <a:r>
              <a:rPr lang="en-GB" sz="1400" dirty="0"/>
              <a:t> P, </a:t>
            </a:r>
            <a:r>
              <a:rPr lang="en-GB" sz="1400" dirty="0" err="1"/>
              <a:t>Landberg</a:t>
            </a:r>
            <a:r>
              <a:rPr lang="en-GB" sz="1400" dirty="0"/>
              <a:t> J. The contribution of alcohol use and other behavioural, material and social factors to socio-economic differences in alcohol-related disorders in a Swedish cohort. </a:t>
            </a:r>
            <a:r>
              <a:rPr lang="en-GB" sz="1400" i="1" dirty="0"/>
              <a:t>Addiction (Abingdon, England) </a:t>
            </a:r>
            <a:r>
              <a:rPr lang="en-GB" sz="1400" dirty="0"/>
              <a:t>2017; </a:t>
            </a:r>
            <a:r>
              <a:rPr lang="en-GB" sz="1400" b="1" dirty="0"/>
              <a:t>112</a:t>
            </a:r>
            <a:r>
              <a:rPr lang="en-GB" sz="1400" dirty="0"/>
              <a:t>: 1920-30</a:t>
            </a:r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s-CL" sz="1400" dirty="0" err="1"/>
              <a:t>Katikireddi</a:t>
            </a:r>
            <a:r>
              <a:rPr lang="es-CL" sz="1400" dirty="0"/>
              <a:t> SV, </a:t>
            </a:r>
            <a:r>
              <a:rPr lang="es-CL" sz="1400" dirty="0" err="1"/>
              <a:t>Whitley</a:t>
            </a:r>
            <a:r>
              <a:rPr lang="es-CL" sz="1400" dirty="0"/>
              <a:t> E, </a:t>
            </a:r>
            <a:r>
              <a:rPr lang="es-CL" sz="1400" dirty="0" err="1"/>
              <a:t>Lewsey</a:t>
            </a:r>
            <a:r>
              <a:rPr lang="es-CL" sz="1400" dirty="0"/>
              <a:t> J, Gray L, </a:t>
            </a:r>
            <a:r>
              <a:rPr lang="es-CL" sz="1400" dirty="0" err="1"/>
              <a:t>Leyland</a:t>
            </a:r>
            <a:r>
              <a:rPr lang="es-CL" sz="1400" dirty="0"/>
              <a:t> AH. </a:t>
            </a:r>
            <a:r>
              <a:rPr lang="es-CL" sz="1400" dirty="0" err="1"/>
              <a:t>Socioeconomic</a:t>
            </a:r>
            <a:r>
              <a:rPr lang="es-CL" sz="1400" dirty="0"/>
              <a:t> status as </a:t>
            </a:r>
            <a:r>
              <a:rPr lang="es-CL" sz="1400" dirty="0" err="1"/>
              <a:t>an</a:t>
            </a:r>
            <a:r>
              <a:rPr lang="es-CL" sz="1400" dirty="0"/>
              <a:t> </a:t>
            </a:r>
            <a:r>
              <a:rPr lang="es-CL" sz="1400" dirty="0" err="1"/>
              <a:t>effect</a:t>
            </a:r>
            <a:r>
              <a:rPr lang="es-CL" sz="1400" dirty="0"/>
              <a:t> </a:t>
            </a:r>
            <a:r>
              <a:rPr lang="es-CL" sz="1400" dirty="0" err="1"/>
              <a:t>modifier</a:t>
            </a:r>
            <a:r>
              <a:rPr lang="es-CL" sz="1400" dirty="0"/>
              <a:t> </a:t>
            </a:r>
            <a:r>
              <a:rPr lang="es-CL" sz="1400" dirty="0" err="1"/>
              <a:t>of</a:t>
            </a:r>
            <a:r>
              <a:rPr lang="es-CL" sz="1400" dirty="0"/>
              <a:t> alcohol </a:t>
            </a:r>
            <a:r>
              <a:rPr lang="es-CL" sz="1400" dirty="0" err="1"/>
              <a:t>consumption</a:t>
            </a:r>
            <a:r>
              <a:rPr lang="es-CL" sz="1400" dirty="0"/>
              <a:t> and </a:t>
            </a:r>
            <a:r>
              <a:rPr lang="es-CL" sz="1400" dirty="0" err="1"/>
              <a:t>harm</a:t>
            </a:r>
            <a:r>
              <a:rPr lang="es-CL" sz="1400" dirty="0"/>
              <a:t>: </a:t>
            </a:r>
            <a:r>
              <a:rPr lang="es-CL" sz="1400" dirty="0" err="1"/>
              <a:t>analysis</a:t>
            </a:r>
            <a:r>
              <a:rPr lang="es-CL" sz="1400" dirty="0"/>
              <a:t> </a:t>
            </a:r>
            <a:r>
              <a:rPr lang="es-CL" sz="1400" dirty="0" err="1"/>
              <a:t>of</a:t>
            </a:r>
            <a:r>
              <a:rPr lang="es-CL" sz="1400" dirty="0"/>
              <a:t> </a:t>
            </a:r>
            <a:r>
              <a:rPr lang="es-CL" sz="1400" dirty="0" err="1"/>
              <a:t>linked</a:t>
            </a:r>
            <a:r>
              <a:rPr lang="es-CL" sz="1400" dirty="0"/>
              <a:t> </a:t>
            </a:r>
            <a:r>
              <a:rPr lang="es-CL" sz="1400" dirty="0" err="1"/>
              <a:t>cohort</a:t>
            </a:r>
            <a:r>
              <a:rPr lang="es-CL" sz="1400" dirty="0"/>
              <a:t> data. </a:t>
            </a:r>
            <a:r>
              <a:rPr lang="es-CL" sz="1400" i="1" dirty="0" err="1"/>
              <a:t>The</a:t>
            </a:r>
            <a:r>
              <a:rPr lang="es-CL" sz="1400" i="1" dirty="0"/>
              <a:t> Lancet </a:t>
            </a:r>
            <a:r>
              <a:rPr lang="es-CL" sz="1400" i="1" dirty="0" err="1"/>
              <a:t>Public</a:t>
            </a:r>
            <a:r>
              <a:rPr lang="es-CL" sz="1400" i="1" dirty="0"/>
              <a:t> </a:t>
            </a:r>
            <a:r>
              <a:rPr lang="es-CL" sz="1400" i="1" dirty="0" err="1"/>
              <a:t>health</a:t>
            </a:r>
            <a:r>
              <a:rPr lang="es-CL" sz="1400" i="1" dirty="0"/>
              <a:t> </a:t>
            </a:r>
            <a:r>
              <a:rPr lang="es-CL" sz="1400" dirty="0"/>
              <a:t>2017; </a:t>
            </a:r>
            <a:r>
              <a:rPr lang="es-CL" sz="1400" b="1" dirty="0"/>
              <a:t>2</a:t>
            </a:r>
            <a:r>
              <a:rPr lang="es-CL" sz="1400" dirty="0"/>
              <a:t>: e267-e76</a:t>
            </a:r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n-GB" sz="1400" dirty="0"/>
              <a:t>Lange T, Rasmussen M, </a:t>
            </a:r>
            <a:r>
              <a:rPr lang="en-GB" sz="1400" dirty="0" err="1"/>
              <a:t>Thygesen</a:t>
            </a:r>
            <a:r>
              <a:rPr lang="en-GB" sz="1400" dirty="0"/>
              <a:t> LC. Assessing Natural Direct and Indirect Effects Through Multiple Pathways. </a:t>
            </a:r>
            <a:r>
              <a:rPr lang="en-GB" sz="1400" i="1" dirty="0"/>
              <a:t>American journal of epidemiology </a:t>
            </a:r>
            <a:r>
              <a:rPr lang="en-GB" sz="1400" dirty="0"/>
              <a:t>2013; </a:t>
            </a:r>
            <a:r>
              <a:rPr lang="en-GB" sz="1400" b="1" dirty="0"/>
              <a:t>179</a:t>
            </a:r>
            <a:r>
              <a:rPr lang="en-GB" sz="1400" dirty="0"/>
              <a:t>: 513-8</a:t>
            </a:r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n-GB" sz="1400" dirty="0" err="1"/>
              <a:t>VanderWeele</a:t>
            </a:r>
            <a:r>
              <a:rPr lang="en-GB" sz="1400" dirty="0"/>
              <a:t> TJ. A Three-way Decomposition of a Total Effect into Direct, Indirect, and Interactive Effects. </a:t>
            </a:r>
            <a:r>
              <a:rPr lang="en-GB" sz="1400" i="1" dirty="0"/>
              <a:t>Epidemiology (Cambridge, Mass) </a:t>
            </a:r>
            <a:r>
              <a:rPr lang="en-GB" sz="1400" dirty="0"/>
              <a:t>2013; </a:t>
            </a:r>
            <a:r>
              <a:rPr lang="en-GB" sz="1400" b="1" dirty="0"/>
              <a:t>24</a:t>
            </a:r>
            <a:r>
              <a:rPr lang="en-GB" sz="1400" dirty="0"/>
              <a:t>: 224-32</a:t>
            </a:r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r>
              <a:rPr lang="es-CL" sz="1400" dirty="0" err="1"/>
              <a:t>Nordahl</a:t>
            </a:r>
            <a:r>
              <a:rPr lang="es-CL" sz="1400" dirty="0"/>
              <a:t> H, Lange T, Osler M, et al. </a:t>
            </a:r>
            <a:r>
              <a:rPr lang="es-CL" sz="1400" dirty="0" err="1"/>
              <a:t>Education</a:t>
            </a:r>
            <a:r>
              <a:rPr lang="es-CL" sz="1400" dirty="0"/>
              <a:t> and Cause-</a:t>
            </a:r>
            <a:r>
              <a:rPr lang="es-CL" sz="1400" dirty="0" err="1"/>
              <a:t>specific</a:t>
            </a:r>
            <a:r>
              <a:rPr lang="es-CL" sz="1400" dirty="0"/>
              <a:t> </a:t>
            </a:r>
            <a:r>
              <a:rPr lang="es-CL" sz="1400" dirty="0" err="1"/>
              <a:t>Mortality</a:t>
            </a:r>
            <a:r>
              <a:rPr lang="es-CL" sz="1400" dirty="0"/>
              <a:t>: </a:t>
            </a:r>
            <a:r>
              <a:rPr lang="es-CL" sz="1400" dirty="0" err="1"/>
              <a:t>The</a:t>
            </a:r>
            <a:r>
              <a:rPr lang="es-CL" sz="1400" dirty="0"/>
              <a:t> </a:t>
            </a:r>
            <a:r>
              <a:rPr lang="es-CL" sz="1400" dirty="0" err="1"/>
              <a:t>Mediating</a:t>
            </a:r>
            <a:r>
              <a:rPr lang="es-CL" sz="1400" dirty="0"/>
              <a:t> Role </a:t>
            </a:r>
            <a:r>
              <a:rPr lang="es-CL" sz="1400" dirty="0" err="1"/>
              <a:t>of</a:t>
            </a:r>
            <a:r>
              <a:rPr lang="es-CL" sz="1400" dirty="0"/>
              <a:t> </a:t>
            </a:r>
            <a:r>
              <a:rPr lang="es-CL" sz="1400" dirty="0" err="1"/>
              <a:t>Differential</a:t>
            </a:r>
            <a:r>
              <a:rPr lang="es-CL" sz="1400" dirty="0"/>
              <a:t> </a:t>
            </a:r>
            <a:r>
              <a:rPr lang="es-CL" sz="1400" dirty="0" err="1"/>
              <a:t>Exposure</a:t>
            </a:r>
            <a:r>
              <a:rPr lang="es-CL" sz="1400" dirty="0"/>
              <a:t> and </a:t>
            </a:r>
            <a:r>
              <a:rPr lang="es-CL" sz="1400" dirty="0" err="1"/>
              <a:t>Vulnerability</a:t>
            </a:r>
            <a:r>
              <a:rPr lang="es-CL" sz="1400" dirty="0"/>
              <a:t> </a:t>
            </a:r>
            <a:r>
              <a:rPr lang="es-CL" sz="1400" dirty="0" err="1"/>
              <a:t>to</a:t>
            </a:r>
            <a:r>
              <a:rPr lang="es-CL" sz="1400" dirty="0"/>
              <a:t> </a:t>
            </a:r>
            <a:r>
              <a:rPr lang="es-CL" sz="1400" dirty="0" err="1"/>
              <a:t>Behavioral</a:t>
            </a:r>
            <a:r>
              <a:rPr lang="es-CL" sz="1400" dirty="0"/>
              <a:t> </a:t>
            </a:r>
            <a:r>
              <a:rPr lang="es-CL" sz="1400" dirty="0" err="1"/>
              <a:t>Risk</a:t>
            </a:r>
            <a:r>
              <a:rPr lang="es-CL" sz="1400" dirty="0"/>
              <a:t> </a:t>
            </a:r>
            <a:r>
              <a:rPr lang="es-CL" sz="1400" dirty="0" err="1"/>
              <a:t>Factors</a:t>
            </a:r>
            <a:r>
              <a:rPr lang="es-CL" sz="1400" dirty="0"/>
              <a:t>. </a:t>
            </a:r>
            <a:r>
              <a:rPr lang="es-CL" sz="1400" i="1" dirty="0" err="1"/>
              <a:t>Epidemiology</a:t>
            </a:r>
            <a:r>
              <a:rPr lang="es-CL" sz="1400" i="1" dirty="0"/>
              <a:t> (Cambridge, </a:t>
            </a:r>
            <a:r>
              <a:rPr lang="es-CL" sz="1400" i="1" dirty="0" err="1"/>
              <a:t>Mass</a:t>
            </a:r>
            <a:r>
              <a:rPr lang="es-CL" sz="1400" i="1" dirty="0"/>
              <a:t>) </a:t>
            </a:r>
            <a:r>
              <a:rPr lang="es-CL" sz="1400" dirty="0"/>
              <a:t>2014; </a:t>
            </a:r>
            <a:r>
              <a:rPr lang="es-CL" sz="1400" b="1" dirty="0"/>
              <a:t>25</a:t>
            </a:r>
            <a:r>
              <a:rPr lang="es-CL" sz="1400" dirty="0"/>
              <a:t>: 389-96</a:t>
            </a:r>
            <a:endParaRPr lang="en-GB" sz="1400" dirty="0"/>
          </a:p>
          <a:p>
            <a:pPr marL="342900">
              <a:spcBef>
                <a:spcPts val="0"/>
              </a:spcBef>
              <a:buSzPct val="100000"/>
              <a:buAutoNum type="arabicPeriod"/>
            </a:pPr>
            <a:endParaRPr lang="en-GB" sz="1400" dirty="0"/>
          </a:p>
          <a:p>
            <a:pPr marL="342900">
              <a:spcBef>
                <a:spcPts val="0"/>
              </a:spcBef>
              <a:buSzPts val="2200"/>
              <a:buAutoNum type="arabicPeriod"/>
            </a:pPr>
            <a:endParaRPr lang="en-GB" sz="1400" dirty="0"/>
          </a:p>
          <a:p>
            <a:pPr marL="342900">
              <a:spcBef>
                <a:spcPts val="0"/>
              </a:spcBef>
              <a:buSzPts val="2200"/>
              <a:buAutoNum type="arabicPeriod"/>
            </a:pPr>
            <a:endParaRPr sz="1400" dirty="0"/>
          </a:p>
        </p:txBody>
      </p:sp>
      <p:sp>
        <p:nvSpPr>
          <p:cNvPr id="269" name="Google Shape;269;p24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686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"/>
          <p:cNvSpPr txBox="1"/>
          <p:nvPr/>
        </p:nvSpPr>
        <p:spPr>
          <a:xfrm>
            <a:off x="3647728" y="1988841"/>
            <a:ext cx="5156220" cy="3293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800" b="1" dirty="0">
                <a:solidFill>
                  <a:srgbClr val="92D050"/>
                </a:solidFill>
              </a:rPr>
              <a:t>Thank you!!</a:t>
            </a:r>
            <a:endParaRPr dirty="0"/>
          </a:p>
          <a:p>
            <a:endParaRPr sz="1800" dirty="0">
              <a:solidFill>
                <a:schemeClr val="dk1"/>
              </a:solidFill>
            </a:endParaRPr>
          </a:p>
          <a:p>
            <a:endParaRPr sz="1800" dirty="0">
              <a:solidFill>
                <a:schemeClr val="dk1"/>
              </a:solidFill>
            </a:endParaRPr>
          </a:p>
          <a:p>
            <a:endParaRPr sz="1800" dirty="0">
              <a:solidFill>
                <a:schemeClr val="dk1"/>
              </a:solidFill>
            </a:endParaRPr>
          </a:p>
          <a:p>
            <a:endParaRPr sz="1800" dirty="0">
              <a:solidFill>
                <a:schemeClr val="dk1"/>
              </a:solidFill>
            </a:endParaRPr>
          </a:p>
          <a:p>
            <a:r>
              <a:rPr lang="en-GB" sz="1800" dirty="0">
                <a:solidFill>
                  <a:schemeClr val="dk1"/>
                </a:solidFill>
              </a:rPr>
              <a:t>Sebastián Peña</a:t>
            </a:r>
            <a:endParaRPr dirty="0"/>
          </a:p>
          <a:p>
            <a:r>
              <a:rPr lang="en-GB" sz="1800" dirty="0">
                <a:solidFill>
                  <a:schemeClr val="dk1"/>
                </a:solidFill>
              </a:rPr>
              <a:t>National Institute for Health and Welfare, Finland</a:t>
            </a:r>
            <a:endParaRPr dirty="0"/>
          </a:p>
          <a:p>
            <a:endParaRPr sz="1800" dirty="0">
              <a:solidFill>
                <a:schemeClr val="dk1"/>
              </a:solidFill>
            </a:endParaRPr>
          </a:p>
          <a:p>
            <a:r>
              <a:rPr lang="en-GB" sz="1800" dirty="0">
                <a:solidFill>
                  <a:srgbClr val="92D050"/>
                </a:solidFill>
              </a:rPr>
              <a:t>Email</a:t>
            </a:r>
            <a:r>
              <a:rPr lang="en-GB" sz="1800" dirty="0">
                <a:solidFill>
                  <a:schemeClr val="dk1"/>
                </a:solidFill>
              </a:rPr>
              <a:t>: sebastian.penafajuri@thl.fi</a:t>
            </a:r>
            <a:endParaRPr dirty="0"/>
          </a:p>
          <a:p>
            <a:r>
              <a:rPr lang="en-GB" sz="1800" dirty="0">
                <a:solidFill>
                  <a:srgbClr val="92D050"/>
                </a:solidFill>
              </a:rPr>
              <a:t>Twitter</a:t>
            </a:r>
            <a:r>
              <a:rPr lang="en-GB" sz="1800" dirty="0">
                <a:solidFill>
                  <a:schemeClr val="dk1"/>
                </a:solidFill>
              </a:rPr>
              <a:t>: </a:t>
            </a:r>
            <a:r>
              <a:rPr lang="en-GB" sz="1800" b="1" dirty="0">
                <a:solidFill>
                  <a:schemeClr val="dk1"/>
                </a:solidFill>
              </a:rPr>
              <a:t>@spenafajuri</a:t>
            </a:r>
            <a:endParaRPr sz="1800" b="1" dirty="0">
              <a:solidFill>
                <a:schemeClr val="dk1"/>
              </a:solidFill>
            </a:endParaRPr>
          </a:p>
          <a:p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>
            <a:spLocks noGrp="1"/>
          </p:cNvSpPr>
          <p:nvPr>
            <p:ph type="title"/>
          </p:nvPr>
        </p:nvSpPr>
        <p:spPr>
          <a:xfrm>
            <a:off x="1992314" y="-64769"/>
            <a:ext cx="8207375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Causal mediation analysis</a:t>
            </a:r>
            <a:endParaRPr dirty="0"/>
          </a:p>
        </p:txBody>
      </p:sp>
      <p:sp>
        <p:nvSpPr>
          <p:cNvPr id="268" name="Google Shape;268;p24"/>
          <p:cNvSpPr txBox="1">
            <a:spLocks noGrp="1"/>
          </p:cNvSpPr>
          <p:nvPr>
            <p:ph type="body" idx="1"/>
          </p:nvPr>
        </p:nvSpPr>
        <p:spPr>
          <a:xfrm>
            <a:off x="1981200" y="1499553"/>
            <a:ext cx="8218488" cy="3041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buSzPts val="2200"/>
              <a:buAutoNum type="arabicPeriod"/>
            </a:pPr>
            <a:r>
              <a:rPr lang="en-GB" dirty="0"/>
              <a:t>Fit multinomial logistic regressions with mediators as an outcome</a:t>
            </a:r>
          </a:p>
          <a:p>
            <a:pPr indent="-457200">
              <a:spcBef>
                <a:spcPts val="0"/>
              </a:spcBef>
              <a:buSzPts val="2200"/>
              <a:buAutoNum type="arabicPeriod"/>
            </a:pPr>
            <a:r>
              <a:rPr lang="es-CL" dirty="0" err="1"/>
              <a:t>Create</a:t>
            </a:r>
            <a:r>
              <a:rPr lang="es-CL" dirty="0"/>
              <a:t> </a:t>
            </a:r>
            <a:r>
              <a:rPr lang="es-CL" dirty="0" err="1"/>
              <a:t>auxiliary</a:t>
            </a:r>
            <a:r>
              <a:rPr lang="es-CL" dirty="0"/>
              <a:t> variables, </a:t>
            </a:r>
            <a:r>
              <a:rPr lang="es-CL" dirty="0" err="1"/>
              <a:t>one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each</a:t>
            </a:r>
            <a:r>
              <a:rPr lang="es-CL" dirty="0"/>
              <a:t> mediator, and </a:t>
            </a:r>
            <a:r>
              <a:rPr lang="es-CL" dirty="0" err="1"/>
              <a:t>expanded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dataset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allow</a:t>
            </a:r>
            <a:r>
              <a:rPr lang="es-CL" dirty="0"/>
              <a:t> </a:t>
            </a:r>
            <a:r>
              <a:rPr lang="es-CL" dirty="0" err="1"/>
              <a:t>all</a:t>
            </a:r>
            <a:r>
              <a:rPr lang="es-CL" dirty="0"/>
              <a:t> posible </a:t>
            </a:r>
            <a:r>
              <a:rPr lang="es-CL" dirty="0" err="1"/>
              <a:t>combinations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original </a:t>
            </a:r>
            <a:r>
              <a:rPr lang="es-CL" dirty="0" err="1"/>
              <a:t>exposure</a:t>
            </a:r>
            <a:endParaRPr lang="es-CL" dirty="0"/>
          </a:p>
          <a:p>
            <a:pPr indent="-457200">
              <a:spcBef>
                <a:spcPts val="0"/>
              </a:spcBef>
              <a:buSzPts val="2200"/>
              <a:buAutoNum type="arabicPeriod"/>
            </a:pPr>
            <a:r>
              <a:rPr lang="es-CL" dirty="0" err="1"/>
              <a:t>Calculate</a:t>
            </a:r>
            <a:r>
              <a:rPr lang="es-CL" dirty="0"/>
              <a:t> </a:t>
            </a:r>
            <a:r>
              <a:rPr lang="es-CL" dirty="0" err="1"/>
              <a:t>predicted</a:t>
            </a:r>
            <a:r>
              <a:rPr lang="es-CL" dirty="0"/>
              <a:t> </a:t>
            </a:r>
            <a:r>
              <a:rPr lang="es-CL" dirty="0" err="1"/>
              <a:t>probabilities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auxiliary</a:t>
            </a:r>
            <a:r>
              <a:rPr lang="es-CL" dirty="0"/>
              <a:t> variable and </a:t>
            </a:r>
            <a:r>
              <a:rPr lang="es-CL" dirty="0" err="1"/>
              <a:t>the</a:t>
            </a:r>
            <a:r>
              <a:rPr lang="es-CL" dirty="0"/>
              <a:t> original </a:t>
            </a:r>
            <a:r>
              <a:rPr lang="es-CL" dirty="0" err="1"/>
              <a:t>exposure</a:t>
            </a:r>
            <a:r>
              <a:rPr lang="es-CL" dirty="0"/>
              <a:t> and </a:t>
            </a:r>
            <a:r>
              <a:rPr lang="es-CL" dirty="0" err="1"/>
              <a:t>divided</a:t>
            </a:r>
            <a:r>
              <a:rPr lang="es-CL" dirty="0"/>
              <a:t> </a:t>
            </a:r>
            <a:r>
              <a:rPr lang="es-CL" dirty="0" err="1"/>
              <a:t>them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create</a:t>
            </a:r>
            <a:r>
              <a:rPr lang="es-CL" dirty="0"/>
              <a:t> </a:t>
            </a:r>
            <a:r>
              <a:rPr lang="es-CL" dirty="0" err="1"/>
              <a:t>three</a:t>
            </a:r>
            <a:r>
              <a:rPr lang="es-CL" dirty="0"/>
              <a:t> </a:t>
            </a:r>
            <a:r>
              <a:rPr lang="es-CL" dirty="0" err="1"/>
              <a:t>weights</a:t>
            </a:r>
            <a:r>
              <a:rPr lang="es-CL" dirty="0"/>
              <a:t> (</a:t>
            </a:r>
            <a:r>
              <a:rPr lang="es-CL" dirty="0" err="1"/>
              <a:t>one</a:t>
            </a:r>
            <a:r>
              <a:rPr lang="es-CL" dirty="0"/>
              <a:t> fo </a:t>
            </a:r>
            <a:r>
              <a:rPr lang="es-CL" dirty="0" err="1"/>
              <a:t>each</a:t>
            </a:r>
            <a:r>
              <a:rPr lang="es-CL" dirty="0"/>
              <a:t> mediator)</a:t>
            </a:r>
          </a:p>
          <a:p>
            <a:pPr indent="-457200">
              <a:spcBef>
                <a:spcPts val="0"/>
              </a:spcBef>
              <a:buSzPts val="2200"/>
              <a:buAutoNum type="arabicPeriod"/>
            </a:pPr>
            <a:r>
              <a:rPr lang="es-CL" dirty="0" err="1"/>
              <a:t>Fit</a:t>
            </a:r>
            <a:r>
              <a:rPr lang="es-CL" dirty="0"/>
              <a:t> a marginal </a:t>
            </a:r>
            <a:r>
              <a:rPr lang="es-CL" dirty="0" err="1"/>
              <a:t>structural</a:t>
            </a:r>
            <a:r>
              <a:rPr lang="es-CL" dirty="0"/>
              <a:t> </a:t>
            </a:r>
            <a:r>
              <a:rPr lang="es-CL" dirty="0" err="1"/>
              <a:t>model</a:t>
            </a:r>
            <a:r>
              <a:rPr lang="es-CL" dirty="0"/>
              <a:t> </a:t>
            </a:r>
            <a:r>
              <a:rPr lang="es-CL" dirty="0" err="1"/>
              <a:t>using</a:t>
            </a:r>
            <a:r>
              <a:rPr lang="es-CL" dirty="0"/>
              <a:t> </a:t>
            </a:r>
            <a:r>
              <a:rPr lang="es-CL" dirty="0" err="1"/>
              <a:t>Aalen</a:t>
            </a:r>
            <a:r>
              <a:rPr lang="es-CL" dirty="0"/>
              <a:t> </a:t>
            </a:r>
            <a:r>
              <a:rPr lang="es-CL" dirty="0" err="1"/>
              <a:t>hazard</a:t>
            </a:r>
            <a:r>
              <a:rPr lang="es-CL" dirty="0"/>
              <a:t> </a:t>
            </a:r>
            <a:r>
              <a:rPr lang="es-CL" dirty="0" err="1"/>
              <a:t>model</a:t>
            </a:r>
            <a:endParaRPr lang="es-CL" dirty="0"/>
          </a:p>
        </p:txBody>
      </p:sp>
      <p:sp>
        <p:nvSpPr>
          <p:cNvPr id="269" name="Google Shape;269;p24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34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598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1407560" y="232547"/>
            <a:ext cx="8207375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Background</a:t>
            </a:r>
            <a:endParaRPr dirty="0"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407560" y="1357313"/>
            <a:ext cx="8792128" cy="45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7188" indent="-357188">
              <a:spcBef>
                <a:spcPts val="0"/>
              </a:spcBef>
              <a:buSzPts val="2200"/>
            </a:pPr>
            <a:r>
              <a:rPr lang="en-GB" dirty="0"/>
              <a:t>Harmful alcohol use is associated with vast health, social and economic harm</a:t>
            </a:r>
          </a:p>
          <a:p>
            <a:pPr marL="357188" indent="-357188">
              <a:buSzPts val="2200"/>
            </a:pPr>
            <a:r>
              <a:rPr lang="en-GB" dirty="0"/>
              <a:t>In Finland, alcohol-related mortality represent 49% of all deaths in the lowest socioeconomic quintile (35-64 </a:t>
            </a:r>
            <a:r>
              <a:rPr lang="en-GB" dirty="0" err="1"/>
              <a:t>yrs</a:t>
            </a:r>
            <a:r>
              <a:rPr lang="en-GB" dirty="0"/>
              <a:t>)</a:t>
            </a:r>
          </a:p>
          <a:p>
            <a:pPr marL="357188" indent="-357188">
              <a:buSzPts val="2200"/>
            </a:pPr>
            <a:r>
              <a:rPr lang="en-GB" dirty="0"/>
              <a:t>Finland has some of the highest socioeconomic differences in alcohol-attributable mortality</a:t>
            </a:r>
            <a:endParaRPr dirty="0"/>
          </a:p>
          <a:p>
            <a:pPr marL="0" indent="0">
              <a:buSzPts val="2200"/>
              <a:buNone/>
            </a:pPr>
            <a:endParaRPr lang="en-GB" b="1" dirty="0"/>
          </a:p>
          <a:p>
            <a:pPr marL="0" indent="0">
              <a:buSzPts val="2200"/>
              <a:buNone/>
            </a:pPr>
            <a:r>
              <a:rPr lang="en-GB" b="1" dirty="0"/>
              <a:t>Alcohol harm paradox:</a:t>
            </a:r>
            <a:endParaRPr dirty="0"/>
          </a:p>
          <a:p>
            <a:pPr marL="357188" indent="-357188">
              <a:buSzPts val="2200"/>
            </a:pPr>
            <a:r>
              <a:rPr lang="en-GB" dirty="0"/>
              <a:t>Lower socioeconomic groups experience greater alcohol mortality (about 3 times higher than higher socioeconomic counterparts)</a:t>
            </a:r>
            <a:endParaRPr dirty="0"/>
          </a:p>
          <a:p>
            <a:pPr marL="357188" indent="-357188">
              <a:buSzPts val="2200"/>
            </a:pPr>
            <a:r>
              <a:rPr lang="en-GB" dirty="0"/>
              <a:t>This contrasts with the reported small or no differences in alcohol use</a:t>
            </a:r>
            <a:endParaRPr dirty="0"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4</a:t>
            </a:fld>
            <a:endParaRPr/>
          </a:p>
        </p:txBody>
      </p:sp>
      <p:sp>
        <p:nvSpPr>
          <p:cNvPr id="100" name="Google Shape;100;p12"/>
          <p:cNvSpPr txBox="1"/>
          <p:nvPr/>
        </p:nvSpPr>
        <p:spPr>
          <a:xfrm>
            <a:off x="2311684" y="5658376"/>
            <a:ext cx="888977" cy="21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</a:rPr>
              <a:t>Peña, 2017</a:t>
            </a:r>
            <a:endParaRPr dirty="0"/>
          </a:p>
        </p:txBody>
      </p:sp>
      <p:sp>
        <p:nvSpPr>
          <p:cNvPr id="6" name="Google Shape;100;p12">
            <a:extLst>
              <a:ext uri="{FF2B5EF4-FFF2-40B4-BE49-F238E27FC236}">
                <a16:creationId xmlns:a16="http://schemas.microsoft.com/office/drawing/2014/main" id="{24F8028B-7E63-420F-9B00-D5D5C316A54F}"/>
              </a:ext>
            </a:extLst>
          </p:cNvPr>
          <p:cNvSpPr txBox="1"/>
          <p:nvPr/>
        </p:nvSpPr>
        <p:spPr>
          <a:xfrm>
            <a:off x="7390430" y="2543480"/>
            <a:ext cx="1198766" cy="251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050" dirty="0" err="1">
                <a:solidFill>
                  <a:schemeClr val="dk1"/>
                </a:solidFill>
              </a:rPr>
              <a:t>Tarkiainen</a:t>
            </a:r>
            <a:r>
              <a:rPr lang="en-GB" sz="1000" dirty="0">
                <a:solidFill>
                  <a:schemeClr val="dk1"/>
                </a:solidFill>
              </a:rPr>
              <a:t> 2016</a:t>
            </a:r>
            <a:endParaRPr dirty="0"/>
          </a:p>
        </p:txBody>
      </p:sp>
      <p:sp>
        <p:nvSpPr>
          <p:cNvPr id="7" name="Google Shape;100;p12">
            <a:extLst>
              <a:ext uri="{FF2B5EF4-FFF2-40B4-BE49-F238E27FC236}">
                <a16:creationId xmlns:a16="http://schemas.microsoft.com/office/drawing/2014/main" id="{C3ADA7BE-9729-45F4-9064-D702F8B3CBAA}"/>
              </a:ext>
            </a:extLst>
          </p:cNvPr>
          <p:cNvSpPr txBox="1"/>
          <p:nvPr/>
        </p:nvSpPr>
        <p:spPr>
          <a:xfrm>
            <a:off x="5416078" y="3281507"/>
            <a:ext cx="1631993" cy="2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050" dirty="0" err="1">
                <a:solidFill>
                  <a:schemeClr val="dk1"/>
                </a:solidFill>
              </a:rPr>
              <a:t>Mackenbach</a:t>
            </a:r>
            <a:r>
              <a:rPr lang="en-GB" sz="1050" dirty="0">
                <a:solidFill>
                  <a:schemeClr val="dk1"/>
                </a:solidFill>
              </a:rPr>
              <a:t> 2015</a:t>
            </a:r>
            <a:endParaRPr dirty="0"/>
          </a:p>
        </p:txBody>
      </p:sp>
      <p:sp>
        <p:nvSpPr>
          <p:cNvPr id="8" name="Google Shape;100;p12">
            <a:extLst>
              <a:ext uri="{FF2B5EF4-FFF2-40B4-BE49-F238E27FC236}">
                <a16:creationId xmlns:a16="http://schemas.microsoft.com/office/drawing/2014/main" id="{94756FA8-C22E-4C79-88A6-4A9B44C37906}"/>
              </a:ext>
            </a:extLst>
          </p:cNvPr>
          <p:cNvSpPr txBox="1"/>
          <p:nvPr/>
        </p:nvSpPr>
        <p:spPr>
          <a:xfrm>
            <a:off x="9613335" y="4903111"/>
            <a:ext cx="1631993" cy="2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050" dirty="0">
                <a:solidFill>
                  <a:schemeClr val="dk1"/>
                </a:solidFill>
              </a:rPr>
              <a:t>Probst 2015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2152650" y="188640"/>
            <a:ext cx="78867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Causal framework</a:t>
            </a:r>
            <a:endParaRPr dirty="0"/>
          </a:p>
        </p:txBody>
      </p:sp>
      <p:sp>
        <p:nvSpPr>
          <p:cNvPr id="108" name="Google Shape;108;p13"/>
          <p:cNvSpPr/>
          <p:nvPr/>
        </p:nvSpPr>
        <p:spPr>
          <a:xfrm>
            <a:off x="1481381" y="2605531"/>
            <a:ext cx="1752600" cy="994200"/>
          </a:xfrm>
          <a:prstGeom prst="rect">
            <a:avLst/>
          </a:prstGeom>
          <a:solidFill>
            <a:srgbClr val="E06666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Socioeconomic status</a:t>
            </a:r>
            <a:endParaRPr dirty="0"/>
          </a:p>
        </p:txBody>
      </p:sp>
      <p:sp>
        <p:nvSpPr>
          <p:cNvPr id="109" name="Google Shape;109;p13"/>
          <p:cNvSpPr/>
          <p:nvPr/>
        </p:nvSpPr>
        <p:spPr>
          <a:xfrm>
            <a:off x="5590874" y="2605531"/>
            <a:ext cx="1718100" cy="994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Alcohol-attributable morbidity</a:t>
            </a:r>
            <a:endParaRPr dirty="0"/>
          </a:p>
        </p:txBody>
      </p:sp>
      <p:sp>
        <p:nvSpPr>
          <p:cNvPr id="21" name="Google Shape;109;p13">
            <a:extLst>
              <a:ext uri="{FF2B5EF4-FFF2-40B4-BE49-F238E27FC236}">
                <a16:creationId xmlns:a16="http://schemas.microsoft.com/office/drawing/2014/main" id="{738228A5-475E-478D-AE2F-1735CEABFE3A}"/>
              </a:ext>
            </a:extLst>
          </p:cNvPr>
          <p:cNvSpPr/>
          <p:nvPr/>
        </p:nvSpPr>
        <p:spPr>
          <a:xfrm>
            <a:off x="9198839" y="2605531"/>
            <a:ext cx="2339040" cy="994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Alcohol-attributable mortality and harm</a:t>
            </a:r>
            <a:endParaRPr dirty="0"/>
          </a:p>
        </p:txBody>
      </p:sp>
      <p:cxnSp>
        <p:nvCxnSpPr>
          <p:cNvPr id="22" name="Google Shape;110;p13">
            <a:extLst>
              <a:ext uri="{FF2B5EF4-FFF2-40B4-BE49-F238E27FC236}">
                <a16:creationId xmlns:a16="http://schemas.microsoft.com/office/drawing/2014/main" id="{58857B90-096C-4782-A39E-8386BC8B9DEC}"/>
              </a:ext>
            </a:extLst>
          </p:cNvPr>
          <p:cNvCxnSpPr>
            <a:cxnSpLocks/>
            <a:stCxn id="109" idx="3"/>
            <a:endCxn id="21" idx="1"/>
          </p:cNvCxnSpPr>
          <p:nvPr/>
        </p:nvCxnSpPr>
        <p:spPr>
          <a:xfrm>
            <a:off x="7308974" y="3102631"/>
            <a:ext cx="1889865" cy="0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64" name="Google Shape;110;p13">
            <a:extLst>
              <a:ext uri="{FF2B5EF4-FFF2-40B4-BE49-F238E27FC236}">
                <a16:creationId xmlns:a16="http://schemas.microsoft.com/office/drawing/2014/main" id="{93D381A9-374F-4FBA-8EF9-E94BF20427D6}"/>
              </a:ext>
            </a:extLst>
          </p:cNvPr>
          <p:cNvCxnSpPr>
            <a:cxnSpLocks/>
            <a:stCxn id="108" idx="3"/>
            <a:endCxn id="109" idx="1"/>
          </p:cNvCxnSpPr>
          <p:nvPr/>
        </p:nvCxnSpPr>
        <p:spPr>
          <a:xfrm>
            <a:off x="3233981" y="3102631"/>
            <a:ext cx="2356893" cy="0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30747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2152650" y="188640"/>
            <a:ext cx="78867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Causal framework</a:t>
            </a:r>
            <a:endParaRPr dirty="0"/>
          </a:p>
        </p:txBody>
      </p:sp>
      <p:sp>
        <p:nvSpPr>
          <p:cNvPr id="107" name="Google Shape;107;p13"/>
          <p:cNvSpPr/>
          <p:nvPr/>
        </p:nvSpPr>
        <p:spPr>
          <a:xfrm>
            <a:off x="3737872" y="1611331"/>
            <a:ext cx="2221891" cy="994200"/>
          </a:xfrm>
          <a:prstGeom prst="rect">
            <a:avLst/>
          </a:prstGeom>
          <a:solidFill>
            <a:srgbClr val="9E9E9E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Differential bias in measurement of alcohol use</a:t>
            </a:r>
            <a:endParaRPr dirty="0"/>
          </a:p>
        </p:txBody>
      </p:sp>
      <p:sp>
        <p:nvSpPr>
          <p:cNvPr id="108" name="Google Shape;108;p13"/>
          <p:cNvSpPr/>
          <p:nvPr/>
        </p:nvSpPr>
        <p:spPr>
          <a:xfrm>
            <a:off x="1481381" y="2605531"/>
            <a:ext cx="1752600" cy="994200"/>
          </a:xfrm>
          <a:prstGeom prst="rect">
            <a:avLst/>
          </a:prstGeom>
          <a:solidFill>
            <a:srgbClr val="E06666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Socioeconomic status</a:t>
            </a:r>
            <a:endParaRPr dirty="0"/>
          </a:p>
        </p:txBody>
      </p:sp>
      <p:sp>
        <p:nvSpPr>
          <p:cNvPr id="109" name="Google Shape;109;p13"/>
          <p:cNvSpPr/>
          <p:nvPr/>
        </p:nvSpPr>
        <p:spPr>
          <a:xfrm>
            <a:off x="6525822" y="2605531"/>
            <a:ext cx="1718100" cy="994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Alcohol-attributable morbidity</a:t>
            </a:r>
            <a:endParaRPr dirty="0"/>
          </a:p>
        </p:txBody>
      </p:sp>
      <p:cxnSp>
        <p:nvCxnSpPr>
          <p:cNvPr id="111" name="Google Shape;111;p13"/>
          <p:cNvCxnSpPr>
            <a:cxnSpLocks/>
            <a:stCxn id="107" idx="2"/>
            <a:endCxn id="109" idx="1"/>
          </p:cNvCxnSpPr>
          <p:nvPr/>
        </p:nvCxnSpPr>
        <p:spPr>
          <a:xfrm>
            <a:off x="4848818" y="2605531"/>
            <a:ext cx="1677004" cy="497100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12" name="Google Shape;112;p13"/>
          <p:cNvCxnSpPr>
            <a:cxnSpLocks/>
            <a:stCxn id="107" idx="2"/>
            <a:endCxn id="108" idx="3"/>
          </p:cNvCxnSpPr>
          <p:nvPr/>
        </p:nvCxnSpPr>
        <p:spPr>
          <a:xfrm flipH="1">
            <a:off x="3233981" y="2605531"/>
            <a:ext cx="1614837" cy="497100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114" name="Google Shape;114;p13"/>
          <p:cNvSpPr txBox="1"/>
          <p:nvPr/>
        </p:nvSpPr>
        <p:spPr>
          <a:xfrm>
            <a:off x="7592602" y="4771536"/>
            <a:ext cx="3945277" cy="1453824"/>
          </a:xfrm>
          <a:prstGeom prst="rect">
            <a:avLst/>
          </a:prstGeom>
          <a:noFill/>
          <a:ln w="9525" cap="flat" cmpd="sng">
            <a:solidFill>
              <a:srgbClr val="D8D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en-GB" sz="1200" dirty="0">
                <a:solidFill>
                  <a:srgbClr val="938953"/>
                </a:solidFill>
              </a:rPr>
              <a:t>Alcoholic liver disease (K70)</a:t>
            </a:r>
            <a:endParaRPr dirty="0"/>
          </a:p>
          <a:p>
            <a:pPr algn="r"/>
            <a:r>
              <a:rPr lang="en-GB" sz="1200" dirty="0">
                <a:solidFill>
                  <a:srgbClr val="938953"/>
                </a:solidFill>
              </a:rPr>
              <a:t>Alcohol use disorder (F10)</a:t>
            </a:r>
            <a:endParaRPr dirty="0"/>
          </a:p>
          <a:p>
            <a:pPr algn="r"/>
            <a:r>
              <a:rPr lang="en-GB" sz="1200" dirty="0">
                <a:solidFill>
                  <a:srgbClr val="938953"/>
                </a:solidFill>
              </a:rPr>
              <a:t>Alcohol poisoning (X45)</a:t>
            </a:r>
            <a:endParaRPr dirty="0"/>
          </a:p>
          <a:p>
            <a:pPr algn="r"/>
            <a:endParaRPr sz="1200" dirty="0">
              <a:solidFill>
                <a:srgbClr val="938953"/>
              </a:solidFill>
            </a:endParaRPr>
          </a:p>
          <a:p>
            <a:pPr algn="r"/>
            <a:r>
              <a:rPr lang="en-GB" sz="1200" dirty="0">
                <a:solidFill>
                  <a:srgbClr val="938953"/>
                </a:solidFill>
              </a:rPr>
              <a:t>Alcohol pancreatitis (K852, K860)</a:t>
            </a:r>
            <a:endParaRPr dirty="0"/>
          </a:p>
          <a:p>
            <a:pPr algn="r"/>
            <a:r>
              <a:rPr lang="en-GB" sz="1200" dirty="0">
                <a:solidFill>
                  <a:srgbClr val="938953"/>
                </a:solidFill>
              </a:rPr>
              <a:t>Alcohol cardiomyopathy (I426)</a:t>
            </a:r>
            <a:endParaRPr dirty="0"/>
          </a:p>
          <a:p>
            <a:pPr algn="r"/>
            <a:r>
              <a:rPr lang="en-GB" sz="1200" dirty="0">
                <a:solidFill>
                  <a:srgbClr val="938953"/>
                </a:solidFill>
              </a:rPr>
              <a:t>Degeneration of nervous system due to alcohol (G312)</a:t>
            </a:r>
            <a:endParaRPr dirty="0"/>
          </a:p>
        </p:txBody>
      </p:sp>
      <p:sp>
        <p:nvSpPr>
          <p:cNvPr id="21" name="Google Shape;109;p13">
            <a:extLst>
              <a:ext uri="{FF2B5EF4-FFF2-40B4-BE49-F238E27FC236}">
                <a16:creationId xmlns:a16="http://schemas.microsoft.com/office/drawing/2014/main" id="{738228A5-475E-478D-AE2F-1735CEABFE3A}"/>
              </a:ext>
            </a:extLst>
          </p:cNvPr>
          <p:cNvSpPr/>
          <p:nvPr/>
        </p:nvSpPr>
        <p:spPr>
          <a:xfrm>
            <a:off x="9198839" y="2605531"/>
            <a:ext cx="2339040" cy="994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Alcohol-attributable mortality and harm</a:t>
            </a:r>
            <a:endParaRPr dirty="0"/>
          </a:p>
        </p:txBody>
      </p:sp>
      <p:cxnSp>
        <p:nvCxnSpPr>
          <p:cNvPr id="22" name="Google Shape;110;p13">
            <a:extLst>
              <a:ext uri="{FF2B5EF4-FFF2-40B4-BE49-F238E27FC236}">
                <a16:creationId xmlns:a16="http://schemas.microsoft.com/office/drawing/2014/main" id="{58857B90-096C-4782-A39E-8386BC8B9DEC}"/>
              </a:ext>
            </a:extLst>
          </p:cNvPr>
          <p:cNvCxnSpPr>
            <a:cxnSpLocks/>
            <a:stCxn id="109" idx="3"/>
            <a:endCxn id="21" idx="1"/>
          </p:cNvCxnSpPr>
          <p:nvPr/>
        </p:nvCxnSpPr>
        <p:spPr>
          <a:xfrm>
            <a:off x="8243922" y="3102631"/>
            <a:ext cx="954917" cy="0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3" name="Google Shape;107;p13">
            <a:extLst>
              <a:ext uri="{FF2B5EF4-FFF2-40B4-BE49-F238E27FC236}">
                <a16:creationId xmlns:a16="http://schemas.microsoft.com/office/drawing/2014/main" id="{3F77FC12-3F71-49B9-B17E-A98E34625E82}"/>
              </a:ext>
            </a:extLst>
          </p:cNvPr>
          <p:cNvSpPr/>
          <p:nvPr/>
        </p:nvSpPr>
        <p:spPr>
          <a:xfrm>
            <a:off x="3750063" y="3036878"/>
            <a:ext cx="2221891" cy="994200"/>
          </a:xfrm>
          <a:prstGeom prst="rect">
            <a:avLst/>
          </a:prstGeom>
          <a:solidFill>
            <a:srgbClr val="9E9E9E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Differential exposure to risk factors</a:t>
            </a:r>
            <a:endParaRPr dirty="0"/>
          </a:p>
        </p:txBody>
      </p:sp>
      <p:cxnSp>
        <p:nvCxnSpPr>
          <p:cNvPr id="44" name="Google Shape;112;p13">
            <a:extLst>
              <a:ext uri="{FF2B5EF4-FFF2-40B4-BE49-F238E27FC236}">
                <a16:creationId xmlns:a16="http://schemas.microsoft.com/office/drawing/2014/main" id="{EEB1E732-69D9-4F29-A836-C808C3EA7976}"/>
              </a:ext>
            </a:extLst>
          </p:cNvPr>
          <p:cNvCxnSpPr>
            <a:cxnSpLocks/>
            <a:stCxn id="43" idx="1"/>
            <a:endCxn id="108" idx="3"/>
          </p:cNvCxnSpPr>
          <p:nvPr/>
        </p:nvCxnSpPr>
        <p:spPr>
          <a:xfrm flipH="1" flipV="1">
            <a:off x="3233981" y="3102631"/>
            <a:ext cx="516082" cy="431347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7" name="Google Shape;112;p13">
            <a:extLst>
              <a:ext uri="{FF2B5EF4-FFF2-40B4-BE49-F238E27FC236}">
                <a16:creationId xmlns:a16="http://schemas.microsoft.com/office/drawing/2014/main" id="{1EABFC6D-C582-49A1-BD4D-94FA07B718C7}"/>
              </a:ext>
            </a:extLst>
          </p:cNvPr>
          <p:cNvCxnSpPr>
            <a:cxnSpLocks/>
            <a:stCxn id="109" idx="1"/>
            <a:endCxn id="43" idx="3"/>
          </p:cNvCxnSpPr>
          <p:nvPr/>
        </p:nvCxnSpPr>
        <p:spPr>
          <a:xfrm flipH="1">
            <a:off x="5971954" y="3102631"/>
            <a:ext cx="553868" cy="431347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50" name="Google Shape;107;p13">
            <a:extLst>
              <a:ext uri="{FF2B5EF4-FFF2-40B4-BE49-F238E27FC236}">
                <a16:creationId xmlns:a16="http://schemas.microsoft.com/office/drawing/2014/main" id="{04424605-8224-4946-9EC4-B05605CA883E}"/>
              </a:ext>
            </a:extLst>
          </p:cNvPr>
          <p:cNvSpPr/>
          <p:nvPr/>
        </p:nvSpPr>
        <p:spPr>
          <a:xfrm>
            <a:off x="3737873" y="4396672"/>
            <a:ext cx="2221891" cy="994200"/>
          </a:xfrm>
          <a:prstGeom prst="rect">
            <a:avLst/>
          </a:prstGeom>
          <a:solidFill>
            <a:srgbClr val="9E9E9E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Differential vulnerability to risk factors</a:t>
            </a:r>
            <a:endParaRPr dirty="0"/>
          </a:p>
        </p:txBody>
      </p:sp>
      <p:cxnSp>
        <p:nvCxnSpPr>
          <p:cNvPr id="51" name="Google Shape;112;p13">
            <a:extLst>
              <a:ext uri="{FF2B5EF4-FFF2-40B4-BE49-F238E27FC236}">
                <a16:creationId xmlns:a16="http://schemas.microsoft.com/office/drawing/2014/main" id="{C845A11B-E7AC-4814-9AAB-F7D4C562AABE}"/>
              </a:ext>
            </a:extLst>
          </p:cNvPr>
          <p:cNvCxnSpPr>
            <a:cxnSpLocks/>
            <a:stCxn id="50" idx="1"/>
            <a:endCxn id="108" idx="3"/>
          </p:cNvCxnSpPr>
          <p:nvPr/>
        </p:nvCxnSpPr>
        <p:spPr>
          <a:xfrm flipH="1" flipV="1">
            <a:off x="3233981" y="3102631"/>
            <a:ext cx="503892" cy="1791141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54" name="Google Shape;112;p13">
            <a:extLst>
              <a:ext uri="{FF2B5EF4-FFF2-40B4-BE49-F238E27FC236}">
                <a16:creationId xmlns:a16="http://schemas.microsoft.com/office/drawing/2014/main" id="{4CEC3287-FFCF-4018-8D85-1851F1472B66}"/>
              </a:ext>
            </a:extLst>
          </p:cNvPr>
          <p:cNvCxnSpPr>
            <a:cxnSpLocks/>
            <a:stCxn id="109" idx="1"/>
            <a:endCxn id="50" idx="3"/>
          </p:cNvCxnSpPr>
          <p:nvPr/>
        </p:nvCxnSpPr>
        <p:spPr>
          <a:xfrm flipH="1">
            <a:off x="5959764" y="3102631"/>
            <a:ext cx="566058" cy="1791141"/>
          </a:xfrm>
          <a:prstGeom prst="straightConnector1">
            <a:avLst/>
          </a:prstGeom>
          <a:noFill/>
          <a:ln w="9525" cap="flat" cmpd="sng">
            <a:solidFill>
              <a:srgbClr val="77BF3D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57" name="Google Shape;162;p17">
            <a:extLst>
              <a:ext uri="{FF2B5EF4-FFF2-40B4-BE49-F238E27FC236}">
                <a16:creationId xmlns:a16="http://schemas.microsoft.com/office/drawing/2014/main" id="{A718A64B-5768-44FF-9915-8D55B6998632}"/>
              </a:ext>
            </a:extLst>
          </p:cNvPr>
          <p:cNvSpPr/>
          <p:nvPr/>
        </p:nvSpPr>
        <p:spPr>
          <a:xfrm>
            <a:off x="2054831" y="3665483"/>
            <a:ext cx="5393933" cy="2559877"/>
          </a:xfrm>
          <a:custGeom>
            <a:avLst/>
            <a:gdLst/>
            <a:ahLst/>
            <a:cxnLst/>
            <a:rect l="l" t="t" r="r" b="b"/>
            <a:pathLst>
              <a:path w="178839" h="53783" extrusionOk="0">
                <a:moveTo>
                  <a:pt x="0" y="0"/>
                </a:moveTo>
                <a:cubicBezTo>
                  <a:pt x="10073" y="7697"/>
                  <a:pt x="42809" y="37466"/>
                  <a:pt x="60437" y="46180"/>
                </a:cubicBezTo>
                <a:cubicBezTo>
                  <a:pt x="78065" y="54894"/>
                  <a:pt x="91143" y="54849"/>
                  <a:pt x="105769" y="52282"/>
                </a:cubicBezTo>
                <a:cubicBezTo>
                  <a:pt x="120396" y="49715"/>
                  <a:pt x="136018" y="38791"/>
                  <a:pt x="148196" y="30778"/>
                </a:cubicBezTo>
                <a:cubicBezTo>
                  <a:pt x="160374" y="22765"/>
                  <a:pt x="173732" y="8632"/>
                  <a:pt x="178839" y="420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s-CL" dirty="0"/>
          </a:p>
        </p:txBody>
      </p:sp>
      <p:sp>
        <p:nvSpPr>
          <p:cNvPr id="66" name="Google Shape;107;p13">
            <a:extLst>
              <a:ext uri="{FF2B5EF4-FFF2-40B4-BE49-F238E27FC236}">
                <a16:creationId xmlns:a16="http://schemas.microsoft.com/office/drawing/2014/main" id="{C18F85AE-791F-4B7A-8843-F53AC9961E64}"/>
              </a:ext>
            </a:extLst>
          </p:cNvPr>
          <p:cNvSpPr/>
          <p:nvPr/>
        </p:nvSpPr>
        <p:spPr>
          <a:xfrm>
            <a:off x="50559" y="2681730"/>
            <a:ext cx="1246807" cy="710295"/>
          </a:xfrm>
          <a:prstGeom prst="rect">
            <a:avLst/>
          </a:prstGeom>
          <a:solidFill>
            <a:srgbClr val="9E9E9E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Reverse</a:t>
            </a:r>
          </a:p>
          <a:p>
            <a:pPr algn="ctr"/>
            <a:r>
              <a:rPr lang="en-GB" sz="1800" dirty="0">
                <a:solidFill>
                  <a:schemeClr val="lt1"/>
                </a:solidFill>
              </a:rPr>
              <a:t>causality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1992314" y="260351"/>
            <a:ext cx="8207375" cy="100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GB" dirty="0"/>
              <a:t>Aims</a:t>
            </a:r>
            <a:endParaRPr dirty="0"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729465" y="1484313"/>
            <a:ext cx="10489915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-GB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examine the socioeconomic differences in alcohol use and alcohol-related harm and to identify explanatory factors for the alcohol harm paradox in </a:t>
            </a:r>
            <a:r>
              <a:rPr lang="es-CL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Finland</a:t>
            </a:r>
            <a:endParaRPr lang="es-CL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l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investigate the existence and patterns of socioeconomic inequalities in alcohol use in Finland and Chile using nationally representative data</a:t>
            </a:r>
          </a:p>
          <a:p>
            <a:pPr lvl="1"/>
            <a:r>
              <a:rPr lang="en-GB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examine the changes in the prevalence and the socioeconomic correlates of alcohol use disorders between 2000 and 2011 in Finland</a:t>
            </a:r>
          </a:p>
          <a:p>
            <a:pPr lvl="1"/>
            <a:r>
              <a:rPr lang="en-GB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examine whether the systematic differences in alcohol-attributable mortality in Finland are due to underreporting of alcohol use in surveys versus biomarkers (GGT, CDT, ALT, AST)</a:t>
            </a:r>
          </a:p>
          <a:p>
            <a:pPr lvl="1"/>
            <a:r>
              <a:rPr lang="en-GB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To quantify the extent to which socioeconomic inequalities in alcohol-attributable mortality in Finland are explained by joint effects between alcohol and behavioural risk factors (smoking and body mass index) and between SES and behavioural risk factors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Google Shape;141;p15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 txBox="1">
            <a:spLocks noGrp="1"/>
          </p:cNvSpPr>
          <p:nvPr>
            <p:ph type="dt" idx="10"/>
          </p:nvPr>
        </p:nvSpPr>
        <p:spPr>
          <a:xfrm>
            <a:off x="1981201" y="6589714"/>
            <a:ext cx="1090613" cy="223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/>
              <a:t>30.5.2018</a:t>
            </a:r>
            <a:endParaRPr/>
          </a:p>
        </p:txBody>
      </p:sp>
      <p:sp>
        <p:nvSpPr>
          <p:cNvPr id="194" name="Google Shape;194;p18"/>
          <p:cNvSpPr txBox="1">
            <a:spLocks noGrp="1"/>
          </p:cNvSpPr>
          <p:nvPr>
            <p:ph type="ftr" idx="11"/>
          </p:nvPr>
        </p:nvSpPr>
        <p:spPr>
          <a:xfrm>
            <a:off x="3071814" y="6597650"/>
            <a:ext cx="60483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/>
              <a:t>Esityksen nimi / Tekijä</a:t>
            </a:r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8</a:t>
            </a:fld>
            <a:endParaRPr/>
          </a:p>
        </p:txBody>
      </p:sp>
      <p:sp>
        <p:nvSpPr>
          <p:cNvPr id="196" name="Google Shape;196;p18"/>
          <p:cNvSpPr/>
          <p:nvPr/>
        </p:nvSpPr>
        <p:spPr>
          <a:xfrm>
            <a:off x="0" y="3185418"/>
            <a:ext cx="12192000" cy="3672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800">
              <a:solidFill>
                <a:schemeClr val="lt1"/>
              </a:solidFill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3408276" y="2420889"/>
            <a:ext cx="1718527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800" b="1" dirty="0">
                <a:solidFill>
                  <a:schemeClr val="lt1"/>
                </a:solidFill>
              </a:rPr>
              <a:t>Methods</a:t>
            </a:r>
            <a:endParaRPr dirty="0"/>
          </a:p>
          <a:p>
            <a:endParaRPr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6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sldNum" idx="12"/>
          </p:nvPr>
        </p:nvSpPr>
        <p:spPr>
          <a:xfrm>
            <a:off x="9120188" y="6597650"/>
            <a:ext cx="1079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fld id="{00000000-1234-1234-1234-123412341234}" type="slidenum">
              <a:rPr lang="en-GB"/>
              <a:pPr/>
              <a:t>9</a:t>
            </a:fld>
            <a:endParaRPr/>
          </a:p>
        </p:txBody>
      </p:sp>
      <p:sp>
        <p:nvSpPr>
          <p:cNvPr id="148" name="Google Shape;148;p16"/>
          <p:cNvSpPr txBox="1"/>
          <p:nvPr/>
        </p:nvSpPr>
        <p:spPr>
          <a:xfrm>
            <a:off x="655641" y="18864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en-GB" sz="3400" b="1" dirty="0">
                <a:solidFill>
                  <a:schemeClr val="accent1"/>
                </a:solidFill>
              </a:rPr>
              <a:t>I - Socioeconomic inequalities in alcohol use</a:t>
            </a:r>
            <a:endParaRPr dirty="0"/>
          </a:p>
        </p:txBody>
      </p:sp>
      <p:sp>
        <p:nvSpPr>
          <p:cNvPr id="149" name="Google Shape;149;p16"/>
          <p:cNvSpPr/>
          <p:nvPr/>
        </p:nvSpPr>
        <p:spPr>
          <a:xfrm>
            <a:off x="778938" y="1227114"/>
            <a:ext cx="1574700" cy="641673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Design</a:t>
            </a:r>
            <a:endParaRPr dirty="0"/>
          </a:p>
        </p:txBody>
      </p:sp>
      <p:sp>
        <p:nvSpPr>
          <p:cNvPr id="150" name="Google Shape;150;p16"/>
          <p:cNvSpPr/>
          <p:nvPr/>
        </p:nvSpPr>
        <p:spPr>
          <a:xfrm>
            <a:off x="778933" y="3070734"/>
            <a:ext cx="1574700" cy="641643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Exposure</a:t>
            </a:r>
            <a:endParaRPr dirty="0"/>
          </a:p>
        </p:txBody>
      </p:sp>
      <p:sp>
        <p:nvSpPr>
          <p:cNvPr id="151" name="Google Shape;151;p16"/>
          <p:cNvSpPr/>
          <p:nvPr/>
        </p:nvSpPr>
        <p:spPr>
          <a:xfrm>
            <a:off x="778938" y="3807197"/>
            <a:ext cx="1574700" cy="1031930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>
                <a:solidFill>
                  <a:schemeClr val="lt1"/>
                </a:solidFill>
              </a:rPr>
              <a:t>Outcome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778933" y="4937627"/>
            <a:ext cx="1574700" cy="654999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Statistical analysis</a:t>
            </a:r>
            <a:endParaRPr dirty="0"/>
          </a:p>
        </p:txBody>
      </p:sp>
      <p:sp>
        <p:nvSpPr>
          <p:cNvPr id="153" name="Google Shape;153;p16"/>
          <p:cNvSpPr txBox="1"/>
          <p:nvPr/>
        </p:nvSpPr>
        <p:spPr>
          <a:xfrm>
            <a:off x="2729663" y="1227144"/>
            <a:ext cx="6258300" cy="641644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938953"/>
              </a:buClr>
              <a:buSzPts val="1600"/>
            </a:pPr>
            <a:r>
              <a:rPr lang="es-CL" sz="1600" b="1" dirty="0">
                <a:solidFill>
                  <a:srgbClr val="938953"/>
                </a:solidFill>
              </a:rPr>
              <a:t>Cross-</a:t>
            </a:r>
            <a:r>
              <a:rPr lang="en-GB" sz="1600" b="1" dirty="0">
                <a:solidFill>
                  <a:srgbClr val="938953"/>
                </a:solidFill>
              </a:rPr>
              <a:t>sectional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n-GB" sz="1600" b="1" dirty="0">
                <a:solidFill>
                  <a:srgbClr val="938953"/>
                </a:solidFill>
              </a:rPr>
              <a:t>analysis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n-GB" sz="1600" b="1" dirty="0">
                <a:solidFill>
                  <a:srgbClr val="938953"/>
                </a:solidFill>
              </a:rPr>
              <a:t>of</a:t>
            </a:r>
            <a:r>
              <a:rPr lang="es-CL" sz="1600" b="1" dirty="0">
                <a:solidFill>
                  <a:srgbClr val="938953"/>
                </a:solidFill>
              </a:rPr>
              <a:t> </a:t>
            </a:r>
            <a:r>
              <a:rPr lang="en-GB" sz="1600" b="1" dirty="0">
                <a:solidFill>
                  <a:srgbClr val="938953"/>
                </a:solidFill>
              </a:rPr>
              <a:t>national public health surveys </a:t>
            </a:r>
            <a:r>
              <a:rPr lang="es-CL" sz="1600" b="1" dirty="0">
                <a:solidFill>
                  <a:srgbClr val="938953"/>
                </a:solidFill>
              </a:rPr>
              <a:t>in </a:t>
            </a:r>
            <a:r>
              <a:rPr lang="en-GB" sz="1600" b="1" dirty="0">
                <a:solidFill>
                  <a:srgbClr val="938953"/>
                </a:solidFill>
              </a:rPr>
              <a:t>Finland and Chile</a:t>
            </a:r>
            <a:endParaRPr sz="800" b="1" dirty="0">
              <a:solidFill>
                <a:srgbClr val="938953"/>
              </a:solidFill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2729653" y="3070733"/>
            <a:ext cx="6258300" cy="641644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 err="1">
                <a:solidFill>
                  <a:srgbClr val="938953"/>
                </a:solidFill>
              </a:rPr>
              <a:t>Years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of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education</a:t>
            </a:r>
            <a:r>
              <a:rPr lang="es-CL" sz="1600" dirty="0">
                <a:solidFill>
                  <a:srgbClr val="938953"/>
                </a:solidFill>
              </a:rPr>
              <a:t> (</a:t>
            </a:r>
            <a:r>
              <a:rPr lang="es-CL" sz="1600" dirty="0" err="1">
                <a:solidFill>
                  <a:srgbClr val="938953"/>
                </a:solidFill>
              </a:rPr>
              <a:t>continuous</a:t>
            </a:r>
            <a:r>
              <a:rPr lang="es-CL" sz="1600" dirty="0">
                <a:solidFill>
                  <a:srgbClr val="938953"/>
                </a:solidFill>
              </a:rPr>
              <a:t> variable)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>
                <a:solidFill>
                  <a:srgbClr val="938953"/>
                </a:solidFill>
              </a:rPr>
              <a:t>Sex and </a:t>
            </a:r>
            <a:r>
              <a:rPr lang="es-CL" sz="1600" dirty="0" err="1">
                <a:solidFill>
                  <a:srgbClr val="938953"/>
                </a:solidFill>
              </a:rPr>
              <a:t>age</a:t>
            </a:r>
            <a:endParaRPr sz="1600" dirty="0">
              <a:solidFill>
                <a:srgbClr val="938953"/>
              </a:solidFill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2729653" y="3807196"/>
            <a:ext cx="6258300" cy="1031931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Abstinence</a:t>
            </a:r>
            <a:endParaRPr lang="en-GB" sz="1600" dirty="0"/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Weekly volume of alcohol use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Heavy volume drinking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Heavy episodic drinking</a:t>
            </a:r>
            <a:endParaRPr sz="1600" dirty="0">
              <a:solidFill>
                <a:srgbClr val="938953"/>
              </a:solidFill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2729653" y="4941406"/>
            <a:ext cx="6258300" cy="654999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 err="1">
                <a:solidFill>
                  <a:srgbClr val="938953"/>
                </a:solidFill>
              </a:rPr>
              <a:t>Concentration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index</a:t>
            </a:r>
            <a:endParaRPr lang="es-CL" sz="1600" dirty="0">
              <a:solidFill>
                <a:srgbClr val="938953"/>
              </a:solidFill>
            </a:endParaRP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s-CL" sz="1600" dirty="0" err="1">
                <a:solidFill>
                  <a:srgbClr val="938953"/>
                </a:solidFill>
              </a:rPr>
              <a:t>Stratified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by</a:t>
            </a:r>
            <a:r>
              <a:rPr lang="es-CL" sz="1600" dirty="0">
                <a:solidFill>
                  <a:srgbClr val="938953"/>
                </a:solidFill>
              </a:rPr>
              <a:t> </a:t>
            </a:r>
            <a:r>
              <a:rPr lang="es-CL" sz="1600" dirty="0" err="1">
                <a:solidFill>
                  <a:srgbClr val="938953"/>
                </a:solidFill>
              </a:rPr>
              <a:t>age</a:t>
            </a:r>
            <a:r>
              <a:rPr lang="es-CL" sz="1600" dirty="0">
                <a:solidFill>
                  <a:srgbClr val="938953"/>
                </a:solidFill>
              </a:rPr>
              <a:t> and sex</a:t>
            </a:r>
            <a:endParaRPr dirty="0"/>
          </a:p>
          <a:p>
            <a:endParaRPr sz="800" dirty="0">
              <a:solidFill>
                <a:srgbClr val="938953"/>
              </a:solidFill>
            </a:endParaRPr>
          </a:p>
        </p:txBody>
      </p:sp>
      <p:sp>
        <p:nvSpPr>
          <p:cNvPr id="12" name="Google Shape;149;p16">
            <a:extLst>
              <a:ext uri="{FF2B5EF4-FFF2-40B4-BE49-F238E27FC236}">
                <a16:creationId xmlns:a16="http://schemas.microsoft.com/office/drawing/2014/main" id="{9C942272-ECBE-4AF1-82DA-E7994DA2EC77}"/>
              </a:ext>
            </a:extLst>
          </p:cNvPr>
          <p:cNvSpPr/>
          <p:nvPr/>
        </p:nvSpPr>
        <p:spPr>
          <a:xfrm>
            <a:off x="778933" y="1967239"/>
            <a:ext cx="1574700" cy="988659"/>
          </a:xfrm>
          <a:prstGeom prst="rect">
            <a:avLst/>
          </a:prstGeom>
          <a:solidFill>
            <a:srgbClr val="9ED3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800" dirty="0">
                <a:solidFill>
                  <a:schemeClr val="lt1"/>
                </a:solidFill>
              </a:rPr>
              <a:t>Data</a:t>
            </a:r>
            <a:endParaRPr dirty="0"/>
          </a:p>
        </p:txBody>
      </p:sp>
      <p:sp>
        <p:nvSpPr>
          <p:cNvPr id="13" name="Google Shape;153;p16">
            <a:extLst>
              <a:ext uri="{FF2B5EF4-FFF2-40B4-BE49-F238E27FC236}">
                <a16:creationId xmlns:a16="http://schemas.microsoft.com/office/drawing/2014/main" id="{C961A2D4-A470-4CF3-B474-EDDC29A6ADF3}"/>
              </a:ext>
            </a:extLst>
          </p:cNvPr>
          <p:cNvSpPr txBox="1"/>
          <p:nvPr/>
        </p:nvSpPr>
        <p:spPr>
          <a:xfrm>
            <a:off x="2729658" y="1967268"/>
            <a:ext cx="6258300" cy="1008645"/>
          </a:xfrm>
          <a:prstGeom prst="rect">
            <a:avLst/>
          </a:prstGeom>
          <a:noFill/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 Pooled surveys on Health Behaviour and Health among the Finnish Adult Population (AVTK) in 2008–2011 (n= 9994)</a:t>
            </a:r>
          </a:p>
          <a:p>
            <a:pPr marL="285750" indent="-285750">
              <a:buClr>
                <a:srgbClr val="938953"/>
              </a:buClr>
              <a:buSzPts val="1600"/>
              <a:buFont typeface="Arial"/>
              <a:buChar char="•"/>
            </a:pPr>
            <a:r>
              <a:rPr lang="en-GB" sz="1600" dirty="0">
                <a:solidFill>
                  <a:srgbClr val="938953"/>
                </a:solidFill>
              </a:rPr>
              <a:t>National Health Survey 2009–2010 (ENS09-10) (n=3477)</a:t>
            </a:r>
            <a:endParaRPr sz="1600" dirty="0">
              <a:solidFill>
                <a:srgbClr val="9389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49201"/>
      </p:ext>
    </p:extLst>
  </p:cSld>
  <p:clrMapOvr>
    <a:masterClrMapping/>
  </p:clrMapOvr>
</p:sld>
</file>

<file path=ppt/theme/theme1.xml><?xml version="1.0" encoding="utf-8"?>
<a:theme xmlns:a="http://schemas.openxmlformats.org/drawingml/2006/main" name="THL_fi_2012">
  <a:themeElements>
    <a:clrScheme name="THL 1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807F83"/>
      </a:dk2>
      <a:lt2>
        <a:srgbClr val="EEECE1"/>
      </a:lt2>
      <a:accent1>
        <a:srgbClr val="7BC143"/>
      </a:accent1>
      <a:accent2>
        <a:srgbClr val="6BC9C7"/>
      </a:accent2>
      <a:accent3>
        <a:srgbClr val="FFFFFF"/>
      </a:accent3>
      <a:accent4>
        <a:srgbClr val="000000"/>
      </a:accent4>
      <a:accent5>
        <a:srgbClr val="BFDDB0"/>
      </a:accent5>
      <a:accent6>
        <a:srgbClr val="60B6B4"/>
      </a:accent6>
      <a:hlink>
        <a:srgbClr val="C1DF63"/>
      </a:hlink>
      <a:folHlink>
        <a:srgbClr val="5191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9265</TotalTime>
  <Words>2457</Words>
  <Application>Microsoft Office PowerPoint</Application>
  <PresentationFormat>Panorámica</PresentationFormat>
  <Paragraphs>426</Paragraphs>
  <Slides>34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Arial</vt:lpstr>
      <vt:lpstr>Cambria Math</vt:lpstr>
      <vt:lpstr>THL_fi_2012</vt:lpstr>
      <vt:lpstr>Socioeconomic Differences in Alcohol use, Disorders and Harm: Exploring the Alcohol Harm Paradox </vt:lpstr>
      <vt:lpstr>Acknowledgements</vt:lpstr>
      <vt:lpstr>Outline </vt:lpstr>
      <vt:lpstr>Background</vt:lpstr>
      <vt:lpstr>Causal framework</vt:lpstr>
      <vt:lpstr>Causal framework</vt:lpstr>
      <vt:lpstr>Aims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III - DAG and mediation analysis</vt:lpstr>
      <vt:lpstr>III - DAG and mediation analysis</vt:lpstr>
      <vt:lpstr>Limitations of the difference method</vt:lpstr>
      <vt:lpstr>IV - DAG and causal mediation analysis</vt:lpstr>
      <vt:lpstr>IV - DAG and mediation analysis</vt:lpstr>
      <vt:lpstr>Original articles</vt:lpstr>
      <vt:lpstr>Efforts to increase replicability of results</vt:lpstr>
      <vt:lpstr>Presentación de PowerPoint</vt:lpstr>
      <vt:lpstr>I – Socioeconomic inequalities in alcohol use</vt:lpstr>
      <vt:lpstr>II – Prevalence and correlates of alcohol use disorders </vt:lpstr>
      <vt:lpstr>III – IV Clear socioeconomic differences in alcohol use</vt:lpstr>
      <vt:lpstr>III – Alcohol biomarkers improved the predicted ability (C-index)</vt:lpstr>
      <vt:lpstr>III – Adjusting for self-reported alcohol use vs biomarkers</vt:lpstr>
      <vt:lpstr>Presentación de PowerPoint</vt:lpstr>
      <vt:lpstr>DAG and causal mediation analysis</vt:lpstr>
      <vt:lpstr>Presentación de PowerPoint</vt:lpstr>
      <vt:lpstr>Presentación de PowerPoint</vt:lpstr>
      <vt:lpstr>Summary</vt:lpstr>
      <vt:lpstr>The way forward</vt:lpstr>
      <vt:lpstr>References</vt:lpstr>
      <vt:lpstr>Presentación de PowerPoint</vt:lpstr>
      <vt:lpstr>Causal mediation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effects of alcohol use, smoking and body mass index as an explanation for the alcohol harm paradox: causal mediation analysis of eight cohort studies</dc:title>
  <dc:creator>Sebastián Pena</dc:creator>
  <cp:lastModifiedBy>Sebastián Pena</cp:lastModifiedBy>
  <cp:revision>30</cp:revision>
  <dcterms:modified xsi:type="dcterms:W3CDTF">2021-11-03T23:51:22Z</dcterms:modified>
</cp:coreProperties>
</file>