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32"/>
  </p:notesMasterIdLst>
  <p:handoutMasterIdLst>
    <p:handoutMasterId r:id="rId33"/>
  </p:handoutMasterIdLst>
  <p:sldIdLst>
    <p:sldId id="256" r:id="rId3"/>
    <p:sldId id="498" r:id="rId4"/>
    <p:sldId id="495" r:id="rId5"/>
    <p:sldId id="496" r:id="rId6"/>
    <p:sldId id="499" r:id="rId7"/>
    <p:sldId id="494" r:id="rId8"/>
    <p:sldId id="500" r:id="rId9"/>
    <p:sldId id="497" r:id="rId10"/>
    <p:sldId id="501" r:id="rId11"/>
    <p:sldId id="502" r:id="rId12"/>
    <p:sldId id="511" r:id="rId13"/>
    <p:sldId id="512" r:id="rId14"/>
    <p:sldId id="513" r:id="rId15"/>
    <p:sldId id="490" r:id="rId16"/>
    <p:sldId id="491" r:id="rId17"/>
    <p:sldId id="479" r:id="rId18"/>
    <p:sldId id="508" r:id="rId19"/>
    <p:sldId id="510" r:id="rId20"/>
    <p:sldId id="505" r:id="rId21"/>
    <p:sldId id="506" r:id="rId22"/>
    <p:sldId id="507" r:id="rId23"/>
    <p:sldId id="472" r:id="rId24"/>
    <p:sldId id="503" r:id="rId25"/>
    <p:sldId id="480" r:id="rId26"/>
    <p:sldId id="484" r:id="rId27"/>
    <p:sldId id="485" r:id="rId28"/>
    <p:sldId id="504" r:id="rId29"/>
    <p:sldId id="509" r:id="rId30"/>
    <p:sldId id="462" r:id="rId31"/>
  </p:sldIdLst>
  <p:sldSz cx="9144000" cy="6858000" type="screen4x3"/>
  <p:notesSz cx="6669088"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1" autoAdjust="0"/>
    <p:restoredTop sz="94660"/>
  </p:normalViewPr>
  <p:slideViewPr>
    <p:cSldViewPr>
      <p:cViewPr varScale="1">
        <p:scale>
          <a:sx n="131" d="100"/>
          <a:sy n="131" d="100"/>
        </p:scale>
        <p:origin x="552" y="12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77358957388771"/>
          <c:y val="6.216396217799508E-2"/>
          <c:w val="0.7922358369775655"/>
          <c:h val="0.80812393500317414"/>
        </c:manualLayout>
      </c:layout>
      <c:barChart>
        <c:barDir val="col"/>
        <c:grouping val="clustered"/>
        <c:varyColors val="0"/>
        <c:ser>
          <c:idx val="0"/>
          <c:order val="0"/>
          <c:tx>
            <c:strRef>
              <c:f>Sheet1!$B$1</c:f>
              <c:strCache>
                <c:ptCount val="1"/>
                <c:pt idx="0">
                  <c:v>Johtajat</c:v>
                </c:pt>
              </c:strCache>
            </c:strRef>
          </c:tx>
          <c:invertIfNegative val="0"/>
          <c:cat>
            <c:numRef>
              <c:f>Sheet1!$A$2</c:f>
              <c:numCache>
                <c:formatCode>General</c:formatCode>
                <c:ptCount val="1"/>
              </c:numCache>
            </c:numRef>
          </c:cat>
          <c:val>
            <c:numRef>
              <c:f>Sheet1!$B$2</c:f>
              <c:numCache>
                <c:formatCode>General</c:formatCode>
                <c:ptCount val="1"/>
                <c:pt idx="0">
                  <c:v>23.6</c:v>
                </c:pt>
              </c:numCache>
            </c:numRef>
          </c:val>
          <c:extLst>
            <c:ext xmlns:c16="http://schemas.microsoft.com/office/drawing/2014/chart" uri="{C3380CC4-5D6E-409C-BE32-E72D297353CC}">
              <c16:uniqueId val="{00000000-DCE2-4FF2-AA82-5DE3BA7FE3BD}"/>
            </c:ext>
          </c:extLst>
        </c:ser>
        <c:ser>
          <c:idx val="1"/>
          <c:order val="1"/>
          <c:tx>
            <c:strRef>
              <c:f>Sheet1!$C$1</c:f>
              <c:strCache>
                <c:ptCount val="1"/>
                <c:pt idx="0">
                  <c:v>Asiantuntijat</c:v>
                </c:pt>
              </c:strCache>
            </c:strRef>
          </c:tx>
          <c:invertIfNegative val="0"/>
          <c:cat>
            <c:numRef>
              <c:f>Sheet1!$A$2</c:f>
              <c:numCache>
                <c:formatCode>General</c:formatCode>
                <c:ptCount val="1"/>
              </c:numCache>
            </c:numRef>
          </c:cat>
          <c:val>
            <c:numRef>
              <c:f>Sheet1!$C$2</c:f>
              <c:numCache>
                <c:formatCode>General</c:formatCode>
                <c:ptCount val="1"/>
                <c:pt idx="0">
                  <c:v>23.4</c:v>
                </c:pt>
              </c:numCache>
            </c:numRef>
          </c:val>
          <c:extLst>
            <c:ext xmlns:c16="http://schemas.microsoft.com/office/drawing/2014/chart" uri="{C3380CC4-5D6E-409C-BE32-E72D297353CC}">
              <c16:uniqueId val="{00000001-DCE2-4FF2-AA82-5DE3BA7FE3BD}"/>
            </c:ext>
          </c:extLst>
        </c:ser>
        <c:ser>
          <c:idx val="2"/>
          <c:order val="2"/>
          <c:tx>
            <c:strRef>
              <c:f>Sheet1!$D$1</c:f>
              <c:strCache>
                <c:ptCount val="1"/>
                <c:pt idx="0">
                  <c:v>Toimistotyöntekijät</c:v>
                </c:pt>
              </c:strCache>
            </c:strRef>
          </c:tx>
          <c:invertIfNegative val="0"/>
          <c:cat>
            <c:numRef>
              <c:f>Sheet1!$A$2</c:f>
              <c:numCache>
                <c:formatCode>General</c:formatCode>
                <c:ptCount val="1"/>
              </c:numCache>
            </c:numRef>
          </c:cat>
          <c:val>
            <c:numRef>
              <c:f>Sheet1!$D$2</c:f>
              <c:numCache>
                <c:formatCode>General</c:formatCode>
                <c:ptCount val="1"/>
                <c:pt idx="0">
                  <c:v>23.2</c:v>
                </c:pt>
              </c:numCache>
            </c:numRef>
          </c:val>
          <c:extLst>
            <c:ext xmlns:c16="http://schemas.microsoft.com/office/drawing/2014/chart" uri="{C3380CC4-5D6E-409C-BE32-E72D297353CC}">
              <c16:uniqueId val="{00000002-DCE2-4FF2-AA82-5DE3BA7FE3BD}"/>
            </c:ext>
          </c:extLst>
        </c:ser>
        <c:ser>
          <c:idx val="3"/>
          <c:order val="3"/>
          <c:tx>
            <c:strRef>
              <c:f>Sheet1!$E$1</c:f>
              <c:strCache>
                <c:ptCount val="1"/>
                <c:pt idx="0">
                  <c:v>Ruumiillisentyön tekijät</c:v>
                </c:pt>
              </c:strCache>
            </c:strRef>
          </c:tx>
          <c:invertIfNegative val="0"/>
          <c:cat>
            <c:numRef>
              <c:f>Sheet1!$A$2</c:f>
              <c:numCache>
                <c:formatCode>General</c:formatCode>
                <c:ptCount val="1"/>
              </c:numCache>
            </c:numRef>
          </c:cat>
          <c:val>
            <c:numRef>
              <c:f>Sheet1!$E$2</c:f>
              <c:numCache>
                <c:formatCode>General</c:formatCode>
                <c:ptCount val="1"/>
                <c:pt idx="0">
                  <c:v>23.7</c:v>
                </c:pt>
              </c:numCache>
            </c:numRef>
          </c:val>
          <c:extLst>
            <c:ext xmlns:c16="http://schemas.microsoft.com/office/drawing/2014/chart" uri="{C3380CC4-5D6E-409C-BE32-E72D297353CC}">
              <c16:uniqueId val="{00000003-DCE2-4FF2-AA82-5DE3BA7FE3BD}"/>
            </c:ext>
          </c:extLst>
        </c:ser>
        <c:dLbls>
          <c:showLegendKey val="0"/>
          <c:showVal val="0"/>
          <c:showCatName val="0"/>
          <c:showSerName val="0"/>
          <c:showPercent val="0"/>
          <c:showBubbleSize val="0"/>
        </c:dLbls>
        <c:gapWidth val="150"/>
        <c:axId val="464228592"/>
        <c:axId val="387169664"/>
      </c:barChart>
      <c:catAx>
        <c:axId val="464228592"/>
        <c:scaling>
          <c:orientation val="minMax"/>
        </c:scaling>
        <c:delete val="0"/>
        <c:axPos val="b"/>
        <c:numFmt formatCode="General" sourceLinked="1"/>
        <c:majorTickMark val="out"/>
        <c:minorTickMark val="none"/>
        <c:tickLblPos val="nextTo"/>
        <c:crossAx val="387169664"/>
        <c:crosses val="autoZero"/>
        <c:auto val="1"/>
        <c:lblAlgn val="ctr"/>
        <c:lblOffset val="100"/>
        <c:noMultiLvlLbl val="0"/>
      </c:catAx>
      <c:valAx>
        <c:axId val="387169664"/>
        <c:scaling>
          <c:orientation val="minMax"/>
          <c:max val="27.5"/>
          <c:min val="20"/>
        </c:scaling>
        <c:delete val="0"/>
        <c:axPos val="l"/>
        <c:majorGridlines/>
        <c:numFmt formatCode="General" sourceLinked="1"/>
        <c:majorTickMark val="out"/>
        <c:minorTickMark val="none"/>
        <c:tickLblPos val="nextTo"/>
        <c:crossAx val="46422859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Johtajat</c:v>
                </c:pt>
              </c:strCache>
            </c:strRef>
          </c:tx>
          <c:invertIfNegative val="0"/>
          <c:cat>
            <c:numRef>
              <c:f>Sheet1!$A$2</c:f>
              <c:numCache>
                <c:formatCode>General</c:formatCode>
                <c:ptCount val="1"/>
              </c:numCache>
            </c:numRef>
          </c:cat>
          <c:val>
            <c:numRef>
              <c:f>Sheet1!$B$2</c:f>
              <c:numCache>
                <c:formatCode>General</c:formatCode>
                <c:ptCount val="1"/>
                <c:pt idx="0">
                  <c:v>25.9</c:v>
                </c:pt>
              </c:numCache>
            </c:numRef>
          </c:val>
          <c:extLst>
            <c:ext xmlns:c16="http://schemas.microsoft.com/office/drawing/2014/chart" uri="{C3380CC4-5D6E-409C-BE32-E72D297353CC}">
              <c16:uniqueId val="{00000000-3484-4CB5-AABA-ACF6F624286A}"/>
            </c:ext>
          </c:extLst>
        </c:ser>
        <c:ser>
          <c:idx val="1"/>
          <c:order val="1"/>
          <c:tx>
            <c:strRef>
              <c:f>Sheet1!$C$1</c:f>
              <c:strCache>
                <c:ptCount val="1"/>
                <c:pt idx="0">
                  <c:v>Asiantuntijat</c:v>
                </c:pt>
              </c:strCache>
            </c:strRef>
          </c:tx>
          <c:invertIfNegative val="0"/>
          <c:cat>
            <c:numRef>
              <c:f>Sheet1!$A$2</c:f>
              <c:numCache>
                <c:formatCode>General</c:formatCode>
                <c:ptCount val="1"/>
              </c:numCache>
            </c:numRef>
          </c:cat>
          <c:val>
            <c:numRef>
              <c:f>Sheet1!$C$2</c:f>
              <c:numCache>
                <c:formatCode>General</c:formatCode>
                <c:ptCount val="1"/>
                <c:pt idx="0">
                  <c:v>26.6</c:v>
                </c:pt>
              </c:numCache>
            </c:numRef>
          </c:val>
          <c:extLst>
            <c:ext xmlns:c16="http://schemas.microsoft.com/office/drawing/2014/chart" uri="{C3380CC4-5D6E-409C-BE32-E72D297353CC}">
              <c16:uniqueId val="{00000001-3484-4CB5-AABA-ACF6F624286A}"/>
            </c:ext>
          </c:extLst>
        </c:ser>
        <c:ser>
          <c:idx val="2"/>
          <c:order val="2"/>
          <c:tx>
            <c:strRef>
              <c:f>Sheet1!$D$1</c:f>
              <c:strCache>
                <c:ptCount val="1"/>
                <c:pt idx="0">
                  <c:v>Toimistotyöntekijät</c:v>
                </c:pt>
              </c:strCache>
            </c:strRef>
          </c:tx>
          <c:invertIfNegative val="0"/>
          <c:cat>
            <c:numRef>
              <c:f>Sheet1!$A$2</c:f>
              <c:numCache>
                <c:formatCode>General</c:formatCode>
                <c:ptCount val="1"/>
              </c:numCache>
            </c:numRef>
          </c:cat>
          <c:val>
            <c:numRef>
              <c:f>Sheet1!$D$2</c:f>
              <c:numCache>
                <c:formatCode>General</c:formatCode>
                <c:ptCount val="1"/>
                <c:pt idx="0">
                  <c:v>26.7</c:v>
                </c:pt>
              </c:numCache>
            </c:numRef>
          </c:val>
          <c:extLst>
            <c:ext xmlns:c16="http://schemas.microsoft.com/office/drawing/2014/chart" uri="{C3380CC4-5D6E-409C-BE32-E72D297353CC}">
              <c16:uniqueId val="{00000002-3484-4CB5-AABA-ACF6F624286A}"/>
            </c:ext>
          </c:extLst>
        </c:ser>
        <c:ser>
          <c:idx val="3"/>
          <c:order val="3"/>
          <c:tx>
            <c:strRef>
              <c:f>Sheet1!$E$1</c:f>
              <c:strCache>
                <c:ptCount val="1"/>
                <c:pt idx="0">
                  <c:v>Työntekijät</c:v>
                </c:pt>
              </c:strCache>
            </c:strRef>
          </c:tx>
          <c:invertIfNegative val="0"/>
          <c:cat>
            <c:numRef>
              <c:f>Sheet1!$A$2</c:f>
              <c:numCache>
                <c:formatCode>General</c:formatCode>
                <c:ptCount val="1"/>
              </c:numCache>
            </c:numRef>
          </c:cat>
          <c:val>
            <c:numRef>
              <c:f>Sheet1!$E$2</c:f>
              <c:numCache>
                <c:formatCode>General</c:formatCode>
                <c:ptCount val="1"/>
                <c:pt idx="0">
                  <c:v>27</c:v>
                </c:pt>
              </c:numCache>
            </c:numRef>
          </c:val>
          <c:extLst>
            <c:ext xmlns:c16="http://schemas.microsoft.com/office/drawing/2014/chart" uri="{C3380CC4-5D6E-409C-BE32-E72D297353CC}">
              <c16:uniqueId val="{00000003-3484-4CB5-AABA-ACF6F624286A}"/>
            </c:ext>
          </c:extLst>
        </c:ser>
        <c:dLbls>
          <c:showLegendKey val="0"/>
          <c:showVal val="0"/>
          <c:showCatName val="0"/>
          <c:showSerName val="0"/>
          <c:showPercent val="0"/>
          <c:showBubbleSize val="0"/>
        </c:dLbls>
        <c:gapWidth val="150"/>
        <c:axId val="463733688"/>
        <c:axId val="463734080"/>
      </c:barChart>
      <c:catAx>
        <c:axId val="463733688"/>
        <c:scaling>
          <c:orientation val="minMax"/>
        </c:scaling>
        <c:delete val="0"/>
        <c:axPos val="b"/>
        <c:numFmt formatCode="General" sourceLinked="1"/>
        <c:majorTickMark val="out"/>
        <c:minorTickMark val="none"/>
        <c:tickLblPos val="nextTo"/>
        <c:crossAx val="463734080"/>
        <c:crosses val="autoZero"/>
        <c:auto val="1"/>
        <c:lblAlgn val="ctr"/>
        <c:lblOffset val="100"/>
        <c:noMultiLvlLbl val="0"/>
      </c:catAx>
      <c:valAx>
        <c:axId val="463734080"/>
        <c:scaling>
          <c:orientation val="minMax"/>
          <c:max val="27.5"/>
          <c:min val="20"/>
        </c:scaling>
        <c:delete val="0"/>
        <c:axPos val="l"/>
        <c:majorGridlines/>
        <c:numFmt formatCode="General" sourceLinked="1"/>
        <c:majorTickMark val="out"/>
        <c:minorTickMark val="none"/>
        <c:tickLblPos val="nextTo"/>
        <c:crossAx val="463733688"/>
        <c:crosses val="autoZero"/>
        <c:crossBetween val="between"/>
      </c:valAx>
    </c:plotArea>
    <c:legend>
      <c:legendPos val="b"/>
      <c:layout>
        <c:manualLayout>
          <c:xMode val="edge"/>
          <c:yMode val="edge"/>
          <c:x val="0.19762223936113865"/>
          <c:y val="0.62869980624039556"/>
          <c:w val="0.80237780418957061"/>
          <c:h val="0.3713001937596044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Johtajat</c:v>
                </c:pt>
              </c:strCache>
            </c:strRef>
          </c:tx>
          <c:invertIfNegative val="0"/>
          <c:cat>
            <c:numRef>
              <c:f>Sheet1!$A$2</c:f>
              <c:numCache>
                <c:formatCode>General</c:formatCode>
                <c:ptCount val="1"/>
              </c:numCache>
            </c:numRef>
          </c:cat>
          <c:val>
            <c:numRef>
              <c:f>Sheet1!$B$2</c:f>
              <c:numCache>
                <c:formatCode>General</c:formatCode>
                <c:ptCount val="1"/>
              </c:numCache>
            </c:numRef>
          </c:val>
          <c:extLst>
            <c:ext xmlns:c16="http://schemas.microsoft.com/office/drawing/2014/chart" uri="{C3380CC4-5D6E-409C-BE32-E72D297353CC}">
              <c16:uniqueId val="{00000000-CB96-4F10-B40D-27CBF6C5452C}"/>
            </c:ext>
          </c:extLst>
        </c:ser>
        <c:ser>
          <c:idx val="1"/>
          <c:order val="1"/>
          <c:tx>
            <c:strRef>
              <c:f>Sheet1!$C$1</c:f>
              <c:strCache>
                <c:ptCount val="1"/>
                <c:pt idx="0">
                  <c:v>Asiantuntijat</c:v>
                </c:pt>
              </c:strCache>
            </c:strRef>
          </c:tx>
          <c:invertIfNegative val="0"/>
          <c:cat>
            <c:numRef>
              <c:f>Sheet1!$A$2</c:f>
              <c:numCache>
                <c:formatCode>General</c:formatCode>
                <c:ptCount val="1"/>
              </c:numCache>
            </c:numRef>
          </c:cat>
          <c:val>
            <c:numRef>
              <c:f>Sheet1!$C$2</c:f>
              <c:numCache>
                <c:formatCode>General</c:formatCode>
                <c:ptCount val="1"/>
                <c:pt idx="0">
                  <c:v>21.6</c:v>
                </c:pt>
              </c:numCache>
            </c:numRef>
          </c:val>
          <c:extLst>
            <c:ext xmlns:c16="http://schemas.microsoft.com/office/drawing/2014/chart" uri="{C3380CC4-5D6E-409C-BE32-E72D297353CC}">
              <c16:uniqueId val="{00000001-CB96-4F10-B40D-27CBF6C5452C}"/>
            </c:ext>
          </c:extLst>
        </c:ser>
        <c:ser>
          <c:idx val="2"/>
          <c:order val="2"/>
          <c:tx>
            <c:strRef>
              <c:f>Sheet1!$D$1</c:f>
              <c:strCache>
                <c:ptCount val="1"/>
                <c:pt idx="0">
                  <c:v>Toimistotyöntekijät</c:v>
                </c:pt>
              </c:strCache>
            </c:strRef>
          </c:tx>
          <c:invertIfNegative val="0"/>
          <c:cat>
            <c:numRef>
              <c:f>Sheet1!$A$2</c:f>
              <c:numCache>
                <c:formatCode>General</c:formatCode>
                <c:ptCount val="1"/>
              </c:numCache>
            </c:numRef>
          </c:cat>
          <c:val>
            <c:numRef>
              <c:f>Sheet1!$D$2</c:f>
              <c:numCache>
                <c:formatCode>General</c:formatCode>
                <c:ptCount val="1"/>
                <c:pt idx="0">
                  <c:v>21.3</c:v>
                </c:pt>
              </c:numCache>
            </c:numRef>
          </c:val>
          <c:extLst>
            <c:ext xmlns:c16="http://schemas.microsoft.com/office/drawing/2014/chart" uri="{C3380CC4-5D6E-409C-BE32-E72D297353CC}">
              <c16:uniqueId val="{00000002-CB96-4F10-B40D-27CBF6C5452C}"/>
            </c:ext>
          </c:extLst>
        </c:ser>
        <c:ser>
          <c:idx val="3"/>
          <c:order val="3"/>
          <c:tx>
            <c:strRef>
              <c:f>Sheet1!$E$1</c:f>
              <c:strCache>
                <c:ptCount val="1"/>
                <c:pt idx="0">
                  <c:v>Ruumiillisentyön tekijät</c:v>
                </c:pt>
              </c:strCache>
            </c:strRef>
          </c:tx>
          <c:invertIfNegative val="0"/>
          <c:cat>
            <c:numRef>
              <c:f>Sheet1!$A$2</c:f>
              <c:numCache>
                <c:formatCode>General</c:formatCode>
                <c:ptCount val="1"/>
              </c:numCache>
            </c:numRef>
          </c:cat>
          <c:val>
            <c:numRef>
              <c:f>Sheet1!$E$2</c:f>
              <c:numCache>
                <c:formatCode>General</c:formatCode>
                <c:ptCount val="1"/>
              </c:numCache>
            </c:numRef>
          </c:val>
          <c:extLst>
            <c:ext xmlns:c16="http://schemas.microsoft.com/office/drawing/2014/chart" uri="{C3380CC4-5D6E-409C-BE32-E72D297353CC}">
              <c16:uniqueId val="{00000003-CB96-4F10-B40D-27CBF6C5452C}"/>
            </c:ext>
          </c:extLst>
        </c:ser>
        <c:dLbls>
          <c:showLegendKey val="0"/>
          <c:showVal val="0"/>
          <c:showCatName val="0"/>
          <c:showSerName val="0"/>
          <c:showPercent val="0"/>
          <c:showBubbleSize val="0"/>
        </c:dLbls>
        <c:gapWidth val="150"/>
        <c:axId val="464225848"/>
        <c:axId val="464226632"/>
      </c:barChart>
      <c:catAx>
        <c:axId val="464225848"/>
        <c:scaling>
          <c:orientation val="minMax"/>
        </c:scaling>
        <c:delete val="0"/>
        <c:axPos val="b"/>
        <c:numFmt formatCode="General" sourceLinked="1"/>
        <c:majorTickMark val="out"/>
        <c:minorTickMark val="none"/>
        <c:tickLblPos val="nextTo"/>
        <c:crossAx val="464226632"/>
        <c:crosses val="autoZero"/>
        <c:auto val="1"/>
        <c:lblAlgn val="ctr"/>
        <c:lblOffset val="100"/>
        <c:noMultiLvlLbl val="0"/>
      </c:catAx>
      <c:valAx>
        <c:axId val="464226632"/>
        <c:scaling>
          <c:orientation val="minMax"/>
          <c:max val="27.5"/>
          <c:min val="20"/>
        </c:scaling>
        <c:delete val="0"/>
        <c:axPos val="l"/>
        <c:majorGridlines/>
        <c:numFmt formatCode="General" sourceLinked="1"/>
        <c:majorTickMark val="out"/>
        <c:minorTickMark val="none"/>
        <c:tickLblPos val="nextTo"/>
        <c:crossAx val="464225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Johtajat</c:v>
                </c:pt>
              </c:strCache>
            </c:strRef>
          </c:tx>
          <c:invertIfNegative val="0"/>
          <c:cat>
            <c:numRef>
              <c:f>Sheet1!$A$2</c:f>
              <c:numCache>
                <c:formatCode>General</c:formatCode>
                <c:ptCount val="1"/>
              </c:numCache>
            </c:numRef>
          </c:cat>
          <c:val>
            <c:numRef>
              <c:f>Sheet1!$B$2</c:f>
              <c:numCache>
                <c:formatCode>General</c:formatCode>
                <c:ptCount val="1"/>
              </c:numCache>
            </c:numRef>
          </c:val>
          <c:extLst>
            <c:ext xmlns:c16="http://schemas.microsoft.com/office/drawing/2014/chart" uri="{C3380CC4-5D6E-409C-BE32-E72D297353CC}">
              <c16:uniqueId val="{00000000-65FE-443C-82CA-E5EA56F94C9A}"/>
            </c:ext>
          </c:extLst>
        </c:ser>
        <c:ser>
          <c:idx val="1"/>
          <c:order val="1"/>
          <c:tx>
            <c:strRef>
              <c:f>Sheet1!$C$1</c:f>
              <c:strCache>
                <c:ptCount val="1"/>
                <c:pt idx="0">
                  <c:v>Asiantuntijat</c:v>
                </c:pt>
              </c:strCache>
            </c:strRef>
          </c:tx>
          <c:invertIfNegative val="0"/>
          <c:cat>
            <c:numRef>
              <c:f>Sheet1!$A$2</c:f>
              <c:numCache>
                <c:formatCode>General</c:formatCode>
                <c:ptCount val="1"/>
              </c:numCache>
            </c:numRef>
          </c:cat>
          <c:val>
            <c:numRef>
              <c:f>Sheet1!$C$2</c:f>
              <c:numCache>
                <c:formatCode>General</c:formatCode>
                <c:ptCount val="1"/>
                <c:pt idx="0">
                  <c:v>24.7</c:v>
                </c:pt>
              </c:numCache>
            </c:numRef>
          </c:val>
          <c:extLst>
            <c:ext xmlns:c16="http://schemas.microsoft.com/office/drawing/2014/chart" uri="{C3380CC4-5D6E-409C-BE32-E72D297353CC}">
              <c16:uniqueId val="{00000001-65FE-443C-82CA-E5EA56F94C9A}"/>
            </c:ext>
          </c:extLst>
        </c:ser>
        <c:ser>
          <c:idx val="2"/>
          <c:order val="2"/>
          <c:tx>
            <c:strRef>
              <c:f>Sheet1!$D$1</c:f>
              <c:strCache>
                <c:ptCount val="1"/>
                <c:pt idx="0">
                  <c:v>Toimistotyöntekijät</c:v>
                </c:pt>
              </c:strCache>
            </c:strRef>
          </c:tx>
          <c:invertIfNegative val="0"/>
          <c:cat>
            <c:numRef>
              <c:f>Sheet1!$A$2</c:f>
              <c:numCache>
                <c:formatCode>General</c:formatCode>
                <c:ptCount val="1"/>
              </c:numCache>
            </c:numRef>
          </c:cat>
          <c:val>
            <c:numRef>
              <c:f>Sheet1!$D$2</c:f>
              <c:numCache>
                <c:formatCode>General</c:formatCode>
                <c:ptCount val="1"/>
                <c:pt idx="0">
                  <c:v>25.8</c:v>
                </c:pt>
              </c:numCache>
            </c:numRef>
          </c:val>
          <c:extLst>
            <c:ext xmlns:c16="http://schemas.microsoft.com/office/drawing/2014/chart" uri="{C3380CC4-5D6E-409C-BE32-E72D297353CC}">
              <c16:uniqueId val="{00000002-65FE-443C-82CA-E5EA56F94C9A}"/>
            </c:ext>
          </c:extLst>
        </c:ser>
        <c:ser>
          <c:idx val="3"/>
          <c:order val="3"/>
          <c:tx>
            <c:strRef>
              <c:f>Sheet1!$E$1</c:f>
              <c:strCache>
                <c:ptCount val="1"/>
                <c:pt idx="0">
                  <c:v>Työntekijät</c:v>
                </c:pt>
              </c:strCache>
            </c:strRef>
          </c:tx>
          <c:invertIfNegative val="0"/>
          <c:cat>
            <c:numRef>
              <c:f>Sheet1!$A$2</c:f>
              <c:numCache>
                <c:formatCode>General</c:formatCode>
                <c:ptCount val="1"/>
              </c:numCache>
            </c:numRef>
          </c:cat>
          <c:val>
            <c:numRef>
              <c:f>Sheet1!$E$2</c:f>
              <c:numCache>
                <c:formatCode>General</c:formatCode>
                <c:ptCount val="1"/>
                <c:pt idx="0">
                  <c:v>26.2</c:v>
                </c:pt>
              </c:numCache>
            </c:numRef>
          </c:val>
          <c:extLst>
            <c:ext xmlns:c16="http://schemas.microsoft.com/office/drawing/2014/chart" uri="{C3380CC4-5D6E-409C-BE32-E72D297353CC}">
              <c16:uniqueId val="{00000003-65FE-443C-82CA-E5EA56F94C9A}"/>
            </c:ext>
          </c:extLst>
        </c:ser>
        <c:dLbls>
          <c:showLegendKey val="0"/>
          <c:showVal val="0"/>
          <c:showCatName val="0"/>
          <c:showSerName val="0"/>
          <c:showPercent val="0"/>
          <c:showBubbleSize val="0"/>
        </c:dLbls>
        <c:gapWidth val="150"/>
        <c:axId val="464227416"/>
        <c:axId val="464227808"/>
      </c:barChart>
      <c:catAx>
        <c:axId val="464227416"/>
        <c:scaling>
          <c:orientation val="minMax"/>
        </c:scaling>
        <c:delete val="0"/>
        <c:axPos val="b"/>
        <c:numFmt formatCode="General" sourceLinked="1"/>
        <c:majorTickMark val="out"/>
        <c:minorTickMark val="none"/>
        <c:tickLblPos val="nextTo"/>
        <c:crossAx val="464227808"/>
        <c:crosses val="autoZero"/>
        <c:auto val="1"/>
        <c:lblAlgn val="ctr"/>
        <c:lblOffset val="100"/>
        <c:noMultiLvlLbl val="0"/>
      </c:catAx>
      <c:valAx>
        <c:axId val="464227808"/>
        <c:scaling>
          <c:orientation val="minMax"/>
          <c:max val="27.5"/>
          <c:min val="20"/>
        </c:scaling>
        <c:delete val="0"/>
        <c:axPos val="l"/>
        <c:majorGridlines/>
        <c:numFmt formatCode="General" sourceLinked="1"/>
        <c:majorTickMark val="out"/>
        <c:minorTickMark val="none"/>
        <c:tickLblPos val="nextTo"/>
        <c:crossAx val="464227416"/>
        <c:crosses val="autoZero"/>
        <c:crossBetween val="between"/>
      </c:valAx>
    </c:plotArea>
    <c:legend>
      <c:legendPos val="b"/>
      <c:layout>
        <c:manualLayout>
          <c:xMode val="edge"/>
          <c:yMode val="edge"/>
          <c:x val="0.19762223936113865"/>
          <c:y val="0.62869980624039556"/>
          <c:w val="0.80237780418957061"/>
          <c:h val="0.3713001937596044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Additive genetic variance</c:v>
                </c:pt>
              </c:strCache>
            </c:strRef>
          </c:tx>
          <c:spPr>
            <a:solidFill>
              <a:srgbClr val="FF0000"/>
            </a:solidFill>
            <a:ln>
              <a:solidFill>
                <a:srgbClr val="FF0000"/>
              </a:solidFill>
            </a:ln>
            <a:effectLst/>
          </c:spPr>
          <c:invertIfNegative val="0"/>
          <c:cat>
            <c:numRef>
              <c:f>Sheet1!$A$2:$A$76</c:f>
              <c:numCache>
                <c:formatCode>General</c:formatCode>
                <c:ptCount val="75"/>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numCache>
            </c:numRef>
          </c:cat>
          <c:val>
            <c:numRef>
              <c:f>Sheet1!$B$2:$B$76</c:f>
              <c:numCache>
                <c:formatCode>General</c:formatCode>
                <c:ptCount val="75"/>
                <c:pt idx="0">
                  <c:v>3.912112</c:v>
                </c:pt>
                <c:pt idx="1">
                  <c:v>5.502319</c:v>
                </c:pt>
                <c:pt idx="2">
                  <c:v>5.2408039999999998</c:v>
                </c:pt>
                <c:pt idx="3">
                  <c:v>5.2479870000000002</c:v>
                </c:pt>
                <c:pt idx="23">
                  <c:v>4.432544</c:v>
                </c:pt>
                <c:pt idx="27">
                  <c:v>4.5937760000000001</c:v>
                </c:pt>
                <c:pt idx="30">
                  <c:v>4.8038169999999996</c:v>
                </c:pt>
                <c:pt idx="33">
                  <c:v>4.3790019999999998</c:v>
                </c:pt>
                <c:pt idx="35">
                  <c:v>5.0187559999999998</c:v>
                </c:pt>
                <c:pt idx="36">
                  <c:v>4.7111489999999998</c:v>
                </c:pt>
                <c:pt idx="39">
                  <c:v>3.840303</c:v>
                </c:pt>
                <c:pt idx="40">
                  <c:v>4.1326739999999997</c:v>
                </c:pt>
                <c:pt idx="41">
                  <c:v>5.1468340000000001</c:v>
                </c:pt>
                <c:pt idx="42">
                  <c:v>5.1841749999999998</c:v>
                </c:pt>
                <c:pt idx="43">
                  <c:v>4.5542020000000001</c:v>
                </c:pt>
                <c:pt idx="44">
                  <c:v>6.8637600000000001</c:v>
                </c:pt>
                <c:pt idx="45">
                  <c:v>6.142741</c:v>
                </c:pt>
                <c:pt idx="46">
                  <c:v>6.7011339999999997</c:v>
                </c:pt>
                <c:pt idx="47">
                  <c:v>7.2732380000000001</c:v>
                </c:pt>
                <c:pt idx="48">
                  <c:v>6.97525</c:v>
                </c:pt>
                <c:pt idx="49">
                  <c:v>6.9486600000000003</c:v>
                </c:pt>
                <c:pt idx="50">
                  <c:v>5.9552149999999999</c:v>
                </c:pt>
                <c:pt idx="51">
                  <c:v>6.1256969999999997</c:v>
                </c:pt>
                <c:pt idx="52">
                  <c:v>8.1978109999999997</c:v>
                </c:pt>
                <c:pt idx="53">
                  <c:v>6.9129899999999997</c:v>
                </c:pt>
                <c:pt idx="54">
                  <c:v>5.4453209999999999</c:v>
                </c:pt>
                <c:pt idx="55">
                  <c:v>6.3987619999999996</c:v>
                </c:pt>
                <c:pt idx="56">
                  <c:v>6.0600240000000003</c:v>
                </c:pt>
                <c:pt idx="57">
                  <c:v>6.2072589999999996</c:v>
                </c:pt>
                <c:pt idx="58">
                  <c:v>6.6727499999999997</c:v>
                </c:pt>
                <c:pt idx="59">
                  <c:v>6.5729050000000004</c:v>
                </c:pt>
                <c:pt idx="60">
                  <c:v>6.6757759999999999</c:v>
                </c:pt>
                <c:pt idx="61">
                  <c:v>6.9600650000000002</c:v>
                </c:pt>
                <c:pt idx="62">
                  <c:v>6.8753479999999998</c:v>
                </c:pt>
                <c:pt idx="63">
                  <c:v>7.2178639999999996</c:v>
                </c:pt>
                <c:pt idx="64">
                  <c:v>7.8801259999999997</c:v>
                </c:pt>
                <c:pt idx="65">
                  <c:v>7.6990829999999999</c:v>
                </c:pt>
                <c:pt idx="66">
                  <c:v>7.880236</c:v>
                </c:pt>
                <c:pt idx="67">
                  <c:v>7.8600490000000001</c:v>
                </c:pt>
                <c:pt idx="68">
                  <c:v>7.8990369999999999</c:v>
                </c:pt>
                <c:pt idx="69">
                  <c:v>8.5127989999999993</c:v>
                </c:pt>
                <c:pt idx="70">
                  <c:v>9.4651700000000005</c:v>
                </c:pt>
                <c:pt idx="71">
                  <c:v>8.6216170000000005</c:v>
                </c:pt>
                <c:pt idx="72">
                  <c:v>8.3186610000000005</c:v>
                </c:pt>
                <c:pt idx="73">
                  <c:v>9.7843239999999998</c:v>
                </c:pt>
                <c:pt idx="74">
                  <c:v>10.8101</c:v>
                </c:pt>
              </c:numCache>
            </c:numRef>
          </c:val>
          <c:extLst>
            <c:ext xmlns:c16="http://schemas.microsoft.com/office/drawing/2014/chart" uri="{C3380CC4-5D6E-409C-BE32-E72D297353CC}">
              <c16:uniqueId val="{00000000-3488-41DE-8498-9FA62DC2803E}"/>
            </c:ext>
          </c:extLst>
        </c:ser>
        <c:ser>
          <c:idx val="1"/>
          <c:order val="1"/>
          <c:tx>
            <c:strRef>
              <c:f>Sheet1!$C$1</c:f>
              <c:strCache>
                <c:ptCount val="1"/>
                <c:pt idx="0">
                  <c:v>Unique environmental variance</c:v>
                </c:pt>
              </c:strCache>
            </c:strRef>
          </c:tx>
          <c:spPr>
            <a:solidFill>
              <a:srgbClr val="00B0F0"/>
            </a:solidFill>
            <a:ln>
              <a:solidFill>
                <a:srgbClr val="00B0F0"/>
              </a:solidFill>
            </a:ln>
            <a:effectLst/>
          </c:spPr>
          <c:invertIfNegative val="0"/>
          <c:cat>
            <c:numRef>
              <c:f>Sheet1!$A$2:$A$76</c:f>
              <c:numCache>
                <c:formatCode>General</c:formatCode>
                <c:ptCount val="75"/>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numCache>
            </c:numRef>
          </c:cat>
          <c:val>
            <c:numRef>
              <c:f>Sheet1!$C$2:$C$76</c:f>
              <c:numCache>
                <c:formatCode>General</c:formatCode>
                <c:ptCount val="75"/>
                <c:pt idx="0">
                  <c:v>1.0113939999999999</c:v>
                </c:pt>
                <c:pt idx="1">
                  <c:v>1.115453</c:v>
                </c:pt>
                <c:pt idx="2">
                  <c:v>1.146382</c:v>
                </c:pt>
                <c:pt idx="3">
                  <c:v>0.97809000000000001</c:v>
                </c:pt>
                <c:pt idx="23">
                  <c:v>2.7592509999999999</c:v>
                </c:pt>
                <c:pt idx="27">
                  <c:v>2.6602570000000001</c:v>
                </c:pt>
                <c:pt idx="30">
                  <c:v>3.3747150000000001</c:v>
                </c:pt>
                <c:pt idx="33">
                  <c:v>1.75817</c:v>
                </c:pt>
                <c:pt idx="35">
                  <c:v>2.4549989999999999</c:v>
                </c:pt>
                <c:pt idx="36">
                  <c:v>2.55444</c:v>
                </c:pt>
                <c:pt idx="39">
                  <c:v>1.7077800000000001</c:v>
                </c:pt>
                <c:pt idx="40">
                  <c:v>2.2548270000000001</c:v>
                </c:pt>
                <c:pt idx="41">
                  <c:v>2.4009019999999999</c:v>
                </c:pt>
                <c:pt idx="42">
                  <c:v>1.834219</c:v>
                </c:pt>
                <c:pt idx="43">
                  <c:v>3.0135169999999998</c:v>
                </c:pt>
                <c:pt idx="44">
                  <c:v>1.968243</c:v>
                </c:pt>
                <c:pt idx="45">
                  <c:v>3.3395389999999998</c:v>
                </c:pt>
                <c:pt idx="46">
                  <c:v>2.404693</c:v>
                </c:pt>
                <c:pt idx="47">
                  <c:v>2.9835889999999998</c:v>
                </c:pt>
                <c:pt idx="48">
                  <c:v>2.8187579999999999</c:v>
                </c:pt>
                <c:pt idx="49">
                  <c:v>3.1931690000000001</c:v>
                </c:pt>
                <c:pt idx="50">
                  <c:v>2.8844029999999998</c:v>
                </c:pt>
                <c:pt idx="51">
                  <c:v>3.5708069999999998</c:v>
                </c:pt>
                <c:pt idx="52">
                  <c:v>4.1672330000000004</c:v>
                </c:pt>
                <c:pt idx="53">
                  <c:v>3.122258</c:v>
                </c:pt>
                <c:pt idx="54">
                  <c:v>2.2413829999999999</c:v>
                </c:pt>
                <c:pt idx="55">
                  <c:v>1.7867489999999999</c:v>
                </c:pt>
                <c:pt idx="56">
                  <c:v>3.4079459999999999</c:v>
                </c:pt>
                <c:pt idx="57">
                  <c:v>4.0751400000000002</c:v>
                </c:pt>
                <c:pt idx="58">
                  <c:v>3.3318720000000002</c:v>
                </c:pt>
                <c:pt idx="59">
                  <c:v>3.2043560000000002</c:v>
                </c:pt>
                <c:pt idx="60">
                  <c:v>3.2952170000000001</c:v>
                </c:pt>
                <c:pt idx="61">
                  <c:v>2.9097789999999999</c:v>
                </c:pt>
                <c:pt idx="62">
                  <c:v>2.7512409999999998</c:v>
                </c:pt>
                <c:pt idx="63">
                  <c:v>3.5514920000000001</c:v>
                </c:pt>
                <c:pt idx="64">
                  <c:v>3.1232690000000001</c:v>
                </c:pt>
                <c:pt idx="65">
                  <c:v>2.3464160000000001</c:v>
                </c:pt>
                <c:pt idx="66">
                  <c:v>3.2429239999999999</c:v>
                </c:pt>
                <c:pt idx="67">
                  <c:v>2.9465340000000002</c:v>
                </c:pt>
                <c:pt idx="68">
                  <c:v>3.4823780000000002</c:v>
                </c:pt>
                <c:pt idx="69">
                  <c:v>3.7995399999999999</c:v>
                </c:pt>
                <c:pt idx="70">
                  <c:v>4.4732409999999998</c:v>
                </c:pt>
                <c:pt idx="71">
                  <c:v>4.4339240000000002</c:v>
                </c:pt>
                <c:pt idx="72">
                  <c:v>5.1181590000000003</c:v>
                </c:pt>
                <c:pt idx="73">
                  <c:v>3.6447929999999999</c:v>
                </c:pt>
                <c:pt idx="74">
                  <c:v>4.7859759999999998</c:v>
                </c:pt>
              </c:numCache>
            </c:numRef>
          </c:val>
          <c:extLst>
            <c:ext xmlns:c16="http://schemas.microsoft.com/office/drawing/2014/chart" uri="{C3380CC4-5D6E-409C-BE32-E72D297353CC}">
              <c16:uniqueId val="{00000001-3488-41DE-8498-9FA62DC2803E}"/>
            </c:ext>
          </c:extLst>
        </c:ser>
        <c:dLbls>
          <c:showLegendKey val="0"/>
          <c:showVal val="0"/>
          <c:showCatName val="0"/>
          <c:showSerName val="0"/>
          <c:showPercent val="0"/>
          <c:showBubbleSize val="0"/>
        </c:dLbls>
        <c:gapWidth val="150"/>
        <c:overlap val="100"/>
        <c:axId val="611458128"/>
        <c:axId val="611458520"/>
      </c:barChart>
      <c:catAx>
        <c:axId val="61145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458520"/>
        <c:crosses val="autoZero"/>
        <c:auto val="1"/>
        <c:lblAlgn val="ctr"/>
        <c:lblOffset val="100"/>
        <c:noMultiLvlLbl val="0"/>
      </c:catAx>
      <c:valAx>
        <c:axId val="611458520"/>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458128"/>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33333333333334E-2"/>
          <c:y val="2.6285416246046168E-2"/>
          <c:w val="0.94491422267868685"/>
          <c:h val="0.80823141116483022"/>
        </c:manualLayout>
      </c:layout>
      <c:barChart>
        <c:barDir val="col"/>
        <c:grouping val="stacked"/>
        <c:varyColors val="0"/>
        <c:ser>
          <c:idx val="0"/>
          <c:order val="0"/>
          <c:tx>
            <c:strRef>
              <c:f>Sheet1!$B$1</c:f>
              <c:strCache>
                <c:ptCount val="1"/>
                <c:pt idx="0">
                  <c:v>Additive genetic variance</c:v>
                </c:pt>
              </c:strCache>
            </c:strRef>
          </c:tx>
          <c:spPr>
            <a:solidFill>
              <a:srgbClr val="FF0000"/>
            </a:solidFill>
            <a:ln>
              <a:solidFill>
                <a:srgbClr val="FF0000"/>
              </a:solidFill>
            </a:ln>
            <a:effectLst/>
          </c:spPr>
          <c:invertIfNegative val="0"/>
          <c:cat>
            <c:numRef>
              <c:f>Sheet1!$A$2:$A$76</c:f>
              <c:numCache>
                <c:formatCode>General</c:formatCode>
                <c:ptCount val="75"/>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numCache>
            </c:numRef>
          </c:cat>
          <c:val>
            <c:numRef>
              <c:f>Sheet1!$B$2:$B$76</c:f>
              <c:numCache>
                <c:formatCode>General</c:formatCode>
                <c:ptCount val="75"/>
                <c:pt idx="23">
                  <c:v>7.1378009999999996</c:v>
                </c:pt>
                <c:pt idx="27">
                  <c:v>6.8245769999999997</c:v>
                </c:pt>
                <c:pt idx="30">
                  <c:v>6.940588</c:v>
                </c:pt>
                <c:pt idx="33">
                  <c:v>4.9192729999999996</c:v>
                </c:pt>
                <c:pt idx="35">
                  <c:v>5.8349589999999996</c:v>
                </c:pt>
                <c:pt idx="36">
                  <c:v>6.8097200000000004</c:v>
                </c:pt>
                <c:pt idx="39">
                  <c:v>3.8371189999999999</c:v>
                </c:pt>
                <c:pt idx="40">
                  <c:v>5.9876120000000004</c:v>
                </c:pt>
                <c:pt idx="41">
                  <c:v>6.3231039999999998</c:v>
                </c:pt>
                <c:pt idx="42">
                  <c:v>5.9438040000000001</c:v>
                </c:pt>
                <c:pt idx="43">
                  <c:v>9.6106490000000004</c:v>
                </c:pt>
                <c:pt idx="44">
                  <c:v>11.018891</c:v>
                </c:pt>
                <c:pt idx="45">
                  <c:v>13.210335000000001</c:v>
                </c:pt>
                <c:pt idx="46">
                  <c:v>9.5357509999999994</c:v>
                </c:pt>
                <c:pt idx="47">
                  <c:v>11.143081</c:v>
                </c:pt>
                <c:pt idx="48">
                  <c:v>10.402025</c:v>
                </c:pt>
                <c:pt idx="49">
                  <c:v>9.9739799999999992</c:v>
                </c:pt>
                <c:pt idx="50">
                  <c:v>7.0529089999999997</c:v>
                </c:pt>
                <c:pt idx="51">
                  <c:v>8.3635179999999991</c:v>
                </c:pt>
                <c:pt idx="52">
                  <c:v>12.705576000000001</c:v>
                </c:pt>
                <c:pt idx="53">
                  <c:v>9.5896679999999996</c:v>
                </c:pt>
                <c:pt idx="54">
                  <c:v>8.4792400000000008</c:v>
                </c:pt>
                <c:pt idx="55">
                  <c:v>8.7454420000000006</c:v>
                </c:pt>
                <c:pt idx="56">
                  <c:v>8.7399559999999994</c:v>
                </c:pt>
                <c:pt idx="57">
                  <c:v>11.109933</c:v>
                </c:pt>
                <c:pt idx="58">
                  <c:v>10.876063</c:v>
                </c:pt>
                <c:pt idx="59">
                  <c:v>10.834630000000001</c:v>
                </c:pt>
                <c:pt idx="60">
                  <c:v>9.4984979999999997</c:v>
                </c:pt>
                <c:pt idx="61">
                  <c:v>9.2543939999999996</c:v>
                </c:pt>
                <c:pt idx="62">
                  <c:v>8.8540600000000005</c:v>
                </c:pt>
                <c:pt idx="63">
                  <c:v>11.216165999999999</c:v>
                </c:pt>
                <c:pt idx="64">
                  <c:v>10.553238</c:v>
                </c:pt>
                <c:pt idx="65">
                  <c:v>11.412718</c:v>
                </c:pt>
                <c:pt idx="66">
                  <c:v>11.675382000000001</c:v>
                </c:pt>
                <c:pt idx="67">
                  <c:v>11.556659</c:v>
                </c:pt>
                <c:pt idx="68">
                  <c:v>11.20387</c:v>
                </c:pt>
                <c:pt idx="69">
                  <c:v>11.426830000000001</c:v>
                </c:pt>
                <c:pt idx="70">
                  <c:v>13.597322</c:v>
                </c:pt>
                <c:pt idx="71">
                  <c:v>13.028802000000001</c:v>
                </c:pt>
                <c:pt idx="72">
                  <c:v>12.822373000000001</c:v>
                </c:pt>
                <c:pt idx="73">
                  <c:v>12.183075000000001</c:v>
                </c:pt>
                <c:pt idx="74">
                  <c:v>13.010987999999999</c:v>
                </c:pt>
              </c:numCache>
            </c:numRef>
          </c:val>
          <c:extLst>
            <c:ext xmlns:c16="http://schemas.microsoft.com/office/drawing/2014/chart" uri="{C3380CC4-5D6E-409C-BE32-E72D297353CC}">
              <c16:uniqueId val="{00000000-15C6-4393-AF59-2A6833D6D507}"/>
            </c:ext>
          </c:extLst>
        </c:ser>
        <c:ser>
          <c:idx val="1"/>
          <c:order val="1"/>
          <c:tx>
            <c:strRef>
              <c:f>Sheet1!$C$1</c:f>
              <c:strCache>
                <c:ptCount val="1"/>
                <c:pt idx="0">
                  <c:v>Unique environmental variance</c:v>
                </c:pt>
              </c:strCache>
            </c:strRef>
          </c:tx>
          <c:spPr>
            <a:solidFill>
              <a:srgbClr val="00B0F0"/>
            </a:solidFill>
            <a:ln>
              <a:solidFill>
                <a:srgbClr val="00B0F0"/>
              </a:solidFill>
            </a:ln>
            <a:effectLst/>
          </c:spPr>
          <c:invertIfNegative val="0"/>
          <c:cat>
            <c:numRef>
              <c:f>Sheet1!$A$2:$A$76</c:f>
              <c:numCache>
                <c:formatCode>General</c:formatCode>
                <c:ptCount val="75"/>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numCache>
            </c:numRef>
          </c:cat>
          <c:val>
            <c:numRef>
              <c:f>Sheet1!$C$2:$C$76</c:f>
              <c:numCache>
                <c:formatCode>General</c:formatCode>
                <c:ptCount val="75"/>
                <c:pt idx="23">
                  <c:v>3.8835039999999998</c:v>
                </c:pt>
                <c:pt idx="27">
                  <c:v>3.6596899999999999</c:v>
                </c:pt>
                <c:pt idx="30">
                  <c:v>4.5245600000000001</c:v>
                </c:pt>
                <c:pt idx="33">
                  <c:v>1.9853799999999999</c:v>
                </c:pt>
                <c:pt idx="35">
                  <c:v>3.16425</c:v>
                </c:pt>
                <c:pt idx="36">
                  <c:v>2.9229029999999998</c:v>
                </c:pt>
                <c:pt idx="39">
                  <c:v>3.1347659999999999</c:v>
                </c:pt>
                <c:pt idx="40">
                  <c:v>2.6329120000000001</c:v>
                </c:pt>
                <c:pt idx="41">
                  <c:v>2.7561770000000001</c:v>
                </c:pt>
                <c:pt idx="42">
                  <c:v>2.7284700000000002</c:v>
                </c:pt>
                <c:pt idx="43">
                  <c:v>2.6732930000000001</c:v>
                </c:pt>
                <c:pt idx="44">
                  <c:v>2.7230850000000002</c:v>
                </c:pt>
                <c:pt idx="45">
                  <c:v>1.8009980000000001</c:v>
                </c:pt>
                <c:pt idx="46">
                  <c:v>3.5958220000000001</c:v>
                </c:pt>
                <c:pt idx="47">
                  <c:v>4.0021769999999997</c:v>
                </c:pt>
                <c:pt idx="48">
                  <c:v>4.5954179999999996</c:v>
                </c:pt>
                <c:pt idx="49">
                  <c:v>3.673546</c:v>
                </c:pt>
                <c:pt idx="50">
                  <c:v>3.8510939999999998</c:v>
                </c:pt>
                <c:pt idx="51">
                  <c:v>4.7301209999999996</c:v>
                </c:pt>
                <c:pt idx="52">
                  <c:v>5.2050460000000003</c:v>
                </c:pt>
                <c:pt idx="53">
                  <c:v>4.4935470000000004</c:v>
                </c:pt>
                <c:pt idx="54">
                  <c:v>3.496651</c:v>
                </c:pt>
                <c:pt idx="55">
                  <c:v>3.666703</c:v>
                </c:pt>
                <c:pt idx="56">
                  <c:v>4.1833629999999999</c:v>
                </c:pt>
                <c:pt idx="57">
                  <c:v>3.8847520000000002</c:v>
                </c:pt>
                <c:pt idx="58">
                  <c:v>4.805898</c:v>
                </c:pt>
                <c:pt idx="59">
                  <c:v>4.3462540000000001</c:v>
                </c:pt>
                <c:pt idx="60">
                  <c:v>4.219506</c:v>
                </c:pt>
                <c:pt idx="61">
                  <c:v>4.0332309999999998</c:v>
                </c:pt>
                <c:pt idx="62">
                  <c:v>4.0751939999999998</c:v>
                </c:pt>
                <c:pt idx="63">
                  <c:v>3.161314</c:v>
                </c:pt>
                <c:pt idx="64">
                  <c:v>4.3893399999999998</c:v>
                </c:pt>
                <c:pt idx="65">
                  <c:v>3.8246090000000001</c:v>
                </c:pt>
                <c:pt idx="66">
                  <c:v>4.4706289999999997</c:v>
                </c:pt>
                <c:pt idx="67">
                  <c:v>4.336125</c:v>
                </c:pt>
                <c:pt idx="68">
                  <c:v>4.2965799999999996</c:v>
                </c:pt>
                <c:pt idx="69">
                  <c:v>4.9008149999999997</c:v>
                </c:pt>
                <c:pt idx="70">
                  <c:v>4.8647260000000001</c:v>
                </c:pt>
                <c:pt idx="71">
                  <c:v>4.9716719999999999</c:v>
                </c:pt>
                <c:pt idx="72">
                  <c:v>5.8780599999999996</c:v>
                </c:pt>
                <c:pt idx="73">
                  <c:v>5.0120519999999997</c:v>
                </c:pt>
                <c:pt idx="74">
                  <c:v>4.9172890000000002</c:v>
                </c:pt>
              </c:numCache>
            </c:numRef>
          </c:val>
          <c:extLst>
            <c:ext xmlns:c16="http://schemas.microsoft.com/office/drawing/2014/chart" uri="{C3380CC4-5D6E-409C-BE32-E72D297353CC}">
              <c16:uniqueId val="{00000001-15C6-4393-AF59-2A6833D6D507}"/>
            </c:ext>
          </c:extLst>
        </c:ser>
        <c:dLbls>
          <c:showLegendKey val="0"/>
          <c:showVal val="0"/>
          <c:showCatName val="0"/>
          <c:showSerName val="0"/>
          <c:showPercent val="0"/>
          <c:showBubbleSize val="0"/>
        </c:dLbls>
        <c:gapWidth val="150"/>
        <c:overlap val="100"/>
        <c:axId val="611459304"/>
        <c:axId val="611459696"/>
      </c:barChart>
      <c:catAx>
        <c:axId val="6114593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459696"/>
        <c:crosses val="autoZero"/>
        <c:auto val="1"/>
        <c:lblAlgn val="ctr"/>
        <c:lblOffset val="100"/>
        <c:noMultiLvlLbl val="0"/>
      </c:catAx>
      <c:valAx>
        <c:axId val="6114596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1459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8"/>
            <a:ext cx="2889939" cy="496332"/>
          </a:xfrm>
          <a:prstGeom prst="rect">
            <a:avLst/>
          </a:prstGeom>
        </p:spPr>
        <p:txBody>
          <a:bodyPr vert="horz" lIns="90268" tIns="45136" rIns="90268" bIns="45136" rtlCol="0"/>
          <a:lstStyle>
            <a:lvl1pPr algn="l">
              <a:defRPr sz="1100"/>
            </a:lvl1pPr>
          </a:lstStyle>
          <a:p>
            <a:endParaRPr lang="fi-FI"/>
          </a:p>
        </p:txBody>
      </p:sp>
      <p:sp>
        <p:nvSpPr>
          <p:cNvPr id="3" name="Date Placeholder 2"/>
          <p:cNvSpPr>
            <a:spLocks noGrp="1"/>
          </p:cNvSpPr>
          <p:nvPr>
            <p:ph type="dt" sz="quarter" idx="1"/>
          </p:nvPr>
        </p:nvSpPr>
        <p:spPr>
          <a:xfrm>
            <a:off x="3777613" y="8"/>
            <a:ext cx="2889939" cy="496332"/>
          </a:xfrm>
          <a:prstGeom prst="rect">
            <a:avLst/>
          </a:prstGeom>
        </p:spPr>
        <p:txBody>
          <a:bodyPr vert="horz" lIns="90268" tIns="45136" rIns="90268" bIns="45136" rtlCol="0"/>
          <a:lstStyle>
            <a:lvl1pPr algn="r">
              <a:defRPr sz="1100"/>
            </a:lvl1pPr>
          </a:lstStyle>
          <a:p>
            <a:fld id="{83CEAA8D-205D-4CD0-B517-51D43526811C}" type="datetimeFigureOut">
              <a:rPr lang="fi-FI" smtClean="0"/>
              <a:pPr/>
              <a:t>2.11.2021</a:t>
            </a:fld>
            <a:endParaRPr lang="fi-FI"/>
          </a:p>
        </p:txBody>
      </p:sp>
      <p:sp>
        <p:nvSpPr>
          <p:cNvPr id="4" name="Footer Placeholder 3"/>
          <p:cNvSpPr>
            <a:spLocks noGrp="1"/>
          </p:cNvSpPr>
          <p:nvPr>
            <p:ph type="ftr" sz="quarter" idx="2"/>
          </p:nvPr>
        </p:nvSpPr>
        <p:spPr>
          <a:xfrm>
            <a:off x="5" y="9428590"/>
            <a:ext cx="2889939" cy="496332"/>
          </a:xfrm>
          <a:prstGeom prst="rect">
            <a:avLst/>
          </a:prstGeom>
        </p:spPr>
        <p:txBody>
          <a:bodyPr vert="horz" lIns="90268" tIns="45136" rIns="90268" bIns="45136" rtlCol="0" anchor="b"/>
          <a:lstStyle>
            <a:lvl1pPr algn="l">
              <a:defRPr sz="1100"/>
            </a:lvl1pPr>
          </a:lstStyle>
          <a:p>
            <a:endParaRPr lang="fi-FI"/>
          </a:p>
        </p:txBody>
      </p:sp>
      <p:sp>
        <p:nvSpPr>
          <p:cNvPr id="5" name="Slide Number Placeholder 4"/>
          <p:cNvSpPr>
            <a:spLocks noGrp="1"/>
          </p:cNvSpPr>
          <p:nvPr>
            <p:ph type="sldNum" sz="quarter" idx="3"/>
          </p:nvPr>
        </p:nvSpPr>
        <p:spPr>
          <a:xfrm>
            <a:off x="3777613" y="9428590"/>
            <a:ext cx="2889939" cy="496332"/>
          </a:xfrm>
          <a:prstGeom prst="rect">
            <a:avLst/>
          </a:prstGeom>
        </p:spPr>
        <p:txBody>
          <a:bodyPr vert="horz" lIns="90268" tIns="45136" rIns="90268" bIns="45136" rtlCol="0" anchor="b"/>
          <a:lstStyle>
            <a:lvl1pPr algn="r">
              <a:defRPr sz="1100"/>
            </a:lvl1pPr>
          </a:lstStyle>
          <a:p>
            <a:fld id="{6C7E8DA7-9315-441D-84CC-949B2FEE597B}" type="slidenum">
              <a:rPr lang="fi-FI" smtClean="0"/>
              <a:pPr/>
              <a:t>‹#›</a:t>
            </a:fld>
            <a:endParaRPr lang="fi-FI"/>
          </a:p>
        </p:txBody>
      </p:sp>
    </p:spTree>
    <p:extLst>
      <p:ext uri="{BB962C8B-B14F-4D97-AF65-F5344CB8AC3E}">
        <p14:creationId xmlns:p14="http://schemas.microsoft.com/office/powerpoint/2010/main" val="2846808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2889939" cy="496094"/>
          </a:xfrm>
          <a:prstGeom prst="rect">
            <a:avLst/>
          </a:prstGeom>
        </p:spPr>
        <p:txBody>
          <a:bodyPr vert="horz" lIns="90268" tIns="45136" rIns="90268" bIns="45136" rtlCol="0"/>
          <a:lstStyle>
            <a:lvl1pPr algn="l">
              <a:defRPr sz="1100"/>
            </a:lvl1pPr>
          </a:lstStyle>
          <a:p>
            <a:endParaRPr lang="en-US"/>
          </a:p>
        </p:txBody>
      </p:sp>
      <p:sp>
        <p:nvSpPr>
          <p:cNvPr id="3" name="Date Placeholder 2"/>
          <p:cNvSpPr>
            <a:spLocks noGrp="1"/>
          </p:cNvSpPr>
          <p:nvPr>
            <p:ph type="dt" idx="1"/>
          </p:nvPr>
        </p:nvSpPr>
        <p:spPr>
          <a:xfrm>
            <a:off x="3777600" y="7"/>
            <a:ext cx="2889939" cy="496094"/>
          </a:xfrm>
          <a:prstGeom prst="rect">
            <a:avLst/>
          </a:prstGeom>
        </p:spPr>
        <p:txBody>
          <a:bodyPr vert="horz" lIns="90268" tIns="45136" rIns="90268" bIns="45136" rtlCol="0"/>
          <a:lstStyle>
            <a:lvl1pPr algn="r">
              <a:defRPr sz="1100"/>
            </a:lvl1pPr>
          </a:lstStyle>
          <a:p>
            <a:fld id="{7EE0A9AF-25AC-47ED-BCDE-E38F61598D6E}" type="datetimeFigureOut">
              <a:rPr lang="fi-FI" smtClean="0"/>
              <a:pPr/>
              <a:t>2.11.2021</a:t>
            </a:fld>
            <a:endParaRPr lang="en-US"/>
          </a:p>
        </p:txBody>
      </p:sp>
      <p:sp>
        <p:nvSpPr>
          <p:cNvPr id="4" name="Slide Image Placeholder 3"/>
          <p:cNvSpPr>
            <a:spLocks noGrp="1" noRot="1" noChangeAspect="1"/>
          </p:cNvSpPr>
          <p:nvPr>
            <p:ph type="sldImg" idx="2"/>
          </p:nvPr>
        </p:nvSpPr>
        <p:spPr>
          <a:xfrm>
            <a:off x="855663" y="746125"/>
            <a:ext cx="4957762" cy="3719513"/>
          </a:xfrm>
          <a:prstGeom prst="rect">
            <a:avLst/>
          </a:prstGeom>
          <a:noFill/>
          <a:ln w="12700">
            <a:solidFill>
              <a:prstClr val="black"/>
            </a:solidFill>
          </a:ln>
        </p:spPr>
        <p:txBody>
          <a:bodyPr vert="horz" lIns="90268" tIns="45136" rIns="90268" bIns="45136" rtlCol="0" anchor="ctr"/>
          <a:lstStyle/>
          <a:p>
            <a:endParaRPr lang="en-US"/>
          </a:p>
        </p:txBody>
      </p:sp>
      <p:sp>
        <p:nvSpPr>
          <p:cNvPr id="5" name="Notes Placeholder 4"/>
          <p:cNvSpPr>
            <a:spLocks noGrp="1"/>
          </p:cNvSpPr>
          <p:nvPr>
            <p:ph type="body" sz="quarter" idx="3"/>
          </p:nvPr>
        </p:nvSpPr>
        <p:spPr>
          <a:xfrm>
            <a:off x="666909" y="4715279"/>
            <a:ext cx="5335270" cy="4466433"/>
          </a:xfrm>
          <a:prstGeom prst="rect">
            <a:avLst/>
          </a:prstGeom>
        </p:spPr>
        <p:txBody>
          <a:bodyPr vert="horz" lIns="90268" tIns="45136" rIns="90268" bIns="451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9428962"/>
            <a:ext cx="2889939" cy="496093"/>
          </a:xfrm>
          <a:prstGeom prst="rect">
            <a:avLst/>
          </a:prstGeom>
        </p:spPr>
        <p:txBody>
          <a:bodyPr vert="horz" lIns="90268" tIns="45136" rIns="90268" bIns="45136" rtlCol="0" anchor="b"/>
          <a:lstStyle>
            <a:lvl1pPr algn="l">
              <a:defRPr sz="1100"/>
            </a:lvl1pPr>
          </a:lstStyle>
          <a:p>
            <a:endParaRPr lang="en-US"/>
          </a:p>
        </p:txBody>
      </p:sp>
      <p:sp>
        <p:nvSpPr>
          <p:cNvPr id="7" name="Slide Number Placeholder 6"/>
          <p:cNvSpPr>
            <a:spLocks noGrp="1"/>
          </p:cNvSpPr>
          <p:nvPr>
            <p:ph type="sldNum" sz="quarter" idx="5"/>
          </p:nvPr>
        </p:nvSpPr>
        <p:spPr>
          <a:xfrm>
            <a:off x="3777600" y="9428962"/>
            <a:ext cx="2889939" cy="496093"/>
          </a:xfrm>
          <a:prstGeom prst="rect">
            <a:avLst/>
          </a:prstGeom>
        </p:spPr>
        <p:txBody>
          <a:bodyPr vert="horz" lIns="90268" tIns="45136" rIns="90268" bIns="45136" rtlCol="0" anchor="b"/>
          <a:lstStyle>
            <a:lvl1pPr algn="r">
              <a:defRPr sz="1100"/>
            </a:lvl1pPr>
          </a:lstStyle>
          <a:p>
            <a:fld id="{BD1D369A-9962-4090-8540-F7F1C00F565F}" type="slidenum">
              <a:rPr lang="en-US" smtClean="0"/>
              <a:pPr/>
              <a:t>‹#›</a:t>
            </a:fld>
            <a:endParaRPr lang="en-US"/>
          </a:p>
        </p:txBody>
      </p:sp>
    </p:spTree>
    <p:extLst>
      <p:ext uri="{BB962C8B-B14F-4D97-AF65-F5344CB8AC3E}">
        <p14:creationId xmlns:p14="http://schemas.microsoft.com/office/powerpoint/2010/main" val="395029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A5919DE-5A22-4649-B3C0-F4A90A1871D3}" type="datetimeFigureOut">
              <a:rPr lang="fi-FI" smtClean="0"/>
              <a:pPr/>
              <a:t>2.11.2021</a:t>
            </a:fld>
            <a:endParaRPr lang="fi-FI"/>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i-FI"/>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FFEABFE-8B21-4128-B635-E46CC5827B66}"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5919DE-5A22-4649-B3C0-F4A90A1871D3}" type="datetimeFigureOut">
              <a:rPr lang="fi-FI" smtClean="0"/>
              <a:pPr/>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FFEABFE-8B21-4128-B635-E46CC5827B66}"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5919DE-5A22-4649-B3C0-F4A90A1871D3}" type="datetimeFigureOut">
              <a:rPr lang="fi-FI" smtClean="0"/>
              <a:pPr/>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FFEABFE-8B21-4128-B635-E46CC5827B66}" type="slidenum">
              <a:rPr lang="fi-FI" smtClean="0"/>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fi-FI"/>
          </a:p>
        </p:txBody>
      </p:sp>
      <p:sp>
        <p:nvSpPr>
          <p:cNvPr id="5" name="Rectangle 3"/>
          <p:cNvSpPr>
            <a:spLocks noGrp="1" noChangeArrowheads="1"/>
          </p:cNvSpPr>
          <p:nvPr>
            <p:ph type="sldNum" sz="quarter" idx="11"/>
          </p:nvPr>
        </p:nvSpPr>
        <p:spPr>
          <a:ln/>
        </p:spPr>
        <p:txBody>
          <a:bodyPr/>
          <a:lstStyle>
            <a:lvl1pPr>
              <a:defRPr/>
            </a:lvl1pPr>
          </a:lstStyle>
          <a:p>
            <a:pPr>
              <a:defRPr/>
            </a:pPr>
            <a:fld id="{0B57E987-DCC1-4583-939B-65ABE4F825DC}" type="slidenum">
              <a:rPr lang="fi-FI"/>
              <a:pPr>
                <a:defRPr/>
              </a:pPr>
              <a:t>‹#›</a:t>
            </a:fld>
            <a:endParaRPr lang="fi-FI"/>
          </a:p>
        </p:txBody>
      </p:sp>
      <p:sp>
        <p:nvSpPr>
          <p:cNvPr id="6" name="Rectangle 16"/>
          <p:cNvSpPr>
            <a:spLocks noGrp="1" noChangeArrowheads="1"/>
          </p:cNvSpPr>
          <p:nvPr>
            <p:ph type="dt" sz="half" idx="12"/>
          </p:nvPr>
        </p:nvSpPr>
        <p:spPr>
          <a:ln/>
        </p:spPr>
        <p:txBody>
          <a:bodyPr/>
          <a:lstStyle>
            <a:lvl1pPr>
              <a:defRPr/>
            </a:lvl1pPr>
          </a:lstStyle>
          <a:p>
            <a:pPr>
              <a:defRPr/>
            </a:pPr>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5919DE-5A22-4649-B3C0-F4A90A1871D3}" type="datetimeFigureOut">
              <a:rPr lang="fi-FI" smtClean="0"/>
              <a:pPr/>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FFEABFE-8B21-4128-B635-E46CC5827B66}" type="slidenum">
              <a:rPr lang="fi-FI" smtClean="0"/>
              <a:pPr/>
              <a:t>‹#›</a:t>
            </a:fld>
            <a:endParaRPr lang="fi-FI"/>
          </a:p>
        </p:txBody>
      </p:sp>
    </p:spTree>
    <p:extLst>
      <p:ext uri="{BB962C8B-B14F-4D97-AF65-F5344CB8AC3E}">
        <p14:creationId xmlns:p14="http://schemas.microsoft.com/office/powerpoint/2010/main" val="443114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919DE-5A22-4649-B3C0-F4A90A1871D3}" type="datetimeFigureOut">
              <a:rPr lang="fi-FI" smtClean="0"/>
              <a:pPr/>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FFEABFE-8B21-4128-B635-E46CC5827B66}" type="slidenum">
              <a:rPr lang="fi-FI" smtClean="0"/>
              <a:pPr/>
              <a:t>‹#›</a:t>
            </a:fld>
            <a:endParaRPr lang="fi-FI"/>
          </a:p>
        </p:txBody>
      </p:sp>
    </p:spTree>
    <p:extLst>
      <p:ext uri="{BB962C8B-B14F-4D97-AF65-F5344CB8AC3E}">
        <p14:creationId xmlns:p14="http://schemas.microsoft.com/office/powerpoint/2010/main" val="2244450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5919DE-5A22-4649-B3C0-F4A90A1871D3}" type="datetimeFigureOut">
              <a:rPr lang="fi-FI" smtClean="0"/>
              <a:pPr/>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FFEABFE-8B21-4128-B635-E46CC5827B66}" type="slidenum">
              <a:rPr lang="fi-FI" smtClean="0"/>
              <a:pPr/>
              <a:t>‹#›</a:t>
            </a:fld>
            <a:endParaRPr lang="fi-FI"/>
          </a:p>
        </p:txBody>
      </p:sp>
    </p:spTree>
    <p:extLst>
      <p:ext uri="{BB962C8B-B14F-4D97-AF65-F5344CB8AC3E}">
        <p14:creationId xmlns:p14="http://schemas.microsoft.com/office/powerpoint/2010/main" val="337397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5919DE-5A22-4649-B3C0-F4A90A1871D3}" type="datetimeFigureOut">
              <a:rPr lang="fi-FI" smtClean="0"/>
              <a:pPr/>
              <a:t>2.11.2021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FFEABFE-8B21-4128-B635-E46CC5827B66}" type="slidenum">
              <a:rPr lang="fi-FI" smtClean="0"/>
              <a:pPr/>
              <a:t>‹#›</a:t>
            </a:fld>
            <a:endParaRPr lang="fi-FI"/>
          </a:p>
        </p:txBody>
      </p:sp>
    </p:spTree>
    <p:extLst>
      <p:ext uri="{BB962C8B-B14F-4D97-AF65-F5344CB8AC3E}">
        <p14:creationId xmlns:p14="http://schemas.microsoft.com/office/powerpoint/2010/main" val="2762485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5919DE-5A22-4649-B3C0-F4A90A1871D3}" type="datetimeFigureOut">
              <a:rPr lang="fi-FI" smtClean="0"/>
              <a:pPr/>
              <a:t>2.11.2021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FFEABFE-8B21-4128-B635-E46CC5827B66}" type="slidenum">
              <a:rPr lang="fi-FI" smtClean="0"/>
              <a:pPr/>
              <a:t>‹#›</a:t>
            </a:fld>
            <a:endParaRPr lang="fi-FI"/>
          </a:p>
        </p:txBody>
      </p:sp>
    </p:spTree>
    <p:extLst>
      <p:ext uri="{BB962C8B-B14F-4D97-AF65-F5344CB8AC3E}">
        <p14:creationId xmlns:p14="http://schemas.microsoft.com/office/powerpoint/2010/main" val="4128593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5919DE-5A22-4649-B3C0-F4A90A1871D3}" type="datetimeFigureOut">
              <a:rPr lang="fi-FI" smtClean="0"/>
              <a:pPr/>
              <a:t>2.11.2021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FFEABFE-8B21-4128-B635-E46CC5827B66}" type="slidenum">
              <a:rPr lang="fi-FI" smtClean="0"/>
              <a:pPr/>
              <a:t>‹#›</a:t>
            </a:fld>
            <a:endParaRPr lang="fi-FI"/>
          </a:p>
        </p:txBody>
      </p:sp>
    </p:spTree>
    <p:extLst>
      <p:ext uri="{BB962C8B-B14F-4D97-AF65-F5344CB8AC3E}">
        <p14:creationId xmlns:p14="http://schemas.microsoft.com/office/powerpoint/2010/main" val="868985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919DE-5A22-4649-B3C0-F4A90A1871D3}" type="datetimeFigureOut">
              <a:rPr lang="fi-FI" smtClean="0"/>
              <a:pPr/>
              <a:t>2.11.2021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FFEABFE-8B21-4128-B635-E46CC5827B66}" type="slidenum">
              <a:rPr lang="fi-FI" smtClean="0"/>
              <a:pPr/>
              <a:t>‹#›</a:t>
            </a:fld>
            <a:endParaRPr lang="fi-FI"/>
          </a:p>
        </p:txBody>
      </p:sp>
    </p:spTree>
    <p:extLst>
      <p:ext uri="{BB962C8B-B14F-4D97-AF65-F5344CB8AC3E}">
        <p14:creationId xmlns:p14="http://schemas.microsoft.com/office/powerpoint/2010/main" val="240643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5919DE-5A22-4649-B3C0-F4A90A1871D3}" type="datetimeFigureOut">
              <a:rPr lang="fi-FI" smtClean="0"/>
              <a:pPr/>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FFEABFE-8B21-4128-B635-E46CC5827B66}" type="slidenum">
              <a:rPr lang="fi-FI" smtClean="0"/>
              <a:pPr/>
              <a:t>‹#›</a:t>
            </a:fld>
            <a:endParaRPr lang="fi-FI"/>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919DE-5A22-4649-B3C0-F4A90A1871D3}" type="datetimeFigureOut">
              <a:rPr lang="fi-FI" smtClean="0"/>
              <a:pPr/>
              <a:t>2.11.2021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FFEABFE-8B21-4128-B635-E46CC5827B66}" type="slidenum">
              <a:rPr lang="fi-FI" smtClean="0"/>
              <a:pPr/>
              <a:t>‹#›</a:t>
            </a:fld>
            <a:endParaRPr lang="fi-FI"/>
          </a:p>
        </p:txBody>
      </p:sp>
    </p:spTree>
    <p:extLst>
      <p:ext uri="{BB962C8B-B14F-4D97-AF65-F5344CB8AC3E}">
        <p14:creationId xmlns:p14="http://schemas.microsoft.com/office/powerpoint/2010/main" val="558940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919DE-5A22-4649-B3C0-F4A90A1871D3}" type="datetimeFigureOut">
              <a:rPr lang="fi-FI" smtClean="0"/>
              <a:pPr/>
              <a:t>2.11.2021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FFEABFE-8B21-4128-B635-E46CC5827B66}" type="slidenum">
              <a:rPr lang="fi-FI" smtClean="0"/>
              <a:pPr/>
              <a:t>‹#›</a:t>
            </a:fld>
            <a:endParaRPr lang="fi-FI"/>
          </a:p>
        </p:txBody>
      </p:sp>
    </p:spTree>
    <p:extLst>
      <p:ext uri="{BB962C8B-B14F-4D97-AF65-F5344CB8AC3E}">
        <p14:creationId xmlns:p14="http://schemas.microsoft.com/office/powerpoint/2010/main" val="1574262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919DE-5A22-4649-B3C0-F4A90A1871D3}" type="datetimeFigureOut">
              <a:rPr lang="fi-FI" smtClean="0"/>
              <a:pPr/>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FFEABFE-8B21-4128-B635-E46CC5827B66}" type="slidenum">
              <a:rPr lang="fi-FI" smtClean="0"/>
              <a:pPr/>
              <a:t>‹#›</a:t>
            </a:fld>
            <a:endParaRPr lang="fi-FI"/>
          </a:p>
        </p:txBody>
      </p:sp>
    </p:spTree>
    <p:extLst>
      <p:ext uri="{BB962C8B-B14F-4D97-AF65-F5344CB8AC3E}">
        <p14:creationId xmlns:p14="http://schemas.microsoft.com/office/powerpoint/2010/main" val="3984130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919DE-5A22-4649-B3C0-F4A90A1871D3}" type="datetimeFigureOut">
              <a:rPr lang="fi-FI" smtClean="0"/>
              <a:pPr/>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FFEABFE-8B21-4128-B635-E46CC5827B66}" type="slidenum">
              <a:rPr lang="fi-FI" smtClean="0"/>
              <a:pPr/>
              <a:t>‹#›</a:t>
            </a:fld>
            <a:endParaRPr lang="fi-FI"/>
          </a:p>
        </p:txBody>
      </p:sp>
    </p:spTree>
    <p:extLst>
      <p:ext uri="{BB962C8B-B14F-4D97-AF65-F5344CB8AC3E}">
        <p14:creationId xmlns:p14="http://schemas.microsoft.com/office/powerpoint/2010/main" val="296964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5919DE-5A22-4649-B3C0-F4A90A1871D3}" type="datetimeFigureOut">
              <a:rPr lang="fi-FI" smtClean="0"/>
              <a:pPr/>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FFEABFE-8B21-4128-B635-E46CC5827B66}" type="slidenum">
              <a:rPr lang="fi-FI" smtClean="0"/>
              <a:pPr/>
              <a:t>‹#›</a:t>
            </a:fld>
            <a:endParaRPr lang="fi-FI"/>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5919DE-5A22-4649-B3C0-F4A90A1871D3}" type="datetimeFigureOut">
              <a:rPr lang="fi-FI" smtClean="0"/>
              <a:pPr/>
              <a:t>2.11.2021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FFEABFE-8B21-4128-B635-E46CC5827B66}" type="slidenum">
              <a:rPr lang="fi-FI" smtClean="0"/>
              <a:pPr/>
              <a:t>‹#›</a:t>
            </a:fld>
            <a:endParaRPr lang="fi-FI"/>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A5919DE-5A22-4649-B3C0-F4A90A1871D3}" type="datetimeFigureOut">
              <a:rPr lang="fi-FI" smtClean="0"/>
              <a:pPr/>
              <a:t>2.11.2021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FFEABFE-8B21-4128-B635-E46CC5827B66}"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5919DE-5A22-4649-B3C0-F4A90A1871D3}" type="datetimeFigureOut">
              <a:rPr lang="fi-FI" smtClean="0"/>
              <a:pPr/>
              <a:t>2.11.2021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FFEABFE-8B21-4128-B635-E46CC5827B66}" type="slidenum">
              <a:rPr lang="fi-FI" smtClean="0"/>
              <a:pPr/>
              <a:t>‹#›</a:t>
            </a:fld>
            <a:endParaRPr lang="fi-FI"/>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919DE-5A22-4649-B3C0-F4A90A1871D3}" type="datetimeFigureOut">
              <a:rPr lang="fi-FI" smtClean="0"/>
              <a:pPr/>
              <a:t>2.11.2021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FFEABFE-8B21-4128-B635-E46CC5827B66}"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A5919DE-5A22-4649-B3C0-F4A90A1871D3}" type="datetimeFigureOut">
              <a:rPr lang="fi-FI" smtClean="0"/>
              <a:pPr/>
              <a:t>2.11.2021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FFEABFE-8B21-4128-B635-E46CC5827B66}"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a:p>
        </p:txBody>
      </p:sp>
      <p:sp>
        <p:nvSpPr>
          <p:cNvPr id="5" name="Date Placeholder 4"/>
          <p:cNvSpPr>
            <a:spLocks noGrp="1"/>
          </p:cNvSpPr>
          <p:nvPr>
            <p:ph type="dt" sz="half" idx="10"/>
          </p:nvPr>
        </p:nvSpPr>
        <p:spPr/>
        <p:txBody>
          <a:bodyPr/>
          <a:lstStyle>
            <a:lvl1pPr>
              <a:defRPr>
                <a:solidFill>
                  <a:schemeClr val="tx1"/>
                </a:solidFill>
              </a:defRPr>
            </a:lvl1pPr>
            <a:extLst/>
          </a:lstStyle>
          <a:p>
            <a:fld id="{CA5919DE-5A22-4649-B3C0-F4A90A1871D3}" type="datetimeFigureOut">
              <a:rPr lang="fi-FI" smtClean="0"/>
              <a:pPr/>
              <a:t>2.11.2021</a:t>
            </a:fld>
            <a:endParaRPr lang="fi-FI"/>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i-FI"/>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FFEABFE-8B21-4128-B635-E46CC5827B66}" type="slidenum">
              <a:rPr lang="fi-FI" smtClean="0"/>
              <a:pPr/>
              <a:t>‹#›</a:t>
            </a:fld>
            <a:endParaRPr lang="fi-FI"/>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A5919DE-5A22-4649-B3C0-F4A90A1871D3}" type="datetimeFigureOut">
              <a:rPr lang="fi-FI" smtClean="0"/>
              <a:pPr/>
              <a:t>2.11.2021</a:t>
            </a:fld>
            <a:endParaRPr lang="fi-FI"/>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i-FI"/>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FFEABFE-8B21-4128-B635-E46CC5827B66}"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919DE-5A22-4649-B3C0-F4A90A1871D3}" type="datetimeFigureOut">
              <a:rPr lang="fi-FI" smtClean="0"/>
              <a:pPr/>
              <a:t>2.11.2021</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EABFE-8B21-4128-B635-E46CC5827B66}" type="slidenum">
              <a:rPr lang="fi-FI" smtClean="0"/>
              <a:pPr/>
              <a:t>‹#›</a:t>
            </a:fld>
            <a:endParaRPr lang="fi-FI"/>
          </a:p>
        </p:txBody>
      </p:sp>
    </p:spTree>
    <p:extLst>
      <p:ext uri="{BB962C8B-B14F-4D97-AF65-F5344CB8AC3E}">
        <p14:creationId xmlns:p14="http://schemas.microsoft.com/office/powerpoint/2010/main" val="26255306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9.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90800"/>
            <a:ext cx="8763000" cy="1143000"/>
          </a:xfrm>
        </p:spPr>
        <p:txBody>
          <a:bodyPr>
            <a:noAutofit/>
          </a:bodyPr>
          <a:lstStyle/>
          <a:p>
            <a:pPr algn="ctr"/>
            <a:r>
              <a:rPr lang="fi-FI" sz="3600">
                <a:effectLst/>
              </a:rPr>
              <a:t>Kuinka sosioekonomiset terveyserot </a:t>
            </a:r>
            <a:r>
              <a:rPr lang="fi-FI" sz="3600" smtClean="0">
                <a:effectLst/>
              </a:rPr>
              <a:t/>
            </a:r>
            <a:br>
              <a:rPr lang="fi-FI" sz="3600" smtClean="0">
                <a:effectLst/>
              </a:rPr>
            </a:br>
            <a:r>
              <a:rPr lang="fi-FI" sz="3600" smtClean="0">
                <a:effectLst/>
              </a:rPr>
              <a:t>vaihtelevat </a:t>
            </a:r>
            <a:r>
              <a:rPr lang="fi-FI" sz="3600">
                <a:effectLst/>
              </a:rPr>
              <a:t>globaalisti?</a:t>
            </a:r>
            <a:endParaRPr lang="en-US" sz="3600">
              <a:solidFill>
                <a:schemeClr val="tx1"/>
              </a:solidFill>
            </a:endParaRPr>
          </a:p>
        </p:txBody>
      </p:sp>
      <p:sp>
        <p:nvSpPr>
          <p:cNvPr id="3" name="Subtitle 2"/>
          <p:cNvSpPr>
            <a:spLocks noGrp="1"/>
          </p:cNvSpPr>
          <p:nvPr>
            <p:ph type="subTitle" idx="1"/>
          </p:nvPr>
        </p:nvSpPr>
        <p:spPr>
          <a:xfrm>
            <a:off x="685800" y="3886200"/>
            <a:ext cx="7772400" cy="445965"/>
          </a:xfrm>
        </p:spPr>
        <p:txBody>
          <a:bodyPr>
            <a:noAutofit/>
          </a:bodyPr>
          <a:lstStyle/>
          <a:p>
            <a:pPr algn="ctr">
              <a:lnSpc>
                <a:spcPct val="90000"/>
              </a:lnSpc>
            </a:pPr>
            <a:r>
              <a:rPr lang="fi-FI" sz="2400" smtClean="0"/>
              <a:t>Karri Silventoinen </a:t>
            </a:r>
          </a:p>
          <a:p>
            <a:pPr algn="ctr">
              <a:lnSpc>
                <a:spcPct val="90000"/>
              </a:lnSpc>
            </a:pPr>
            <a:r>
              <a:rPr lang="fi-FI" sz="2400" smtClean="0"/>
              <a:t>Helsingin yliopisto</a:t>
            </a:r>
          </a:p>
        </p:txBody>
      </p:sp>
      <p:pic>
        <p:nvPicPr>
          <p:cNvPr id="5" name="Picture 5"/>
          <p:cNvPicPr>
            <a:picLocks noChangeAspect="1" noChangeArrowheads="1"/>
          </p:cNvPicPr>
          <p:nvPr/>
        </p:nvPicPr>
        <p:blipFill>
          <a:blip r:embed="rId2" cstate="print"/>
          <a:srcRect/>
          <a:stretch>
            <a:fillRect/>
          </a:stretch>
        </p:blipFill>
        <p:spPr bwMode="auto">
          <a:xfrm>
            <a:off x="34925" y="101988"/>
            <a:ext cx="2327275" cy="1803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mtClean="0"/>
              <a:t>Lihavuus tarjoaa kiinnostavan mahdollisuuden tarkastella kuinka makroympäristö vaikuttaa terveyseroihin </a:t>
            </a:r>
            <a:endParaRPr lang="en-US"/>
          </a:p>
          <a:p>
            <a:r>
              <a:rPr lang="en-US" smtClean="0"/>
              <a:t>Kuvastaa laajemmin eroja ympäristössä ja terveyskäyttäytymisessä kuin esimerkiksi tupakointi</a:t>
            </a:r>
          </a:p>
          <a:p>
            <a:pPr lvl="1"/>
            <a:r>
              <a:rPr lang="en-US" smtClean="0"/>
              <a:t>Myös enemmän tilastollista voimaa koska voidaan käyttää jatkuvia muuttujia (erityisesti suhteellinen painoindeksi)</a:t>
            </a:r>
          </a:p>
          <a:p>
            <a:r>
              <a:rPr lang="en-US" smtClean="0"/>
              <a:t>Lihavuus yksi keskeisimmistä terveyden riskitekijöistä globaalisti</a:t>
            </a:r>
          </a:p>
          <a:p>
            <a:r>
              <a:rPr lang="en-US" smtClean="0"/>
              <a:t>Painoindeksi (kg/m</a:t>
            </a:r>
            <a:r>
              <a:rPr lang="en-US" baseline="30000" smtClean="0"/>
              <a:t>2</a:t>
            </a:r>
            <a:r>
              <a:rPr lang="en-US" smtClean="0"/>
              <a:t>) noussut viimeisten vuosikymmenien aikana ja siinä suuria eroja eri maiden välillä</a:t>
            </a:r>
          </a:p>
          <a:p>
            <a:r>
              <a:rPr lang="en-US" smtClean="0"/>
              <a:t>Sekä sosioekonomiset että geneettiset tekijät vaikuttavat painoindeksin vaihteluun väestössä</a:t>
            </a:r>
          </a:p>
          <a:p>
            <a:endParaRPr lang="en-US"/>
          </a:p>
        </p:txBody>
      </p:sp>
      <p:sp>
        <p:nvSpPr>
          <p:cNvPr id="3" name="Title 2"/>
          <p:cNvSpPr>
            <a:spLocks noGrp="1"/>
          </p:cNvSpPr>
          <p:nvPr>
            <p:ph type="title"/>
          </p:nvPr>
        </p:nvSpPr>
        <p:spPr/>
        <p:txBody>
          <a:bodyPr>
            <a:normAutofit/>
          </a:bodyPr>
          <a:lstStyle/>
          <a:p>
            <a:pPr algn="ctr"/>
            <a:r>
              <a:rPr lang="en-US" sz="3200" smtClean="0"/>
              <a:t>Yhteiskunnan vaikutus terveyseroihin- esimerkkinä lihavuus</a:t>
            </a:r>
            <a:endParaRPr lang="en-US" sz="3200"/>
          </a:p>
        </p:txBody>
      </p:sp>
    </p:spTree>
    <p:extLst>
      <p:ext uri="{BB962C8B-B14F-4D97-AF65-F5344CB8AC3E}">
        <p14:creationId xmlns:p14="http://schemas.microsoft.com/office/powerpoint/2010/main" val="395265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i-FI" smtClean="0"/>
              <a:t>Painoindeksi ja sosioekonominen asema Suomessa ja Japanissa</a:t>
            </a:r>
            <a:endParaRPr lang="fi-FI" dirty="0"/>
          </a:p>
        </p:txBody>
      </p:sp>
      <p:pic>
        <p:nvPicPr>
          <p:cNvPr id="3" name="Picture 5" descr="bay000345"/>
          <p:cNvPicPr>
            <a:picLocks noChangeAspect="1" noChangeArrowheads="1"/>
          </p:cNvPicPr>
          <p:nvPr/>
        </p:nvPicPr>
        <p:blipFill>
          <a:blip r:embed="rId2" cstate="print"/>
          <a:srcRect/>
          <a:stretch>
            <a:fillRect/>
          </a:stretch>
        </p:blipFill>
        <p:spPr bwMode="auto">
          <a:xfrm>
            <a:off x="76199" y="1631390"/>
            <a:ext cx="4419601" cy="3016810"/>
          </a:xfrm>
          <a:prstGeom prst="rect">
            <a:avLst/>
          </a:prstGeom>
          <a:noFill/>
          <a:ln w="9525">
            <a:noFill/>
            <a:miter lim="800000"/>
            <a:headEnd/>
            <a:tailEnd/>
          </a:ln>
        </p:spPr>
      </p:pic>
      <p:sp>
        <p:nvSpPr>
          <p:cNvPr id="4" name="AutoShape 2" descr="data:image/jpeg;base64,/9j/4AAQSkZJRgABAQAAAQABAAD/2wCEAAkGBhQSERUUEhQWFRQUFxQUGBQVFRcYGBgVFBUVGBgVFxgXHCYeFxsjGRUWHy8gIycpLCwsFR4xNTAqNSYrLCkBCQoKDgwOGg8PGikkHyQsLCwsLCwsLCwsLCksLCwsKSwsLCwsLCwsLCwsLCwsLCksLCwsLCwsLCksLCwsLCwsLP/AABEIALcBEwMBIgACEQEDEQH/xAAbAAABBQEBAAAAAAAAAAAAAAAFAAIDBAYBB//EADwQAAIBAwMCAwYDBwQCAgMAAAECEQADIQQSMSJBBRNRBjJhcYGRodHwFCNCUrHB4QcVYvEzckPCJHOy/8QAGQEAAwEBAQAAAAAAAAAAAAAAAAECAwQF/8QAIxEBAQEBAAICAQQDAAAAAAAAAAERAiExAxJBE1FhcRQiMv/aAAwDAQACEQMRAD8AlC12KdFdivfeSbFdinRXYpA2K7FOiuxQZsV0CnRXYoBsUop0V0CkDIrsU6K7FAMiuxTopRQDYrsU6KUUA2KUU+KUUA2KUU+KUUA2KUU6K7FAMilFPilFBmRSNPimvbmkEL6hV94gfPGfTNNclhCyPj+uKkXTjBjj9flT7af3/rikao+mgE+gPHxGfxqwqQPv+NSXbciKg2mDjiM4oBzH04qpqbIMCASCOewE/l2qwbTDaIOPiPv+vWlastLHAM/E4gd8UvYCdRqVQAEyFX498ekn0+FBtZrZeMgY5hRJ4EgY4U/TtWjv+GiQWJY7lHYRmewnvVGx4eodsdgZ3ZG4k+8cg5H6zXB8nF69urnqT0DEMZln5PFp45xGOKVGDoGJODye6evzpVn/AI8/lX6lG4rsU3TKNo2kleQSSZB+JyafccKCWIAHJJgD5k162+HFhRXQtZb2h9pCCFtOIIyQRmYIKkZUiI+tReB+0N0uWuFmtZUkLu2uSIEgCMEY+XrXN/k8fbGv6PWa1+2uxTlqvq9fbtbfMYLuwCZgn5/Wui2TzWUmp4pRTgK7FMGxXYp0UopA2KUU+KUUA2KUU+KUUA2KUU+KUUA2KUU+K7FGmZFKKfFKKQNiuRUkUooBkUop8UooBkUoqSKW2jQjC0gtSRSigGbaaiYqWKUUjR7a4VqQiqeuuMokRnHc/Gf160W4MPuOPXJ4+lUrtwW1JkRnkRn+UR/mn6Xw9yd1xsmAABEDmPQ/UU/UaYdI+PJJ7zj5TGKz2+6rFJbgIkJdI7Ef5M0qv29HAiDSpfaH9aqez+juLah2DgQVKksdp7EnnPFGm8IL2+SJH8LAHnsTIH1+1ErdtVYhUVffyCczBk/AljM+n1rt3cGChViDMmCcCNsGRx6HjtXLfn/1+sdXPwedrHp/p4oQgbtzRG8IQsEg+570jiSY7+lQeH+wmpsXJH7O0busI27MRI6QD3gHE1sb+058wqciOZ9RmDODxHY8UxtduYhCHC8wPeYDkHPu5xmeD6Vzy2XY2vHP5AfFtZdtjbbtuxK+/bUGSYJ5BK8qQT2zMVjdXdbawujLkXFW4VJVZ4UjIHSsgRMCvR/ENEbzAO7IoMqtqA0w2HcjgyvEfOhOp9lLyMpt3y+xXEXlLbYK+4uTxI5kyIrS9ddXemX0k/5D/ZzxK2Vg3JckKJdmJEdPSfdERnvWh21kNT7UwzKbA3QoJabbkAZnusgyBOAe9GfZnxE3UhgQQTnYwRVmAAx978TXX8Xy8/8AMuuXvi+xbbSirNvTTERzBE/4/CrFzw1uwA4/iP3IPA4ra/JzPaZ8dvoPilFWrmiYdp44I79vvimNZIMQQfT9c051L6K82e0MV3bT9tLbTIzbVO/4mqXhbYgdBuFmYAATAAnk4P2qbxDxG3YXddcL2AnqJ9AvJrzfxrXftFwuwgdgfQcT8hj/ACTWXfyZ6Xzxvtv73j+nQS1639GByO3TOc1R0HtNbu6ry7bbkZMEgqN4JwswTI9f5cV5+tsTAAPyz94k1o/ZDTWvMY3iEubCbO87RvmN6k4YrBxzHAPbG/NWs+KN5tru2m6W+LiBhieR6EYKn4ggj6VNtrq1z4j20ttSRS20aEe2u7aftru2g0e2ltqTbSigI9tKKkilto0I4pbakilFGjEZWo7lqSPTP9qnikRQETmKguID3A9OOxOY+tWRbiuLa+8k1nZauWRV80/zD6x+VKrqpApUfX+R9g3Tat2W2TI3yyh12tAUbmyIkN0RieZomdax6WkqO7Is8GYbjiOAKl0/iyAOzbMTuJJEZKgkssmQOT8aZqjbuhhIQgMgKklZYEgsCJMRgT6/CvN16GBLW2W8sMdsNuaMKzR0kg5leofEg+gNzRJsG0W22r0ryOkd1WZgYwQORQ/ReDi09om+jKEufxtLnGQgz24Gc980TbXKNrboXA2k7WkmCVFwCVgzn44MVU6T9TLt43YXebRViSUEhhjkD5g98jPNWv2S5CglzEHejmCAMiSB3PuzJgmfSpetJ/Bc23Lh2jPSxCtkLgr0ktyRj0BrPeJeN3NG1uyLrP1FnMSQuQoVWJXO4dXPR86Vk/B7nsP9oNEqXkW1aKSxDO1sMjPkEKbgUXCIY7i2c8xTPDtLqrITJkMoCSDOCAxtoMLAJOcjvRTTe1Onu4ddhJlpZZbcIwcvGFJAj3R8avaBrFv/APMdFe4AVHklhCTtnaczBzI9KufWT3v9Mb/tWkbWXNnZTAnbMbvryOYqmmoJDEqVdW2kqYExyJyBtO7ntEVB4Z7X2dRidjSI37eoROCMcz/mi13QkkLb2wQNzcMCDIicsccccc8U/wBXnPCvpb+UWi1RuT5m7pwDIkyJnpPpGD+VdWyIBb+ID16cc+p7VUGqa3cVDetsNxQIVbzFVZMRJZjnmI4OZmjQ005BM8+8cH5MOP8ANHHyYfXx6GGyOzA/cf1ob4z4SuotFGJHcFScH5A5HwNHdTaJjECP5SOPxqs1g+ldvPU6nlydc5fDy3X+xmpQkhkZP5syPmpP9zQ7/ayAG8wEEkAoq8jnJNbUaG/qL503DOSWkNCJP/kM9IGDwcn61ldd4bc0d9rd/cAJiIIb/ks4mAO/euTv674bc7nk234NbJth7jk3OBMx2zHFVrvhAUlVOZYCO+31B5q6vjNs7dtm+5TAJ2iO/aYrmm8esMdl4XLRlsld46vWMg/So2Kxb8Ds+IWwPJBNsknJUocxMOZHHavQvDxc8tfOCi5HVsmOcc/CKA+BeNIzLZtneBiRMAdveAPJ+PFarbXX8eZ4rDvd8o9tLbUm2ltrTUYj20ttS7aW2jRiLbXdtSbaW2jRiPbS21JtpbaNGI9tLbUm2lto0Yi20ttSbaW2jRiPbXAtSxXCKNGIiRSo6vjNgADyzj/in50q5/8AIn7N/wBH+WG1vhC+TK7gm9mfoAPUTuUbhtIJnMn4ZMnume41gl0fUKYE2xvlIksIyDAgqeoHMmSRZ1WlRmYuNogkhSQO8/CY/wAV5Ib18pduh7xtu0E72yYEeZnqwVGZrm74vPttPkl9N7otZpL93YfND22YAKSpBuMqQXAjMyZIyO1aTW+BNetNbXrVl273UeZIJDEyoE4wwImfTNeY+z/he+zcZdwMhREgbkCmT2mf0K0drxu4LllGaQYXABIKqslpVomBkVP1qp1BfS+BPvJuIlmASkXNrbi0bsYGDIG7sKveKeFiFbU6bztuNyGTAHvHy/kPj+FT3dYzWtwJuAST0gkzmFwRjA6QeRmaENq9RbE27hCBgHtswCbWI4JEKADyu3jjg0tt8KskTav2E0l8hrYKAQpALFiBjbJmCJH2gcVP4f7N2NNuFq48YDI/aBMkkSD3EGhw8ZtdMagDBB3m4ynJEqVhjPqWyAOaAeNeOK9w7bsrsgiNo3ljJA/iEBcEzPeOdf8Ai6xtnUbhfZ/ThSRbDMD5knnsexkr1TwefrQ/xTxjyo2sbQth+FYqdpEgysKvVzmBiKyHh/tM4YJb3PulEklyoJBgDvAT7fMQWHg2qLRqWZrLtbfcS6by2QsbRubpUjI2zOMxle9aT+B217T6d2t3gAbjBN0LJBBO8A8qCCCI+2ZrZ2biMo2t7yyCGBgfOe2OPUVlfAvD7S2Vts7TvLKlzawO1yRhVllKiROCMwM0YsaxFDHJ62O8GQO0iCSSTAjnPHNS0gluge9IGCMfc9/T7iqfidpmtk2nW0wDNva3vG0STMHGM0tP41ZuQyFm3dE7O8E5Jj8anCyJTpM9QPPoCT2n6/3pzqz0dkrMWPF9LprdzzLmoDN/8wtON1z+C5cc7QygwVtqdoA/i7AfHPavR3kIW1fuMSxO4LtaWJEwxIIBjcM1r/ab2dGrUBrjLtgjZtHuz079u6GBE5gbQQK8s8Z8CYPBxKswUFohB/yyZiZPrwOK05tt2Me5J4VhqGtvvs7rY7h2EfLMSPmCar6nVHzCzqDkztZY+SmCP60TX2OHllmj3dwHfIms/ovCbjuVtgzDMAPRRuJPwAB+4qr9oz8Dns944Ld9ItlGk7bgJJgiBbuYyGMgn/kMYmvXrDllDFSpIB2tEiexivBVdwJgMPUY+npWj9nvarVW/wDxB3QdOxwWQH0Bnp+kVfx/J9faeudetbaW2qHgHibXrc3FVHxKqZEHI57x2oniJ5HOM/aOa6Z1rLEe2u7aoWPaTTO6ot0Fn4EEciQJIGfhRTZSnUvoYi20ttS7aW2noxFtpbal20ttGjEO2ltqXbS20aMRba5truq1C213OYXiYY8/+oNDn9prA4Lt8rbf/aKX2h/UQIqC7fXI3JPxYc0C8X9oFuLtTzE7k7beRBHdzHM/ShX+7BWU7mM+6DfVQeRwqZ97sfSleznLVMr9rbH4giD980qzlz27CkiLAjEEkkR2JIpVyXiuj7QOT2pFwOG2XRcR0RTC7HZSofLdOTzPee1ZNlYWfKkhi8xumWD9hwIgZotfUA8oWHUCoFw5wQxUx7pJA5xUWo0wZPd27H3kC2IRWjywxChmZjIwYBJ+BqPtevI/g1fZq/b3JtLEHkLc2kmTO8wBEDPy7Gk/jjIerYDgSAAMD3hgSfjk8c1pvDtUr29ylrCLaG8osxtgi5huv3WE8yT2xQ+9ZQuvlozXBgW0LN0oGZnlz7gAKyPdO0HIIpTo8T+D+1TJ1fu2GCXnaQwDAiCCDgzIA96hvi3tWqkhNrEyD74gM0sDI6gQFnMZkAZFVNZpztJRg0nftXJ2pO5SSOmMHMT8YkCtTpQzLBDG4BGYM8bSDiexFMtXCEadqR8FaYIHrMn60xdKGlZZSPjz8u/0p1nwe6t0IydRIEAgSCJWAcNIkzVvR2hfR22i2FKAlW6QDOYJ3EnvGB6ZovXgpyH+FaYW9TbF09HmK0kHEcGcd45IHrivSNF4upsza/eW5uMXdWAU7N/lyASpLt2G0fy1hND4LevFijKRbJQjqMDsxABgSYxme1Mfwy9ZfYSuD0lbi9oyu+J4OI5qPH5VLY9D8PFu6TdlbRvzkqG6gJk3BgEgyQIEg8VH4X7Q3Ldy7bXcz2x5QAYbdqgQ4ESZPrPYTiaHWPAVRSAG23FBYEIOoQRG1jsaRyDGMc0IF5dJqwbofYWZt6yrQeUhulipngkH1NNetxfvpdQ3lUI7FSdrFVuFPTO0tAGIz0weAKF32me0iPdEEbnct0gQ21RvTcDmRJjtwaM+E6mxqbLLbO1oEPsADLypClpnauePd+FeX6/xB7BuadlVAj7GVQSgdXJ3JuYm2rTwoCkEYqdO3Gu1Xtw3m2/2RC5cE3LRlSDCiFbEHJJkED8aD+0ftLqFgtp2sbhIe7duM5k5J6gCZBAkdjig+n8RawSbVzYjnqV4KswyDtIieCCOMQRUbi6yus/uywuFAYQtwGCxCnPaP7VfO/hFu+1C/wCLu+H1DkEZG98+o4NEPAPadNK0iHLKyllLI6zuEdQ2sO+04IOe8aDwT/S+/fti6Lcq0lcoBgkdz6igvtP/AKeajTP124Rp2tKkHvEr3jtV+WfpCussMrrsKqxLAjMT29IHb4VYtalbdvZbhgWD7zhgwAECcQQBWZHhrAEwcYkU4G4okH7if80/t+8LG2HtEwyoIZjlisDaBgfuzHp6VXbx25dcKzHyyCgRSDO4cRHJmDj+GfSs/o9WFKl3UyN3Q0EGSIYHviY9CKJNrLbDJie/H48U831SXfDgAjbbu1nYypt5KCJbqWAIjIIiKO3dbq00xsNaeCxAuhmLFJMyrAsFI7wIkcGssmvW2gVSA4cMrrtPuxAjYTHJImKI2fazUFWAds7ZYlVYbViJHrj19ayvd5uLkl9tH7L+LnTRY1JVAxZlLP7oOTJJjJmPr8KpX/8AUK6t0j9wyrIKqSZg+8Gk/lj60vZzT/tF0NqrVtnAK75CuRbUABlnqxwRHFHL3s1oTvPSLm1tm9lXImdpAiOqCYPGR2qv1bmH+nvkU8E8at6m2HUjd/Es5B9Pj86I7a8k09raruG2FWUA2dpDZ90uCJmDn716n4PrTdsJcZdhZZjH9jx9605+aflH6dvpY21zbUxSqmq8Qt2yA7qpbgE5OY+3xrb7zNRebDdZo1uIVbgxwY4NYlvY+LFoXL9sOl4sztdJDLtxbzyZzFb697hbt6jP2jn6V494/wCLIo2ae6Wtq25UNoz5m3LE7Qsdhnsay+TrF8zw11/2a0/mayblseZbO5IlrIhZciZHr25rg8O0ipo5u+6xFt1Q/vD5imDgx1ADNZ7T+Pv5t07DqLr2yLx8q5bAtwsysjaBxuiji+JacabSudPI8xlRd5/dvvEsCcsN2c1nOtUo+N6Pw79ou+a94XC5LBUBAY5MdB9aVT+0Hi1hNTcV9Ct1gc3CfekAz7h9fwpVeFqxeRWsAIpNlvMcSpC7cB26gfLPWTyDOYmom09prweAiuAfLDDpC4O0rtVLZwDukGcZIrnhJt2rb+XYEuWJuF3IS207gEB3AAgyqR8Tir+ntBLC3BNoXLjQtpUVEWGJBD2yTIWSCvTt7RXN69NsDf8AakAcdwzMNhR2AB5dFjkbobaVAgkQKajgXHdbclyQGKsbb4BYGFIWYORAlTJGACXhj77HX1KyQ7KxZiv8IZhtIXKiVBmSfjVTVpFp8HAHu4KKSYxILvmNyLuIDSDBJNLGc1ejZ4nZtZxCFw5IBAAKoOv3u0f1oTf0qC4IAAgFgpkT3WWMgxByeYo74lpDkQd5PEbQWncSUeDxPP4E13w4ecJBAUNCkkBgGByq7pAUT9+DWzPBzwBQzsGuAsGVlDLu3LJY/wDpc4Mj3Rz6ij4/pRauC+sW2dyB5LEq5XBIGw5WCGX5GOQKq6U6fUAXzCHo3GCQMHzFIIEkCFmI7gQBW1F5XtwbalNksSpXoPUGcsJB9STMtu+NZ3xWk8zGW8N8EdLiubalLoBuAtt2MzCCBgE7u0FY9cVH4mvvl1G0mSttm/hyAkSJEq0ggNAg4JB5tQu1rfWhUKCThDtwQQFgEsVTcwkypBiKjv2FuJtZCPLU7WYqhLMrhgpUtKrMFe84Gam3yeeAW747+0OqytpAyqNowAxMMWliNp6ZXPVPTBqb2m1GnuBN7G6zG2hKghYCybigkMe2SM0C1VvyjItkgMBuLSQZ2wCY6pG6Rj0jipF3OXKArk3IOApkArDQWcFlkz8YMg1WJ0V8C0ZS47Fs24KNvwpVlDATM4eIGYBGZp3tX4PubdbszcubHwIJP/yW8E9RA3DAME/ymqHht9reUgi2ysRxuLN7wG7q6WiOMEd87a3eHYAgSckHau6NszCEHbj4ekGp68KnmMv4L4TZNrdsR23FdtwNuBEx/F6LERyea9Ds+F+HWrQuXEsgN5YMy8F4CgrmMsORisd4n4VcW5bu2eLgCXrYO0TtDy3lkhm6j7vw9ZqVdeRpl6lV1YKq3G2B23yo7k9wST/B6DB/RyLOr/1Uu6e42n0umsNbtlwrebA2hmMwuAIzVHxr241GutnT3tLatXARcDteCBRHIFwjc20nGflVS/7Q2v2ZgbKrdaUChVDi4Vw1tF6mbt6ZyeJytvxAFGKebcctKq6AbQJ3BmAAY8Gcd8GpvVs/1RVm7pABuOpD/wA9pbTgAmMBypDdweOOataD2aOpX9zvZR0sxtnarZgKRO/GapafVFhb822FWQGdGdTG6eRKzB4UE4Eg1q/CNa+mRSNWAk7ghuB1beZHQwDKfdBz6zBJFLm9HJKxFz2Zup/5LNxe2bbD+ooXf8K2iQw7YGD/AJr1b2m9ornkrbe8V3MCfJdkfa2DIiGHOJ9APWgfs+9xC917Sm3G0rf2dZVx0oAFUM0HqYNxie9/eleWBCbWAe5yJj3vjnPPwq0tmWBtkSxgAg/0zH2Oa0/tf1B7z6bT2QFXalu71AkwpKbgC3EhV/oax6ancAXiBwBAK59QNwx3zRfKbMex+xWvJHkmzqJtqu67fncWO2VUMAdnpEYAkZop7S6e22nZmsm4FAMIo3rBEFNwyRJNYn2L9pdwW2W/8ahUUYBkzJdtstjkRycGjnivjuot2nA013IkuxUjJjhSyt8gfmKUay+GM076ctcLF/KdhzYTzF6d0EF+kBsSscc9q2XhPtfpGtLZssxdUgK6gAEYEkGIEDjtx6V5W2qts7FiV3fBW5M4bJHf48U+xqbaTbXdJ4MCTwR+PaKNZzrGx8U8H1du6daL6ASWAS45CMMkRdmVzwDERj0yuo8dv3mLXriO8T187cwBCwOfx+lXfF9DqWTzrunv3FwNzqwWDgDaP68ekUM02hCW2LyDtJaIEc42kSf161Ns/JX2L6bxEmFd22LBVQ5EZ5Wfdmf8U23415J3/sqtEmXuh1IYAdl59M4qjYspdADu77BsAY+6ABgCBAEcf8Yn1kt2yqFVANsdXUCCI54zOCQfuamdfW+Aj1uquXb5Fy4pO2fMZiVPSCoLBZaAAPnRXw/X6y2EfzRE+6LuccbkONuPlx9BV/w17LoQR++jaAGYlYLT7gECe0/WnWtEHgC7beCZUkbSIkZcCTzyQBHNa2X9hI1tv2s1bAMrooPYra/u00qBN7I2jnzrP0vKo+2Y+9KjejytO+uIj3mlkWdxdtsgwBxAnt+MTUzXIAMMCNyWwkjb1E3ZUfxMYz3/AP6H303E9bFSJDIJgAEKZzugFuRkClbBKQpFy6yQFLFSwLL1SR0yF9AMU1L1pk3MfLUtuDkslxpYkCGQtAI2mSAJPMcU8Ek7xnBYbFGRDwrK3McgqQcR3qloU8klkC7/AHGVMhVg9R4ljPoCZ9Ca7rL6G2DkkgiQOkBII2455HJwDxNLTS2dCb122xdGLqD5u7lVJPllCT2YfzAZ7jLbOutqjggIbm0ujKZwQsQJCjp3E+7M9jTNXfPSsm2GEmBLEAqSxJBCwI5/KpdQXwG8xg0AuiEZCghSwyVleAR6SKekrtppUQGKBgiurErwP3he3kKp2kMAACOJkUU0fiBJUW2BLQJRgZIX3w23YYCGZiYqhdDFJlekElQBt4EkwAZA25PqTnimW7oXJfah3FmYEgCAGU9UE7SSJPfg0ezXNRuVi/UGtiN6qzTuBAKhl3fz9G4gRjtMmlIB3NFwFhEW0LbtzyWABgGFGMg7jiapWHkkw+HUAyOqYBjJ3EgkmY9PlNBVdjASCcqSsLmAYEg+vYT6CkaXxLwwsF8tWJaGLhSx24JTmSQVnbEADcI7htfoDbS3lm2ggMfe27gIWAHgcdzxiMA6ty4ANrpyGmGlcAxgrkKVAP8AYyO6vVMy99oD4HoXlF2hgd3AJA/igY3QS4VkB9HpbQ2XkBAPUCWGVYswLLO0RBQgbYIBnvWk09icggEpIWMNt90qwge6FAb/AIgdJGA2n1TqdrBiFhRG1VViqttwZBG6R3naJPcw7ByCQBIMqzAnbJYEqFLMTIIEgDEjmjr2fJ4tqEW1KECYmAvIgC31bYUiQDPoAIAAa2wPcNy4o3GURQNyScInfqOGM9/UitFqYNtkLMOgldrAETGSCdoO449ODIORdy8EG5dzA7Q25VDAjJcm0hZuSIGMCkYF4fes6TTXLzANd3PatERuG0AlhuAKYM8T/wCuRQHw/wARZ1cM+1GLuEDBQpK7RAHUZB289/rR/wAa0Ny4u17QAUSu0IklyNzGIMkDk9qymrtAErbSc5yT37do+Pxp8+sZ3YOWbd02NwEW1tmcALtjEL0ls43Hnd3xUy+yVxHMhGUp7xyAFAOVOd3/AK5z86j0uvvMiq6R5flYjnyihVSIyYVftV//AH6+6gG1tIyozPMeg+PFLIfgFu+GapwXe1dFkbra9aqxYgxAuAlhuHAzmm/7RqLQ6bd0BCrk3YQICD1bmG0CSernH1q8nnbt7IzQ/nlTuKh1CqCRPTAA5xnNU/HvbXzXAuWEuMpHU8EyMFQYkDtAPOaM0rgJrfAbgQ3EQlQFNxvLZVBd9q7Hu5uEmBKCoruiKqGW04AUFpYXJkgFjCjaJKiI/iGaOav/AFAu3GtdA2o2/wAsxt3BWVMRwA31gUY8U9o7rQPLD7hsEAFSrHc+NpAz3+INO6WRn/D9Qpbc6ksc7Eg7j3BTuILEcQYiareO2gy7l82JybpiJyLaoRJhSp3Dt6URfX3tyt5AWABKLEjpyT2Px+dDfFPGjcuddsAnuTGD6r7o7dqf9C1ForaMwlrpImBIWQJJCkmF75PerVy5M3bdstbMhrVybkCREEbSfv8AWqli9gcMoLdPYQIB2z/Mxoi+uFqykISMSrElSpzBAIpYUP1wLLJuXAmwMLe0hQ0E7RaBACiDkTAMyc1zUMRYRHW2EKhg6oGLFlE7royf/WcH4iqA8aQuD5Kyw2kQD3IBEnpMH+lWr2tU2FQ2xsA4VQpUqV6mKkbmIET3ingVdc9wDadxUiBIAAUmIgZ96a5p7d1Y3EDgATOMkAgCZnt86be8ZMmVBgnJXuW3R96gHisuCR0kyQAM0uuf2L+xRtOltxeGyEtsYYMym42FXas7D1EiemV+lS+FadLlt7bXwLIdHZSfLkhYZhFtzxEE4555qlptUzCZMYgELxxBHBz/AEFWrGrFqQmN6w3SnUDyp7wfSlzsmU1zXe1OmNxt1gOcDet8w0AAHCDkD0pUIvWbBYkIQDkAA4B7c0qseWvOnS6zMttOogbYKW26QSxUGJwVyARFXV0RTFt2XpO5cMivyFUBt3ST/wBE4bavLcILMkFsqSpM8dQJEAHkZwBQ69bsK7KioG8w7m827bB3AwOjDL2xwRkes4sYs2GZZVQQqtcdihWe+6FaSCC3cEbRzXLZPSiSFJIHULgiBz1T25Ekcd6o2vGEt7RkEqillKuNpwIUdUiBgD1OaX+5hX6XkNnCBAu0dObYVi2ef681EnR7FzT6y31orw0ncnWAGUMWhXEDA4+ExnPU1CeWAoXaY3bYABLSsEcZDEce7FNseMjgjdtiCJgzyxDuTiJ5PrzQjxPVI1qJuL7oAQqAoGekAYyT8qshi+FZ2DraJBIhnO4x/FxJxsG0nsa5b07IRKuXxBZ26cyQswMfInB5oSviT+XbxFxQwlWYAztkmMz8JIyea5a1twFICwGJ6upiCeNxz6fqIKNGVcW3XdBLk7bgCggnuGIgTAG48T3kUQt2cgoI2liAAu1GAALMeXb5Z6Sc81l7+ruMuwAANO7k7pOd0nq7/f4U4JcIEkHIIxxt90D0jtRh6OL5YRjsgbjIO15Nxjuc5OCYkETzIxFP1F7avbDQD/CWBEnHxAhT6AiKzlu0+xhukE8EAjkmIYHHzqa75kTvMgFZnJU7QQTywwMH0pYNHjgDaex5O0gAmSQYjAnP83NRswUbW5ZVBwCMg+mTiRBiJPMUDu+Y0FnJIBXnseRUi6Y7QJMQMTiIiPting0R/agqndHo0D4sZ6cE7cTAzEgVWuajzZIG4knAglimT/yJAk9hIM1B+xdJ+RP41VuaWO+PzpYWjZ1Ba0wYyEHUDDZgsIWYYiY7D50B0urxyIjgKVALEZAbBmMiOwqVre1SdxOOKDJck+n1owWiunuAOO/zj4gZ9c8/Ou3tXgTtPKxHGBGTjjiPXPBqhphgGfTNPa3gfI0y0+3cV5XeA3cEj+LqJ4mP+M1QueC20GCWYhtvEAg7cGc5Pp6fOpz0z+u1ULt1p59fxNELVTQaB2uRGFgn4T7pzEiSMd601u6tlSkB/ViMsGKkkTkZifTjis8thkIYHnBq+98RnP6H5VVKL169xBPqcmQMAwBgiYOJ5FZ7XaA7sMzsSBkd8z3nkdwKJB93HyqrrdLcB4PP6/rRJRbC0fgpBls+iiRk/H70vEPE7j9Cbtu0KRmDt9MkQABxHGaZZuHd1Dv3Arp05HuEjHHbmgg19OUPV7x4GY5I3T6YP2zU+h0pd++2TJ5kgd8jnj61ZPhjuZYj5x8fxqTT2nQe9gbsfr1gU8pbBG9bV1IKcyOoBYEEyemRgTM/TvWfbw9gRxn6c5H3ijmn8O6QywCIjGRj4UPu+YvR2HYcRI/Kj62QbBrR2raW4B6j/CUVzII+MjE4GZBqTRa/cXSFJC4YqsAqx5O0kKQOTEbs+lCkunk8gevxkfjNK1bzkmOogScEmcenalitgp/uNse9btz/APqDY7ZC5xFcqgqN2PqfuZpUfUbBLTuFKwBgk/3qK5kk9ySaiBzUlAXLBAHyUR864hgz8/6GobZxSZqnDWEvRP1qK4AQB8vwqIvXC9USw1z+/wCNK29QBqmSgJEeD9amW/x9aqzmuzSNZN6B9ajv6rpH1/rVd3qK49MllL5NX1vYHyihVh6vBqKcWHvnb+FVt/PxrjtTRSDoODQrUWgJiitD9Wn6+1BKKuQIq1YNUiYq3YalCTMtcCfqKje7TTekc/5raWIsSai2COJqvctCmX7oqJr4mPx/6+tO9QYL6FB2q5qUBH6/pQ3wy5JFXtZP9PStOe03kJ1enWcUrVoT+NR6m4Z/P+1PtOSYweO8VF6mnnhcCDbVG/Ed6LXMJJ/H60MvQV7c8/D0q+qUiXSXcc1S1Rhvx7Vc0yiq+pjd/ipt8DPKAtUlo54pgPy/X0qVTHYf1qZYpaU/ClXVfH5AxSqthY4DUk1ElOrBomQ01nps1FcegzjcrouVSe9XRepkvI1WlNUNK0n9dv8Aqrd68BSM7dXDcxUQu1FevdqQOa9nmo7l2oFJJ/X5Ur+B6flTJb01zNX2uYoVov19adr9ZBAFBrlzUVYRZEj4fjQJdX8f1+u9X/2yFWDBGDnv2GT6GkBWzZJETnntiPWeKH+I4WeIMd8/GPqaJ+GXl2TkHAPw74EgZ9Jn5RkT7UakYgCM5gCTn0Jnj1PcdqYAnvVZs6iB/mhLXK6l49v60pCFLt7A/X+e1NF0bcE/r+tVbRYxOBPMD5f0FWLtloE8enw7cY7/ADrSRNqC9qMcUy1ekiQP18Kdd05PPyyCM/H41JZ8LbGDEE47R2NLKNgt4RelhwJ7UX1tBvC7JVh0zxiR9TJHI+HpRfWJlcTjMT94HyrWc3E7Gd1tyGj+9T6FWLRnt2HFRa+3+8HqcwPTtH2/CjPg2i+fPb40c8W0r1kSeIIVtiKz1+4cDEcwP8VrPFLJ2gCfjGYH4/egGs0ZjnA4kCR8z6fnV/JwnnpHo78T+VU9U5LH/rirVmySCM/CcSY45GPyrl3TnMg+skSPp/3WV5ti9URdMfX1qVbp3Z+M/oVBdRgCJn5en9q6t/AGJ7T+dRmKF7T4GPuD+VcqpZvdI5H40qrBq0XjPyrouTx+vhSpVmomfFV7r0qVAUnuVy3cpUqCE9LegD4z+s/Wor2pzx6ilSoNyzqD8cfr1phu5+WTXKVILhXIP6+fFQ6jJ+HA+00qVMLuhsFR959Oe/r/AIoZrj1cfr/uaVKihHask81zUIQD8/6ilSowit+Jsowe0dQnEcTnv24+VQ3b5uGTED0n1AnP0pUqAqtU2msgz8OZrtKq59lfQ54f4WGiJOMnED4QeftVtdICYXJ5AgZ+M4E0qVdvPMyfy57btV73h4nPb4+vpg/aiOj8OVl/vn85H0pUqrnmaVtxNofDwrTxPcEknnueKuXLE/lP4zSpVrOZiLaB6nQzd4iJxK44PMGaOeHpA4if125pUqjmSWqt8Jb4DYPz49Kg1GlDR8v1mJFKlV2JV9LohmIxzgGfuKg1+jUgkAAdu/1/xSpVneZ9V75BrfhsiemJgH74j/NSfsgn1j7/AI/rFcpVjOYva6NP8Ps35ilSpUfUa//Z"/>
          <p:cNvSpPr>
            <a:spLocks noChangeAspect="1" noChangeArrowheads="1"/>
          </p:cNvSpPr>
          <p:nvPr/>
        </p:nvSpPr>
        <p:spPr bwMode="auto">
          <a:xfrm>
            <a:off x="0" y="-838200"/>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hQWFRQUFxQUGBQVFRcYGBgVFBUVGBgVFxgXHCYeFxsjGRUWHy8gIycpLCwsFR4xNTAqNSYrLCkBCQoKDgwOGg8PGikkHyQsLCwsLCwsLCwsLCksLCwsKSwsLCwsLCwsLCwsLCwsLCksLCwsLCwsLCksLCwsLCwsLP/AABEIALcBEwMBIgACEQEDEQH/xAAbAAABBQEBAAAAAAAAAAAAAAAFAAIDBAYBB//EADwQAAIBAwMCAwYDBwQCAgMAAAECEQADIQQSMSJBBRNRBjJhcYGRodHwFCNCUrHB4QcVYvEzckPCJHOy/8QAGQEAAwEBAQAAAAAAAAAAAAAAAAECAwQF/8QAIxEBAQEBAAICAQQDAAAAAAAAAAERAiExAxJBE1FhcRQiMv/aAAwDAQACEQMRAD8AlC12KdFdivfeSbFdinRXYpA2K7FOiuxQZsV0CnRXYoBsUop0V0CkDIrsU6K7FAMiuxTopRQDYrsU6KUUA2KUU+KUUA2KUU+KUUA2KUU6K7FAMilFPilFBmRSNPimvbmkEL6hV94gfPGfTNNclhCyPj+uKkXTjBjj9flT7af3/rikao+mgE+gPHxGfxqwqQPv+NSXbciKg2mDjiM4oBzH04qpqbIMCASCOewE/l2qwbTDaIOPiPv+vWlastLHAM/E4gd8UvYCdRqVQAEyFX498ekn0+FBtZrZeMgY5hRJ4EgY4U/TtWjv+GiQWJY7lHYRmewnvVGx4eodsdgZ3ZG4k+8cg5H6zXB8nF69urnqT0DEMZln5PFp45xGOKVGDoGJODye6evzpVn/AI8/lX6lG4rsU3TKNo2kleQSSZB+JyafccKCWIAHJJgD5k162+HFhRXQtZb2h9pCCFtOIIyQRmYIKkZUiI+tReB+0N0uWuFmtZUkLu2uSIEgCMEY+XrXN/k8fbGv6PWa1+2uxTlqvq9fbtbfMYLuwCZgn5/Wui2TzWUmp4pRTgK7FMGxXYp0UopA2KUU+KUUA2KUU+KUUA2KUU+KUUA2KUU+K7FGmZFKKfFKKQNiuRUkUooBkUop8UooBkUoqSKW2jQjC0gtSRSigGbaaiYqWKUUjR7a4VqQiqeuuMokRnHc/Gf160W4MPuOPXJ4+lUrtwW1JkRnkRn+UR/mn6Xw9yd1xsmAABEDmPQ/UU/UaYdI+PJJ7zj5TGKz2+6rFJbgIkJdI7Ef5M0qv29HAiDSpfaH9aqez+juLah2DgQVKksdp7EnnPFGm8IL2+SJH8LAHnsTIH1+1ErdtVYhUVffyCczBk/AljM+n1rt3cGChViDMmCcCNsGRx6HjtXLfn/1+sdXPwedrHp/p4oQgbtzRG8IQsEg+570jiSY7+lQeH+wmpsXJH7O0busI27MRI6QD3gHE1sb+058wqciOZ9RmDODxHY8UxtduYhCHC8wPeYDkHPu5xmeD6Vzy2XY2vHP5AfFtZdtjbbtuxK+/bUGSYJ5BK8qQT2zMVjdXdbawujLkXFW4VJVZ4UjIHSsgRMCvR/ENEbzAO7IoMqtqA0w2HcjgyvEfOhOp9lLyMpt3y+xXEXlLbYK+4uTxI5kyIrS9ddXemX0k/5D/ZzxK2Vg3JckKJdmJEdPSfdERnvWh21kNT7UwzKbA3QoJabbkAZnusgyBOAe9GfZnxE3UhgQQTnYwRVmAAx978TXX8Xy8/8AMuuXvi+xbbSirNvTTERzBE/4/CrFzw1uwA4/iP3IPA4ra/JzPaZ8dvoPilFWrmiYdp44I79vvimNZIMQQfT9c051L6K82e0MV3bT9tLbTIzbVO/4mqXhbYgdBuFmYAATAAnk4P2qbxDxG3YXddcL2AnqJ9AvJrzfxrXftFwuwgdgfQcT8hj/ACTWXfyZ6Xzxvtv73j+nQS1639GByO3TOc1R0HtNbu6ry7bbkZMEgqN4JwswTI9f5cV5+tsTAAPyz94k1o/ZDTWvMY3iEubCbO87RvmN6k4YrBxzHAPbG/NWs+KN5tru2m6W+LiBhieR6EYKn4ggj6VNtrq1z4j20ttSRS20aEe2u7aftru2g0e2ltqTbSigI9tKKkilto0I4pbakilFGjEZWo7lqSPTP9qnikRQETmKguID3A9OOxOY+tWRbiuLa+8k1nZauWRV80/zD6x+VKrqpApUfX+R9g3Tat2W2TI3yyh12tAUbmyIkN0RieZomdax6WkqO7Is8GYbjiOAKl0/iyAOzbMTuJJEZKgkssmQOT8aZqjbuhhIQgMgKklZYEgsCJMRgT6/CvN16GBLW2W8sMdsNuaMKzR0kg5leofEg+gNzRJsG0W22r0ryOkd1WZgYwQORQ/ReDi09om+jKEufxtLnGQgz24Gc980TbXKNrboXA2k7WkmCVFwCVgzn44MVU6T9TLt43YXebRViSUEhhjkD5g98jPNWv2S5CglzEHejmCAMiSB3PuzJgmfSpetJ/Bc23Lh2jPSxCtkLgr0ktyRj0BrPeJeN3NG1uyLrP1FnMSQuQoVWJXO4dXPR86Vk/B7nsP9oNEqXkW1aKSxDO1sMjPkEKbgUXCIY7i2c8xTPDtLqrITJkMoCSDOCAxtoMLAJOcjvRTTe1Onu4ddhJlpZZbcIwcvGFJAj3R8avaBrFv/APMdFe4AVHklhCTtnaczBzI9KufWT3v9Mb/tWkbWXNnZTAnbMbvryOYqmmoJDEqVdW2kqYExyJyBtO7ntEVB4Z7X2dRidjSI37eoROCMcz/mi13QkkLb2wQNzcMCDIicsccccc8U/wBXnPCvpb+UWi1RuT5m7pwDIkyJnpPpGD+VdWyIBb+ID16cc+p7VUGqa3cVDetsNxQIVbzFVZMRJZjnmI4OZmjQ005BM8+8cH5MOP8ANHHyYfXx6GGyOzA/cf1ob4z4SuotFGJHcFScH5A5HwNHdTaJjECP5SOPxqs1g+ldvPU6nlydc5fDy3X+xmpQkhkZP5syPmpP9zQ7/ayAG8wEEkAoq8jnJNbUaG/qL503DOSWkNCJP/kM9IGDwcn61ldd4bc0d9rd/cAJiIIb/ks4mAO/euTv674bc7nk234NbJth7jk3OBMx2zHFVrvhAUlVOZYCO+31B5q6vjNs7dtm+5TAJ2iO/aYrmm8esMdl4XLRlsld46vWMg/So2Kxb8Ds+IWwPJBNsknJUocxMOZHHavQvDxc8tfOCi5HVsmOcc/CKA+BeNIzLZtneBiRMAdveAPJ+PFarbXX8eZ4rDvd8o9tLbUm2ltrTUYj20ttS7aW2jRiLbXdtSbaW2jRiPbS21JtpbaNGI9tLbUm2lto0Yi20ttSbaW2jRiPbXAtSxXCKNGIiRSo6vjNgADyzj/in50q5/8AIn7N/wBH+WG1vhC+TK7gm9mfoAPUTuUbhtIJnMn4ZMnume41gl0fUKYE2xvlIksIyDAgqeoHMmSRZ1WlRmYuNogkhSQO8/CY/wAV5Ib18pduh7xtu0E72yYEeZnqwVGZrm74vPttPkl9N7otZpL93YfND22YAKSpBuMqQXAjMyZIyO1aTW+BNetNbXrVl273UeZIJDEyoE4wwImfTNeY+z/he+zcZdwMhREgbkCmT2mf0K0drxu4LllGaQYXABIKqslpVomBkVP1qp1BfS+BPvJuIlmASkXNrbi0bsYGDIG7sKveKeFiFbU6bztuNyGTAHvHy/kPj+FT3dYzWtwJuAST0gkzmFwRjA6QeRmaENq9RbE27hCBgHtswCbWI4JEKADyu3jjg0tt8KskTav2E0l8hrYKAQpALFiBjbJmCJH2gcVP4f7N2NNuFq48YDI/aBMkkSD3EGhw8ZtdMagDBB3m4ynJEqVhjPqWyAOaAeNeOK9w7bsrsgiNo3ljJA/iEBcEzPeOdf8Ai6xtnUbhfZ/ThSRbDMD5knnsexkr1TwefrQ/xTxjyo2sbQth+FYqdpEgysKvVzmBiKyHh/tM4YJb3PulEklyoJBgDvAT7fMQWHg2qLRqWZrLtbfcS6by2QsbRubpUjI2zOMxle9aT+B217T6d2t3gAbjBN0LJBBO8A8qCCCI+2ZrZ2biMo2t7yyCGBgfOe2OPUVlfAvD7S2Vts7TvLKlzawO1yRhVllKiROCMwM0YsaxFDHJ62O8GQO0iCSSTAjnPHNS0gluge9IGCMfc9/T7iqfidpmtk2nW0wDNva3vG0STMHGM0tP41ZuQyFm3dE7O8E5Jj8anCyJTpM9QPPoCT2n6/3pzqz0dkrMWPF9LprdzzLmoDN/8wtON1z+C5cc7QygwVtqdoA/i7AfHPavR3kIW1fuMSxO4LtaWJEwxIIBjcM1r/ab2dGrUBrjLtgjZtHuz079u6GBE5gbQQK8s8Z8CYPBxKswUFohB/yyZiZPrwOK05tt2Me5J4VhqGtvvs7rY7h2EfLMSPmCar6nVHzCzqDkztZY+SmCP60TX2OHllmj3dwHfIms/ovCbjuVtgzDMAPRRuJPwAB+4qr9oz8Dns944Ld9ItlGk7bgJJgiBbuYyGMgn/kMYmvXrDllDFSpIB2tEiexivBVdwJgMPUY+npWj9nvarVW/wDxB3QdOxwWQH0Bnp+kVfx/J9faeudetbaW2qHgHibXrc3FVHxKqZEHI57x2oniJ5HOM/aOa6Z1rLEe2u7aoWPaTTO6ot0Fn4EEciQJIGfhRTZSnUvoYi20ttS7aW2noxFtpbal20ttGjEO2ltqXbS20aMRba5truq1C213OYXiYY8/+oNDn9prA4Lt8rbf/aKX2h/UQIqC7fXI3JPxYc0C8X9oFuLtTzE7k7beRBHdzHM/ShX+7BWU7mM+6DfVQeRwqZ97sfSleznLVMr9rbH4giD980qzlz27CkiLAjEEkkR2JIpVyXiuj7QOT2pFwOG2XRcR0RTC7HZSofLdOTzPee1ZNlYWfKkhi8xumWD9hwIgZotfUA8oWHUCoFw5wQxUx7pJA5xUWo0wZPd27H3kC2IRWjywxChmZjIwYBJ+BqPtevI/g1fZq/b3JtLEHkLc2kmTO8wBEDPy7Gk/jjIerYDgSAAMD3hgSfjk8c1pvDtUr29ylrCLaG8osxtgi5huv3WE8yT2xQ+9ZQuvlozXBgW0LN0oGZnlz7gAKyPdO0HIIpTo8T+D+1TJ1fu2GCXnaQwDAiCCDgzIA96hvi3tWqkhNrEyD74gM0sDI6gQFnMZkAZFVNZpztJRg0nftXJ2pO5SSOmMHMT8YkCtTpQzLBDG4BGYM8bSDiexFMtXCEadqR8FaYIHrMn60xdKGlZZSPjz8u/0p1nwe6t0IydRIEAgSCJWAcNIkzVvR2hfR22i2FKAlW6QDOYJ3EnvGB6ZovXgpyH+FaYW9TbF09HmK0kHEcGcd45IHrivSNF4upsza/eW5uMXdWAU7N/lyASpLt2G0fy1hND4LevFijKRbJQjqMDsxABgSYxme1Mfwy9ZfYSuD0lbi9oyu+J4OI5qPH5VLY9D8PFu6TdlbRvzkqG6gJk3BgEgyQIEg8VH4X7Q3Ldy7bXcz2x5QAYbdqgQ4ESZPrPYTiaHWPAVRSAG23FBYEIOoQRG1jsaRyDGMc0IF5dJqwbofYWZt6yrQeUhulipngkH1NNetxfvpdQ3lUI7FSdrFVuFPTO0tAGIz0weAKF32me0iPdEEbnct0gQ21RvTcDmRJjtwaM+E6mxqbLLbO1oEPsADLypClpnauePd+FeX6/xB7BuadlVAj7GVQSgdXJ3JuYm2rTwoCkEYqdO3Gu1Xtw3m2/2RC5cE3LRlSDCiFbEHJJkED8aD+0ftLqFgtp2sbhIe7duM5k5J6gCZBAkdjig+n8RawSbVzYjnqV4KswyDtIieCCOMQRUbi6yus/uywuFAYQtwGCxCnPaP7VfO/hFu+1C/wCLu+H1DkEZG98+o4NEPAPadNK0iHLKyllLI6zuEdQ2sO+04IOe8aDwT/S+/fti6Lcq0lcoBgkdz6igvtP/AKeajTP124Rp2tKkHvEr3jtV+WfpCussMrrsKqxLAjMT29IHb4VYtalbdvZbhgWD7zhgwAECcQQBWZHhrAEwcYkU4G4okH7if80/t+8LG2HtEwyoIZjlisDaBgfuzHp6VXbx25dcKzHyyCgRSDO4cRHJmDj+GfSs/o9WFKl3UyN3Q0EGSIYHviY9CKJNrLbDJie/H48U831SXfDgAjbbu1nYypt5KCJbqWAIjIIiKO3dbq00xsNaeCxAuhmLFJMyrAsFI7wIkcGssmvW2gVSA4cMrrtPuxAjYTHJImKI2fazUFWAds7ZYlVYbViJHrj19ayvd5uLkl9tH7L+LnTRY1JVAxZlLP7oOTJJjJmPr8KpX/8AUK6t0j9wyrIKqSZg+8Gk/lj60vZzT/tF0NqrVtnAK75CuRbUABlnqxwRHFHL3s1oTvPSLm1tm9lXImdpAiOqCYPGR2qv1bmH+nvkU8E8at6m2HUjd/Es5B9Pj86I7a8k09raruG2FWUA2dpDZ90uCJmDn716n4PrTdsJcZdhZZjH9jx9605+aflH6dvpY21zbUxSqmq8Qt2yA7qpbgE5OY+3xrb7zNRebDdZo1uIVbgxwY4NYlvY+LFoXL9sOl4sztdJDLtxbzyZzFb697hbt6jP2jn6V494/wCLIo2ae6Wtq25UNoz5m3LE7Qsdhnsay+TrF8zw11/2a0/mayblseZbO5IlrIhZciZHr25rg8O0ipo5u+6xFt1Q/vD5imDgx1ADNZ7T+Pv5t07DqLr2yLx8q5bAtwsysjaBxuiji+JacabSudPI8xlRd5/dvvEsCcsN2c1nOtUo+N6Pw79ou+a94XC5LBUBAY5MdB9aVT+0Hi1hNTcV9Ct1gc3CfekAz7h9fwpVeFqxeRWsAIpNlvMcSpC7cB26gfLPWTyDOYmom09prweAiuAfLDDpC4O0rtVLZwDukGcZIrnhJt2rb+XYEuWJuF3IS207gEB3AAgyqR8Tir+ntBLC3BNoXLjQtpUVEWGJBD2yTIWSCvTt7RXN69NsDf8AakAcdwzMNhR2AB5dFjkbobaVAgkQKajgXHdbclyQGKsbb4BYGFIWYORAlTJGACXhj77HX1KyQ7KxZiv8IZhtIXKiVBmSfjVTVpFp8HAHu4KKSYxILvmNyLuIDSDBJNLGc1ejZ4nZtZxCFw5IBAAKoOv3u0f1oTf0qC4IAAgFgpkT3WWMgxByeYo74lpDkQd5PEbQWncSUeDxPP4E13w4ecJBAUNCkkBgGByq7pAUT9+DWzPBzwBQzsGuAsGVlDLu3LJY/wDpc4Mj3Rz6ij4/pRauC+sW2dyB5LEq5XBIGw5WCGX5GOQKq6U6fUAXzCHo3GCQMHzFIIEkCFmI7gQBW1F5XtwbalNksSpXoPUGcsJB9STMtu+NZ3xWk8zGW8N8EdLiubalLoBuAtt2MzCCBgE7u0FY9cVH4mvvl1G0mSttm/hyAkSJEq0ggNAg4JB5tQu1rfWhUKCThDtwQQFgEsVTcwkypBiKjv2FuJtZCPLU7WYqhLMrhgpUtKrMFe84Gam3yeeAW747+0OqytpAyqNowAxMMWliNp6ZXPVPTBqb2m1GnuBN7G6zG2hKghYCybigkMe2SM0C1VvyjItkgMBuLSQZ2wCY6pG6Rj0jipF3OXKArk3IOApkArDQWcFlkz8YMg1WJ0V8C0ZS47Fs24KNvwpVlDATM4eIGYBGZp3tX4PubdbszcubHwIJP/yW8E9RA3DAME/ymqHht9reUgi2ysRxuLN7wG7q6WiOMEd87a3eHYAgSckHau6NszCEHbj4ekGp68KnmMv4L4TZNrdsR23FdtwNuBEx/F6LERyea9Ds+F+HWrQuXEsgN5YMy8F4CgrmMsORisd4n4VcW5bu2eLgCXrYO0TtDy3lkhm6j7vw9ZqVdeRpl6lV1YKq3G2B23yo7k9wST/B6DB/RyLOr/1Uu6e42n0umsNbtlwrebA2hmMwuAIzVHxr241GutnT3tLatXARcDteCBRHIFwjc20nGflVS/7Q2v2ZgbKrdaUChVDi4Vw1tF6mbt6ZyeJytvxAFGKebcctKq6AbQJ3BmAAY8Gcd8GpvVs/1RVm7pABuOpD/wA9pbTgAmMBypDdweOOataD2aOpX9zvZR0sxtnarZgKRO/GapafVFhb822FWQGdGdTG6eRKzB4UE4Eg1q/CNa+mRSNWAk7ghuB1beZHQwDKfdBz6zBJFLm9HJKxFz2Zup/5LNxe2bbD+ooXf8K2iQw7YGD/AJr1b2m9ornkrbe8V3MCfJdkfa2DIiGHOJ9APWgfs+9xC917Sm3G0rf2dZVx0oAFUM0HqYNxie9/eleWBCbWAe5yJj3vjnPPwq0tmWBtkSxgAg/0zH2Oa0/tf1B7z6bT2QFXalu71AkwpKbgC3EhV/oax6ancAXiBwBAK59QNwx3zRfKbMex+xWvJHkmzqJtqu67fncWO2VUMAdnpEYAkZop7S6e22nZmsm4FAMIo3rBEFNwyRJNYn2L9pdwW2W/8ahUUYBkzJdtstjkRycGjnivjuot2nA013IkuxUjJjhSyt8gfmKUay+GM076ctcLF/KdhzYTzF6d0EF+kBsSscc9q2XhPtfpGtLZssxdUgK6gAEYEkGIEDjtx6V5W2qts7FiV3fBW5M4bJHf48U+xqbaTbXdJ4MCTwR+PaKNZzrGx8U8H1du6daL6ASWAS45CMMkRdmVzwDERj0yuo8dv3mLXriO8T187cwBCwOfx+lXfF9DqWTzrunv3FwNzqwWDgDaP68ekUM02hCW2LyDtJaIEc42kSf161Ns/JX2L6bxEmFd22LBVQ5EZ5Wfdmf8U23415J3/sqtEmXuh1IYAdl59M4qjYspdADu77BsAY+6ABgCBAEcf8Yn1kt2yqFVANsdXUCCI54zOCQfuamdfW+Aj1uquXb5Fy4pO2fMZiVPSCoLBZaAAPnRXw/X6y2EfzRE+6LuccbkONuPlx9BV/w17LoQR++jaAGYlYLT7gECe0/WnWtEHgC7beCZUkbSIkZcCTzyQBHNa2X9hI1tv2s1bAMrooPYra/u00qBN7I2jnzrP0vKo+2Y+9KjejytO+uIj3mlkWdxdtsgwBxAnt+MTUzXIAMMCNyWwkjb1E3ZUfxMYz3/AP6H303E9bFSJDIJgAEKZzugFuRkClbBKQpFy6yQFLFSwLL1SR0yF9AMU1L1pk3MfLUtuDkslxpYkCGQtAI2mSAJPMcU8Ek7xnBYbFGRDwrK3McgqQcR3qloU8klkC7/AHGVMhVg9R4ljPoCZ9Ca7rL6G2DkkgiQOkBII2455HJwDxNLTS2dCb122xdGLqD5u7lVJPllCT2YfzAZ7jLbOutqjggIbm0ujKZwQsQJCjp3E+7M9jTNXfPSsm2GEmBLEAqSxJBCwI5/KpdQXwG8xg0AuiEZCghSwyVleAR6SKekrtppUQGKBgiurErwP3he3kKp2kMAACOJkUU0fiBJUW2BLQJRgZIX3w23YYCGZiYqhdDFJlekElQBt4EkwAZA25PqTnimW7oXJfah3FmYEgCAGU9UE7SSJPfg0ezXNRuVi/UGtiN6qzTuBAKhl3fz9G4gRjtMmlIB3NFwFhEW0LbtzyWABgGFGMg7jiapWHkkw+HUAyOqYBjJ3EgkmY9PlNBVdjASCcqSsLmAYEg+vYT6CkaXxLwwsF8tWJaGLhSx24JTmSQVnbEADcI7htfoDbS3lm2ggMfe27gIWAHgcdzxiMA6ty4ANrpyGmGlcAxgrkKVAP8AYyO6vVMy99oD4HoXlF2hgd3AJA/igY3QS4VkB9HpbQ2XkBAPUCWGVYswLLO0RBQgbYIBnvWk09icggEpIWMNt90qwge6FAb/AIgdJGA2n1TqdrBiFhRG1VViqttwZBG6R3naJPcw7ByCQBIMqzAnbJYEqFLMTIIEgDEjmjr2fJ4tqEW1KECYmAvIgC31bYUiQDPoAIAAa2wPcNy4o3GURQNyScInfqOGM9/UitFqYNtkLMOgldrAETGSCdoO449ODIORdy8EG5dzA7Q25VDAjJcm0hZuSIGMCkYF4fes6TTXLzANd3PatERuG0AlhuAKYM8T/wCuRQHw/wARZ1cM+1GLuEDBQpK7RAHUZB289/rR/wAa0Ny4u17QAUSu0IklyNzGIMkDk9qymrtAErbSc5yT37do+Pxp8+sZ3YOWbd02NwEW1tmcALtjEL0ls43Hnd3xUy+yVxHMhGUp7xyAFAOVOd3/AK5z86j0uvvMiq6R5flYjnyihVSIyYVftV//AH6+6gG1tIyozPMeg+PFLIfgFu+GapwXe1dFkbra9aqxYgxAuAlhuHAzmm/7RqLQ6bd0BCrk3YQICD1bmG0CSernH1q8nnbt7IzQ/nlTuKh1CqCRPTAA5xnNU/HvbXzXAuWEuMpHU8EyMFQYkDtAPOaM0rgJrfAbgQ3EQlQFNxvLZVBd9q7Hu5uEmBKCoruiKqGW04AUFpYXJkgFjCjaJKiI/iGaOav/AFAu3GtdA2o2/wAsxt3BWVMRwA31gUY8U9o7rQPLD7hsEAFSrHc+NpAz3+INO6WRn/D9Qpbc6ksc7Eg7j3BTuILEcQYiareO2gy7l82JybpiJyLaoRJhSp3Dt6URfX3tyt5AWABKLEjpyT2Px+dDfFPGjcuddsAnuTGD6r7o7dqf9C1ForaMwlrpImBIWQJJCkmF75PerVy5M3bdstbMhrVybkCREEbSfv8AWqli9gcMoLdPYQIB2z/Mxoi+uFqykISMSrElSpzBAIpYUP1wLLJuXAmwMLe0hQ0E7RaBACiDkTAMyc1zUMRYRHW2EKhg6oGLFlE7royf/WcH4iqA8aQuD5Kyw2kQD3IBEnpMH+lWr2tU2FQ2xsA4VQpUqV6mKkbmIET3ingVdc9wDadxUiBIAAUmIgZ96a5p7d1Y3EDgATOMkAgCZnt86be8ZMmVBgnJXuW3R96gHisuCR0kyQAM0uuf2L+xRtOltxeGyEtsYYMym42FXas7D1EiemV+lS+FadLlt7bXwLIdHZSfLkhYZhFtzxEE4555qlptUzCZMYgELxxBHBz/AEFWrGrFqQmN6w3SnUDyp7wfSlzsmU1zXe1OmNxt1gOcDet8w0AAHCDkD0pUIvWbBYkIQDkAA4B7c0qseWvOnS6zMttOogbYKW26QSxUGJwVyARFXV0RTFt2XpO5cMivyFUBt3ST/wBE4bavLcILMkFsqSpM8dQJEAHkZwBQ69bsK7KioG8w7m827bB3AwOjDL2xwRkes4sYs2GZZVQQqtcdihWe+6FaSCC3cEbRzXLZPSiSFJIHULgiBz1T25Ekcd6o2vGEt7RkEqillKuNpwIUdUiBgD1OaX+5hX6XkNnCBAu0dObYVi2ef681EnR7FzT6y31orw0ncnWAGUMWhXEDA4+ExnPU1CeWAoXaY3bYABLSsEcZDEce7FNseMjgjdtiCJgzyxDuTiJ5PrzQjxPVI1qJuL7oAQqAoGekAYyT8qshi+FZ2DraJBIhnO4x/FxJxsG0nsa5b07IRKuXxBZ26cyQswMfInB5oSviT+XbxFxQwlWYAztkmMz8JIyea5a1twFICwGJ6upiCeNxz6fqIKNGVcW3XdBLk7bgCggnuGIgTAG48T3kUQt2cgoI2liAAu1GAALMeXb5Z6Sc81l7+ruMuwAANO7k7pOd0nq7/f4U4JcIEkHIIxxt90D0jtRh6OL5YRjsgbjIO15Nxjuc5OCYkETzIxFP1F7avbDQD/CWBEnHxAhT6AiKzlu0+xhukE8EAjkmIYHHzqa75kTvMgFZnJU7QQTywwMH0pYNHjgDaex5O0gAmSQYjAnP83NRswUbW5ZVBwCMg+mTiRBiJPMUDu+Y0FnJIBXnseRUi6Y7QJMQMTiIiPting0R/agqndHo0D4sZ6cE7cTAzEgVWuajzZIG4knAglimT/yJAk9hIM1B+xdJ+RP41VuaWO+PzpYWjZ1Ba0wYyEHUDDZgsIWYYiY7D50B0urxyIjgKVALEZAbBmMiOwqVre1SdxOOKDJck+n1owWiunuAOO/zj4gZ9c8/Ou3tXgTtPKxHGBGTjjiPXPBqhphgGfTNPa3gfI0y0+3cV5XeA3cEj+LqJ4mP+M1QueC20GCWYhtvEAg7cGc5Pp6fOpz0z+u1ULt1p59fxNELVTQaB2uRGFgn4T7pzEiSMd601u6tlSkB/ViMsGKkkTkZifTjis8thkIYHnBq+98RnP6H5VVKL169xBPqcmQMAwBgiYOJ5FZ7XaA7sMzsSBkd8z3nkdwKJB93HyqrrdLcB4PP6/rRJRbC0fgpBls+iiRk/H70vEPE7j9Cbtu0KRmDt9MkQABxHGaZZuHd1Dv3Arp05HuEjHHbmgg19OUPV7x4GY5I3T6YP2zU+h0pd++2TJ5kgd8jnj61ZPhjuZYj5x8fxqTT2nQe9gbsfr1gU8pbBG9bV1IKcyOoBYEEyemRgTM/TvWfbw9gRxn6c5H3ijmn8O6QywCIjGRj4UPu+YvR2HYcRI/Kj62QbBrR2raW4B6j/CUVzII+MjE4GZBqTRa/cXSFJC4YqsAqx5O0kKQOTEbs+lCkunk8gevxkfjNK1bzkmOogScEmcenalitgp/uNse9btz/APqDY7ZC5xFcqgqN2PqfuZpUfUbBLTuFKwBgk/3qK5kk9ySaiBzUlAXLBAHyUR864hgz8/6GobZxSZqnDWEvRP1qK4AQB8vwqIvXC9USw1z+/wCNK29QBqmSgJEeD9amW/x9aqzmuzSNZN6B9ajv6rpH1/rVd3qK49MllL5NX1vYHyihVh6vBqKcWHvnb+FVt/PxrjtTRSDoODQrUWgJiitD9Wn6+1BKKuQIq1YNUiYq3YalCTMtcCfqKje7TTekc/5raWIsSai2COJqvctCmX7oqJr4mPx/6+tO9QYL6FB2q5qUBH6/pQ3wy5JFXtZP9PStOe03kJ1enWcUrVoT+NR6m4Z/P+1PtOSYweO8VF6mnnhcCDbVG/Ed6LXMJJ/H60MvQV7c8/D0q+qUiXSXcc1S1Rhvx7Vc0yiq+pjd/ipt8DPKAtUlo54pgPy/X0qVTHYf1qZYpaU/ClXVfH5AxSqthY4DUk1ElOrBomQ01nps1FcegzjcrouVSe9XRepkvI1WlNUNK0n9dv8Aqrd68BSM7dXDcxUQu1FevdqQOa9nmo7l2oFJJ/X5Ur+B6flTJb01zNX2uYoVov19adr9ZBAFBrlzUVYRZEj4fjQJdX8f1+u9X/2yFWDBGDnv2GT6GkBWzZJETnntiPWeKH+I4WeIMd8/GPqaJ+GXl2TkHAPw74EgZ9Jn5RkT7UakYgCM5gCTn0Jnj1PcdqYAnvVZs6iB/mhLXK6l49v60pCFLt7A/X+e1NF0bcE/r+tVbRYxOBPMD5f0FWLtloE8enw7cY7/ADrSRNqC9qMcUy1ekiQP18Kdd05PPyyCM/H41JZ8LbGDEE47R2NLKNgt4RelhwJ7UX1tBvC7JVh0zxiR9TJHI+HpRfWJlcTjMT94HyrWc3E7Gd1tyGj+9T6FWLRnt2HFRa+3+8HqcwPTtH2/CjPg2i+fPb40c8W0r1kSeIIVtiKz1+4cDEcwP8VrPFLJ2gCfjGYH4/egGs0ZjnA4kCR8z6fnV/JwnnpHo78T+VU9U5LH/rirVmySCM/CcSY45GPyrl3TnMg+skSPp/3WV5ti9URdMfX1qVbp3Z+M/oVBdRgCJn5en9q6t/AGJ7T+dRmKF7T4GPuD+VcqpZvdI5H40qrBq0XjPyrouTx+vhSpVmomfFV7r0qVAUnuVy3cpUqCE9LegD4z+s/Wor2pzx6ilSoNyzqD8cfr1phu5+WTXKVILhXIP6+fFQ6jJ+HA+00qVMLuhsFR959Oe/r/AIoZrj1cfr/uaVKihHask81zUIQD8/6ilSowit+Jsowe0dQnEcTnv24+VQ3b5uGTED0n1AnP0pUqAqtU2msgz8OZrtKq59lfQ54f4WGiJOMnED4QeftVtdICYXJ5AgZ+M4E0qVdvPMyfy57btV73h4nPb4+vpg/aiOj8OVl/vn85H0pUqrnmaVtxNofDwrTxPcEknnueKuXLE/lP4zSpVrOZiLaB6nQzd4iJxK44PMGaOeHpA4if125pUqjmSWqt8Jb4DYPz49Kg1GlDR8v1mJFKlV2JV9LohmIxzgGfuKg1+jUgkAAdu/1/xSpVneZ9V75BrfhsiemJgH74j/NSfsgn1j7/AI/rFcpVjOYva6NP8Ps35ilSpUfUa//Z"/>
          <p:cNvSpPr>
            <a:spLocks noChangeAspect="1" noChangeArrowheads="1"/>
          </p:cNvSpPr>
          <p:nvPr/>
        </p:nvSpPr>
        <p:spPr bwMode="auto">
          <a:xfrm>
            <a:off x="152400" y="-685800"/>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RUUEhQWFRQUFxQUGBQVFRcYGBgVFBUVGBgVFxgXHCYeFxsjGRUWHy8gIycpLCwsFR4xNTAqNSYrLCkBCQoKDgwOGg8PGikkHyQsLCwsLCwsLCwsLCksLCwsKSwsLCwsLCwsLCwsLCwsLCksLCwsLCwsLCksLCwsLCwsLP/AABEIALcBEwMBIgACEQEDEQH/xAAbAAABBQEBAAAAAAAAAAAAAAAFAAIDBAYBB//EADwQAAIBAwMCAwYDBwQCAgMAAAECEQADIQQSMSJBBRNRBjJhcYGRodHwFCNCUrHB4QcVYvEzckPCJHOy/8QAGQEAAwEBAQAAAAAAAAAAAAAAAAECAwQF/8QAIxEBAQEBAAICAQQDAAAAAAAAAAERAiExAxJBE1FhcRQiMv/aAAwDAQACEQMRAD8AlC12KdFdivfeSbFdinRXYpA2K7FOiuxQZsV0CnRXYoBsUop0V0CkDIrsU6K7FAMiuxTopRQDYrsU6KUUA2KUU+KUUA2KUU+KUUA2KUU6K7FAMilFPilFBmRSNPimvbmkEL6hV94gfPGfTNNclhCyPj+uKkXTjBjj9flT7af3/rikao+mgE+gPHxGfxqwqQPv+NSXbciKg2mDjiM4oBzH04qpqbIMCASCOewE/l2qwbTDaIOPiPv+vWlastLHAM/E4gd8UvYCdRqVQAEyFX498ekn0+FBtZrZeMgY5hRJ4EgY4U/TtWjv+GiQWJY7lHYRmewnvVGx4eodsdgZ3ZG4k+8cg5H6zXB8nF69urnqT0DEMZln5PFp45xGOKVGDoGJODye6evzpVn/AI8/lX6lG4rsU3TKNo2kleQSSZB+JyafccKCWIAHJJgD5k162+HFhRXQtZb2h9pCCFtOIIyQRmYIKkZUiI+tReB+0N0uWuFmtZUkLu2uSIEgCMEY+XrXN/k8fbGv6PWa1+2uxTlqvq9fbtbfMYLuwCZgn5/Wui2TzWUmp4pRTgK7FMGxXYp0UopA2KUU+KUUA2KUU+KUUA2KUU+KUUA2KUU+K7FGmZFKKfFKKQNiuRUkUooBkUop8UooBkUoqSKW2jQjC0gtSRSigGbaaiYqWKUUjR7a4VqQiqeuuMokRnHc/Gf160W4MPuOPXJ4+lUrtwW1JkRnkRn+UR/mn6Xw9yd1xsmAABEDmPQ/UU/UaYdI+PJJ7zj5TGKz2+6rFJbgIkJdI7Ef5M0qv29HAiDSpfaH9aqez+juLah2DgQVKksdp7EnnPFGm8IL2+SJH8LAHnsTIH1+1ErdtVYhUVffyCczBk/AljM+n1rt3cGChViDMmCcCNsGRx6HjtXLfn/1+sdXPwedrHp/p4oQgbtzRG8IQsEg+570jiSY7+lQeH+wmpsXJH7O0busI27MRI6QD3gHE1sb+058wqciOZ9RmDODxHY8UxtduYhCHC8wPeYDkHPu5xmeD6Vzy2XY2vHP5AfFtZdtjbbtuxK+/bUGSYJ5BK8qQT2zMVjdXdbawujLkXFW4VJVZ4UjIHSsgRMCvR/ENEbzAO7IoMqtqA0w2HcjgyvEfOhOp9lLyMpt3y+xXEXlLbYK+4uTxI5kyIrS9ddXemX0k/5D/ZzxK2Vg3JckKJdmJEdPSfdERnvWh21kNT7UwzKbA3QoJabbkAZnusgyBOAe9GfZnxE3UhgQQTnYwRVmAAx978TXX8Xy8/8AMuuXvi+xbbSirNvTTERzBE/4/CrFzw1uwA4/iP3IPA4ra/JzPaZ8dvoPilFWrmiYdp44I79vvimNZIMQQfT9c051L6K82e0MV3bT9tLbTIzbVO/4mqXhbYgdBuFmYAATAAnk4P2qbxDxG3YXddcL2AnqJ9AvJrzfxrXftFwuwgdgfQcT8hj/ACTWXfyZ6Xzxvtv73j+nQS1639GByO3TOc1R0HtNbu6ry7bbkZMEgqN4JwswTI9f5cV5+tsTAAPyz94k1o/ZDTWvMY3iEubCbO87RvmN6k4YrBxzHAPbG/NWs+KN5tru2m6W+LiBhieR6EYKn4ggj6VNtrq1z4j20ttSRS20aEe2u7aftru2g0e2ltqTbSigI9tKKkilto0I4pbakilFGjEZWo7lqSPTP9qnikRQETmKguID3A9OOxOY+tWRbiuLa+8k1nZauWRV80/zD6x+VKrqpApUfX+R9g3Tat2W2TI3yyh12tAUbmyIkN0RieZomdax6WkqO7Is8GYbjiOAKl0/iyAOzbMTuJJEZKgkssmQOT8aZqjbuhhIQgMgKklZYEgsCJMRgT6/CvN16GBLW2W8sMdsNuaMKzR0kg5leofEg+gNzRJsG0W22r0ryOkd1WZgYwQORQ/ReDi09om+jKEufxtLnGQgz24Gc980TbXKNrboXA2k7WkmCVFwCVgzn44MVU6T9TLt43YXebRViSUEhhjkD5g98jPNWv2S5CglzEHejmCAMiSB3PuzJgmfSpetJ/Bc23Lh2jPSxCtkLgr0ktyRj0BrPeJeN3NG1uyLrP1FnMSQuQoVWJXO4dXPR86Vk/B7nsP9oNEqXkW1aKSxDO1sMjPkEKbgUXCIY7i2c8xTPDtLqrITJkMoCSDOCAxtoMLAJOcjvRTTe1Onu4ddhJlpZZbcIwcvGFJAj3R8avaBrFv/APMdFe4AVHklhCTtnaczBzI9KufWT3v9Mb/tWkbWXNnZTAnbMbvryOYqmmoJDEqVdW2kqYExyJyBtO7ntEVB4Z7X2dRidjSI37eoROCMcz/mi13QkkLb2wQNzcMCDIicsccccc8U/wBXnPCvpb+UWi1RuT5m7pwDIkyJnpPpGD+VdWyIBb+ID16cc+p7VUGqa3cVDetsNxQIVbzFVZMRJZjnmI4OZmjQ005BM8+8cH5MOP8ANHHyYfXx6GGyOzA/cf1ob4z4SuotFGJHcFScH5A5HwNHdTaJjECP5SOPxqs1g+ldvPU6nlydc5fDy3X+xmpQkhkZP5syPmpP9zQ7/ayAG8wEEkAoq8jnJNbUaG/qL503DOSWkNCJP/kM9IGDwcn61ldd4bc0d9rd/cAJiIIb/ks4mAO/euTv674bc7nk234NbJth7jk3OBMx2zHFVrvhAUlVOZYCO+31B5q6vjNs7dtm+5TAJ2iO/aYrmm8esMdl4XLRlsld46vWMg/So2Kxb8Ds+IWwPJBNsknJUocxMOZHHavQvDxc8tfOCi5HVsmOcc/CKA+BeNIzLZtneBiRMAdveAPJ+PFarbXX8eZ4rDvd8o9tLbUm2ltrTUYj20ttS7aW2jRiLbXdtSbaW2jRiPbS21JtpbaNGI9tLbUm2lto0Yi20ttSbaW2jRiPbXAtSxXCKNGIiRSo6vjNgADyzj/in50q5/8AIn7N/wBH+WG1vhC+TK7gm9mfoAPUTuUbhtIJnMn4ZMnume41gl0fUKYE2xvlIksIyDAgqeoHMmSRZ1WlRmYuNogkhSQO8/CY/wAV5Ib18pduh7xtu0E72yYEeZnqwVGZrm74vPttPkl9N7otZpL93YfND22YAKSpBuMqQXAjMyZIyO1aTW+BNetNbXrVl273UeZIJDEyoE4wwImfTNeY+z/he+zcZdwMhREgbkCmT2mf0K0drxu4LllGaQYXABIKqslpVomBkVP1qp1BfS+BPvJuIlmASkXNrbi0bsYGDIG7sKveKeFiFbU6bztuNyGTAHvHy/kPj+FT3dYzWtwJuAST0gkzmFwRjA6QeRmaENq9RbE27hCBgHtswCbWI4JEKADyu3jjg0tt8KskTav2E0l8hrYKAQpALFiBjbJmCJH2gcVP4f7N2NNuFq48YDI/aBMkkSD3EGhw8ZtdMagDBB3m4ynJEqVhjPqWyAOaAeNeOK9w7bsrsgiNo3ljJA/iEBcEzPeOdf8Ai6xtnUbhfZ/ThSRbDMD5knnsexkr1TwefrQ/xTxjyo2sbQth+FYqdpEgysKvVzmBiKyHh/tM4YJb3PulEklyoJBgDvAT7fMQWHg2qLRqWZrLtbfcS6by2QsbRubpUjI2zOMxle9aT+B217T6d2t3gAbjBN0LJBBO8A8qCCCI+2ZrZ2biMo2t7yyCGBgfOe2OPUVlfAvD7S2Vts7TvLKlzawO1yRhVllKiROCMwM0YsaxFDHJ62O8GQO0iCSSTAjnPHNS0gluge9IGCMfc9/T7iqfidpmtk2nW0wDNva3vG0STMHGM0tP41ZuQyFm3dE7O8E5Jj8anCyJTpM9QPPoCT2n6/3pzqz0dkrMWPF9LprdzzLmoDN/8wtON1z+C5cc7QygwVtqdoA/i7AfHPavR3kIW1fuMSxO4LtaWJEwxIIBjcM1r/ab2dGrUBrjLtgjZtHuz079u6GBE5gbQQK8s8Z8CYPBxKswUFohB/yyZiZPrwOK05tt2Me5J4VhqGtvvs7rY7h2EfLMSPmCar6nVHzCzqDkztZY+SmCP60TX2OHllmj3dwHfIms/ovCbjuVtgzDMAPRRuJPwAB+4qr9oz8Dns944Ld9ItlGk7bgJJgiBbuYyGMgn/kMYmvXrDllDFSpIB2tEiexivBVdwJgMPUY+npWj9nvarVW/wDxB3QdOxwWQH0Bnp+kVfx/J9faeudetbaW2qHgHibXrc3FVHxKqZEHI57x2oniJ5HOM/aOa6Z1rLEe2u7aoWPaTTO6ot0Fn4EEciQJIGfhRTZSnUvoYi20ttS7aW2noxFtpbal20ttGjEO2ltqXbS20aMRba5truq1C213OYXiYY8/+oNDn9prA4Lt8rbf/aKX2h/UQIqC7fXI3JPxYc0C8X9oFuLtTzE7k7beRBHdzHM/ShX+7BWU7mM+6DfVQeRwqZ97sfSleznLVMr9rbH4giD980qzlz27CkiLAjEEkkR2JIpVyXiuj7QOT2pFwOG2XRcR0RTC7HZSofLdOTzPee1ZNlYWfKkhi8xumWD9hwIgZotfUA8oWHUCoFw5wQxUx7pJA5xUWo0wZPd27H3kC2IRWjywxChmZjIwYBJ+BqPtevI/g1fZq/b3JtLEHkLc2kmTO8wBEDPy7Gk/jjIerYDgSAAMD3hgSfjk8c1pvDtUr29ylrCLaG8osxtgi5huv3WE8yT2xQ+9ZQuvlozXBgW0LN0oGZnlz7gAKyPdO0HIIpTo8T+D+1TJ1fu2GCXnaQwDAiCCDgzIA96hvi3tWqkhNrEyD74gM0sDI6gQFnMZkAZFVNZpztJRg0nftXJ2pO5SSOmMHMT8YkCtTpQzLBDG4BGYM8bSDiexFMtXCEadqR8FaYIHrMn60xdKGlZZSPjz8u/0p1nwe6t0IydRIEAgSCJWAcNIkzVvR2hfR22i2FKAlW6QDOYJ3EnvGB6ZovXgpyH+FaYW9TbF09HmK0kHEcGcd45IHrivSNF4upsza/eW5uMXdWAU7N/lyASpLt2G0fy1hND4LevFijKRbJQjqMDsxABgSYxme1Mfwy9ZfYSuD0lbi9oyu+J4OI5qPH5VLY9D8PFu6TdlbRvzkqG6gJk3BgEgyQIEg8VH4X7Q3Ldy7bXcz2x5QAYbdqgQ4ESZPrPYTiaHWPAVRSAG23FBYEIOoQRG1jsaRyDGMc0IF5dJqwbofYWZt6yrQeUhulipngkH1NNetxfvpdQ3lUI7FSdrFVuFPTO0tAGIz0weAKF32me0iPdEEbnct0gQ21RvTcDmRJjtwaM+E6mxqbLLbO1oEPsADLypClpnauePd+FeX6/xB7BuadlVAj7GVQSgdXJ3JuYm2rTwoCkEYqdO3Gu1Xtw3m2/2RC5cE3LRlSDCiFbEHJJkED8aD+0ftLqFgtp2sbhIe7duM5k5J6gCZBAkdjig+n8RawSbVzYjnqV4KswyDtIieCCOMQRUbi6yus/uywuFAYQtwGCxCnPaP7VfO/hFu+1C/wCLu+H1DkEZG98+o4NEPAPadNK0iHLKyllLI6zuEdQ2sO+04IOe8aDwT/S+/fti6Lcq0lcoBgkdz6igvtP/AKeajTP124Rp2tKkHvEr3jtV+WfpCussMrrsKqxLAjMT29IHb4VYtalbdvZbhgWD7zhgwAECcQQBWZHhrAEwcYkU4G4okH7if80/t+8LG2HtEwyoIZjlisDaBgfuzHp6VXbx25dcKzHyyCgRSDO4cRHJmDj+GfSs/o9WFKl3UyN3Q0EGSIYHviY9CKJNrLbDJie/H48U831SXfDgAjbbu1nYypt5KCJbqWAIjIIiKO3dbq00xsNaeCxAuhmLFJMyrAsFI7wIkcGssmvW2gVSA4cMrrtPuxAjYTHJImKI2fazUFWAds7ZYlVYbViJHrj19ayvd5uLkl9tH7L+LnTRY1JVAxZlLP7oOTJJjJmPr8KpX/8AUK6t0j9wyrIKqSZg+8Gk/lj60vZzT/tF0NqrVtnAK75CuRbUABlnqxwRHFHL3s1oTvPSLm1tm9lXImdpAiOqCYPGR2qv1bmH+nvkU8E8at6m2HUjd/Es5B9Pj86I7a8k09raruG2FWUA2dpDZ90uCJmDn716n4PrTdsJcZdhZZjH9jx9605+aflH6dvpY21zbUxSqmq8Qt2yA7qpbgE5OY+3xrb7zNRebDdZo1uIVbgxwY4NYlvY+LFoXL9sOl4sztdJDLtxbzyZzFb697hbt6jP2jn6V494/wCLIo2ae6Wtq25UNoz5m3LE7Qsdhnsay+TrF8zw11/2a0/mayblseZbO5IlrIhZciZHr25rg8O0ipo5u+6xFt1Q/vD5imDgx1ADNZ7T+Pv5t07DqLr2yLx8q5bAtwsysjaBxuiji+JacabSudPI8xlRd5/dvvEsCcsN2c1nOtUo+N6Pw79ou+a94XC5LBUBAY5MdB9aVT+0Hi1hNTcV9Ct1gc3CfekAz7h9fwpVeFqxeRWsAIpNlvMcSpC7cB26gfLPWTyDOYmom09prweAiuAfLDDpC4O0rtVLZwDukGcZIrnhJt2rb+XYEuWJuF3IS207gEB3AAgyqR8Tir+ntBLC3BNoXLjQtpUVEWGJBD2yTIWSCvTt7RXN69NsDf8AakAcdwzMNhR2AB5dFjkbobaVAgkQKajgXHdbclyQGKsbb4BYGFIWYORAlTJGACXhj77HX1KyQ7KxZiv8IZhtIXKiVBmSfjVTVpFp8HAHu4KKSYxILvmNyLuIDSDBJNLGc1ejZ4nZtZxCFw5IBAAKoOv3u0f1oTf0qC4IAAgFgpkT3WWMgxByeYo74lpDkQd5PEbQWncSUeDxPP4E13w4ecJBAUNCkkBgGByq7pAUT9+DWzPBzwBQzsGuAsGVlDLu3LJY/wDpc4Mj3Rz6ij4/pRauC+sW2dyB5LEq5XBIGw5WCGX5GOQKq6U6fUAXzCHo3GCQMHzFIIEkCFmI7gQBW1F5XtwbalNksSpXoPUGcsJB9STMtu+NZ3xWk8zGW8N8EdLiubalLoBuAtt2MzCCBgE7u0FY9cVH4mvvl1G0mSttm/hyAkSJEq0ggNAg4JB5tQu1rfWhUKCThDtwQQFgEsVTcwkypBiKjv2FuJtZCPLU7WYqhLMrhgpUtKrMFe84Gam3yeeAW747+0OqytpAyqNowAxMMWliNp6ZXPVPTBqb2m1GnuBN7G6zG2hKghYCybigkMe2SM0C1VvyjItkgMBuLSQZ2wCY6pG6Rj0jipF3OXKArk3IOApkArDQWcFlkz8YMg1WJ0V8C0ZS47Fs24KNvwpVlDATM4eIGYBGZp3tX4PubdbszcubHwIJP/yW8E9RA3DAME/ymqHht9reUgi2ysRxuLN7wG7q6WiOMEd87a3eHYAgSckHau6NszCEHbj4ekGp68KnmMv4L4TZNrdsR23FdtwNuBEx/F6LERyea9Ds+F+HWrQuXEsgN5YMy8F4CgrmMsORisd4n4VcW5bu2eLgCXrYO0TtDy3lkhm6j7vw9ZqVdeRpl6lV1YKq3G2B23yo7k9wST/B6DB/RyLOr/1Uu6e42n0umsNbtlwrebA2hmMwuAIzVHxr241GutnT3tLatXARcDteCBRHIFwjc20nGflVS/7Q2v2ZgbKrdaUChVDi4Vw1tF6mbt6ZyeJytvxAFGKebcctKq6AbQJ3BmAAY8Gcd8GpvVs/1RVm7pABuOpD/wA9pbTgAmMBypDdweOOataD2aOpX9zvZR0sxtnarZgKRO/GapafVFhb822FWQGdGdTG6eRKzB4UE4Eg1q/CNa+mRSNWAk7ghuB1beZHQwDKfdBz6zBJFLm9HJKxFz2Zup/5LNxe2bbD+ooXf8K2iQw7YGD/AJr1b2m9ornkrbe8V3MCfJdkfa2DIiGHOJ9APWgfs+9xC917Sm3G0rf2dZVx0oAFUM0HqYNxie9/eleWBCbWAe5yJj3vjnPPwq0tmWBtkSxgAg/0zH2Oa0/tf1B7z6bT2QFXalu71AkwpKbgC3EhV/oax6ancAXiBwBAK59QNwx3zRfKbMex+xWvJHkmzqJtqu67fncWO2VUMAdnpEYAkZop7S6e22nZmsm4FAMIo3rBEFNwyRJNYn2L9pdwW2W/8ahUUYBkzJdtstjkRycGjnivjuot2nA013IkuxUjJjhSyt8gfmKUay+GM076ctcLF/KdhzYTzF6d0EF+kBsSscc9q2XhPtfpGtLZssxdUgK6gAEYEkGIEDjtx6V5W2qts7FiV3fBW5M4bJHf48U+xqbaTbXdJ4MCTwR+PaKNZzrGx8U8H1du6daL6ASWAS45CMMkRdmVzwDERj0yuo8dv3mLXriO8T187cwBCwOfx+lXfF9DqWTzrunv3FwNzqwWDgDaP68ekUM02hCW2LyDtJaIEc42kSf161Ns/JX2L6bxEmFd22LBVQ5EZ5Wfdmf8U23415J3/sqtEmXuh1IYAdl59M4qjYspdADu77BsAY+6ABgCBAEcf8Yn1kt2yqFVANsdXUCCI54zOCQfuamdfW+Aj1uquXb5Fy4pO2fMZiVPSCoLBZaAAPnRXw/X6y2EfzRE+6LuccbkONuPlx9BV/w17LoQR++jaAGYlYLT7gECe0/WnWtEHgC7beCZUkbSIkZcCTzyQBHNa2X9hI1tv2s1bAMrooPYra/u00qBN7I2jnzrP0vKo+2Y+9KjejytO+uIj3mlkWdxdtsgwBxAnt+MTUzXIAMMCNyWwkjb1E3ZUfxMYz3/AP6H303E9bFSJDIJgAEKZzugFuRkClbBKQpFy6yQFLFSwLL1SR0yF9AMU1L1pk3MfLUtuDkslxpYkCGQtAI2mSAJPMcU8Ek7xnBYbFGRDwrK3McgqQcR3qloU8klkC7/AHGVMhVg9R4ljPoCZ9Ca7rL6G2DkkgiQOkBII2455HJwDxNLTS2dCb122xdGLqD5u7lVJPllCT2YfzAZ7jLbOutqjggIbm0ujKZwQsQJCjp3E+7M9jTNXfPSsm2GEmBLEAqSxJBCwI5/KpdQXwG8xg0AuiEZCghSwyVleAR6SKekrtppUQGKBgiurErwP3he3kKp2kMAACOJkUU0fiBJUW2BLQJRgZIX3w23YYCGZiYqhdDFJlekElQBt4EkwAZA25PqTnimW7oXJfah3FmYEgCAGU9UE7SSJPfg0ezXNRuVi/UGtiN6qzTuBAKhl3fz9G4gRjtMmlIB3NFwFhEW0LbtzyWABgGFGMg7jiapWHkkw+HUAyOqYBjJ3EgkmY9PlNBVdjASCcqSsLmAYEg+vYT6CkaXxLwwsF8tWJaGLhSx24JTmSQVnbEADcI7htfoDbS3lm2ggMfe27gIWAHgcdzxiMA6ty4ANrpyGmGlcAxgrkKVAP8AYyO6vVMy99oD4HoXlF2hgd3AJA/igY3QS4VkB9HpbQ2XkBAPUCWGVYswLLO0RBQgbYIBnvWk09icggEpIWMNt90qwge6FAb/AIgdJGA2n1TqdrBiFhRG1VViqttwZBG6R3naJPcw7ByCQBIMqzAnbJYEqFLMTIIEgDEjmjr2fJ4tqEW1KECYmAvIgC31bYUiQDPoAIAAa2wPcNy4o3GURQNyScInfqOGM9/UitFqYNtkLMOgldrAETGSCdoO449ODIORdy8EG5dzA7Q25VDAjJcm0hZuSIGMCkYF4fes6TTXLzANd3PatERuG0AlhuAKYM8T/wCuRQHw/wARZ1cM+1GLuEDBQpK7RAHUZB289/rR/wAa0Ny4u17QAUSu0IklyNzGIMkDk9qymrtAErbSc5yT37do+Pxp8+sZ3YOWbd02NwEW1tmcALtjEL0ls43Hnd3xUy+yVxHMhGUp7xyAFAOVOd3/AK5z86j0uvvMiq6R5flYjnyihVSIyYVftV//AH6+6gG1tIyozPMeg+PFLIfgFu+GapwXe1dFkbra9aqxYgxAuAlhuHAzmm/7RqLQ6bd0BCrk3YQICD1bmG0CSernH1q8nnbt7IzQ/nlTuKh1CqCRPTAA5xnNU/HvbXzXAuWEuMpHU8EyMFQYkDtAPOaM0rgJrfAbgQ3EQlQFNxvLZVBd9q7Hu5uEmBKCoruiKqGW04AUFpYXJkgFjCjaJKiI/iGaOav/AFAu3GtdA2o2/wAsxt3BWVMRwA31gUY8U9o7rQPLD7hsEAFSrHc+NpAz3+INO6WRn/D9Qpbc6ksc7Eg7j3BTuILEcQYiareO2gy7l82JybpiJyLaoRJhSp3Dt6URfX3tyt5AWABKLEjpyT2Px+dDfFPGjcuddsAnuTGD6r7o7dqf9C1ForaMwlrpImBIWQJJCkmF75PerVy5M3bdstbMhrVybkCREEbSfv8AWqli9gcMoLdPYQIB2z/Mxoi+uFqykISMSrElSpzBAIpYUP1wLLJuXAmwMLe0hQ0E7RaBACiDkTAMyc1zUMRYRHW2EKhg6oGLFlE7royf/WcH4iqA8aQuD5Kyw2kQD3IBEnpMH+lWr2tU2FQ2xsA4VQpUqV6mKkbmIET3ingVdc9wDadxUiBIAAUmIgZ96a5p7d1Y3EDgATOMkAgCZnt86be8ZMmVBgnJXuW3R96gHisuCR0kyQAM0uuf2L+xRtOltxeGyEtsYYMym42FXas7D1EiemV+lS+FadLlt7bXwLIdHZSfLkhYZhFtzxEE4555qlptUzCZMYgELxxBHBz/AEFWrGrFqQmN6w3SnUDyp7wfSlzsmU1zXe1OmNxt1gOcDet8w0AAHCDkD0pUIvWbBYkIQDkAA4B7c0qseWvOnS6zMttOogbYKW26QSxUGJwVyARFXV0RTFt2XpO5cMivyFUBt3ST/wBE4bavLcILMkFsqSpM8dQJEAHkZwBQ69bsK7KioG8w7m827bB3AwOjDL2xwRkes4sYs2GZZVQQqtcdihWe+6FaSCC3cEbRzXLZPSiSFJIHULgiBz1T25Ekcd6o2vGEt7RkEqillKuNpwIUdUiBgD1OaX+5hX6XkNnCBAu0dObYVi2ef681EnR7FzT6y31orw0ncnWAGUMWhXEDA4+ExnPU1CeWAoXaY3bYABLSsEcZDEce7FNseMjgjdtiCJgzyxDuTiJ5PrzQjxPVI1qJuL7oAQqAoGekAYyT8qshi+FZ2DraJBIhnO4x/FxJxsG0nsa5b07IRKuXxBZ26cyQswMfInB5oSviT+XbxFxQwlWYAztkmMz8JIyea5a1twFICwGJ6upiCeNxz6fqIKNGVcW3XdBLk7bgCggnuGIgTAG48T3kUQt2cgoI2liAAu1GAALMeXb5Z6Sc81l7+ruMuwAANO7k7pOd0nq7/f4U4JcIEkHIIxxt90D0jtRh6OL5YRjsgbjIO15Nxjuc5OCYkETzIxFP1F7avbDQD/CWBEnHxAhT6AiKzlu0+xhukE8EAjkmIYHHzqa75kTvMgFZnJU7QQTywwMH0pYNHjgDaex5O0gAmSQYjAnP83NRswUbW5ZVBwCMg+mTiRBiJPMUDu+Y0FnJIBXnseRUi6Y7QJMQMTiIiPting0R/agqndHo0D4sZ6cE7cTAzEgVWuajzZIG4knAglimT/yJAk9hIM1B+xdJ+RP41VuaWO+PzpYWjZ1Ba0wYyEHUDDZgsIWYYiY7D50B0urxyIjgKVALEZAbBmMiOwqVre1SdxOOKDJck+n1owWiunuAOO/zj4gZ9c8/Ou3tXgTtPKxHGBGTjjiPXPBqhphgGfTNPa3gfI0y0+3cV5XeA3cEj+LqJ4mP+M1QueC20GCWYhtvEAg7cGc5Pp6fOpz0z+u1ULt1p59fxNELVTQaB2uRGFgn4T7pzEiSMd601u6tlSkB/ViMsGKkkTkZifTjis8thkIYHnBq+98RnP6H5VVKL169xBPqcmQMAwBgiYOJ5FZ7XaA7sMzsSBkd8z3nkdwKJB93HyqrrdLcB4PP6/rRJRbC0fgpBls+iiRk/H70vEPE7j9Cbtu0KRmDt9MkQABxHGaZZuHd1Dv3Arp05HuEjHHbmgg19OUPV7x4GY5I3T6YP2zU+h0pd++2TJ5kgd8jnj61ZPhjuZYj5x8fxqTT2nQe9gbsfr1gU8pbBG9bV1IKcyOoBYEEyemRgTM/TvWfbw9gRxn6c5H3ijmn8O6QywCIjGRj4UPu+YvR2HYcRI/Kj62QbBrR2raW4B6j/CUVzII+MjE4GZBqTRa/cXSFJC4YqsAqx5O0kKQOTEbs+lCkunk8gevxkfjNK1bzkmOogScEmcenalitgp/uNse9btz/APqDY7ZC5xFcqgqN2PqfuZpUfUbBLTuFKwBgk/3qK5kk9ySaiBzUlAXLBAHyUR864hgz8/6GobZxSZqnDWEvRP1qK4AQB8vwqIvXC9USw1z+/wCNK29QBqmSgJEeD9amW/x9aqzmuzSNZN6B9ajv6rpH1/rVd3qK49MllL5NX1vYHyihVh6vBqKcWHvnb+FVt/PxrjtTRSDoODQrUWgJiitD9Wn6+1BKKuQIq1YNUiYq3YalCTMtcCfqKje7TTekc/5raWIsSai2COJqvctCmX7oqJr4mPx/6+tO9QYL6FB2q5qUBH6/pQ3wy5JFXtZP9PStOe03kJ1enWcUrVoT+NR6m4Z/P+1PtOSYweO8VF6mnnhcCDbVG/Ed6LXMJJ/H60MvQV7c8/D0q+qUiXSXcc1S1Rhvx7Vc0yiq+pjd/ipt8DPKAtUlo54pgPy/X0qVTHYf1qZYpaU/ClXVfH5AxSqthY4DUk1ElOrBomQ01nps1FcegzjcrouVSe9XRepkvI1WlNUNK0n9dv8Aqrd68BSM7dXDcxUQu1FevdqQOa9nmo7l2oFJJ/X5Ur+B6flTJb01zNX2uYoVov19adr9ZBAFBrlzUVYRZEj4fjQJdX8f1+u9X/2yFWDBGDnv2GT6GkBWzZJETnntiPWeKH+I4WeIMd8/GPqaJ+GXl2TkHAPw74EgZ9Jn5RkT7UakYgCM5gCTn0Jnj1PcdqYAnvVZs6iB/mhLXK6l49v60pCFLt7A/X+e1NF0bcE/r+tVbRYxOBPMD5f0FWLtloE8enw7cY7/ADrSRNqC9qMcUy1ekiQP18Kdd05PPyyCM/H41JZ8LbGDEE47R2NLKNgt4RelhwJ7UX1tBvC7JVh0zxiR9TJHI+HpRfWJlcTjMT94HyrWc3E7Gd1tyGj+9T6FWLRnt2HFRa+3+8HqcwPTtH2/CjPg2i+fPb40c8W0r1kSeIIVtiKz1+4cDEcwP8VrPFLJ2gCfjGYH4/egGs0ZjnA4kCR8z6fnV/JwnnpHo78T+VU9U5LH/rirVmySCM/CcSY45GPyrl3TnMg+skSPp/3WV5ti9URdMfX1qVbp3Z+M/oVBdRgCJn5en9q6t/AGJ7T+dRmKF7T4GPuD+VcqpZvdI5H40qrBq0XjPyrouTx+vhSpVmomfFV7r0qVAUnuVy3cpUqCE9LegD4z+s/Wor2pzx6ilSoNyzqD8cfr1phu5+WTXKVILhXIP6+fFQ6jJ+HA+00qVMLuhsFR959Oe/r/AIoZrj1cfr/uaVKihHask81zUIQD8/6ilSowit+Jsowe0dQnEcTnv24+VQ3b5uGTED0n1AnP0pUqAqtU2msgz8OZrtKq59lfQ54f4WGiJOMnED4QeftVtdICYXJ5AgZ+M4E0qVdvPMyfy57btV73h4nPb4+vpg/aiOj8OVl/vn85H0pUqrnmaVtxNofDwrTxPcEknnueKuXLE/lP4zSpVrOZiLaB6nQzd4iJxK44PMGaOeHpA4if125pUqjmSWqt8Jb4DYPz49Kg1GlDR8v1mJFKlV2JV9LohmIxzgGfuKg1+jUgkAAdu/1/xSpVneZ9V75BrfhsiemJgH74j/NSfsgn1j7/AI/rFcpVjOYva6NP8Ps35ilSpUfUa//Z"/>
          <p:cNvSpPr>
            <a:spLocks noChangeAspect="1" noChangeArrowheads="1"/>
          </p:cNvSpPr>
          <p:nvPr/>
        </p:nvSpPr>
        <p:spPr bwMode="auto">
          <a:xfrm>
            <a:off x="304800" y="-533400"/>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QSERUUEhQWFRQUFxQUGBQVFRcYGBgVFBUVGBgVFxgXHCYeFxsjGRUWHy8gIycpLCwsFR4xNTAqNSYrLCkBCQoKDgwOGg8PGikkHyQsLCwsLCwsLCwsLCksLCwsKSwsLCwsLCwsLCwsLCwsLCksLCwsLCwsLCksLCwsLCwsLP/AABEIALcBEwMBIgACEQEDEQH/xAAbAAABBQEBAAAAAAAAAAAAAAAFAAIDBAYBB//EADwQAAIBAwMCAwYDBwQCAgMAAAECEQADIQQSMSJBBRNRBjJhcYGRodHwFCNCUrHB4QcVYvEzckPCJHOy/8QAGQEAAwEBAQAAAAAAAAAAAAAAAAECAwQF/8QAIxEBAQEBAAICAQQDAAAAAAAAAAERAiExAxJBE1FhcRQiMv/aAAwDAQACEQMRAD8AlC12KdFdivfeSbFdinRXYpA2K7FOiuxQZsV0CnRXYoBsUop0V0CkDIrsU6K7FAMiuxTopRQDYrsU6KUUA2KUU+KUUA2KUU+KUUA2KUU6K7FAMilFPilFBmRSNPimvbmkEL6hV94gfPGfTNNclhCyPj+uKkXTjBjj9flT7af3/rikao+mgE+gPHxGfxqwqQPv+NSXbciKg2mDjiM4oBzH04qpqbIMCASCOewE/l2qwbTDaIOPiPv+vWlastLHAM/E4gd8UvYCdRqVQAEyFX498ekn0+FBtZrZeMgY5hRJ4EgY4U/TtWjv+GiQWJY7lHYRmewnvVGx4eodsdgZ3ZG4k+8cg5H6zXB8nF69urnqT0DEMZln5PFp45xGOKVGDoGJODye6evzpVn/AI8/lX6lG4rsU3TKNo2kleQSSZB+JyafccKCWIAHJJgD5k162+HFhRXQtZb2h9pCCFtOIIyQRmYIKkZUiI+tReB+0N0uWuFmtZUkLu2uSIEgCMEY+XrXN/k8fbGv6PWa1+2uxTlqvq9fbtbfMYLuwCZgn5/Wui2TzWUmp4pRTgK7FMGxXYp0UopA2KUU+KUUA2KUU+KUUA2KUU+KUUA2KUU+K7FGmZFKKfFKKQNiuRUkUooBkUop8UooBkUoqSKW2jQjC0gtSRSigGbaaiYqWKUUjR7a4VqQiqeuuMokRnHc/Gf160W4MPuOPXJ4+lUrtwW1JkRnkRn+UR/mn6Xw9yd1xsmAABEDmPQ/UU/UaYdI+PJJ7zj5TGKz2+6rFJbgIkJdI7Ef5M0qv29HAiDSpfaH9aqez+juLah2DgQVKksdp7EnnPFGm8IL2+SJH8LAHnsTIH1+1ErdtVYhUVffyCczBk/AljM+n1rt3cGChViDMmCcCNsGRx6HjtXLfn/1+sdXPwedrHp/p4oQgbtzRG8IQsEg+570jiSY7+lQeH+wmpsXJH7O0busI27MRI6QD3gHE1sb+058wqciOZ9RmDODxHY8UxtduYhCHC8wPeYDkHPu5xmeD6Vzy2XY2vHP5AfFtZdtjbbtuxK+/bUGSYJ5BK8qQT2zMVjdXdbawujLkXFW4VJVZ4UjIHSsgRMCvR/ENEbzAO7IoMqtqA0w2HcjgyvEfOhOp9lLyMpt3y+xXEXlLbYK+4uTxI5kyIrS9ddXemX0k/5D/ZzxK2Vg3JckKJdmJEdPSfdERnvWh21kNT7UwzKbA3QoJabbkAZnusgyBOAe9GfZnxE3UhgQQTnYwRVmAAx978TXX8Xy8/8AMuuXvi+xbbSirNvTTERzBE/4/CrFzw1uwA4/iP3IPA4ra/JzPaZ8dvoPilFWrmiYdp44I79vvimNZIMQQfT9c051L6K82e0MV3bT9tLbTIzbVO/4mqXhbYgdBuFmYAATAAnk4P2qbxDxG3YXddcL2AnqJ9AvJrzfxrXftFwuwgdgfQcT8hj/ACTWXfyZ6Xzxvtv73j+nQS1639GByO3TOc1R0HtNbu6ry7bbkZMEgqN4JwswTI9f5cV5+tsTAAPyz94k1o/ZDTWvMY3iEubCbO87RvmN6k4YrBxzHAPbG/NWs+KN5tru2m6W+LiBhieR6EYKn4ggj6VNtrq1z4j20ttSRS20aEe2u7aftru2g0e2ltqTbSigI9tKKkilto0I4pbakilFGjEZWo7lqSPTP9qnikRQETmKguID3A9OOxOY+tWRbiuLa+8k1nZauWRV80/zD6x+VKrqpApUfX+R9g3Tat2W2TI3yyh12tAUbmyIkN0RieZomdax6WkqO7Is8GYbjiOAKl0/iyAOzbMTuJJEZKgkssmQOT8aZqjbuhhIQgMgKklZYEgsCJMRgT6/CvN16GBLW2W8sMdsNuaMKzR0kg5leofEg+gNzRJsG0W22r0ryOkd1WZgYwQORQ/ReDi09om+jKEufxtLnGQgz24Gc980TbXKNrboXA2k7WkmCVFwCVgzn44MVU6T9TLt43YXebRViSUEhhjkD5g98jPNWv2S5CglzEHejmCAMiSB3PuzJgmfSpetJ/Bc23Lh2jPSxCtkLgr0ktyRj0BrPeJeN3NG1uyLrP1FnMSQuQoVWJXO4dXPR86Vk/B7nsP9oNEqXkW1aKSxDO1sMjPkEKbgUXCIY7i2c8xTPDtLqrITJkMoCSDOCAxtoMLAJOcjvRTTe1Onu4ddhJlpZZbcIwcvGFJAj3R8avaBrFv/APMdFe4AVHklhCTtnaczBzI9KufWT3v9Mb/tWkbWXNnZTAnbMbvryOYqmmoJDEqVdW2kqYExyJyBtO7ntEVB4Z7X2dRidjSI37eoROCMcz/mi13QkkLb2wQNzcMCDIicsccccc8U/wBXnPCvpb+UWi1RuT5m7pwDIkyJnpPpGD+VdWyIBb+ID16cc+p7VUGqa3cVDetsNxQIVbzFVZMRJZjnmI4OZmjQ005BM8+8cH5MOP8ANHHyYfXx6GGyOzA/cf1ob4z4SuotFGJHcFScH5A5HwNHdTaJjECP5SOPxqs1g+ldvPU6nlydc5fDy3X+xmpQkhkZP5syPmpP9zQ7/ayAG8wEEkAoq8jnJNbUaG/qL503DOSWkNCJP/kM9IGDwcn61ldd4bc0d9rd/cAJiIIb/ks4mAO/euTv674bc7nk234NbJth7jk3OBMx2zHFVrvhAUlVOZYCO+31B5q6vjNs7dtm+5TAJ2iO/aYrmm8esMdl4XLRlsld46vWMg/So2Kxb8Ds+IWwPJBNsknJUocxMOZHHavQvDxc8tfOCi5HVsmOcc/CKA+BeNIzLZtneBiRMAdveAPJ+PFarbXX8eZ4rDvd8o9tLbUm2ltrTUYj20ttS7aW2jRiLbXdtSbaW2jRiPbS21JtpbaNGI9tLbUm2lto0Yi20ttSbaW2jRiPbXAtSxXCKNGIiRSo6vjNgADyzj/in50q5/8AIn7N/wBH+WG1vhC+TK7gm9mfoAPUTuUbhtIJnMn4ZMnume41gl0fUKYE2xvlIksIyDAgqeoHMmSRZ1WlRmYuNogkhSQO8/CY/wAV5Ib18pduh7xtu0E72yYEeZnqwVGZrm74vPttPkl9N7otZpL93YfND22YAKSpBuMqQXAjMyZIyO1aTW+BNetNbXrVl273UeZIJDEyoE4wwImfTNeY+z/he+zcZdwMhREgbkCmT2mf0K0drxu4LllGaQYXABIKqslpVomBkVP1qp1BfS+BPvJuIlmASkXNrbi0bsYGDIG7sKveKeFiFbU6bztuNyGTAHvHy/kPj+FT3dYzWtwJuAST0gkzmFwRjA6QeRmaENq9RbE27hCBgHtswCbWI4JEKADyu3jjg0tt8KskTav2E0l8hrYKAQpALFiBjbJmCJH2gcVP4f7N2NNuFq48YDI/aBMkkSD3EGhw8ZtdMagDBB3m4ynJEqVhjPqWyAOaAeNeOK9w7bsrsgiNo3ljJA/iEBcEzPeOdf8Ai6xtnUbhfZ/ThSRbDMD5knnsexkr1TwefrQ/xTxjyo2sbQth+FYqdpEgysKvVzmBiKyHh/tM4YJb3PulEklyoJBgDvAT7fMQWHg2qLRqWZrLtbfcS6by2QsbRubpUjI2zOMxle9aT+B217T6d2t3gAbjBN0LJBBO8A8qCCCI+2ZrZ2biMo2t7yyCGBgfOe2OPUVlfAvD7S2Vts7TvLKlzawO1yRhVllKiROCMwM0YsaxFDHJ62O8GQO0iCSSTAjnPHNS0gluge9IGCMfc9/T7iqfidpmtk2nW0wDNva3vG0STMHGM0tP41ZuQyFm3dE7O8E5Jj8anCyJTpM9QPPoCT2n6/3pzqz0dkrMWPF9LprdzzLmoDN/8wtON1z+C5cc7QygwVtqdoA/i7AfHPavR3kIW1fuMSxO4LtaWJEwxIIBjcM1r/ab2dGrUBrjLtgjZtHuz079u6GBE5gbQQK8s8Z8CYPBxKswUFohB/yyZiZPrwOK05tt2Me5J4VhqGtvvs7rY7h2EfLMSPmCar6nVHzCzqDkztZY+SmCP60TX2OHllmj3dwHfIms/ovCbjuVtgzDMAPRRuJPwAB+4qr9oz8Dns944Ld9ItlGk7bgJJgiBbuYyGMgn/kMYmvXrDllDFSpIB2tEiexivBVdwJgMPUY+npWj9nvarVW/wDxB3QdOxwWQH0Bnp+kVfx/J9faeudetbaW2qHgHibXrc3FVHxKqZEHI57x2oniJ5HOM/aOa6Z1rLEe2u7aoWPaTTO6ot0Fn4EEciQJIGfhRTZSnUvoYi20ttS7aW2noxFtpbal20ttGjEO2ltqXbS20aMRba5truq1C213OYXiYY8/+oNDn9prA4Lt8rbf/aKX2h/UQIqC7fXI3JPxYc0C8X9oFuLtTzE7k7beRBHdzHM/ShX+7BWU7mM+6DfVQeRwqZ97sfSleznLVMr9rbH4giD980qzlz27CkiLAjEEkkR2JIpVyXiuj7QOT2pFwOG2XRcR0RTC7HZSofLdOTzPee1ZNlYWfKkhi8xumWD9hwIgZotfUA8oWHUCoFw5wQxUx7pJA5xUWo0wZPd27H3kC2IRWjywxChmZjIwYBJ+BqPtevI/g1fZq/b3JtLEHkLc2kmTO8wBEDPy7Gk/jjIerYDgSAAMD3hgSfjk8c1pvDtUr29ylrCLaG8osxtgi5huv3WE8yT2xQ+9ZQuvlozXBgW0LN0oGZnlz7gAKyPdO0HIIpTo8T+D+1TJ1fu2GCXnaQwDAiCCDgzIA96hvi3tWqkhNrEyD74gM0sDI6gQFnMZkAZFVNZpztJRg0nftXJ2pO5SSOmMHMT8YkCtTpQzLBDG4BGYM8bSDiexFMtXCEadqR8FaYIHrMn60xdKGlZZSPjz8u/0p1nwe6t0IydRIEAgSCJWAcNIkzVvR2hfR22i2FKAlW6QDOYJ3EnvGB6ZovXgpyH+FaYW9TbF09HmK0kHEcGcd45IHrivSNF4upsza/eW5uMXdWAU7N/lyASpLt2G0fy1hND4LevFijKRbJQjqMDsxABgSYxme1Mfwy9ZfYSuD0lbi9oyu+J4OI5qPH5VLY9D8PFu6TdlbRvzkqG6gJk3BgEgyQIEg8VH4X7Q3Ldy7bXcz2x5QAYbdqgQ4ESZPrPYTiaHWPAVRSAG23FBYEIOoQRG1jsaRyDGMc0IF5dJqwbofYWZt6yrQeUhulipngkH1NNetxfvpdQ3lUI7FSdrFVuFPTO0tAGIz0weAKF32me0iPdEEbnct0gQ21RvTcDmRJjtwaM+E6mxqbLLbO1oEPsADLypClpnauePd+FeX6/xB7BuadlVAj7GVQSgdXJ3JuYm2rTwoCkEYqdO3Gu1Xtw3m2/2RC5cE3LRlSDCiFbEHJJkED8aD+0ftLqFgtp2sbhIe7duM5k5J6gCZBAkdjig+n8RawSbVzYjnqV4KswyDtIieCCOMQRUbi6yus/uywuFAYQtwGCxCnPaP7VfO/hFu+1C/wCLu+H1DkEZG98+o4NEPAPadNK0iHLKyllLI6zuEdQ2sO+04IOe8aDwT/S+/fti6Lcq0lcoBgkdz6igvtP/AKeajTP124Rp2tKkHvEr3jtV+WfpCussMrrsKqxLAjMT29IHb4VYtalbdvZbhgWD7zhgwAECcQQBWZHhrAEwcYkU4G4okH7if80/t+8LG2HtEwyoIZjlisDaBgfuzHp6VXbx25dcKzHyyCgRSDO4cRHJmDj+GfSs/o9WFKl3UyN3Q0EGSIYHviY9CKJNrLbDJie/H48U831SXfDgAjbbu1nYypt5KCJbqWAIjIIiKO3dbq00xsNaeCxAuhmLFJMyrAsFI7wIkcGssmvW2gVSA4cMrrtPuxAjYTHJImKI2fazUFWAds7ZYlVYbViJHrj19ayvd5uLkl9tH7L+LnTRY1JVAxZlLP7oOTJJjJmPr8KpX/8AUK6t0j9wyrIKqSZg+8Gk/lj60vZzT/tF0NqrVtnAK75CuRbUABlnqxwRHFHL3s1oTvPSLm1tm9lXImdpAiOqCYPGR2qv1bmH+nvkU8E8at6m2HUjd/Es5B9Pj86I7a8k09raruG2FWUA2dpDZ90uCJmDn716n4PrTdsJcZdhZZjH9jx9605+aflH6dvpY21zbUxSqmq8Qt2yA7qpbgE5OY+3xrb7zNRebDdZo1uIVbgxwY4NYlvY+LFoXL9sOl4sztdJDLtxbzyZzFb697hbt6jP2jn6V494/wCLIo2ae6Wtq25UNoz5m3LE7Qsdhnsay+TrF8zw11/2a0/mayblseZbO5IlrIhZciZHr25rg8O0ipo5u+6xFt1Q/vD5imDgx1ADNZ7T+Pv5t07DqLr2yLx8q5bAtwsysjaBxuiji+JacabSudPI8xlRd5/dvvEsCcsN2c1nOtUo+N6Pw79ou+a94XC5LBUBAY5MdB9aVT+0Hi1hNTcV9Ct1gc3CfekAz7h9fwpVeFqxeRWsAIpNlvMcSpC7cB26gfLPWTyDOYmom09prweAiuAfLDDpC4O0rtVLZwDukGcZIrnhJt2rb+XYEuWJuF3IS207gEB3AAgyqR8Tir+ntBLC3BNoXLjQtpUVEWGJBD2yTIWSCvTt7RXN69NsDf8AakAcdwzMNhR2AB5dFjkbobaVAgkQKajgXHdbclyQGKsbb4BYGFIWYORAlTJGACXhj77HX1KyQ7KxZiv8IZhtIXKiVBmSfjVTVpFp8HAHu4KKSYxILvmNyLuIDSDBJNLGc1ejZ4nZtZxCFw5IBAAKoOv3u0f1oTf0qC4IAAgFgpkT3WWMgxByeYo74lpDkQd5PEbQWncSUeDxPP4E13w4ecJBAUNCkkBgGByq7pAUT9+DWzPBzwBQzsGuAsGVlDLu3LJY/wDpc4Mj3Rz6ij4/pRauC+sW2dyB5LEq5XBIGw5WCGX5GOQKq6U6fUAXzCHo3GCQMHzFIIEkCFmI7gQBW1F5XtwbalNksSpXoPUGcsJB9STMtu+NZ3xWk8zGW8N8EdLiubalLoBuAtt2MzCCBgE7u0FY9cVH4mvvl1G0mSttm/hyAkSJEq0ggNAg4JB5tQu1rfWhUKCThDtwQQFgEsVTcwkypBiKjv2FuJtZCPLU7WYqhLMrhgpUtKrMFe84Gam3yeeAW747+0OqytpAyqNowAxMMWliNp6ZXPVPTBqb2m1GnuBN7G6zG2hKghYCybigkMe2SM0C1VvyjItkgMBuLSQZ2wCY6pG6Rj0jipF3OXKArk3IOApkArDQWcFlkz8YMg1WJ0V8C0ZS47Fs24KNvwpVlDATM4eIGYBGZp3tX4PubdbszcubHwIJP/yW8E9RA3DAME/ymqHht9reUgi2ysRxuLN7wG7q6WiOMEd87a3eHYAgSckHau6NszCEHbj4ekGp68KnmMv4L4TZNrdsR23FdtwNuBEx/F6LERyea9Ds+F+HWrQuXEsgN5YMy8F4CgrmMsORisd4n4VcW5bu2eLgCXrYO0TtDy3lkhm6j7vw9ZqVdeRpl6lV1YKq3G2B23yo7k9wST/B6DB/RyLOr/1Uu6e42n0umsNbtlwrebA2hmMwuAIzVHxr241GutnT3tLatXARcDteCBRHIFwjc20nGflVS/7Q2v2ZgbKrdaUChVDi4Vw1tF6mbt6ZyeJytvxAFGKebcctKq6AbQJ3BmAAY8Gcd8GpvVs/1RVm7pABuOpD/wA9pbTgAmMBypDdweOOataD2aOpX9zvZR0sxtnarZgKRO/GapafVFhb822FWQGdGdTG6eRKzB4UE4Eg1q/CNa+mRSNWAk7ghuB1beZHQwDKfdBz6zBJFLm9HJKxFz2Zup/5LNxe2bbD+ooXf8K2iQw7YGD/AJr1b2m9ornkrbe8V3MCfJdkfa2DIiGHOJ9APWgfs+9xC917Sm3G0rf2dZVx0oAFUM0HqYNxie9/eleWBCbWAe5yJj3vjnPPwq0tmWBtkSxgAg/0zH2Oa0/tf1B7z6bT2QFXalu71AkwpKbgC3EhV/oax6ancAXiBwBAK59QNwx3zRfKbMex+xWvJHkmzqJtqu67fncWO2VUMAdnpEYAkZop7S6e22nZmsm4FAMIo3rBEFNwyRJNYn2L9pdwW2W/8ahUUYBkzJdtstjkRycGjnivjuot2nA013IkuxUjJjhSyt8gfmKUay+GM076ctcLF/KdhzYTzF6d0EF+kBsSscc9q2XhPtfpGtLZssxdUgK6gAEYEkGIEDjtx6V5W2qts7FiV3fBW5M4bJHf48U+xqbaTbXdJ4MCTwR+PaKNZzrGx8U8H1du6daL6ASWAS45CMMkRdmVzwDERj0yuo8dv3mLXriO8T187cwBCwOfx+lXfF9DqWTzrunv3FwNzqwWDgDaP68ekUM02hCW2LyDtJaIEc42kSf161Ns/JX2L6bxEmFd22LBVQ5EZ5Wfdmf8U23415J3/sqtEmXuh1IYAdl59M4qjYspdADu77BsAY+6ABgCBAEcf8Yn1kt2yqFVANsdXUCCI54zOCQfuamdfW+Aj1uquXb5Fy4pO2fMZiVPSCoLBZaAAPnRXw/X6y2EfzRE+6LuccbkONuPlx9BV/w17LoQR++jaAGYlYLT7gECe0/WnWtEHgC7beCZUkbSIkZcCTzyQBHNa2X9hI1tv2s1bAMrooPYra/u00qBN7I2jnzrP0vKo+2Y+9KjejytO+uIj3mlkWdxdtsgwBxAnt+MTUzXIAMMCNyWwkjb1E3ZUfxMYz3/AP6H303E9bFSJDIJgAEKZzugFuRkClbBKQpFy6yQFLFSwLL1SR0yF9AMU1L1pk3MfLUtuDkslxpYkCGQtAI2mSAJPMcU8Ek7xnBYbFGRDwrK3McgqQcR3qloU8klkC7/AHGVMhVg9R4ljPoCZ9Ca7rL6G2DkkgiQOkBII2455HJwDxNLTS2dCb122xdGLqD5u7lVJPllCT2YfzAZ7jLbOutqjggIbm0ujKZwQsQJCjp3E+7M9jTNXfPSsm2GEmBLEAqSxJBCwI5/KpdQXwG8xg0AuiEZCghSwyVleAR6SKekrtppUQGKBgiurErwP3he3kKp2kMAACOJkUU0fiBJUW2BLQJRgZIX3w23YYCGZiYqhdDFJlekElQBt4EkwAZA25PqTnimW7oXJfah3FmYEgCAGU9UE7SSJPfg0ezXNRuVi/UGtiN6qzTuBAKhl3fz9G4gRjtMmlIB3NFwFhEW0LbtzyWABgGFGMg7jiapWHkkw+HUAyOqYBjJ3EgkmY9PlNBVdjASCcqSsLmAYEg+vYT6CkaXxLwwsF8tWJaGLhSx24JTmSQVnbEADcI7htfoDbS3lm2ggMfe27gIWAHgcdzxiMA6ty4ANrpyGmGlcAxgrkKVAP8AYyO6vVMy99oD4HoXlF2hgd3AJA/igY3QS4VkB9HpbQ2XkBAPUCWGVYswLLO0RBQgbYIBnvWk09icggEpIWMNt90qwge6FAb/AIgdJGA2n1TqdrBiFhRG1VViqttwZBG6R3naJPcw7ByCQBIMqzAnbJYEqFLMTIIEgDEjmjr2fJ4tqEW1KECYmAvIgC31bYUiQDPoAIAAa2wPcNy4o3GURQNyScInfqOGM9/UitFqYNtkLMOgldrAETGSCdoO449ODIORdy8EG5dzA7Q25VDAjJcm0hZuSIGMCkYF4fes6TTXLzANd3PatERuG0AlhuAKYM8T/wCuRQHw/wARZ1cM+1GLuEDBQpK7RAHUZB289/rR/wAa0Ny4u17QAUSu0IklyNzGIMkDk9qymrtAErbSc5yT37do+Pxp8+sZ3YOWbd02NwEW1tmcALtjEL0ls43Hnd3xUy+yVxHMhGUp7xyAFAOVOd3/AK5z86j0uvvMiq6R5flYjnyihVSIyYVftV//AH6+6gG1tIyozPMeg+PFLIfgFu+GapwXe1dFkbra9aqxYgxAuAlhuHAzmm/7RqLQ6bd0BCrk3YQICD1bmG0CSernH1q8nnbt7IzQ/nlTuKh1CqCRPTAA5xnNU/HvbXzXAuWEuMpHU8EyMFQYkDtAPOaM0rgJrfAbgQ3EQlQFNxvLZVBd9q7Hu5uEmBKCoruiKqGW04AUFpYXJkgFjCjaJKiI/iGaOav/AFAu3GtdA2o2/wAsxt3BWVMRwA31gUY8U9o7rQPLD7hsEAFSrHc+NpAz3+INO6WRn/D9Qpbc6ksc7Eg7j3BTuILEcQYiareO2gy7l82JybpiJyLaoRJhSp3Dt6URfX3tyt5AWABKLEjpyT2Px+dDfFPGjcuddsAnuTGD6r7o7dqf9C1ForaMwlrpImBIWQJJCkmF75PerVy5M3bdstbMhrVybkCREEbSfv8AWqli9gcMoLdPYQIB2z/Mxoi+uFqykISMSrElSpzBAIpYUP1wLLJuXAmwMLe0hQ0E7RaBACiDkTAMyc1zUMRYRHW2EKhg6oGLFlE7royf/WcH4iqA8aQuD5Kyw2kQD3IBEnpMH+lWr2tU2FQ2xsA4VQpUqV6mKkbmIET3ingVdc9wDadxUiBIAAUmIgZ96a5p7d1Y3EDgATOMkAgCZnt86be8ZMmVBgnJXuW3R96gHisuCR0kyQAM0uuf2L+xRtOltxeGyEtsYYMym42FXas7D1EiemV+lS+FadLlt7bXwLIdHZSfLkhYZhFtzxEE4555qlptUzCZMYgELxxBHBz/AEFWrGrFqQmN6w3SnUDyp7wfSlzsmU1zXe1OmNxt1gOcDet8w0AAHCDkD0pUIvWbBYkIQDkAA4B7c0qseWvOnS6zMttOogbYKW26QSxUGJwVyARFXV0RTFt2XpO5cMivyFUBt3ST/wBE4bavLcILMkFsqSpM8dQJEAHkZwBQ69bsK7KioG8w7m827bB3AwOjDL2xwRkes4sYs2GZZVQQqtcdihWe+6FaSCC3cEbRzXLZPSiSFJIHULgiBz1T25Ekcd6o2vGEt7RkEqillKuNpwIUdUiBgD1OaX+5hX6XkNnCBAu0dObYVi2ef681EnR7FzT6y31orw0ncnWAGUMWhXEDA4+ExnPU1CeWAoXaY3bYABLSsEcZDEce7FNseMjgjdtiCJgzyxDuTiJ5PrzQjxPVI1qJuL7oAQqAoGekAYyT8qshi+FZ2DraJBIhnO4x/FxJxsG0nsa5b07IRKuXxBZ26cyQswMfInB5oSviT+XbxFxQwlWYAztkmMz8JIyea5a1twFICwGJ6upiCeNxz6fqIKNGVcW3XdBLk7bgCggnuGIgTAG48T3kUQt2cgoI2liAAu1GAALMeXb5Z6Sc81l7+ruMuwAANO7k7pOd0nq7/f4U4JcIEkHIIxxt90D0jtRh6OL5YRjsgbjIO15Nxjuc5OCYkETzIxFP1F7avbDQD/CWBEnHxAhT6AiKzlu0+xhukE8EAjkmIYHHzqa75kTvMgFZnJU7QQTywwMH0pYNHjgDaex5O0gAmSQYjAnP83NRswUbW5ZVBwCMg+mTiRBiJPMUDu+Y0FnJIBXnseRUi6Y7QJMQMTiIiPting0R/agqndHo0D4sZ6cE7cTAzEgVWuajzZIG4knAglimT/yJAk9hIM1B+xdJ+RP41VuaWO+PzpYWjZ1Ba0wYyEHUDDZgsIWYYiY7D50B0urxyIjgKVALEZAbBmMiOwqVre1SdxOOKDJck+n1owWiunuAOO/zj4gZ9c8/Ou3tXgTtPKxHGBGTjjiPXPBqhphgGfTNPa3gfI0y0+3cV5XeA3cEj+LqJ4mP+M1QueC20GCWYhtvEAg7cGc5Pp6fOpz0z+u1ULt1p59fxNELVTQaB2uRGFgn4T7pzEiSMd601u6tlSkB/ViMsGKkkTkZifTjis8thkIYHnBq+98RnP6H5VVKL169xBPqcmQMAwBgiYOJ5FZ7XaA7sMzsSBkd8z3nkdwKJB93HyqrrdLcB4PP6/rRJRbC0fgpBls+iiRk/H70vEPE7j9Cbtu0KRmDt9MkQABxHGaZZuHd1Dv3Arp05HuEjHHbmgg19OUPV7x4GY5I3T6YP2zU+h0pd++2TJ5kgd8jnj61ZPhjuZYj5x8fxqTT2nQe9gbsfr1gU8pbBG9bV1IKcyOoBYEEyemRgTM/TvWfbw9gRxn6c5H3ijmn8O6QywCIjGRj4UPu+YvR2HYcRI/Kj62QbBrR2raW4B6j/CUVzII+MjE4GZBqTRa/cXSFJC4YqsAqx5O0kKQOTEbs+lCkunk8gevxkfjNK1bzkmOogScEmcenalitgp/uNse9btz/APqDY7ZC5xFcqgqN2PqfuZpUfUbBLTuFKwBgk/3qK5kk9ySaiBzUlAXLBAHyUR864hgz8/6GobZxSZqnDWEvRP1qK4AQB8vwqIvXC9USw1z+/wCNK29QBqmSgJEeD9amW/x9aqzmuzSNZN6B9ajv6rpH1/rVd3qK49MllL5NX1vYHyihVh6vBqKcWHvnb+FVt/PxrjtTRSDoODQrUWgJiitD9Wn6+1BKKuQIq1YNUiYq3YalCTMtcCfqKje7TTekc/5raWIsSai2COJqvctCmX7oqJr4mPx/6+tO9QYL6FB2q5qUBH6/pQ3wy5JFXtZP9PStOe03kJ1enWcUrVoT+NR6m4Z/P+1PtOSYweO8VF6mnnhcCDbVG/Ed6LXMJJ/H60MvQV7c8/D0q+qUiXSXcc1S1Rhvx7Vc0yiq+pjd/ipt8DPKAtUlo54pgPy/X0qVTHYf1qZYpaU/ClXVfH5AxSqthY4DUk1ElOrBomQ01nps1FcegzjcrouVSe9XRepkvI1WlNUNK0n9dv8Aqrd68BSM7dXDcxUQu1FevdqQOa9nmo7l2oFJJ/X5Ur+B6flTJb01zNX2uYoVov19adr9ZBAFBrlzUVYRZEj4fjQJdX8f1+u9X/2yFWDBGDnv2GT6GkBWzZJETnntiPWeKH+I4WeIMd8/GPqaJ+GXl2TkHAPw74EgZ9Jn5RkT7UakYgCM5gCTn0Jnj1PcdqYAnvVZs6iB/mhLXK6l49v60pCFLt7A/X+e1NF0bcE/r+tVbRYxOBPMD5f0FWLtloE8enw7cY7/ADrSRNqC9qMcUy1ekiQP18Kdd05PPyyCM/H41JZ8LbGDEE47R2NLKNgt4RelhwJ7UX1tBvC7JVh0zxiR9TJHI+HpRfWJlcTjMT94HyrWc3E7Gd1tyGj+9T6FWLRnt2HFRa+3+8HqcwPTtH2/CjPg2i+fPb40c8W0r1kSeIIVtiKz1+4cDEcwP8VrPFLJ2gCfjGYH4/egGs0ZjnA4kCR8z6fnV/JwnnpHo78T+VU9U5LH/rirVmySCM/CcSY45GPyrl3TnMg+skSPp/3WV5ti9URdMfX1qVbp3Z+M/oVBdRgCJn5en9q6t/AGJ7T+dRmKF7T4GPuD+VcqpZvdI5H40qrBq0XjPyrouTx+vhSpVmomfFV7r0qVAUnuVy3cpUqCE9LegD4z+s/Wor2pzx6ilSoNyzqD8cfr1phu5+WTXKVILhXIP6+fFQ6jJ+HA+00qVMLuhsFR959Oe/r/AIoZrj1cfr/uaVKihHask81zUIQD8/6ilSowit+Jsowe0dQnEcTnv24+VQ3b5uGTED0n1AnP0pUqAqtU2msgz8OZrtKq59lfQ54f4WGiJOMnED4QeftVtdICYXJ5AgZ+M4E0qVdvPMyfy57btV73h4nPb4+vpg/aiOj8OVl/vn85H0pUqrnmaVtxNofDwrTxPcEknnueKuXLE/lP4zSpVrOZiLaB6nQzd4iJxK44PMGaOeHpA4if125pUqjmSWqt8Jb4DYPz49Kg1GlDR8v1mJFKlV2JV9LohmIxzgGfuKg1+jUgkAAdu/1/xSpVneZ9V75BrfhsiemJgH74j/NSfsgn1j7/AI/rFcpVjOYva6NP8Ps35ilSpUfUa//Z"/>
          <p:cNvSpPr>
            <a:spLocks noChangeAspect="1" noChangeArrowheads="1"/>
          </p:cNvSpPr>
          <p:nvPr/>
        </p:nvSpPr>
        <p:spPr bwMode="auto">
          <a:xfrm>
            <a:off x="457200" y="-381000"/>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info-toyama.com/english/tlibrary/img/famous/toyama/2_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733532"/>
            <a:ext cx="4265765" cy="28501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90600" y="4964668"/>
            <a:ext cx="2971800" cy="369332"/>
          </a:xfrm>
          <a:prstGeom prst="rect">
            <a:avLst/>
          </a:prstGeom>
          <a:noFill/>
        </p:spPr>
        <p:txBody>
          <a:bodyPr wrap="square" rtlCol="0">
            <a:spAutoFit/>
          </a:bodyPr>
          <a:lstStyle/>
          <a:p>
            <a:endParaRPr lang="en-US" dirty="0"/>
          </a:p>
        </p:txBody>
      </p:sp>
      <p:sp>
        <p:nvSpPr>
          <p:cNvPr id="11" name="Text Box 9"/>
          <p:cNvSpPr txBox="1">
            <a:spLocks noChangeArrowheads="1"/>
          </p:cNvSpPr>
          <p:nvPr/>
        </p:nvSpPr>
        <p:spPr bwMode="auto">
          <a:xfrm>
            <a:off x="457200" y="4697968"/>
            <a:ext cx="3733800" cy="584775"/>
          </a:xfrm>
          <a:prstGeom prst="rect">
            <a:avLst/>
          </a:prstGeom>
          <a:noFill/>
          <a:ln w="9525">
            <a:noFill/>
            <a:miter lim="800000"/>
            <a:headEnd/>
            <a:tailEnd/>
          </a:ln>
        </p:spPr>
        <p:txBody>
          <a:bodyPr wrap="square">
            <a:spAutoFit/>
          </a:bodyPr>
          <a:lstStyle/>
          <a:p>
            <a:pPr algn="ctr">
              <a:spcBef>
                <a:spcPct val="50000"/>
              </a:spcBef>
            </a:pPr>
            <a:r>
              <a:rPr lang="fi-FI" sz="3200" smtClean="0">
                <a:solidFill>
                  <a:srgbClr val="0000FF"/>
                </a:solidFill>
              </a:rPr>
              <a:t>Helsingin yliopisto </a:t>
            </a:r>
            <a:endParaRPr lang="fi-FI" sz="3200" dirty="0">
              <a:solidFill>
                <a:srgbClr val="0000FF"/>
              </a:solidFill>
            </a:endParaRPr>
          </a:p>
        </p:txBody>
      </p:sp>
      <p:sp>
        <p:nvSpPr>
          <p:cNvPr id="12" name="Text Box 11"/>
          <p:cNvSpPr txBox="1">
            <a:spLocks noChangeArrowheads="1"/>
          </p:cNvSpPr>
          <p:nvPr/>
        </p:nvSpPr>
        <p:spPr bwMode="auto">
          <a:xfrm>
            <a:off x="4648200" y="4697968"/>
            <a:ext cx="3886200" cy="584775"/>
          </a:xfrm>
          <a:prstGeom prst="rect">
            <a:avLst/>
          </a:prstGeom>
          <a:noFill/>
          <a:ln w="9525">
            <a:noFill/>
            <a:miter lim="800000"/>
            <a:headEnd/>
            <a:tailEnd/>
          </a:ln>
        </p:spPr>
        <p:txBody>
          <a:bodyPr wrap="square">
            <a:spAutoFit/>
          </a:bodyPr>
          <a:lstStyle/>
          <a:p>
            <a:pPr algn="ctr">
              <a:spcBef>
                <a:spcPct val="50000"/>
              </a:spcBef>
            </a:pPr>
            <a:r>
              <a:rPr lang="fi-FI" sz="3200" smtClean="0">
                <a:solidFill>
                  <a:srgbClr val="FF0000"/>
                </a:solidFill>
              </a:rPr>
              <a:t>Toyaman yliopisto</a:t>
            </a:r>
            <a:endParaRPr lang="fi-FI" sz="3200" dirty="0">
              <a:solidFill>
                <a:srgbClr val="FF0000"/>
              </a:solidFill>
            </a:endParaRPr>
          </a:p>
        </p:txBody>
      </p:sp>
    </p:spTree>
    <p:extLst>
      <p:ext uri="{BB962C8B-B14F-4D97-AF65-F5344CB8AC3E}">
        <p14:creationId xmlns:p14="http://schemas.microsoft.com/office/powerpoint/2010/main" val="3904761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smtClean="0"/>
              <a:t>Painoindeksi maan ja sosiaaliluokan mukaan miehillä</a:t>
            </a:r>
            <a:endParaRPr lang="en-US" sz="3600" dirty="0"/>
          </a:p>
        </p:txBody>
      </p:sp>
      <p:sp>
        <p:nvSpPr>
          <p:cNvPr id="3" name="Text Placeholder 2"/>
          <p:cNvSpPr>
            <a:spLocks noGrp="1"/>
          </p:cNvSpPr>
          <p:nvPr>
            <p:ph type="body" idx="1"/>
          </p:nvPr>
        </p:nvSpPr>
        <p:spPr/>
        <p:txBody>
          <a:bodyPr>
            <a:noAutofit/>
          </a:bodyPr>
          <a:lstStyle/>
          <a:p>
            <a:pPr algn="ctr"/>
            <a:r>
              <a:rPr lang="en-US" sz="3600" smtClean="0"/>
              <a:t>Suomi </a:t>
            </a:r>
            <a:endParaRPr lang="en-US" sz="3600" dirty="0"/>
          </a:p>
        </p:txBody>
      </p:sp>
      <p:sp>
        <p:nvSpPr>
          <p:cNvPr id="5" name="Text Placeholder 4"/>
          <p:cNvSpPr>
            <a:spLocks noGrp="1"/>
          </p:cNvSpPr>
          <p:nvPr>
            <p:ph type="body" sz="quarter" idx="3"/>
          </p:nvPr>
        </p:nvSpPr>
        <p:spPr>
          <a:xfrm>
            <a:off x="4645025" y="1524000"/>
            <a:ext cx="4041775" cy="639762"/>
          </a:xfrm>
        </p:spPr>
        <p:txBody>
          <a:bodyPr>
            <a:noAutofit/>
          </a:bodyPr>
          <a:lstStyle/>
          <a:p>
            <a:pPr algn="ctr"/>
            <a:r>
              <a:rPr lang="en-US" sz="3600" smtClean="0"/>
              <a:t>Japani</a:t>
            </a:r>
            <a:endParaRPr lang="en-US" sz="3600" dirty="0"/>
          </a:p>
        </p:txBody>
      </p:sp>
      <p:graphicFrame>
        <p:nvGraphicFramePr>
          <p:cNvPr id="10" name="Content Placeholder 9"/>
          <p:cNvGraphicFramePr>
            <a:graphicFrameLocks noGrp="1"/>
          </p:cNvGraphicFramePr>
          <p:nvPr>
            <p:ph sz="quarter" idx="4"/>
            <p:extLst/>
          </p:nvPr>
        </p:nvGraphicFramePr>
        <p:xfrm>
          <a:off x="4645024" y="2182634"/>
          <a:ext cx="4041775" cy="25004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nvPr>
        </p:nvGraphicFramePr>
        <p:xfrm>
          <a:off x="457200" y="2174875"/>
          <a:ext cx="4038600" cy="392112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5029200"/>
            <a:ext cx="3048000" cy="923330"/>
          </a:xfrm>
          <a:prstGeom prst="rect">
            <a:avLst/>
          </a:prstGeom>
          <a:noFill/>
        </p:spPr>
        <p:txBody>
          <a:bodyPr wrap="square" rtlCol="0">
            <a:spAutoFit/>
          </a:bodyPr>
          <a:lstStyle/>
          <a:p>
            <a:r>
              <a:rPr lang="en-US" smtClean="0"/>
              <a:t>Maan ja sosiaaliluokan yhdysvaikutuksen tilastollinen merkitsevyys: </a:t>
            </a:r>
            <a:r>
              <a:rPr lang="en-US" dirty="0" smtClean="0"/>
              <a:t>P=0.015</a:t>
            </a:r>
            <a:endParaRPr lang="en-US" dirty="0"/>
          </a:p>
        </p:txBody>
      </p:sp>
      <p:sp>
        <p:nvSpPr>
          <p:cNvPr id="14" name="TextBox 13"/>
          <p:cNvSpPr txBox="1"/>
          <p:nvPr/>
        </p:nvSpPr>
        <p:spPr>
          <a:xfrm>
            <a:off x="5943600" y="6324600"/>
            <a:ext cx="2743200" cy="338554"/>
          </a:xfrm>
          <a:prstGeom prst="rect">
            <a:avLst/>
          </a:prstGeom>
          <a:noFill/>
        </p:spPr>
        <p:txBody>
          <a:bodyPr wrap="square" rtlCol="0">
            <a:spAutoFit/>
          </a:bodyPr>
          <a:lstStyle/>
          <a:p>
            <a:r>
              <a:rPr lang="en-US" sz="1600" dirty="0" err="1" smtClean="0"/>
              <a:t>Silventoinen</a:t>
            </a:r>
            <a:r>
              <a:rPr lang="en-US" sz="1600" dirty="0" smtClean="0"/>
              <a:t> </a:t>
            </a:r>
            <a:r>
              <a:rPr lang="en-US" sz="1600" err="1" smtClean="0"/>
              <a:t>ym</a:t>
            </a:r>
            <a:r>
              <a:rPr lang="en-US" sz="1600"/>
              <a:t>. (2013 </a:t>
            </a:r>
            <a:r>
              <a:rPr lang="en-US" sz="1600" smtClean="0"/>
              <a:t>) J Epi</a:t>
            </a:r>
            <a:endParaRPr lang="en-US" sz="1600" dirty="0"/>
          </a:p>
        </p:txBody>
      </p:sp>
    </p:spTree>
    <p:extLst>
      <p:ext uri="{BB962C8B-B14F-4D97-AF65-F5344CB8AC3E}">
        <p14:creationId xmlns:p14="http://schemas.microsoft.com/office/powerpoint/2010/main" val="2294990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Painoindeksi maan ja sosiaaliluokan </a:t>
            </a:r>
            <a:r>
              <a:rPr lang="en-US" smtClean="0"/>
              <a:t>mukaan naisilla</a:t>
            </a:r>
            <a:endParaRPr lang="en-US" dirty="0"/>
          </a:p>
        </p:txBody>
      </p:sp>
      <p:sp>
        <p:nvSpPr>
          <p:cNvPr id="3" name="Text Placeholder 2"/>
          <p:cNvSpPr>
            <a:spLocks noGrp="1"/>
          </p:cNvSpPr>
          <p:nvPr>
            <p:ph type="body" idx="1"/>
          </p:nvPr>
        </p:nvSpPr>
        <p:spPr/>
        <p:txBody>
          <a:bodyPr>
            <a:noAutofit/>
          </a:bodyPr>
          <a:lstStyle/>
          <a:p>
            <a:pPr algn="ctr"/>
            <a:r>
              <a:rPr lang="en-US" sz="3600" smtClean="0"/>
              <a:t>Suomi</a:t>
            </a:r>
            <a:endParaRPr lang="en-US" sz="3600" dirty="0"/>
          </a:p>
        </p:txBody>
      </p:sp>
      <p:sp>
        <p:nvSpPr>
          <p:cNvPr id="5" name="Text Placeholder 4"/>
          <p:cNvSpPr>
            <a:spLocks noGrp="1"/>
          </p:cNvSpPr>
          <p:nvPr>
            <p:ph type="body" sz="quarter" idx="3"/>
          </p:nvPr>
        </p:nvSpPr>
        <p:spPr>
          <a:xfrm>
            <a:off x="4648200" y="1493838"/>
            <a:ext cx="4041775" cy="639762"/>
          </a:xfrm>
        </p:spPr>
        <p:txBody>
          <a:bodyPr>
            <a:noAutofit/>
          </a:bodyPr>
          <a:lstStyle/>
          <a:p>
            <a:pPr algn="ctr"/>
            <a:r>
              <a:rPr lang="en-US" sz="3600" smtClean="0"/>
              <a:t>Japani</a:t>
            </a:r>
            <a:endParaRPr lang="en-US" sz="3600" dirty="0"/>
          </a:p>
        </p:txBody>
      </p:sp>
      <p:graphicFrame>
        <p:nvGraphicFramePr>
          <p:cNvPr id="10" name="Content Placeholder 9"/>
          <p:cNvGraphicFramePr>
            <a:graphicFrameLocks noGrp="1"/>
          </p:cNvGraphicFramePr>
          <p:nvPr>
            <p:ph sz="quarter" idx="4"/>
            <p:extLst/>
          </p:nvPr>
        </p:nvGraphicFramePr>
        <p:xfrm>
          <a:off x="4645025" y="2133600"/>
          <a:ext cx="4041775" cy="25796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nvPr>
        </p:nvGraphicFramePr>
        <p:xfrm>
          <a:off x="457200" y="2174875"/>
          <a:ext cx="4038600" cy="392112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4876800"/>
            <a:ext cx="3048000" cy="923330"/>
          </a:xfrm>
          <a:prstGeom prst="rect">
            <a:avLst/>
          </a:prstGeom>
          <a:noFill/>
        </p:spPr>
        <p:txBody>
          <a:bodyPr wrap="square" rtlCol="0">
            <a:spAutoFit/>
          </a:bodyPr>
          <a:lstStyle/>
          <a:p>
            <a:r>
              <a:rPr lang="en-US"/>
              <a:t>Maan ja sosiaaliluokan yhdysvaikutuksen tilastollinen merkitsevyys: </a:t>
            </a:r>
            <a:r>
              <a:rPr lang="en-US" smtClean="0"/>
              <a:t>P&lt;0.0001</a:t>
            </a:r>
            <a:endParaRPr lang="en-US" dirty="0"/>
          </a:p>
        </p:txBody>
      </p:sp>
      <p:sp>
        <p:nvSpPr>
          <p:cNvPr id="12" name="TextBox 11"/>
          <p:cNvSpPr txBox="1"/>
          <p:nvPr/>
        </p:nvSpPr>
        <p:spPr>
          <a:xfrm>
            <a:off x="5715000" y="6324600"/>
            <a:ext cx="2971800" cy="338554"/>
          </a:xfrm>
          <a:prstGeom prst="rect">
            <a:avLst/>
          </a:prstGeom>
          <a:noFill/>
        </p:spPr>
        <p:txBody>
          <a:bodyPr wrap="square" rtlCol="0">
            <a:spAutoFit/>
          </a:bodyPr>
          <a:lstStyle/>
          <a:p>
            <a:r>
              <a:rPr lang="en-US" sz="1600"/>
              <a:t>Silventoinen ym. (2013 ) J Epi</a:t>
            </a:r>
            <a:endParaRPr lang="en-US" sz="1600" dirty="0"/>
          </a:p>
        </p:txBody>
      </p:sp>
    </p:spTree>
    <p:extLst>
      <p:ext uri="{BB962C8B-B14F-4D97-AF65-F5344CB8AC3E}">
        <p14:creationId xmlns:p14="http://schemas.microsoft.com/office/powerpoint/2010/main" val="1233254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0"/>
            <a:ext cx="5396459" cy="6858000"/>
          </a:xfrm>
          <a:prstGeom prst="rect">
            <a:avLst/>
          </a:prstGeom>
        </p:spPr>
      </p:pic>
      <p:sp>
        <p:nvSpPr>
          <p:cNvPr id="3" name="TextBox 2"/>
          <p:cNvSpPr txBox="1"/>
          <p:nvPr/>
        </p:nvSpPr>
        <p:spPr>
          <a:xfrm>
            <a:off x="5791200" y="304800"/>
            <a:ext cx="3200400" cy="923330"/>
          </a:xfrm>
          <a:prstGeom prst="rect">
            <a:avLst/>
          </a:prstGeom>
          <a:noFill/>
        </p:spPr>
        <p:txBody>
          <a:bodyPr wrap="square" rtlCol="0">
            <a:spAutoFit/>
          </a:bodyPr>
          <a:lstStyle/>
          <a:p>
            <a:r>
              <a:rPr lang="en-US" smtClean="0"/>
              <a:t>Ikävakioitu BMI:n keskiarvo miehillä vuosina 1975 ja 2014 </a:t>
            </a:r>
            <a:endParaRPr lang="en-US"/>
          </a:p>
        </p:txBody>
      </p:sp>
      <p:sp>
        <p:nvSpPr>
          <p:cNvPr id="4" name="TextBox 3"/>
          <p:cNvSpPr txBox="1"/>
          <p:nvPr/>
        </p:nvSpPr>
        <p:spPr>
          <a:xfrm>
            <a:off x="5791200" y="6172200"/>
            <a:ext cx="3429000" cy="523220"/>
          </a:xfrm>
          <a:prstGeom prst="rect">
            <a:avLst/>
          </a:prstGeom>
          <a:noFill/>
        </p:spPr>
        <p:txBody>
          <a:bodyPr wrap="square" rtlCol="0">
            <a:spAutoFit/>
          </a:bodyPr>
          <a:lstStyle/>
          <a:p>
            <a:r>
              <a:rPr lang="en-US" sz="1400" dirty="0" smtClean="0"/>
              <a:t>NCD Risk Factor Collaboration, Lancet, 2016 </a:t>
            </a:r>
            <a:endParaRPr lang="en-US" sz="1400" dirty="0"/>
          </a:p>
        </p:txBody>
      </p:sp>
    </p:spTree>
    <p:extLst>
      <p:ext uri="{BB962C8B-B14F-4D97-AF65-F5344CB8AC3E}">
        <p14:creationId xmlns:p14="http://schemas.microsoft.com/office/powerpoint/2010/main" val="382470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304800"/>
            <a:ext cx="3200400" cy="923330"/>
          </a:xfrm>
          <a:prstGeom prst="rect">
            <a:avLst/>
          </a:prstGeom>
          <a:noFill/>
        </p:spPr>
        <p:txBody>
          <a:bodyPr wrap="square" rtlCol="0">
            <a:spAutoFit/>
          </a:bodyPr>
          <a:lstStyle/>
          <a:p>
            <a:r>
              <a:rPr lang="en-US"/>
              <a:t>Ikävakioitu BMI:n keskiarvo </a:t>
            </a:r>
            <a:r>
              <a:rPr lang="en-US" smtClean="0"/>
              <a:t>naisilla </a:t>
            </a:r>
            <a:r>
              <a:rPr lang="en-US"/>
              <a:t>vuosina 1975 ja 2014 </a:t>
            </a:r>
          </a:p>
        </p:txBody>
      </p:sp>
      <p:sp>
        <p:nvSpPr>
          <p:cNvPr id="4" name="TextBox 3"/>
          <p:cNvSpPr txBox="1"/>
          <p:nvPr/>
        </p:nvSpPr>
        <p:spPr>
          <a:xfrm>
            <a:off x="5791200" y="6248400"/>
            <a:ext cx="3352800" cy="307777"/>
          </a:xfrm>
          <a:prstGeom prst="rect">
            <a:avLst/>
          </a:prstGeom>
          <a:noFill/>
        </p:spPr>
        <p:txBody>
          <a:bodyPr wrap="square" rtlCol="0">
            <a:spAutoFit/>
          </a:bodyPr>
          <a:lstStyle/>
          <a:p>
            <a:r>
              <a:rPr lang="en-US" sz="1400" dirty="0" smtClean="0"/>
              <a:t>NCD Risk Factor Collaboration, Lancet, 2016 </a:t>
            </a:r>
            <a:endParaRPr lang="en-US" sz="1400" dirty="0"/>
          </a:p>
        </p:txBody>
      </p:sp>
      <p:pic>
        <p:nvPicPr>
          <p:cNvPr id="5" name="Picture 4"/>
          <p:cNvPicPr>
            <a:picLocks noChangeAspect="1"/>
          </p:cNvPicPr>
          <p:nvPr/>
        </p:nvPicPr>
        <p:blipFill>
          <a:blip r:embed="rId2"/>
          <a:stretch>
            <a:fillRect/>
          </a:stretch>
        </p:blipFill>
        <p:spPr>
          <a:xfrm>
            <a:off x="0" y="0"/>
            <a:ext cx="5420694" cy="6858000"/>
          </a:xfrm>
          <a:prstGeom prst="rect">
            <a:avLst/>
          </a:prstGeom>
        </p:spPr>
      </p:pic>
    </p:spTree>
    <p:extLst>
      <p:ext uri="{BB962C8B-B14F-4D97-AF65-F5344CB8AC3E}">
        <p14:creationId xmlns:p14="http://schemas.microsoft.com/office/powerpoint/2010/main" val="642955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81749" y="857250"/>
          <a:ext cx="9041463" cy="4875378"/>
        </p:xfrm>
        <a:graphic>
          <a:graphicData uri="http://schemas.openxmlformats.org/presentationml/2006/ole">
            <mc:AlternateContent xmlns:mc="http://schemas.openxmlformats.org/markup-compatibility/2006">
              <mc:Choice xmlns:v="urn:schemas-microsoft-com:vml" Requires="v">
                <p:oleObj spid="_x0000_s1081" name="CorelDRAW" r:id="rId3" imgW="5282389" imgH="2847502" progId="CorelDraw.Graphic.19">
                  <p:embed/>
                </p:oleObj>
              </mc:Choice>
              <mc:Fallback>
                <p:oleObj name="CorelDRAW" r:id="rId3" imgW="5282389" imgH="2847502" progId="CorelDraw.Graphic.19">
                  <p:embed/>
                  <p:pic>
                    <p:nvPicPr>
                      <p:cNvPr id="4" name="Object 3"/>
                      <p:cNvPicPr/>
                      <p:nvPr/>
                    </p:nvPicPr>
                    <p:blipFill>
                      <a:blip r:embed="rId4"/>
                      <a:stretch>
                        <a:fillRect/>
                      </a:stretch>
                    </p:blipFill>
                    <p:spPr>
                      <a:xfrm>
                        <a:off x="81749" y="857250"/>
                        <a:ext cx="9041463" cy="4875378"/>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a:off x="7094221" y="887966"/>
            <a:ext cx="2049780" cy="1249445"/>
          </a:xfrm>
          <a:prstGeom prst="rect">
            <a:avLst/>
          </a:prstGeom>
        </p:spPr>
      </p:pic>
      <p:sp>
        <p:nvSpPr>
          <p:cNvPr id="6" name="5-Point Star 5"/>
          <p:cNvSpPr/>
          <p:nvPr/>
        </p:nvSpPr>
        <p:spPr>
          <a:xfrm>
            <a:off x="7677150" y="297561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7" name="5-Point Star 6"/>
          <p:cNvSpPr/>
          <p:nvPr/>
        </p:nvSpPr>
        <p:spPr>
          <a:xfrm>
            <a:off x="7688580" y="291846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8" name="5-Point Star 7"/>
          <p:cNvSpPr/>
          <p:nvPr/>
        </p:nvSpPr>
        <p:spPr>
          <a:xfrm>
            <a:off x="7616190" y="292227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9" name="5-Point Star 8"/>
          <p:cNvSpPr/>
          <p:nvPr/>
        </p:nvSpPr>
        <p:spPr>
          <a:xfrm>
            <a:off x="7604760" y="299466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10" name="5-Point Star 9"/>
          <p:cNvSpPr/>
          <p:nvPr/>
        </p:nvSpPr>
        <p:spPr>
          <a:xfrm>
            <a:off x="7360920" y="302133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11" name="5-Point Star 10"/>
          <p:cNvSpPr/>
          <p:nvPr/>
        </p:nvSpPr>
        <p:spPr>
          <a:xfrm>
            <a:off x="7360920" y="294894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12" name="5-Point Star 11"/>
          <p:cNvSpPr/>
          <p:nvPr/>
        </p:nvSpPr>
        <p:spPr>
          <a:xfrm>
            <a:off x="6751320" y="265557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13" name="5-Point Star 12"/>
          <p:cNvSpPr/>
          <p:nvPr/>
        </p:nvSpPr>
        <p:spPr>
          <a:xfrm>
            <a:off x="6911340" y="298323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14" name="5-Point Star 13"/>
          <p:cNvSpPr/>
          <p:nvPr/>
        </p:nvSpPr>
        <p:spPr>
          <a:xfrm>
            <a:off x="7147560" y="299847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15" name="5-Point Star 14"/>
          <p:cNvSpPr/>
          <p:nvPr/>
        </p:nvSpPr>
        <p:spPr>
          <a:xfrm>
            <a:off x="7158990" y="307848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16" name="5-Point Star 15"/>
          <p:cNvSpPr/>
          <p:nvPr/>
        </p:nvSpPr>
        <p:spPr>
          <a:xfrm>
            <a:off x="7094220" y="328803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17" name="5-Point Star 16"/>
          <p:cNvSpPr/>
          <p:nvPr/>
        </p:nvSpPr>
        <p:spPr>
          <a:xfrm>
            <a:off x="6195060" y="372999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18" name="5-Point Star 17"/>
          <p:cNvSpPr/>
          <p:nvPr/>
        </p:nvSpPr>
        <p:spPr>
          <a:xfrm>
            <a:off x="7981950" y="464439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19" name="5-Point Star 18"/>
          <p:cNvSpPr/>
          <p:nvPr/>
        </p:nvSpPr>
        <p:spPr>
          <a:xfrm>
            <a:off x="7814310" y="486156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20" name="5-Point Star 19"/>
          <p:cNvSpPr/>
          <p:nvPr/>
        </p:nvSpPr>
        <p:spPr>
          <a:xfrm>
            <a:off x="7867568" y="486156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21" name="5-Point Star 20"/>
          <p:cNvSpPr/>
          <p:nvPr/>
        </p:nvSpPr>
        <p:spPr>
          <a:xfrm>
            <a:off x="3825240" y="356235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22" name="5-Point Star 21"/>
          <p:cNvSpPr/>
          <p:nvPr/>
        </p:nvSpPr>
        <p:spPr>
          <a:xfrm>
            <a:off x="5090160" y="304800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23" name="5-Point Star 22"/>
          <p:cNvSpPr/>
          <p:nvPr/>
        </p:nvSpPr>
        <p:spPr>
          <a:xfrm>
            <a:off x="4911090" y="288798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24" name="5-Point Star 23"/>
          <p:cNvSpPr/>
          <p:nvPr/>
        </p:nvSpPr>
        <p:spPr>
          <a:xfrm>
            <a:off x="4088130" y="294894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25" name="5-Point Star 24"/>
          <p:cNvSpPr/>
          <p:nvPr/>
        </p:nvSpPr>
        <p:spPr>
          <a:xfrm>
            <a:off x="4004310" y="286893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26" name="5-Point Star 25"/>
          <p:cNvSpPr/>
          <p:nvPr/>
        </p:nvSpPr>
        <p:spPr>
          <a:xfrm>
            <a:off x="4514850" y="277749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27" name="5-Point Star 26"/>
          <p:cNvSpPr/>
          <p:nvPr/>
        </p:nvSpPr>
        <p:spPr>
          <a:xfrm>
            <a:off x="4682490" y="262890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28" name="5-Point Star 27"/>
          <p:cNvSpPr/>
          <p:nvPr/>
        </p:nvSpPr>
        <p:spPr>
          <a:xfrm>
            <a:off x="4442460" y="254889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29" name="5-Point Star 28"/>
          <p:cNvSpPr/>
          <p:nvPr/>
        </p:nvSpPr>
        <p:spPr>
          <a:xfrm>
            <a:off x="4461510" y="248031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30" name="5-Point Star 29"/>
          <p:cNvSpPr/>
          <p:nvPr/>
        </p:nvSpPr>
        <p:spPr>
          <a:xfrm>
            <a:off x="4328160" y="253746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31" name="5-Point Star 30"/>
          <p:cNvSpPr/>
          <p:nvPr/>
        </p:nvSpPr>
        <p:spPr>
          <a:xfrm>
            <a:off x="4347210" y="245745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32" name="5-Point Star 31"/>
          <p:cNvSpPr/>
          <p:nvPr/>
        </p:nvSpPr>
        <p:spPr>
          <a:xfrm>
            <a:off x="4419600" y="235077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33" name="5-Point Star 32"/>
          <p:cNvSpPr/>
          <p:nvPr/>
        </p:nvSpPr>
        <p:spPr>
          <a:xfrm>
            <a:off x="4808220" y="216027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34" name="5-Point Star 33"/>
          <p:cNvSpPr/>
          <p:nvPr/>
        </p:nvSpPr>
        <p:spPr>
          <a:xfrm>
            <a:off x="4381500" y="224409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35" name="5-Point Star 34"/>
          <p:cNvSpPr/>
          <p:nvPr/>
        </p:nvSpPr>
        <p:spPr>
          <a:xfrm>
            <a:off x="4632960" y="224028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36" name="5-Point Star 35"/>
          <p:cNvSpPr/>
          <p:nvPr/>
        </p:nvSpPr>
        <p:spPr>
          <a:xfrm>
            <a:off x="4552950" y="223647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37" name="5-Point Star 36"/>
          <p:cNvSpPr/>
          <p:nvPr/>
        </p:nvSpPr>
        <p:spPr>
          <a:xfrm>
            <a:off x="4610100" y="217551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38" name="5-Point Star 37"/>
          <p:cNvSpPr/>
          <p:nvPr/>
        </p:nvSpPr>
        <p:spPr>
          <a:xfrm>
            <a:off x="4545330" y="217170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39" name="5-Point Star 38"/>
          <p:cNvSpPr/>
          <p:nvPr/>
        </p:nvSpPr>
        <p:spPr>
          <a:xfrm>
            <a:off x="4171950" y="250317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40" name="5-Point Star 39"/>
          <p:cNvSpPr/>
          <p:nvPr/>
        </p:nvSpPr>
        <p:spPr>
          <a:xfrm>
            <a:off x="4171950" y="244602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41" name="5-Point Star 40"/>
          <p:cNvSpPr/>
          <p:nvPr/>
        </p:nvSpPr>
        <p:spPr>
          <a:xfrm>
            <a:off x="4114800" y="249555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42" name="5-Point Star 41"/>
          <p:cNvSpPr/>
          <p:nvPr/>
        </p:nvSpPr>
        <p:spPr>
          <a:xfrm>
            <a:off x="2903220" y="420624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43" name="5-Point Star 42"/>
          <p:cNvSpPr/>
          <p:nvPr/>
        </p:nvSpPr>
        <p:spPr>
          <a:xfrm>
            <a:off x="1264920" y="299466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44" name="5-Point Star 43"/>
          <p:cNvSpPr/>
          <p:nvPr/>
        </p:nvSpPr>
        <p:spPr>
          <a:xfrm>
            <a:off x="1257300" y="292227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45" name="5-Point Star 44"/>
          <p:cNvSpPr/>
          <p:nvPr/>
        </p:nvSpPr>
        <p:spPr>
          <a:xfrm>
            <a:off x="1200150" y="299847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46" name="5-Point Star 45"/>
          <p:cNvSpPr/>
          <p:nvPr/>
        </p:nvSpPr>
        <p:spPr>
          <a:xfrm>
            <a:off x="1177290" y="292608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47" name="5-Point Star 46"/>
          <p:cNvSpPr/>
          <p:nvPr/>
        </p:nvSpPr>
        <p:spPr>
          <a:xfrm>
            <a:off x="1173480" y="2508885"/>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48" name="5-Point Star 47"/>
          <p:cNvSpPr/>
          <p:nvPr/>
        </p:nvSpPr>
        <p:spPr>
          <a:xfrm>
            <a:off x="1162050" y="2655026"/>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49" name="5-Point Star 48"/>
          <p:cNvSpPr/>
          <p:nvPr/>
        </p:nvSpPr>
        <p:spPr>
          <a:xfrm>
            <a:off x="1729740" y="303276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50" name="5-Point Star 49"/>
          <p:cNvSpPr/>
          <p:nvPr/>
        </p:nvSpPr>
        <p:spPr>
          <a:xfrm>
            <a:off x="1577340" y="283845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51" name="5-Point Star 50"/>
          <p:cNvSpPr/>
          <p:nvPr/>
        </p:nvSpPr>
        <p:spPr>
          <a:xfrm>
            <a:off x="1577340" y="268224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52" name="5-Point Star 51"/>
          <p:cNvSpPr/>
          <p:nvPr/>
        </p:nvSpPr>
        <p:spPr>
          <a:xfrm>
            <a:off x="1809750" y="282702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53" name="5-Point Star 52"/>
          <p:cNvSpPr/>
          <p:nvPr/>
        </p:nvSpPr>
        <p:spPr>
          <a:xfrm>
            <a:off x="2447405" y="2653665"/>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54" name="5-Point Star 53"/>
          <p:cNvSpPr/>
          <p:nvPr/>
        </p:nvSpPr>
        <p:spPr>
          <a:xfrm>
            <a:off x="2084070" y="281940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55" name="5-Point Star 54"/>
          <p:cNvSpPr/>
          <p:nvPr/>
        </p:nvSpPr>
        <p:spPr>
          <a:xfrm>
            <a:off x="2198370" y="300990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56" name="5-Point Star 55"/>
          <p:cNvSpPr/>
          <p:nvPr/>
        </p:nvSpPr>
        <p:spPr>
          <a:xfrm>
            <a:off x="2145030" y="308229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57" name="5-Point Star 56"/>
          <p:cNvSpPr/>
          <p:nvPr/>
        </p:nvSpPr>
        <p:spPr>
          <a:xfrm>
            <a:off x="2274570" y="288036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58" name="5-Point Star 57"/>
          <p:cNvSpPr/>
          <p:nvPr/>
        </p:nvSpPr>
        <p:spPr>
          <a:xfrm>
            <a:off x="2118360" y="3028950"/>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59" name="5-Point Star 58"/>
          <p:cNvSpPr/>
          <p:nvPr/>
        </p:nvSpPr>
        <p:spPr>
          <a:xfrm>
            <a:off x="3809519" y="3021867"/>
            <a:ext cx="57150" cy="5715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sz="1350"/>
          </a:p>
        </p:txBody>
      </p:sp>
      <p:sp>
        <p:nvSpPr>
          <p:cNvPr id="60" name="Text Box 7"/>
          <p:cNvSpPr txBox="1">
            <a:spLocks noChangeArrowheads="1"/>
          </p:cNvSpPr>
          <p:nvPr/>
        </p:nvSpPr>
        <p:spPr bwMode="auto">
          <a:xfrm>
            <a:off x="5562600" y="6324600"/>
            <a:ext cx="3429000" cy="276999"/>
          </a:xfrm>
          <a:prstGeom prst="rect">
            <a:avLst/>
          </a:prstGeom>
          <a:noFill/>
          <a:ln w="9525">
            <a:noFill/>
            <a:miter lim="800000"/>
            <a:headEnd/>
            <a:tailEnd/>
          </a:ln>
        </p:spPr>
        <p:txBody>
          <a:bodyPr wrap="square">
            <a:spAutoFit/>
          </a:bodyPr>
          <a:lstStyle/>
          <a:p>
            <a:pPr>
              <a:spcBef>
                <a:spcPct val="50000"/>
              </a:spcBef>
            </a:pPr>
            <a:r>
              <a:rPr lang="en-US" sz="1200" dirty="0"/>
              <a:t>Silventoinen </a:t>
            </a:r>
            <a:r>
              <a:rPr lang="en-US" sz="1200" dirty="0" smtClean="0"/>
              <a:t>et al., Twin Res Human Genet 2019</a:t>
            </a:r>
            <a:endParaRPr lang="en-US" sz="1200" dirty="0"/>
          </a:p>
        </p:txBody>
      </p:sp>
    </p:spTree>
    <p:extLst>
      <p:ext uri="{BB962C8B-B14F-4D97-AF65-F5344CB8AC3E}">
        <p14:creationId xmlns:p14="http://schemas.microsoft.com/office/powerpoint/2010/main" val="753737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447800"/>
            <a:ext cx="6477000" cy="2677656"/>
          </a:xfrm>
          <a:prstGeom prst="rect">
            <a:avLst/>
          </a:prstGeom>
          <a:noFill/>
        </p:spPr>
        <p:txBody>
          <a:bodyPr wrap="square" rtlCol="0">
            <a:spAutoFit/>
          </a:bodyPr>
          <a:lstStyle/>
          <a:p>
            <a:r>
              <a:rPr lang="fi-FI" sz="2400"/>
              <a:t>Kooda (ital. coda, 'häntä'), on länsimaisessa taidemusiikissa musiikillisen kokonaisuuden päätöselementti. Se voi olla kappaleen päätöksenä olevan sointulopukkeen laajentuma, jolloin sillä ei ole erityistä sisältöä. Laajemmat koodat kehittelevät teemaa tai saattavat tuoda esille jopa uudenlaisia teemoja</a:t>
            </a:r>
            <a:r>
              <a:rPr lang="fi-FI" sz="2400" smtClean="0"/>
              <a:t>. (Wikipedia)</a:t>
            </a:r>
            <a:endParaRPr lang="en-US" sz="2400"/>
          </a:p>
        </p:txBody>
      </p:sp>
    </p:spTree>
    <p:extLst>
      <p:ext uri="{BB962C8B-B14F-4D97-AF65-F5344CB8AC3E}">
        <p14:creationId xmlns:p14="http://schemas.microsoft.com/office/powerpoint/2010/main" val="133012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mtClean="0"/>
              <a:t>53 itsenäistä kaksostutkimusprojektia yhteistyökumppaneina, jotka edustavat 24 maata </a:t>
            </a:r>
          </a:p>
          <a:p>
            <a:r>
              <a:rPr lang="en-US" smtClean="0"/>
              <a:t>489,981 kaksosta </a:t>
            </a:r>
            <a:endParaRPr lang="en-US" dirty="0" smtClean="0"/>
          </a:p>
          <a:p>
            <a:r>
              <a:rPr lang="en-US" smtClean="0"/>
              <a:t>228,635 täydellistä kaksosparia </a:t>
            </a:r>
          </a:p>
          <a:p>
            <a:r>
              <a:rPr lang="en-US" smtClean="0"/>
              <a:t>115,226 syntymäpainomittausta</a:t>
            </a:r>
          </a:p>
          <a:p>
            <a:pPr lvl="1"/>
            <a:r>
              <a:rPr lang="en-US" smtClean="0"/>
              <a:t>19% mitattua, 13% itseraportoitua ja 68% vanhempien raportoimaa</a:t>
            </a:r>
          </a:p>
          <a:p>
            <a:r>
              <a:rPr lang="en-US"/>
              <a:t>1,049,785 </a:t>
            </a:r>
            <a:r>
              <a:rPr lang="en-US" smtClean="0"/>
              <a:t>pituus ja painomittausta syntymän jälkeen</a:t>
            </a:r>
          </a:p>
          <a:p>
            <a:pPr lvl="1"/>
            <a:r>
              <a:rPr lang="en-US" smtClean="0"/>
              <a:t>7% mitattua, 63% itseraportoitua, </a:t>
            </a:r>
            <a:r>
              <a:rPr lang="en-US" dirty="0"/>
              <a:t>20</a:t>
            </a:r>
            <a:r>
              <a:rPr lang="en-US"/>
              <a:t>% </a:t>
            </a:r>
            <a:r>
              <a:rPr lang="en-US" smtClean="0"/>
              <a:t>vanhempien raportoimaa</a:t>
            </a:r>
            <a:endParaRPr lang="en-US" dirty="0"/>
          </a:p>
          <a:p>
            <a:r>
              <a:rPr lang="en-US" smtClean="0"/>
              <a:t>Lisäksi tietoa tupakoinnista sekä omasta ja vanhempien koulutuksesta</a:t>
            </a:r>
          </a:p>
          <a:p>
            <a:pPr marL="109728" indent="0">
              <a:buNone/>
            </a:pPr>
            <a:endParaRPr lang="en-US" dirty="0"/>
          </a:p>
          <a:p>
            <a:endParaRPr lang="en-US" dirty="0"/>
          </a:p>
        </p:txBody>
      </p:sp>
      <p:sp>
        <p:nvSpPr>
          <p:cNvPr id="3" name="Title 2"/>
          <p:cNvSpPr>
            <a:spLocks noGrp="1"/>
          </p:cNvSpPr>
          <p:nvPr>
            <p:ph type="title"/>
          </p:nvPr>
        </p:nvSpPr>
        <p:spPr>
          <a:xfrm>
            <a:off x="457200" y="457200"/>
            <a:ext cx="8229600" cy="1143000"/>
          </a:xfrm>
        </p:spPr>
        <p:txBody>
          <a:bodyPr>
            <a:noAutofit/>
          </a:bodyPr>
          <a:lstStyle/>
          <a:p>
            <a:pPr algn="ctr"/>
            <a:r>
              <a:rPr lang="en-US" sz="4000" smtClean="0"/>
              <a:t>CODATwins numeroina</a:t>
            </a:r>
            <a:endParaRPr lang="en-US" sz="4000" dirty="0"/>
          </a:p>
        </p:txBody>
      </p:sp>
    </p:spTree>
    <p:extLst>
      <p:ext uri="{BB962C8B-B14F-4D97-AF65-F5344CB8AC3E}">
        <p14:creationId xmlns:p14="http://schemas.microsoft.com/office/powerpoint/2010/main" val="2761851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Autofit/>
          </a:bodyPr>
          <a:lstStyle/>
          <a:p>
            <a:pPr marL="0" indent="0" algn="just">
              <a:buNone/>
            </a:pPr>
            <a:r>
              <a:rPr lang="en-US" sz="1100" b="1" smtClean="0"/>
              <a:t>2015</a:t>
            </a:r>
            <a:endParaRPr lang="en-US" sz="1100" b="1"/>
          </a:p>
          <a:p>
            <a:pPr marL="0" indent="0" algn="just">
              <a:buNone/>
            </a:pPr>
            <a:r>
              <a:rPr lang="en-US" sz="1100" b="1" smtClean="0"/>
              <a:t>Silventoinen </a:t>
            </a:r>
            <a:r>
              <a:rPr lang="en-US" sz="1100" b="1"/>
              <a:t>K </a:t>
            </a:r>
            <a:r>
              <a:rPr lang="en-US" sz="1100"/>
              <a:t>et al. The CODATwins Project: The cohort description of COllaborative Project of Development of Anthropometrical measures in Twins to study macro-environmental variation in genetic and environmental effects on anthropometric traits. </a:t>
            </a:r>
            <a:r>
              <a:rPr lang="en-US" sz="1100" i="1"/>
              <a:t>Twin Research and Human Genetics </a:t>
            </a:r>
            <a:r>
              <a:rPr lang="en-US" sz="1100"/>
              <a:t>2015, 18, 348-360.</a:t>
            </a:r>
          </a:p>
          <a:p>
            <a:pPr marL="0" indent="0" algn="just">
              <a:buNone/>
            </a:pPr>
            <a:r>
              <a:rPr lang="en-US" sz="1100" b="1"/>
              <a:t>Jelenkovic A </a:t>
            </a:r>
            <a:r>
              <a:rPr lang="en-US" sz="1100"/>
              <a:t>et al. Zygosity differences in height and body mass index of twins from infancy to old age: a study of the CODATwins project. </a:t>
            </a:r>
            <a:r>
              <a:rPr lang="en-US" sz="1100" i="1"/>
              <a:t>Twin Research and Human Genetics </a:t>
            </a:r>
            <a:r>
              <a:rPr lang="en-US" sz="1100"/>
              <a:t>2015, 18, 557-570. </a:t>
            </a:r>
            <a:endParaRPr lang="en-US" sz="1100" smtClean="0"/>
          </a:p>
          <a:p>
            <a:pPr marL="0" indent="0" algn="just">
              <a:buNone/>
            </a:pPr>
            <a:endParaRPr lang="en-US" sz="1100"/>
          </a:p>
          <a:p>
            <a:pPr marL="0" indent="0" algn="just">
              <a:buNone/>
            </a:pPr>
            <a:r>
              <a:rPr lang="en-US" sz="1100" b="1" smtClean="0"/>
              <a:t>2016</a:t>
            </a:r>
            <a:endParaRPr lang="en-US" sz="1100" b="1"/>
          </a:p>
          <a:p>
            <a:pPr marL="0" indent="0" algn="just">
              <a:buNone/>
            </a:pPr>
            <a:r>
              <a:rPr lang="en-US" sz="1100" b="1"/>
              <a:t>Yokoyama Y </a:t>
            </a:r>
            <a:r>
              <a:rPr lang="en-US" sz="1100"/>
              <a:t>et al. Twin's birth-order differences in height and body mass index from birth to old age: a pooled study of 26 twin cohorts participating in the CODATwins Project. </a:t>
            </a:r>
            <a:r>
              <a:rPr lang="en-US" sz="1100" i="1"/>
              <a:t>Twin Research and Human Genetics </a:t>
            </a:r>
            <a:r>
              <a:rPr lang="en-US" sz="1100"/>
              <a:t>2016, 19, 112-124. </a:t>
            </a:r>
          </a:p>
          <a:p>
            <a:pPr marL="0" indent="0" algn="just">
              <a:buNone/>
            </a:pPr>
            <a:r>
              <a:rPr lang="en-US" sz="1100" b="1"/>
              <a:t>Jelenkovic A </a:t>
            </a:r>
            <a:r>
              <a:rPr lang="en-US" sz="1100"/>
              <a:t>et al. Genetic and environmental influences on height from infancy to early adulthood: an individual-based pooled analysis of 45 twin cohorts. </a:t>
            </a:r>
            <a:r>
              <a:rPr lang="en-US" sz="1100" i="1"/>
              <a:t>Scientific Reports </a:t>
            </a:r>
            <a:r>
              <a:rPr lang="en-US" sz="1100"/>
              <a:t>2016, 6, 28496. </a:t>
            </a:r>
          </a:p>
          <a:p>
            <a:pPr marL="0" indent="0" algn="just">
              <a:buNone/>
            </a:pPr>
            <a:r>
              <a:rPr lang="en-US" sz="1100" b="1"/>
              <a:t>Silventoinen K </a:t>
            </a:r>
            <a:r>
              <a:rPr lang="en-US" sz="1100"/>
              <a:t>et al. Genetic and environmental effects on body mass index from infancy to the onset of adulthood: an individual-based pooled analysis of 45 twin cohorts participating in the COllaborative project of Development of Anthropometrical measures in Twins (CODATwins) study. </a:t>
            </a:r>
            <a:r>
              <a:rPr lang="en-US" sz="1100" i="1"/>
              <a:t>American Journal of Clinical Nutrition </a:t>
            </a:r>
            <a:r>
              <a:rPr lang="en-US" sz="1100"/>
              <a:t>2016, 104, 371-379. </a:t>
            </a:r>
          </a:p>
          <a:p>
            <a:pPr marL="0" indent="0" algn="just">
              <a:buNone/>
            </a:pPr>
            <a:r>
              <a:rPr lang="en-US" sz="1100" b="1"/>
              <a:t>Jelenkovic A </a:t>
            </a:r>
            <a:r>
              <a:rPr lang="en-US" sz="1100"/>
              <a:t>et al. Genetic and environmental influences on adult human height across birth cohorts from 1886 to 1994. </a:t>
            </a:r>
            <a:r>
              <a:rPr lang="en-US" sz="1100" i="1"/>
              <a:t>eLife</a:t>
            </a:r>
            <a:r>
              <a:rPr lang="en-US" sz="1100"/>
              <a:t> 2016, 5, e20320. </a:t>
            </a:r>
            <a:endParaRPr lang="en-US" sz="1100" smtClean="0"/>
          </a:p>
          <a:p>
            <a:pPr marL="0" indent="0" algn="just">
              <a:buNone/>
            </a:pPr>
            <a:endParaRPr lang="en-US" sz="1100"/>
          </a:p>
          <a:p>
            <a:pPr marL="0" indent="0" algn="just">
              <a:buNone/>
            </a:pPr>
            <a:r>
              <a:rPr lang="en-US" sz="1100" b="1" smtClean="0"/>
              <a:t>2017</a:t>
            </a:r>
            <a:endParaRPr lang="en-US" sz="1100" b="1"/>
          </a:p>
          <a:p>
            <a:pPr marL="0" indent="0" algn="just">
              <a:buNone/>
            </a:pPr>
            <a:r>
              <a:rPr lang="en-US" sz="1100" b="1"/>
              <a:t>Bogl LH </a:t>
            </a:r>
            <a:r>
              <a:rPr lang="en-US" sz="1100"/>
              <a:t>et al. Does the sex of one’s co-twin affect height and BMI in adulthood? A study of dizygotic adult twins from 31 cohorts. </a:t>
            </a:r>
            <a:r>
              <a:rPr lang="en-US" sz="1100" i="1"/>
              <a:t>Biology of Sex Differences </a:t>
            </a:r>
            <a:r>
              <a:rPr lang="en-US" sz="1100"/>
              <a:t>2017, 8, 10.1186/s13293-017-0134-x. </a:t>
            </a:r>
          </a:p>
          <a:p>
            <a:pPr marL="0" indent="0" algn="just">
              <a:buNone/>
            </a:pPr>
            <a:r>
              <a:rPr lang="en-US" sz="1100" b="1"/>
              <a:t>Silventoinen K </a:t>
            </a:r>
            <a:r>
              <a:rPr lang="en-US" sz="1100"/>
              <a:t>et al. Differences in genetic and environmental variation in adult body mass index by sex, age, time period and region: an individual-based pooled analysis of 40 twin cohorts. </a:t>
            </a:r>
            <a:r>
              <a:rPr lang="en-US" sz="1100" i="1"/>
              <a:t>American Journal of Clinical Nutrition </a:t>
            </a:r>
            <a:r>
              <a:rPr lang="en-US" sz="1100"/>
              <a:t>2017, 106, 457-466.</a:t>
            </a:r>
          </a:p>
          <a:p>
            <a:pPr marL="0" indent="0" algn="just">
              <a:buNone/>
            </a:pPr>
            <a:r>
              <a:rPr lang="en-US" sz="1100" b="1"/>
              <a:t>Jelenkovic A </a:t>
            </a:r>
            <a:r>
              <a:rPr lang="en-US" sz="1100"/>
              <a:t>et al. Association between birth weight and later body mass index: An individual based pooled analysis of 27 twin cohorts participating in the CODATwins project. </a:t>
            </a:r>
            <a:r>
              <a:rPr lang="en-US" sz="1100" i="1"/>
              <a:t>International Journal of Epidemiology </a:t>
            </a:r>
            <a:r>
              <a:rPr lang="en-US" sz="1100"/>
              <a:t>2017, 46, 1488-1498.</a:t>
            </a:r>
          </a:p>
          <a:p>
            <a:pPr marL="0" indent="0" algn="just">
              <a:buNone/>
            </a:pPr>
            <a:r>
              <a:rPr lang="en-US" sz="1100" b="1"/>
              <a:t>Silventoinen K </a:t>
            </a:r>
            <a:r>
              <a:rPr lang="en-US" sz="1100"/>
              <a:t>et al. Education in twins and their parents across birth cohorts over 100 years: an individual-level pooled analysis of 42 twin cohorts. </a:t>
            </a:r>
            <a:r>
              <a:rPr lang="en-US" sz="1100" i="1"/>
              <a:t>Twin Research and Human Genetics </a:t>
            </a:r>
            <a:r>
              <a:rPr lang="en-US" sz="1100"/>
              <a:t>2017, 20, 395-405.</a:t>
            </a:r>
          </a:p>
          <a:p>
            <a:pPr marL="0" indent="0" algn="just">
              <a:buNone/>
            </a:pPr>
            <a:endParaRPr lang="en-US" sz="900" dirty="0"/>
          </a:p>
        </p:txBody>
      </p:sp>
      <p:sp>
        <p:nvSpPr>
          <p:cNvPr id="3" name="Title 2"/>
          <p:cNvSpPr>
            <a:spLocks noGrp="1"/>
          </p:cNvSpPr>
          <p:nvPr>
            <p:ph type="title"/>
          </p:nvPr>
        </p:nvSpPr>
        <p:spPr/>
        <p:txBody>
          <a:bodyPr/>
          <a:lstStyle/>
          <a:p>
            <a:pPr algn="ctr"/>
            <a:r>
              <a:rPr lang="en-US" err="1" smtClean="0"/>
              <a:t>CODATwins</a:t>
            </a:r>
            <a:r>
              <a:rPr lang="en-US" smtClean="0"/>
              <a:t> julkaisuja </a:t>
            </a:r>
            <a:endParaRPr lang="en-US" dirty="0"/>
          </a:p>
        </p:txBody>
      </p:sp>
    </p:spTree>
    <p:extLst>
      <p:ext uri="{BB962C8B-B14F-4D97-AF65-F5344CB8AC3E}">
        <p14:creationId xmlns:p14="http://schemas.microsoft.com/office/powerpoint/2010/main" val="4159378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59046" y="1304925"/>
            <a:ext cx="4620495" cy="4562475"/>
          </a:xfrm>
          <a:prstGeom prst="rect">
            <a:avLst/>
          </a:prstGeom>
        </p:spPr>
      </p:pic>
      <p:pic>
        <p:nvPicPr>
          <p:cNvPr id="4" name="Picture 3"/>
          <p:cNvPicPr>
            <a:picLocks noChangeAspect="1"/>
          </p:cNvPicPr>
          <p:nvPr/>
        </p:nvPicPr>
        <p:blipFill>
          <a:blip r:embed="rId3"/>
          <a:stretch>
            <a:fillRect/>
          </a:stretch>
        </p:blipFill>
        <p:spPr>
          <a:xfrm>
            <a:off x="456439" y="1304925"/>
            <a:ext cx="4381500" cy="4476750"/>
          </a:xfrm>
          <a:prstGeom prst="rect">
            <a:avLst/>
          </a:prstGeom>
        </p:spPr>
      </p:pic>
      <p:sp>
        <p:nvSpPr>
          <p:cNvPr id="5" name="TextBox 4"/>
          <p:cNvSpPr txBox="1"/>
          <p:nvPr/>
        </p:nvSpPr>
        <p:spPr>
          <a:xfrm>
            <a:off x="4953000" y="6290846"/>
            <a:ext cx="3886200" cy="338554"/>
          </a:xfrm>
          <a:prstGeom prst="rect">
            <a:avLst/>
          </a:prstGeom>
          <a:noFill/>
        </p:spPr>
        <p:txBody>
          <a:bodyPr wrap="square" rtlCol="0">
            <a:spAutoFit/>
          </a:bodyPr>
          <a:lstStyle/>
          <a:p>
            <a:pPr algn="r"/>
            <a:r>
              <a:rPr lang="en-US" sz="1600" smtClean="0"/>
              <a:t>Mackenbach ym. (2014) Eur J Epidemiol</a:t>
            </a:r>
            <a:endParaRPr lang="en-US" sz="1600"/>
          </a:p>
        </p:txBody>
      </p:sp>
    </p:spTree>
    <p:extLst>
      <p:ext uri="{BB962C8B-B14F-4D97-AF65-F5344CB8AC3E}">
        <p14:creationId xmlns:p14="http://schemas.microsoft.com/office/powerpoint/2010/main" val="3045639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638800"/>
          </a:xfrm>
        </p:spPr>
        <p:txBody>
          <a:bodyPr>
            <a:noAutofit/>
          </a:bodyPr>
          <a:lstStyle/>
          <a:p>
            <a:pPr marL="0" indent="0">
              <a:buNone/>
            </a:pPr>
            <a:r>
              <a:rPr lang="en-US" sz="1100" b="1" smtClean="0"/>
              <a:t>2018</a:t>
            </a:r>
          </a:p>
          <a:p>
            <a:pPr marL="0" indent="0">
              <a:buNone/>
            </a:pPr>
            <a:r>
              <a:rPr lang="en-US" sz="1100" b="1" smtClean="0"/>
              <a:t>Jelenkovic </a:t>
            </a:r>
            <a:r>
              <a:rPr lang="en-US" sz="1100" b="1"/>
              <a:t>A </a:t>
            </a:r>
            <a:r>
              <a:rPr lang="en-US" sz="1100"/>
              <a:t>et al. Birth size and gestational age in opposite-sex twins as compared to same-sex twins: an individual-based pooled analysis of 21 cohorts. </a:t>
            </a:r>
            <a:r>
              <a:rPr lang="en-US" sz="1100" i="1"/>
              <a:t>Scientific Reports </a:t>
            </a:r>
            <a:r>
              <a:rPr lang="en-US" sz="1100"/>
              <a:t>2018, 8, 6300.</a:t>
            </a:r>
          </a:p>
          <a:p>
            <a:pPr marL="0" indent="0">
              <a:buNone/>
            </a:pPr>
            <a:r>
              <a:rPr lang="en-US" sz="1100" b="1"/>
              <a:t>Jelenkovic</a:t>
            </a:r>
            <a:r>
              <a:rPr lang="en-US" sz="1100"/>
              <a:t> A et al. Associations between birth size and later height from infancy through adulthood: an individual based pooled analysis of 28 twin cohorts participating in the CODATwins project. </a:t>
            </a:r>
            <a:r>
              <a:rPr lang="en-US" sz="1100" i="1"/>
              <a:t>Early Human Development </a:t>
            </a:r>
            <a:r>
              <a:rPr lang="en-US" sz="1100"/>
              <a:t>2018, 120, 53-60.</a:t>
            </a:r>
          </a:p>
          <a:p>
            <a:pPr marL="0" indent="0">
              <a:buNone/>
            </a:pPr>
            <a:r>
              <a:rPr lang="en-US" sz="1100" b="1"/>
              <a:t>Yokoyama Y </a:t>
            </a:r>
            <a:r>
              <a:rPr lang="en-US" sz="1100"/>
              <a:t>et al. Genetic and environmental factors affecting birth size variation: a pooled individual-based analysis of secular trends and global geographical differences using 26 twin cohorts. </a:t>
            </a:r>
            <a:r>
              <a:rPr lang="en-US" sz="1100" i="1"/>
              <a:t>International Journal of Epidemiology </a:t>
            </a:r>
            <a:r>
              <a:rPr lang="en-US" sz="1100"/>
              <a:t>2018, 47, 1195-1206. </a:t>
            </a:r>
          </a:p>
          <a:p>
            <a:pPr marL="0" indent="0">
              <a:buNone/>
            </a:pPr>
            <a:r>
              <a:rPr lang="en-US" sz="1100" b="1"/>
              <a:t>Jelenkovic A </a:t>
            </a:r>
            <a:r>
              <a:rPr lang="en-US" sz="1100"/>
              <a:t>et al. Association between birth weight and educational attainment: an individual-based pooled analysis of nine twin cohorts. </a:t>
            </a:r>
            <a:r>
              <a:rPr lang="en-US" sz="1100" i="1"/>
              <a:t>Journal of Epidemiology and Community Health </a:t>
            </a:r>
            <a:r>
              <a:rPr lang="en-US" sz="1100"/>
              <a:t>2018, 72, 832-837.</a:t>
            </a:r>
          </a:p>
          <a:p>
            <a:pPr marL="0" indent="0">
              <a:buNone/>
            </a:pPr>
            <a:r>
              <a:rPr lang="en-US" sz="1100" b="1"/>
              <a:t>Piirtola M </a:t>
            </a:r>
            <a:r>
              <a:rPr lang="en-US" sz="1100"/>
              <a:t>et al. Association of current and former smoking with body mass index: a study of smoking discordant twin pairs from 21 twin cohorts. </a:t>
            </a:r>
            <a:r>
              <a:rPr lang="en-US" sz="1100" i="1"/>
              <a:t>PLoS One </a:t>
            </a:r>
            <a:r>
              <a:rPr lang="en-US" sz="1100"/>
              <a:t>2018, 13, e0200140</a:t>
            </a:r>
            <a:r>
              <a:rPr lang="en-US" sz="1100" smtClean="0"/>
              <a:t>.</a:t>
            </a:r>
          </a:p>
          <a:p>
            <a:pPr marL="0" indent="0">
              <a:buNone/>
            </a:pPr>
            <a:endParaRPr lang="en-US" sz="1100"/>
          </a:p>
          <a:p>
            <a:pPr marL="0" indent="0">
              <a:buNone/>
            </a:pPr>
            <a:r>
              <a:rPr lang="en-US" sz="1100" b="1" smtClean="0"/>
              <a:t>2019</a:t>
            </a:r>
          </a:p>
          <a:p>
            <a:pPr marL="0" indent="0">
              <a:buNone/>
            </a:pPr>
            <a:r>
              <a:rPr lang="en-US" sz="1100" b="1" smtClean="0"/>
              <a:t>Silventoinen </a:t>
            </a:r>
            <a:r>
              <a:rPr lang="en-US" sz="1100" b="1"/>
              <a:t>K </a:t>
            </a:r>
            <a:r>
              <a:rPr lang="en-US" sz="1100"/>
              <a:t>et al. Parental education and genetics of body mass index from infancy to old age: a pooled analysis of 29 twin cohorts. </a:t>
            </a:r>
            <a:r>
              <a:rPr lang="en-US" sz="1100" i="1"/>
              <a:t>Obesity</a:t>
            </a:r>
            <a:r>
              <a:rPr lang="en-US" sz="1100"/>
              <a:t> 2019, 27, 855-865. </a:t>
            </a:r>
          </a:p>
          <a:p>
            <a:pPr marL="0" indent="0">
              <a:buNone/>
            </a:pPr>
            <a:r>
              <a:rPr lang="en-US" sz="1100" b="1"/>
              <a:t>Silventoinen K </a:t>
            </a:r>
            <a:r>
              <a:rPr lang="en-US" sz="1100"/>
              <a:t>et al. The CODATwins Project: the current status and recent findings of COllaborative project of Development of Anthropometrical measures in Twins. </a:t>
            </a:r>
            <a:r>
              <a:rPr lang="en-US" sz="1100" i="1"/>
              <a:t>Twin Research and Human Genetics </a:t>
            </a:r>
            <a:r>
              <a:rPr lang="en-US" sz="1100" smtClean="0"/>
              <a:t>2019</a:t>
            </a:r>
            <a:r>
              <a:rPr lang="en-US" sz="1100"/>
              <a:t>, 22, 800-808</a:t>
            </a:r>
          </a:p>
          <a:p>
            <a:pPr marL="0" indent="0">
              <a:buNone/>
            </a:pPr>
            <a:endParaRPr lang="en-US" sz="1100" smtClean="0"/>
          </a:p>
          <a:p>
            <a:pPr marL="0" indent="0">
              <a:buNone/>
            </a:pPr>
            <a:r>
              <a:rPr lang="en-US" sz="1100" b="1" smtClean="0"/>
              <a:t>2020</a:t>
            </a:r>
          </a:p>
          <a:p>
            <a:pPr marL="0" indent="0">
              <a:buNone/>
            </a:pPr>
            <a:r>
              <a:rPr lang="en-US" sz="1100" b="1"/>
              <a:t>Jelenkovic </a:t>
            </a:r>
            <a:r>
              <a:rPr lang="en-US" sz="1100" b="1" smtClean="0"/>
              <a:t>A </a:t>
            </a:r>
            <a:r>
              <a:rPr lang="en-US" sz="1100"/>
              <a:t>et al.</a:t>
            </a:r>
            <a:r>
              <a:rPr lang="en-US" sz="1100" smtClean="0"/>
              <a:t> </a:t>
            </a:r>
            <a:r>
              <a:rPr lang="en-US" sz="1100"/>
              <a:t>Genetic and environmental influences on human height from infancy through adulthood at different levels of parental education. </a:t>
            </a:r>
            <a:r>
              <a:rPr lang="en-US" sz="1100" i="1"/>
              <a:t>Scientific Reports</a:t>
            </a:r>
            <a:r>
              <a:rPr lang="en-US" sz="1100"/>
              <a:t>, 2020, 10, 7974.</a:t>
            </a:r>
          </a:p>
          <a:p>
            <a:pPr marL="0" indent="0">
              <a:buNone/>
            </a:pPr>
            <a:r>
              <a:rPr lang="en-US" sz="1100" b="1"/>
              <a:t>Silventoinen </a:t>
            </a:r>
            <a:r>
              <a:rPr lang="en-US" sz="1100" b="1" smtClean="0"/>
              <a:t>K </a:t>
            </a:r>
            <a:r>
              <a:rPr lang="en-US" sz="1100"/>
              <a:t>et al. </a:t>
            </a:r>
            <a:r>
              <a:rPr lang="en-US" sz="1100" smtClean="0"/>
              <a:t> </a:t>
            </a:r>
            <a:r>
              <a:rPr lang="en-US" sz="1100"/>
              <a:t>Genetic and environmental variation in educational attainment: an individual-based analysis of 28 twin cohorts. </a:t>
            </a:r>
            <a:r>
              <a:rPr lang="en-US" sz="1100" i="1"/>
              <a:t>Scientific Reports </a:t>
            </a:r>
            <a:r>
              <a:rPr lang="en-US" sz="1100"/>
              <a:t>2020, 10, 12681</a:t>
            </a:r>
            <a:r>
              <a:rPr lang="en-US" sz="1100" smtClean="0"/>
              <a:t>.</a:t>
            </a:r>
          </a:p>
          <a:p>
            <a:pPr marL="0" indent="0">
              <a:buNone/>
            </a:pPr>
            <a:endParaRPr lang="en-US" sz="1100"/>
          </a:p>
          <a:p>
            <a:pPr marL="0" indent="0">
              <a:buNone/>
            </a:pPr>
            <a:r>
              <a:rPr lang="en-US" sz="1100" b="1" smtClean="0"/>
              <a:t>2021</a:t>
            </a:r>
          </a:p>
          <a:p>
            <a:pPr marL="0" indent="0">
              <a:buNone/>
            </a:pPr>
            <a:r>
              <a:rPr lang="en-US" sz="1100" b="1"/>
              <a:t>Silventoinen K </a:t>
            </a:r>
            <a:r>
              <a:rPr lang="en-US" sz="1100"/>
              <a:t>et al</a:t>
            </a:r>
            <a:r>
              <a:rPr lang="en-US" sz="1100" smtClean="0"/>
              <a:t>. </a:t>
            </a:r>
            <a:r>
              <a:rPr lang="en-US" sz="1100"/>
              <a:t>Educational attainment of same-sex and opposite-sex dizygotic twins: an individual-level pooled study of 19 twin cohorts. </a:t>
            </a:r>
            <a:r>
              <a:rPr lang="en-US" sz="1100" i="1"/>
              <a:t>Hormones and Behavior </a:t>
            </a:r>
            <a:r>
              <a:rPr lang="en-US" sz="1100"/>
              <a:t>2021 (in print).</a:t>
            </a:r>
          </a:p>
          <a:p>
            <a:pPr marL="0" indent="0">
              <a:buNone/>
            </a:pPr>
            <a:endParaRPr lang="en-US" sz="1100"/>
          </a:p>
          <a:p>
            <a:pPr marL="0" indent="0">
              <a:buNone/>
            </a:pPr>
            <a:endParaRPr lang="en-US" sz="1100" dirty="0"/>
          </a:p>
        </p:txBody>
      </p:sp>
    </p:spTree>
    <p:extLst>
      <p:ext uri="{BB962C8B-B14F-4D97-AF65-F5344CB8AC3E}">
        <p14:creationId xmlns:p14="http://schemas.microsoft.com/office/powerpoint/2010/main" val="2226094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6706"/>
            <a:ext cx="8186980" cy="6955536"/>
          </a:xfrm>
          <a:prstGeom prst="rect">
            <a:avLst/>
          </a:prstGeom>
        </p:spPr>
      </p:pic>
    </p:spTree>
    <p:extLst>
      <p:ext uri="{BB962C8B-B14F-4D97-AF65-F5344CB8AC3E}">
        <p14:creationId xmlns:p14="http://schemas.microsoft.com/office/powerpoint/2010/main" val="254059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372600" cy="1143000"/>
          </a:xfrm>
        </p:spPr>
        <p:txBody>
          <a:bodyPr>
            <a:noAutofit/>
          </a:bodyPr>
          <a:lstStyle/>
          <a:p>
            <a:r>
              <a:rPr lang="en-US" sz="2800" smtClean="0"/>
              <a:t>BMI:n varianssi jaettuna geneettiseen varianssiin ja kaksosille erillisen ympäristön varianssiin mittausvuoden mukaan </a:t>
            </a:r>
            <a:endParaRPr lang="en-US" sz="2800"/>
          </a:p>
        </p:txBody>
      </p:sp>
      <p:graphicFrame>
        <p:nvGraphicFramePr>
          <p:cNvPr id="5" name="Content Placeholder 6"/>
          <p:cNvGraphicFramePr>
            <a:graphicFrameLocks/>
          </p:cNvGraphicFramePr>
          <p:nvPr>
            <p:extLst>
              <p:ext uri="{D42A27DB-BD31-4B8C-83A1-F6EECF244321}">
                <p14:modId xmlns:p14="http://schemas.microsoft.com/office/powerpoint/2010/main" val="674714543"/>
              </p:ext>
            </p:extLst>
          </p:nvPr>
        </p:nvGraphicFramePr>
        <p:xfrm>
          <a:off x="228600" y="2438400"/>
          <a:ext cx="43434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1433801405"/>
              </p:ext>
            </p:extLst>
          </p:nvPr>
        </p:nvGraphicFramePr>
        <p:xfrm>
          <a:off x="4572000" y="2514600"/>
          <a:ext cx="44958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562600" y="6320135"/>
            <a:ext cx="3276600" cy="276999"/>
          </a:xfrm>
          <a:prstGeom prst="rect">
            <a:avLst/>
          </a:prstGeom>
          <a:noFill/>
        </p:spPr>
        <p:txBody>
          <a:bodyPr wrap="square" rtlCol="0">
            <a:spAutoFit/>
          </a:bodyPr>
          <a:lstStyle/>
          <a:p>
            <a:r>
              <a:rPr lang="en-US" sz="1200" dirty="0" smtClean="0"/>
              <a:t>Silventoinen </a:t>
            </a:r>
            <a:r>
              <a:rPr lang="en-US" sz="1200" dirty="0"/>
              <a:t>et al. </a:t>
            </a:r>
            <a:r>
              <a:rPr lang="en-US" sz="1200" dirty="0" smtClean="0"/>
              <a:t>(2017) Am J </a:t>
            </a:r>
            <a:r>
              <a:rPr lang="en-US" sz="1200" dirty="0" err="1" smtClean="0"/>
              <a:t>Clin</a:t>
            </a:r>
            <a:r>
              <a:rPr lang="en-US" sz="1200" dirty="0" smtClean="0"/>
              <a:t> </a:t>
            </a:r>
            <a:r>
              <a:rPr lang="en-US" sz="1200" dirty="0" err="1" smtClean="0"/>
              <a:t>Nutr</a:t>
            </a:r>
            <a:r>
              <a:rPr lang="en-US" sz="1200" dirty="0" smtClean="0"/>
              <a:t> </a:t>
            </a:r>
            <a:endParaRPr lang="en-US" sz="1200" dirty="0"/>
          </a:p>
        </p:txBody>
      </p:sp>
      <p:sp>
        <p:nvSpPr>
          <p:cNvPr id="3" name="TextBox 2"/>
          <p:cNvSpPr txBox="1"/>
          <p:nvPr/>
        </p:nvSpPr>
        <p:spPr>
          <a:xfrm>
            <a:off x="1524000" y="1981200"/>
            <a:ext cx="1600200" cy="381000"/>
          </a:xfrm>
          <a:prstGeom prst="rect">
            <a:avLst/>
          </a:prstGeom>
          <a:noFill/>
        </p:spPr>
        <p:txBody>
          <a:bodyPr wrap="square" rtlCol="0">
            <a:spAutoFit/>
          </a:bodyPr>
          <a:lstStyle/>
          <a:p>
            <a:pPr algn="ctr"/>
            <a:r>
              <a:rPr lang="en-US" smtClean="0"/>
              <a:t>MIEHET</a:t>
            </a:r>
            <a:endParaRPr lang="en-US" dirty="0"/>
          </a:p>
        </p:txBody>
      </p:sp>
      <p:sp>
        <p:nvSpPr>
          <p:cNvPr id="8" name="TextBox 7"/>
          <p:cNvSpPr txBox="1"/>
          <p:nvPr/>
        </p:nvSpPr>
        <p:spPr>
          <a:xfrm>
            <a:off x="5867400" y="1981200"/>
            <a:ext cx="1600200" cy="381000"/>
          </a:xfrm>
          <a:prstGeom prst="rect">
            <a:avLst/>
          </a:prstGeom>
          <a:noFill/>
        </p:spPr>
        <p:txBody>
          <a:bodyPr wrap="square" rtlCol="0">
            <a:spAutoFit/>
          </a:bodyPr>
          <a:lstStyle/>
          <a:p>
            <a:pPr algn="ctr"/>
            <a:r>
              <a:rPr lang="en-US" smtClean="0"/>
              <a:t>NAISET</a:t>
            </a:r>
            <a:endParaRPr lang="en-US" dirty="0"/>
          </a:p>
        </p:txBody>
      </p:sp>
    </p:spTree>
    <p:extLst>
      <p:ext uri="{BB962C8B-B14F-4D97-AF65-F5344CB8AC3E}">
        <p14:creationId xmlns:p14="http://schemas.microsoft.com/office/powerpoint/2010/main" val="4027799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38200" y="47625"/>
            <a:ext cx="967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838200" y="4133850"/>
            <a:ext cx="967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stretch>
            <a:fillRect/>
          </a:stretch>
        </p:blipFill>
        <p:spPr>
          <a:xfrm>
            <a:off x="457200" y="685800"/>
            <a:ext cx="5730737" cy="1810669"/>
          </a:xfrm>
          <a:prstGeom prst="rect">
            <a:avLst/>
          </a:prstGeom>
        </p:spPr>
      </p:pic>
      <p:pic>
        <p:nvPicPr>
          <p:cNvPr id="12" name="Picture 11"/>
          <p:cNvPicPr>
            <a:picLocks noChangeAspect="1"/>
          </p:cNvPicPr>
          <p:nvPr/>
        </p:nvPicPr>
        <p:blipFill>
          <a:blip r:embed="rId3"/>
          <a:stretch>
            <a:fillRect/>
          </a:stretch>
        </p:blipFill>
        <p:spPr>
          <a:xfrm>
            <a:off x="436756" y="2677444"/>
            <a:ext cx="5712447" cy="1816765"/>
          </a:xfrm>
          <a:prstGeom prst="rect">
            <a:avLst/>
          </a:prstGeom>
        </p:spPr>
      </p:pic>
      <p:pic>
        <p:nvPicPr>
          <p:cNvPr id="13" name="Picture 12"/>
          <p:cNvPicPr>
            <a:picLocks noChangeAspect="1"/>
          </p:cNvPicPr>
          <p:nvPr/>
        </p:nvPicPr>
        <p:blipFill>
          <a:blip r:embed="rId4"/>
          <a:stretch>
            <a:fillRect/>
          </a:stretch>
        </p:blipFill>
        <p:spPr>
          <a:xfrm>
            <a:off x="394080" y="4484916"/>
            <a:ext cx="5755123" cy="2042337"/>
          </a:xfrm>
          <a:prstGeom prst="rect">
            <a:avLst/>
          </a:prstGeom>
        </p:spPr>
      </p:pic>
      <p:sp>
        <p:nvSpPr>
          <p:cNvPr id="14" name="TextBox 13"/>
          <p:cNvSpPr txBox="1"/>
          <p:nvPr/>
        </p:nvSpPr>
        <p:spPr>
          <a:xfrm>
            <a:off x="6553200" y="838200"/>
            <a:ext cx="2286000" cy="1754326"/>
          </a:xfrm>
          <a:prstGeom prst="rect">
            <a:avLst/>
          </a:prstGeom>
          <a:noFill/>
        </p:spPr>
        <p:txBody>
          <a:bodyPr wrap="square" rtlCol="0">
            <a:spAutoFit/>
          </a:bodyPr>
          <a:lstStyle/>
          <a:p>
            <a:r>
              <a:rPr lang="en-US" smtClean="0"/>
              <a:t>Vanhempien koulutuksen vaikutus painoindeksiin iän mukaan eri maantieteellis-kulttuurillisilla alueilla</a:t>
            </a:r>
            <a:endParaRPr lang="en-US"/>
          </a:p>
        </p:txBody>
      </p:sp>
      <p:sp>
        <p:nvSpPr>
          <p:cNvPr id="8" name="Text Box 7"/>
          <p:cNvSpPr txBox="1">
            <a:spLocks noChangeArrowheads="1"/>
          </p:cNvSpPr>
          <p:nvPr/>
        </p:nvSpPr>
        <p:spPr bwMode="auto">
          <a:xfrm>
            <a:off x="6629400" y="6324600"/>
            <a:ext cx="2362200" cy="276999"/>
          </a:xfrm>
          <a:prstGeom prst="rect">
            <a:avLst/>
          </a:prstGeom>
          <a:noFill/>
          <a:ln w="9525">
            <a:noFill/>
            <a:miter lim="800000"/>
            <a:headEnd/>
            <a:tailEnd/>
          </a:ln>
        </p:spPr>
        <p:txBody>
          <a:bodyPr wrap="square">
            <a:spAutoFit/>
          </a:bodyPr>
          <a:lstStyle/>
          <a:p>
            <a:pPr algn="r">
              <a:spcBef>
                <a:spcPct val="50000"/>
              </a:spcBef>
            </a:pPr>
            <a:r>
              <a:rPr lang="en-US" sz="1200" dirty="0"/>
              <a:t>Silventoinen </a:t>
            </a:r>
            <a:r>
              <a:rPr lang="en-US" sz="1200" dirty="0" smtClean="0"/>
              <a:t>et </a:t>
            </a:r>
            <a:r>
              <a:rPr lang="en-US" sz="1200" smtClean="0"/>
              <a:t>al</a:t>
            </a:r>
            <a:r>
              <a:rPr lang="en-US" sz="1200"/>
              <a:t>. </a:t>
            </a:r>
            <a:r>
              <a:rPr lang="en-US" sz="1200" smtClean="0"/>
              <a:t>(2019) Obesity</a:t>
            </a:r>
            <a:endParaRPr lang="en-US" sz="1200" dirty="0"/>
          </a:p>
        </p:txBody>
      </p:sp>
    </p:spTree>
    <p:extLst>
      <p:ext uri="{BB962C8B-B14F-4D97-AF65-F5344CB8AC3E}">
        <p14:creationId xmlns:p14="http://schemas.microsoft.com/office/powerpoint/2010/main" val="1974192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8599" y="2590800"/>
            <a:ext cx="5791201" cy="2027760"/>
          </a:xfrm>
          <a:prstGeom prst="rect">
            <a:avLst/>
          </a:prstGeom>
        </p:spPr>
      </p:pic>
      <p:pic>
        <p:nvPicPr>
          <p:cNvPr id="10" name="Picture 9"/>
          <p:cNvPicPr>
            <a:picLocks noChangeAspect="1"/>
          </p:cNvPicPr>
          <p:nvPr/>
        </p:nvPicPr>
        <p:blipFill>
          <a:blip r:embed="rId3"/>
          <a:stretch>
            <a:fillRect/>
          </a:stretch>
        </p:blipFill>
        <p:spPr>
          <a:xfrm>
            <a:off x="228599" y="4597834"/>
            <a:ext cx="5854302" cy="2049854"/>
          </a:xfrm>
          <a:prstGeom prst="rect">
            <a:avLst/>
          </a:prstGeom>
        </p:spPr>
      </p:pic>
      <p:sp>
        <p:nvSpPr>
          <p:cNvPr id="11" name="TextBox 10"/>
          <p:cNvSpPr txBox="1"/>
          <p:nvPr/>
        </p:nvSpPr>
        <p:spPr>
          <a:xfrm>
            <a:off x="6248400" y="381000"/>
            <a:ext cx="2743200" cy="2308324"/>
          </a:xfrm>
          <a:prstGeom prst="rect">
            <a:avLst/>
          </a:prstGeom>
          <a:noFill/>
        </p:spPr>
        <p:txBody>
          <a:bodyPr wrap="square" rtlCol="0">
            <a:spAutoFit/>
          </a:bodyPr>
          <a:lstStyle/>
          <a:p>
            <a:r>
              <a:rPr lang="en-US" smtClean="0"/>
              <a:t>BMI:n varianssi jaettuna geneettiseen varianssiin, kaksosille yhteisen ympäristön varianssiin ja kaksosille erillisen ympäristön varianssiin vanhempien koulutuksen ja iän mukaan. </a:t>
            </a:r>
            <a:endParaRPr lang="en-US" dirty="0"/>
          </a:p>
        </p:txBody>
      </p:sp>
      <p:sp>
        <p:nvSpPr>
          <p:cNvPr id="12" name="Text Box 7"/>
          <p:cNvSpPr txBox="1">
            <a:spLocks noChangeArrowheads="1"/>
          </p:cNvSpPr>
          <p:nvPr/>
        </p:nvSpPr>
        <p:spPr bwMode="auto">
          <a:xfrm>
            <a:off x="6629400" y="6324600"/>
            <a:ext cx="2362200" cy="276999"/>
          </a:xfrm>
          <a:prstGeom prst="rect">
            <a:avLst/>
          </a:prstGeom>
          <a:noFill/>
          <a:ln w="9525">
            <a:noFill/>
            <a:miter lim="800000"/>
            <a:headEnd/>
            <a:tailEnd/>
          </a:ln>
        </p:spPr>
        <p:txBody>
          <a:bodyPr wrap="square">
            <a:spAutoFit/>
          </a:bodyPr>
          <a:lstStyle/>
          <a:p>
            <a:pPr algn="r">
              <a:spcBef>
                <a:spcPct val="50000"/>
              </a:spcBef>
            </a:pPr>
            <a:r>
              <a:rPr lang="en-US" sz="1200"/>
              <a:t>Silventoinen et al. (2019) Obesity</a:t>
            </a:r>
            <a:endParaRPr lang="en-US" sz="1200" dirty="0"/>
          </a:p>
        </p:txBody>
      </p:sp>
      <p:pic>
        <p:nvPicPr>
          <p:cNvPr id="13" name="Picture 12"/>
          <p:cNvPicPr>
            <a:picLocks noChangeAspect="1"/>
          </p:cNvPicPr>
          <p:nvPr/>
        </p:nvPicPr>
        <p:blipFill>
          <a:blip r:embed="rId4"/>
          <a:stretch>
            <a:fillRect/>
          </a:stretch>
        </p:blipFill>
        <p:spPr>
          <a:xfrm>
            <a:off x="152400" y="529363"/>
            <a:ext cx="5887383" cy="2061437"/>
          </a:xfrm>
          <a:prstGeom prst="rect">
            <a:avLst/>
          </a:prstGeom>
        </p:spPr>
      </p:pic>
    </p:spTree>
    <p:extLst>
      <p:ext uri="{BB962C8B-B14F-4D97-AF65-F5344CB8AC3E}">
        <p14:creationId xmlns:p14="http://schemas.microsoft.com/office/powerpoint/2010/main" val="1170406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457200"/>
            <a:ext cx="5410200" cy="1894353"/>
          </a:xfrm>
          <a:prstGeom prst="rect">
            <a:avLst/>
          </a:prstGeom>
        </p:spPr>
      </p:pic>
      <p:pic>
        <p:nvPicPr>
          <p:cNvPr id="6" name="Picture 5"/>
          <p:cNvPicPr>
            <a:picLocks noChangeAspect="1"/>
          </p:cNvPicPr>
          <p:nvPr/>
        </p:nvPicPr>
        <p:blipFill>
          <a:blip r:embed="rId3"/>
          <a:stretch>
            <a:fillRect/>
          </a:stretch>
        </p:blipFill>
        <p:spPr>
          <a:xfrm>
            <a:off x="490127" y="2438401"/>
            <a:ext cx="5453473" cy="1909506"/>
          </a:xfrm>
          <a:prstGeom prst="rect">
            <a:avLst/>
          </a:prstGeom>
        </p:spPr>
      </p:pic>
      <p:pic>
        <p:nvPicPr>
          <p:cNvPr id="9" name="Picture 8"/>
          <p:cNvPicPr>
            <a:picLocks noChangeAspect="1"/>
          </p:cNvPicPr>
          <p:nvPr/>
        </p:nvPicPr>
        <p:blipFill>
          <a:blip r:embed="rId4"/>
          <a:stretch>
            <a:fillRect/>
          </a:stretch>
        </p:blipFill>
        <p:spPr>
          <a:xfrm>
            <a:off x="539496" y="4564447"/>
            <a:ext cx="5404104" cy="1898824"/>
          </a:xfrm>
          <a:prstGeom prst="rect">
            <a:avLst/>
          </a:prstGeom>
        </p:spPr>
      </p:pic>
      <p:sp>
        <p:nvSpPr>
          <p:cNvPr id="10" name="Rectangle 9"/>
          <p:cNvSpPr/>
          <p:nvPr/>
        </p:nvSpPr>
        <p:spPr>
          <a:xfrm>
            <a:off x="6096000" y="684075"/>
            <a:ext cx="3200400" cy="2308324"/>
          </a:xfrm>
          <a:prstGeom prst="rect">
            <a:avLst/>
          </a:prstGeom>
        </p:spPr>
        <p:txBody>
          <a:bodyPr wrap="square">
            <a:spAutoFit/>
          </a:bodyPr>
          <a:lstStyle/>
          <a:p>
            <a:r>
              <a:rPr lang="en-US"/>
              <a:t>BMI:n varianssi jaettuna geneettiseen varianssiin, kaksosille yhteisen ympäristön varianssiin ja kaksosille erillisen ympäristön varianssiin vanhempien </a:t>
            </a:r>
            <a:r>
              <a:rPr lang="en-US" smtClean="0"/>
              <a:t>koulutuksen, alueen ja </a:t>
            </a:r>
            <a:r>
              <a:rPr lang="en-US"/>
              <a:t>iän </a:t>
            </a:r>
            <a:r>
              <a:rPr lang="en-US" smtClean="0"/>
              <a:t>mukaan pojilla ja miehillä. </a:t>
            </a:r>
            <a:endParaRPr lang="en-US" dirty="0"/>
          </a:p>
        </p:txBody>
      </p:sp>
      <p:sp>
        <p:nvSpPr>
          <p:cNvPr id="11" name="Text Box 7"/>
          <p:cNvSpPr txBox="1">
            <a:spLocks noChangeArrowheads="1"/>
          </p:cNvSpPr>
          <p:nvPr/>
        </p:nvSpPr>
        <p:spPr bwMode="auto">
          <a:xfrm>
            <a:off x="6629400" y="6324600"/>
            <a:ext cx="2362200" cy="276999"/>
          </a:xfrm>
          <a:prstGeom prst="rect">
            <a:avLst/>
          </a:prstGeom>
          <a:noFill/>
          <a:ln w="9525">
            <a:noFill/>
            <a:miter lim="800000"/>
            <a:headEnd/>
            <a:tailEnd/>
          </a:ln>
        </p:spPr>
        <p:txBody>
          <a:bodyPr wrap="square">
            <a:spAutoFit/>
          </a:bodyPr>
          <a:lstStyle/>
          <a:p>
            <a:pPr algn="r">
              <a:spcBef>
                <a:spcPct val="50000"/>
              </a:spcBef>
            </a:pPr>
            <a:r>
              <a:rPr lang="en-US" sz="1200"/>
              <a:t>Silventoinen et al. (2019) Obesity</a:t>
            </a:r>
            <a:endParaRPr lang="en-US" sz="1200" dirty="0"/>
          </a:p>
        </p:txBody>
      </p:sp>
    </p:spTree>
    <p:extLst>
      <p:ext uri="{BB962C8B-B14F-4D97-AF65-F5344CB8AC3E}">
        <p14:creationId xmlns:p14="http://schemas.microsoft.com/office/powerpoint/2010/main" val="2574643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1" y="605758"/>
            <a:ext cx="5562599" cy="1947715"/>
          </a:xfrm>
          <a:prstGeom prst="rect">
            <a:avLst/>
          </a:prstGeom>
        </p:spPr>
      </p:pic>
      <p:pic>
        <p:nvPicPr>
          <p:cNvPr id="9" name="Picture 8"/>
          <p:cNvPicPr>
            <a:picLocks noChangeAspect="1"/>
          </p:cNvPicPr>
          <p:nvPr/>
        </p:nvPicPr>
        <p:blipFill>
          <a:blip r:embed="rId3"/>
          <a:stretch>
            <a:fillRect/>
          </a:stretch>
        </p:blipFill>
        <p:spPr>
          <a:xfrm>
            <a:off x="316993" y="2667000"/>
            <a:ext cx="5551623" cy="1943873"/>
          </a:xfrm>
          <a:prstGeom prst="rect">
            <a:avLst/>
          </a:prstGeom>
        </p:spPr>
      </p:pic>
      <p:pic>
        <p:nvPicPr>
          <p:cNvPr id="10" name="Picture 9"/>
          <p:cNvPicPr>
            <a:picLocks noChangeAspect="1"/>
          </p:cNvPicPr>
          <p:nvPr/>
        </p:nvPicPr>
        <p:blipFill>
          <a:blip r:embed="rId4"/>
          <a:stretch>
            <a:fillRect/>
          </a:stretch>
        </p:blipFill>
        <p:spPr>
          <a:xfrm>
            <a:off x="316518" y="4648200"/>
            <a:ext cx="5703282" cy="1996975"/>
          </a:xfrm>
          <a:prstGeom prst="rect">
            <a:avLst/>
          </a:prstGeom>
        </p:spPr>
      </p:pic>
      <p:sp>
        <p:nvSpPr>
          <p:cNvPr id="11" name="Rectangle 10"/>
          <p:cNvSpPr/>
          <p:nvPr/>
        </p:nvSpPr>
        <p:spPr>
          <a:xfrm>
            <a:off x="6096000" y="684075"/>
            <a:ext cx="3200400" cy="2308324"/>
          </a:xfrm>
          <a:prstGeom prst="rect">
            <a:avLst/>
          </a:prstGeom>
        </p:spPr>
        <p:txBody>
          <a:bodyPr wrap="square">
            <a:spAutoFit/>
          </a:bodyPr>
          <a:lstStyle/>
          <a:p>
            <a:r>
              <a:rPr lang="en-US"/>
              <a:t>BMI:n varianssi jaettuna geneettiseen varianssiin, kaksosille yhteisen ympäristön varianssiin ja kaksosille erillisen ympäristön varianssiin vanhempien koulutuksen, alueen ja iän mukaan </a:t>
            </a:r>
            <a:r>
              <a:rPr lang="en-US" smtClean="0"/>
              <a:t>tytöillä </a:t>
            </a:r>
            <a:r>
              <a:rPr lang="en-US"/>
              <a:t>ja </a:t>
            </a:r>
            <a:r>
              <a:rPr lang="en-US" smtClean="0"/>
              <a:t>naisilla. </a:t>
            </a:r>
            <a:endParaRPr lang="en-US" dirty="0"/>
          </a:p>
        </p:txBody>
      </p:sp>
      <p:sp>
        <p:nvSpPr>
          <p:cNvPr id="12" name="Text Box 7"/>
          <p:cNvSpPr txBox="1">
            <a:spLocks noChangeArrowheads="1"/>
          </p:cNvSpPr>
          <p:nvPr/>
        </p:nvSpPr>
        <p:spPr bwMode="auto">
          <a:xfrm>
            <a:off x="6629400" y="6324600"/>
            <a:ext cx="2362200" cy="276999"/>
          </a:xfrm>
          <a:prstGeom prst="rect">
            <a:avLst/>
          </a:prstGeom>
          <a:noFill/>
          <a:ln w="9525">
            <a:noFill/>
            <a:miter lim="800000"/>
            <a:headEnd/>
            <a:tailEnd/>
          </a:ln>
        </p:spPr>
        <p:txBody>
          <a:bodyPr wrap="square">
            <a:spAutoFit/>
          </a:bodyPr>
          <a:lstStyle/>
          <a:p>
            <a:pPr>
              <a:spcBef>
                <a:spcPct val="50000"/>
              </a:spcBef>
            </a:pPr>
            <a:r>
              <a:rPr lang="en-US" sz="1200" dirty="0"/>
              <a:t>Silventoinen </a:t>
            </a:r>
            <a:r>
              <a:rPr lang="en-US" sz="1200" dirty="0" smtClean="0"/>
              <a:t>et al., Obesity 2019</a:t>
            </a:r>
            <a:endParaRPr lang="en-US" sz="1200" dirty="0"/>
          </a:p>
        </p:txBody>
      </p:sp>
    </p:spTree>
    <p:extLst>
      <p:ext uri="{BB962C8B-B14F-4D97-AF65-F5344CB8AC3E}">
        <p14:creationId xmlns:p14="http://schemas.microsoft.com/office/powerpoint/2010/main" val="2857717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mtClean="0"/>
              <a:t>Tutkimukset painoindeksistä osoittavat, että geneettinen alttius, sosiaalinen ympäristö ja yhteiskunnallinen makroympäristö ovat vuorovaikutuksessa keskenään</a:t>
            </a:r>
          </a:p>
          <a:p>
            <a:r>
              <a:rPr lang="en-US" smtClean="0"/>
              <a:t>Sosiaalinen ympäristö vaikuttaa painoindeksiin, mutta vain jos yhteiskunta on obesogeeninen</a:t>
            </a:r>
          </a:p>
          <a:p>
            <a:r>
              <a:rPr lang="en-US" smtClean="0"/>
              <a:t>Obesogeeninen yhteiskunta ja perheympäristö myös vahvistavat geneettisten tekijöiden vaikutusta painoindeksiin</a:t>
            </a:r>
          </a:p>
          <a:p>
            <a:r>
              <a:rPr lang="en-US" smtClean="0"/>
              <a:t>Perheympäristö kuitenkin vahvistaa geneettistä alttiutta vain jos yhdistyneenä obesogeeniseen yhteiskuntaan  </a:t>
            </a:r>
          </a:p>
        </p:txBody>
      </p:sp>
      <p:sp>
        <p:nvSpPr>
          <p:cNvPr id="3" name="Title 2"/>
          <p:cNvSpPr>
            <a:spLocks noGrp="1"/>
          </p:cNvSpPr>
          <p:nvPr>
            <p:ph type="title"/>
          </p:nvPr>
        </p:nvSpPr>
        <p:spPr/>
        <p:txBody>
          <a:bodyPr>
            <a:normAutofit/>
          </a:bodyPr>
          <a:lstStyle/>
          <a:p>
            <a:pPr algn="ctr"/>
            <a:r>
              <a:rPr lang="en-US" sz="3200" smtClean="0"/>
              <a:t>Johtopäätöksiä lihavuuden ja sosiaalisen ympäristön vuorovaikutuksesta</a:t>
            </a:r>
            <a:endParaRPr lang="en-US" sz="3200"/>
          </a:p>
        </p:txBody>
      </p:sp>
    </p:spTree>
    <p:extLst>
      <p:ext uri="{BB962C8B-B14F-4D97-AF65-F5344CB8AC3E}">
        <p14:creationId xmlns:p14="http://schemas.microsoft.com/office/powerpoint/2010/main" val="2567261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mtClean="0"/>
              <a:t>Sosioekonomisten terveyserojen kehitys on dynaaminen prosessi, jossa yksilön ja ympäristön välinen vuorovaikutus on keskeistä </a:t>
            </a:r>
          </a:p>
          <a:p>
            <a:r>
              <a:rPr lang="en-US" smtClean="0"/>
              <a:t>Terveyskäyttäytyminen keskeinen tekijä sosioekonomisten terveyserojen taustalla</a:t>
            </a:r>
          </a:p>
          <a:p>
            <a:r>
              <a:rPr lang="en-US" smtClean="0"/>
              <a:t>Riskikäyttäytyminen kumuloituu monissa, mutta ei kaikissa, yhteiskunnissa huonossa sosioekonomisessa asemassa oleville ihmisille </a:t>
            </a:r>
          </a:p>
          <a:p>
            <a:r>
              <a:rPr lang="en-US" smtClean="0"/>
              <a:t>Tämä kuitenkin vaikuttaa osittain vahvistamalla geneettistä alttiutta</a:t>
            </a:r>
          </a:p>
          <a:p>
            <a:r>
              <a:rPr lang="en-US" smtClean="0"/>
              <a:t>Vaikuttamalla riskikäyttäytymiseen väestötasolla voidaan kaventaa sosioekonomisia terveyseroja ja vaikuttaa erityisesti riskiin niillä, joilla geneettistä alttiutta riskikäyttäytymiseen</a:t>
            </a:r>
          </a:p>
          <a:p>
            <a:endParaRPr lang="en-US"/>
          </a:p>
        </p:txBody>
      </p:sp>
      <p:sp>
        <p:nvSpPr>
          <p:cNvPr id="3" name="Title 2"/>
          <p:cNvSpPr>
            <a:spLocks noGrp="1"/>
          </p:cNvSpPr>
          <p:nvPr>
            <p:ph type="title"/>
          </p:nvPr>
        </p:nvSpPr>
        <p:spPr/>
        <p:txBody>
          <a:bodyPr>
            <a:normAutofit fontScale="90000"/>
          </a:bodyPr>
          <a:lstStyle/>
          <a:p>
            <a:pPr algn="ctr"/>
            <a:r>
              <a:rPr lang="en-US" smtClean="0"/>
              <a:t>Sosioekonomiset terveyserot maailmassa</a:t>
            </a:r>
            <a:endParaRPr lang="en-US"/>
          </a:p>
        </p:txBody>
      </p:sp>
    </p:spTree>
    <p:extLst>
      <p:ext uri="{BB962C8B-B14F-4D97-AF65-F5344CB8AC3E}">
        <p14:creationId xmlns:p14="http://schemas.microsoft.com/office/powerpoint/2010/main" val="3796879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html:file://Z:\data\opetus\Kutsuttuja%20esitelmiä\10_5_2011%20099_jpg.mht!https://webmail.helsinki.fi/horde/imp/view.php?popup_view=1&amp;mailbox=%2A%2Asearch_1phbzs2s5qo0wwokoo8o4&amp;index=38334&amp;thismailbox=INBOX&amp;actionID=view_attach&amp;id=2&amp;mimecache=ff6649dd6e5d52d0e2c78f5a4c55d704&amp;nocache=19nf8mhd1lbs&amp;img_data=1"/>
          <p:cNvPicPr>
            <a:picLocks noChangeAspect="1" noChangeArrowheads="1"/>
          </p:cNvPicPr>
          <p:nvPr/>
        </p:nvPicPr>
        <p:blipFill>
          <a:blip r:embed="rId2" cstate="print"/>
          <a:srcRect/>
          <a:stretch>
            <a:fillRect/>
          </a:stretch>
        </p:blipFill>
        <p:spPr bwMode="auto">
          <a:xfrm>
            <a:off x="0" y="0"/>
            <a:ext cx="9194800" cy="6896099"/>
          </a:xfrm>
          <a:prstGeom prst="rect">
            <a:avLst/>
          </a:prstGeom>
          <a:noFill/>
        </p:spPr>
      </p:pic>
      <p:sp>
        <p:nvSpPr>
          <p:cNvPr id="3" name="TextBox 2"/>
          <p:cNvSpPr txBox="1"/>
          <p:nvPr/>
        </p:nvSpPr>
        <p:spPr>
          <a:xfrm>
            <a:off x="152400" y="304800"/>
            <a:ext cx="6934200" cy="1569660"/>
          </a:xfrm>
          <a:prstGeom prst="rect">
            <a:avLst/>
          </a:prstGeom>
          <a:noFill/>
        </p:spPr>
        <p:txBody>
          <a:bodyPr wrap="square" rtlCol="0">
            <a:spAutoFit/>
          </a:bodyPr>
          <a:lstStyle/>
          <a:p>
            <a:pPr algn="ctr"/>
            <a:r>
              <a:rPr lang="en-US" sz="3200" dirty="0" smtClean="0">
                <a:solidFill>
                  <a:schemeClr val="bg1"/>
                </a:solidFill>
              </a:rPr>
              <a:t>Population Research Unit</a:t>
            </a:r>
          </a:p>
          <a:p>
            <a:pPr algn="ctr"/>
            <a:r>
              <a:rPr lang="en-US" sz="3200" dirty="0" smtClean="0">
                <a:solidFill>
                  <a:schemeClr val="bg1"/>
                </a:solidFill>
              </a:rPr>
              <a:t>Faculty of </a:t>
            </a:r>
            <a:r>
              <a:rPr lang="en-US" sz="3200" smtClean="0">
                <a:solidFill>
                  <a:schemeClr val="bg1"/>
                </a:solidFill>
              </a:rPr>
              <a:t>Social Sciences</a:t>
            </a:r>
            <a:endParaRPr lang="en-US" sz="3200" dirty="0" smtClean="0">
              <a:solidFill>
                <a:schemeClr val="bg1"/>
              </a:solidFill>
            </a:endParaRPr>
          </a:p>
          <a:p>
            <a:pPr algn="ctr"/>
            <a:r>
              <a:rPr lang="en-US" sz="3200" dirty="0" smtClean="0">
                <a:solidFill>
                  <a:schemeClr val="bg1"/>
                </a:solidFill>
              </a:rPr>
              <a:t>University of Helsinki</a:t>
            </a:r>
          </a:p>
        </p:txBody>
      </p:sp>
    </p:spTree>
    <p:extLst>
      <p:ext uri="{BB962C8B-B14F-4D97-AF65-F5344CB8AC3E}">
        <p14:creationId xmlns:p14="http://schemas.microsoft.com/office/powerpoint/2010/main" val="3116332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408810"/>
            <a:ext cx="4800600" cy="6198035"/>
          </a:xfrm>
          <a:prstGeom prst="rect">
            <a:avLst/>
          </a:prstGeom>
        </p:spPr>
      </p:pic>
      <p:pic>
        <p:nvPicPr>
          <p:cNvPr id="3" name="Picture 2"/>
          <p:cNvPicPr>
            <a:picLocks noChangeAspect="1"/>
          </p:cNvPicPr>
          <p:nvPr/>
        </p:nvPicPr>
        <p:blipFill>
          <a:blip r:embed="rId3"/>
          <a:stretch>
            <a:fillRect/>
          </a:stretch>
        </p:blipFill>
        <p:spPr>
          <a:xfrm>
            <a:off x="5791200" y="1066800"/>
            <a:ext cx="1975104" cy="1911096"/>
          </a:xfrm>
          <a:prstGeom prst="rect">
            <a:avLst/>
          </a:prstGeom>
        </p:spPr>
      </p:pic>
      <p:sp>
        <p:nvSpPr>
          <p:cNvPr id="4" name="TextBox 3"/>
          <p:cNvSpPr txBox="1"/>
          <p:nvPr/>
        </p:nvSpPr>
        <p:spPr>
          <a:xfrm>
            <a:off x="4953000" y="6290846"/>
            <a:ext cx="3886200" cy="338554"/>
          </a:xfrm>
          <a:prstGeom prst="rect">
            <a:avLst/>
          </a:prstGeom>
          <a:noFill/>
        </p:spPr>
        <p:txBody>
          <a:bodyPr wrap="square" rtlCol="0">
            <a:spAutoFit/>
          </a:bodyPr>
          <a:lstStyle/>
          <a:p>
            <a:pPr algn="r"/>
            <a:r>
              <a:rPr lang="en-US" sz="1600" smtClean="0"/>
              <a:t>Mackenbach ym. (2014) Eur J Epidemiol</a:t>
            </a:r>
            <a:endParaRPr lang="en-US" sz="1600"/>
          </a:p>
        </p:txBody>
      </p:sp>
      <p:cxnSp>
        <p:nvCxnSpPr>
          <p:cNvPr id="6" name="Straight Arrow Connector 5"/>
          <p:cNvCxnSpPr/>
          <p:nvPr/>
        </p:nvCxnSpPr>
        <p:spPr>
          <a:xfrm>
            <a:off x="1295400" y="1447800"/>
            <a:ext cx="0" cy="457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371600" y="4267200"/>
            <a:ext cx="0" cy="457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16736" y="2057400"/>
            <a:ext cx="3581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4800600"/>
            <a:ext cx="3581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20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512064"/>
            <a:ext cx="4778339" cy="3326587"/>
          </a:xfrm>
          <a:prstGeom prst="rect">
            <a:avLst/>
          </a:prstGeom>
        </p:spPr>
      </p:pic>
      <p:pic>
        <p:nvPicPr>
          <p:cNvPr id="3" name="Picture 2"/>
          <p:cNvPicPr>
            <a:picLocks noChangeAspect="1"/>
          </p:cNvPicPr>
          <p:nvPr/>
        </p:nvPicPr>
        <p:blipFill>
          <a:blip r:embed="rId3"/>
          <a:stretch>
            <a:fillRect/>
          </a:stretch>
        </p:blipFill>
        <p:spPr>
          <a:xfrm>
            <a:off x="228599" y="3616850"/>
            <a:ext cx="4825683" cy="3179838"/>
          </a:xfrm>
          <a:prstGeom prst="rect">
            <a:avLst/>
          </a:prstGeom>
        </p:spPr>
      </p:pic>
      <p:pic>
        <p:nvPicPr>
          <p:cNvPr id="4" name="Picture 3"/>
          <p:cNvPicPr>
            <a:picLocks noChangeAspect="1"/>
          </p:cNvPicPr>
          <p:nvPr/>
        </p:nvPicPr>
        <p:blipFill>
          <a:blip r:embed="rId4"/>
          <a:stretch>
            <a:fillRect/>
          </a:stretch>
        </p:blipFill>
        <p:spPr>
          <a:xfrm>
            <a:off x="5943600" y="559613"/>
            <a:ext cx="1975104" cy="1911096"/>
          </a:xfrm>
          <a:prstGeom prst="rect">
            <a:avLst/>
          </a:prstGeom>
        </p:spPr>
      </p:pic>
      <p:sp>
        <p:nvSpPr>
          <p:cNvPr id="5" name="TextBox 4"/>
          <p:cNvSpPr txBox="1"/>
          <p:nvPr/>
        </p:nvSpPr>
        <p:spPr>
          <a:xfrm>
            <a:off x="4953000" y="6290846"/>
            <a:ext cx="3886200" cy="338554"/>
          </a:xfrm>
          <a:prstGeom prst="rect">
            <a:avLst/>
          </a:prstGeom>
          <a:noFill/>
        </p:spPr>
        <p:txBody>
          <a:bodyPr wrap="square" rtlCol="0">
            <a:spAutoFit/>
          </a:bodyPr>
          <a:lstStyle/>
          <a:p>
            <a:pPr algn="r"/>
            <a:r>
              <a:rPr lang="en-US" sz="1600" smtClean="0"/>
              <a:t>Mackenbach ym. (2014) Eur J Epidemiol</a:t>
            </a:r>
            <a:endParaRPr lang="en-US" sz="1600"/>
          </a:p>
        </p:txBody>
      </p:sp>
      <p:cxnSp>
        <p:nvCxnSpPr>
          <p:cNvPr id="6" name="Straight Connector 5"/>
          <p:cNvCxnSpPr/>
          <p:nvPr/>
        </p:nvCxnSpPr>
        <p:spPr>
          <a:xfrm>
            <a:off x="1066800" y="2438400"/>
            <a:ext cx="3581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800" y="4876800"/>
            <a:ext cx="3733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066800" y="1828800"/>
            <a:ext cx="0" cy="457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96670" y="4267200"/>
            <a:ext cx="0" cy="457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89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762000"/>
            <a:ext cx="8934657" cy="4860061"/>
          </a:xfrm>
          <a:prstGeom prst="rect">
            <a:avLst/>
          </a:prstGeom>
        </p:spPr>
      </p:pic>
      <p:sp>
        <p:nvSpPr>
          <p:cNvPr id="3" name="TextBox 2"/>
          <p:cNvSpPr txBox="1"/>
          <p:nvPr/>
        </p:nvSpPr>
        <p:spPr>
          <a:xfrm>
            <a:off x="4953000" y="6062246"/>
            <a:ext cx="3657600" cy="338554"/>
          </a:xfrm>
          <a:prstGeom prst="rect">
            <a:avLst/>
          </a:prstGeom>
          <a:noFill/>
        </p:spPr>
        <p:txBody>
          <a:bodyPr wrap="square" rtlCol="0">
            <a:spAutoFit/>
          </a:bodyPr>
          <a:lstStyle/>
          <a:p>
            <a:pPr algn="r"/>
            <a:r>
              <a:rPr lang="en-US" sz="1600" smtClean="0"/>
              <a:t>Kulhanova ym. (2014) Eur J Public Health</a:t>
            </a:r>
            <a:endParaRPr lang="en-US" sz="1600"/>
          </a:p>
        </p:txBody>
      </p:sp>
    </p:spTree>
    <p:extLst>
      <p:ext uri="{BB962C8B-B14F-4D97-AF65-F5344CB8AC3E}">
        <p14:creationId xmlns:p14="http://schemas.microsoft.com/office/powerpoint/2010/main" val="246034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26" y="914400"/>
            <a:ext cx="8554561" cy="5537551"/>
          </a:xfrm>
          <a:prstGeom prst="rect">
            <a:avLst/>
          </a:prstGeom>
        </p:spPr>
      </p:pic>
      <p:sp>
        <p:nvSpPr>
          <p:cNvPr id="3" name="TextBox 2"/>
          <p:cNvSpPr txBox="1"/>
          <p:nvPr/>
        </p:nvSpPr>
        <p:spPr>
          <a:xfrm>
            <a:off x="304800" y="76200"/>
            <a:ext cx="8305800" cy="830997"/>
          </a:xfrm>
          <a:prstGeom prst="rect">
            <a:avLst/>
          </a:prstGeom>
          <a:noFill/>
        </p:spPr>
        <p:txBody>
          <a:bodyPr wrap="square" rtlCol="0">
            <a:spAutoFit/>
          </a:bodyPr>
          <a:lstStyle/>
          <a:p>
            <a:pPr algn="ctr"/>
            <a:r>
              <a:rPr lang="en-US" sz="2400" smtClean="0"/>
              <a:t>Kuolleisuuden kehitys sosioekomisen aseman </a:t>
            </a:r>
            <a:r>
              <a:rPr lang="en-US" sz="2400"/>
              <a:t>mukaan </a:t>
            </a:r>
            <a:r>
              <a:rPr lang="en-US" sz="2400" smtClean="0"/>
              <a:t>miehillä</a:t>
            </a:r>
            <a:endParaRPr lang="en-US" sz="2400"/>
          </a:p>
          <a:p>
            <a:pPr algn="ctr"/>
            <a:r>
              <a:rPr lang="en-US" sz="2400" smtClean="0"/>
              <a:t>eräissä Euroopan ja Itä-Aasian maissa</a:t>
            </a:r>
            <a:endParaRPr lang="en-US" sz="2400"/>
          </a:p>
        </p:txBody>
      </p:sp>
      <p:sp>
        <p:nvSpPr>
          <p:cNvPr id="4" name="TextBox 3"/>
          <p:cNvSpPr txBox="1"/>
          <p:nvPr/>
        </p:nvSpPr>
        <p:spPr>
          <a:xfrm>
            <a:off x="6477000" y="6248400"/>
            <a:ext cx="2438400" cy="338554"/>
          </a:xfrm>
          <a:prstGeom prst="rect">
            <a:avLst/>
          </a:prstGeom>
          <a:noFill/>
        </p:spPr>
        <p:txBody>
          <a:bodyPr wrap="square" rtlCol="0">
            <a:spAutoFit/>
          </a:bodyPr>
          <a:lstStyle/>
          <a:p>
            <a:r>
              <a:rPr lang="en-US" sz="1600" smtClean="0"/>
              <a:t>Tanaka H ym. (2019) JECH</a:t>
            </a:r>
            <a:endParaRPr lang="en-US" sz="1600"/>
          </a:p>
        </p:txBody>
      </p:sp>
    </p:spTree>
    <p:extLst>
      <p:ext uri="{BB962C8B-B14F-4D97-AF65-F5344CB8AC3E}">
        <p14:creationId xmlns:p14="http://schemas.microsoft.com/office/powerpoint/2010/main" val="2673072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524000"/>
            <a:ext cx="5181600" cy="4731503"/>
          </a:xfrm>
          <a:prstGeom prst="rect">
            <a:avLst/>
          </a:prstGeom>
        </p:spPr>
      </p:pic>
      <p:sp>
        <p:nvSpPr>
          <p:cNvPr id="3" name="TextBox 2"/>
          <p:cNvSpPr txBox="1"/>
          <p:nvPr/>
        </p:nvSpPr>
        <p:spPr>
          <a:xfrm>
            <a:off x="990600" y="228600"/>
            <a:ext cx="7315200" cy="830997"/>
          </a:xfrm>
          <a:prstGeom prst="rect">
            <a:avLst/>
          </a:prstGeom>
          <a:noFill/>
        </p:spPr>
        <p:txBody>
          <a:bodyPr wrap="square" rtlCol="0">
            <a:spAutoFit/>
          </a:bodyPr>
          <a:lstStyle/>
          <a:p>
            <a:pPr algn="ctr"/>
            <a:r>
              <a:rPr lang="en-US" sz="2400" smtClean="0"/>
              <a:t>Elinajanodotteen muutos 25 vuotiailla Yhdysvalloissa koulutuksen ja etnisyyden mukaan </a:t>
            </a:r>
            <a:endParaRPr lang="en-US" sz="2400"/>
          </a:p>
        </p:txBody>
      </p:sp>
      <p:sp>
        <p:nvSpPr>
          <p:cNvPr id="4" name="TextBox 3"/>
          <p:cNvSpPr txBox="1"/>
          <p:nvPr/>
        </p:nvSpPr>
        <p:spPr>
          <a:xfrm>
            <a:off x="5029200" y="6400800"/>
            <a:ext cx="3505200" cy="338554"/>
          </a:xfrm>
          <a:prstGeom prst="rect">
            <a:avLst/>
          </a:prstGeom>
          <a:noFill/>
        </p:spPr>
        <p:txBody>
          <a:bodyPr wrap="square" rtlCol="0">
            <a:spAutoFit/>
          </a:bodyPr>
          <a:lstStyle/>
          <a:p>
            <a:pPr algn="r"/>
            <a:r>
              <a:rPr lang="en-US" sz="1600" smtClean="0"/>
              <a:t>Sasson &amp; Hayward (2019) JAMA</a:t>
            </a:r>
            <a:endParaRPr lang="en-US" sz="1600"/>
          </a:p>
        </p:txBody>
      </p:sp>
    </p:spTree>
    <p:extLst>
      <p:ext uri="{BB962C8B-B14F-4D97-AF65-F5344CB8AC3E}">
        <p14:creationId xmlns:p14="http://schemas.microsoft.com/office/powerpoint/2010/main" val="301597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mtClean="0"/>
              <a:t>Sosioekonomisten kuolleisuuserojen kehityksessä voidaan havaita suuria eroja eri maantieteellisten alueiden välillä</a:t>
            </a:r>
          </a:p>
          <a:p>
            <a:r>
              <a:rPr lang="en-US" smtClean="0"/>
              <a:t>Euroopassa kuolleisuus on vähentynyt tasaisesti kaikissa sosioekonomisissa ryhmissä</a:t>
            </a:r>
          </a:p>
          <a:p>
            <a:pPr lvl="1"/>
            <a:r>
              <a:rPr lang="en-US" smtClean="0"/>
              <a:t>Kiinnostavasti 2010 alkaneella Euroopan velkakriisillä ja sitä seuranneella talouskuripolitiikalla ei näytä olleen mitään vaikutusta kuolleisuuden kehitykseen</a:t>
            </a:r>
          </a:p>
          <a:p>
            <a:pPr lvl="1"/>
            <a:r>
              <a:rPr lang="en-US" smtClean="0"/>
              <a:t>Kuolleisuuden nopean alenemisen takia absoluuttiset ja suhteelliset kuolleisuuserot ovat muuttuneet eri tavalla</a:t>
            </a:r>
          </a:p>
          <a:p>
            <a:pPr lvl="1"/>
            <a:r>
              <a:rPr lang="en-US" smtClean="0"/>
              <a:t>Varsinkin erot sydän- ja verisuonitautikuolleisuudessa selittävät eroja Etelä- ja Pohjois-Euroopan välillä  </a:t>
            </a:r>
          </a:p>
          <a:p>
            <a:r>
              <a:rPr lang="en-US" smtClean="0"/>
              <a:t>Itä-Aasiassa kuolleisuus on alentunut työntekijämiehillä, mutta ylemmillä toimihenkilöillä kehitys on ollut epäsuotuisempaa</a:t>
            </a:r>
          </a:p>
          <a:p>
            <a:pPr lvl="1"/>
            <a:r>
              <a:rPr lang="en-US" smtClean="0"/>
              <a:t>Tärkein selittäjä syöpäkuolleisuus</a:t>
            </a:r>
          </a:p>
          <a:p>
            <a:r>
              <a:rPr lang="en-US" smtClean="0"/>
              <a:t>USA:ssa kuolleisuus on alentunut korkeasti koulutetuilla, mutta kasvanut matalasti koulutetuilla</a:t>
            </a:r>
          </a:p>
          <a:p>
            <a:pPr lvl="1"/>
            <a:r>
              <a:rPr lang="en-US" smtClean="0"/>
              <a:t>Erityisen huono kehitys on ollut valkoisilla miehillä  </a:t>
            </a:r>
          </a:p>
          <a:p>
            <a:pPr lvl="1"/>
            <a:r>
              <a:rPr lang="en-US" smtClean="0"/>
              <a:t>Taustalla erityisesti huumekuolleisuuden kasvu</a:t>
            </a:r>
          </a:p>
          <a:p>
            <a:pPr marL="109728" indent="0">
              <a:buNone/>
            </a:pPr>
            <a:endParaRPr lang="en-US"/>
          </a:p>
        </p:txBody>
      </p:sp>
      <p:sp>
        <p:nvSpPr>
          <p:cNvPr id="3" name="Title 2"/>
          <p:cNvSpPr>
            <a:spLocks noGrp="1"/>
          </p:cNvSpPr>
          <p:nvPr>
            <p:ph type="title"/>
          </p:nvPr>
        </p:nvSpPr>
        <p:spPr/>
        <p:txBody>
          <a:bodyPr>
            <a:normAutofit fontScale="90000"/>
          </a:bodyPr>
          <a:lstStyle/>
          <a:p>
            <a:pPr algn="ctr"/>
            <a:r>
              <a:rPr lang="en-US" smtClean="0"/>
              <a:t>Sosioekonomisten terveyserojen kehitys</a:t>
            </a:r>
            <a:endParaRPr lang="en-US"/>
          </a:p>
        </p:txBody>
      </p:sp>
    </p:spTree>
    <p:extLst>
      <p:ext uri="{BB962C8B-B14F-4D97-AF65-F5344CB8AC3E}">
        <p14:creationId xmlns:p14="http://schemas.microsoft.com/office/powerpoint/2010/main" val="253773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mtClean="0"/>
              <a:t>Vaikka sosioekonomisten terveyserojen kehityksessä on suuria eroja globaalisti, niissä on myös yhtäläisyyksiä</a:t>
            </a:r>
          </a:p>
          <a:p>
            <a:r>
              <a:rPr lang="en-US" smtClean="0"/>
              <a:t>Varsinkin kuolemansyyt, jotka liittyvät läheisesti terveyskäyttäytymiseen, ovat kuolleisuuserojen taustalla</a:t>
            </a:r>
          </a:p>
          <a:p>
            <a:pPr lvl="1"/>
            <a:r>
              <a:rPr lang="en-US" smtClean="0"/>
              <a:t>Sydän- ja </a:t>
            </a:r>
            <a:r>
              <a:rPr lang="en-US" smtClean="0"/>
              <a:t>verisuonitaudit (Pohjois-Eurooppa), syövät (Itä-Aasia) </a:t>
            </a:r>
            <a:r>
              <a:rPr lang="en-US" smtClean="0"/>
              <a:t>ja </a:t>
            </a:r>
            <a:r>
              <a:rPr lang="en-US" smtClean="0"/>
              <a:t>huumekuolemat (USA)</a:t>
            </a:r>
            <a:endParaRPr lang="en-US" smtClean="0"/>
          </a:p>
          <a:p>
            <a:r>
              <a:rPr lang="en-US" smtClean="0"/>
              <a:t>Ei tietenkään lopullinen selitys, mutta auttaa rajaamaan aluetta, josta etsiä sosioekonomisten kuolleisuuserojen taustalla olevia tekijöitä  </a:t>
            </a:r>
          </a:p>
          <a:p>
            <a:pPr lvl="1"/>
            <a:r>
              <a:rPr lang="en-US" smtClean="0"/>
              <a:t>Kulttuurilliset tekijät todennäköisesti tärkeitä</a:t>
            </a:r>
          </a:p>
          <a:p>
            <a:pPr lvl="1"/>
            <a:r>
              <a:rPr lang="en-US" smtClean="0"/>
              <a:t>Voi liittyä esim. perinteisempään kulttuuriin matalammin koulutettujen parissa</a:t>
            </a:r>
          </a:p>
          <a:p>
            <a:pPr lvl="1"/>
            <a:r>
              <a:rPr lang="en-US" smtClean="0"/>
              <a:t>Johtaa huonompaan terveyskäyttäytymiseen Pohjois-Euroopassa mutta parempaan Etelä-Euroopassa ja Japanissa</a:t>
            </a:r>
            <a:endParaRPr lang="en-US"/>
          </a:p>
        </p:txBody>
      </p:sp>
      <p:sp>
        <p:nvSpPr>
          <p:cNvPr id="3" name="Title 2"/>
          <p:cNvSpPr>
            <a:spLocks noGrp="1"/>
          </p:cNvSpPr>
          <p:nvPr>
            <p:ph type="title"/>
          </p:nvPr>
        </p:nvSpPr>
        <p:spPr/>
        <p:txBody>
          <a:bodyPr>
            <a:normAutofit fontScale="90000"/>
          </a:bodyPr>
          <a:lstStyle/>
          <a:p>
            <a:pPr algn="ctr"/>
            <a:r>
              <a:rPr lang="en-US" smtClean="0"/>
              <a:t>Sosioekonomiset terveyserot ja terveyskäyttäytyminen</a:t>
            </a:r>
            <a:endParaRPr lang="en-US"/>
          </a:p>
        </p:txBody>
      </p:sp>
    </p:spTree>
    <p:extLst>
      <p:ext uri="{BB962C8B-B14F-4D97-AF65-F5344CB8AC3E}">
        <p14:creationId xmlns:p14="http://schemas.microsoft.com/office/powerpoint/2010/main" val="520781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4">
      <a:dk1>
        <a:srgbClr val="000000"/>
      </a:dk1>
      <a:lt1>
        <a:sysClr val="window" lastClr="FFFFFF"/>
      </a:lt1>
      <a:dk2>
        <a:srgbClr val="000000"/>
      </a:dk2>
      <a:lt2>
        <a:srgbClr val="DEF5FA"/>
      </a:lt2>
      <a:accent1>
        <a:srgbClr val="0070C0"/>
      </a:accent1>
      <a:accent2>
        <a:srgbClr val="DA1F28"/>
      </a:accent2>
      <a:accent3>
        <a:srgbClr val="EB641B"/>
      </a:accent3>
      <a:accent4>
        <a:srgbClr val="C00000"/>
      </a:accent4>
      <a:accent5>
        <a:srgbClr val="474B78"/>
      </a:accent5>
      <a:accent6>
        <a:srgbClr val="7D3C4A"/>
      </a:accent6>
      <a:hlink>
        <a:srgbClr val="FF8119"/>
      </a:hlink>
      <a:folHlink>
        <a:srgbClr val="44B9E8"/>
      </a:folHlink>
    </a:clrScheme>
    <a:fontScheme name="Custom 1">
      <a:majorFont>
        <a:latin typeface="Lucida Sans Unicode"/>
        <a:ea typeface=""/>
        <a:cs typeface=""/>
      </a:majorFont>
      <a:minorFont>
        <a:latin typeface="Lucida Sans Unicod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4860</TotalTime>
  <Words>1562</Words>
  <Application>Microsoft Office PowerPoint</Application>
  <PresentationFormat>On-screen Show (4:3)</PresentationFormat>
  <Paragraphs>125</Paragraphs>
  <Slides>29</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Lucida Sans Unicode</vt:lpstr>
      <vt:lpstr>Verdana</vt:lpstr>
      <vt:lpstr>Wingdings 2</vt:lpstr>
      <vt:lpstr>Wingdings 3</vt:lpstr>
      <vt:lpstr>Concourse</vt:lpstr>
      <vt:lpstr>Office Theme</vt:lpstr>
      <vt:lpstr>CorelDRAW</vt:lpstr>
      <vt:lpstr>Kuinka sosioekonomiset terveyserot  vaihtelevat globaalisti?</vt:lpstr>
      <vt:lpstr>PowerPoint Presentation</vt:lpstr>
      <vt:lpstr>PowerPoint Presentation</vt:lpstr>
      <vt:lpstr>PowerPoint Presentation</vt:lpstr>
      <vt:lpstr>PowerPoint Presentation</vt:lpstr>
      <vt:lpstr>PowerPoint Presentation</vt:lpstr>
      <vt:lpstr>PowerPoint Presentation</vt:lpstr>
      <vt:lpstr>Sosioekonomisten terveyserojen kehitys</vt:lpstr>
      <vt:lpstr>Sosioekonomiset terveyserot ja terveyskäyttäytyminen</vt:lpstr>
      <vt:lpstr>Yhteiskunnan vaikutus terveyseroihin- esimerkkinä lihavuus</vt:lpstr>
      <vt:lpstr>Painoindeksi ja sosioekonominen asema Suomessa ja Japanissa</vt:lpstr>
      <vt:lpstr>Painoindeksi maan ja sosiaaliluokan mukaan miehillä</vt:lpstr>
      <vt:lpstr>Painoindeksi maan ja sosiaaliluokan mukaan naisilla</vt:lpstr>
      <vt:lpstr>PowerPoint Presentation</vt:lpstr>
      <vt:lpstr>PowerPoint Presentation</vt:lpstr>
      <vt:lpstr>PowerPoint Presentation</vt:lpstr>
      <vt:lpstr>PowerPoint Presentation</vt:lpstr>
      <vt:lpstr>CODATwins numeroina</vt:lpstr>
      <vt:lpstr>CODATwins julkaisuja </vt:lpstr>
      <vt:lpstr>PowerPoint Presentation</vt:lpstr>
      <vt:lpstr>PowerPoint Presentation</vt:lpstr>
      <vt:lpstr>BMI:n varianssi jaettuna geneettiseen varianssiin ja kaksosille erillisen ympäristön varianssiin mittausvuoden mukaan </vt:lpstr>
      <vt:lpstr>PowerPoint Presentation</vt:lpstr>
      <vt:lpstr>PowerPoint Presentation</vt:lpstr>
      <vt:lpstr>PowerPoint Presentation</vt:lpstr>
      <vt:lpstr>PowerPoint Presentation</vt:lpstr>
      <vt:lpstr>Johtopäätöksiä lihavuuden ja sosiaalisen ympäristön vuorovaikutuksesta</vt:lpstr>
      <vt:lpstr>Sosioekonomiset terveyserot maailmassa</vt:lpstr>
      <vt:lpstr>PowerPoint Presentation</vt:lpstr>
    </vt:vector>
  </TitlesOfParts>
  <Company>University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Väestötieteen johdantokurssi</dc:title>
  <dc:creator>silvento</dc:creator>
  <cp:lastModifiedBy>Silventoinen, Karri</cp:lastModifiedBy>
  <cp:revision>863</cp:revision>
  <cp:lastPrinted>2021-11-02T06:19:26Z</cp:lastPrinted>
  <dcterms:created xsi:type="dcterms:W3CDTF">2009-11-23T11:05:19Z</dcterms:created>
  <dcterms:modified xsi:type="dcterms:W3CDTF">2021-11-02T06:49:21Z</dcterms:modified>
</cp:coreProperties>
</file>