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74" r:id="rId2"/>
    <p:sldId id="2868" r:id="rId3"/>
    <p:sldId id="2878" r:id="rId4"/>
    <p:sldId id="434" r:id="rId5"/>
    <p:sldId id="433" r:id="rId6"/>
    <p:sldId id="426" r:id="rId7"/>
    <p:sldId id="2869" r:id="rId8"/>
    <p:sldId id="427" r:id="rId9"/>
    <p:sldId id="2867" r:id="rId10"/>
    <p:sldId id="428" r:id="rId11"/>
    <p:sldId id="432" r:id="rId12"/>
    <p:sldId id="2870" r:id="rId13"/>
    <p:sldId id="286" r:id="rId14"/>
    <p:sldId id="2871" r:id="rId15"/>
    <p:sldId id="430" r:id="rId16"/>
    <p:sldId id="431" r:id="rId17"/>
    <p:sldId id="2872" r:id="rId18"/>
    <p:sldId id="412" r:id="rId19"/>
    <p:sldId id="413" r:id="rId20"/>
    <p:sldId id="414" r:id="rId21"/>
    <p:sldId id="398" r:id="rId22"/>
    <p:sldId id="393" r:id="rId23"/>
    <p:sldId id="415" r:id="rId24"/>
    <p:sldId id="394" r:id="rId25"/>
    <p:sldId id="405" r:id="rId26"/>
    <p:sldId id="416" r:id="rId27"/>
    <p:sldId id="403" r:id="rId28"/>
    <p:sldId id="2877" r:id="rId29"/>
    <p:sldId id="411" r:id="rId30"/>
    <p:sldId id="2876" r:id="rId31"/>
    <p:sldId id="2879" r:id="rId32"/>
    <p:sldId id="2875" r:id="rId33"/>
    <p:sldId id="2860" r:id="rId34"/>
    <p:sldId id="2861" r:id="rId35"/>
    <p:sldId id="400" r:id="rId3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äyrynen Päivi" initials="VP" lastIdx="8" clrIdx="0"/>
  <p:cmAuthor id="1" name="Päivi Väyrynen" initials="PV" lastIdx="42" clrIdx="1">
    <p:extLst>
      <p:ext uri="{19B8F6BF-5375-455C-9EA6-DF929625EA0E}">
        <p15:presenceInfo xmlns:p15="http://schemas.microsoft.com/office/powerpoint/2012/main" userId="ba9bba49afb162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3800"/>
    <a:srgbClr val="5191CD"/>
    <a:srgbClr val="FFFFFF"/>
    <a:srgbClr val="BE3F72"/>
    <a:srgbClr val="078390"/>
    <a:srgbClr val="2977A0"/>
    <a:srgbClr val="F2F2F2"/>
    <a:srgbClr val="840084"/>
    <a:srgbClr val="29A0C1"/>
    <a:srgbClr val="F35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470" autoAdjust="0"/>
    <p:restoredTop sz="96512" autoAdjust="0"/>
  </p:normalViewPr>
  <p:slideViewPr>
    <p:cSldViewPr snapToGrid="0" snapToObjects="1">
      <p:cViewPr>
        <p:scale>
          <a:sx n="110" d="100"/>
          <a:sy n="110" d="100"/>
        </p:scale>
        <p:origin x="1008" y="728"/>
      </p:cViewPr>
      <p:guideLst>
        <p:guide orient="horz" pos="2160"/>
        <p:guide pos="3840"/>
        <p:guide orient="horz" pos="32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5" d="100"/>
          <a:sy n="65" d="100"/>
        </p:scale>
        <p:origin x="2299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F85E6FD-88C9-BA48-9ED6-1CDD314FA10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D6E3C-F67B-FF49-B629-277A3E9611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97794-A160-3E42-B960-0EA37DF77E75}" type="datetimeFigureOut">
              <a:rPr lang="fi-FI">
                <a:latin typeface="Source Sans Pro" panose="020B0503030403020204" pitchFamily="34" charset="77"/>
              </a:rPr>
              <a:pPr/>
              <a:t>3.11.2022</a:t>
            </a:fld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EEC784-1CBF-3147-81DA-BDF3E5F101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ource Sans Pro" panose="020B0503030403020204" pitchFamily="34" charset="77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B35273-3E9E-5740-BEC3-96E4B64D9B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9DA6E-89CC-EF4D-9F3F-54D06F88B81E}" type="slidenum">
              <a:rPr>
                <a:latin typeface="Source Sans Pro" panose="020B0503030403020204" pitchFamily="34" charset="77"/>
              </a:rPr>
              <a:pPr/>
              <a:t>‹#›</a:t>
            </a:fld>
            <a:endParaRPr lang="en-GB">
              <a:latin typeface="Source Sans Pro" panose="020B05030304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7017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91831A4-3FAC-C54E-BF08-DA215E40618E}" type="datetimeFigureOut">
              <a:rPr lang="fi-FI"/>
              <a:pPr/>
              <a:t>3.11.2022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Source Sans Pro" panose="020B0503030403020204" pitchFamily="34" charset="77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Source Sans Pro" panose="020B0503030403020204" pitchFamily="34" charset="77"/>
              </a:defRPr>
            </a:lvl1pPr>
          </a:lstStyle>
          <a:p>
            <a:fld id="{90FE303A-2093-1B4B-907B-37F22CDAF29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593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Source Sans Pro" panose="020B0503030403020204" pitchFamily="34" charset="77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E303A-2093-1B4B-907B-37F22CDAF294}" type="slidenum">
              <a:rPr lang="fi-FI" smtClean="0"/>
              <a:pPr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7076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E303A-2093-1B4B-907B-37F22CDAF294}" type="slidenum">
              <a:rPr lang="fi-FI" smtClean="0"/>
              <a:pPr/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426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yle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01599348-1A44-4CAD-8FC6-42C204368ED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C146DE7-15B9-6F42-95AD-FC9F56139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14D2AC-4645-D34B-816B-9C305D9BBA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fi-FI" noProof="0"/>
              <a:t>Etunimi Sukunimi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E1A9171C-BC6D-8B40-AC3E-635B8D6B732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BBC6C75-7B08-EB40-8DF1-8BE2554B7B64}" type="datetime1">
              <a:rPr lang="fi-FI" noProof="0" smtClean="0"/>
              <a:pPr/>
              <a:t>3.11.2022</a:t>
            </a:fld>
            <a:endParaRPr lang="fi-FI" noProof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3601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erilaisista suomalaisista syntyperän ja iän mukaan.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8001" y="0"/>
            <a:ext cx="3047349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000" y="1713601"/>
            <a:ext cx="3049200" cy="1713600"/>
          </a:xfrm>
          <a:prstGeom prst="rect">
            <a:avLst/>
          </a:prstGeom>
        </p:spPr>
      </p:pic>
      <p:pic>
        <p:nvPicPr>
          <p:cNvPr id="15" name="Picture Placeholder 20">
            <a:extLst>
              <a:ext uri="{FF2B5EF4-FFF2-40B4-BE49-F238E27FC236}">
                <a16:creationId xmlns:a16="http://schemas.microsoft.com/office/drawing/2014/main" id="{6C9EAF38-6ACF-3443-9D35-F19AF4173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96000" y="1"/>
            <a:ext cx="6096308" cy="34272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8A3C83B-EBF9-4082-A5B7-CEF6A6F01AD8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b="1" noProof="0"/>
              <a:t>Terveyden ja hyvinvoinnin laitos</a:t>
            </a:r>
          </a:p>
        </p:txBody>
      </p:sp>
    </p:spTree>
    <p:extLst>
      <p:ext uri="{BB962C8B-B14F-4D97-AF65-F5344CB8AC3E}">
        <p14:creationId xmlns:p14="http://schemas.microsoft.com/office/powerpoint/2010/main" val="350880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urkoos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06C448E-5766-7E49-99CA-79DF56E2F1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74F886-1BDF-5B42-B756-929822999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2"/>
          <a:stretch/>
        </p:blipFill>
        <p:spPr>
          <a:xfrm>
            <a:off x="-1" y="5140325"/>
            <a:ext cx="12192000" cy="1294635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113D6621-4517-4E2A-86F9-398D91DA7CD3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887DCA5-B6E7-9C41-8398-E8E0F0764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810DCD61-7A5E-B648-A81F-AA573F5B111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06E161A3-CA56-7846-A1C3-006058E4653B}" type="datetime1">
              <a:rPr lang="fi-FI" noProof="0"/>
              <a:pPr/>
              <a:t>3.11.2022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Kuva 15" descr="Kuvia eri sukupolvista">
            <a:extLst>
              <a:ext uri="{FF2B5EF4-FFF2-40B4-BE49-F238E27FC236}">
                <a16:creationId xmlns:a16="http://schemas.microsoft.com/office/drawing/2014/main" id="{057D0479-F166-4FAF-93C7-FF472CED0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-1"/>
            <a:ext cx="9148801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5AE67045-4E51-47AE-BADC-AA4560A061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rgbClr val="078390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199228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inkki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139C72-9ED2-F749-859D-FD7C1CBE2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2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B765CC-C404-484F-8074-6F75E6D19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F9B3F31-7128-4B1C-9880-6FDD3DCF4C7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1128D9-EEBF-4F45-A268-45F1629E93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799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90E03EE-822E-9B4E-843C-B65DE08FF4E3}" type="datetime1">
              <a:rPr lang="fi-FI" noProof="0"/>
              <a:pPr/>
              <a:t>3.11.2022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6" name="Kuva 15" descr="Kuvia THL:n henkilökunnasta työnsä äärellä">
            <a:extLst>
              <a:ext uri="{FF2B5EF4-FFF2-40B4-BE49-F238E27FC236}">
                <a16:creationId xmlns:a16="http://schemas.microsoft.com/office/drawing/2014/main" id="{455990A6-02DB-4456-99BB-58174A61D699}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51200" cy="3430800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A0724612-2AF8-49C6-8F24-384C56B780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6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809529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 - valmiit kuv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9DF186A6-5757-EB45-884D-547B434A3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A2CF501-2D67-C548-86F5-386AE9BA7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379"/>
          <a:stretch/>
        </p:blipFill>
        <p:spPr>
          <a:xfrm>
            <a:off x="0" y="5139001"/>
            <a:ext cx="12192000" cy="1296434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DEDDE960-22D9-4D5C-8397-45448EC0CC0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977AAE7D-0196-9F4D-B283-7D1FD9111E7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282862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21" name="Picture 20" descr="Kuvia suomalaisista arjen askareissaan">
            <a:extLst>
              <a:ext uri="{FF2B5EF4-FFF2-40B4-BE49-F238E27FC236}">
                <a16:creationId xmlns:a16="http://schemas.microsoft.com/office/drawing/2014/main" id="{9575D91E-9689-424E-A14F-1DC817AF791B}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54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EF3BED7-B95B-D84F-AF4D-BB3229036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29001"/>
            <a:ext cx="3049200" cy="17136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380DB9-3B72-2742-95D5-5A45E093F535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3AA797A6-28BE-2346-B835-660ACCCAE0D5}" type="datetime1">
              <a:rPr lang="fi-FI" noProof="0"/>
              <a:pPr/>
              <a:t>3.11.2022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90B40-AD65-6C4F-8D61-BB4C0B82D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A838BB-9E60-0145-9E7A-E33D03404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61917" y="6484540"/>
            <a:ext cx="511629" cy="365125"/>
          </a:xfrm>
        </p:spPr>
        <p:txBody>
          <a:bodyPr lIns="0" r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44F2EFD4-1C67-40EB-A6B2-4E4E67946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5999" cy="3429001"/>
          </a:xfrm>
          <a:prstGeom prst="rect">
            <a:avLst/>
          </a:prstGeom>
        </p:spPr>
      </p:pic>
      <p:sp>
        <p:nvSpPr>
          <p:cNvPr id="17" name="Title 9">
            <a:extLst>
              <a:ext uri="{FF2B5EF4-FFF2-40B4-BE49-F238E27FC236}">
                <a16:creationId xmlns:a16="http://schemas.microsoft.com/office/drawing/2014/main" id="{F534777B-8380-4B2B-A195-EA69944F8C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6691482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490A3-E015-2B47-8652-0C455D3E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6EF27-40FD-104E-BB51-3B6622DEE9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C3EE7B-F787-064D-8EB7-3A2A29C35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CE025-4B9F-CD49-BA0E-51FD0A00D0C0}" type="datetimeFigureOut">
              <a:rPr lang="x-none" smtClean="0"/>
              <a:t>11/3/22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DEEE40-7EFD-764B-9C1B-F7AF62F8F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E9FA2-56EC-554C-AAAA-41C26BB9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F0905C-CFF4-9A4E-8497-0B0AF056D91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9257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lehti - tieteell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Terveyden ja hyvinvoinnin laitos THL">
            <a:extLst>
              <a:ext uri="{FF2B5EF4-FFF2-40B4-BE49-F238E27FC236}">
                <a16:creationId xmlns:a16="http://schemas.microsoft.com/office/drawing/2014/main" id="{5B88A21D-18F8-4856-BE80-FACD2A05E98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5711" y="276021"/>
            <a:ext cx="2373482" cy="115983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08D9F56-578C-FA48-B005-7E511BB499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1394"/>
          <a:stretch/>
        </p:blipFill>
        <p:spPr>
          <a:xfrm>
            <a:off x="0" y="5140801"/>
            <a:ext cx="12192000" cy="1713144"/>
          </a:xfrm>
          <a:prstGeom prst="rect">
            <a:avLst/>
          </a:prstGeom>
        </p:spPr>
      </p:pic>
      <p:sp>
        <p:nvSpPr>
          <p:cNvPr id="2" name="Title 1" descr="Laboratoriossa tutkitaan tietokoneen näytöltä dna tuloksia">
            <a:extLst>
              <a:ext uri="{FF2B5EF4-FFF2-40B4-BE49-F238E27FC236}">
                <a16:creationId xmlns:a16="http://schemas.microsoft.com/office/drawing/2014/main" id="{6F7E592F-8DA0-FD46-9F27-D1363BC532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3632400"/>
            <a:ext cx="12192000" cy="702000"/>
          </a:xfrm>
        </p:spPr>
        <p:txBody>
          <a:bodyPr anchor="b">
            <a:noAutofit/>
          </a:bodyPr>
          <a:lstStyle>
            <a:lvl1pPr algn="ctr">
              <a:lnSpc>
                <a:spcPct val="80000"/>
              </a:lnSpc>
              <a:defRPr sz="4200" b="1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Kirjoita otsikko yhdelle riville (max. 50 merkkiä)</a:t>
            </a:r>
          </a:p>
        </p:txBody>
      </p:sp>
      <p:sp>
        <p:nvSpPr>
          <p:cNvPr id="23" name="Text Placeholder 21" descr="Laboratoriossa tutkitaan tietokoneen näytöltä dna tuloksia">
            <a:extLst>
              <a:ext uri="{FF2B5EF4-FFF2-40B4-BE49-F238E27FC236}">
                <a16:creationId xmlns:a16="http://schemas.microsoft.com/office/drawing/2014/main" id="{2FEC5214-C18A-C946-966B-0E908424C92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4327200"/>
            <a:ext cx="12192000" cy="604800"/>
          </a:xfrm>
          <a:prstGeom prst="rect">
            <a:avLst/>
          </a:prstGeom>
        </p:spPr>
        <p:txBody>
          <a:bodyPr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200" b="1" i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r>
              <a:rPr lang="fi-FI" noProof="0"/>
              <a:t>Kirjoita alaotsikko tähän </a:t>
            </a:r>
          </a:p>
        </p:txBody>
      </p:sp>
      <p:sp>
        <p:nvSpPr>
          <p:cNvPr id="20" name="Text Placeholder 4" descr="Laboratoriossa tutkitaan tietokoneen näytöltä dna tuloksia">
            <a:extLst>
              <a:ext uri="{FF2B5EF4-FFF2-40B4-BE49-F238E27FC236}">
                <a16:creationId xmlns:a16="http://schemas.microsoft.com/office/drawing/2014/main" id="{B0A548F2-6A89-1941-8158-2EDFD34FF1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40556" y="5518800"/>
            <a:ext cx="4713287" cy="396000"/>
          </a:xfrm>
          <a:prstGeom prst="rect">
            <a:avLst/>
          </a:prstGeom>
        </p:spPr>
        <p:txBody>
          <a:bodyPr lIns="90000">
            <a:noAutofit/>
          </a:bodyPr>
          <a:lstStyle>
            <a:lvl1pPr marL="0" indent="0" algn="ctr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2200"/>
            </a:lvl2pPr>
            <a:lvl3pPr marL="914400" indent="0">
              <a:buNone/>
              <a:defRPr sz="2200"/>
            </a:lvl3pPr>
            <a:lvl4pPr marL="1371600" indent="0">
              <a:buNone/>
              <a:defRPr sz="2200"/>
            </a:lvl4pPr>
            <a:lvl5pPr marL="1828800" indent="0">
              <a:buNone/>
              <a:defRPr sz="2200"/>
            </a:lvl5pPr>
          </a:lstStyle>
          <a:p>
            <a:pPr lvl="0"/>
            <a:r>
              <a:rPr lang="fi-FI" noProof="0"/>
              <a:t>Etunimi Sukunimi</a:t>
            </a:r>
          </a:p>
        </p:txBody>
      </p:sp>
      <p:sp>
        <p:nvSpPr>
          <p:cNvPr id="19" name="Date Placeholder 24" descr="Laboratoriossa tutkitaan tietokoneen näytöltä dna tuloksia">
            <a:extLst>
              <a:ext uri="{FF2B5EF4-FFF2-40B4-BE49-F238E27FC236}">
                <a16:creationId xmlns:a16="http://schemas.microsoft.com/office/drawing/2014/main" id="{588ED27B-BDA3-A747-9204-13DC4CD59A80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4738673" y="5857200"/>
            <a:ext cx="2717053" cy="396000"/>
          </a:xfrm>
          <a:prstGeom prst="rect">
            <a:avLst/>
          </a:prstGeom>
        </p:spPr>
        <p:txBody>
          <a:bodyPr lIns="90000" tIns="0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7BBC6C75-7B08-EB40-8DF1-8BE2554B7B64}" type="datetime1">
              <a:rPr lang="fi-FI" noProof="0" smtClean="0"/>
              <a:pPr/>
              <a:t>3.11.2022</a:t>
            </a:fld>
            <a:endParaRPr lang="fi-FI" noProof="0"/>
          </a:p>
        </p:txBody>
      </p:sp>
      <p:pic>
        <p:nvPicPr>
          <p:cNvPr id="17" name="Picture Placeholder 24">
            <a:extLst>
              <a:ext uri="{FF2B5EF4-FFF2-40B4-BE49-F238E27FC236}">
                <a16:creationId xmlns:a16="http://schemas.microsoft.com/office/drawing/2014/main" id="{B6747A57-6FA4-0E46-B932-64F750329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06" y="1713600"/>
            <a:ext cx="3049200" cy="1713600"/>
          </a:xfrm>
          <a:prstGeom prst="rect">
            <a:avLst/>
          </a:prstGeom>
        </p:spPr>
      </p:pic>
      <p:pic>
        <p:nvPicPr>
          <p:cNvPr id="13" name="Picture Placeholder 26" descr="Valokuvakollaasi THL:n tutkimustyöstä">
            <a:extLst>
              <a:ext uri="{FF2B5EF4-FFF2-40B4-BE49-F238E27FC236}">
                <a16:creationId xmlns:a16="http://schemas.microsoft.com/office/drawing/2014/main" id="{129B7C40-F36B-D243-972A-0DD9BD256CD8}"/>
              </a:ext>
            </a:extLst>
          </p:cNvPr>
          <p:cNvPicPr>
            <a:picLocks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3049200" cy="1713600"/>
          </a:xfrm>
          <a:prstGeom prst="rect">
            <a:avLst/>
          </a:prstGeom>
        </p:spPr>
      </p:pic>
      <p:pic>
        <p:nvPicPr>
          <p:cNvPr id="14" name="Picture Placeholder 22">
            <a:extLst>
              <a:ext uri="{FF2B5EF4-FFF2-40B4-BE49-F238E27FC236}">
                <a16:creationId xmlns:a16="http://schemas.microsoft.com/office/drawing/2014/main" id="{5D86BEE0-10F8-6947-BB77-5E096F12B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1713600"/>
            <a:ext cx="3049200" cy="1713600"/>
          </a:xfrm>
          <a:prstGeom prst="rect">
            <a:avLst/>
          </a:prstGeom>
        </p:spPr>
      </p:pic>
      <p:pic>
        <p:nvPicPr>
          <p:cNvPr id="33" name="Kuva 32">
            <a:extLst>
              <a:ext uri="{FF2B5EF4-FFF2-40B4-BE49-F238E27FC236}">
                <a16:creationId xmlns:a16="http://schemas.microsoft.com/office/drawing/2014/main" id="{B27ACDFD-A0DB-462E-A696-D186D7DA93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8400" y="0"/>
            <a:ext cx="6096807" cy="3427200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32829A9-E781-4C2C-8EFE-F8C70C15B422}"/>
              </a:ext>
            </a:extLst>
          </p:cNvPr>
          <p:cNvSpPr txBox="1"/>
          <p:nvPr userDrawn="1"/>
        </p:nvSpPr>
        <p:spPr>
          <a:xfrm>
            <a:off x="3473150" y="6216351"/>
            <a:ext cx="5254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i-FI" b="1" noProof="0"/>
              <a:t>Terveyden ja hyvinvoinnin laitos</a:t>
            </a:r>
          </a:p>
        </p:txBody>
      </p:sp>
    </p:spTree>
    <p:extLst>
      <p:ext uri="{BB962C8B-B14F-4D97-AF65-F5344CB8AC3E}">
        <p14:creationId xmlns:p14="http://schemas.microsoft.com/office/powerpoint/2010/main" val="417873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5FA978-9255-044F-B405-F8BB6F12904D}" type="datetime1">
              <a:rPr lang="fi-FI" noProof="0"/>
              <a:pPr/>
              <a:t>3.11.2022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638274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>
            <a:extLst>
              <a:ext uri="{FF2B5EF4-FFF2-40B4-BE49-F238E27FC236}">
                <a16:creationId xmlns:a16="http://schemas.microsoft.com/office/drawing/2014/main" id="{4FC5FEAD-1E52-4459-9AD4-4ECAB4A189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4086F7-3C29-A04B-AF9C-F0CC783B073F}" type="datetime1">
              <a:rPr lang="fi-FI" noProof="0"/>
              <a:pPr/>
              <a:t>3.11.2022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377364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F1A6A3-D6F3-CF46-A5C3-95FDB5B57EEF}" type="datetime1">
              <a:rPr lang="fi-FI" noProof="0"/>
              <a:pPr/>
              <a:t>3.11.2022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4072543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kaksi sisältökohdetta - harmaa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8F564523-C3CA-4652-9789-03A0F16FEE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5442"/>
          <a:stretch/>
        </p:blipFill>
        <p:spPr>
          <a:xfrm>
            <a:off x="504" y="283"/>
            <a:ext cx="12190992" cy="64842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  <a:p>
            <a:pPr lvl="4"/>
            <a:endParaRPr lang="fi-FI" noProof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AB73DD-8E53-1347-8DF3-62B6775BE3BB}" type="datetime1">
              <a:rPr lang="fi-FI" noProof="0"/>
              <a:pPr/>
              <a:t>3.11.2022</a:t>
            </a:fld>
            <a:endParaRPr lang="fi-FI" noProof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i-FI" noProof="0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50872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telysivu esim. osasto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B034028-560C-6F4C-99E6-6B3F96688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844800"/>
            <a:ext cx="6094798" cy="1299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1495" y="4020574"/>
            <a:ext cx="5510611" cy="981635"/>
          </a:xfrm>
        </p:spPr>
        <p:txBody>
          <a:bodyPr lIns="90000" anchor="ctr">
            <a:noAutofit/>
          </a:bodyPr>
          <a:lstStyle>
            <a:lvl1pPr algn="ctr">
              <a:lnSpc>
                <a:spcPts val="2800"/>
              </a:lnSpc>
              <a:defRPr sz="280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C781EB-E964-9142-B090-98055050A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33565" y="235330"/>
            <a:ext cx="5563341" cy="4712449"/>
          </a:xfrm>
          <a:prstGeom prst="rect">
            <a:avLst/>
          </a:prstGeom>
        </p:spPr>
        <p:txBody>
          <a:bodyPr>
            <a:noAutofit/>
          </a:bodyPr>
          <a:lstStyle>
            <a:lvl1pPr marL="357188" indent="-357188">
              <a:spcBef>
                <a:spcPts val="1200"/>
              </a:spcBef>
              <a:buClrTx/>
              <a:defRPr sz="2200" spc="-30" baseline="0"/>
            </a:lvl1pPr>
            <a:lvl2pPr marL="715963" indent="-358775">
              <a:buClrTx/>
              <a:tabLst/>
              <a:defRPr sz="1800"/>
            </a:lvl2pPr>
            <a:lvl3pPr marL="985838" indent="-269875">
              <a:buClrTx/>
              <a:tabLst/>
              <a:defRPr sz="1800"/>
            </a:lvl3pPr>
            <a:lvl4pPr marL="1255713" indent="-269875">
              <a:buClrTx/>
              <a:tabLst/>
              <a:defRPr sz="1800"/>
            </a:lvl4pPr>
            <a:lvl5pPr marL="1435100" indent="-179388">
              <a:buClrTx/>
              <a:tabLst/>
              <a:defRPr sz="1800"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FA01EDD-B184-0B41-80D1-F9E6DC809B3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6096000" cy="3850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Tuo kuva tähän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92C720-8BAD-2844-BFC6-35ADBFABEAF8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3C8686BD-7EFA-A04C-B14D-0A9961BE090B}" type="datetime1">
              <a:rPr lang="fi-FI" noProof="0"/>
              <a:pPr/>
              <a:t>3.11.2022</a:t>
            </a:fld>
            <a:endParaRPr lang="fi-FI" noProof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D5F75C1-C803-F744-BF64-CDC51C2419CD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i-FI" noProof="0"/>
              <a:t>Etunimi Sukunimi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F11D63-58EA-B342-B084-82A9CCCC32B3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D11757-E046-CB48-9B02-979346550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2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 - valmii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7A070-3E16-F945-AF96-B16411F624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sp>
        <p:nvSpPr>
          <p:cNvPr id="12" name="Suorakulmio 11">
            <a:extLst>
              <a:ext uri="{FF2B5EF4-FFF2-40B4-BE49-F238E27FC236}">
                <a16:creationId xmlns:a16="http://schemas.microsoft.com/office/drawing/2014/main" id="{512669D1-FF57-472C-88EF-0715C7F32BF5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3D0572F-69C6-3941-B8A4-BB732F485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pic>
        <p:nvPicPr>
          <p:cNvPr id="4" name="Kuva 3" descr="Kuvia erilaisista suomalaisista ulkoisemassa">
            <a:extLst>
              <a:ext uri="{FF2B5EF4-FFF2-40B4-BE49-F238E27FC236}">
                <a16:creationId xmlns:a16="http://schemas.microsoft.com/office/drawing/2014/main" id="{950FC17D-56E0-4E6E-80BD-129DFBDE08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9200" y="0"/>
            <a:ext cx="9149151" cy="34308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D5B1D24-37E0-494E-8C4C-BEADAC004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30800"/>
            <a:ext cx="3049200" cy="17100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F8D3D8C-3107-4A49-A111-BC93A71FDF01}" type="datetime1">
              <a:rPr lang="fi-FI" noProof="0"/>
              <a:pPr/>
              <a:t>3.11.2022</a:t>
            </a:fld>
            <a:endParaRPr lang="fi-FI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noProof="0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C90C250-FEB2-2646-95A8-D493DDAFB5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530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- tuo omat kuva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0DFA579F-4234-EF4C-99D9-D00A5A929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0" y="0"/>
            <a:ext cx="3048000" cy="34290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459CBF1-7D29-974D-B4B9-09D2BA34E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5483"/>
          <a:stretch/>
        </p:blipFill>
        <p:spPr>
          <a:xfrm>
            <a:off x="0" y="5140800"/>
            <a:ext cx="12192000" cy="1294635"/>
          </a:xfrm>
          <a:prstGeom prst="rect">
            <a:avLst/>
          </a:prstGeom>
        </p:spPr>
      </p:pic>
      <p:sp>
        <p:nvSpPr>
          <p:cNvPr id="13" name="Suorakulmio 12">
            <a:extLst>
              <a:ext uri="{FF2B5EF4-FFF2-40B4-BE49-F238E27FC236}">
                <a16:creationId xmlns:a16="http://schemas.microsoft.com/office/drawing/2014/main" id="{3E103B4D-6356-4378-82DD-A60F1A420786}"/>
              </a:ext>
            </a:extLst>
          </p:cNvPr>
          <p:cNvSpPr/>
          <p:nvPr userDrawn="1"/>
        </p:nvSpPr>
        <p:spPr>
          <a:xfrm>
            <a:off x="1" y="3430800"/>
            <a:ext cx="12193200" cy="17095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/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837B7AC-6E66-7742-95BD-D0D52508939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36369" y="900000"/>
            <a:ext cx="2373312" cy="2340429"/>
          </a:xfrm>
          <a:prstGeom prst="rect">
            <a:avLst/>
          </a:prstGeom>
        </p:spPr>
        <p:txBody>
          <a:bodyPr t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200"/>
            </a:lvl4pPr>
            <a:lvl5pPr marL="1828800" indent="0" algn="ctr">
              <a:buNone/>
              <a:defRPr sz="2200"/>
            </a:lvl5pPr>
          </a:lstStyle>
          <a:p>
            <a:pPr lvl="0"/>
            <a:r>
              <a:rPr lang="fi-FI" noProof="0"/>
              <a:t>Tuo tähän </a:t>
            </a:r>
            <a:br>
              <a:rPr lang="fi-FI" noProof="0"/>
            </a:br>
            <a:r>
              <a:rPr lang="fi-FI" noProof="0"/>
              <a:t>nosto/lainaus tai poista laatikko ja lainausmerkit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26EE64-8D0C-7546-9B6B-4FEAD07DA169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049200" y="0"/>
            <a:ext cx="9134449" cy="3430800"/>
          </a:xfrm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Tuo kuva tähän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223A2C9D-5ED1-AA44-998B-9E3CE388820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3430800"/>
            <a:ext cx="3049200" cy="1713600"/>
          </a:xfrm>
          <a:solidFill>
            <a:schemeClr val="bg1"/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noProof="0"/>
              <a:t>Tuo kuva tähän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36533D-65E8-8345-ABCA-B9B48C5C912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6F8D3D8C-3107-4A49-A111-BC93A71FDF01}" type="datetime1">
              <a:rPr lang="fi-FI" noProof="0"/>
              <a:pPr/>
              <a:t>3.11.2022</a:t>
            </a:fld>
            <a:endParaRPr lang="fi-FI" noProof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FA1F2B-F91A-A446-8163-99D5AFBF72C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 noProof="0"/>
              <a:t>Etunimi Sukunimi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A3F8065-3F23-894C-A5E5-BF7CC33E133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14" name="Title 9">
            <a:extLst>
              <a:ext uri="{FF2B5EF4-FFF2-40B4-BE49-F238E27FC236}">
                <a16:creationId xmlns:a16="http://schemas.microsoft.com/office/drawing/2014/main" id="{82208BB5-C0AD-42EA-8982-99B00B2CA2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8400" y="3582341"/>
            <a:ext cx="9129600" cy="1446859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Kirjoita väliotsikko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80132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D5CC02B-1098-4D27-B00F-724EFC593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36378" y="6420008"/>
            <a:ext cx="886225" cy="433067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8CD7-CFA3-9A4E-B24B-ECDB1C19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6372"/>
          </a:xfrm>
          <a:prstGeom prst="rect">
            <a:avLst/>
          </a:prstGeom>
        </p:spPr>
        <p:txBody>
          <a:bodyPr vert="horz" lIns="0" tIns="36000" rIns="72000" bIns="36000" rtlCol="0" anchor="ctr">
            <a:noAutofit/>
          </a:bodyPr>
          <a:lstStyle/>
          <a:p>
            <a:r>
              <a:rPr lang="fi-FI" noProof="0"/>
              <a:t>Lisää otsikko napsauttamalla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6F43FC-41AF-1047-89AF-270EC8B093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475999"/>
            <a:ext cx="10753200" cy="4680000"/>
          </a:xfrm>
          <a:prstGeom prst="rect">
            <a:avLst/>
          </a:prstGeom>
        </p:spPr>
        <p:txBody>
          <a:bodyPr vert="horz" lIns="0" tIns="72000" rIns="0" bIns="72000" rtlCol="0">
            <a:noAutofit/>
          </a:bodyPr>
          <a:lstStyle/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68C792-92AA-5543-893A-7655E958CA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871364" y="6484540"/>
            <a:ext cx="1081270" cy="380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785E2F52-2E69-3548-93F4-D787C13B26A5}" type="datetime1">
              <a:rPr lang="fi-FI" noProof="0" smtClean="0"/>
              <a:pPr/>
              <a:t>3.11.2022</a:t>
            </a:fld>
            <a:endParaRPr lang="fi-FI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F3904C-F799-2642-B251-6E349BF88B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20068" y="6484540"/>
            <a:ext cx="6953061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fi-FI" noProof="0"/>
              <a:t>Etunimi Sukunimi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0B161F-1984-DA44-A538-C66E74D538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8605" y="6484540"/>
            <a:ext cx="511629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99750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15" r:id="rId2"/>
    <p:sldLayoutId id="2147483709" r:id="rId3"/>
    <p:sldLayoutId id="2147483713" r:id="rId4"/>
    <p:sldLayoutId id="2147483712" r:id="rId5"/>
    <p:sldLayoutId id="2147483714" r:id="rId6"/>
    <p:sldLayoutId id="2147483691" r:id="rId7"/>
    <p:sldLayoutId id="2147483711" r:id="rId8"/>
    <p:sldLayoutId id="2147483718" r:id="rId9"/>
    <p:sldLayoutId id="2147483706" r:id="rId10"/>
    <p:sldLayoutId id="2147483717" r:id="rId11"/>
    <p:sldLayoutId id="2147483716" r:id="rId12"/>
    <p:sldLayoutId id="2147483719" r:id="rId13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125" indent="-3651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0725" indent="-355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84250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55713" indent="-27146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6688" indent="-1809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52" userDrawn="1">
          <p15:clr>
            <a:srgbClr val="F26B43"/>
          </p15:clr>
        </p15:guide>
        <p15:guide id="2" pos="7225" userDrawn="1">
          <p15:clr>
            <a:srgbClr val="F26B43"/>
          </p15:clr>
        </p15:guide>
        <p15:guide id="3" orient="horz" pos="3884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  <p15:guide id="5" orient="horz" pos="3238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19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i.org/10.1101/2022.05.07.2227478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thl.fi/fi/tilastot-ja-data/aineistot-ja-palvelut/avoin-data" TargetMode="External"/><Relationship Id="rId3" Type="http://schemas.openxmlformats.org/officeDocument/2006/relationships/hyperlink" Target="https://pxnet2.stat.fi/PXWeb/pxweb/fi/Kokeelliset_tilastot/Kokeelliset_tilastot__vamuu_koke/statfin_vamuu_pxt_12ng.px" TargetMode="External"/><Relationship Id="rId7" Type="http://schemas.openxmlformats.org/officeDocument/2006/relationships/hyperlink" Target="https://github.com/owid/covid-19-data/tree/master/public/data" TargetMode="External"/><Relationship Id="rId2" Type="http://schemas.openxmlformats.org/officeDocument/2006/relationships/hyperlink" Target="https://appsso.eurostat.ec.europa.eu/nui/show.do?dataset=demo_r_mweek3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xweb.nordicstatistics.org/pxweb/en/" TargetMode="External"/><Relationship Id="rId5" Type="http://schemas.openxmlformats.org/officeDocument/2006/relationships/hyperlink" Target="https://www.ssb.no/en/statbank/table/10211/" TargetMode="External"/><Relationship Id="rId4" Type="http://schemas.openxmlformats.org/officeDocument/2006/relationships/hyperlink" Target="https://www.scb.se/hitta-statistik/statistik-efter-amne/befolkning/befolkningens-sammansattning/befolkningsstatistik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84B86-794C-4F9F-872E-1E7F61430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58" y="3557093"/>
            <a:ext cx="12192000" cy="1301107"/>
          </a:xfrm>
        </p:spPr>
        <p:txBody>
          <a:bodyPr/>
          <a:lstStyle/>
          <a:p>
            <a:r>
              <a:rPr lang="fi-FI" sz="3600" dirty="0"/>
              <a:t>Koronapandemia ja kuolleisuus Suomessa</a:t>
            </a:r>
            <a:br>
              <a:rPr lang="fi-FI" sz="3600" dirty="0"/>
            </a:br>
            <a:endParaRPr lang="fi-FI" sz="1800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5921DA7-B61E-11CF-9B02-556C46BCCF77}"/>
              </a:ext>
            </a:extLst>
          </p:cNvPr>
          <p:cNvSpPr txBox="1">
            <a:spLocks/>
          </p:cNvSpPr>
          <p:nvPr/>
        </p:nvSpPr>
        <p:spPr>
          <a:xfrm>
            <a:off x="10758" y="4782420"/>
            <a:ext cx="12192000" cy="1301107"/>
          </a:xfrm>
          <a:prstGeom prst="rect">
            <a:avLst/>
          </a:prstGeom>
        </p:spPr>
        <p:txBody>
          <a:bodyPr vert="horz" lIns="0" tIns="36000" rIns="72000" bIns="36000" rtlCol="0" anchor="b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200" b="1" kern="1200" spc="-4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1800" b="0" dirty="0"/>
              <a:t>Markku Peltonen, </a:t>
            </a:r>
            <a:r>
              <a:rPr lang="fi-FI" sz="1800" b="0" dirty="0" err="1"/>
              <a:t>PhD</a:t>
            </a:r>
            <a:r>
              <a:rPr lang="fi-FI" sz="1800" b="0" dirty="0"/>
              <a:t>, tutkimusprofessori</a:t>
            </a:r>
          </a:p>
          <a:p>
            <a:endParaRPr lang="fi-FI" sz="1800" b="0" dirty="0"/>
          </a:p>
          <a:p>
            <a:r>
              <a:rPr lang="fi-FI" sz="1800" b="0" dirty="0"/>
              <a:t>Väestötieteen jatko- ja täydennyskoulutusseminaari 3.–4.11.2022, Lammi</a:t>
            </a:r>
          </a:p>
        </p:txBody>
      </p:sp>
    </p:spTree>
    <p:extLst>
      <p:ext uri="{BB962C8B-B14F-4D97-AF65-F5344CB8AC3E}">
        <p14:creationId xmlns:p14="http://schemas.microsoft.com/office/powerpoint/2010/main" val="3991342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Covid-19 testimäärät Suomessa</a:t>
            </a:r>
            <a:endParaRPr lang="en-US" dirty="0"/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0A8CB63D-A65A-DFBC-6D31-067128D5296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18429" y="1476375"/>
            <a:ext cx="10158316" cy="4679950"/>
          </a:xfrm>
        </p:spPr>
      </p:pic>
    </p:spTree>
    <p:extLst>
      <p:ext uri="{BB962C8B-B14F-4D97-AF65-F5344CB8AC3E}">
        <p14:creationId xmlns:p14="http://schemas.microsoft.com/office/powerpoint/2010/main" val="2353547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Covid-19 kuolleisuus Suomessa</a:t>
            </a:r>
            <a:endParaRPr lang="en-US" dirty="0"/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08E0D11B-B172-17B1-1D2F-533C5D80FC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76516" y="1476375"/>
            <a:ext cx="10042143" cy="4679950"/>
          </a:xfrm>
        </p:spPr>
      </p:pic>
    </p:spTree>
    <p:extLst>
      <p:ext uri="{BB962C8B-B14F-4D97-AF65-F5344CB8AC3E}">
        <p14:creationId xmlns:p14="http://schemas.microsoft.com/office/powerpoint/2010/main" val="33874064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Tausta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Covid-19 ilmaantuvuudesta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Kuinka </a:t>
            </a:r>
            <a:r>
              <a:rPr lang="en-US" dirty="0" err="1"/>
              <a:t>vakava</a:t>
            </a:r>
            <a:r>
              <a:rPr lang="en-US" dirty="0"/>
              <a:t> Covid-19 </a:t>
            </a:r>
            <a:r>
              <a:rPr lang="en-US" dirty="0" err="1"/>
              <a:t>tauti</a:t>
            </a:r>
            <a:r>
              <a:rPr lang="en-US" dirty="0"/>
              <a:t> on?</a:t>
            </a:r>
            <a:endParaRPr lang="fi-FI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Näkyvätkö koronaan liittyvät kuolemat kokonais-kuolleisuudessa?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 err="1">
                <a:solidFill>
                  <a:schemeClr val="bg1">
                    <a:lumMod val="75000"/>
                  </a:schemeClr>
                </a:solidFill>
              </a:rPr>
              <a:t>Kokonaiskuolleissuuden</a:t>
            </a: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 seurannasta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Ylikuolleisuudesta</a:t>
            </a:r>
          </a:p>
        </p:txBody>
      </p:sp>
    </p:spTree>
    <p:extLst>
      <p:ext uri="{BB962C8B-B14F-4D97-AF65-F5344CB8AC3E}">
        <p14:creationId xmlns:p14="http://schemas.microsoft.com/office/powerpoint/2010/main" val="1197218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5436F-265E-1941-8067-AA2ADEEDC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81"/>
            <a:ext cx="10515600" cy="1325563"/>
          </a:xfrm>
        </p:spPr>
        <p:txBody>
          <a:bodyPr>
            <a:noAutofit/>
          </a:bodyPr>
          <a:lstStyle/>
          <a:p>
            <a:r>
              <a:rPr lang="en-GB" sz="2000" b="1" dirty="0" err="1"/>
              <a:t>Osuus</a:t>
            </a:r>
            <a:r>
              <a:rPr lang="en-GB" sz="2000" b="1" dirty="0"/>
              <a:t> (%) </a:t>
            </a:r>
            <a:r>
              <a:rPr lang="en-GB" sz="2000" b="1" dirty="0" err="1"/>
              <a:t>varmistetuista</a:t>
            </a:r>
            <a:r>
              <a:rPr lang="en-GB" sz="2000" b="1" dirty="0"/>
              <a:t> </a:t>
            </a:r>
            <a:r>
              <a:rPr lang="en-GB" sz="2000" b="1" dirty="0" err="1"/>
              <a:t>tapauksista</a:t>
            </a:r>
            <a:r>
              <a:rPr lang="en-GB" sz="2000" b="1" dirty="0"/>
              <a:t> </a:t>
            </a:r>
            <a:r>
              <a:rPr lang="en-GB" sz="2000" b="1" dirty="0" err="1"/>
              <a:t>jotka</a:t>
            </a:r>
            <a:r>
              <a:rPr lang="en-GB" sz="2000" b="1" dirty="0"/>
              <a:t> </a:t>
            </a:r>
            <a:r>
              <a:rPr lang="en-GB" sz="2000" b="1" dirty="0" err="1"/>
              <a:t>joutuivat</a:t>
            </a:r>
            <a:r>
              <a:rPr lang="en-GB" sz="2000" b="1" dirty="0"/>
              <a:t> </a:t>
            </a:r>
            <a:r>
              <a:rPr lang="en-GB" sz="2000" b="1" dirty="0" err="1"/>
              <a:t>sairaala</a:t>
            </a:r>
            <a:r>
              <a:rPr lang="en-GB" sz="2000" b="1" dirty="0"/>
              <a:t>- tai </a:t>
            </a:r>
            <a:r>
              <a:rPr lang="en-GB" sz="2000" b="1" dirty="0" err="1"/>
              <a:t>tehohoitoon</a:t>
            </a:r>
            <a:r>
              <a:rPr lang="en-GB" sz="2000" b="1" dirty="0"/>
              <a:t> tai </a:t>
            </a:r>
            <a:r>
              <a:rPr lang="en-GB" sz="2000" b="1" dirty="0" err="1"/>
              <a:t>kuolivat</a:t>
            </a:r>
            <a:r>
              <a:rPr lang="en-GB" sz="2000" b="1" dirty="0"/>
              <a:t> 30 </a:t>
            </a:r>
            <a:r>
              <a:rPr lang="en-GB" sz="2000" b="1" dirty="0" err="1"/>
              <a:t>päivän</a:t>
            </a:r>
            <a:r>
              <a:rPr lang="en-GB" sz="2000" b="1" dirty="0"/>
              <a:t> </a:t>
            </a:r>
            <a:r>
              <a:rPr lang="en-GB" sz="2000" b="1" dirty="0" err="1"/>
              <a:t>kuluessa</a:t>
            </a:r>
            <a:r>
              <a:rPr lang="en-GB" sz="2000" b="1" dirty="0"/>
              <a:t> </a:t>
            </a:r>
            <a:r>
              <a:rPr lang="en-GB" sz="2000" b="1" dirty="0" err="1"/>
              <a:t>testistä</a:t>
            </a:r>
            <a:r>
              <a:rPr lang="en-GB" sz="2000" b="1" dirty="0"/>
              <a:t> </a:t>
            </a:r>
            <a:r>
              <a:rPr lang="en-GB" sz="2000" b="1" dirty="0" err="1"/>
              <a:t>iän</a:t>
            </a:r>
            <a:r>
              <a:rPr lang="en-GB" sz="2000" b="1" dirty="0"/>
              <a:t> </a:t>
            </a:r>
            <a:r>
              <a:rPr lang="en-GB" sz="2000" b="1" dirty="0" err="1"/>
              <a:t>mukaan</a:t>
            </a:r>
            <a:r>
              <a:rPr lang="en-GB" sz="2000" b="1" dirty="0"/>
              <a:t>. </a:t>
            </a:r>
            <a:br>
              <a:rPr lang="en-GB" sz="2000" b="1" dirty="0"/>
            </a:br>
            <a:r>
              <a:rPr lang="en-GB" sz="1800" b="0" dirty="0" err="1"/>
              <a:t>Kaikki</a:t>
            </a:r>
            <a:r>
              <a:rPr lang="en-GB" sz="1800" b="0" dirty="0"/>
              <a:t> </a:t>
            </a:r>
            <a:r>
              <a:rPr lang="en-GB" sz="1800" b="0" dirty="0" err="1"/>
              <a:t>varmistetut</a:t>
            </a:r>
            <a:r>
              <a:rPr lang="en-GB" sz="1800" b="0" dirty="0"/>
              <a:t> </a:t>
            </a:r>
            <a:r>
              <a:rPr lang="en-GB" sz="1800" b="0" dirty="0" err="1"/>
              <a:t>tapaukset</a:t>
            </a:r>
            <a:r>
              <a:rPr lang="en-GB" sz="1800" b="0" dirty="0"/>
              <a:t> </a:t>
            </a:r>
            <a:r>
              <a:rPr lang="en-GB" sz="1800" b="0" dirty="0" err="1"/>
              <a:t>alkuvuonna</a:t>
            </a:r>
            <a:r>
              <a:rPr lang="en-GB" sz="1800" b="0" dirty="0"/>
              <a:t> 2020, </a:t>
            </a:r>
            <a:r>
              <a:rPr lang="en-GB" sz="1800" b="0" dirty="0" err="1"/>
              <a:t>jolloin</a:t>
            </a:r>
            <a:r>
              <a:rPr lang="en-GB" sz="1800" b="0" dirty="0"/>
              <a:t> </a:t>
            </a:r>
            <a:r>
              <a:rPr lang="en-GB" sz="1800" b="0" dirty="0" err="1"/>
              <a:t>pääosin</a:t>
            </a:r>
            <a:r>
              <a:rPr lang="en-GB" sz="1800" b="0" dirty="0"/>
              <a:t> vain </a:t>
            </a:r>
            <a:r>
              <a:rPr lang="en-GB" sz="1800" b="0" dirty="0" err="1"/>
              <a:t>vakavat</a:t>
            </a:r>
            <a:r>
              <a:rPr lang="en-GB" sz="1800" b="0" dirty="0"/>
              <a:t> </a:t>
            </a:r>
            <a:r>
              <a:rPr lang="en-GB" sz="1800" b="0" dirty="0" err="1"/>
              <a:t>tapaukset</a:t>
            </a:r>
            <a:r>
              <a:rPr lang="en-GB" sz="1800" b="0" dirty="0"/>
              <a:t> </a:t>
            </a:r>
            <a:r>
              <a:rPr lang="en-GB" sz="1800" b="0" dirty="0" err="1"/>
              <a:t>tunnistettiin</a:t>
            </a:r>
            <a:endParaRPr lang="x-none" sz="18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C06181-45CB-BE43-8381-B8D8067E7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885" y="1188514"/>
            <a:ext cx="852678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307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Tausta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Covid-19 ilmaantuvuudesta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Kuinka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vakava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Covid-19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tauti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on?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Näkyvätkö koronaan liittyvät kuolemat kokonais-kuolleisuudessa?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 err="1">
                <a:solidFill>
                  <a:schemeClr val="bg1">
                    <a:lumMod val="75000"/>
                  </a:schemeClr>
                </a:solidFill>
              </a:rPr>
              <a:t>Kokonaiskuolleissuuden</a:t>
            </a: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 seurannasta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Ylikuolleisuudesta</a:t>
            </a:r>
          </a:p>
        </p:txBody>
      </p:sp>
    </p:spTree>
    <p:extLst>
      <p:ext uri="{BB962C8B-B14F-4D97-AF65-F5344CB8AC3E}">
        <p14:creationId xmlns:p14="http://schemas.microsoft.com/office/powerpoint/2010/main" val="2133763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4AB8AEC1-CE6B-EE79-103B-0AD7962956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44"/>
          <a:stretch/>
        </p:blipFill>
        <p:spPr>
          <a:xfrm>
            <a:off x="1890632" y="1135626"/>
            <a:ext cx="6176735" cy="55421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Covid-19 kuolemat ja kaikki kuolemat - Ruotsi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6319B2-B547-243A-9ACC-EF44AEBF4A5B}"/>
              </a:ext>
            </a:extLst>
          </p:cNvPr>
          <p:cNvSpPr/>
          <p:nvPr/>
        </p:nvSpPr>
        <p:spPr>
          <a:xfrm>
            <a:off x="2684206" y="1135626"/>
            <a:ext cx="5235678" cy="2551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Content Placeholder 10" descr="Chart, line chart&#10;&#10;Description automatically generated">
            <a:extLst>
              <a:ext uri="{FF2B5EF4-FFF2-40B4-BE49-F238E27FC236}">
                <a16:creationId xmlns:a16="http://schemas.microsoft.com/office/drawing/2014/main" id="{1F4F6D38-D734-52D5-43A0-46241E97B10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8244"/>
          <a:stretch/>
        </p:blipFill>
        <p:spPr>
          <a:xfrm>
            <a:off x="1890631" y="1135626"/>
            <a:ext cx="6176735" cy="5542168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173349E-67EC-C6B9-CCDD-1769586EA752}"/>
              </a:ext>
            </a:extLst>
          </p:cNvPr>
          <p:cNvSpPr txBox="1"/>
          <p:nvPr/>
        </p:nvSpPr>
        <p:spPr>
          <a:xfrm>
            <a:off x="7421035" y="44580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13800"/>
                </a:solidFill>
              </a:rPr>
              <a:t>2020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B5A48-A38A-29C0-A627-286581A06F16}"/>
              </a:ext>
            </a:extLst>
          </p:cNvPr>
          <p:cNvSpPr txBox="1"/>
          <p:nvPr/>
        </p:nvSpPr>
        <p:spPr>
          <a:xfrm>
            <a:off x="7406286" y="51305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191CD"/>
                </a:solidFill>
              </a:rPr>
              <a:t>2021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E3736F-E949-D8B4-7F32-1C6D62FAD5FB}"/>
              </a:ext>
            </a:extLst>
          </p:cNvPr>
          <p:cNvSpPr txBox="1"/>
          <p:nvPr/>
        </p:nvSpPr>
        <p:spPr>
          <a:xfrm>
            <a:off x="5772834" y="49297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034F14-BAD5-09AA-9E1C-EB056B51E067}"/>
              </a:ext>
            </a:extLst>
          </p:cNvPr>
          <p:cNvSpPr txBox="1"/>
          <p:nvPr/>
        </p:nvSpPr>
        <p:spPr>
          <a:xfrm>
            <a:off x="8067366" y="4889376"/>
            <a:ext cx="420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Covid-19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kuolemat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viikko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absoluuttinen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A4F6FC-8562-200B-209C-781B0E27317F}"/>
              </a:ext>
            </a:extLst>
          </p:cNvPr>
          <p:cNvSpPr txBox="1"/>
          <p:nvPr/>
        </p:nvSpPr>
        <p:spPr>
          <a:xfrm>
            <a:off x="8067366" y="1973550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Kaikki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kuolleet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viikko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absoluuttinen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30903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Covid-19 kuolemat ja kaikki kuolemat - Suomi</a:t>
            </a:r>
            <a:endParaRPr lang="en-US" sz="3200" dirty="0"/>
          </a:p>
        </p:txBody>
      </p:sp>
      <p:pic>
        <p:nvPicPr>
          <p:cNvPr id="6" name="Picture 5" descr="Chart, line chart, histogram&#10;&#10;Description automatically generated">
            <a:extLst>
              <a:ext uri="{FF2B5EF4-FFF2-40B4-BE49-F238E27FC236}">
                <a16:creationId xmlns:a16="http://schemas.microsoft.com/office/drawing/2014/main" id="{FC6ED3A4-BB67-2C5F-E08B-92AF9D4D8D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22"/>
          <a:stretch/>
        </p:blipFill>
        <p:spPr>
          <a:xfrm>
            <a:off x="1920883" y="1019310"/>
            <a:ext cx="6308716" cy="58386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3565C9-965F-994D-E1A6-7334C194A81C}"/>
              </a:ext>
            </a:extLst>
          </p:cNvPr>
          <p:cNvSpPr txBox="1"/>
          <p:nvPr/>
        </p:nvSpPr>
        <p:spPr>
          <a:xfrm>
            <a:off x="7817943" y="53837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D13800"/>
                </a:solidFill>
              </a:rPr>
              <a:t>2020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415046-E824-C448-05C7-63A484C9874B}"/>
              </a:ext>
            </a:extLst>
          </p:cNvPr>
          <p:cNvSpPr txBox="1"/>
          <p:nvPr/>
        </p:nvSpPr>
        <p:spPr>
          <a:xfrm>
            <a:off x="7406286" y="513051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191CD"/>
                </a:solidFill>
              </a:rPr>
              <a:t>2021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575D1-3B6C-90D1-4B7F-55BBBBE4EBB4}"/>
              </a:ext>
            </a:extLst>
          </p:cNvPr>
          <p:cNvSpPr txBox="1"/>
          <p:nvPr/>
        </p:nvSpPr>
        <p:spPr>
          <a:xfrm>
            <a:off x="5772834" y="492979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2022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35832A-F29F-A011-A3CD-339D301E74B4}"/>
              </a:ext>
            </a:extLst>
          </p:cNvPr>
          <p:cNvSpPr txBox="1"/>
          <p:nvPr/>
        </p:nvSpPr>
        <p:spPr>
          <a:xfrm>
            <a:off x="8067366" y="4889376"/>
            <a:ext cx="42001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Covid-19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kuolemat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viikko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absoluuttinen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5D4DEB-7884-EABB-1A66-0FE86C1E0169}"/>
              </a:ext>
            </a:extLst>
          </p:cNvPr>
          <p:cNvSpPr txBox="1"/>
          <p:nvPr/>
        </p:nvSpPr>
        <p:spPr>
          <a:xfrm>
            <a:off x="8067366" y="1973550"/>
            <a:ext cx="380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Kaikki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kuolleet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viikko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absoluuttinen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5122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Tausta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Covid-19 ilmaantuvuudesta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Kuinka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vakava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Covid-19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tauti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on?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Näkyvätkö koronaan liittyvät kuolemat kokonais-kuolleisuudessa?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 err="1"/>
              <a:t>Kokonaiskuolleissuuden</a:t>
            </a:r>
            <a:r>
              <a:rPr lang="fi-FI" dirty="0"/>
              <a:t> seurannasta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Ylikuolleisuudesta</a:t>
            </a:r>
          </a:p>
        </p:txBody>
      </p:sp>
    </p:spTree>
    <p:extLst>
      <p:ext uri="{BB962C8B-B14F-4D97-AF65-F5344CB8AC3E}">
        <p14:creationId xmlns:p14="http://schemas.microsoft.com/office/powerpoint/2010/main" val="3430920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Mitkä tekijät vaikuttavat kuolleiden määrään?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Väestön koko</a:t>
            </a:r>
          </a:p>
          <a:p>
            <a:r>
              <a:rPr lang="fi-FI" dirty="0"/>
              <a:t>Väestön ikärakenne</a:t>
            </a:r>
          </a:p>
          <a:p>
            <a:r>
              <a:rPr lang="fi-FI" dirty="0"/>
              <a:t>Väestön riskitekijäprofiili; sairastavuus (ml Covid-19), elintavat</a:t>
            </a:r>
          </a:p>
          <a:p>
            <a:r>
              <a:rPr lang="fi-FI" dirty="0"/>
              <a:t>Hoitokäytännöt, hoidon laatu</a:t>
            </a:r>
          </a:p>
          <a:p>
            <a:endParaRPr lang="fi-FI" dirty="0"/>
          </a:p>
          <a:p>
            <a:r>
              <a:rPr lang="fi-FI" dirty="0"/>
              <a:t>Esimerkki: Suomi, Ruotsi ja Norja vuosina 2000-2021</a:t>
            </a:r>
          </a:p>
          <a:p>
            <a:pPr lvl="1"/>
            <a:r>
              <a:rPr lang="fi-FI" dirty="0"/>
              <a:t>Suomi 5.5milj. asukasta</a:t>
            </a:r>
          </a:p>
          <a:p>
            <a:pPr lvl="1"/>
            <a:r>
              <a:rPr lang="fi-FI" dirty="0"/>
              <a:t>Norja 5.4milj</a:t>
            </a:r>
          </a:p>
          <a:p>
            <a:pPr lvl="1"/>
            <a:r>
              <a:rPr lang="fi-FI" dirty="0"/>
              <a:t>Ruotsi 10.4milj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81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BB4DB6B9-7755-E7A2-5696-7A1BFA4C9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97" y="0"/>
            <a:ext cx="9432206" cy="6858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D67A746-580A-EC4C-9F25-5537A0B04FF4}"/>
              </a:ext>
            </a:extLst>
          </p:cNvPr>
          <p:cNvSpPr txBox="1"/>
          <p:nvPr/>
        </p:nvSpPr>
        <p:spPr>
          <a:xfrm>
            <a:off x="5936036" y="2424467"/>
            <a:ext cx="51972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Suomessa</a:t>
            </a:r>
            <a:r>
              <a:rPr lang="en-US" dirty="0"/>
              <a:t> </a:t>
            </a:r>
            <a:r>
              <a:rPr lang="en-US" dirty="0" err="1"/>
              <a:t>kuolee</a:t>
            </a:r>
            <a:r>
              <a:rPr lang="en-US" dirty="0"/>
              <a:t> </a:t>
            </a:r>
            <a:r>
              <a:rPr lang="en-US" dirty="0" err="1"/>
              <a:t>vuodessa</a:t>
            </a:r>
            <a:r>
              <a:rPr lang="en-US" dirty="0"/>
              <a:t> </a:t>
            </a:r>
            <a:r>
              <a:rPr lang="en-US" dirty="0" err="1"/>
              <a:t>yli</a:t>
            </a:r>
            <a:r>
              <a:rPr lang="en-US" dirty="0"/>
              <a:t> 15,000 </a:t>
            </a:r>
            <a:r>
              <a:rPr lang="en-US" dirty="0" err="1"/>
              <a:t>henkilöä</a:t>
            </a:r>
            <a:br>
              <a:rPr lang="en-US" dirty="0"/>
            </a:br>
            <a:r>
              <a:rPr lang="en-US" dirty="0" err="1"/>
              <a:t>enemmän</a:t>
            </a:r>
            <a:r>
              <a:rPr lang="en-US" dirty="0"/>
              <a:t> </a:t>
            </a:r>
            <a:r>
              <a:rPr lang="en-US" dirty="0" err="1"/>
              <a:t>kuin</a:t>
            </a:r>
            <a:r>
              <a:rPr lang="en-US" dirty="0"/>
              <a:t> </a:t>
            </a:r>
            <a:r>
              <a:rPr lang="en-US" dirty="0" err="1"/>
              <a:t>samankokoisessa</a:t>
            </a:r>
            <a:r>
              <a:rPr lang="en-US" dirty="0"/>
              <a:t> </a:t>
            </a:r>
            <a:r>
              <a:rPr lang="en-US" dirty="0" err="1"/>
              <a:t>Norjassa</a:t>
            </a:r>
            <a:r>
              <a:rPr lang="en-US" dirty="0"/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ED6329-F922-4A1C-856F-B8FF4C0956FA}"/>
              </a:ext>
            </a:extLst>
          </p:cNvPr>
          <p:cNvSpPr txBox="1"/>
          <p:nvPr/>
        </p:nvSpPr>
        <p:spPr>
          <a:xfrm>
            <a:off x="5936036" y="4101371"/>
            <a:ext cx="53335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Miksi</a:t>
            </a:r>
            <a:r>
              <a:rPr lang="en-US" dirty="0"/>
              <a:t> </a:t>
            </a:r>
            <a:r>
              <a:rPr lang="en-US" dirty="0" err="1"/>
              <a:t>kuolleiden</a:t>
            </a:r>
            <a:r>
              <a:rPr lang="en-US" dirty="0"/>
              <a:t> </a:t>
            </a:r>
            <a:r>
              <a:rPr lang="en-US" dirty="0" err="1"/>
              <a:t>määrä</a:t>
            </a:r>
            <a:r>
              <a:rPr lang="en-US" dirty="0"/>
              <a:t> </a:t>
            </a:r>
            <a:r>
              <a:rPr lang="en-US" dirty="0" err="1"/>
              <a:t>vuosittain</a:t>
            </a:r>
            <a:r>
              <a:rPr lang="en-US" dirty="0"/>
              <a:t> </a:t>
            </a:r>
            <a:r>
              <a:rPr lang="en-US" dirty="0" err="1"/>
              <a:t>kasvaa</a:t>
            </a:r>
            <a:r>
              <a:rPr lang="en-US" dirty="0"/>
              <a:t> </a:t>
            </a:r>
            <a:r>
              <a:rPr lang="en-US" dirty="0" err="1"/>
              <a:t>Suomessa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mutta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Norjassa</a:t>
            </a:r>
            <a:r>
              <a:rPr lang="en-US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7D9F17B-D981-7A39-3A0D-223F8F510B99}"/>
              </a:ext>
            </a:extLst>
          </p:cNvPr>
          <p:cNvSpPr txBox="1"/>
          <p:nvPr/>
        </p:nvSpPr>
        <p:spPr>
          <a:xfrm>
            <a:off x="7505082" y="1238339"/>
            <a:ext cx="3534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Ruotsin</a:t>
            </a:r>
            <a:r>
              <a:rPr lang="en-US" dirty="0"/>
              <a:t> </a:t>
            </a:r>
            <a:r>
              <a:rPr lang="en-US" dirty="0" err="1"/>
              <a:t>vuosi</a:t>
            </a:r>
            <a:r>
              <a:rPr lang="en-US" dirty="0"/>
              <a:t> 2020 </a:t>
            </a:r>
            <a:r>
              <a:rPr lang="en-US" dirty="0" err="1"/>
              <a:t>erottuu</a:t>
            </a:r>
            <a:r>
              <a:rPr lang="en-US" dirty="0"/>
              <a:t> </a:t>
            </a:r>
            <a:r>
              <a:rPr lang="en-US" dirty="0" err="1"/>
              <a:t>selvästi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4FCE71-4004-E014-D180-BC4BB8BAE504}"/>
              </a:ext>
            </a:extLst>
          </p:cNvPr>
          <p:cNvSpPr txBox="1"/>
          <p:nvPr/>
        </p:nvSpPr>
        <p:spPr>
          <a:xfrm>
            <a:off x="3137456" y="1229302"/>
            <a:ext cx="36647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Ruotsi</a:t>
            </a:r>
            <a:r>
              <a:rPr lang="en-US" dirty="0"/>
              <a:t> </a:t>
            </a:r>
            <a:r>
              <a:rPr lang="en-US" dirty="0" err="1"/>
              <a:t>väestörikkain</a:t>
            </a:r>
            <a:r>
              <a:rPr lang="en-US" dirty="0"/>
              <a:t> maa, </a:t>
            </a:r>
          </a:p>
          <a:p>
            <a:r>
              <a:rPr lang="en-US" dirty="0" err="1"/>
              <a:t>luonnollisesti</a:t>
            </a:r>
            <a:r>
              <a:rPr lang="en-US" dirty="0"/>
              <a:t> </a:t>
            </a:r>
            <a:r>
              <a:rPr lang="en-US" dirty="0" err="1"/>
              <a:t>myös</a:t>
            </a:r>
            <a:r>
              <a:rPr lang="en-US" dirty="0"/>
              <a:t> </a:t>
            </a:r>
            <a:r>
              <a:rPr lang="en-US" dirty="0" err="1"/>
              <a:t>eniten</a:t>
            </a:r>
            <a:r>
              <a:rPr lang="en-US" dirty="0"/>
              <a:t> </a:t>
            </a:r>
            <a:r>
              <a:rPr lang="en-US" dirty="0" err="1"/>
              <a:t>kuolemia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28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Tausta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Covid-19 ilmaantuvuudesta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/>
              <a:t>Kuinka </a:t>
            </a:r>
            <a:r>
              <a:rPr lang="en-US" dirty="0" err="1"/>
              <a:t>vakava</a:t>
            </a:r>
            <a:r>
              <a:rPr lang="en-US" dirty="0"/>
              <a:t> Covid-19 </a:t>
            </a:r>
            <a:r>
              <a:rPr lang="en-US" dirty="0" err="1"/>
              <a:t>tauti</a:t>
            </a:r>
            <a:r>
              <a:rPr lang="en-US" dirty="0"/>
              <a:t> on?</a:t>
            </a:r>
            <a:endParaRPr lang="fi-FI" dirty="0"/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Näkyvätkö koronaan liittyvät kuolemat kokonais-kuolleisuudessa?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 err="1"/>
              <a:t>Kokonaiskuolleissuuden</a:t>
            </a:r>
            <a:r>
              <a:rPr lang="fi-FI" dirty="0"/>
              <a:t> seurannasta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Ylikuolleisuudesta</a:t>
            </a:r>
          </a:p>
        </p:txBody>
      </p:sp>
    </p:spTree>
    <p:extLst>
      <p:ext uri="{BB962C8B-B14F-4D97-AF65-F5344CB8AC3E}">
        <p14:creationId xmlns:p14="http://schemas.microsoft.com/office/powerpoint/2010/main" val="22215125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96CA115-6945-27C0-526C-10E8D57D5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97" y="0"/>
            <a:ext cx="94322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65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009EDCA-5545-D271-214E-E31B13EC9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97" y="0"/>
            <a:ext cx="943220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826453-131B-1B53-1E28-227B1531BD2E}"/>
              </a:ext>
            </a:extLst>
          </p:cNvPr>
          <p:cNvSpPr txBox="1"/>
          <p:nvPr/>
        </p:nvSpPr>
        <p:spPr>
          <a:xfrm>
            <a:off x="5867400" y="1282700"/>
            <a:ext cx="616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Vaikka</a:t>
            </a:r>
            <a:r>
              <a:rPr lang="en-US" dirty="0"/>
              <a:t> </a:t>
            </a:r>
            <a:r>
              <a:rPr lang="en-US" dirty="0" err="1"/>
              <a:t>väestömäärän</a:t>
            </a:r>
            <a:r>
              <a:rPr lang="en-US" dirty="0"/>
              <a:t> </a:t>
            </a:r>
            <a:r>
              <a:rPr lang="en-US" dirty="0" err="1"/>
              <a:t>muuttuminen</a:t>
            </a:r>
            <a:r>
              <a:rPr lang="en-US" dirty="0"/>
              <a:t> </a:t>
            </a:r>
            <a:r>
              <a:rPr lang="en-US" dirty="0" err="1"/>
              <a:t>huomioidaan</a:t>
            </a:r>
            <a:r>
              <a:rPr lang="en-US" dirty="0"/>
              <a:t>, </a:t>
            </a:r>
            <a:r>
              <a:rPr lang="en-US" dirty="0" err="1"/>
              <a:t>kuolleisuus</a:t>
            </a:r>
            <a:endParaRPr lang="en-US" dirty="0"/>
          </a:p>
          <a:p>
            <a:r>
              <a:rPr lang="en-US" dirty="0" err="1"/>
              <a:t>Suomessa</a:t>
            </a:r>
            <a:r>
              <a:rPr lang="en-US" dirty="0"/>
              <a:t> </a:t>
            </a:r>
            <a:r>
              <a:rPr lang="en-US" dirty="0" err="1"/>
              <a:t>vaikuttaa</a:t>
            </a:r>
            <a:r>
              <a:rPr lang="en-US" dirty="0"/>
              <a:t> </a:t>
            </a:r>
            <a:r>
              <a:rPr lang="en-US" dirty="0" err="1"/>
              <a:t>kuitenkin</a:t>
            </a:r>
            <a:r>
              <a:rPr lang="en-US" dirty="0"/>
              <a:t> </a:t>
            </a:r>
            <a:r>
              <a:rPr lang="en-US" dirty="0" err="1"/>
              <a:t>kasvavan</a:t>
            </a:r>
            <a:r>
              <a:rPr lang="en-US" dirty="0"/>
              <a:t>. </a:t>
            </a:r>
            <a:r>
              <a:rPr lang="en-US" dirty="0" err="1"/>
              <a:t>Mistä</a:t>
            </a:r>
            <a:r>
              <a:rPr lang="en-US" dirty="0"/>
              <a:t> </a:t>
            </a:r>
            <a:r>
              <a:rPr lang="en-US" dirty="0" err="1"/>
              <a:t>tämä</a:t>
            </a:r>
            <a:r>
              <a:rPr lang="en-US" dirty="0"/>
              <a:t> </a:t>
            </a:r>
            <a:r>
              <a:rPr lang="en-US" dirty="0" err="1"/>
              <a:t>johtuu</a:t>
            </a:r>
            <a:r>
              <a:rPr lang="en-US" dirty="0"/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D50530-C76C-1203-26E0-F2927DC5ADE5}"/>
              </a:ext>
            </a:extLst>
          </p:cNvPr>
          <p:cNvSpPr txBox="1"/>
          <p:nvPr/>
        </p:nvSpPr>
        <p:spPr>
          <a:xfrm>
            <a:off x="3139632" y="4928970"/>
            <a:ext cx="4108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“per </a:t>
            </a:r>
            <a:r>
              <a:rPr lang="en-US" sz="1400" dirty="0" err="1"/>
              <a:t>miljoona</a:t>
            </a:r>
            <a:r>
              <a:rPr lang="en-US" sz="1400" dirty="0"/>
              <a:t>”: </a:t>
            </a:r>
            <a:r>
              <a:rPr lang="en-US" sz="1400" dirty="0" err="1"/>
              <a:t>jos</a:t>
            </a:r>
            <a:r>
              <a:rPr lang="en-US" sz="1400" dirty="0"/>
              <a:t> </a:t>
            </a:r>
            <a:r>
              <a:rPr lang="en-US" sz="1400" dirty="0" err="1"/>
              <a:t>jokaisessa</a:t>
            </a:r>
            <a:r>
              <a:rPr lang="en-US" sz="1400" dirty="0"/>
              <a:t> </a:t>
            </a:r>
            <a:r>
              <a:rPr lang="en-US" sz="1400" dirty="0" err="1"/>
              <a:t>maassa</a:t>
            </a:r>
            <a:r>
              <a:rPr lang="en-US" sz="1400" dirty="0"/>
              <a:t> </a:t>
            </a:r>
            <a:r>
              <a:rPr lang="en-US" sz="1400" dirty="0" err="1"/>
              <a:t>olisi</a:t>
            </a:r>
            <a:r>
              <a:rPr lang="en-US" sz="1400" dirty="0"/>
              <a:t> </a:t>
            </a:r>
            <a:r>
              <a:rPr lang="en-US" sz="1400" dirty="0" err="1"/>
              <a:t>miljoona</a:t>
            </a:r>
            <a:r>
              <a:rPr lang="en-US" sz="1400" dirty="0"/>
              <a:t> </a:t>
            </a:r>
          </a:p>
          <a:p>
            <a:r>
              <a:rPr lang="en-US" sz="1400" dirty="0" err="1"/>
              <a:t>asukasta</a:t>
            </a:r>
            <a:r>
              <a:rPr lang="en-US" sz="1400" dirty="0"/>
              <a:t>, </a:t>
            </a:r>
            <a:r>
              <a:rPr lang="en-US" sz="1400" dirty="0" err="1"/>
              <a:t>kuinka</a:t>
            </a:r>
            <a:r>
              <a:rPr lang="en-US" sz="1400" dirty="0"/>
              <a:t> </a:t>
            </a:r>
            <a:r>
              <a:rPr lang="en-US" sz="1400" dirty="0" err="1"/>
              <a:t>monta</a:t>
            </a:r>
            <a:r>
              <a:rPr lang="en-US" sz="1400" dirty="0"/>
              <a:t> </a:t>
            </a:r>
            <a:r>
              <a:rPr lang="en-US" sz="1400" dirty="0" err="1"/>
              <a:t>kuollutta</a:t>
            </a:r>
            <a:r>
              <a:rPr lang="en-US" sz="1400" dirty="0"/>
              <a:t> </a:t>
            </a:r>
            <a:r>
              <a:rPr lang="en-US" sz="1400" dirty="0" err="1"/>
              <a:t>olisi</a:t>
            </a:r>
            <a:r>
              <a:rPr lang="en-US" sz="1400" dirty="0"/>
              <a:t> </a:t>
            </a:r>
            <a:r>
              <a:rPr lang="en-US" sz="1400" dirty="0" err="1"/>
              <a:t>ollut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2357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/>
              <a:t>Mikä</a:t>
            </a:r>
            <a:r>
              <a:rPr lang="en-US" sz="3600" dirty="0"/>
              <a:t> </a:t>
            </a:r>
            <a:r>
              <a:rPr lang="en-US" sz="3600" dirty="0" err="1"/>
              <a:t>selittää</a:t>
            </a:r>
            <a:r>
              <a:rPr lang="en-US" sz="3600" dirty="0"/>
              <a:t> </a:t>
            </a:r>
            <a:r>
              <a:rPr lang="en-US" sz="3600" dirty="0" err="1"/>
              <a:t>jäljellä</a:t>
            </a:r>
            <a:r>
              <a:rPr lang="en-US" sz="3600" dirty="0"/>
              <a:t> </a:t>
            </a:r>
            <a:r>
              <a:rPr lang="en-US" sz="3600" dirty="0" err="1"/>
              <a:t>olevia</a:t>
            </a:r>
            <a:r>
              <a:rPr lang="en-US" sz="3600" dirty="0"/>
              <a:t> </a:t>
            </a:r>
            <a:r>
              <a:rPr lang="en-US" sz="3600" dirty="0" err="1"/>
              <a:t>eroja</a:t>
            </a:r>
            <a:r>
              <a:rPr lang="en-US" sz="3600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sz="2400" dirty="0"/>
              <a:t>Väestön ikärakenne vaikuttaa voimakkaasti kuolleiden lukumäärään</a:t>
            </a:r>
          </a:p>
          <a:p>
            <a:r>
              <a:rPr lang="fi-FI" sz="2400" dirty="0"/>
              <a:t>Väestön ikään vaikuttaa mm. syntyvyys, maahanmuutto, sairastuvuus/elintavat</a:t>
            </a:r>
            <a:endParaRPr lang="fi-FI" sz="1200" dirty="0"/>
          </a:p>
          <a:p>
            <a:endParaRPr lang="fi-FI" sz="2400" dirty="0"/>
          </a:p>
          <a:p>
            <a:r>
              <a:rPr lang="fi-FI" sz="2400" dirty="0"/>
              <a:t>Väestöt vanhenevat eri tahtiin</a:t>
            </a:r>
            <a:endParaRPr lang="fi-FI" sz="1200" dirty="0"/>
          </a:p>
          <a:p>
            <a:r>
              <a:rPr lang="fi-FI" sz="2400" dirty="0"/>
              <a:t>Mediaani-iän muutokset 1990 -&gt; 2015: </a:t>
            </a:r>
          </a:p>
          <a:p>
            <a:pPr lvl="1"/>
            <a:r>
              <a:rPr lang="fi-FI" sz="2000" dirty="0"/>
              <a:t>Suomi 36 -&gt; 43</a:t>
            </a:r>
          </a:p>
          <a:p>
            <a:pPr lvl="1"/>
            <a:r>
              <a:rPr lang="fi-FI" sz="2000" dirty="0"/>
              <a:t>Ruotsi 38 -&gt; 41</a:t>
            </a:r>
          </a:p>
          <a:p>
            <a:pPr lvl="1"/>
            <a:r>
              <a:rPr lang="fi-FI" sz="2000" dirty="0"/>
              <a:t>Norja 35 -&gt; 39</a:t>
            </a:r>
          </a:p>
          <a:p>
            <a:pPr marL="0" indent="0">
              <a:buNone/>
            </a:pPr>
            <a:endParaRPr lang="fi-FI" sz="1200" dirty="0"/>
          </a:p>
          <a:p>
            <a:r>
              <a:rPr lang="fi-FI" sz="2400" dirty="0"/>
              <a:t>Syntyvyys (lasta per nainen):</a:t>
            </a:r>
          </a:p>
          <a:p>
            <a:pPr lvl="1"/>
            <a:r>
              <a:rPr lang="fi-FI" sz="2000" dirty="0"/>
              <a:t>Suomi 1.77</a:t>
            </a:r>
          </a:p>
          <a:p>
            <a:pPr lvl="1"/>
            <a:r>
              <a:rPr lang="fi-FI" sz="2000" dirty="0"/>
              <a:t>Norja 1.82</a:t>
            </a:r>
          </a:p>
          <a:p>
            <a:pPr lvl="1"/>
            <a:r>
              <a:rPr lang="fi-FI" sz="2000" dirty="0"/>
              <a:t>Ruotsi 1.91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9535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A79C54D4-92D3-EE58-CB12-A8658BD7D7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897" y="0"/>
            <a:ext cx="943220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D10D8F-2889-B7B6-9984-3373180AE893}"/>
              </a:ext>
            </a:extLst>
          </p:cNvPr>
          <p:cNvSpPr txBox="1"/>
          <p:nvPr/>
        </p:nvSpPr>
        <p:spPr>
          <a:xfrm>
            <a:off x="3135093" y="3263900"/>
            <a:ext cx="60724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Ikävakioitu</a:t>
            </a:r>
            <a:r>
              <a:rPr lang="en-US" sz="1600" dirty="0"/>
              <a:t> </a:t>
            </a:r>
            <a:r>
              <a:rPr lang="en-US" sz="1600" dirty="0" err="1"/>
              <a:t>kuolleisuus</a:t>
            </a:r>
            <a:r>
              <a:rPr lang="en-US" sz="1600" dirty="0"/>
              <a:t> on </a:t>
            </a:r>
            <a:r>
              <a:rPr lang="en-US" sz="1600" dirty="0" err="1"/>
              <a:t>laskenut</a:t>
            </a:r>
            <a:r>
              <a:rPr lang="en-US" sz="1600" dirty="0"/>
              <a:t> </a:t>
            </a:r>
            <a:r>
              <a:rPr lang="en-US" sz="1600" dirty="0" err="1"/>
              <a:t>kaikissa</a:t>
            </a:r>
            <a:r>
              <a:rPr lang="en-US" sz="1600" dirty="0"/>
              <a:t> </a:t>
            </a:r>
            <a:r>
              <a:rPr lang="en-US" sz="1600" dirty="0" err="1"/>
              <a:t>maissa</a:t>
            </a:r>
            <a:r>
              <a:rPr lang="en-US" sz="1600" dirty="0"/>
              <a:t> </a:t>
            </a:r>
            <a:r>
              <a:rPr lang="en-US" sz="1600" dirty="0" err="1"/>
              <a:t>kahden</a:t>
            </a:r>
            <a:r>
              <a:rPr lang="en-US" sz="1600" dirty="0"/>
              <a:t> </a:t>
            </a:r>
          </a:p>
          <a:p>
            <a:r>
              <a:rPr lang="en-US" sz="1600" dirty="0" err="1"/>
              <a:t>vuosikymmenen</a:t>
            </a:r>
            <a:r>
              <a:rPr lang="en-US" sz="1600" dirty="0"/>
              <a:t> </a:t>
            </a:r>
            <a:r>
              <a:rPr lang="en-US" sz="1600" dirty="0" err="1"/>
              <a:t>aikana</a:t>
            </a:r>
            <a:r>
              <a:rPr lang="en-US" sz="1600" dirty="0"/>
              <a:t>, ml. Suomi.</a:t>
            </a:r>
          </a:p>
          <a:p>
            <a:endParaRPr lang="en-US" sz="1200" dirty="0"/>
          </a:p>
          <a:p>
            <a:r>
              <a:rPr lang="en-US" sz="1600" dirty="0" err="1"/>
              <a:t>Jäljellä</a:t>
            </a:r>
            <a:r>
              <a:rPr lang="en-US" sz="1600" dirty="0"/>
              <a:t> </a:t>
            </a:r>
            <a:r>
              <a:rPr lang="en-US" sz="1600" dirty="0" err="1"/>
              <a:t>olevia</a:t>
            </a:r>
            <a:r>
              <a:rPr lang="en-US" sz="1600" dirty="0"/>
              <a:t> </a:t>
            </a:r>
            <a:r>
              <a:rPr lang="en-US" sz="1600" dirty="0" err="1"/>
              <a:t>eroja</a:t>
            </a:r>
            <a:r>
              <a:rPr lang="en-US" sz="1600" dirty="0"/>
              <a:t> </a:t>
            </a:r>
            <a:r>
              <a:rPr lang="en-US" sz="1600" dirty="0" err="1"/>
              <a:t>selittävät</a:t>
            </a:r>
            <a:r>
              <a:rPr lang="en-US" sz="1600" dirty="0"/>
              <a:t> </a:t>
            </a:r>
            <a:r>
              <a:rPr lang="en-US" sz="1600" dirty="0" err="1"/>
              <a:t>väestön</a:t>
            </a:r>
            <a:r>
              <a:rPr lang="en-US" sz="1600" dirty="0"/>
              <a:t> </a:t>
            </a:r>
            <a:r>
              <a:rPr lang="en-US" sz="1600" dirty="0" err="1"/>
              <a:t>riskitekijät</a:t>
            </a:r>
            <a:r>
              <a:rPr lang="en-US" sz="1600" dirty="0"/>
              <a:t> (</a:t>
            </a:r>
            <a:r>
              <a:rPr lang="en-US" sz="1600" dirty="0" err="1"/>
              <a:t>tupakointi</a:t>
            </a:r>
            <a:r>
              <a:rPr lang="en-US" sz="1600" dirty="0"/>
              <a:t>, </a:t>
            </a:r>
          </a:p>
          <a:p>
            <a:r>
              <a:rPr lang="en-US" sz="1600" dirty="0" err="1"/>
              <a:t>alkoholi</a:t>
            </a:r>
            <a:r>
              <a:rPr lang="en-US" sz="1600" dirty="0"/>
              <a:t>, </a:t>
            </a:r>
            <a:r>
              <a:rPr lang="en-US" sz="1600" dirty="0" err="1"/>
              <a:t>lihavuus</a:t>
            </a:r>
            <a:r>
              <a:rPr lang="en-US" sz="1600" dirty="0"/>
              <a:t>, </a:t>
            </a:r>
            <a:r>
              <a:rPr lang="en-US" sz="1600" dirty="0" err="1"/>
              <a:t>ym</a:t>
            </a:r>
            <a:r>
              <a:rPr lang="en-US" sz="1600" dirty="0"/>
              <a:t>.)</a:t>
            </a:r>
          </a:p>
          <a:p>
            <a:endParaRPr lang="en-US" sz="1200" dirty="0"/>
          </a:p>
          <a:p>
            <a:r>
              <a:rPr lang="en-US" sz="1600" dirty="0" err="1"/>
              <a:t>Ikävakioidussa</a:t>
            </a:r>
            <a:r>
              <a:rPr lang="en-US" sz="1600" dirty="0"/>
              <a:t> </a:t>
            </a:r>
            <a:r>
              <a:rPr lang="en-US" sz="1600" dirty="0" err="1"/>
              <a:t>kuolleisuudessa</a:t>
            </a:r>
            <a:r>
              <a:rPr lang="en-US" sz="1600" dirty="0"/>
              <a:t> </a:t>
            </a:r>
            <a:r>
              <a:rPr lang="en-US" sz="1600" dirty="0" err="1"/>
              <a:t>havaittavat</a:t>
            </a:r>
            <a:r>
              <a:rPr lang="en-US" sz="1600" dirty="0"/>
              <a:t> </a:t>
            </a:r>
            <a:r>
              <a:rPr lang="en-US" sz="1600" dirty="0" err="1"/>
              <a:t>erot</a:t>
            </a:r>
            <a:r>
              <a:rPr lang="en-US" sz="1600" dirty="0"/>
              <a:t> </a:t>
            </a:r>
            <a:r>
              <a:rPr lang="en-US" sz="1600" dirty="0" err="1"/>
              <a:t>heijastuvat</a:t>
            </a:r>
            <a:r>
              <a:rPr lang="en-US" sz="1600" dirty="0"/>
              <a:t> </a:t>
            </a:r>
            <a:r>
              <a:rPr lang="en-US" sz="1600" dirty="0" err="1"/>
              <a:t>väestön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en-US" sz="1600" dirty="0" err="1"/>
              <a:t>elinajanodotteeseen</a:t>
            </a:r>
            <a:r>
              <a:rPr lang="en-US" sz="1600" dirty="0"/>
              <a:t>; </a:t>
            </a:r>
            <a:r>
              <a:rPr lang="en-US" sz="1600" dirty="0" err="1"/>
              <a:t>korkein</a:t>
            </a:r>
            <a:r>
              <a:rPr lang="en-US" sz="1600" dirty="0"/>
              <a:t> </a:t>
            </a:r>
            <a:r>
              <a:rPr lang="en-US" sz="1600" dirty="0" err="1"/>
              <a:t>Ruotsissa</a:t>
            </a:r>
            <a:r>
              <a:rPr lang="en-US" sz="1600" dirty="0"/>
              <a:t>, </a:t>
            </a:r>
            <a:r>
              <a:rPr lang="en-US" sz="1600" dirty="0" err="1"/>
              <a:t>alhaisin</a:t>
            </a:r>
            <a:r>
              <a:rPr lang="en-US" sz="1600" dirty="0"/>
              <a:t> </a:t>
            </a:r>
            <a:r>
              <a:rPr lang="en-US" sz="1600" dirty="0" err="1"/>
              <a:t>Suomessa</a:t>
            </a:r>
            <a:r>
              <a:rPr lang="en-US" sz="1600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ACA68-1F67-2EAE-295D-30AC5987AB60}"/>
              </a:ext>
            </a:extLst>
          </p:cNvPr>
          <p:cNvSpPr txBox="1"/>
          <p:nvPr/>
        </p:nvSpPr>
        <p:spPr>
          <a:xfrm>
            <a:off x="1993899" y="962461"/>
            <a:ext cx="8818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err="1"/>
              <a:t>Ikävakiointi</a:t>
            </a:r>
            <a:r>
              <a:rPr lang="en-US" sz="1800" dirty="0"/>
              <a:t>: </a:t>
            </a:r>
            <a:r>
              <a:rPr lang="en-US" sz="1800" dirty="0" err="1"/>
              <a:t>jos</a:t>
            </a:r>
            <a:r>
              <a:rPr lang="en-US" sz="1800" dirty="0"/>
              <a:t> </a:t>
            </a:r>
            <a:r>
              <a:rPr lang="en-US" sz="1800" dirty="0" err="1"/>
              <a:t>kaikilla</a:t>
            </a:r>
            <a:r>
              <a:rPr lang="en-US" sz="1800" dirty="0"/>
              <a:t> </a:t>
            </a:r>
            <a:r>
              <a:rPr lang="en-US" sz="1800" dirty="0" err="1"/>
              <a:t>olisi</a:t>
            </a:r>
            <a:r>
              <a:rPr lang="en-US" sz="1800" dirty="0"/>
              <a:t> </a:t>
            </a:r>
            <a:r>
              <a:rPr lang="en-US" sz="1800" dirty="0" err="1"/>
              <a:t>mailla</a:t>
            </a:r>
            <a:r>
              <a:rPr lang="en-US" sz="1800" dirty="0"/>
              <a:t> </a:t>
            </a:r>
            <a:r>
              <a:rPr lang="en-US" sz="1800" dirty="0" err="1"/>
              <a:t>ollut</a:t>
            </a:r>
            <a:r>
              <a:rPr lang="en-US" sz="1800" dirty="0"/>
              <a:t> </a:t>
            </a:r>
            <a:r>
              <a:rPr lang="en-US" sz="1800" dirty="0" err="1"/>
              <a:t>samanlainen</a:t>
            </a:r>
            <a:r>
              <a:rPr lang="en-US" sz="1800" dirty="0"/>
              <a:t> </a:t>
            </a:r>
            <a:r>
              <a:rPr lang="en-US" sz="1800" dirty="0" err="1"/>
              <a:t>ikäjakauma</a:t>
            </a:r>
            <a:r>
              <a:rPr lang="en-US" sz="1800" dirty="0"/>
              <a:t>, </a:t>
            </a:r>
            <a:r>
              <a:rPr lang="en-US" sz="1800" dirty="0" err="1"/>
              <a:t>kaikki</a:t>
            </a:r>
            <a:r>
              <a:rPr lang="en-US" sz="1800" dirty="0"/>
              <a:t> </a:t>
            </a:r>
            <a:r>
              <a:rPr lang="en-US" sz="1800" dirty="0" err="1"/>
              <a:t>vuosina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494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 err="1"/>
              <a:t>Vaikuttaako</a:t>
            </a:r>
            <a:r>
              <a:rPr lang="en-US" sz="4000" dirty="0"/>
              <a:t> </a:t>
            </a:r>
            <a:r>
              <a:rPr lang="en-US" sz="4000" dirty="0" err="1"/>
              <a:t>ikä</a:t>
            </a:r>
            <a:r>
              <a:rPr lang="en-US" sz="4000" dirty="0"/>
              <a:t>- ja </a:t>
            </a:r>
            <a:r>
              <a:rPr lang="en-US" sz="4000" dirty="0" err="1"/>
              <a:t>väestörakenteen</a:t>
            </a:r>
            <a:r>
              <a:rPr lang="en-US" sz="4000" dirty="0"/>
              <a:t> </a:t>
            </a:r>
            <a:r>
              <a:rPr lang="en-US" sz="4000" dirty="0" err="1"/>
              <a:t>muutos</a:t>
            </a:r>
            <a:r>
              <a:rPr lang="en-US" sz="4000" dirty="0"/>
              <a:t> </a:t>
            </a:r>
            <a:r>
              <a:rPr lang="en-US" sz="4000" dirty="0" err="1"/>
              <a:t>myös</a:t>
            </a:r>
            <a:r>
              <a:rPr lang="en-US" sz="4000" dirty="0"/>
              <a:t> </a:t>
            </a:r>
            <a:r>
              <a:rPr lang="en-US" sz="4000" dirty="0" err="1"/>
              <a:t>lähivuosina</a:t>
            </a:r>
            <a:r>
              <a:rPr lang="en-US" sz="4000" dirty="0"/>
              <a:t> </a:t>
            </a:r>
            <a:r>
              <a:rPr lang="en-US" sz="4000" dirty="0" err="1"/>
              <a:t>kuolleiden</a:t>
            </a:r>
            <a:r>
              <a:rPr lang="en-US" sz="4000" dirty="0"/>
              <a:t> </a:t>
            </a:r>
            <a:r>
              <a:rPr lang="en-US" sz="4000" dirty="0" err="1"/>
              <a:t>määriin</a:t>
            </a:r>
            <a:r>
              <a:rPr lang="en-US" sz="4000" dirty="0"/>
              <a:t> </a:t>
            </a:r>
            <a:r>
              <a:rPr lang="en-US" sz="4000" dirty="0" err="1"/>
              <a:t>Suomessa</a:t>
            </a:r>
            <a:r>
              <a:rPr lang="en-US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176452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3E286703-5AEE-51F9-760A-E60AAF74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83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histogram&#10;&#10;Description automatically generated">
            <a:extLst>
              <a:ext uri="{FF2B5EF4-FFF2-40B4-BE49-F238E27FC236}">
                <a16:creationId xmlns:a16="http://schemas.microsoft.com/office/drawing/2014/main" id="{7F0917C9-D1B7-C58D-0343-918ED1C27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399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, histogram&#10;&#10;Description automatically generated">
            <a:extLst>
              <a:ext uri="{FF2B5EF4-FFF2-40B4-BE49-F238E27FC236}">
                <a16:creationId xmlns:a16="http://schemas.microsoft.com/office/drawing/2014/main" id="{A92BCE49-EBEB-AAB0-F180-E8727DABE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539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Tausta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Covid-19 ilmaantuvuudesta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Kuinka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vakava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Covid-19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tauti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on?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Näkyvätkö koronaan liittyvät kuolemat kokonais-kuolleisuudessa?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 err="1">
                <a:solidFill>
                  <a:schemeClr val="bg1">
                    <a:lumMod val="75000"/>
                  </a:schemeClr>
                </a:solidFill>
              </a:rPr>
              <a:t>Kokonaiskuolleissuuden</a:t>
            </a: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 seurannasta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Ylikuolleisuudesta</a:t>
            </a:r>
          </a:p>
        </p:txBody>
      </p:sp>
    </p:spTree>
    <p:extLst>
      <p:ext uri="{BB962C8B-B14F-4D97-AF65-F5344CB8AC3E}">
        <p14:creationId xmlns:p14="http://schemas.microsoft.com/office/powerpoint/2010/main" val="6193679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1347226-61A2-68B3-9ADD-19959233A69F}"/>
              </a:ext>
            </a:extLst>
          </p:cNvPr>
          <p:cNvGrpSpPr/>
          <p:nvPr/>
        </p:nvGrpSpPr>
        <p:grpSpPr>
          <a:xfrm>
            <a:off x="6096000" y="-2088"/>
            <a:ext cx="5655836" cy="6858000"/>
            <a:chOff x="471544" y="0"/>
            <a:chExt cx="5655836" cy="6858000"/>
          </a:xfrm>
        </p:grpSpPr>
        <p:pic>
          <p:nvPicPr>
            <p:cNvPr id="12" name="Picture 11" descr="Table&#10;&#10;Description automatically generated">
              <a:extLst>
                <a:ext uri="{FF2B5EF4-FFF2-40B4-BE49-F238E27FC236}">
                  <a16:creationId xmlns:a16="http://schemas.microsoft.com/office/drawing/2014/main" id="{EF8B774F-15AD-5431-71ED-9EA88BBC46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2917"/>
            <a:stretch/>
          </p:blipFill>
          <p:spPr>
            <a:xfrm>
              <a:off x="561190" y="0"/>
              <a:ext cx="4104939" cy="6858000"/>
            </a:xfrm>
            <a:prstGeom prst="rect">
              <a:avLst/>
            </a:prstGeom>
          </p:spPr>
        </p:pic>
        <p:pic>
          <p:nvPicPr>
            <p:cNvPr id="13" name="Picture 12" descr="Table&#10;&#10;Description automatically generated">
              <a:extLst>
                <a:ext uri="{FF2B5EF4-FFF2-40B4-BE49-F238E27FC236}">
                  <a16:creationId xmlns:a16="http://schemas.microsoft.com/office/drawing/2014/main" id="{1319F210-8681-20CD-64FB-E2C48EE225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7004" r="41820"/>
            <a:stretch/>
          </p:blipFill>
          <p:spPr>
            <a:xfrm>
              <a:off x="4585447" y="0"/>
              <a:ext cx="1237129" cy="6858000"/>
            </a:xfrm>
            <a:prstGeom prst="rect">
              <a:avLst/>
            </a:prstGeom>
          </p:spPr>
        </p:pic>
        <p:pic>
          <p:nvPicPr>
            <p:cNvPr id="14" name="Picture 13" descr="Table&#10;&#10;Description automatically generated">
              <a:extLst>
                <a:ext uri="{FF2B5EF4-FFF2-40B4-BE49-F238E27FC236}">
                  <a16:creationId xmlns:a16="http://schemas.microsoft.com/office/drawing/2014/main" id="{1D31B9BC-3188-E522-7420-33D9830D08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48906" b="93203"/>
            <a:stretch/>
          </p:blipFill>
          <p:spPr>
            <a:xfrm>
              <a:off x="471544" y="152400"/>
              <a:ext cx="5655836" cy="466165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1AF94BF-C8F6-1B46-C77F-AB96C1EEE6B6}"/>
              </a:ext>
            </a:extLst>
          </p:cNvPr>
          <p:cNvSpPr txBox="1"/>
          <p:nvPr/>
        </p:nvSpPr>
        <p:spPr>
          <a:xfrm>
            <a:off x="222832" y="470647"/>
            <a:ext cx="557396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Erilaiset</a:t>
            </a:r>
            <a:r>
              <a:rPr lang="en-US" sz="2800" dirty="0"/>
              <a:t> </a:t>
            </a:r>
            <a:r>
              <a:rPr lang="en-US" sz="2800" dirty="0" err="1"/>
              <a:t>arviot</a:t>
            </a:r>
            <a:r>
              <a:rPr lang="en-US" sz="2800" dirty="0"/>
              <a:t> </a:t>
            </a:r>
            <a:r>
              <a:rPr lang="en-US" sz="2800" b="1" dirty="0" err="1"/>
              <a:t>ylikuolleisuudesta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Suomessa</a:t>
            </a:r>
            <a:r>
              <a:rPr lang="en-US" sz="2800" dirty="0"/>
              <a:t> </a:t>
            </a:r>
            <a:r>
              <a:rPr lang="en-US" sz="2800" dirty="0" err="1"/>
              <a:t>vuosina</a:t>
            </a:r>
            <a:r>
              <a:rPr lang="en-US" sz="2800" dirty="0"/>
              <a:t> 2020 ja 2021</a:t>
            </a:r>
          </a:p>
          <a:p>
            <a:r>
              <a:rPr lang="en-US" sz="2800" dirty="0" err="1"/>
              <a:t>vaihtelevat</a:t>
            </a:r>
            <a:r>
              <a:rPr lang="en-US" sz="2800" dirty="0"/>
              <a:t> 1,994 ja 8,780 </a:t>
            </a:r>
            <a:r>
              <a:rPr lang="en-US" sz="2800" dirty="0" err="1"/>
              <a:t>kuolleen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välillä</a:t>
            </a:r>
            <a:r>
              <a:rPr lang="en-US" sz="2800" dirty="0"/>
              <a:t>. </a:t>
            </a:r>
            <a:r>
              <a:rPr lang="en-US" sz="2800" dirty="0" err="1"/>
              <a:t>Näistä</a:t>
            </a:r>
            <a:r>
              <a:rPr lang="en-US" sz="2800" dirty="0"/>
              <a:t> </a:t>
            </a:r>
            <a:r>
              <a:rPr lang="en-US" sz="2800" dirty="0" err="1"/>
              <a:t>jälkimmäinen</a:t>
            </a:r>
            <a:r>
              <a:rPr lang="en-US" sz="2800" dirty="0"/>
              <a:t>, 8,780 </a:t>
            </a:r>
            <a:br>
              <a:rPr lang="en-US" sz="2800" dirty="0"/>
            </a:br>
            <a:r>
              <a:rPr lang="en-US" sz="2800" dirty="0"/>
              <a:t>on </a:t>
            </a:r>
            <a:r>
              <a:rPr lang="en-US" sz="2800" dirty="0" err="1"/>
              <a:t>virheellinen</a:t>
            </a:r>
            <a:r>
              <a:rPr lang="en-US" sz="2800" dirty="0"/>
              <a:t>.</a:t>
            </a:r>
          </a:p>
          <a:p>
            <a:endParaRPr lang="en-US" sz="2800" dirty="0"/>
          </a:p>
          <a:p>
            <a:r>
              <a:rPr lang="en-US" sz="2800" dirty="0" err="1"/>
              <a:t>Muiden</a:t>
            </a:r>
            <a:r>
              <a:rPr lang="en-US" sz="2800" dirty="0"/>
              <a:t> </a:t>
            </a:r>
            <a:r>
              <a:rPr lang="en-US" sz="2800" dirty="0" err="1"/>
              <a:t>lähteiden</a:t>
            </a:r>
            <a:r>
              <a:rPr lang="en-US" sz="2800" dirty="0"/>
              <a:t> </a:t>
            </a:r>
            <a:r>
              <a:rPr lang="en-US" sz="2800" dirty="0" err="1"/>
              <a:t>arviot</a:t>
            </a:r>
            <a:r>
              <a:rPr lang="en-US" sz="2800" dirty="0"/>
              <a:t> </a:t>
            </a:r>
          </a:p>
          <a:p>
            <a:r>
              <a:rPr lang="en-US" sz="2800" dirty="0" err="1"/>
              <a:t>ylikuolleisuudesta</a:t>
            </a:r>
            <a:r>
              <a:rPr lang="en-US" sz="2800" dirty="0"/>
              <a:t> </a:t>
            </a:r>
            <a:r>
              <a:rPr lang="en-US" sz="2800" dirty="0" err="1"/>
              <a:t>vaihtelevat</a:t>
            </a:r>
            <a:r>
              <a:rPr lang="en-US" sz="2800" dirty="0"/>
              <a:t> </a:t>
            </a:r>
          </a:p>
          <a:p>
            <a:r>
              <a:rPr lang="en-US" sz="2800" dirty="0"/>
              <a:t>1,994 ja 4,039 </a:t>
            </a:r>
            <a:r>
              <a:rPr lang="en-US" sz="2800" dirty="0" err="1"/>
              <a:t>kuolleen</a:t>
            </a:r>
            <a:endParaRPr lang="en-US" sz="2800" dirty="0"/>
          </a:p>
          <a:p>
            <a:r>
              <a:rPr lang="en-US" sz="2800" dirty="0" err="1"/>
              <a:t>välillä</a:t>
            </a:r>
            <a:r>
              <a:rPr lang="en-US" sz="2800" dirty="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1E5665-0446-B948-0002-C9600E428389}"/>
              </a:ext>
            </a:extLst>
          </p:cNvPr>
          <p:cNvSpPr txBox="1"/>
          <p:nvPr/>
        </p:nvSpPr>
        <p:spPr>
          <a:xfrm>
            <a:off x="222832" y="5216005"/>
            <a:ext cx="6173485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dirty="0">
                <a:effectLst/>
                <a:latin typeface="Calibri" panose="020F0502020204030204" pitchFamily="34" charset="0"/>
              </a:rPr>
              <a:t>* </a:t>
            </a:r>
            <a:r>
              <a:rPr lang="en-GB" sz="1100" dirty="0" err="1">
                <a:effectLst/>
                <a:latin typeface="Calibri" panose="020F0502020204030204" pitchFamily="34" charset="0"/>
              </a:rPr>
              <a:t>Vertaisarvioimaton</a:t>
            </a:r>
            <a:r>
              <a:rPr lang="en-GB" sz="1100" dirty="0">
                <a:effectLst/>
                <a:latin typeface="Calibri" panose="020F0502020204030204" pitchFamily="34" charset="0"/>
              </a:rPr>
              <a:t> </a:t>
            </a:r>
            <a:r>
              <a:rPr lang="en-GB" sz="1100" dirty="0" err="1">
                <a:effectLst/>
                <a:latin typeface="Calibri" panose="020F0502020204030204" pitchFamily="34" charset="0"/>
              </a:rPr>
              <a:t>artikkeli</a:t>
            </a:r>
            <a:r>
              <a:rPr lang="en-GB" sz="1100" dirty="0">
                <a:effectLst/>
                <a:latin typeface="Calibri" panose="020F0502020204030204" pitchFamily="34" charset="0"/>
              </a:rPr>
              <a:t>:</a:t>
            </a:r>
          </a:p>
          <a:p>
            <a:r>
              <a:rPr lang="en-GB" sz="1100" dirty="0">
                <a:effectLst/>
                <a:latin typeface="Calibri" panose="020F0502020204030204" pitchFamily="34" charset="0"/>
              </a:rPr>
              <a:t>Estimates of excess mortality for the five Nordic countries during the Covid-19 pandemic 2020-2021 Prof. Kasper P. </a:t>
            </a:r>
            <a:r>
              <a:rPr lang="en-GB" sz="1100" dirty="0" err="1">
                <a:effectLst/>
                <a:latin typeface="Calibri" panose="020F0502020204030204" pitchFamily="34" charset="0"/>
              </a:rPr>
              <a:t>Kepp</a:t>
            </a:r>
            <a:r>
              <a:rPr lang="en-GB" sz="1100" dirty="0">
                <a:effectLst/>
                <a:latin typeface="Calibri" panose="020F0502020204030204" pitchFamily="34" charset="0"/>
              </a:rPr>
              <a:t>, PhD1*, Prof. Jonas </a:t>
            </a:r>
            <a:r>
              <a:rPr lang="en-GB" sz="1100" dirty="0" err="1">
                <a:effectLst/>
                <a:latin typeface="Calibri" panose="020F0502020204030204" pitchFamily="34" charset="0"/>
              </a:rPr>
              <a:t>Björk</a:t>
            </a:r>
            <a:r>
              <a:rPr lang="en-GB" sz="1100" dirty="0">
                <a:effectLst/>
                <a:latin typeface="Calibri" panose="020F0502020204030204" pitchFamily="34" charset="0"/>
              </a:rPr>
              <a:t>, PhD2,3, Vasilis Kontis4, PhD, Robbie M. Parks, PhD5, Kristoffer T. </a:t>
            </a:r>
            <a:r>
              <a:rPr lang="en-GB" sz="1100" dirty="0" err="1">
                <a:effectLst/>
                <a:latin typeface="Calibri" panose="020F0502020204030204" pitchFamily="34" charset="0"/>
              </a:rPr>
              <a:t>Bæk</a:t>
            </a:r>
            <a:r>
              <a:rPr lang="en-GB" sz="1100" dirty="0">
                <a:effectLst/>
                <a:latin typeface="Calibri" panose="020F0502020204030204" pitchFamily="34" charset="0"/>
              </a:rPr>
              <a:t>, PhD1, Assoc. Prof. Louise </a:t>
            </a:r>
            <a:r>
              <a:rPr lang="en-GB" sz="1100" dirty="0" err="1">
                <a:effectLst/>
                <a:latin typeface="Calibri" panose="020F0502020204030204" pitchFamily="34" charset="0"/>
              </a:rPr>
              <a:t>Emilsson</a:t>
            </a:r>
            <a:r>
              <a:rPr lang="en-GB" sz="1100" dirty="0">
                <a:latin typeface="Calibri" panose="020F0502020204030204" pitchFamily="34" charset="0"/>
              </a:rPr>
              <a:t>, MD, PhD6,7,8, and Prof. Tea </a:t>
            </a:r>
            <a:r>
              <a:rPr lang="en-GB" sz="1100" dirty="0" err="1">
                <a:latin typeface="Calibri" panose="020F0502020204030204" pitchFamily="34" charset="0"/>
              </a:rPr>
              <a:t>Lallukka</a:t>
            </a:r>
            <a:r>
              <a:rPr lang="en-GB" sz="1100" dirty="0">
                <a:latin typeface="Calibri" panose="020F0502020204030204" pitchFamily="34" charset="0"/>
              </a:rPr>
              <a:t>, MD9. </a:t>
            </a:r>
            <a:r>
              <a:rPr lang="en-GB" sz="1100" dirty="0" err="1"/>
              <a:t>medRxiv</a:t>
            </a:r>
            <a:r>
              <a:rPr lang="en-GB" sz="1100" dirty="0"/>
              <a:t> preprint </a:t>
            </a:r>
            <a:r>
              <a:rPr lang="en-GB" sz="1100" dirty="0" err="1"/>
              <a:t>doi</a:t>
            </a:r>
            <a:r>
              <a:rPr lang="en-GB" sz="1100" dirty="0"/>
              <a:t>: </a:t>
            </a:r>
            <a:r>
              <a:rPr lang="en-GB" sz="1100" dirty="0">
                <a:hlinkClick r:id="rId4"/>
              </a:rPr>
              <a:t>https://doi.org/10.1101/2022.05.07.22274789</a:t>
            </a:r>
            <a:endParaRPr lang="en-GB" sz="1100" dirty="0"/>
          </a:p>
          <a:p>
            <a:r>
              <a:rPr lang="en-GB" sz="1100" dirty="0"/>
              <a:t>https://</a:t>
            </a:r>
            <a:r>
              <a:rPr lang="en-GB" sz="1100" dirty="0" err="1"/>
              <a:t>www.medrxiv.org</a:t>
            </a:r>
            <a:r>
              <a:rPr lang="en-GB" sz="1100" dirty="0"/>
              <a:t>/content/10.1101/2022.05.07.22274789v2.full.pdf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214BD3-D4F0-5F81-F034-FB8E102DE2A7}"/>
              </a:ext>
            </a:extLst>
          </p:cNvPr>
          <p:cNvSpPr/>
          <p:nvPr/>
        </p:nvSpPr>
        <p:spPr>
          <a:xfrm>
            <a:off x="10666737" y="1206501"/>
            <a:ext cx="648963" cy="317500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3EB34C1-EF49-949A-A58F-4FE8646944E2}"/>
              </a:ext>
            </a:extLst>
          </p:cNvPr>
          <p:cNvSpPr/>
          <p:nvPr/>
        </p:nvSpPr>
        <p:spPr>
          <a:xfrm>
            <a:off x="10666736" y="2844282"/>
            <a:ext cx="648963" cy="2464317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88F200C-04A5-BDC1-DB05-14277A5A22F1}"/>
              </a:ext>
            </a:extLst>
          </p:cNvPr>
          <p:cNvSpPr/>
          <p:nvPr/>
        </p:nvSpPr>
        <p:spPr>
          <a:xfrm>
            <a:off x="10666735" y="5965265"/>
            <a:ext cx="648963" cy="317500"/>
          </a:xfrm>
          <a:prstGeom prst="rect">
            <a:avLst/>
          </a:prstGeom>
          <a:solidFill>
            <a:srgbClr val="FFFF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2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Tausta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Covid-19 ilmaantuvuudesta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Kuinka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vakava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Covid-19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tauti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on?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Näkyvätkö koronaan liittyvät kuolemat kokonais-kuolleisuudessa?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 err="1">
                <a:solidFill>
                  <a:schemeClr val="bg1">
                    <a:lumMod val="75000"/>
                  </a:schemeClr>
                </a:solidFill>
              </a:rPr>
              <a:t>Kokonaiskuolleissuuden</a:t>
            </a: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 seurannasta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Ylikuolleisuudesta</a:t>
            </a:r>
          </a:p>
        </p:txBody>
      </p:sp>
    </p:spTree>
    <p:extLst>
      <p:ext uri="{BB962C8B-B14F-4D97-AF65-F5344CB8AC3E}">
        <p14:creationId xmlns:p14="http://schemas.microsoft.com/office/powerpoint/2010/main" val="11924714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Elinajanodotteen muutokset 2020-2021</a:t>
            </a:r>
            <a:endParaRPr lang="en-US" sz="3200" dirty="0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3A2DB57B-94C3-01CC-ABA2-1486E58A9A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7816" b="1"/>
          <a:stretch/>
        </p:blipFill>
        <p:spPr>
          <a:xfrm>
            <a:off x="1689905" y="4134799"/>
            <a:ext cx="7783596" cy="2543200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52D3DA06-4162-8B65-C940-A2ABA5019D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6043"/>
          <a:stretch/>
        </p:blipFill>
        <p:spPr>
          <a:xfrm>
            <a:off x="1689905" y="1011819"/>
            <a:ext cx="7783596" cy="26833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CD33B5-397D-E9F4-CE2B-01210D6EFDC2}"/>
              </a:ext>
            </a:extLst>
          </p:cNvPr>
          <p:cNvSpPr txBox="1"/>
          <p:nvPr/>
        </p:nvSpPr>
        <p:spPr>
          <a:xfrm>
            <a:off x="6096000" y="6539500"/>
            <a:ext cx="609985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00" i="0" u="none" strike="noStrike" dirty="0" err="1">
                <a:solidFill>
                  <a:srgbClr val="222222"/>
                </a:solidFill>
                <a:effectLst/>
                <a:latin typeface="Harding"/>
              </a:rPr>
              <a:t>Schöley</a:t>
            </a:r>
            <a:r>
              <a:rPr lang="en-GB" sz="1000" i="0" u="none" strike="noStrike" dirty="0">
                <a:solidFill>
                  <a:srgbClr val="222222"/>
                </a:solidFill>
                <a:effectLst/>
                <a:latin typeface="Harding"/>
              </a:rPr>
              <a:t> </a:t>
            </a:r>
            <a:r>
              <a:rPr lang="en-GB" sz="1000" i="0" u="none" strike="noStrike" dirty="0" err="1">
                <a:solidFill>
                  <a:srgbClr val="222222"/>
                </a:solidFill>
                <a:effectLst/>
                <a:latin typeface="Harding"/>
              </a:rPr>
              <a:t>el</a:t>
            </a:r>
            <a:r>
              <a:rPr lang="en-GB" sz="1000" i="0" u="none" strike="noStrike" dirty="0">
                <a:solidFill>
                  <a:srgbClr val="222222"/>
                </a:solidFill>
                <a:effectLst/>
                <a:latin typeface="Harding"/>
              </a:rPr>
              <a:t> al. Life expectancy changes since COVID-19. Nature Human Behaviour (2022)</a:t>
            </a:r>
          </a:p>
        </p:txBody>
      </p:sp>
    </p:spTree>
    <p:extLst>
      <p:ext uri="{BB962C8B-B14F-4D97-AF65-F5344CB8AC3E}">
        <p14:creationId xmlns:p14="http://schemas.microsoft.com/office/powerpoint/2010/main" val="434968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Kokonaiskuolleisuus 2022?</a:t>
            </a:r>
            <a:br>
              <a:rPr lang="fi-FI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011893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/>
              <a:t>Kokonaiskuolleisuus 2022 viikot 1-26 verrattuna samaan jaksoon 2000-2021</a:t>
            </a:r>
            <a:br>
              <a:rPr lang="fi-FI" sz="2400" dirty="0"/>
            </a:br>
            <a:r>
              <a:rPr lang="fi-FI" sz="2000" dirty="0"/>
              <a:t>Ikävakioitu kuolleisuus/miljoona</a:t>
            </a:r>
            <a:endParaRPr lang="en-US" sz="2400" dirty="0"/>
          </a:p>
        </p:txBody>
      </p:sp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04238F6E-D340-C72A-B3BE-2579CBEFB5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659" b="7392"/>
          <a:stretch/>
        </p:blipFill>
        <p:spPr>
          <a:xfrm>
            <a:off x="1473315" y="1474838"/>
            <a:ext cx="9878463" cy="53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901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Yhteenveto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117184"/>
            <a:ext cx="10753200" cy="4680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i-FI" sz="2400" dirty="0"/>
              <a:t>Pandemian seurannassa suuria haasteita erit. testauskäytännöistä johtuen</a:t>
            </a:r>
          </a:p>
          <a:p>
            <a:pPr lvl="1">
              <a:lnSpc>
                <a:spcPct val="80000"/>
              </a:lnSpc>
            </a:pPr>
            <a:r>
              <a:rPr lang="fi-FI" sz="2000" dirty="0"/>
              <a:t>Vaikuttanut arvioihin ilmaantuvuudesta, tapauskuolleisuudesta, koronaan liittyvien kuolemien määrästä</a:t>
            </a:r>
            <a:endParaRPr lang="fi-FI" sz="2400" dirty="0"/>
          </a:p>
          <a:p>
            <a:pPr>
              <a:lnSpc>
                <a:spcPct val="80000"/>
              </a:lnSpc>
            </a:pPr>
            <a:r>
              <a:rPr lang="fi-FI" sz="2400" dirty="0"/>
              <a:t>Suomessa kuolleiden absoluuttinen määrä vuosittain on noussut jo pitkään ennen koronaa</a:t>
            </a:r>
          </a:p>
          <a:p>
            <a:pPr lvl="1">
              <a:lnSpc>
                <a:spcPct val="80000"/>
              </a:lnSpc>
            </a:pPr>
            <a:r>
              <a:rPr lang="fi-FI" sz="2000" dirty="0"/>
              <a:t>Tämä nousu, tai syyt siihen, on huomioitava ajallisessa vertailussa</a:t>
            </a:r>
          </a:p>
          <a:p>
            <a:pPr lvl="1">
              <a:lnSpc>
                <a:spcPct val="80000"/>
              </a:lnSpc>
            </a:pPr>
            <a:r>
              <a:rPr lang="fi-FI" sz="2000" dirty="0"/>
              <a:t>Väestö ikääntyy Suomessa muita Pohjoismaita nopeammin</a:t>
            </a:r>
            <a:endParaRPr lang="fi-FI" sz="2400" dirty="0"/>
          </a:p>
          <a:p>
            <a:pPr lvl="1">
              <a:lnSpc>
                <a:spcPct val="80000"/>
              </a:lnSpc>
            </a:pPr>
            <a:r>
              <a:rPr lang="fi-FI" sz="2000" dirty="0"/>
              <a:t>Absoluuttiset määrät eivät ole suoraan vertailukelpoisia ajassa/väestöjen välillä</a:t>
            </a:r>
          </a:p>
          <a:p>
            <a:pPr lvl="1">
              <a:lnSpc>
                <a:spcPct val="80000"/>
              </a:lnSpc>
            </a:pPr>
            <a:r>
              <a:rPr lang="fi-FI" sz="2000" dirty="0"/>
              <a:t>Huomioitava väestörakenne ja sen muutokset: väestön koko ja ikärakenne</a:t>
            </a:r>
            <a:endParaRPr lang="fi-FI" sz="2400" dirty="0"/>
          </a:p>
          <a:p>
            <a:pPr>
              <a:lnSpc>
                <a:spcPct val="80000"/>
              </a:lnSpc>
            </a:pPr>
            <a:r>
              <a:rPr lang="fi-FI" sz="2400" dirty="0"/>
              <a:t>Ylikuolleisuuden arvioimiseksi ei ole yhtä yksiselitteistä mittaria</a:t>
            </a:r>
          </a:p>
          <a:p>
            <a:pPr lvl="1">
              <a:lnSpc>
                <a:spcPct val="80000"/>
              </a:lnSpc>
            </a:pPr>
            <a:r>
              <a:rPr lang="fi-FI" sz="2000" dirty="0"/>
              <a:t>Mittarin tulee huomioida väestörakenne ja sen muutokset; silti ”normaalin” määrittämisessä voidaan päätyä erilaisiin arvioihin</a:t>
            </a:r>
          </a:p>
          <a:p>
            <a:pPr>
              <a:lnSpc>
                <a:spcPct val="80000"/>
              </a:lnSpc>
            </a:pPr>
            <a:r>
              <a:rPr lang="fi-FI" sz="2400" dirty="0"/>
              <a:t>Arviot ylikuolleisuudesta Suomessa 2020-2021 vaihtelevat 2000-4000 kuolleen välillä; tarkentuvat</a:t>
            </a:r>
          </a:p>
          <a:p>
            <a:pPr>
              <a:lnSpc>
                <a:spcPct val="80000"/>
              </a:lnSpc>
            </a:pPr>
            <a:r>
              <a:rPr lang="fi-FI" sz="2400" dirty="0"/>
              <a:t>Myös alkuvuonna 2022 kuolleiden kokonaismäärä on ollut koholla väestörakenteen muutokset huomioiden</a:t>
            </a:r>
          </a:p>
        </p:txBody>
      </p:sp>
    </p:spTree>
    <p:extLst>
      <p:ext uri="{BB962C8B-B14F-4D97-AF65-F5344CB8AC3E}">
        <p14:creationId xmlns:p14="http://schemas.microsoft.com/office/powerpoint/2010/main" val="33052981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D3AA45-0BCD-25CF-CC8B-8C39601F40CC}"/>
              </a:ext>
            </a:extLst>
          </p:cNvPr>
          <p:cNvSpPr/>
          <p:nvPr/>
        </p:nvSpPr>
        <p:spPr>
          <a:xfrm>
            <a:off x="1738358" y="1258007"/>
            <a:ext cx="776763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latin typeface="Calibri" panose="020F0502020204030204" pitchFamily="34" charset="0"/>
              </a:rPr>
              <a:t>Kiitos!</a:t>
            </a:r>
          </a:p>
          <a:p>
            <a:endParaRPr lang="en-GB" sz="3600" b="1" dirty="0">
              <a:latin typeface="Calibri" panose="020F0502020204030204" pitchFamily="34" charset="0"/>
            </a:endParaRPr>
          </a:p>
          <a:p>
            <a:r>
              <a:rPr lang="en-GB" sz="2400" b="1" dirty="0">
                <a:latin typeface="Calibri" panose="020F0502020204030204" pitchFamily="34" charset="0"/>
              </a:rPr>
              <a:t>Markku Peltonen</a:t>
            </a:r>
            <a:br>
              <a:rPr lang="en-GB" sz="2400" b="1" dirty="0">
                <a:latin typeface="Calibri" panose="020F0502020204030204" pitchFamily="34" charset="0"/>
              </a:rPr>
            </a:br>
            <a:r>
              <a:rPr lang="en-GB" sz="2400" dirty="0" err="1">
                <a:latin typeface="Calibri" panose="020F0502020204030204" pitchFamily="34" charset="0"/>
              </a:rPr>
              <a:t>Terveyden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ja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hyvinvoinnin</a:t>
            </a:r>
            <a:r>
              <a:rPr lang="en-GB" sz="2400" dirty="0">
                <a:latin typeface="Calibri" panose="020F0502020204030204" pitchFamily="34" charset="0"/>
              </a:rPr>
              <a:t> </a:t>
            </a:r>
            <a:r>
              <a:rPr lang="en-GB" sz="2400" dirty="0" err="1">
                <a:latin typeface="Calibri" panose="020F0502020204030204" pitchFamily="34" charset="0"/>
              </a:rPr>
              <a:t>laitos</a:t>
            </a:r>
            <a:r>
              <a:rPr lang="en-GB" sz="2400" dirty="0">
                <a:latin typeface="Calibri" panose="020F0502020204030204" pitchFamily="34" charset="0"/>
              </a:rPr>
              <a:t> (THL)</a:t>
            </a:r>
          </a:p>
          <a:p>
            <a:endParaRPr lang="en-GB" sz="2400" b="1" dirty="0">
              <a:latin typeface="Calibri" panose="020F0502020204030204" pitchFamily="34" charset="0"/>
            </a:endParaRPr>
          </a:p>
          <a:p>
            <a:r>
              <a:rPr lang="en-GB" sz="2400" dirty="0">
                <a:latin typeface="Calibri" panose="020F0502020204030204" pitchFamily="34" charset="0"/>
              </a:rPr>
              <a:t>email: </a:t>
            </a:r>
            <a:r>
              <a:rPr lang="en-GB" sz="2400" b="1" dirty="0">
                <a:latin typeface="Calibri" panose="020F0502020204030204" pitchFamily="34" charset="0"/>
              </a:rPr>
              <a:t>markku.peltonen@thl.fi</a:t>
            </a:r>
          </a:p>
          <a:p>
            <a:r>
              <a:rPr lang="en-GB" sz="2400" dirty="0">
                <a:latin typeface="Calibri" panose="020F0502020204030204" pitchFamily="34" charset="0"/>
              </a:rPr>
              <a:t>twitter: </a:t>
            </a:r>
            <a:r>
              <a:rPr lang="en-GB" sz="2400" b="1" dirty="0">
                <a:latin typeface="Calibri" panose="020F0502020204030204" pitchFamily="34" charset="0"/>
              </a:rPr>
              <a:t>@</a:t>
            </a:r>
            <a:r>
              <a:rPr lang="en-GB" sz="2400" b="1" dirty="0" err="1">
                <a:latin typeface="Calibri" panose="020F0502020204030204" pitchFamily="34" charset="0"/>
              </a:rPr>
              <a:t>MarkkuPeltonen</a:t>
            </a:r>
            <a:endParaRPr lang="en-GB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596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/>
              <a:t>Tietolähteitä: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000" dirty="0"/>
              <a:t>Eurostat: </a:t>
            </a:r>
            <a:r>
              <a:rPr lang="fi-FI" sz="2000" dirty="0">
                <a:hlinkClick r:id="rId2"/>
              </a:rPr>
              <a:t>https://appsso.eurostat.ec.europa.eu/nui/show.do?dataset=demo_r_mweek3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Tilastokeskus: </a:t>
            </a:r>
            <a:r>
              <a:rPr lang="fi-FI" sz="2000" dirty="0">
                <a:hlinkClick r:id="rId3"/>
              </a:rPr>
              <a:t>https://pxnet2.stat.fi/PXWeb/pxweb/fi/Kokeelliset_tilastot/Kokeelliset_tilastot__vamuu_koke/statfin_vamuu_pxt_12ng.px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SCB: </a:t>
            </a:r>
            <a:r>
              <a:rPr lang="fi-FI" sz="2000" dirty="0">
                <a:hlinkClick r:id="rId4"/>
              </a:rPr>
              <a:t>https://www.scb.se/hitta-statistik/statistik-efter-amne/befolkning/befolkningens-sammansattning/befolkningsstatistik/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SSB: </a:t>
            </a:r>
            <a:r>
              <a:rPr lang="fi-FI" sz="2000" dirty="0">
                <a:hlinkClick r:id="rId5"/>
              </a:rPr>
              <a:t>https://www.ssb.no/en/statbank/table/10211/</a:t>
            </a:r>
            <a:r>
              <a:rPr lang="fi-FI" sz="2000" dirty="0"/>
              <a:t> </a:t>
            </a:r>
          </a:p>
          <a:p>
            <a:pPr marL="0" indent="0">
              <a:buNone/>
            </a:pPr>
            <a:r>
              <a:rPr lang="fi-FI" sz="2000" dirty="0"/>
              <a:t>Nordic </a:t>
            </a:r>
            <a:r>
              <a:rPr lang="fi-FI" sz="2000" dirty="0" err="1"/>
              <a:t>Statistics</a:t>
            </a:r>
            <a:r>
              <a:rPr lang="fi-FI" sz="2000" dirty="0"/>
              <a:t>: </a:t>
            </a:r>
            <a:r>
              <a:rPr lang="fi-FI" sz="2000" dirty="0">
                <a:hlinkClick r:id="rId6"/>
              </a:rPr>
              <a:t>https://pxweb.nordicstatistics.org/pxweb/en/</a:t>
            </a:r>
            <a:r>
              <a:rPr lang="fi-FI" sz="2000" dirty="0"/>
              <a:t> </a:t>
            </a:r>
          </a:p>
          <a:p>
            <a:pPr marL="0" indent="0">
              <a:buNone/>
            </a:pPr>
            <a:r>
              <a:rPr lang="fi-FI" sz="2000" dirty="0" err="1"/>
              <a:t>Our</a:t>
            </a:r>
            <a:r>
              <a:rPr lang="fi-FI" sz="2000" dirty="0"/>
              <a:t> World In Data: </a:t>
            </a:r>
            <a:r>
              <a:rPr lang="fi-FI" sz="2000" dirty="0">
                <a:hlinkClick r:id="rId7"/>
              </a:rPr>
              <a:t>https://github.com/owid/covid-19-data/tree/master/public/data</a:t>
            </a:r>
            <a:endParaRPr lang="fi-FI" sz="2000" dirty="0"/>
          </a:p>
          <a:p>
            <a:pPr marL="0" indent="0">
              <a:buNone/>
            </a:pPr>
            <a:r>
              <a:rPr lang="fi-FI" sz="2000" dirty="0"/>
              <a:t>THL: </a:t>
            </a:r>
            <a:r>
              <a:rPr lang="fi-FI" sz="2000" dirty="0">
                <a:hlinkClick r:id="rId8"/>
              </a:rPr>
              <a:t>https://thl.fi/fi/tilastot-ja-data/aineistot-ja-palvelut/avoin-data</a:t>
            </a:r>
            <a:endParaRPr lang="fi-FI" sz="2000" dirty="0"/>
          </a:p>
          <a:p>
            <a:pPr marL="0" indent="0">
              <a:buNone/>
            </a:pPr>
            <a:endParaRPr lang="fi-FI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4344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 (1)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2800" dirty="0"/>
              <a:t>Covid-19 tautiin liittyy kohonnut kuolleisuus, erityisesti iäkkäillä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2800" dirty="0"/>
              <a:t>Ennen rokotteita ainoa tehokas keino vähentää tautiin liittyvää kuolleisuutta oli estää viruksen leviämistä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sz="2800" dirty="0"/>
              <a:t>Pandemian tilaa on seurattu erityisesti tartuntatapausten määrillä, tautiin liittyvän sairaalahoidon määrällä, sekä tautiin liittyvän kuolleisuuden avulla. 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sz="2400" dirty="0"/>
              <a:t>Nämä kaikki indikaattorit ovat riippuvaisia siitä, miten hyvin tartunnat kaikkiaan tunnistetaan väestössä</a:t>
            </a:r>
          </a:p>
          <a:p>
            <a:pPr lvl="1">
              <a:lnSpc>
                <a:spcPct val="100000"/>
              </a:lnSpc>
              <a:spcAft>
                <a:spcPts val="600"/>
              </a:spcAft>
            </a:pPr>
            <a:r>
              <a:rPr lang="fi-FI" sz="2400" dirty="0"/>
              <a:t>Testauskäytännöillä suuri merkitys</a:t>
            </a:r>
          </a:p>
        </p:txBody>
      </p:sp>
    </p:spTree>
    <p:extLst>
      <p:ext uri="{BB962C8B-B14F-4D97-AF65-F5344CB8AC3E}">
        <p14:creationId xmlns:p14="http://schemas.microsoft.com/office/powerpoint/2010/main" val="115358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Tausta (2)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800" dirty="0"/>
              <a:t>Välittömässä seurannassa koronavirusinfektioon/COVID-19-tautiin liittyväksi kuolemaksi lasketaan kuolemat, jotka tapahtuvat 30 päivän sisällä positiivisesta koronavirustestituloksesta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400" dirty="0"/>
              <a:t>Auto-onnettomuudessa kuollut lasketaan mukaan, jos positiivinen testi 30 päivän sisällä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400" dirty="0"/>
              <a:t>Jos positiivista testitulosta ei ole, ei lasketa tilastoihin vaikka kuolema olisi suoraan koronavirusinfektion seurausta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fi-FI" sz="28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800" dirty="0"/>
              <a:t>Kokonaiskuolleisuus on testauskäytännöistä riippumaton määre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fi-FI" sz="2400" dirty="0"/>
              <a:t>Mihin sitä tulisi verrata, ja miten?</a:t>
            </a:r>
          </a:p>
        </p:txBody>
      </p:sp>
    </p:spTree>
    <p:extLst>
      <p:ext uri="{BB962C8B-B14F-4D97-AF65-F5344CB8AC3E}">
        <p14:creationId xmlns:p14="http://schemas.microsoft.com/office/powerpoint/2010/main" val="360582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Käsitteitä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20724" y="1195782"/>
            <a:ext cx="10753200" cy="4680000"/>
          </a:xfrm>
        </p:spPr>
        <p:txBody>
          <a:bodyPr/>
          <a:lstStyle/>
          <a:p>
            <a:r>
              <a:rPr lang="fi-FI" sz="2600" dirty="0"/>
              <a:t>Ilmaantuvuus (</a:t>
            </a:r>
            <a:r>
              <a:rPr lang="fi-FI" sz="2600" dirty="0" err="1"/>
              <a:t>incidence</a:t>
            </a:r>
            <a:r>
              <a:rPr lang="fi-FI" sz="2600" dirty="0"/>
              <a:t> </a:t>
            </a:r>
            <a:r>
              <a:rPr lang="fi-FI" sz="2600" dirty="0" err="1"/>
              <a:t>rate</a:t>
            </a:r>
            <a:r>
              <a:rPr lang="fi-FI" sz="2600" dirty="0"/>
              <a:t>): </a:t>
            </a:r>
          </a:p>
          <a:p>
            <a:pPr lvl="1"/>
            <a:r>
              <a:rPr lang="fi-FI" sz="2200" dirty="0"/>
              <a:t>Kuinka moni sairastuu Covid-19 tautiin tiettynä ajanjaksona (päivä, viikko, </a:t>
            </a:r>
            <a:r>
              <a:rPr lang="fi-FI" sz="2200" dirty="0" err="1"/>
              <a:t>jne</a:t>
            </a:r>
            <a:r>
              <a:rPr lang="fi-FI" sz="2200" dirty="0"/>
              <a:t>)</a:t>
            </a:r>
          </a:p>
          <a:p>
            <a:pPr lvl="1"/>
            <a:r>
              <a:rPr lang="fi-FI" sz="2200" dirty="0"/>
              <a:t>Ilmaistaan suhteutettuna johonkin henkilömäärään (100, 1000, 100 000 </a:t>
            </a:r>
            <a:r>
              <a:rPr lang="fi-FI" sz="2200" dirty="0" err="1"/>
              <a:t>jne</a:t>
            </a:r>
            <a:r>
              <a:rPr lang="fi-FI" sz="2200" dirty="0"/>
              <a:t>)</a:t>
            </a:r>
          </a:p>
          <a:p>
            <a:r>
              <a:rPr lang="fi-FI" sz="2600" dirty="0"/>
              <a:t>Tapauskuolleisuus (case </a:t>
            </a:r>
            <a:r>
              <a:rPr lang="fi-FI" sz="2600" dirty="0" err="1"/>
              <a:t>fatality</a:t>
            </a:r>
            <a:r>
              <a:rPr lang="fi-FI" sz="2600" dirty="0"/>
              <a:t> </a:t>
            </a:r>
            <a:r>
              <a:rPr lang="fi-FI" sz="2600" dirty="0" err="1"/>
              <a:t>rate</a:t>
            </a:r>
            <a:r>
              <a:rPr lang="fi-FI" sz="2600" dirty="0"/>
              <a:t>): </a:t>
            </a:r>
          </a:p>
          <a:p>
            <a:pPr lvl="1"/>
            <a:r>
              <a:rPr lang="fi-FI" sz="2200" dirty="0"/>
              <a:t>Kuinka moni todetuista sairastuneista kuolee tietyssä ajassa</a:t>
            </a:r>
          </a:p>
          <a:p>
            <a:r>
              <a:rPr lang="fi-FI" sz="2600" dirty="0"/>
              <a:t>Infektiokuolleisuus (</a:t>
            </a:r>
            <a:r>
              <a:rPr lang="fi-FI" sz="2600" dirty="0" err="1"/>
              <a:t>infection</a:t>
            </a:r>
            <a:r>
              <a:rPr lang="fi-FI" sz="2600" dirty="0"/>
              <a:t> </a:t>
            </a:r>
            <a:r>
              <a:rPr lang="fi-FI" sz="2600" dirty="0" err="1"/>
              <a:t>fatality</a:t>
            </a:r>
            <a:r>
              <a:rPr lang="fi-FI" sz="2600" dirty="0"/>
              <a:t> </a:t>
            </a:r>
            <a:r>
              <a:rPr lang="fi-FI" sz="2600" dirty="0" err="1"/>
              <a:t>rate</a:t>
            </a:r>
            <a:r>
              <a:rPr lang="fi-FI" sz="2600" dirty="0"/>
              <a:t>): </a:t>
            </a:r>
          </a:p>
          <a:p>
            <a:pPr lvl="1"/>
            <a:r>
              <a:rPr lang="fi-FI" sz="2200" dirty="0"/>
              <a:t>Kuinka moni kaikista tartunnan saaneista kuolee tietyssä ajassa</a:t>
            </a:r>
          </a:p>
          <a:p>
            <a:r>
              <a:rPr lang="fi-FI" sz="2600" dirty="0"/>
              <a:t>Kuolleisuus (</a:t>
            </a:r>
            <a:r>
              <a:rPr lang="fi-FI" sz="2600" dirty="0" err="1"/>
              <a:t>mortality</a:t>
            </a:r>
            <a:r>
              <a:rPr lang="fi-FI" sz="2600" dirty="0"/>
              <a:t> </a:t>
            </a:r>
            <a:r>
              <a:rPr lang="fi-FI" sz="2600" dirty="0" err="1"/>
              <a:t>rate</a:t>
            </a:r>
            <a:r>
              <a:rPr lang="fi-FI" sz="2600" dirty="0"/>
              <a:t>):</a:t>
            </a:r>
          </a:p>
          <a:p>
            <a:pPr lvl="1"/>
            <a:r>
              <a:rPr lang="fi-FI" sz="2200" dirty="0"/>
              <a:t>Kuinka moni kuolee tiettynä ajanjaksona ja suhteutettuna johonkin henkilömäärään</a:t>
            </a:r>
          </a:p>
          <a:p>
            <a:r>
              <a:rPr lang="fi-FI" sz="2600" dirty="0"/>
              <a:t>Ylikuolleisuus (</a:t>
            </a:r>
            <a:r>
              <a:rPr lang="fi-FI" sz="2600" dirty="0" err="1"/>
              <a:t>excess</a:t>
            </a:r>
            <a:r>
              <a:rPr lang="fi-FI" sz="2600" dirty="0"/>
              <a:t> </a:t>
            </a:r>
            <a:r>
              <a:rPr lang="fi-FI" sz="2600" dirty="0" err="1"/>
              <a:t>mortality</a:t>
            </a:r>
            <a:r>
              <a:rPr lang="fi-FI" sz="2600" dirty="0"/>
              <a:t> </a:t>
            </a:r>
            <a:r>
              <a:rPr lang="fi-FI" sz="2600" dirty="0" err="1"/>
              <a:t>rate</a:t>
            </a:r>
            <a:r>
              <a:rPr lang="fi-FI" sz="2600" dirty="0"/>
              <a:t>):</a:t>
            </a:r>
          </a:p>
          <a:p>
            <a:pPr lvl="1"/>
            <a:r>
              <a:rPr lang="fi-FI" sz="2200" dirty="0"/>
              <a:t>Kuinka paljon enemmän kuolee tiettynä ajanjaksona ja suhteutettuna johonkin henkilömäärään kuin ”normaalisti”</a:t>
            </a:r>
          </a:p>
          <a:p>
            <a:pPr lvl="1"/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3230425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Sisältö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A6D3-F40B-3F09-3FBD-7BFFA4A8340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Tausta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/>
              <a:t>Covid-19 ilmaantuvuudesta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Kuinka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vakava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Covid-19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tauti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on?</a:t>
            </a:r>
            <a:endParaRPr lang="fi-FI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Näkyvätkö koronaan liittyvät kuolemat kokonais-kuolleisuudessa?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 err="1">
                <a:solidFill>
                  <a:schemeClr val="bg1">
                    <a:lumMod val="75000"/>
                  </a:schemeClr>
                </a:solidFill>
              </a:rPr>
              <a:t>Kokonaiskuolleissuuden</a:t>
            </a: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 seurannasta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Ylikuolleisuudesta</a:t>
            </a:r>
          </a:p>
        </p:txBody>
      </p:sp>
    </p:spTree>
    <p:extLst>
      <p:ext uri="{BB962C8B-B14F-4D97-AF65-F5344CB8AC3E}">
        <p14:creationId xmlns:p14="http://schemas.microsoft.com/office/powerpoint/2010/main" val="29276276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Covid-19 ilmaantuvuus Suomessa</a:t>
            </a:r>
            <a:endParaRPr lang="en-US" dirty="0"/>
          </a:p>
        </p:txBody>
      </p:sp>
      <p:pic>
        <p:nvPicPr>
          <p:cNvPr id="5" name="Content Placeholder 4" descr="Chart, histogram&#10;&#10;Description automatically generated">
            <a:extLst>
              <a:ext uri="{FF2B5EF4-FFF2-40B4-BE49-F238E27FC236}">
                <a16:creationId xmlns:a16="http://schemas.microsoft.com/office/drawing/2014/main" id="{A5D983AD-FA10-72EF-E654-13614AB37B8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99785" y="1476375"/>
            <a:ext cx="10195605" cy="4679950"/>
          </a:xfrm>
        </p:spPr>
      </p:pic>
    </p:spTree>
    <p:extLst>
      <p:ext uri="{BB962C8B-B14F-4D97-AF65-F5344CB8AC3E}">
        <p14:creationId xmlns:p14="http://schemas.microsoft.com/office/powerpoint/2010/main" val="783838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D7026-7734-3776-3105-7338CEC7A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Covid-19 tehohoidon tarve Suomessa</a:t>
            </a:r>
            <a:endParaRPr lang="en-US" dirty="0"/>
          </a:p>
        </p:txBody>
      </p:sp>
      <p:pic>
        <p:nvPicPr>
          <p:cNvPr id="7" name="Content Placeholder 6" descr="Chart, histogram&#10;&#10;Description automatically generated">
            <a:extLst>
              <a:ext uri="{FF2B5EF4-FFF2-40B4-BE49-F238E27FC236}">
                <a16:creationId xmlns:a16="http://schemas.microsoft.com/office/drawing/2014/main" id="{A0737B3C-1981-694C-9FEA-838AF31CC86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t="7905"/>
          <a:stretch/>
        </p:blipFill>
        <p:spPr>
          <a:xfrm>
            <a:off x="1669916" y="1189423"/>
            <a:ext cx="8196754" cy="5488577"/>
          </a:xfrm>
        </p:spPr>
      </p:pic>
    </p:spTree>
    <p:extLst>
      <p:ext uri="{BB962C8B-B14F-4D97-AF65-F5344CB8AC3E}">
        <p14:creationId xmlns:p14="http://schemas.microsoft.com/office/powerpoint/2010/main" val="2970945710"/>
      </p:ext>
    </p:extLst>
  </p:cSld>
  <p:clrMapOvr>
    <a:masterClrMapping/>
  </p:clrMapOvr>
</p:sld>
</file>

<file path=ppt/theme/theme1.xml><?xml version="1.0" encoding="utf-8"?>
<a:theme xmlns:a="http://schemas.openxmlformats.org/drawingml/2006/main" name="THL 2019">
  <a:themeElements>
    <a:clrScheme name="THL tilastovärit">
      <a:dk1>
        <a:srgbClr val="303030"/>
      </a:dk1>
      <a:lt1>
        <a:srgbClr val="FFFFFF"/>
      </a:lt1>
      <a:dk2>
        <a:srgbClr val="7BC143"/>
      </a:dk2>
      <a:lt2>
        <a:srgbClr val="F2F2F2"/>
      </a:lt2>
      <a:accent1>
        <a:srgbClr val="519B2F"/>
      </a:accent1>
      <a:accent2>
        <a:srgbClr val="2F61AD"/>
      </a:accent2>
      <a:accent3>
        <a:srgbClr val="FAA61A"/>
      </a:accent3>
      <a:accent4>
        <a:srgbClr val="CC77AC"/>
      </a:accent4>
      <a:accent5>
        <a:srgbClr val="28A0C1"/>
      </a:accent5>
      <a:accent6>
        <a:srgbClr val="BE3F71"/>
      </a:accent6>
      <a:hlink>
        <a:srgbClr val="2F61AD"/>
      </a:hlink>
      <a:folHlink>
        <a:srgbClr val="5191CD"/>
      </a:folHlink>
    </a:clrScheme>
    <a:fontScheme name="THL 2019 09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HL_ppt-pohja_FI.potx" id="{0C235DFA-C5A3-4771-8FBF-F66F2521313D}" vid="{EAD67558-7969-4F07-BC46-FEB128E2B93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THL_ppt-pohja_FI</Template>
  <TotalTime>36749</TotalTime>
  <Words>1160</Words>
  <Application>Microsoft Macintosh PowerPoint</Application>
  <PresentationFormat>Widescreen</PresentationFormat>
  <Paragraphs>181</Paragraphs>
  <Slides>35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Harding</vt:lpstr>
      <vt:lpstr>Source Sans Pro</vt:lpstr>
      <vt:lpstr>THL 2019</vt:lpstr>
      <vt:lpstr>Koronapandemia ja kuolleisuus Suomessa </vt:lpstr>
      <vt:lpstr>Sisältö</vt:lpstr>
      <vt:lpstr>Sisältö</vt:lpstr>
      <vt:lpstr>Tausta (1)</vt:lpstr>
      <vt:lpstr>Tausta (2)</vt:lpstr>
      <vt:lpstr>Käsitteitä</vt:lpstr>
      <vt:lpstr>Sisältö</vt:lpstr>
      <vt:lpstr>Covid-19 ilmaantuvuus Suomessa</vt:lpstr>
      <vt:lpstr>Covid-19 tehohoidon tarve Suomessa</vt:lpstr>
      <vt:lpstr>Covid-19 testimäärät Suomessa</vt:lpstr>
      <vt:lpstr>Covid-19 kuolleisuus Suomessa</vt:lpstr>
      <vt:lpstr>Sisältö</vt:lpstr>
      <vt:lpstr>Osuus (%) varmistetuista tapauksista jotka joutuivat sairaala- tai tehohoitoon tai kuolivat 30 päivän kuluessa testistä iän mukaan.  Kaikki varmistetut tapaukset alkuvuonna 2020, jolloin pääosin vain vakavat tapaukset tunnistettiin</vt:lpstr>
      <vt:lpstr>Sisältö</vt:lpstr>
      <vt:lpstr>Covid-19 kuolemat ja kaikki kuolemat - Ruotsi</vt:lpstr>
      <vt:lpstr>Covid-19 kuolemat ja kaikki kuolemat - Suomi</vt:lpstr>
      <vt:lpstr>Sisältö</vt:lpstr>
      <vt:lpstr>Mitkä tekijät vaikuttavat kuolleiden määrään?</vt:lpstr>
      <vt:lpstr>PowerPoint Presentation</vt:lpstr>
      <vt:lpstr>PowerPoint Presentation</vt:lpstr>
      <vt:lpstr>PowerPoint Presentation</vt:lpstr>
      <vt:lpstr>Mikä selittää jäljellä olevia eroja?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Sisältö</vt:lpstr>
      <vt:lpstr>PowerPoint Presentation</vt:lpstr>
      <vt:lpstr>Elinajanodotteen muutokset 2020-2021</vt:lpstr>
      <vt:lpstr>Kokonaiskuolleisuus 2022? </vt:lpstr>
      <vt:lpstr>Kokonaiskuolleisuus 2022 viikot 1-26 verrattuna samaan jaksoon 2000-2021 Ikävakioitu kuolleisuus/miljoona</vt:lpstr>
      <vt:lpstr>Yhteenveto</vt:lpstr>
      <vt:lpstr>PowerPoint Presentation</vt:lpstr>
      <vt:lpstr>Tietolähteitä: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subject/>
  <dc:creator/>
  <cp:keywords/>
  <dc:description/>
  <cp:lastModifiedBy>Markku Peltonen</cp:lastModifiedBy>
  <cp:revision>201</cp:revision>
  <dcterms:created xsi:type="dcterms:W3CDTF">2022-06-14T06:20:17Z</dcterms:created>
  <dcterms:modified xsi:type="dcterms:W3CDTF">2022-11-03T07:33:15Z</dcterms:modified>
  <cp:category/>
</cp:coreProperties>
</file>