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300" r:id="rId3"/>
    <p:sldId id="272" r:id="rId4"/>
    <p:sldId id="302" r:id="rId5"/>
    <p:sldId id="301" r:id="rId6"/>
    <p:sldId id="258" r:id="rId7"/>
    <p:sldId id="276" r:id="rId8"/>
    <p:sldId id="303" r:id="rId9"/>
    <p:sldId id="298" r:id="rId10"/>
    <p:sldId id="282" r:id="rId11"/>
    <p:sldId id="292" r:id="rId12"/>
    <p:sldId id="304" r:id="rId13"/>
    <p:sldId id="285" r:id="rId14"/>
    <p:sldId id="286" r:id="rId15"/>
    <p:sldId id="283" r:id="rId16"/>
    <p:sldId id="288" r:id="rId17"/>
    <p:sldId id="287" r:id="rId18"/>
    <p:sldId id="277" r:id="rId19"/>
    <p:sldId id="278" r:id="rId20"/>
    <p:sldId id="290" r:id="rId21"/>
    <p:sldId id="280" r:id="rId22"/>
    <p:sldId id="289" r:id="rId23"/>
    <p:sldId id="294" r:id="rId24"/>
    <p:sldId id="295" r:id="rId25"/>
    <p:sldId id="293" r:id="rId26"/>
    <p:sldId id="291" r:id="rId27"/>
    <p:sldId id="260" r:id="rId28"/>
    <p:sldId id="261" r:id="rId29"/>
    <p:sldId id="262" r:id="rId30"/>
    <p:sldId id="296" r:id="rId31"/>
    <p:sldId id="297" r:id="rId32"/>
    <p:sldId id="299" r:id="rId33"/>
    <p:sldId id="263" r:id="rId34"/>
    <p:sldId id="305" r:id="rId35"/>
    <p:sldId id="266" r:id="rId36"/>
    <p:sldId id="267" r:id="rId37"/>
    <p:sldId id="257" r:id="rId38"/>
    <p:sldId id="274" r:id="rId39"/>
    <p:sldId id="264" r:id="rId40"/>
    <p:sldId id="265" r:id="rId41"/>
    <p:sldId id="268" r:id="rId42"/>
    <p:sldId id="269" r:id="rId43"/>
    <p:sldId id="270" r:id="rId44"/>
    <p:sldId id="271" r:id="rId45"/>
  </p:sldIdLst>
  <p:sldSz cx="9144000" cy="6858000" type="screen4x3"/>
  <p:notesSz cx="6794500" cy="9931400"/>
  <p:defaultTextStyle>
    <a:defPPr>
      <a:defRPr lang="fi-FI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E3E"/>
    <a:srgbClr val="51569E"/>
    <a:srgbClr val="414042"/>
    <a:srgbClr val="4B5EAA"/>
    <a:srgbClr val="00436F"/>
    <a:srgbClr val="00356C"/>
    <a:srgbClr val="FF7C80"/>
    <a:srgbClr val="FFFFFF"/>
    <a:srgbClr val="E9E9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62" autoAdjust="0"/>
    <p:restoredTop sz="94660" autoAdjust="0"/>
  </p:normalViewPr>
  <p:slideViewPr>
    <p:cSldViewPr>
      <p:cViewPr varScale="1">
        <p:scale>
          <a:sx n="132" d="100"/>
          <a:sy n="132" d="100"/>
        </p:scale>
        <p:origin x="7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340"/>
    </p:cViewPr>
  </p:sorterViewPr>
  <p:notesViewPr>
    <p:cSldViewPr>
      <p:cViewPr varScale="1">
        <p:scale>
          <a:sx n="60" d="100"/>
          <a:sy n="60" d="100"/>
        </p:scale>
        <p:origin x="2862" y="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946" y="0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3877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946" y="9433877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1144D54-B8F4-45E9-AC81-CB04EA0404D2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245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946" y="0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4" y="4717733"/>
            <a:ext cx="5436236" cy="446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3877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946" y="9433877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A189561-A48B-4550-9CA1-E2E33612C40C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3160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0175" y="465138"/>
            <a:ext cx="2857500" cy="2144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9195" y="2765930"/>
            <a:ext cx="6965899" cy="3219113"/>
          </a:xfrm>
        </p:spPr>
        <p:txBody>
          <a:bodyPr/>
          <a:lstStyle/>
          <a:p>
            <a:pPr marL="148605" indent="-148605" defTabSz="792562">
              <a:buFont typeface="Arial" panose="020B0604020202020204" pitchFamily="34" charset="0"/>
              <a:buChar char="•"/>
              <a:defRPr/>
            </a:pPr>
            <a:r>
              <a:rPr lang="fi-FI" b="1" i="1" dirty="0" smtClean="0"/>
              <a:t>Kuten tunnettua, Suomen talouden kehitys on pysynyt heikkona.</a:t>
            </a:r>
          </a:p>
          <a:p>
            <a:pPr marL="148605" indent="-148605" defTabSz="792562">
              <a:buFont typeface="Arial" panose="020B0604020202020204" pitchFamily="34" charset="0"/>
              <a:buChar char="•"/>
              <a:defRPr/>
            </a:pPr>
            <a:r>
              <a:rPr lang="fi-FI" b="1" i="1" dirty="0" smtClean="0"/>
              <a:t>Ennusteiden mukaan talouskasvu tulee lähivuosina olemaan </a:t>
            </a:r>
            <a:r>
              <a:rPr lang="fi-FI" b="1" i="1" dirty="0"/>
              <a:t>Suomessa </a:t>
            </a:r>
            <a:r>
              <a:rPr lang="fi-FI" b="1" i="1" dirty="0" smtClean="0"/>
              <a:t>edelleen euroalueen keskiarvoa hitaampaa [kuvio].</a:t>
            </a:r>
          </a:p>
          <a:p>
            <a:pPr marL="148605" indent="-148605" defTabSz="792562">
              <a:buFont typeface="Arial" panose="020B0604020202020204" pitchFamily="34" charset="0"/>
              <a:buChar char="•"/>
              <a:defRPr/>
            </a:pPr>
            <a:r>
              <a:rPr lang="fi-FI" b="1" i="1" dirty="0" smtClean="0"/>
              <a:t>Talouden heikkous on keskittynyt eniten vientiin ja tuotannollisiin investointeihin.</a:t>
            </a:r>
          </a:p>
          <a:p>
            <a:pPr marL="148605" indent="-148605" defTabSz="792562">
              <a:buFont typeface="Arial" panose="020B0604020202020204" pitchFamily="34" charset="0"/>
              <a:buChar char="•"/>
              <a:defRPr/>
            </a:pPr>
            <a:endParaRPr lang="fi-FI" b="1" i="1" dirty="0"/>
          </a:p>
          <a:p>
            <a:pPr marL="148605" indent="-148605" defTabSz="792562">
              <a:buFont typeface="Arial" panose="020B0604020202020204" pitchFamily="34" charset="0"/>
              <a:buChar char="•"/>
              <a:defRPr/>
            </a:pPr>
            <a:r>
              <a:rPr lang="fi-FI" b="1" i="1" dirty="0" smtClean="0"/>
              <a:t>Suomen teollisuudessa on</a:t>
            </a:r>
            <a:r>
              <a:rPr lang="fi-FI" b="1" i="1" baseline="0" dirty="0" smtClean="0"/>
              <a:t> menetetty paljon korkean tuottavuuden työpaikkoja, ja </a:t>
            </a:r>
            <a:r>
              <a:rPr lang="fi-FI" b="1" i="1" dirty="0" smtClean="0"/>
              <a:t>talouskasvua</a:t>
            </a:r>
            <a:r>
              <a:rPr lang="fi-FI" b="1" i="1" baseline="0" dirty="0" smtClean="0"/>
              <a:t> painavat edelleen väestön ikääntyminen, heikentynyt kustannuskilpailukyky ja Venäjän talousvaikeudet.</a:t>
            </a:r>
          </a:p>
          <a:p>
            <a:pPr defTabSz="792562">
              <a:defRPr/>
            </a:pPr>
            <a:endParaRPr lang="fi-FI" b="1" i="1" baseline="0" dirty="0" smtClean="0"/>
          </a:p>
          <a:p>
            <a:pPr marL="148605" indent="-148605" defTabSz="792562">
              <a:buFont typeface="Arial" panose="020B0604020202020204" pitchFamily="34" charset="0"/>
              <a:buChar char="•"/>
              <a:defRPr/>
            </a:pPr>
            <a:endParaRPr lang="fi-FI" b="1" i="1" dirty="0"/>
          </a:p>
          <a:p>
            <a:pPr marL="148605" indent="-148605" defTabSz="792562">
              <a:buFont typeface="Arial" panose="020B0604020202020204" pitchFamily="34" charset="0"/>
              <a:buChar char="•"/>
              <a:defRPr/>
            </a:pPr>
            <a:endParaRPr lang="fi-FI" b="1" i="1" baseline="0" dirty="0" smtClean="0"/>
          </a:p>
          <a:p>
            <a:pPr defTabSz="792562">
              <a:defRPr/>
            </a:pPr>
            <a:endParaRPr lang="fi-FI" b="1" i="1" dirty="0"/>
          </a:p>
          <a:p>
            <a:pPr defTabSz="792562">
              <a:defRPr/>
            </a:pPr>
            <a:r>
              <a:rPr lang="fi-FI" baseline="0" dirty="0" smtClean="0"/>
              <a:t>[Kuvion</a:t>
            </a:r>
            <a:r>
              <a:rPr lang="fi-FI" dirty="0" smtClean="0"/>
              <a:t> ennusteet:</a:t>
            </a:r>
          </a:p>
          <a:p>
            <a:pPr defTabSz="792562">
              <a:defRPr/>
            </a:pPr>
            <a:r>
              <a:rPr lang="fi-FI" dirty="0" smtClean="0"/>
              <a:t>	Suomi: SP kesäkuu 2015]</a:t>
            </a:r>
          </a:p>
          <a:p>
            <a:pPr defTabSz="792562">
              <a:defRPr/>
            </a:pPr>
            <a:r>
              <a:rPr lang="fi-FI" baseline="0" dirty="0" smtClean="0"/>
              <a:t>	Euroalue: EKP syyskuu 2015]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1749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844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144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>
              <a:buFontTx/>
              <a:buChar char="•"/>
            </a:pP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9C8385-54C6-4482-BBF1-D1FDD31F3C85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63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1993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7199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0249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7394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9325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495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700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32B438-F890-4FF0-9C55-113C201F877B}" type="slidenum">
              <a:rPr lang="fi-FI" smtClean="0"/>
              <a:pPr>
                <a:defRPr/>
              </a:pPr>
              <a:t>4</a:t>
            </a:fld>
            <a:endParaRPr lang="fi-FI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0717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1" i="1" dirty="0" smtClean="0"/>
              <a:t>Kasvu on kuitenkin vielä haurasta.</a:t>
            </a:r>
            <a:r>
              <a:rPr lang="fi-FI" b="1" i="1" baseline="0" dirty="0" smtClean="0"/>
              <a:t> </a:t>
            </a:r>
            <a:r>
              <a:rPr lang="fi-FI" b="1" dirty="0" smtClean="0"/>
              <a:t>Suomen</a:t>
            </a:r>
            <a:r>
              <a:rPr lang="fi-FI" b="1" baseline="0" dirty="0" smtClean="0"/>
              <a:t> talouden </a:t>
            </a:r>
            <a:r>
              <a:rPr lang="fi-FI" b="1" baseline="0" dirty="0" err="1" smtClean="0"/>
              <a:t>akilleen</a:t>
            </a:r>
            <a:r>
              <a:rPr lang="fi-FI" b="1" baseline="0" dirty="0" smtClean="0"/>
              <a:t> kantapää on viennin heikko kehitys ja korkea pitkittyvä työttömyys 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b="1" i="1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1" i="1" dirty="0" smtClean="0"/>
              <a:t>Viennin heikko kehitys on heijastunut</a:t>
            </a:r>
            <a:r>
              <a:rPr lang="fi-FI" b="1" i="1" baseline="0" dirty="0" smtClean="0"/>
              <a:t> myös teollisuustuotannon alavireisyyteen</a:t>
            </a:r>
            <a:endParaRPr lang="fi-FI" b="1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b="1" i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="1" i="1" dirty="0" smtClean="0"/>
              <a:t>Vaikka euroalueen talous on elpynyt ja Suomen vienti sinne on kasvanut, on kokonaisuudessaan Suomen viennin kehitys ollut heikkoa.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b="1" i="1" dirty="0" smtClean="0"/>
              <a:t>Tässä Suomi on poikennut useimmista muista euroalueen maista.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571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6928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9625" indent="-159625">
              <a:buFont typeface="Arial" panose="020B0604020202020204" pitchFamily="34" charset="0"/>
              <a:buChar char="•"/>
            </a:pPr>
            <a:r>
              <a:rPr lang="fi-FI" dirty="0" smtClean="0"/>
              <a:t>Suomen Pankin asiantuntijoiden laatima raportti </a:t>
            </a:r>
            <a:r>
              <a:rPr lang="fi-FI" dirty="0"/>
              <a:t>käsittelee tuotannollisten investointien viime vuosien kehitystä ja sen </a:t>
            </a:r>
            <a:r>
              <a:rPr lang="fi-FI" dirty="0" smtClean="0"/>
              <a:t>taustatekijöitä.</a:t>
            </a:r>
          </a:p>
          <a:p>
            <a:pPr marL="159625" indent="-159625">
              <a:buFont typeface="Arial" panose="020B0604020202020204" pitchFamily="34" charset="0"/>
              <a:buChar char="•"/>
            </a:pPr>
            <a:r>
              <a:rPr lang="fi-FI" dirty="0" smtClean="0"/>
              <a:t>Raportti </a:t>
            </a:r>
            <a:r>
              <a:rPr lang="fi-FI" dirty="0"/>
              <a:t>keskittyy investointeihin euroalueella ja Suomessa. Erityishuomio annetaan rahoitusoloille investointien taustatekijänä.</a:t>
            </a:r>
          </a:p>
          <a:p>
            <a:pPr marL="159625" indent="-159625">
              <a:buFont typeface="Arial" panose="020B0604020202020204" pitchFamily="34" charset="0"/>
              <a:buChar char="•"/>
            </a:pPr>
            <a:endParaRPr lang="fi-FI" dirty="0"/>
          </a:p>
          <a:p>
            <a:pPr marL="159625" indent="-159625">
              <a:buFont typeface="Arial" panose="020B0604020202020204" pitchFamily="34" charset="0"/>
              <a:buChar char="•"/>
            </a:pPr>
            <a:r>
              <a:rPr lang="fi-FI" dirty="0"/>
              <a:t>Tuotannolliset investoinnit ovat kansainvälisen finanssikriisin alkamisen jälkeen olleet vaimeita laajasti kehittyneissä </a:t>
            </a:r>
            <a:r>
              <a:rPr lang="fi-FI" dirty="0" smtClean="0"/>
              <a:t>talouksissa, myös euroalueella.</a:t>
            </a:r>
          </a:p>
          <a:p>
            <a:pPr marL="159625" indent="-159625">
              <a:buFont typeface="Arial" panose="020B0604020202020204" pitchFamily="34" charset="0"/>
              <a:buChar char="•"/>
            </a:pPr>
            <a:r>
              <a:rPr lang="fi-FI" dirty="0" smtClean="0"/>
              <a:t>Suomessa kehitys on ollut erityisen heikkoa, eikä käännettä parempaan suuntaan ole vielä koettu – toisin kuin euroalueella keskimäärin.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44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643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4E338-A09A-4397-9BC4-A64D73A9FFDE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7422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7180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730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PowerPoint_97_2003_-esitys1.ppt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094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Base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746000"/>
            <a:ext cx="4302000" cy="1857600"/>
          </a:xfrm>
        </p:spPr>
        <p:txBody>
          <a:bodyPr anchor="b" anchorCtr="0"/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58400"/>
            <a:ext cx="4302000" cy="939600"/>
          </a:xfrm>
        </p:spPr>
        <p:txBody>
          <a:bodyPr>
            <a:normAutofit/>
          </a:bodyPr>
          <a:lstStyle>
            <a:lvl1pPr marL="0" indent="0" algn="l">
              <a:buFont typeface="Symbol" pitchFamily="1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3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442800"/>
            <a:ext cx="4302000" cy="3333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14" name="Rectangle 2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7600"/>
            <a:ext cx="727200" cy="3636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7.12.2016</a:t>
            </a:r>
            <a:endParaRPr lang="fi-FI" dirty="0"/>
          </a:p>
        </p:txBody>
      </p:sp>
      <p:sp>
        <p:nvSpPr>
          <p:cNvPr id="15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61200" y="6357600"/>
            <a:ext cx="525600" cy="3636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71A5582-A9DA-4417-AD47-C383050DF7E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_distribution_title"/>
          <p:cNvSpPr txBox="1"/>
          <p:nvPr userDrawn="1"/>
        </p:nvSpPr>
        <p:spPr>
          <a:xfrm>
            <a:off x="6228000" y="6357600"/>
            <a:ext cx="1886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r>
              <a:rPr lang="fi-FI" sz="800" smtClean="0">
                <a:solidFill>
                  <a:srgbClr val="FFFFFF"/>
                </a:solidFill>
                <a:latin typeface="Arial" panose="020B0604020202020204" pitchFamily="34" charset="0"/>
              </a:rPr>
              <a:t>Julkinen</a:t>
            </a:r>
            <a:endParaRPr lang="fi-FI" sz="800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itle_and_company"/>
          <p:cNvSpPr txBox="1"/>
          <p:nvPr userDrawn="1"/>
        </p:nvSpPr>
        <p:spPr>
          <a:xfrm>
            <a:off x="457200" y="715800"/>
            <a:ext cx="4301999" cy="3348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l"/>
            <a:r>
              <a:rPr lang="fi-FI" sz="1200" smtClean="0">
                <a:solidFill>
                  <a:srgbClr val="FFFFFF"/>
                </a:solidFill>
                <a:latin typeface="Georgia" panose="02040502050405020303" pitchFamily="18" charset="0"/>
              </a:rPr>
              <a:t>Suomen Pankki</a:t>
            </a:r>
            <a:endParaRPr lang="fi-FI" sz="1200" dirty="0" err="1" smtClean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r>
              <a:rPr lang="fi-FI" sz="800" smtClean="0">
                <a:solidFill>
                  <a:srgbClr val="DA8D91"/>
                </a:solidFill>
                <a:latin typeface="Arial" panose="020B0604020202020204" pitchFamily="34" charset="0"/>
              </a:rPr>
              <a:t>Julkinen</a:t>
            </a:r>
            <a:endParaRPr lang="fi-FI" sz="800" dirty="0" err="1" smtClean="0">
              <a:solidFill>
                <a:srgbClr val="DA8D9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 type="twoObj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0" y="1821600"/>
            <a:ext cx="3168000" cy="4305600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6306" y="1821600"/>
            <a:ext cx="3168000" cy="4305600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r>
              <a:rPr lang="fi-FI" sz="800" smtClean="0">
                <a:solidFill>
                  <a:srgbClr val="DA8D91"/>
                </a:solidFill>
                <a:latin typeface="Arial" panose="020B0604020202020204" pitchFamily="34" charset="0"/>
              </a:rPr>
              <a:t>Julkinen</a:t>
            </a:r>
            <a:endParaRPr lang="fi-FI" sz="800" dirty="0" err="1" smtClean="0">
              <a:solidFill>
                <a:srgbClr val="DA8D9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r>
              <a:rPr lang="fi-FI" sz="800" smtClean="0">
                <a:solidFill>
                  <a:srgbClr val="DA8D91"/>
                </a:solidFill>
                <a:latin typeface="Arial" panose="020B0604020202020204" pitchFamily="34" charset="0"/>
              </a:rPr>
              <a:t>Julkinen</a:t>
            </a:r>
            <a:endParaRPr lang="fi-FI" sz="800" dirty="0" err="1" smtClean="0">
              <a:solidFill>
                <a:srgbClr val="DA8D9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r>
              <a:rPr lang="fi-FI" sz="800" smtClean="0">
                <a:solidFill>
                  <a:srgbClr val="DA8D91"/>
                </a:solidFill>
                <a:latin typeface="Arial" panose="020B0604020202020204" pitchFamily="34" charset="0"/>
              </a:rPr>
              <a:t>Julkinen</a:t>
            </a:r>
            <a:endParaRPr lang="fi-FI" sz="800" dirty="0" err="1" smtClean="0">
              <a:solidFill>
                <a:srgbClr val="DA8D9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ontent" preserve="1" userDrawn="1">
  <p:cSld name="tex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86400" y="1821600"/>
            <a:ext cx="3168000" cy="430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6800" y="1821600"/>
            <a:ext cx="3168000" cy="430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2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r>
              <a:rPr lang="fi-FI" sz="800" smtClean="0">
                <a:solidFill>
                  <a:srgbClr val="DA8D91"/>
                </a:solidFill>
                <a:latin typeface="Arial" panose="020B0604020202020204" pitchFamily="34" charset="0"/>
              </a:rPr>
              <a:t>Julkinen</a:t>
            </a:r>
            <a:endParaRPr lang="fi-FI" sz="800" dirty="0" err="1" smtClean="0">
              <a:solidFill>
                <a:srgbClr val="DA8D9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" y="0"/>
            <a:ext cx="9140342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86400" y="363600"/>
            <a:ext cx="65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6400" y="1821600"/>
            <a:ext cx="6548400" cy="43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6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7600"/>
            <a:ext cx="727200" cy="3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rgbClr val="3F3E3E"/>
                </a:solidFill>
              </a:defRPr>
            </a:lvl1pPr>
          </a:lstStyle>
          <a:p>
            <a:r>
              <a:rPr lang="fi-FI" smtClean="0"/>
              <a:t>7.12.2016</a:t>
            </a:r>
            <a:endParaRPr lang="fi-FI" dirty="0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4400" y="6357600"/>
            <a:ext cx="1929600" cy="3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3F3E3E"/>
                </a:solidFill>
              </a:defRPr>
            </a:lvl1pPr>
          </a:lstStyle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61200" y="6357600"/>
            <a:ext cx="525600" cy="3636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00">
                <a:solidFill>
                  <a:srgbClr val="3F3E3E"/>
                </a:solidFill>
              </a:defRPr>
            </a:lvl1pPr>
          </a:lstStyle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xtBox 1"/>
          <p:cNvSpPr txBox="1"/>
          <p:nvPr userDrawn="1"/>
        </p:nvSpPr>
        <p:spPr>
          <a:xfrm>
            <a:off x="3230932" y="6357600"/>
            <a:ext cx="2682136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i-FI" sz="800" dirty="0" smtClean="0">
                <a:solidFill>
                  <a:srgbClr val="3F3E3E"/>
                </a:solidFill>
              </a:rPr>
              <a:t>Suomen Pankki – </a:t>
            </a:r>
            <a:r>
              <a:rPr lang="fi-FI" sz="800" dirty="0" err="1" smtClean="0">
                <a:solidFill>
                  <a:srgbClr val="3F3E3E"/>
                </a:solidFill>
              </a:rPr>
              <a:t>Finlands</a:t>
            </a:r>
            <a:r>
              <a:rPr lang="fi-FI" sz="800" dirty="0" smtClean="0">
                <a:solidFill>
                  <a:srgbClr val="3F3E3E"/>
                </a:solidFill>
              </a:rPr>
              <a:t> Bank – Bank of Finland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72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0" baseline="0">
          <a:solidFill>
            <a:srgbClr val="51569E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2000">
          <a:solidFill>
            <a:srgbClr val="3F3E3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Arial" panose="020B0604020202020204" pitchFamily="34" charset="0"/>
        <a:buChar char="–"/>
        <a:defRPr sz="1500">
          <a:solidFill>
            <a:srgbClr val="3F3E3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Arial" panose="020B0604020202020204" pitchFamily="34" charset="0"/>
        <a:buChar char="–"/>
        <a:defRPr sz="1500">
          <a:solidFill>
            <a:srgbClr val="3F3E3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Arial" panose="020B0604020202020204" pitchFamily="34" charset="0"/>
        <a:buChar char="–"/>
        <a:defRPr sz="1500">
          <a:solidFill>
            <a:srgbClr val="3F3E3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Arial" panose="020B0604020202020204" pitchFamily="34" charset="0"/>
        <a:buChar char="–"/>
        <a:defRPr sz="1500">
          <a:solidFill>
            <a:srgbClr val="3F3E3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Suomen kustannuskilpailukyky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Luento, Helsingin yliopisto, 7.12.2016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4182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 smtClean="0"/>
              <a:t>Kustannus</a:t>
            </a:r>
            <a:r>
              <a:rPr lang="fi-FI" dirty="0" smtClean="0"/>
              <a:t>kilpailukyky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00" y="2564904"/>
            <a:ext cx="6548400" cy="356229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dirty="0" smtClean="0"/>
              <a:t>1. </a:t>
            </a:r>
            <a:r>
              <a:rPr lang="fi-FI" dirty="0"/>
              <a:t>”Reaalinen kilpailukyky” tai ”kasvukilpailukyky”: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fi-FI" dirty="0"/>
              <a:t>Pitkän aikavälin kasvuedellytysten määrittäjä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fi-FI" dirty="0"/>
              <a:t>2</a:t>
            </a:r>
            <a:r>
              <a:rPr lang="fi-FI" dirty="0" smtClean="0"/>
              <a:t>. Kustannuskilpailukyky</a:t>
            </a:r>
            <a:r>
              <a:rPr lang="fi-FI" dirty="0"/>
              <a:t>: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fi-FI" dirty="0"/>
              <a:t>Kustannustaso talouden ulkoisen tasapainon ja vientituotannon työllisyyden edellytysten </a:t>
            </a:r>
            <a:r>
              <a:rPr lang="fi-FI" dirty="0" smtClean="0"/>
              <a:t>näkökulmasta</a:t>
            </a:r>
            <a:endParaRPr lang="fi-FI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1691680" y="3573016"/>
            <a:ext cx="6552728" cy="1080120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303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04864"/>
            <a:ext cx="6912768" cy="243914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Kustannuskilpailukyvyn mittaaminen: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Työkustannusten </a:t>
            </a:r>
            <a:r>
              <a:rPr lang="fi-FI" dirty="0"/>
              <a:t>kehitys (suhteessa yritysten palkanmaksuvaraan) verrattuna kauppakumppanimaihin</a:t>
            </a:r>
            <a:br>
              <a:rPr lang="fi-FI" dirty="0"/>
            </a:b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4472491"/>
            <a:ext cx="2676190" cy="1323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594" y="4472491"/>
            <a:ext cx="2232248" cy="148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55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Kustannustaso vaikuttaa vientiin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904" t="8432" r="3854" b="220"/>
          <a:stretch/>
        </p:blipFill>
        <p:spPr>
          <a:xfrm>
            <a:off x="1886400" y="1680145"/>
            <a:ext cx="6624736" cy="46805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7.10.2016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9302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Kustannuskilpailukyvyn mittarit (1)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00" y="2132856"/>
            <a:ext cx="6548400" cy="3994344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fi-FI" u="sng" dirty="0" smtClean="0"/>
              <a:t>Työkustannukset</a:t>
            </a:r>
          </a:p>
          <a:p>
            <a:pPr>
              <a:spcBef>
                <a:spcPts val="1800"/>
              </a:spcBef>
            </a:pPr>
            <a:r>
              <a:rPr lang="fi-FI" dirty="0" smtClean="0"/>
              <a:t>Työkustannukset henkeä kohti: Suomi jaettuna kauppakumppanimaiden painotetulla keskiarvolla</a:t>
            </a:r>
          </a:p>
          <a:p>
            <a:pPr lvl="1"/>
            <a:r>
              <a:rPr lang="fi-FI" dirty="0" smtClean="0"/>
              <a:t>Painot samat kuin kauppapainoisissa valuuttaindekseissä eli suunnilleen Suomen ulkomaankaupan maapainot</a:t>
            </a:r>
          </a:p>
          <a:p>
            <a:pPr lvl="1"/>
            <a:r>
              <a:rPr lang="fi-FI" dirty="0" smtClean="0"/>
              <a:t>Muunnettuina saman valuutan määräisiksi</a:t>
            </a:r>
          </a:p>
          <a:p>
            <a:pPr>
              <a:spcBef>
                <a:spcPts val="1800"/>
              </a:spcBef>
            </a:pPr>
            <a:r>
              <a:rPr lang="fi-FI" dirty="0" smtClean="0"/>
              <a:t>Mitataan muutoksia yli ajan</a:t>
            </a:r>
          </a:p>
          <a:p>
            <a:pPr>
              <a:spcBef>
                <a:spcPts val="1800"/>
              </a:spcBef>
            </a:pPr>
            <a:r>
              <a:rPr lang="fi-FI" dirty="0" smtClean="0"/>
              <a:t>Kehitykseen vaikuttavat muutokset työkustannuksissa sekä valuuttakursseissa</a:t>
            </a:r>
          </a:p>
          <a:p>
            <a:pPr lvl="1"/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089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Kustannuskilpailukyvyn mittarit </a:t>
            </a:r>
            <a:r>
              <a:rPr lang="fi-FI" dirty="0" smtClean="0"/>
              <a:t>(2)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00" y="2060848"/>
            <a:ext cx="6548400" cy="4066352"/>
          </a:xfrm>
        </p:spPr>
        <p:txBody>
          <a:bodyPr/>
          <a:lstStyle/>
          <a:p>
            <a:pPr marL="57150" indent="0">
              <a:spcBef>
                <a:spcPts val="1200"/>
              </a:spcBef>
              <a:buNone/>
            </a:pPr>
            <a:r>
              <a:rPr lang="fi-FI" u="sng" dirty="0"/>
              <a:t>(Nimelliset) yksikkötyökustannukset</a:t>
            </a:r>
          </a:p>
          <a:p>
            <a:pPr marL="400050">
              <a:spcBef>
                <a:spcPts val="1200"/>
              </a:spcBef>
            </a:pPr>
            <a:r>
              <a:rPr lang="fi-FI" dirty="0" smtClean="0"/>
              <a:t>Lasketaan samoin kuin edellä, mutta työkustannukset </a:t>
            </a:r>
            <a:r>
              <a:rPr lang="fi-FI" dirty="0"/>
              <a:t>henkeä </a:t>
            </a:r>
            <a:r>
              <a:rPr lang="fi-FI" dirty="0" smtClean="0"/>
              <a:t>kohti jaetaan työn tuottavuudella</a:t>
            </a:r>
          </a:p>
          <a:p>
            <a:pPr marL="400050">
              <a:spcBef>
                <a:spcPts val="1200"/>
              </a:spcBef>
            </a:pPr>
            <a:r>
              <a:rPr lang="fi-FI" dirty="0" smtClean="0"/>
              <a:t>Ekvivalentti: työkustannusten summa jaettuna tuotannon </a:t>
            </a:r>
            <a:r>
              <a:rPr lang="fi-FI" i="1" dirty="0" smtClean="0"/>
              <a:t>määrällä</a:t>
            </a:r>
            <a:endParaRPr lang="fi-FI" i="1" dirty="0"/>
          </a:p>
          <a:p>
            <a:pPr marL="57150" indent="0">
              <a:spcBef>
                <a:spcPts val="3000"/>
              </a:spcBef>
              <a:buNone/>
            </a:pPr>
            <a:r>
              <a:rPr lang="fi-FI" u="sng" dirty="0" smtClean="0"/>
              <a:t>Reaaliset yksikkötyökustannukset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fi-FI" dirty="0" smtClean="0"/>
              <a:t>= työn tulo-osuus = kannattavuuden käänteiden mittari</a:t>
            </a:r>
            <a:endParaRPr lang="fi-FI" dirty="0"/>
          </a:p>
          <a:p>
            <a:pPr marL="400050">
              <a:spcBef>
                <a:spcPts val="1200"/>
              </a:spcBef>
            </a:pPr>
            <a:r>
              <a:rPr lang="fi-FI" dirty="0"/>
              <a:t>Samoin kuin edellä, mutta </a:t>
            </a:r>
            <a:r>
              <a:rPr lang="fi-FI" dirty="0" smtClean="0"/>
              <a:t>työkustannusten </a:t>
            </a:r>
            <a:r>
              <a:rPr lang="fi-FI" dirty="0"/>
              <a:t>summa jaettuna tuotannon </a:t>
            </a:r>
            <a:r>
              <a:rPr lang="fi-FI" i="1" dirty="0" smtClean="0"/>
              <a:t>arvolla</a:t>
            </a:r>
            <a:endParaRPr lang="fi-FI" i="1" dirty="0"/>
          </a:p>
          <a:p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279128" y="2329716"/>
            <a:ext cx="1412552" cy="523220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l"/>
            <a:r>
              <a:rPr lang="fi-FI" sz="1400" dirty="0" smtClean="0">
                <a:solidFill>
                  <a:srgbClr val="FF0000"/>
                </a:solidFill>
              </a:rPr>
              <a:t>Ehkä eniten käytetty mittari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2344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Kustannuskilpailukyvyn mittaaminen: avoin sektori tai koko talous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00" y="2276872"/>
            <a:ext cx="6548400" cy="3850328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fi-FI" dirty="0" smtClean="0"/>
              <a:t>Talouden ulkoinen tasapaino näkyy suoraan talouden ”avoimella sektorilla”</a:t>
            </a:r>
          </a:p>
          <a:p>
            <a:pPr>
              <a:spcBef>
                <a:spcPts val="2400"/>
              </a:spcBef>
            </a:pPr>
            <a:r>
              <a:rPr lang="fi-FI" dirty="0" smtClean="0"/>
              <a:t>Avoin sektori </a:t>
            </a:r>
            <a:r>
              <a:rPr lang="fi-FI" dirty="0"/>
              <a:t>≈</a:t>
            </a:r>
            <a:r>
              <a:rPr lang="fi-FI" dirty="0" smtClean="0"/>
              <a:t> tehdasteollisuus</a:t>
            </a:r>
          </a:p>
          <a:p>
            <a:pPr>
              <a:spcBef>
                <a:spcPts val="2400"/>
              </a:spcBef>
            </a:pPr>
            <a:r>
              <a:rPr lang="fi-FI" dirty="0" smtClean="0"/>
              <a:t>Kustannuskilpailukyvyn mittarit koskevat joko</a:t>
            </a:r>
          </a:p>
          <a:p>
            <a:pPr marL="857250" lvl="1" indent="-457200">
              <a:buFont typeface="+mj-lt"/>
              <a:buAutoNum type="arabicPeriod"/>
            </a:pPr>
            <a:r>
              <a:rPr lang="fi-FI" sz="2000" dirty="0"/>
              <a:t>k</a:t>
            </a:r>
            <a:r>
              <a:rPr lang="fi-FI" sz="2000" dirty="0" smtClean="0"/>
              <a:t>oko taloutta tai</a:t>
            </a:r>
          </a:p>
          <a:p>
            <a:pPr marL="857250" lvl="1" indent="-457200">
              <a:buFont typeface="+mj-lt"/>
              <a:buAutoNum type="arabicPeriod"/>
            </a:pPr>
            <a:r>
              <a:rPr lang="fi-FI" sz="2000" dirty="0"/>
              <a:t>t</a:t>
            </a:r>
            <a:r>
              <a:rPr lang="fi-FI" sz="2000" dirty="0" smtClean="0"/>
              <a:t>ehdasteollisuutta</a:t>
            </a:r>
            <a:endParaRPr lang="fi-FI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6498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04864"/>
            <a:ext cx="6548400" cy="1872208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Kustannuskilpailukyvyn mittaaminen: </a:t>
            </a:r>
            <a:r>
              <a:rPr lang="fi-FI" dirty="0" smtClean="0"/>
              <a:t>tehdasteollisuus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Miten mitata Suomen tapauksessa?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2245207" y="4932457"/>
            <a:ext cx="500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dirty="0" smtClean="0">
                <a:solidFill>
                  <a:srgbClr val="414042"/>
                </a:solidFill>
              </a:rPr>
              <a:t>Lauri </a:t>
            </a:r>
            <a:r>
              <a:rPr lang="fi-FI" sz="1600" dirty="0" smtClean="0">
                <a:solidFill>
                  <a:srgbClr val="414042"/>
                </a:solidFill>
              </a:rPr>
              <a:t>Kajanoja: </a:t>
            </a:r>
            <a:r>
              <a:rPr lang="fi-FI" sz="1600" i="1" dirty="0" smtClean="0">
                <a:solidFill>
                  <a:srgbClr val="414042"/>
                </a:solidFill>
              </a:rPr>
              <a:t>Suomen </a:t>
            </a:r>
            <a:r>
              <a:rPr lang="fi-FI" sz="1600" i="1" dirty="0" smtClean="0">
                <a:solidFill>
                  <a:srgbClr val="414042"/>
                </a:solidFill>
              </a:rPr>
              <a:t>kilpailukyky ja sen mittaaminen</a:t>
            </a:r>
            <a:r>
              <a:rPr lang="fi-FI" sz="1600" dirty="0" smtClean="0">
                <a:solidFill>
                  <a:srgbClr val="414042"/>
                </a:solidFill>
              </a:rPr>
              <a:t>. Euro &amp; talous 5/2012, Suomen Pankki</a:t>
            </a:r>
            <a:r>
              <a:rPr lang="fi-FI" sz="1600" dirty="0" smtClean="0">
                <a:solidFill>
                  <a:srgbClr val="414042"/>
                </a:solidFill>
              </a:rPr>
              <a:t>.</a:t>
            </a:r>
            <a:endParaRPr lang="fi-FI" sz="1600" dirty="0" smtClean="0">
              <a:solidFill>
                <a:srgbClr val="41404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6801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Tehdasteollisuuden yksikkötyökustannukset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00" y="2060848"/>
            <a:ext cx="6548400" cy="4066352"/>
          </a:xfrm>
        </p:spPr>
        <p:txBody>
          <a:bodyPr/>
          <a:lstStyle/>
          <a:p>
            <a:r>
              <a:rPr lang="fi-FI" dirty="0" smtClean="0"/>
              <a:t>Tehdasteollisuuden </a:t>
            </a:r>
            <a:r>
              <a:rPr lang="fi-FI" u="sng" dirty="0" smtClean="0"/>
              <a:t>nimelliset </a:t>
            </a:r>
            <a:r>
              <a:rPr lang="fi-FI" dirty="0" smtClean="0"/>
              <a:t>suhteelliset yksikkötyökustannukset EI hyödyllinen mittari Suomessa, koska hintakehitys ollut hyvin poikkeavaa</a:t>
            </a:r>
          </a:p>
          <a:p>
            <a:pPr>
              <a:spcBef>
                <a:spcPts val="3000"/>
              </a:spcBef>
            </a:pPr>
            <a:r>
              <a:rPr lang="fi-FI" dirty="0" smtClean="0"/>
              <a:t>Tehdasteollisuuden </a:t>
            </a:r>
            <a:r>
              <a:rPr lang="fi-FI" u="sng" dirty="0" smtClean="0"/>
              <a:t>reaaliset</a:t>
            </a:r>
            <a:r>
              <a:rPr lang="fi-FI" dirty="0" smtClean="0"/>
              <a:t> yksikkötyökustannukset ovat hyödyllinen mittari myös Suomen tapauksessa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i-FI" sz="2000" dirty="0" smtClean="0"/>
              <a:t>Niihin vaikuttavat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000" dirty="0" smtClean="0"/>
              <a:t>Työkustannukset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000" dirty="0" smtClean="0"/>
              <a:t>Tuotoksen arvo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000" dirty="0" smtClean="0"/>
              <a:t>Välituotteiden hinnat</a:t>
            </a:r>
            <a:endParaRPr lang="fi-FI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6225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984" y="404664"/>
            <a:ext cx="65484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Tehdasteollisuuden nimelliset ja reaaliset yksikkötyökustannukset:</a:t>
            </a:r>
            <a:br>
              <a:rPr lang="fi-FI" dirty="0" smtClean="0"/>
            </a:br>
            <a:r>
              <a:rPr lang="fi-FI" dirty="0" smtClean="0"/>
              <a:t>Suomi suhteessa kauppakumppanimaihin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244" t="8323" r="11006" b="2898"/>
          <a:stretch/>
        </p:blipFill>
        <p:spPr>
          <a:xfrm>
            <a:off x="1403648" y="1700808"/>
            <a:ext cx="6192688" cy="46085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2878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Tehdasteollisuuden hintakehitys oli Suomessa poikkeuksellista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308" t="6066" r="11308" b="3693"/>
          <a:stretch/>
        </p:blipFill>
        <p:spPr>
          <a:xfrm>
            <a:off x="1619672" y="1651157"/>
            <a:ext cx="6192688" cy="47064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569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548400" cy="1143000"/>
          </a:xfrm>
        </p:spPr>
        <p:txBody>
          <a:bodyPr/>
          <a:lstStyle/>
          <a:p>
            <a:pPr algn="ctr"/>
            <a:r>
              <a:rPr lang="fi-FI" dirty="0" smtClean="0"/>
              <a:t>Suomen talous viime vuosina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7.10.2016</a:t>
            </a: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380" y="1856476"/>
            <a:ext cx="1728192" cy="10238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937" y="1952836"/>
            <a:ext cx="1224136" cy="1224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207" y="6513"/>
            <a:ext cx="1530008" cy="10200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836" y="957580"/>
            <a:ext cx="2010589" cy="992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501" y="1856476"/>
            <a:ext cx="1623319" cy="9323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2479" y="1017943"/>
            <a:ext cx="2160240" cy="842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9856" y="0"/>
            <a:ext cx="1489569" cy="9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21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Tehdasteollisuuden tuotannon arvo supistunut Suomessa, vaikka määrä kasvanut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799" y="1543016"/>
            <a:ext cx="7425689" cy="48383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8628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1764" t="6341" r="9625" b="6397"/>
          <a:stretch/>
        </p:blipFill>
        <p:spPr>
          <a:xfrm>
            <a:off x="1691680" y="1605287"/>
            <a:ext cx="6624736" cy="4799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Elektroniikkateollisuudessa tuotannon määrä ylös osin siksi, että hinnat tilastoidaan “laatukorjattuina”</a:t>
            </a:r>
            <a:endParaRPr lang="fi-FI" dirty="0"/>
          </a:p>
        </p:txBody>
      </p:sp>
      <p:sp>
        <p:nvSpPr>
          <p:cNvPr id="13" name="Rounded Rectangle 12"/>
          <p:cNvSpPr/>
          <p:nvPr/>
        </p:nvSpPr>
        <p:spPr>
          <a:xfrm>
            <a:off x="2344924" y="2492896"/>
            <a:ext cx="3955268" cy="31683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760" y="3261471"/>
            <a:ext cx="3744416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700" dirty="0" smtClean="0">
                <a:solidFill>
                  <a:srgbClr val="00A44A"/>
                </a:solidFill>
              </a:rPr>
              <a:t>Volyymi-indeksi</a:t>
            </a:r>
            <a:r>
              <a:rPr lang="fi-FI" sz="1700" dirty="0" smtClean="0"/>
              <a:t> ≡ </a:t>
            </a:r>
            <a:r>
              <a:rPr lang="fi-FI" sz="1700" dirty="0" smtClean="0">
                <a:solidFill>
                  <a:srgbClr val="002060"/>
                </a:solidFill>
              </a:rPr>
              <a:t>Arvo</a:t>
            </a:r>
            <a:r>
              <a:rPr lang="fi-FI" sz="1700" dirty="0" smtClean="0"/>
              <a:t> / </a:t>
            </a:r>
            <a:r>
              <a:rPr lang="fi-FI" sz="1700" dirty="0" smtClean="0">
                <a:solidFill>
                  <a:srgbClr val="E6AF00"/>
                </a:solidFill>
              </a:rPr>
              <a:t>Hintaindeksi</a:t>
            </a:r>
            <a:endParaRPr lang="fi-FI" sz="1700" dirty="0">
              <a:solidFill>
                <a:srgbClr val="E6AF00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2555776" y="3807925"/>
            <a:ext cx="504056" cy="576064"/>
            <a:chOff x="1907704" y="3429000"/>
            <a:chExt cx="504056" cy="576064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907704" y="3717032"/>
              <a:ext cx="504056" cy="0"/>
            </a:xfrm>
            <a:prstGeom prst="straightConnector1">
              <a:avLst/>
            </a:prstGeom>
            <a:ln w="31750">
              <a:solidFill>
                <a:srgbClr val="00487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1907704" y="3429000"/>
              <a:ext cx="504056" cy="288032"/>
            </a:xfrm>
            <a:prstGeom prst="straightConnector1">
              <a:avLst/>
            </a:prstGeom>
            <a:ln w="31750">
              <a:solidFill>
                <a:srgbClr val="00A44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907704" y="3717032"/>
              <a:ext cx="504056" cy="288032"/>
            </a:xfrm>
            <a:prstGeom prst="straightConnector1">
              <a:avLst/>
            </a:prstGeom>
            <a:ln w="31750">
              <a:solidFill>
                <a:srgbClr val="E6A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644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t="6215"/>
          <a:stretch>
            <a:fillRect/>
          </a:stretch>
        </p:blipFill>
        <p:spPr bwMode="auto">
          <a:xfrm>
            <a:off x="268030" y="1273849"/>
            <a:ext cx="8696458" cy="532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t="6659"/>
          <a:stretch>
            <a:fillRect/>
          </a:stretch>
        </p:blipFill>
        <p:spPr bwMode="auto">
          <a:xfrm>
            <a:off x="268030" y="1299091"/>
            <a:ext cx="8696458" cy="529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363599"/>
            <a:ext cx="6548400" cy="786401"/>
          </a:xfrm>
        </p:spPr>
        <p:txBody>
          <a:bodyPr/>
          <a:lstStyle/>
          <a:p>
            <a:r>
              <a:rPr lang="fi-FI" dirty="0" smtClean="0"/>
              <a:t>Kansainvälinen vertailu kertoo samaa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5973204"/>
            <a:ext cx="16193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100" b="1" dirty="0" smtClean="0">
                <a:solidFill>
                  <a:srgbClr val="414042"/>
                </a:solidFill>
              </a:rPr>
              <a:t>tehdasteollisuudessa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4168" y="5973204"/>
            <a:ext cx="16193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100" b="1" dirty="0" smtClean="0">
                <a:solidFill>
                  <a:srgbClr val="414042"/>
                </a:solidFill>
              </a:rPr>
              <a:t>tehdasteollisuudessa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4289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363600"/>
            <a:ext cx="6800400" cy="1143000"/>
          </a:xfrm>
        </p:spPr>
        <p:txBody>
          <a:bodyPr/>
          <a:lstStyle/>
          <a:p>
            <a:r>
              <a:rPr lang="fi-FI" dirty="0" smtClean="0"/>
              <a:t>Suhteellisten hintojen muutoksen takia…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831" t="17925" r="11283" b="7233"/>
          <a:stretch/>
        </p:blipFill>
        <p:spPr>
          <a:xfrm>
            <a:off x="1544708" y="2087618"/>
            <a:ext cx="6624736" cy="4258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2419" y="1707063"/>
            <a:ext cx="660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800" b="1" dirty="0" smtClean="0">
                <a:solidFill>
                  <a:srgbClr val="414042"/>
                </a:solidFill>
              </a:rPr>
              <a:t>Ulkomaankaupan vaihtosuhde = vientihinnat / tuontihinnat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7729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363600"/>
            <a:ext cx="68004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… myös koko talouden nimelliset yksikkö-työkustannukset harhaanjohtava mittari Suomen tapauksessa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984" t="7859" r="6030" b="6671"/>
          <a:stretch/>
        </p:blipFill>
        <p:spPr>
          <a:xfrm>
            <a:off x="1886400" y="2136776"/>
            <a:ext cx="6274800" cy="4262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162880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 dirty="0" smtClean="0">
                <a:solidFill>
                  <a:srgbClr val="414042"/>
                </a:solidFill>
              </a:rPr>
              <a:t>Vaihtosuhteen heikkenemisen vaikutus kansantulon määrään henkeä kohti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0143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32" y="2492896"/>
            <a:ext cx="72008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Kustannuskilpailukyvyn </a:t>
            </a:r>
            <a:r>
              <a:rPr lang="fi-FI" dirty="0" smtClean="0"/>
              <a:t>mittaaminen 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Mitkä muut mittarit toimivat Suomen tapauksessa?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8231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Kustannuskilpailukyvyn mittaaminen: suljettu sektori (kotimarkkinatoimialat)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00" y="1821600"/>
            <a:ext cx="6800400" cy="4305600"/>
          </a:xfrm>
        </p:spPr>
        <p:txBody>
          <a:bodyPr>
            <a:normAutofit/>
          </a:bodyPr>
          <a:lstStyle/>
          <a:p>
            <a:r>
              <a:rPr lang="fi-FI" dirty="0" smtClean="0"/>
              <a:t>Suljettu sektori: </a:t>
            </a:r>
            <a:r>
              <a:rPr lang="fi-FI" u="sng" dirty="0" smtClean="0"/>
              <a:t>nimellisten</a:t>
            </a:r>
            <a:r>
              <a:rPr lang="fi-FI" dirty="0" smtClean="0"/>
              <a:t> </a:t>
            </a:r>
            <a:r>
              <a:rPr lang="fi-FI" dirty="0"/>
              <a:t>yksikkötyökustannusten kehitys suhteessa muihin maihin on </a:t>
            </a:r>
            <a:r>
              <a:rPr lang="fi-FI" u="sng" dirty="0"/>
              <a:t>hyödyllinen</a:t>
            </a:r>
            <a:r>
              <a:rPr lang="fi-FI" dirty="0"/>
              <a:t> kustannuskilpailukyvyn </a:t>
            </a:r>
            <a:r>
              <a:rPr lang="fi-FI" dirty="0" smtClean="0"/>
              <a:t>mittari</a:t>
            </a:r>
          </a:p>
          <a:p>
            <a:pPr>
              <a:spcBef>
                <a:spcPts val="1200"/>
              </a:spcBef>
            </a:pPr>
            <a:r>
              <a:rPr lang="fi-FI" u="sng" dirty="0" smtClean="0"/>
              <a:t>Reaaliset</a:t>
            </a:r>
            <a:r>
              <a:rPr lang="fi-FI" dirty="0" smtClean="0"/>
              <a:t> yksikkötyökustannukset (kannattavuus) </a:t>
            </a:r>
            <a:r>
              <a:rPr lang="fi-FI" u="sng" dirty="0" smtClean="0"/>
              <a:t>harhaanjohtava</a:t>
            </a:r>
            <a:r>
              <a:rPr lang="fi-FI" dirty="0" smtClean="0"/>
              <a:t> </a:t>
            </a:r>
            <a:r>
              <a:rPr lang="fi-FI" dirty="0"/>
              <a:t>mittari, kun tavoite on tarkastella talouden ulkoisen tasapainon </a:t>
            </a:r>
            <a:r>
              <a:rPr lang="fi-FI" dirty="0" smtClean="0"/>
              <a:t>edellytyksiä</a:t>
            </a:r>
          </a:p>
          <a:p>
            <a:pPr lvl="1">
              <a:spcBef>
                <a:spcPts val="600"/>
              </a:spcBef>
            </a:pPr>
            <a:r>
              <a:rPr lang="fi-FI" sz="2000" dirty="0" smtClean="0"/>
              <a:t>Jos </a:t>
            </a:r>
            <a:r>
              <a:rPr lang="fi-FI" sz="2000" dirty="0"/>
              <a:t>kotimarkkinatoimialoilla hinnat ja palkat </a:t>
            </a:r>
            <a:r>
              <a:rPr lang="fi-FI" sz="2000" dirty="0" smtClean="0"/>
              <a:t>nousevat yhtä aikaa nopeasti, </a:t>
            </a:r>
            <a:r>
              <a:rPr lang="fi-FI" sz="2000" dirty="0"/>
              <a:t>kannattavuus voi pysyä </a:t>
            </a:r>
            <a:r>
              <a:rPr lang="fi-FI" sz="2000" dirty="0" smtClean="0"/>
              <a:t>siellä ennallaan, vaikka </a:t>
            </a:r>
            <a:r>
              <a:rPr lang="fi-FI" sz="2000" dirty="0"/>
              <a:t>talouden ulkoisen tasapainon edellytykset </a:t>
            </a:r>
            <a:r>
              <a:rPr lang="fi-FI" sz="2000" dirty="0" smtClean="0"/>
              <a:t>heikkenevät</a:t>
            </a:r>
          </a:p>
          <a:p>
            <a:pPr lvl="1">
              <a:spcBef>
                <a:spcPts val="600"/>
              </a:spcBef>
            </a:pPr>
            <a:r>
              <a:rPr lang="fi-FI" sz="2000" dirty="0" smtClean="0"/>
              <a:t>… koska avoin </a:t>
            </a:r>
            <a:r>
              <a:rPr lang="fi-FI" sz="2000" dirty="0"/>
              <a:t>sektori joutuu maksamaan aiempaa enemmän ostamistaan kotimaisista </a:t>
            </a:r>
            <a:r>
              <a:rPr lang="fi-FI" sz="2000" dirty="0" smtClean="0"/>
              <a:t>välituotteista</a:t>
            </a:r>
            <a:endParaRPr lang="fi-FI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8404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Kustannuskilpailukyvyn hyödyllisiä mittareita Suomen tapauksessa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Työkustannusten muutos (suhteessa kehittyneiden kauppakumppanimaiden keskiarvoon)	</a:t>
            </a:r>
            <a:r>
              <a:rPr lang="fi-FI" dirty="0" smtClean="0">
                <a:solidFill>
                  <a:srgbClr val="00B050"/>
                </a:solidFill>
              </a:rPr>
              <a:t>KYLLÄ</a:t>
            </a:r>
          </a:p>
          <a:p>
            <a:pPr>
              <a:spcBef>
                <a:spcPts val="1800"/>
              </a:spcBef>
            </a:pPr>
            <a:r>
              <a:rPr lang="fi-FI" dirty="0" smtClean="0"/>
              <a:t>Nimellisten yksikkötyökustannusten muutos (suhteessa…)</a:t>
            </a:r>
          </a:p>
          <a:p>
            <a:pPr lvl="1"/>
            <a:r>
              <a:rPr lang="fi-FI" dirty="0" smtClean="0"/>
              <a:t>Avoin sektori	</a:t>
            </a:r>
            <a:r>
              <a:rPr lang="fi-FI" dirty="0" smtClean="0">
                <a:solidFill>
                  <a:srgbClr val="FF0000"/>
                </a:solidFill>
              </a:rPr>
              <a:t>EI</a:t>
            </a:r>
          </a:p>
          <a:p>
            <a:pPr lvl="1"/>
            <a:r>
              <a:rPr lang="fi-FI" dirty="0" smtClean="0"/>
              <a:t>Suljettu sektori	</a:t>
            </a:r>
            <a:r>
              <a:rPr lang="fi-FI" dirty="0" smtClean="0">
                <a:solidFill>
                  <a:srgbClr val="00B050"/>
                </a:solidFill>
              </a:rPr>
              <a:t>KYLLÄ</a:t>
            </a:r>
          </a:p>
          <a:p>
            <a:pPr lvl="1"/>
            <a:r>
              <a:rPr lang="fi-FI" dirty="0" smtClean="0"/>
              <a:t>Koko talous		</a:t>
            </a:r>
            <a:r>
              <a:rPr lang="fi-FI" dirty="0" smtClean="0">
                <a:solidFill>
                  <a:srgbClr val="FF0000"/>
                </a:solidFill>
              </a:rPr>
              <a:t>EI</a:t>
            </a:r>
          </a:p>
          <a:p>
            <a:pPr>
              <a:spcBef>
                <a:spcPts val="1800"/>
              </a:spcBef>
            </a:pPr>
            <a:r>
              <a:rPr lang="fi-FI" dirty="0" smtClean="0"/>
              <a:t>Reaalisten yksikkötyökustannusten muutos (suhteessa…) (eli kannattavuus eli työn tulo-osuus)</a:t>
            </a:r>
          </a:p>
          <a:p>
            <a:pPr lvl="1"/>
            <a:r>
              <a:rPr lang="fi-FI" dirty="0" smtClean="0"/>
              <a:t>Avoin sektori	</a:t>
            </a:r>
            <a:r>
              <a:rPr lang="fi-FI" dirty="0" smtClean="0">
                <a:solidFill>
                  <a:srgbClr val="00B050"/>
                </a:solidFill>
              </a:rPr>
              <a:t>KYLLÄ</a:t>
            </a:r>
            <a:endParaRPr lang="fi-FI" dirty="0">
              <a:solidFill>
                <a:srgbClr val="00B050"/>
              </a:solidFill>
            </a:endParaRPr>
          </a:p>
          <a:p>
            <a:pPr lvl="1"/>
            <a:r>
              <a:rPr lang="fi-FI" dirty="0" smtClean="0"/>
              <a:t>Suljettu sektori	</a:t>
            </a:r>
            <a:r>
              <a:rPr lang="fi-FI" dirty="0" smtClean="0">
                <a:solidFill>
                  <a:srgbClr val="FF0000"/>
                </a:solidFill>
              </a:rPr>
              <a:t>EI</a:t>
            </a:r>
            <a:endParaRPr lang="fi-FI" dirty="0">
              <a:solidFill>
                <a:srgbClr val="FF0000"/>
              </a:solidFill>
            </a:endParaRPr>
          </a:p>
          <a:p>
            <a:pPr lvl="1"/>
            <a:r>
              <a:rPr lang="fi-FI" dirty="0"/>
              <a:t>Koko </a:t>
            </a:r>
            <a:r>
              <a:rPr lang="fi-FI" dirty="0" smtClean="0"/>
              <a:t>talous		</a:t>
            </a:r>
            <a:r>
              <a:rPr lang="fi-FI" dirty="0" smtClean="0">
                <a:solidFill>
                  <a:srgbClr val="FF0000"/>
                </a:solidFill>
              </a:rPr>
              <a:t>EI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8848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</a:t>
            </a:r>
            <a:r>
              <a:rPr lang="fi-FI" dirty="0" smtClean="0"/>
              <a:t>yökustannukset nousseet verraten paljon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0768"/>
            <a:ext cx="7773092" cy="506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54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Tehdasteollisuuden suhteellinen kannattavuus heikentynyt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082" t="9628" r="9760" b="3693"/>
          <a:stretch/>
        </p:blipFill>
        <p:spPr>
          <a:xfrm>
            <a:off x="1475656" y="1772816"/>
            <a:ext cx="6176905" cy="44644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402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91474"/>
            <a:ext cx="6912768" cy="893310"/>
          </a:xfrm>
        </p:spPr>
        <p:txBody>
          <a:bodyPr>
            <a:noAutofit/>
          </a:bodyPr>
          <a:lstStyle/>
          <a:p>
            <a:r>
              <a:rPr lang="fi-FI" dirty="0"/>
              <a:t>Suomen BKT </a:t>
            </a:r>
            <a:r>
              <a:rPr lang="fi-FI" dirty="0" smtClean="0"/>
              <a:t>supistunut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7939" r="1266"/>
          <a:stretch/>
        </p:blipFill>
        <p:spPr>
          <a:xfrm>
            <a:off x="539553" y="1556792"/>
            <a:ext cx="7920880" cy="481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464" y="363600"/>
            <a:ext cx="7045518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Tehdasteollisuuden kannattavuutta heikentänyt palkkakehitys suljetulla sektorilla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801" t="7255" r="7376" b="2505"/>
          <a:stretch/>
        </p:blipFill>
        <p:spPr>
          <a:xfrm>
            <a:off x="1619672" y="1916831"/>
            <a:ext cx="6050568" cy="44644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9464" y="1618916"/>
            <a:ext cx="7045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b="1" dirty="0"/>
              <a:t>Yksikkötyökustannukset tehdasteollisuudelle välituotteita tuottavilla toimialoilla*</a:t>
            </a:r>
            <a:endParaRPr lang="fi-FI" sz="1400" b="1" dirty="0" smtClean="0">
              <a:solidFill>
                <a:srgbClr val="41404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30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5262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Kannattavuus suhteessa kauppakumppanimaihin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92700"/>
            <a:ext cx="7460953" cy="48649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31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6347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80928"/>
            <a:ext cx="6548400" cy="1143000"/>
          </a:xfrm>
        </p:spPr>
        <p:txBody>
          <a:bodyPr>
            <a:normAutofit/>
          </a:bodyPr>
          <a:lstStyle/>
          <a:p>
            <a:pPr algn="ctr"/>
            <a:r>
              <a:rPr lang="fi-FI" dirty="0" smtClean="0"/>
              <a:t>Suomen kustannuskilpailukyvyn paranemisen tarve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2029183" y="4563107"/>
            <a:ext cx="50092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dirty="0" smtClean="0">
                <a:solidFill>
                  <a:srgbClr val="414042"/>
                </a:solidFill>
              </a:rPr>
              <a:t>Lauri </a:t>
            </a:r>
            <a:r>
              <a:rPr lang="fi-FI" sz="1600" dirty="0" smtClean="0">
                <a:solidFill>
                  <a:srgbClr val="414042"/>
                </a:solidFill>
              </a:rPr>
              <a:t>Kajanoja: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600" i="1" dirty="0" smtClean="0">
                <a:solidFill>
                  <a:srgbClr val="414042"/>
                </a:solidFill>
              </a:rPr>
              <a:t>Paljonko kustannuskilpailukyvyn </a:t>
            </a:r>
            <a:r>
              <a:rPr lang="fi-FI" sz="1600" i="1" dirty="0" smtClean="0">
                <a:solidFill>
                  <a:srgbClr val="414042"/>
                </a:solidFill>
              </a:rPr>
              <a:t>pitäisi </a:t>
            </a:r>
            <a:r>
              <a:rPr lang="fi-FI" sz="1600" i="1" dirty="0" smtClean="0">
                <a:solidFill>
                  <a:srgbClr val="414042"/>
                </a:solidFill>
              </a:rPr>
              <a:t>parantua</a:t>
            </a:r>
            <a:r>
              <a:rPr lang="fi-FI" sz="1600" i="1" dirty="0" smtClean="0">
                <a:solidFill>
                  <a:srgbClr val="414042"/>
                </a:solidFill>
              </a:rPr>
              <a:t>? </a:t>
            </a:r>
            <a:r>
              <a:rPr lang="fi-FI" sz="1600" dirty="0" smtClean="0">
                <a:solidFill>
                  <a:srgbClr val="414042"/>
                </a:solidFill>
              </a:rPr>
              <a:t>Kansantaloudellinen aikakauskirja 3/2015.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600" i="1" dirty="0">
                <a:solidFill>
                  <a:srgbClr val="414042"/>
                </a:solidFill>
              </a:rPr>
              <a:t>Suomen kustannuskilpailukyky: lisää hyödyllisiä mittareita ja vastauksia </a:t>
            </a:r>
            <a:r>
              <a:rPr lang="fi-FI" sz="1600" i="1" dirty="0" smtClean="0">
                <a:solidFill>
                  <a:srgbClr val="414042"/>
                </a:solidFill>
              </a:rPr>
              <a:t>kysymyksiin. </a:t>
            </a:r>
            <a:r>
              <a:rPr lang="fi-FI" sz="1600" dirty="0" smtClean="0">
                <a:solidFill>
                  <a:srgbClr val="414042"/>
                </a:solidFill>
              </a:rPr>
              <a:t>www.eurojatalous.fi</a:t>
            </a:r>
            <a:endParaRPr lang="fi-FI" sz="1600" dirty="0" smtClean="0">
              <a:solidFill>
                <a:srgbClr val="414042"/>
              </a:solidFill>
            </a:endParaRPr>
          </a:p>
          <a:p>
            <a:pPr algn="l"/>
            <a:endParaRPr lang="fi-FI" sz="1600" dirty="0" smtClean="0">
              <a:solidFill>
                <a:srgbClr val="4140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32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69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arvioida kustannuskilpailukyvyn parantamisen tarvetta?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00" y="2276872"/>
            <a:ext cx="6548400" cy="385032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fi-FI" dirty="0" smtClean="0"/>
              <a:t>Kilpailukyvyn mittarien muutokset jostain vertailuvuodesta eivät kerro paljon</a:t>
            </a:r>
          </a:p>
          <a:p>
            <a:pPr>
              <a:spcBef>
                <a:spcPts val="1800"/>
              </a:spcBef>
            </a:pPr>
            <a:r>
              <a:rPr lang="fi-FI" dirty="0" smtClean="0"/>
              <a:t>Kilpailukyvyn mittarien tasovertailut eivät kerro paljon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i-FI" dirty="0" smtClean="0"/>
              <a:t>Voidaan verrata kilpailukyvyn mittarien muutosta ulkoisen tasapainon mittarien muutokseen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33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1141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Suhteelliset työkustannukset </a:t>
            </a:r>
            <a:r>
              <a:rPr lang="fi-FI" dirty="0" smtClean="0"/>
              <a:t>ja viennin markkinaosuus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904" t="8432" r="3854" b="220"/>
          <a:stretch/>
        </p:blipFill>
        <p:spPr>
          <a:xfrm>
            <a:off x="1886400" y="1680145"/>
            <a:ext cx="6624736" cy="46805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34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7.10.2016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9642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620688"/>
            <a:ext cx="6548400" cy="885912"/>
          </a:xfrm>
        </p:spPr>
        <p:txBody>
          <a:bodyPr/>
          <a:lstStyle/>
          <a:p>
            <a:r>
              <a:rPr lang="fi-FI" dirty="0" smtClean="0"/>
              <a:t>Kustannuskilpailukyvyn palauttaminen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844824"/>
            <a:ext cx="7126931" cy="4512776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fi-FI" sz="2200" b="1" i="1" dirty="0" smtClean="0"/>
              <a:t>Tarve alentaa yksikkötyökustannuksia suhteessa kauppakumppaneihin </a:t>
            </a:r>
            <a:r>
              <a:rPr lang="fi-FI" sz="2200" b="1" i="1" u="sng" dirty="0" smtClean="0"/>
              <a:t>n. 10–15 %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700" i="1" dirty="0" smtClean="0"/>
              <a:t>Lisäisi vientiä ja työllisyyttä vientialoilla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700" i="1" dirty="0" smtClean="0"/>
              <a:t>Parantaisi tulonmuodostusta ja sitä kautta kestävästi työllisyyden edellytyksiä myös kotimarkkinatuotannossa</a:t>
            </a:r>
          </a:p>
          <a:p>
            <a:pPr>
              <a:spcBef>
                <a:spcPts val="1800"/>
              </a:spcBef>
            </a:pPr>
            <a:r>
              <a:rPr lang="fi-FI" sz="2200" b="1" i="1" u="sng" dirty="0" smtClean="0"/>
              <a:t>Maltilliset palkkaratkaisut</a:t>
            </a:r>
            <a:r>
              <a:rPr lang="fi-FI" sz="2200" b="1" i="1" dirty="0" smtClean="0"/>
              <a:t> kohentavat, mutta hitaasti</a:t>
            </a:r>
          </a:p>
          <a:p>
            <a:pPr>
              <a:spcBef>
                <a:spcPts val="1800"/>
              </a:spcBef>
            </a:pPr>
            <a:r>
              <a:rPr lang="fi-FI" sz="2200" b="1" i="1" dirty="0" smtClean="0"/>
              <a:t>Suomen </a:t>
            </a:r>
            <a:r>
              <a:rPr lang="fi-FI" sz="2200" b="1" i="1" dirty="0"/>
              <a:t>hinta- ja kustannustason sopeuduttava </a:t>
            </a:r>
            <a:r>
              <a:rPr lang="fi-FI" sz="2200" b="1" i="1" u="sng" dirty="0"/>
              <a:t>suhteessa euroalueen keskiarvoon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700" i="1" dirty="0"/>
              <a:t>Kustannuskilpailukyky rahaliiton sisällä menestyksen edellytys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700" i="1" dirty="0"/>
              <a:t>Deflaation välttäminen rahaliiton laajuinen </a:t>
            </a:r>
            <a:r>
              <a:rPr lang="fi-FI" sz="1700" i="1" dirty="0"/>
              <a:t>asia</a:t>
            </a:r>
          </a:p>
          <a:p>
            <a:pPr>
              <a:spcBef>
                <a:spcPts val="1800"/>
              </a:spcBef>
            </a:pPr>
            <a:r>
              <a:rPr lang="fi-FI" sz="2200" b="1" i="1" u="sng" dirty="0" smtClean="0"/>
              <a:t>Kilpailukykysopimus</a:t>
            </a:r>
            <a:r>
              <a:rPr lang="fi-FI" sz="2200" b="1" i="1" dirty="0" smtClean="0"/>
              <a:t> parantaa merkittävästi, mutta ei vielä riitä</a:t>
            </a:r>
            <a:endParaRPr lang="fi-FI" sz="2200" b="1" i="1" dirty="0"/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i-FI" sz="1700" i="1" dirty="0"/>
          </a:p>
          <a:p>
            <a:pPr marL="457200" lvl="1" indent="0">
              <a:spcBef>
                <a:spcPts val="600"/>
              </a:spcBef>
              <a:buNone/>
            </a:pPr>
            <a:endParaRPr lang="fi-FI" sz="1700" b="1" i="1" dirty="0" smtClean="0"/>
          </a:p>
          <a:p>
            <a:pPr>
              <a:spcBef>
                <a:spcPts val="1200"/>
              </a:spcBef>
            </a:pPr>
            <a:endParaRPr lang="fi-FI" b="1" i="1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35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5204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4400" y="2996952"/>
            <a:ext cx="6976800" cy="720080"/>
          </a:xfrm>
        </p:spPr>
        <p:txBody>
          <a:bodyPr/>
          <a:lstStyle/>
          <a:p>
            <a:pPr algn="ctr"/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36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7819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1875600" y="620688"/>
            <a:ext cx="6548400" cy="581114"/>
          </a:xfrm>
        </p:spPr>
        <p:txBody>
          <a:bodyPr/>
          <a:lstStyle/>
          <a:p>
            <a:pPr eaLnBrk="1" hangingPunct="1"/>
            <a:r>
              <a:rPr lang="fi-FI" dirty="0" smtClean="0"/>
              <a:t>Viennin kehitys historiallisen heikkoa</a:t>
            </a:r>
          </a:p>
        </p:txBody>
      </p:sp>
      <p:cxnSp>
        <p:nvCxnSpPr>
          <p:cNvPr id="31748" name="Straight Arrow Connector 11"/>
          <p:cNvCxnSpPr>
            <a:cxnSpLocks noChangeShapeType="1"/>
          </p:cNvCxnSpPr>
          <p:nvPr/>
        </p:nvCxnSpPr>
        <p:spPr bwMode="auto">
          <a:xfrm flipH="1">
            <a:off x="7164288" y="4869160"/>
            <a:ext cx="359792" cy="0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31749" name="TextBox 15"/>
          <p:cNvSpPr txBox="1">
            <a:spLocks noChangeArrowheads="1"/>
          </p:cNvSpPr>
          <p:nvPr/>
        </p:nvSpPr>
        <p:spPr bwMode="auto">
          <a:xfrm>
            <a:off x="7524328" y="3861048"/>
            <a:ext cx="14414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i-FI" sz="1600" i="1" dirty="0">
                <a:solidFill>
                  <a:srgbClr val="1F497D"/>
                </a:solidFill>
              </a:rPr>
              <a:t>Suomen vienti supistunut</a:t>
            </a:r>
          </a:p>
          <a:p>
            <a:pPr algn="l"/>
            <a:r>
              <a:rPr lang="fi-FI" sz="1600" i="1" dirty="0" err="1">
                <a:solidFill>
                  <a:srgbClr val="1F497D"/>
                </a:solidFill>
              </a:rPr>
              <a:t>poikkeuksel-lisen</a:t>
            </a:r>
            <a:r>
              <a:rPr lang="fi-FI" sz="1600" i="1" dirty="0">
                <a:solidFill>
                  <a:srgbClr val="1F497D"/>
                </a:solidFill>
              </a:rPr>
              <a:t> paljon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581" t="6237" r="8842" b="82"/>
          <a:stretch/>
        </p:blipFill>
        <p:spPr>
          <a:xfrm>
            <a:off x="323528" y="1201802"/>
            <a:ext cx="7128792" cy="54065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37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42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</a:t>
            </a:r>
            <a:r>
              <a:rPr lang="fi-FI" dirty="0" smtClean="0"/>
              <a:t>nvestoinnit vähentyneet etenkin teollisuudessa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331" t="12718" r="11217" b="6552"/>
          <a:stretch/>
        </p:blipFill>
        <p:spPr>
          <a:xfrm>
            <a:off x="1430564" y="1627844"/>
            <a:ext cx="6696744" cy="46085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6156176" y="2276872"/>
            <a:ext cx="2160240" cy="23762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38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06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016" y="206907"/>
            <a:ext cx="6548400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Suhteelliset työkustannukset ja tehdasteollisuuden työllisyysosuus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29" y="1349908"/>
            <a:ext cx="7795987" cy="50808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39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712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Kasvun edellytyksissä ollut hyvää ja huonoa muihin maihin verrattuna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84646" y="1794105"/>
            <a:ext cx="8229600" cy="657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i-FI" dirty="0" smtClean="0"/>
              <a:t>Talouskasvun taustatekijöitä Suomessa v. 2008–</a:t>
            </a:r>
          </a:p>
          <a:p>
            <a:pPr eaLnBrk="1" hangingPunct="1">
              <a:buFont typeface="Arial" charset="0"/>
              <a:buNone/>
            </a:pPr>
            <a:endParaRPr lang="fi-FI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008126" y="2451330"/>
            <a:ext cx="3671887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spcBef>
                <a:spcPts val="1200"/>
              </a:spcBef>
              <a:defRPr/>
            </a:pPr>
            <a:r>
              <a:rPr lang="fi-FI" sz="2200" b="1" dirty="0">
                <a:cs typeface="+mn-cs"/>
              </a:rPr>
              <a:t>Vahvuuksia</a:t>
            </a:r>
          </a:p>
          <a:p>
            <a:pPr marL="180000" indent="-180000" algn="l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i-FI" sz="2200" dirty="0">
                <a:cs typeface="+mn-cs"/>
              </a:rPr>
              <a:t>Ei voimakasta yksityistä tai julkista </a:t>
            </a:r>
            <a:r>
              <a:rPr lang="fi-FI" sz="2200" u="sng" dirty="0">
                <a:cs typeface="+mn-cs"/>
              </a:rPr>
              <a:t>velkaantumista</a:t>
            </a:r>
            <a:r>
              <a:rPr lang="fi-FI" sz="2200" dirty="0">
                <a:cs typeface="+mn-cs"/>
              </a:rPr>
              <a:t> ennen kansainvälistä finanssikriisiä</a:t>
            </a:r>
          </a:p>
          <a:p>
            <a:pPr marL="180000" indent="-180000" algn="l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i-FI" sz="2200" u="sng" dirty="0">
                <a:cs typeface="+mn-cs"/>
              </a:rPr>
              <a:t>Pankkien</a:t>
            </a:r>
            <a:r>
              <a:rPr lang="fi-FI" sz="2200" dirty="0">
                <a:cs typeface="+mn-cs"/>
              </a:rPr>
              <a:t> tila </a:t>
            </a:r>
            <a:r>
              <a:rPr lang="fi-FI" sz="2200" dirty="0" smtClean="0">
                <a:cs typeface="+mn-cs"/>
              </a:rPr>
              <a:t>hyvä</a:t>
            </a:r>
          </a:p>
          <a:p>
            <a:pPr marL="342900" indent="-342900" algn="l">
              <a:spcBef>
                <a:spcPts val="2400"/>
              </a:spcBef>
              <a:buFont typeface="Wingdings" panose="05000000000000000000" pitchFamily="2" charset="2"/>
              <a:buChar char="Ø"/>
              <a:defRPr/>
            </a:pPr>
            <a:r>
              <a:rPr lang="fi-FI" sz="2200" dirty="0" smtClean="0">
                <a:cs typeface="+mn-cs"/>
              </a:rPr>
              <a:t>Finanssi- ja rahapolitiikka voineet tukea</a:t>
            </a:r>
            <a:endParaRPr lang="fi-FI" sz="2200" dirty="0"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542" y="2440814"/>
            <a:ext cx="3887788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spcBef>
                <a:spcPts val="1200"/>
              </a:spcBef>
              <a:defRPr/>
            </a:pPr>
            <a:r>
              <a:rPr lang="fi-FI" sz="2200" b="1" dirty="0"/>
              <a:t>Heikkouksia</a:t>
            </a:r>
          </a:p>
          <a:p>
            <a:pPr marL="180000" indent="-180000" algn="l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i-FI" sz="2200" u="sng" dirty="0"/>
              <a:t>Teollisuuden</a:t>
            </a:r>
            <a:r>
              <a:rPr lang="fi-FI" sz="2200" dirty="0"/>
              <a:t> rakennemuutos</a:t>
            </a:r>
          </a:p>
          <a:p>
            <a:pPr marL="180000" indent="-180000" algn="l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i-FI" sz="2200" u="sng" dirty="0"/>
              <a:t>Kustannuskilpailukyky</a:t>
            </a:r>
            <a:r>
              <a:rPr lang="fi-FI" sz="2200" dirty="0"/>
              <a:t> heikentynyt</a:t>
            </a:r>
          </a:p>
          <a:p>
            <a:pPr marL="180000" indent="-180000" algn="l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i-FI" sz="2200" dirty="0"/>
              <a:t>Työikäisen </a:t>
            </a:r>
            <a:r>
              <a:rPr lang="fi-FI" sz="2200" u="sng" dirty="0"/>
              <a:t>väestön</a:t>
            </a:r>
            <a:r>
              <a:rPr lang="fi-FI" sz="2200" dirty="0"/>
              <a:t> määrä alkanut </a:t>
            </a:r>
            <a:r>
              <a:rPr lang="fi-FI" sz="2200" dirty="0" smtClean="0"/>
              <a:t>supistua</a:t>
            </a:r>
          </a:p>
          <a:p>
            <a:pPr marL="180000" indent="-180000" algn="l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i-FI" sz="2200" u="sng" dirty="0" smtClean="0"/>
              <a:t>Venäjän</a:t>
            </a:r>
            <a:r>
              <a:rPr lang="fi-FI" sz="2200" dirty="0" smtClean="0"/>
              <a:t> talousvaikeudet</a:t>
            </a:r>
            <a:endParaRPr lang="fi-FI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7.10.2016</a:t>
            </a:r>
            <a:endParaRPr lang="fi-FI" dirty="0"/>
          </a:p>
        </p:txBody>
      </p:sp>
      <p:sp>
        <p:nvSpPr>
          <p:cNvPr id="10" name="Oval 9"/>
          <p:cNvSpPr/>
          <p:nvPr/>
        </p:nvSpPr>
        <p:spPr bwMode="auto">
          <a:xfrm>
            <a:off x="476746" y="3644918"/>
            <a:ext cx="3807222" cy="100811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016" y="206907"/>
            <a:ext cx="6548400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Tehdasteollisuuden suhteellinen kannattavuus ja työllisyysosuus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78" y="1378522"/>
            <a:ext cx="7639892" cy="49790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40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8649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016" y="206907"/>
            <a:ext cx="6548400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Suhteelliset työkustannukset ja vaihtotase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312" t="7881" r="4100" b="149"/>
          <a:stretch/>
        </p:blipFill>
        <p:spPr>
          <a:xfrm>
            <a:off x="1475656" y="1484783"/>
            <a:ext cx="6976085" cy="48748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41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5982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016" y="206907"/>
            <a:ext cx="6548400" cy="1143000"/>
          </a:xfrm>
        </p:spPr>
        <p:txBody>
          <a:bodyPr>
            <a:normAutofit/>
          </a:bodyPr>
          <a:lstStyle/>
          <a:p>
            <a:r>
              <a:rPr lang="fi-FI" dirty="0"/>
              <a:t>Tehdasteollisuuden suhteellinen kannattavuus ja </a:t>
            </a:r>
            <a:r>
              <a:rPr lang="fi-FI" dirty="0" smtClean="0"/>
              <a:t>vaihtotase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785" t="7186" r="6691" b="843"/>
          <a:stretch/>
        </p:blipFill>
        <p:spPr>
          <a:xfrm>
            <a:off x="1547663" y="1484784"/>
            <a:ext cx="6536587" cy="46805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42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56954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016" y="206907"/>
            <a:ext cx="6548400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Tehdasteollisuuden osuus työllisistä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523" t="12004" r="11133" b="4852"/>
          <a:stretch/>
        </p:blipFill>
        <p:spPr>
          <a:xfrm>
            <a:off x="1184400" y="1412776"/>
            <a:ext cx="7476196" cy="50422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43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24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016" y="206907"/>
            <a:ext cx="6548400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Vanhushuoltosuhde*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100" t="8452" r="9780" b="1330"/>
          <a:stretch/>
        </p:blipFill>
        <p:spPr>
          <a:xfrm>
            <a:off x="1259632" y="1484784"/>
            <a:ext cx="6645881" cy="50008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44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188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220" y="787454"/>
            <a:ext cx="6548400" cy="847594"/>
          </a:xfrm>
        </p:spPr>
        <p:txBody>
          <a:bodyPr>
            <a:normAutofit/>
          </a:bodyPr>
          <a:lstStyle/>
          <a:p>
            <a:r>
              <a:rPr lang="fi-FI" dirty="0"/>
              <a:t>V</a:t>
            </a:r>
            <a:r>
              <a:rPr lang="fi-FI" dirty="0" smtClean="0"/>
              <a:t>iennin </a:t>
            </a:r>
            <a:r>
              <a:rPr lang="fi-FI" dirty="0" smtClean="0"/>
              <a:t>kehitys hyvin poikkeavaa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1732166"/>
            <a:ext cx="75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800" dirty="0" smtClean="0">
                <a:solidFill>
                  <a:srgbClr val="414042"/>
                </a:solidFill>
              </a:rPr>
              <a:t>Vienti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7.10.2016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088" t="10846" r="11314" b="4913"/>
          <a:stretch/>
        </p:blipFill>
        <p:spPr>
          <a:xfrm>
            <a:off x="1403648" y="2003441"/>
            <a:ext cx="6083140" cy="43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363600"/>
            <a:ext cx="6548400" cy="977168"/>
          </a:xfrm>
        </p:spPr>
        <p:txBody>
          <a:bodyPr>
            <a:normAutofit/>
          </a:bodyPr>
          <a:lstStyle/>
          <a:p>
            <a:r>
              <a:rPr lang="fi-FI" dirty="0" smtClean="0"/>
              <a:t>Viennin vaimeuden taustalla muutakin kuin elektroniikka ja metsä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8488" r="1075"/>
          <a:stretch/>
        </p:blipFill>
        <p:spPr>
          <a:xfrm>
            <a:off x="1184400" y="1844824"/>
            <a:ext cx="7599023" cy="45854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102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260648"/>
            <a:ext cx="6800400" cy="1440160"/>
          </a:xfrm>
        </p:spPr>
        <p:txBody>
          <a:bodyPr>
            <a:normAutofit/>
          </a:bodyPr>
          <a:lstStyle/>
          <a:p>
            <a:r>
              <a:rPr lang="fi-FI" sz="2300" dirty="0" smtClean="0"/>
              <a:t>Myös yksityiset tuotannolliset investoinnit poikkeuksellisen vaimeita Suomessa</a:t>
            </a:r>
            <a:endParaRPr lang="fi-FI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187" t="11235" r="8972" b="4923"/>
          <a:stretch/>
        </p:blipFill>
        <p:spPr>
          <a:xfrm>
            <a:off x="1763688" y="1802014"/>
            <a:ext cx="6569012" cy="45527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980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6840760" cy="669888"/>
          </a:xfrm>
        </p:spPr>
        <p:txBody>
          <a:bodyPr>
            <a:normAutofit/>
          </a:bodyPr>
          <a:lstStyle/>
          <a:p>
            <a:r>
              <a:rPr lang="fi-FI" dirty="0" smtClean="0"/>
              <a:t>Työllisten määrän muutos vuodesta 2008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326" t="20323" r="500" b="4891"/>
          <a:stretch/>
        </p:blipFill>
        <p:spPr>
          <a:xfrm>
            <a:off x="899592" y="1916832"/>
            <a:ext cx="7831728" cy="43280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7.10.2016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946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Työllisyys vähentynyt teollisuudessa laajasti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639708"/>
            <a:ext cx="7036581" cy="458478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Lauri Kajanoja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7826063"/>
      </p:ext>
    </p:extLst>
  </p:cSld>
  <p:clrMapOvr>
    <a:masterClrMapping/>
  </p:clrMapOvr>
</p:sld>
</file>

<file path=ppt/theme/theme1.xml><?xml version="1.0" encoding="utf-8"?>
<a:theme xmlns:a="http://schemas.openxmlformats.org/drawingml/2006/main" name="bof_template">
  <a:themeElements>
    <a:clrScheme name="bof_uusi">
      <a:dk1>
        <a:sysClr val="windowText" lastClr="000000"/>
      </a:dk1>
      <a:lt1>
        <a:sysClr val="window" lastClr="FFFFFF"/>
      </a:lt1>
      <a:dk2>
        <a:srgbClr val="3F3E3E"/>
      </a:dk2>
      <a:lt2>
        <a:srgbClr val="FAF5EF"/>
      </a:lt2>
      <a:accent1>
        <a:srgbClr val="51569E"/>
      </a:accent1>
      <a:accent2>
        <a:srgbClr val="DA8D91"/>
      </a:accent2>
      <a:accent3>
        <a:srgbClr val="A3A6D2"/>
      </a:accent3>
      <a:accent4>
        <a:srgbClr val="91A27C"/>
      </a:accent4>
      <a:accent5>
        <a:srgbClr val="C83486"/>
      </a:accent5>
      <a:accent6>
        <a:srgbClr val="009DE0"/>
      </a:accent6>
      <a:hlink>
        <a:srgbClr val="51569E"/>
      </a:hlink>
      <a:folHlink>
        <a:srgbClr val="DA8D91"/>
      </a:folHlink>
    </a:clrScheme>
    <a:fontScheme name="bof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000" dirty="0" err="1" smtClean="0">
            <a:solidFill>
              <a:srgbClr val="41404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of_template.potx" id="{82B938EC-ECF2-49DE-AC71-09E951452893}" vid="{0C633DB0-635B-4FA2-ADB2-5DD6C1DA265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bof_template</Template>
  <TotalTime>506</TotalTime>
  <Words>1010</Words>
  <Application>Microsoft Office PowerPoint</Application>
  <PresentationFormat>On-screen Show (4:3)</PresentationFormat>
  <Paragraphs>296</Paragraphs>
  <Slides>44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Arial Black</vt:lpstr>
      <vt:lpstr>Courier New</vt:lpstr>
      <vt:lpstr>Georgia</vt:lpstr>
      <vt:lpstr>Symbol</vt:lpstr>
      <vt:lpstr>Wingdings</vt:lpstr>
      <vt:lpstr>bof_template</vt:lpstr>
      <vt:lpstr>Microsoft PowerPoint 97–2003 -esitys</vt:lpstr>
      <vt:lpstr>Suomen kustannuskilpailukyky</vt:lpstr>
      <vt:lpstr>Suomen talous viime vuosina</vt:lpstr>
      <vt:lpstr>Suomen BKT supistunut</vt:lpstr>
      <vt:lpstr>Kasvun edellytyksissä ollut hyvää ja huonoa muihin maihin verrattuna</vt:lpstr>
      <vt:lpstr>Viennin kehitys hyvin poikkeavaa</vt:lpstr>
      <vt:lpstr>Viennin vaimeuden taustalla muutakin kuin elektroniikka ja metsä</vt:lpstr>
      <vt:lpstr>Myös yksityiset tuotannolliset investoinnit poikkeuksellisen vaimeita Suomessa</vt:lpstr>
      <vt:lpstr>Työllisten määrän muutos vuodesta 2008</vt:lpstr>
      <vt:lpstr>Työllisyys vähentynyt teollisuudessa laajasti</vt:lpstr>
      <vt:lpstr>Kustannuskilpailukyky</vt:lpstr>
      <vt:lpstr>Kustannuskilpailukyvyn mittaaminen:  Työkustannusten kehitys (suhteessa yritysten palkanmaksuvaraan) verrattuna kauppakumppanimaihin </vt:lpstr>
      <vt:lpstr>Kustannustaso vaikuttaa vientiin</vt:lpstr>
      <vt:lpstr>Kustannuskilpailukyvyn mittarit (1)</vt:lpstr>
      <vt:lpstr>Kustannuskilpailukyvyn mittarit (2)</vt:lpstr>
      <vt:lpstr>Kustannuskilpailukyvyn mittaaminen: avoin sektori tai koko talous</vt:lpstr>
      <vt:lpstr>Kustannuskilpailukyvyn mittaaminen: tehdasteollisuus  Miten mitata Suomen tapauksessa?</vt:lpstr>
      <vt:lpstr>Tehdasteollisuuden yksikkötyökustannukset</vt:lpstr>
      <vt:lpstr>Tehdasteollisuuden nimelliset ja reaaliset yksikkötyökustannukset: Suomi suhteessa kauppakumppanimaihin</vt:lpstr>
      <vt:lpstr>Tehdasteollisuuden hintakehitys oli Suomessa poikkeuksellista</vt:lpstr>
      <vt:lpstr>Tehdasteollisuuden tuotannon arvo supistunut Suomessa, vaikka määrä kasvanut</vt:lpstr>
      <vt:lpstr>Elektroniikkateollisuudessa tuotannon määrä ylös osin siksi, että hinnat tilastoidaan “laatukorjattuina”</vt:lpstr>
      <vt:lpstr>Kansainvälinen vertailu kertoo samaa</vt:lpstr>
      <vt:lpstr>Suhteellisten hintojen muutoksen takia…</vt:lpstr>
      <vt:lpstr>… myös koko talouden nimelliset yksikkö-työkustannukset harhaanjohtava mittari Suomen tapauksessa</vt:lpstr>
      <vt:lpstr>Kustannuskilpailukyvyn mittaaminen   Mitkä muut mittarit toimivat Suomen tapauksessa?</vt:lpstr>
      <vt:lpstr>Kustannuskilpailukyvyn mittaaminen: suljettu sektori (kotimarkkinatoimialat)</vt:lpstr>
      <vt:lpstr>Kustannuskilpailukyvyn hyödyllisiä mittareita Suomen tapauksessa</vt:lpstr>
      <vt:lpstr>Työkustannukset nousseet verraten paljon</vt:lpstr>
      <vt:lpstr>Tehdasteollisuuden suhteellinen kannattavuus heikentynyt</vt:lpstr>
      <vt:lpstr>Tehdasteollisuuden kannattavuutta heikentänyt palkkakehitys suljetulla sektorilla</vt:lpstr>
      <vt:lpstr>Kannattavuus suhteessa kauppakumppanimaihin</vt:lpstr>
      <vt:lpstr>Suomen kustannuskilpailukyvyn paranemisen tarve</vt:lpstr>
      <vt:lpstr>Miten arvioida kustannuskilpailukyvyn parantamisen tarvetta?</vt:lpstr>
      <vt:lpstr>Suhteelliset työkustannukset ja viennin markkinaosuus</vt:lpstr>
      <vt:lpstr>Kustannuskilpailukyvyn palauttaminen</vt:lpstr>
      <vt:lpstr>Kiitos!</vt:lpstr>
      <vt:lpstr>Viennin kehitys historiallisen heikkoa</vt:lpstr>
      <vt:lpstr>Investoinnit vähentyneet etenkin teollisuudessa</vt:lpstr>
      <vt:lpstr>Suhteelliset työkustannukset ja tehdasteollisuuden työllisyysosuus</vt:lpstr>
      <vt:lpstr>Tehdasteollisuuden suhteellinen kannattavuus ja työllisyysosuus</vt:lpstr>
      <vt:lpstr>Suhteelliset työkustannukset ja vaihtotase</vt:lpstr>
      <vt:lpstr>Tehdasteollisuuden suhteellinen kannattavuus ja vaihtotase</vt:lpstr>
      <vt:lpstr>Tehdasteollisuuden osuus työllisistä</vt:lpstr>
      <vt:lpstr>Vanhushuoltosuhde*</vt:lpstr>
    </vt:vector>
  </TitlesOfParts>
  <Company>Suomen Pankki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kustannuskilpailukyky</dc:title>
  <dc:creator>Lauri Kajanoja</dc:creator>
  <cp:keywords/>
  <cp:lastModifiedBy>Kajanoja, Lauri</cp:lastModifiedBy>
  <cp:revision>60</cp:revision>
  <dcterms:created xsi:type="dcterms:W3CDTF">2015-11-12T08:45:56Z</dcterms:created>
  <dcterms:modified xsi:type="dcterms:W3CDTF">2016-12-05T14:35:51Z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Saved">
    <vt:lpwstr>1</vt:lpwstr>
  </property>
  <property fmtid="{D5CDD505-2E9C-101B-9397-08002B2CF9AE}" pid="3" name="dvKameleonVerID">
    <vt:lpwstr>289.72.08.003</vt:lpwstr>
  </property>
  <property fmtid="{D5CDD505-2E9C-101B-9397-08002B2CF9AE}" pid="4" name="dvLanguage">
    <vt:lpwstr>1035</vt:lpwstr>
  </property>
  <property fmtid="{D5CDD505-2E9C-101B-9397-08002B2CF9AE}" pid="5" name="dvTemplate">
    <vt:lpwstr>bof_template.potx</vt:lpwstr>
  </property>
  <property fmtid="{D5CDD505-2E9C-101B-9397-08002B2CF9AE}" pid="6" name="dvDefinition">
    <vt:lpwstr>104 (dd_default.xml)</vt:lpwstr>
  </property>
  <property fmtid="{D5CDD505-2E9C-101B-9397-08002B2CF9AE}" pid="7" name="dvDefinitionID">
    <vt:lpwstr>104</vt:lpwstr>
  </property>
  <property fmtid="{D5CDD505-2E9C-101B-9397-08002B2CF9AE}" pid="8" name="dvContentFile">
    <vt:lpwstr>dd_default.xml</vt:lpwstr>
  </property>
  <property fmtid="{D5CDD505-2E9C-101B-9397-08002B2CF9AE}" pid="9" name="dvGlobalVerID">
    <vt:lpwstr>289.90.08.012</vt:lpwstr>
  </property>
  <property fmtid="{D5CDD505-2E9C-101B-9397-08002B2CF9AE}" pid="10" name="dvDefinitionVersion">
    <vt:lpwstr>8.1 / 7.4.2015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-1</vt:lpwstr>
  </property>
  <property fmtid="{D5CDD505-2E9C-101B-9397-08002B2CF9AE}" pid="14" name="dvAuthorExist">
    <vt:lpwstr>-1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TosCompany">
    <vt:lpwstr>SUPA</vt:lpwstr>
  </property>
  <property fmtid="{D5CDD505-2E9C-101B-9397-08002B2CF9AE}" pid="20" name="dvUsed">
    <vt:lpwstr>1</vt:lpwstr>
  </property>
  <property fmtid="{D5CDD505-2E9C-101B-9397-08002B2CF9AE}" pid="21" name="dvTosLevel">
    <vt:lpwstr>3</vt:lpwstr>
  </property>
  <property fmtid="{D5CDD505-2E9C-101B-9397-08002B2CF9AE}" pid="22" name="dvTosNativeIdentifier1">
    <vt:lpwstr>A</vt:lpwstr>
  </property>
  <property fmtid="{D5CDD505-2E9C-101B-9397-08002B2CF9AE}" pid="23" name="dvTosNativeIdentifier2">
    <vt:lpwstr>A1</vt:lpwstr>
  </property>
  <property fmtid="{D5CDD505-2E9C-101B-9397-08002B2CF9AE}" pid="24" name="dvTosNativeIdentifier3">
    <vt:lpwstr>A1.3</vt:lpwstr>
  </property>
  <property fmtid="{D5CDD505-2E9C-101B-9397-08002B2CF9AE}" pid="25" name="dvTosDocType">
    <vt:lpwstr>Muu dokumentti</vt:lpwstr>
  </property>
  <property fmtid="{D5CDD505-2E9C-101B-9397-08002B2CF9AE}" pid="26" name="dvTosPublicity">
    <vt:lpwstr>Julkinen</vt:lpwstr>
  </property>
  <property fmtid="{D5CDD505-2E9C-101B-9397-08002B2CF9AE}" pid="27" name="dvTosGrsId">
    <vt:lpwstr>12488</vt:lpwstr>
  </property>
  <property fmtid="{D5CDD505-2E9C-101B-9397-08002B2CF9AE}" pid="28" name="dvTosDoctypeGrsId">
    <vt:lpwstr>51444</vt:lpwstr>
  </property>
  <property fmtid="{D5CDD505-2E9C-101B-9397-08002B2CF9AE}" pid="29" name="dvTosTaskPhaseId">
    <vt:lpwstr>11542</vt:lpwstr>
  </property>
  <property fmtid="{D5CDD505-2E9C-101B-9397-08002B2CF9AE}" pid="30" name="dvTosFilename">
    <vt:lpwstr>sp.xml</vt:lpwstr>
  </property>
  <property fmtid="{D5CDD505-2E9C-101B-9397-08002B2CF9AE}" pid="31" name="dvCompany">
    <vt:lpwstr>SUPA</vt:lpwstr>
  </property>
  <property fmtid="{D5CDD505-2E9C-101B-9397-08002B2CF9AE}" pid="32" name="dvSite">
    <vt:lpwstr>Helsinki</vt:lpwstr>
  </property>
  <property fmtid="{D5CDD505-2E9C-101B-9397-08002B2CF9AE}" pid="33" name="dvNumbering">
    <vt:lpwstr>0</vt:lpwstr>
  </property>
  <property fmtid="{D5CDD505-2E9C-101B-9397-08002B2CF9AE}" pid="34" name="dvDUname">
    <vt:lpwstr>Lauri Kajanoja</vt:lpwstr>
  </property>
  <property fmtid="{D5CDD505-2E9C-101B-9397-08002B2CF9AE}" pid="35" name="dvDUdepartment">
    <vt:lpwstr>Rahapolitiikka- ja tutkimusosasto</vt:lpwstr>
  </property>
  <property fmtid="{D5CDD505-2E9C-101B-9397-08002B2CF9AE}" pid="36" name="dvdutitle">
    <vt:lpwstr/>
  </property>
  <property fmtid="{D5CDD505-2E9C-101B-9397-08002B2CF9AE}" pid="37" name="dvLogoExist">
    <vt:lpwstr>0</vt:lpwstr>
  </property>
  <property fmtid="{D5CDD505-2E9C-101B-9397-08002B2CF9AE}" pid="38" name="dvCurrentlogo">
    <vt:lpwstr/>
  </property>
  <property fmtid="{D5CDD505-2E9C-101B-9397-08002B2CF9AE}" pid="39" name="OriginatorCorporateName">
    <vt:lpwstr>Suomen Pankki</vt:lpwstr>
  </property>
  <property fmtid="{D5CDD505-2E9C-101B-9397-08002B2CF9AE}" pid="40" name="Osasto">
    <vt:lpwstr>Rahapolitiikka- ja tutkimusosasto</vt:lpwstr>
  </property>
  <property fmtid="{D5CDD505-2E9C-101B-9397-08002B2CF9AE}" pid="41" name="Originator">
    <vt:lpwstr>Lauri Kajanoja</vt:lpwstr>
  </property>
  <property fmtid="{D5CDD505-2E9C-101B-9397-08002B2CF9AE}" pid="42" name="OriginatorUnitFiva">
    <vt:lpwstr/>
  </property>
  <property fmtid="{D5CDD505-2E9C-101B-9397-08002B2CF9AE}" pid="43" name="Laatija">
    <vt:lpwstr>Lauri Kajanoja</vt:lpwstr>
  </property>
  <property fmtid="{D5CDD505-2E9C-101B-9397-08002B2CF9AE}" pid="44" name="bof_laatija">
    <vt:lpwstr>Lauri Kajanoja</vt:lpwstr>
  </property>
  <property fmtid="{D5CDD505-2E9C-101B-9397-08002B2CF9AE}" pid="45" name="TaskPhaseId">
    <vt:lpwstr>11542</vt:lpwstr>
  </property>
  <property fmtid="{D5CDD505-2E9C-101B-9397-08002B2CF9AE}" pid="46" name="TaskId">
    <vt:lpwstr>12488</vt:lpwstr>
  </property>
  <property fmtid="{D5CDD505-2E9C-101B-9397-08002B2CF9AE}" pid="47" name="bof_laitos">
    <vt:lpwstr>Suomen Pankki</vt:lpwstr>
  </property>
  <property fmtid="{D5CDD505-2E9C-101B-9397-08002B2CF9AE}" pid="48" name="OriginatorUnitSP">
    <vt:lpwstr>Rahapolitiikka- ja tutkimusosasto</vt:lpwstr>
  </property>
  <property fmtid="{D5CDD505-2E9C-101B-9397-08002B2CF9AE}" pid="49" name="bof_osasto">
    <vt:lpwstr>Rahapolitiikka- ja tutkimusosasto</vt:lpwstr>
  </property>
  <property fmtid="{D5CDD505-2E9C-101B-9397-08002B2CF9AE}" pid="50" name="Function">
    <vt:lpwstr>A1.3 Kotimaisen talouspoliittisen vaikuttamisen prosessi</vt:lpwstr>
  </property>
  <property fmtid="{D5CDD505-2E9C-101B-9397-08002B2CF9AE}" pid="51" name="RecordType">
    <vt:lpwstr>Muu dokumentti</vt:lpwstr>
  </property>
  <property fmtid="{D5CDD505-2E9C-101B-9397-08002B2CF9AE}" pid="52" name="GRSSelectionDate">
    <vt:filetime>2015-11-11T22:00:00Z</vt:filetime>
  </property>
  <property fmtid="{D5CDD505-2E9C-101B-9397-08002B2CF9AE}" pid="53" name="GRSId">
    <vt:lpwstr>51444</vt:lpwstr>
  </property>
  <property fmtid="{D5CDD505-2E9C-101B-9397-08002B2CF9AE}" pid="54" name="LanguageFiva">
    <vt:lpwstr/>
  </property>
  <property fmtid="{D5CDD505-2E9C-101B-9397-08002B2CF9AE}" pid="55" name="LanguageSP">
    <vt:lpwstr>fi - suomi</vt:lpwstr>
  </property>
  <property fmtid="{D5CDD505-2E9C-101B-9397-08002B2CF9AE}" pid="56" name="Otsikko">
    <vt:lpwstr>Suomen kustannuskilpailukyky</vt:lpwstr>
  </property>
  <property fmtid="{D5CDD505-2E9C-101B-9397-08002B2CF9AE}" pid="57" name="subject">
    <vt:lpwstr>Suomen kustannuskilpailukyky</vt:lpwstr>
  </property>
  <property fmtid="{D5CDD505-2E9C-101B-9397-08002B2CF9AE}" pid="58" name="Date">
    <vt:filetime>2016-12-06T22:00:00Z</vt:filetime>
  </property>
  <property fmtid="{D5CDD505-2E9C-101B-9397-08002B2CF9AE}" pid="59" name="bof_laatimispvm">
    <vt:lpwstr>7.12.2016</vt:lpwstr>
  </property>
  <property fmtid="{D5CDD505-2E9C-101B-9397-08002B2CF9AE}" pid="60" name="Status">
    <vt:lpwstr>Luonnos</vt:lpwstr>
  </property>
  <property fmtid="{D5CDD505-2E9C-101B-9397-08002B2CF9AE}" pid="61" name="ArchiveTime">
    <vt:lpwstr/>
  </property>
  <property fmtid="{D5CDD505-2E9C-101B-9397-08002B2CF9AE}" pid="62" name="RestrictionEscbRecord">
    <vt:lpwstr>Ei</vt:lpwstr>
  </property>
  <property fmtid="{D5CDD505-2E9C-101B-9397-08002B2CF9AE}" pid="63" name="RestrictionEscbSensitivity">
    <vt:lpwstr/>
  </property>
  <property fmtid="{D5CDD505-2E9C-101B-9397-08002B2CF9AE}" pid="64" name="Publicityclass">
    <vt:lpwstr>Julkinen</vt:lpwstr>
  </property>
  <property fmtid="{D5CDD505-2E9C-101B-9397-08002B2CF9AE}" pid="65" name="Luottamuksellisuus">
    <vt:lpwstr>Julkinen</vt:lpwstr>
  </property>
  <property fmtid="{D5CDD505-2E9C-101B-9397-08002B2CF9AE}" pid="66" name="bof_luottamuksellisuus">
    <vt:lpwstr>Julkinen</vt:lpwstr>
  </property>
  <property fmtid="{D5CDD505-2E9C-101B-9397-08002B2CF9AE}" pid="67" name="bof_julkisuuslaki">
    <vt:lpwstr/>
  </property>
  <property fmtid="{D5CDD505-2E9C-101B-9397-08002B2CF9AE}" pid="68" name="SecurityReasonFiva">
    <vt:lpwstr/>
  </property>
  <property fmtid="{D5CDD505-2E9C-101B-9397-08002B2CF9AE}" pid="69" name="SecurityReasonSP">
    <vt:lpwstr/>
  </property>
  <property fmtid="{D5CDD505-2E9C-101B-9397-08002B2CF9AE}" pid="70" name="CustomDistributionRestricted">
    <vt:lpwstr>False</vt:lpwstr>
  </property>
  <property fmtid="{D5CDD505-2E9C-101B-9397-08002B2CF9AE}" pid="71" name="CustomDistribution">
    <vt:lpwstr/>
  </property>
</Properties>
</file>