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500" r:id="rId3"/>
    <p:sldId id="450" r:id="rId4"/>
    <p:sldId id="501" r:id="rId5"/>
    <p:sldId id="449" r:id="rId6"/>
    <p:sldId id="502" r:id="rId7"/>
    <p:sldId id="564" r:id="rId8"/>
    <p:sldId id="565" r:id="rId9"/>
    <p:sldId id="566" r:id="rId10"/>
    <p:sldId id="567" r:id="rId11"/>
    <p:sldId id="568" r:id="rId12"/>
    <p:sldId id="569" r:id="rId13"/>
    <p:sldId id="511" r:id="rId14"/>
    <p:sldId id="562" r:id="rId15"/>
    <p:sldId id="563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71" r:id="rId48"/>
    <p:sldId id="572" r:id="rId49"/>
    <p:sldId id="573" r:id="rId50"/>
    <p:sldId id="574" r:id="rId51"/>
    <p:sldId id="543" r:id="rId52"/>
    <p:sldId id="544" r:id="rId53"/>
    <p:sldId id="546" r:id="rId54"/>
    <p:sldId id="547" r:id="rId55"/>
    <p:sldId id="548" r:id="rId56"/>
    <p:sldId id="552" r:id="rId57"/>
    <p:sldId id="554" r:id="rId58"/>
    <p:sldId id="555" r:id="rId59"/>
    <p:sldId id="556" r:id="rId60"/>
    <p:sldId id="570" r:id="rId61"/>
    <p:sldId id="561" r:id="rId62"/>
    <p:sldId id="575" r:id="rId63"/>
    <p:sldId id="576" r:id="rId64"/>
    <p:sldId id="577" r:id="rId65"/>
    <p:sldId id="578" r:id="rId66"/>
  </p:sldIdLst>
  <p:sldSz cx="9144000" cy="6858000" type="screen4x3"/>
  <p:notesSz cx="6669088" cy="9872663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69E"/>
    <a:srgbClr val="F3F9D1"/>
    <a:srgbClr val="EBF0DA"/>
    <a:srgbClr val="F7F7F7"/>
    <a:srgbClr val="FFFFCC"/>
    <a:srgbClr val="4B5EAA"/>
    <a:srgbClr val="3F3E3E"/>
    <a:srgbClr val="414042"/>
    <a:srgbClr val="00436F"/>
    <a:srgbClr val="003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 autoAdjust="0"/>
  </p:normalViewPr>
  <p:slideViewPr>
    <p:cSldViewPr>
      <p:cViewPr varScale="1">
        <p:scale>
          <a:sx n="87" d="100"/>
          <a:sy n="87" d="100"/>
        </p:scale>
        <p:origin x="11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862" y="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FAA2C-FCFF-4AC5-9BB6-136145208CEC}" type="doc">
      <dgm:prSet loTypeId="urn:microsoft.com/office/officeart/2005/8/layout/vProcess5" loCatId="process" qsTypeId="urn:microsoft.com/office/officeart/2005/8/quickstyle/simple1" qsCatId="simple" csTypeId="urn:microsoft.com/office/officeart/2005/8/colors/accent3_4" csCatId="accent3" phldr="1"/>
      <dgm:spPr/>
    </dgm:pt>
    <dgm:pt modelId="{DDE9B02B-7675-4548-A4B7-14546D291692}">
      <dgm:prSet phldrT="[Text]" custT="1"/>
      <dgm:spPr>
        <a:solidFill>
          <a:srgbClr val="FF0000"/>
        </a:solidFill>
      </dgm:spPr>
      <dgm:t>
        <a:bodyPr/>
        <a:lstStyle/>
        <a:p>
          <a:r>
            <a:rPr lang="fi-F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Velkaantuminen, kiinteistöhintojen nousu</a:t>
          </a:r>
        </a:p>
      </dgm:t>
    </dgm:pt>
    <dgm:pt modelId="{BDDF8F8A-8353-4E1A-BF83-1347EAF24402}" type="parTrans" cxnId="{DBA21917-05DA-4FBF-975A-928CB31C0538}">
      <dgm:prSet/>
      <dgm:spPr/>
      <dgm:t>
        <a:bodyPr/>
        <a:lstStyle/>
        <a:p>
          <a:endParaRPr lang="fi-FI"/>
        </a:p>
      </dgm:t>
    </dgm:pt>
    <dgm:pt modelId="{EB580895-54C9-4E1F-AD66-A06DCDDD17FC}" type="sibTrans" cxnId="{DBA21917-05DA-4FBF-975A-928CB31C053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fi-FI"/>
        </a:p>
      </dgm:t>
    </dgm:pt>
    <dgm:pt modelId="{B2BF19BB-CEA4-4CF2-AC3A-24362BE98E9E}">
      <dgm:prSet phldrT="[Text]" custT="1"/>
      <dgm:spPr>
        <a:solidFill>
          <a:srgbClr val="0070C0"/>
        </a:solidFill>
      </dgm:spPr>
      <dgm:t>
        <a:bodyPr/>
        <a:lstStyle/>
        <a:p>
          <a:r>
            <a:rPr lang="fi-FI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Pankkikriisi</a:t>
          </a:r>
        </a:p>
      </dgm:t>
    </dgm:pt>
    <dgm:pt modelId="{134E4C59-523F-47E9-B26D-BBF962B6DBCA}" type="parTrans" cxnId="{BBE82BCB-38EC-40CB-84C5-0F889CD0C014}">
      <dgm:prSet/>
      <dgm:spPr/>
      <dgm:t>
        <a:bodyPr/>
        <a:lstStyle/>
        <a:p>
          <a:endParaRPr lang="fi-FI"/>
        </a:p>
      </dgm:t>
    </dgm:pt>
    <dgm:pt modelId="{F5C5C7AB-EF41-4639-AEEF-20B9BA9AF17A}" type="sibTrans" cxnId="{BBE82BCB-38EC-40CB-84C5-0F889CD0C01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fi-FI"/>
        </a:p>
      </dgm:t>
    </dgm:pt>
    <dgm:pt modelId="{95B1B908-F70C-4A14-864A-637CD470ACE9}">
      <dgm:prSet phldrT="[Text]" custT="1"/>
      <dgm:spPr>
        <a:solidFill>
          <a:srgbClr val="002060"/>
        </a:solidFill>
      </dgm:spPr>
      <dgm:t>
        <a:bodyPr/>
        <a:lstStyle/>
        <a:p>
          <a:r>
            <a:rPr lang="fi-FI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Julkisen talouden velkakriisi</a:t>
          </a:r>
        </a:p>
      </dgm:t>
    </dgm:pt>
    <dgm:pt modelId="{991FA8AE-5DA8-4844-8140-27A0021FED01}" type="parTrans" cxnId="{66A343EF-7528-4BE5-A314-7D7347846C95}">
      <dgm:prSet/>
      <dgm:spPr/>
      <dgm:t>
        <a:bodyPr/>
        <a:lstStyle/>
        <a:p>
          <a:endParaRPr lang="fi-FI"/>
        </a:p>
      </dgm:t>
    </dgm:pt>
    <dgm:pt modelId="{D19CD8C6-FDFA-4732-9377-DF7047D278FE}" type="sibTrans" cxnId="{66A343EF-7528-4BE5-A314-7D7347846C95}">
      <dgm:prSet/>
      <dgm:spPr/>
      <dgm:t>
        <a:bodyPr/>
        <a:lstStyle/>
        <a:p>
          <a:endParaRPr lang="fi-FI"/>
        </a:p>
      </dgm:t>
    </dgm:pt>
    <dgm:pt modelId="{3D2A8576-DFB4-434C-B797-763F62A801BC}">
      <dgm:prSet custT="1"/>
      <dgm:spPr>
        <a:solidFill>
          <a:srgbClr val="FFC000"/>
        </a:solidFill>
      </dgm:spPr>
      <dgm:t>
        <a:bodyPr/>
        <a:lstStyle/>
        <a:p>
          <a:r>
            <a:rPr lang="fi-FI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Taantuma, hintakupla puhkeaa, luottotappiot kasvavat</a:t>
          </a:r>
        </a:p>
      </dgm:t>
    </dgm:pt>
    <dgm:pt modelId="{0A090828-8BE1-4271-AA89-F453299768DD}" type="parTrans" cxnId="{CE6C0CA3-7441-4149-9740-AFF65CB7B7F9}">
      <dgm:prSet/>
      <dgm:spPr/>
      <dgm:t>
        <a:bodyPr/>
        <a:lstStyle/>
        <a:p>
          <a:endParaRPr lang="fi-FI"/>
        </a:p>
      </dgm:t>
    </dgm:pt>
    <dgm:pt modelId="{2DEB53AA-3D25-4036-87DF-4127E89830A3}" type="sibTrans" cxnId="{CE6C0CA3-7441-4149-9740-AFF65CB7B7F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fi-FI"/>
        </a:p>
      </dgm:t>
    </dgm:pt>
    <dgm:pt modelId="{AE10AE35-65BA-4CAA-BF89-D41ADECDC79A}">
      <dgm:prSet custT="1"/>
      <dgm:spPr>
        <a:solidFill>
          <a:srgbClr val="00436F"/>
        </a:solidFill>
      </dgm:spPr>
      <dgm:t>
        <a:bodyPr/>
        <a:lstStyle/>
        <a:p>
          <a:r>
            <a:rPr lang="fi-F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Luotonanto tyrehtyy, taantuma syvenee, verotulot vähenevät</a:t>
          </a:r>
        </a:p>
      </dgm:t>
    </dgm:pt>
    <dgm:pt modelId="{27923F1B-D7B0-44C6-AD44-26453F19CE65}" type="parTrans" cxnId="{06369CDC-6FB4-406D-A1DC-81D4421B560A}">
      <dgm:prSet/>
      <dgm:spPr/>
      <dgm:t>
        <a:bodyPr/>
        <a:lstStyle/>
        <a:p>
          <a:endParaRPr lang="fi-FI"/>
        </a:p>
      </dgm:t>
    </dgm:pt>
    <dgm:pt modelId="{E3833024-FAA5-4DE4-8973-95B44260395C}" type="sibTrans" cxnId="{06369CDC-6FB4-406D-A1DC-81D4421B560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fi-FI"/>
        </a:p>
      </dgm:t>
    </dgm:pt>
    <dgm:pt modelId="{324561E3-EF83-4DC7-B96F-FAA42903F26C}" type="pres">
      <dgm:prSet presAssocID="{499FAA2C-FCFF-4AC5-9BB6-136145208CEC}" presName="outerComposite" presStyleCnt="0">
        <dgm:presLayoutVars>
          <dgm:chMax val="5"/>
          <dgm:dir/>
          <dgm:resizeHandles val="exact"/>
        </dgm:presLayoutVars>
      </dgm:prSet>
      <dgm:spPr/>
    </dgm:pt>
    <dgm:pt modelId="{EA043AAA-14D1-4940-8A5D-B748DC160C7E}" type="pres">
      <dgm:prSet presAssocID="{499FAA2C-FCFF-4AC5-9BB6-136145208CEC}" presName="dummyMaxCanvas" presStyleCnt="0">
        <dgm:presLayoutVars/>
      </dgm:prSet>
      <dgm:spPr/>
    </dgm:pt>
    <dgm:pt modelId="{FB5E1846-53E7-4492-827E-AB64232E7116}" type="pres">
      <dgm:prSet presAssocID="{499FAA2C-FCFF-4AC5-9BB6-136145208CEC}" presName="FiveNodes_1" presStyleLbl="node1" presStyleIdx="0" presStyleCnt="5">
        <dgm:presLayoutVars>
          <dgm:bulletEnabled val="1"/>
        </dgm:presLayoutVars>
      </dgm:prSet>
      <dgm:spPr/>
    </dgm:pt>
    <dgm:pt modelId="{46764EB3-48C7-49FB-8C54-EEA6A5D338D9}" type="pres">
      <dgm:prSet presAssocID="{499FAA2C-FCFF-4AC5-9BB6-136145208CEC}" presName="FiveNodes_2" presStyleLbl="node1" presStyleIdx="1" presStyleCnt="5">
        <dgm:presLayoutVars>
          <dgm:bulletEnabled val="1"/>
        </dgm:presLayoutVars>
      </dgm:prSet>
      <dgm:spPr/>
    </dgm:pt>
    <dgm:pt modelId="{4D2D824A-AD34-4284-A9BC-298180CBEC7E}" type="pres">
      <dgm:prSet presAssocID="{499FAA2C-FCFF-4AC5-9BB6-136145208CEC}" presName="FiveNodes_3" presStyleLbl="node1" presStyleIdx="2" presStyleCnt="5" custLinFactNeighborY="854">
        <dgm:presLayoutVars>
          <dgm:bulletEnabled val="1"/>
        </dgm:presLayoutVars>
      </dgm:prSet>
      <dgm:spPr/>
    </dgm:pt>
    <dgm:pt modelId="{CBC4A644-745C-4B43-936E-4B103935FB36}" type="pres">
      <dgm:prSet presAssocID="{499FAA2C-FCFF-4AC5-9BB6-136145208CEC}" presName="FiveNodes_4" presStyleLbl="node1" presStyleIdx="3" presStyleCnt="5">
        <dgm:presLayoutVars>
          <dgm:bulletEnabled val="1"/>
        </dgm:presLayoutVars>
      </dgm:prSet>
      <dgm:spPr/>
    </dgm:pt>
    <dgm:pt modelId="{628A45BE-8D4E-413D-A47E-3A3240DBAA6D}" type="pres">
      <dgm:prSet presAssocID="{499FAA2C-FCFF-4AC5-9BB6-136145208CEC}" presName="FiveNodes_5" presStyleLbl="node1" presStyleIdx="4" presStyleCnt="5">
        <dgm:presLayoutVars>
          <dgm:bulletEnabled val="1"/>
        </dgm:presLayoutVars>
      </dgm:prSet>
      <dgm:spPr/>
    </dgm:pt>
    <dgm:pt modelId="{D0911618-EB91-46DD-96AC-0619CF2D606F}" type="pres">
      <dgm:prSet presAssocID="{499FAA2C-FCFF-4AC5-9BB6-136145208CEC}" presName="FiveConn_1-2" presStyleLbl="fgAccFollowNode1" presStyleIdx="0" presStyleCnt="4">
        <dgm:presLayoutVars>
          <dgm:bulletEnabled val="1"/>
        </dgm:presLayoutVars>
      </dgm:prSet>
      <dgm:spPr/>
    </dgm:pt>
    <dgm:pt modelId="{D73ADFB0-C42B-40D9-95FF-39698DFA2243}" type="pres">
      <dgm:prSet presAssocID="{499FAA2C-FCFF-4AC5-9BB6-136145208CEC}" presName="FiveConn_2-3" presStyleLbl="fgAccFollowNode1" presStyleIdx="1" presStyleCnt="4">
        <dgm:presLayoutVars>
          <dgm:bulletEnabled val="1"/>
        </dgm:presLayoutVars>
      </dgm:prSet>
      <dgm:spPr/>
    </dgm:pt>
    <dgm:pt modelId="{7C8045A7-6B62-4231-815A-1679EC9B4103}" type="pres">
      <dgm:prSet presAssocID="{499FAA2C-FCFF-4AC5-9BB6-136145208CEC}" presName="FiveConn_3-4" presStyleLbl="fgAccFollowNode1" presStyleIdx="2" presStyleCnt="4">
        <dgm:presLayoutVars>
          <dgm:bulletEnabled val="1"/>
        </dgm:presLayoutVars>
      </dgm:prSet>
      <dgm:spPr/>
    </dgm:pt>
    <dgm:pt modelId="{B5A93EED-FF36-4DE3-AEB6-FB5BEF1176B0}" type="pres">
      <dgm:prSet presAssocID="{499FAA2C-FCFF-4AC5-9BB6-136145208CEC}" presName="FiveConn_4-5" presStyleLbl="fgAccFollowNode1" presStyleIdx="3" presStyleCnt="4">
        <dgm:presLayoutVars>
          <dgm:bulletEnabled val="1"/>
        </dgm:presLayoutVars>
      </dgm:prSet>
      <dgm:spPr/>
    </dgm:pt>
    <dgm:pt modelId="{0427B4CE-DD81-4A30-9CB7-8FE3BEE923E5}" type="pres">
      <dgm:prSet presAssocID="{499FAA2C-FCFF-4AC5-9BB6-136145208CEC}" presName="FiveNodes_1_text" presStyleLbl="node1" presStyleIdx="4" presStyleCnt="5">
        <dgm:presLayoutVars>
          <dgm:bulletEnabled val="1"/>
        </dgm:presLayoutVars>
      </dgm:prSet>
      <dgm:spPr/>
    </dgm:pt>
    <dgm:pt modelId="{9D95249D-5B41-469F-868A-3465ED361280}" type="pres">
      <dgm:prSet presAssocID="{499FAA2C-FCFF-4AC5-9BB6-136145208CEC}" presName="FiveNodes_2_text" presStyleLbl="node1" presStyleIdx="4" presStyleCnt="5">
        <dgm:presLayoutVars>
          <dgm:bulletEnabled val="1"/>
        </dgm:presLayoutVars>
      </dgm:prSet>
      <dgm:spPr/>
    </dgm:pt>
    <dgm:pt modelId="{B4AA1C59-12EE-4E6D-AB7E-A5009C281EA7}" type="pres">
      <dgm:prSet presAssocID="{499FAA2C-FCFF-4AC5-9BB6-136145208CEC}" presName="FiveNodes_3_text" presStyleLbl="node1" presStyleIdx="4" presStyleCnt="5">
        <dgm:presLayoutVars>
          <dgm:bulletEnabled val="1"/>
        </dgm:presLayoutVars>
      </dgm:prSet>
      <dgm:spPr/>
    </dgm:pt>
    <dgm:pt modelId="{9369557F-FFD8-4442-9734-BB645C35E774}" type="pres">
      <dgm:prSet presAssocID="{499FAA2C-FCFF-4AC5-9BB6-136145208CEC}" presName="FiveNodes_4_text" presStyleLbl="node1" presStyleIdx="4" presStyleCnt="5">
        <dgm:presLayoutVars>
          <dgm:bulletEnabled val="1"/>
        </dgm:presLayoutVars>
      </dgm:prSet>
      <dgm:spPr/>
    </dgm:pt>
    <dgm:pt modelId="{664DBDA1-6F52-4B8A-978C-09A663C17AC2}" type="pres">
      <dgm:prSet presAssocID="{499FAA2C-FCFF-4AC5-9BB6-136145208CE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6369CDC-6FB4-406D-A1DC-81D4421B560A}" srcId="{499FAA2C-FCFF-4AC5-9BB6-136145208CEC}" destId="{AE10AE35-65BA-4CAA-BF89-D41ADECDC79A}" srcOrd="3" destOrd="0" parTransId="{27923F1B-D7B0-44C6-AD44-26453F19CE65}" sibTransId="{E3833024-FAA5-4DE4-8973-95B44260395C}"/>
    <dgm:cxn modelId="{D61E60DC-BB4D-4001-A983-309B2639989B}" type="presOf" srcId="{DDE9B02B-7675-4548-A4B7-14546D291692}" destId="{0427B4CE-DD81-4A30-9CB7-8FE3BEE923E5}" srcOrd="1" destOrd="0" presId="urn:microsoft.com/office/officeart/2005/8/layout/vProcess5"/>
    <dgm:cxn modelId="{11BCA3DA-6D7B-4268-B462-1E6F51C04E1E}" type="presOf" srcId="{B2BF19BB-CEA4-4CF2-AC3A-24362BE98E9E}" destId="{4D2D824A-AD34-4284-A9BC-298180CBEC7E}" srcOrd="0" destOrd="0" presId="urn:microsoft.com/office/officeart/2005/8/layout/vProcess5"/>
    <dgm:cxn modelId="{FEE5A54A-617F-448E-BED9-5F901F98870D}" type="presOf" srcId="{B2BF19BB-CEA4-4CF2-AC3A-24362BE98E9E}" destId="{B4AA1C59-12EE-4E6D-AB7E-A5009C281EA7}" srcOrd="1" destOrd="0" presId="urn:microsoft.com/office/officeart/2005/8/layout/vProcess5"/>
    <dgm:cxn modelId="{227F45AE-19C7-4B2E-9096-6838947E8A54}" type="presOf" srcId="{AE10AE35-65BA-4CAA-BF89-D41ADECDC79A}" destId="{CBC4A644-745C-4B43-936E-4B103935FB36}" srcOrd="0" destOrd="0" presId="urn:microsoft.com/office/officeart/2005/8/layout/vProcess5"/>
    <dgm:cxn modelId="{6216A29F-29F6-4450-A537-970507691209}" type="presOf" srcId="{DDE9B02B-7675-4548-A4B7-14546D291692}" destId="{FB5E1846-53E7-4492-827E-AB64232E7116}" srcOrd="0" destOrd="0" presId="urn:microsoft.com/office/officeart/2005/8/layout/vProcess5"/>
    <dgm:cxn modelId="{73C0686C-4397-4181-94D2-942EBA36ABCE}" type="presOf" srcId="{2DEB53AA-3D25-4036-87DF-4127E89830A3}" destId="{D73ADFB0-C42B-40D9-95FF-39698DFA2243}" srcOrd="0" destOrd="0" presId="urn:microsoft.com/office/officeart/2005/8/layout/vProcess5"/>
    <dgm:cxn modelId="{1360658E-6F0F-4FAF-8E49-92BC263C6A67}" type="presOf" srcId="{3D2A8576-DFB4-434C-B797-763F62A801BC}" destId="{46764EB3-48C7-49FB-8C54-EEA6A5D338D9}" srcOrd="0" destOrd="0" presId="urn:microsoft.com/office/officeart/2005/8/layout/vProcess5"/>
    <dgm:cxn modelId="{FB7FB28C-A6E6-45A5-8CBD-BE1B3E9359B7}" type="presOf" srcId="{F5C5C7AB-EF41-4639-AEEF-20B9BA9AF17A}" destId="{7C8045A7-6B62-4231-815A-1679EC9B4103}" srcOrd="0" destOrd="0" presId="urn:microsoft.com/office/officeart/2005/8/layout/vProcess5"/>
    <dgm:cxn modelId="{4CF2EDAA-00A4-4E99-A0B6-562609F77354}" type="presOf" srcId="{95B1B908-F70C-4A14-864A-637CD470ACE9}" destId="{628A45BE-8D4E-413D-A47E-3A3240DBAA6D}" srcOrd="0" destOrd="0" presId="urn:microsoft.com/office/officeart/2005/8/layout/vProcess5"/>
    <dgm:cxn modelId="{2F9EA335-DEA2-43F6-89D8-BC7BD66185FC}" type="presOf" srcId="{EB580895-54C9-4E1F-AD66-A06DCDDD17FC}" destId="{D0911618-EB91-46DD-96AC-0619CF2D606F}" srcOrd="0" destOrd="0" presId="urn:microsoft.com/office/officeart/2005/8/layout/vProcess5"/>
    <dgm:cxn modelId="{E2797E6D-FFB0-4396-AD53-6BE2BC19AD33}" type="presOf" srcId="{3D2A8576-DFB4-434C-B797-763F62A801BC}" destId="{9D95249D-5B41-469F-868A-3465ED361280}" srcOrd="1" destOrd="0" presId="urn:microsoft.com/office/officeart/2005/8/layout/vProcess5"/>
    <dgm:cxn modelId="{C5394C91-1DA3-4C21-887A-4C6761551E9B}" type="presOf" srcId="{AE10AE35-65BA-4CAA-BF89-D41ADECDC79A}" destId="{9369557F-FFD8-4442-9734-BB645C35E774}" srcOrd="1" destOrd="0" presId="urn:microsoft.com/office/officeart/2005/8/layout/vProcess5"/>
    <dgm:cxn modelId="{3774FD7D-ECA0-4584-B718-C3F8EBB4F624}" type="presOf" srcId="{E3833024-FAA5-4DE4-8973-95B44260395C}" destId="{B5A93EED-FF36-4DE3-AEB6-FB5BEF1176B0}" srcOrd="0" destOrd="0" presId="urn:microsoft.com/office/officeart/2005/8/layout/vProcess5"/>
    <dgm:cxn modelId="{DBA21917-05DA-4FBF-975A-928CB31C0538}" srcId="{499FAA2C-FCFF-4AC5-9BB6-136145208CEC}" destId="{DDE9B02B-7675-4548-A4B7-14546D291692}" srcOrd="0" destOrd="0" parTransId="{BDDF8F8A-8353-4E1A-BF83-1347EAF24402}" sibTransId="{EB580895-54C9-4E1F-AD66-A06DCDDD17FC}"/>
    <dgm:cxn modelId="{851379C0-331A-4000-A84D-1004375AF132}" type="presOf" srcId="{95B1B908-F70C-4A14-864A-637CD470ACE9}" destId="{664DBDA1-6F52-4B8A-978C-09A663C17AC2}" srcOrd="1" destOrd="0" presId="urn:microsoft.com/office/officeart/2005/8/layout/vProcess5"/>
    <dgm:cxn modelId="{85C7B085-030F-4DD6-9B6B-693486B02D25}" type="presOf" srcId="{499FAA2C-FCFF-4AC5-9BB6-136145208CEC}" destId="{324561E3-EF83-4DC7-B96F-FAA42903F26C}" srcOrd="0" destOrd="0" presId="urn:microsoft.com/office/officeart/2005/8/layout/vProcess5"/>
    <dgm:cxn modelId="{66A343EF-7528-4BE5-A314-7D7347846C95}" srcId="{499FAA2C-FCFF-4AC5-9BB6-136145208CEC}" destId="{95B1B908-F70C-4A14-864A-637CD470ACE9}" srcOrd="4" destOrd="0" parTransId="{991FA8AE-5DA8-4844-8140-27A0021FED01}" sibTransId="{D19CD8C6-FDFA-4732-9377-DF7047D278FE}"/>
    <dgm:cxn modelId="{BBE82BCB-38EC-40CB-84C5-0F889CD0C014}" srcId="{499FAA2C-FCFF-4AC5-9BB6-136145208CEC}" destId="{B2BF19BB-CEA4-4CF2-AC3A-24362BE98E9E}" srcOrd="2" destOrd="0" parTransId="{134E4C59-523F-47E9-B26D-BBF962B6DBCA}" sibTransId="{F5C5C7AB-EF41-4639-AEEF-20B9BA9AF17A}"/>
    <dgm:cxn modelId="{CE6C0CA3-7441-4149-9740-AFF65CB7B7F9}" srcId="{499FAA2C-FCFF-4AC5-9BB6-136145208CEC}" destId="{3D2A8576-DFB4-434C-B797-763F62A801BC}" srcOrd="1" destOrd="0" parTransId="{0A090828-8BE1-4271-AA89-F453299768DD}" sibTransId="{2DEB53AA-3D25-4036-87DF-4127E89830A3}"/>
    <dgm:cxn modelId="{B316096E-1636-46E7-955D-C648809F6FA7}" type="presParOf" srcId="{324561E3-EF83-4DC7-B96F-FAA42903F26C}" destId="{EA043AAA-14D1-4940-8A5D-B748DC160C7E}" srcOrd="0" destOrd="0" presId="urn:microsoft.com/office/officeart/2005/8/layout/vProcess5"/>
    <dgm:cxn modelId="{D58EC887-6DDD-41F7-AE21-56D8579A147C}" type="presParOf" srcId="{324561E3-EF83-4DC7-B96F-FAA42903F26C}" destId="{FB5E1846-53E7-4492-827E-AB64232E7116}" srcOrd="1" destOrd="0" presId="urn:microsoft.com/office/officeart/2005/8/layout/vProcess5"/>
    <dgm:cxn modelId="{4434E816-F0A6-4144-8EE0-7376013111C7}" type="presParOf" srcId="{324561E3-EF83-4DC7-B96F-FAA42903F26C}" destId="{46764EB3-48C7-49FB-8C54-EEA6A5D338D9}" srcOrd="2" destOrd="0" presId="urn:microsoft.com/office/officeart/2005/8/layout/vProcess5"/>
    <dgm:cxn modelId="{909A9CCA-8CED-48ED-8606-3CF4CAA795DD}" type="presParOf" srcId="{324561E3-EF83-4DC7-B96F-FAA42903F26C}" destId="{4D2D824A-AD34-4284-A9BC-298180CBEC7E}" srcOrd="3" destOrd="0" presId="urn:microsoft.com/office/officeart/2005/8/layout/vProcess5"/>
    <dgm:cxn modelId="{B366F95D-4853-4156-8B68-9489EAC3E779}" type="presParOf" srcId="{324561E3-EF83-4DC7-B96F-FAA42903F26C}" destId="{CBC4A644-745C-4B43-936E-4B103935FB36}" srcOrd="4" destOrd="0" presId="urn:microsoft.com/office/officeart/2005/8/layout/vProcess5"/>
    <dgm:cxn modelId="{5B3DCC4A-A9BC-4D8B-AC4F-DD1EF4479229}" type="presParOf" srcId="{324561E3-EF83-4DC7-B96F-FAA42903F26C}" destId="{628A45BE-8D4E-413D-A47E-3A3240DBAA6D}" srcOrd="5" destOrd="0" presId="urn:microsoft.com/office/officeart/2005/8/layout/vProcess5"/>
    <dgm:cxn modelId="{D2669538-9390-499A-8F24-3353D97F560D}" type="presParOf" srcId="{324561E3-EF83-4DC7-B96F-FAA42903F26C}" destId="{D0911618-EB91-46DD-96AC-0619CF2D606F}" srcOrd="6" destOrd="0" presId="urn:microsoft.com/office/officeart/2005/8/layout/vProcess5"/>
    <dgm:cxn modelId="{7C0B602D-A509-4A71-8E61-BBC49DB6B833}" type="presParOf" srcId="{324561E3-EF83-4DC7-B96F-FAA42903F26C}" destId="{D73ADFB0-C42B-40D9-95FF-39698DFA2243}" srcOrd="7" destOrd="0" presId="urn:microsoft.com/office/officeart/2005/8/layout/vProcess5"/>
    <dgm:cxn modelId="{4B3A2AA5-C473-4BD0-B616-8C6CE3485D17}" type="presParOf" srcId="{324561E3-EF83-4DC7-B96F-FAA42903F26C}" destId="{7C8045A7-6B62-4231-815A-1679EC9B4103}" srcOrd="8" destOrd="0" presId="urn:microsoft.com/office/officeart/2005/8/layout/vProcess5"/>
    <dgm:cxn modelId="{0598061A-97C7-4FA8-8127-02DFB6B86993}" type="presParOf" srcId="{324561E3-EF83-4DC7-B96F-FAA42903F26C}" destId="{B5A93EED-FF36-4DE3-AEB6-FB5BEF1176B0}" srcOrd="9" destOrd="0" presId="urn:microsoft.com/office/officeart/2005/8/layout/vProcess5"/>
    <dgm:cxn modelId="{CC331C75-E575-4E6F-82A6-9B26B8D6272A}" type="presParOf" srcId="{324561E3-EF83-4DC7-B96F-FAA42903F26C}" destId="{0427B4CE-DD81-4A30-9CB7-8FE3BEE923E5}" srcOrd="10" destOrd="0" presId="urn:microsoft.com/office/officeart/2005/8/layout/vProcess5"/>
    <dgm:cxn modelId="{47EA44BE-AC45-40DE-A865-AAA5A34031F7}" type="presParOf" srcId="{324561E3-EF83-4DC7-B96F-FAA42903F26C}" destId="{9D95249D-5B41-469F-868A-3465ED361280}" srcOrd="11" destOrd="0" presId="urn:microsoft.com/office/officeart/2005/8/layout/vProcess5"/>
    <dgm:cxn modelId="{DA5FC59C-19AE-48F5-A582-26B3272E8F95}" type="presParOf" srcId="{324561E3-EF83-4DC7-B96F-FAA42903F26C}" destId="{B4AA1C59-12EE-4E6D-AB7E-A5009C281EA7}" srcOrd="12" destOrd="0" presId="urn:microsoft.com/office/officeart/2005/8/layout/vProcess5"/>
    <dgm:cxn modelId="{BE530AA2-E262-4164-BE90-45F18D11B229}" type="presParOf" srcId="{324561E3-EF83-4DC7-B96F-FAA42903F26C}" destId="{9369557F-FFD8-4442-9734-BB645C35E774}" srcOrd="13" destOrd="0" presId="urn:microsoft.com/office/officeart/2005/8/layout/vProcess5"/>
    <dgm:cxn modelId="{F4B323BB-D6AF-46C8-A005-AD8FB07104C3}" type="presParOf" srcId="{324561E3-EF83-4DC7-B96F-FAA42903F26C}" destId="{664DBDA1-6F52-4B8A-978C-09A663C17AC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E1846-53E7-4492-827E-AB64232E7116}">
      <dsp:nvSpPr>
        <dsp:cNvPr id="0" name=""/>
        <dsp:cNvSpPr/>
      </dsp:nvSpPr>
      <dsp:spPr>
        <a:xfrm>
          <a:off x="0" y="0"/>
          <a:ext cx="6336792" cy="75588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Velkaantuminen, kiinteistöhintojen nousu</a:t>
          </a:r>
        </a:p>
      </dsp:txBody>
      <dsp:txXfrm>
        <a:off x="22139" y="22139"/>
        <a:ext cx="5432694" cy="711607"/>
      </dsp:txXfrm>
    </dsp:sp>
    <dsp:sp modelId="{46764EB3-48C7-49FB-8C54-EEA6A5D338D9}">
      <dsp:nvSpPr>
        <dsp:cNvPr id="0" name=""/>
        <dsp:cNvSpPr/>
      </dsp:nvSpPr>
      <dsp:spPr>
        <a:xfrm>
          <a:off x="473202" y="860869"/>
          <a:ext cx="6336792" cy="75588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Taantuma, hintakupla puhkeaa, luottotappiot kasvavat</a:t>
          </a:r>
        </a:p>
      </dsp:txBody>
      <dsp:txXfrm>
        <a:off x="495341" y="883008"/>
        <a:ext cx="5327986" cy="711607"/>
      </dsp:txXfrm>
    </dsp:sp>
    <dsp:sp modelId="{4D2D824A-AD34-4284-A9BC-298180CBEC7E}">
      <dsp:nvSpPr>
        <dsp:cNvPr id="0" name=""/>
        <dsp:cNvSpPr/>
      </dsp:nvSpPr>
      <dsp:spPr>
        <a:xfrm>
          <a:off x="946404" y="1728194"/>
          <a:ext cx="6336792" cy="75588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Pankkikriisi</a:t>
          </a:r>
        </a:p>
      </dsp:txBody>
      <dsp:txXfrm>
        <a:off x="968543" y="1750333"/>
        <a:ext cx="5327986" cy="711607"/>
      </dsp:txXfrm>
    </dsp:sp>
    <dsp:sp modelId="{CBC4A644-745C-4B43-936E-4B103935FB36}">
      <dsp:nvSpPr>
        <dsp:cNvPr id="0" name=""/>
        <dsp:cNvSpPr/>
      </dsp:nvSpPr>
      <dsp:spPr>
        <a:xfrm>
          <a:off x="1419605" y="2582608"/>
          <a:ext cx="6336792" cy="755885"/>
        </a:xfrm>
        <a:prstGeom prst="roundRect">
          <a:avLst>
            <a:gd name="adj" fmla="val 10000"/>
          </a:avLst>
        </a:prstGeom>
        <a:solidFill>
          <a:srgbClr val="0043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Luotonanto tyrehtyy, taantuma syvenee, verotulot vähenevät</a:t>
          </a:r>
        </a:p>
      </dsp:txBody>
      <dsp:txXfrm>
        <a:off x="1441744" y="2604747"/>
        <a:ext cx="5327986" cy="711607"/>
      </dsp:txXfrm>
    </dsp:sp>
    <dsp:sp modelId="{628A45BE-8D4E-413D-A47E-3A3240DBAA6D}">
      <dsp:nvSpPr>
        <dsp:cNvPr id="0" name=""/>
        <dsp:cNvSpPr/>
      </dsp:nvSpPr>
      <dsp:spPr>
        <a:xfrm>
          <a:off x="1892808" y="3443477"/>
          <a:ext cx="6336792" cy="75588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Julkisen talouden velkakriisi</a:t>
          </a:r>
        </a:p>
      </dsp:txBody>
      <dsp:txXfrm>
        <a:off x="1914947" y="3465616"/>
        <a:ext cx="5327986" cy="711607"/>
      </dsp:txXfrm>
    </dsp:sp>
    <dsp:sp modelId="{D0911618-EB91-46DD-96AC-0619CF2D606F}">
      <dsp:nvSpPr>
        <dsp:cNvPr id="0" name=""/>
        <dsp:cNvSpPr/>
      </dsp:nvSpPr>
      <dsp:spPr>
        <a:xfrm>
          <a:off x="5845466" y="552216"/>
          <a:ext cx="491325" cy="491325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5956014" y="552216"/>
        <a:ext cx="270229" cy="369722"/>
      </dsp:txXfrm>
    </dsp:sp>
    <dsp:sp modelId="{D73ADFB0-C42B-40D9-95FF-39698DFA2243}">
      <dsp:nvSpPr>
        <dsp:cNvPr id="0" name=""/>
        <dsp:cNvSpPr/>
      </dsp:nvSpPr>
      <dsp:spPr>
        <a:xfrm>
          <a:off x="6318668" y="1413085"/>
          <a:ext cx="491325" cy="491325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6429216" y="1413085"/>
        <a:ext cx="270229" cy="369722"/>
      </dsp:txXfrm>
    </dsp:sp>
    <dsp:sp modelId="{7C8045A7-6B62-4231-815A-1679EC9B4103}">
      <dsp:nvSpPr>
        <dsp:cNvPr id="0" name=""/>
        <dsp:cNvSpPr/>
      </dsp:nvSpPr>
      <dsp:spPr>
        <a:xfrm>
          <a:off x="6791870" y="2261356"/>
          <a:ext cx="491325" cy="491325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6902418" y="2261356"/>
        <a:ext cx="270229" cy="369722"/>
      </dsp:txXfrm>
    </dsp:sp>
    <dsp:sp modelId="{B5A93EED-FF36-4DE3-AEB6-FB5BEF1176B0}">
      <dsp:nvSpPr>
        <dsp:cNvPr id="0" name=""/>
        <dsp:cNvSpPr/>
      </dsp:nvSpPr>
      <dsp:spPr>
        <a:xfrm>
          <a:off x="7265072" y="3130625"/>
          <a:ext cx="491325" cy="491325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/>
        </a:p>
      </dsp:txBody>
      <dsp:txXfrm>
        <a:off x="7375620" y="3130625"/>
        <a:ext cx="270229" cy="369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903" y="0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082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903" y="9378082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24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03" y="0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89832"/>
            <a:ext cx="5335895" cy="44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082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03" y="9378082"/>
            <a:ext cx="288962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9" tIns="45279" rIns="90559" bIns="452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1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208C8-AAAA-49A4-86C8-A9E654D7D699}" type="slidenum">
              <a:rPr lang="fi-FI"/>
              <a:pPr/>
              <a:t>9</a:t>
            </a:fld>
            <a:endParaRPr lang="fi-FI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912" y="4496917"/>
            <a:ext cx="4509494" cy="426023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3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6548" indent="-279441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7767" indent="-22355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4873" indent="-22355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1979" indent="-223554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9086" indent="-223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6192" indent="-223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3299" indent="-223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00405" indent="-223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8949D-42EA-4F91-AA6C-E92F95CE04AD}" type="slidenum">
              <a:rPr lang="fi-FI" altLang="fi-FI" sz="1200"/>
              <a:pPr/>
              <a:t>40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253577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D52323-F901-40D4-B5B2-F351AA63FE85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5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Tässä kuviossa on kuvattu markkinoiden keskimääräinen inflaatio-odotus 2, 5 ja 10 vuoden jaksoille. </a:t>
            </a:r>
            <a:r>
              <a:rPr lang="fi-FI" b="1" dirty="0" err="1"/>
              <a:t>Inflaatioswapissa</a:t>
            </a:r>
            <a:r>
              <a:rPr lang="fi-FI" b="1" dirty="0"/>
              <a:t>, eli koronvaihtosopimuksessa ostaja maksaa kiinteää </a:t>
            </a:r>
            <a:r>
              <a:rPr lang="fi-FI" b="1" dirty="0" err="1"/>
              <a:t>swapin</a:t>
            </a:r>
            <a:r>
              <a:rPr lang="fi-FI" b="1" dirty="0"/>
              <a:t> hinnan mukaista korkoa toiselle osapuolelle, ja saa tilalle </a:t>
            </a:r>
            <a:r>
              <a:rPr lang="fi-FI" b="1" dirty="0" err="1"/>
              <a:t>swapin</a:t>
            </a:r>
            <a:r>
              <a:rPr lang="fi-FI" b="1" dirty="0"/>
              <a:t> juoksuajalla toteutuvaa inflaatiota vastaavan korvauksen. 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dirty="0"/>
              <a:t>Viime vuoden lopussa markkinoiden inflaatio odotukset olivat pudonneet käytännössä yhtäjaksoisesti jo pari vuotta, 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dirty="0"/>
              <a:t>lasku voimistui erityisesti loppuvuodesta 2014 samanaikaisesti öljyn hinnan romahduksen kanssa.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dirty="0"/>
              <a:t>Inflaatio-odotusten lasku ei kuitenkaan ollut vain lyhytkestoista öljyn suhteellisen hinnan muutosta; 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dirty="0"/>
              <a:t>pitkätkin inflaatio-odotukset putosivat merkittävästi, mikä on erityisen huolestuttavaa keskuspankin kannalta, 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dirty="0"/>
              <a:t>jos hintavakaustavoite ei enää muodosta hinta-ankkuria, odotukset alkavat toteuttaa itse itseään: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dirty="0"/>
              <a:t>Esimerkiksi, jos erittäin matalan inflaation uskotaan jatkuvan pitkään, aletaan tämä huomioida palkkaneuvotteluissa. Jos palkkakehitys jää hitaaksi matalan inflaatio-odotuksen johdosta, kysyntä laskee vastaavasti, eikä hintatasoa ole helppo nostaa edes kevenevällä rahapolitiikalla. 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u="sng" dirty="0"/>
              <a:t>Markkinoiden inflaatio-odotukset ovat keskuspankin erityisfokuksessa.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2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i="1" dirty="0"/>
              <a:t>On syytä tarkastella inflaatio-odotusten jakaumaa.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dirty="0"/>
              <a:t>Tammikuun puolivälissä, ennen EKP:n viimeisimpiä rahapolitiikkapäätöksiä, optiohinnoista johdettuna markkinat antoivat </a:t>
            </a:r>
            <a:r>
              <a:rPr lang="fi-FI" b="1" u="sng" dirty="0"/>
              <a:t>kolmanneksen</a:t>
            </a:r>
            <a:r>
              <a:rPr lang="fi-FI" b="1" dirty="0"/>
              <a:t> todennäköisyyden sille, että inflaatio olisi seuraavan viiden vuoden aikana keskimäärin alle nollan. </a:t>
            </a:r>
          </a:p>
          <a:p>
            <a:pPr marL="161780" indent="-161780">
              <a:buFont typeface="Arial" panose="020B0604020202020204" pitchFamily="34" charset="0"/>
              <a:buChar char="•"/>
            </a:pPr>
            <a:r>
              <a:rPr lang="fi-FI" b="1" u="sng" dirty="0"/>
              <a:t>Tämä on merkittävä luku  </a:t>
            </a:r>
          </a:p>
          <a:p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873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Tätä taustaa vasten EKP:n neuvosto on tehnyt  merkittäviä linjauksia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52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Eurojärjestelmä on laskenut rahapolitiikan ohjauskorot alarajalle:</a:t>
            </a:r>
          </a:p>
          <a:p>
            <a:pPr marL="614771" lvl="1" indent="-167665">
              <a:buFont typeface="Arial" panose="020B0604020202020204" pitchFamily="34" charset="0"/>
              <a:buChar char="•"/>
            </a:pPr>
            <a:r>
              <a:rPr lang="fi-FI" b="1" dirty="0"/>
              <a:t>lainaamme pankeille rahaa 0,05 prosentin korolla, …</a:t>
            </a:r>
          </a:p>
          <a:p>
            <a:pPr marL="614771" lvl="1" indent="-167665">
              <a:buFont typeface="Arial" panose="020B0604020202020204" pitchFamily="34" charset="0"/>
              <a:buChar char="•"/>
            </a:pPr>
            <a:r>
              <a:rPr lang="fi-FI" b="1" dirty="0"/>
              <a:t>ja veloitamme 0,20%:in negatiivista korkoa pankkien keskuspankkitalletuksista</a:t>
            </a:r>
            <a:r>
              <a:rPr lang="fi-FI" dirty="0"/>
              <a:t>.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Yhtäältä pankit saavat meiltä likviditeettiä huomattavan edullisesti, ja toisaalta negatiivinen talletuskorko synnyttää pankeille kannustimen sijoittaa rahaa muualle kuin keskuspankkitilille. 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Pankkien likviditeetinsaannin turvaamiseksi, eurojärjestelmä tulee jatkamaan täyden jaon menettelyä vähintään ensi vuoden loppuun saakka.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45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i="1" dirty="0"/>
              <a:t>TIEDOTTEEN QUOTE:</a:t>
            </a:r>
          </a:p>
          <a:p>
            <a:endParaRPr lang="fi-FI" i="1" dirty="0"/>
          </a:p>
          <a:p>
            <a:r>
              <a:rPr lang="fi-FI" b="1" i="1" dirty="0"/>
              <a:t>”Toimien perusteena on turvata EKP:n ensisijainen tavoite eli hintavakaus keskipitkällä aikavälillä. Tämän sitoumuksen vuoksi laajamittaisia ostoja tehdään ainakin syyskuun 2016 loppuun saakka ja tarvittaessa sen jälkeenkin, kunnes EKP:n neuvosto katsoo inflaatiovauhdin palautuvan kestävästi tavoitteen mukaiselle uralle”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46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4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82" indent="-161782"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i-FI" b="1" i="1" dirty="0"/>
              <a:t>Keventynyt rahapolitiikka vaikuttaa talouteen</a:t>
            </a:r>
            <a:r>
              <a:rPr lang="fi-FI" b="1" i="1" baseline="0" dirty="0"/>
              <a:t> keskeisesti markkinakorkojen laskun kautta.</a:t>
            </a:r>
            <a:endParaRPr lang="fi-FI" b="1" i="1" dirty="0"/>
          </a:p>
          <a:p>
            <a:pPr marL="161782" indent="-161782"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i-FI" b="1" i="1" dirty="0"/>
              <a:t>Ohjauskorkojen alentaminen, ennakoiva viestintä ja arvopaperiostot laskevat eri pituisia markkinakorkoja.</a:t>
            </a:r>
          </a:p>
          <a:p>
            <a:pPr marL="161782" indent="-161782"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i-FI" b="1" i="1" dirty="0"/>
              <a:t>Tämä kuvio näyttää ohjauskoron alentamisen vaikutukset. Ne kohdistuvat voimakkaimmin lyhimpiin markkinakorkoihin.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599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82" indent="-161782">
              <a:buFont typeface="Arial" panose="020B0604020202020204" pitchFamily="34" charset="0"/>
              <a:buChar char="•"/>
            </a:pPr>
            <a:r>
              <a:rPr lang="fi-FI" b="1" dirty="0"/>
              <a:t>Ennakoiva viestintä lykkää rahapolitiikan myöhempää kiristämistä koskevia odotuksia.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30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82" indent="-161782">
              <a:buFont typeface="Arial" panose="020B0604020202020204" pitchFamily="34" charset="0"/>
              <a:buChar char="•"/>
            </a:pPr>
            <a:r>
              <a:rPr lang="fi-FI" b="1" i="1" dirty="0"/>
              <a:t>Pidempiä korkoja voidaan edelleen alentaa arvopaperiostoilla.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78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73AE8-52C9-4369-AFAA-E705B9055B7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i-FI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001" indent="-22200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68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147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Viime vuonna käynnistettiin myös pankkien luotonantoa (</a:t>
            </a:r>
            <a:r>
              <a:rPr lang="fi-FI" b="1" i="1" dirty="0" err="1"/>
              <a:t>credit</a:t>
            </a:r>
            <a:r>
              <a:rPr lang="fi-FI" b="1" i="1" dirty="0"/>
              <a:t> </a:t>
            </a:r>
            <a:r>
              <a:rPr lang="fi-FI" b="1" i="1" dirty="0" err="1"/>
              <a:t>easing</a:t>
            </a:r>
            <a:r>
              <a:rPr lang="fi-FI" b="1" i="1" dirty="0"/>
              <a:t>) tukevia toimia: 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dirty="0"/>
              <a:t>(toimet kalvossa)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Tämän toimenpidepaketin ja pankkiunionin perustamiseen liittyneiden toimien – kuten pankkien taseiden kattava arvio – yhteisvaikutuksesta pankkiluottojen supistuminen on hidastunut ja alkanut monelta osin kääntyä toivottuun suuntaan. 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dirty="0"/>
              <a:t>Tämä kehitys tulee kuitenkin jatkossakin olemaan tasapainoilua paikoin välttämättömien tasesopeutusten sekä talouskasvun kaipaaman reaalitalouden luototuksen välillä.  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51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31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i="1" dirty="0"/>
              <a:t>TIEDOTTEEN QUOTE:</a:t>
            </a:r>
          </a:p>
          <a:p>
            <a:endParaRPr lang="fi-FI" i="1" dirty="0"/>
          </a:p>
          <a:p>
            <a:r>
              <a:rPr lang="fi-FI" b="1" i="1" dirty="0"/>
              <a:t>”Toimien perusteena on turvata EKP:n ensisijainen tavoite eli hintavakaus keskipitkällä aikavälillä. Tämän sitoumuksen vuoksi laajamittaisia ostoja tehdään ainakin syyskuun 2016 loppuun saakka ja tarvittaessa sen jälkeenkin, kunnes EKP:n neuvosto katsoo inflaatiovauhdin palautuvan kestävästi tavoitteen mukaiselle uralle”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52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46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i="1" dirty="0"/>
              <a:t>TIEDOTTEEN QUOTE:</a:t>
            </a:r>
          </a:p>
          <a:p>
            <a:endParaRPr lang="fi-FI" i="1" dirty="0"/>
          </a:p>
          <a:p>
            <a:r>
              <a:rPr lang="fi-FI" b="1" i="1" dirty="0"/>
              <a:t>”Toimien perusteena on turvata EKP:n ensisijainen tavoite eli hintavakaus keskipitkällä aikavälillä. Tämän sitoumuksen vuoksi laajamittaisia ostoja tehdään ainakin syyskuun 2016 loppuun saakka ja tarvittaessa sen jälkeenkin, kunnes EKP:n neuvosto katsoo inflaatiovauhdin palautuvan kestävästi tavoitteen mukaiselle uralle”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>
                <a:solidFill>
                  <a:srgbClr val="000000"/>
                </a:solidFill>
              </a:rPr>
              <a:pPr/>
              <a:t>54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56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i="1" dirty="0"/>
              <a:t>Yritysluottokorkojen kehitys viestii samanlaisesti: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korot ovat laskeneet erityisesti valtionvelkakriisin suorimmin kohdanneissa maissa</a:t>
            </a:r>
          </a:p>
          <a:p>
            <a:pPr marL="167665" indent="-167665">
              <a:buFont typeface="Arial" panose="020B0604020202020204" pitchFamily="34" charset="0"/>
              <a:buChar char="•"/>
            </a:pPr>
            <a:r>
              <a:rPr lang="fi-FI" b="1" i="1" dirty="0"/>
              <a:t>pankkien läpivalaisu ja uudet toimet näyttävät tehostaneen rahapolitiikan välittymistä erityisesti viime vuoden jälkipuoliskolla</a:t>
            </a:r>
            <a:r>
              <a:rPr lang="fi-FI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83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i="1" dirty="0"/>
              <a:t>Yritysluottokannan kehitys on toki vielä negatiivista, mutta muutos on selvästi parempaan suuntaan vuoden takaisesta.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797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47" indent="-169547">
              <a:buFont typeface="Arial" panose="020B0604020202020204" pitchFamily="34" charset="0"/>
              <a:buChar char="•"/>
            </a:pPr>
            <a:r>
              <a:rPr lang="fi-FI" b="1" dirty="0"/>
              <a:t>GIIPS-maiden pomppu 2015Q1 johtuu Irlannista, jossa KV-firmojen</a:t>
            </a:r>
            <a:r>
              <a:rPr lang="fi-FI" b="1" baseline="0" dirty="0"/>
              <a:t> uudelleenluokittelu irlantilaisiksi nosti </a:t>
            </a:r>
            <a:r>
              <a:rPr lang="fi-FI" b="1" baseline="0" dirty="0" err="1"/>
              <a:t>BKT:ta</a:t>
            </a:r>
            <a:r>
              <a:rPr lang="fi-FI" b="1" baseline="0" dirty="0"/>
              <a:t> (2015 virallinen kasvu 26,3%!; pl. Luokitusmuutos n. 5-6%)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546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62</a:t>
            </a:fld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814249" y="5039602"/>
            <a:ext cx="4636448" cy="934490"/>
          </a:xfrm>
          <a:prstGeom prst="rect">
            <a:avLst/>
          </a:prstGeom>
          <a:noFill/>
        </p:spPr>
        <p:txBody>
          <a:bodyPr wrap="square" lIns="87252" tIns="43626" rIns="87252" bIns="43626" rtlCol="0">
            <a:spAutoFit/>
          </a:bodyPr>
          <a:lstStyle/>
          <a:p>
            <a:pPr marL="163598" indent="-163598" algn="l">
              <a:buFont typeface="Arial" panose="020B0604020202020204" pitchFamily="34" charset="0"/>
              <a:buChar char="•"/>
            </a:pPr>
            <a:r>
              <a:rPr lang="fi-FI" sz="1100" b="1" dirty="0"/>
              <a:t>Syntyvyyden alentuminen kehittyneissä maissa on johtanut työikäisen väestön määrän supistumiseen.</a:t>
            </a:r>
          </a:p>
          <a:p>
            <a:pPr marL="163598" indent="-163598" algn="l">
              <a:buFont typeface="Arial" panose="020B0604020202020204" pitchFamily="34" charset="0"/>
              <a:buChar char="•"/>
            </a:pPr>
            <a:endParaRPr lang="fi-FI" sz="1100" b="1" dirty="0"/>
          </a:p>
          <a:p>
            <a:pPr marL="163598" indent="-163598" algn="l">
              <a:buFont typeface="Arial" panose="020B0604020202020204" pitchFamily="34" charset="0"/>
              <a:buChar char="•"/>
            </a:pPr>
            <a:r>
              <a:rPr lang="fi-FI" sz="1100" b="1" dirty="0"/>
              <a:t>YK:n väestöennusteen mukaan työikäisen väestön supistuminen jatkuu ainakin lähivuosikymmeninä (kuvio)</a:t>
            </a:r>
            <a:r>
              <a:rPr lang="fi-FI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559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Pidemmän aikavälin osalta kehittyneiden talouksien huolena on ollut jo jonkin aikaa heikko tuottavuuskehitys (kuvion alasuuntainen trendi). 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Tuottavuusongelmaa on tutkittu ja arvioitu paljon, mutta kysymys syistä ja vaikutuksista on avoin.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Mahdollisia selityksiä ovat esimerkiksi 1) mittausvirheet 2) tuotannollisten investointien vähyys 3) kokonaistuottavuuden lasku (joka voi olla myös vain tilapäistä). 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Vaihtelut työn tuottavuudessa voivat olla suuria ja tilapäisiä, esimerkkinä Saksan yhdistyminen (1) (kuvio) ja IT-aallon aika (2) Yhdysvalloissa (kuvio).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Suomessa korkean tuottavuuden jakso oli poikkeuksellisen pitkä (3), mutta lasku vuoden 2008 jälkeen on ollut monia muita maita suurempi (kuvio).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432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Kun </a:t>
            </a:r>
          </a:p>
          <a:p>
            <a:pPr marL="654390" lvl="1" indent="-218130">
              <a:buAutoNum type="arabicPeriod"/>
            </a:pPr>
            <a:r>
              <a:rPr lang="fi-FI" b="1" dirty="0"/>
              <a:t>ikääntyvä, eläkeikää lähestyvä väestö säästää ja</a:t>
            </a:r>
          </a:p>
          <a:p>
            <a:pPr marL="654390" lvl="1" indent="-218130">
              <a:buAutoNum type="arabicPeriod"/>
            </a:pPr>
            <a:r>
              <a:rPr lang="fi-FI" b="1" dirty="0"/>
              <a:t>Aasian maissa säästetään paljon </a:t>
            </a:r>
          </a:p>
          <a:p>
            <a:pPr marL="654390" lvl="1" indent="-218130">
              <a:buAutoNum type="arabicPeriod"/>
            </a:pPr>
            <a:endParaRPr lang="fi-FI" b="1" dirty="0"/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ja turvallisten sijoituskohteiden kysyntä on vahvaa, niin tämä säästämisen pyrkimys kehitykseen, jonka seurauksena </a:t>
            </a:r>
            <a:r>
              <a:rPr lang="fi-FI" b="1" u="sng" dirty="0"/>
              <a:t>pitkät reaalikorot ovat laskeneet maailmanlaajuisesti</a:t>
            </a:r>
            <a:r>
              <a:rPr lang="fi-FI" b="1" dirty="0"/>
              <a:t> (kuvio).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576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6204" y="4523975"/>
            <a:ext cx="5012544" cy="4405466"/>
          </a:xfrm>
        </p:spPr>
        <p:txBody>
          <a:bodyPr/>
          <a:lstStyle/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Reaalikorkojen tasoa voidaan luonnehtia luonnollisen koron käsitteen avulla. Tälle käsitteelle on useita määritelmiä, joista ensimmäisen esitti Knut </a:t>
            </a:r>
            <a:r>
              <a:rPr lang="fi-FI" b="1" dirty="0" err="1"/>
              <a:t>Wicksell</a:t>
            </a:r>
            <a:r>
              <a:rPr lang="fi-FI" b="1" dirty="0"/>
              <a:t> vuonna 1898. 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Luonnollinen korko voidaan määritellä reaalikoroksi, joka vallitsee kun talouden tuotantomahdollisuudet ovat täydessä käytössä ja hintakehitys on vakaata.</a:t>
            </a:r>
          </a:p>
          <a:p>
            <a:pPr marL="599858" lvl="1" indent="-163598">
              <a:buFont typeface="Arial" panose="020B0604020202020204" pitchFamily="34" charset="0"/>
              <a:buChar char="•"/>
            </a:pPr>
            <a:r>
              <a:rPr lang="fi-FI" b="1" dirty="0"/>
              <a:t>Luonnollisen koron taso on keskipitkän aikavälin käsite, joka pitää estimoida tilastoaineistosta. Arviot luonnollisesta korosta ovat siten mallikohtaisia ja epävarmoja. 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Luonnollisen koron voi ajatella liikkuvan potentiaalisen tuotannon mukaan siten, että kun talouden tuotantomahdollisuudet kasvavat luonnollinen korkotaso nousee ja kun tuotantomahdollisuudet alenevat myös luonnollinen korkotaso laskee. </a:t>
            </a:r>
          </a:p>
          <a:p>
            <a:pPr marL="599858" lvl="1" indent="-163598">
              <a:buFont typeface="Arial" panose="020B0604020202020204" pitchFamily="34" charset="0"/>
              <a:buChar char="•"/>
            </a:pPr>
            <a:r>
              <a:rPr lang="fi-FI" b="1" dirty="0"/>
              <a:t>Luonnollisen koron voi siten arvioida laskeneen kehittyvissä maissa ja myös  euroalueella. Joidenkin arvioiden mukaan jopa nollaan tai sen alapuolelle. </a:t>
            </a:r>
          </a:p>
          <a:p>
            <a:pPr marL="163598" indent="-163598">
              <a:buFont typeface="Arial" panose="020B0604020202020204" pitchFamily="34" charset="0"/>
              <a:buChar char="•"/>
            </a:pPr>
            <a:r>
              <a:rPr lang="fi-FI" b="1" dirty="0"/>
              <a:t>Kun luonnollinen korko on alentunut ja rahapolitiikkakorot ovat alarajallaan normaalin rahapolitiikan pelivara on pienentynyt. Tällöin keskuspankit ovat turvautuneet </a:t>
            </a:r>
            <a:r>
              <a:rPr lang="fi-FI" b="1" dirty="0" err="1"/>
              <a:t>epätavanomaisiin</a:t>
            </a:r>
            <a:r>
              <a:rPr lang="fi-FI" b="1" dirty="0"/>
              <a:t> rahapolitiikan välineisiin.</a:t>
            </a:r>
          </a:p>
          <a:p>
            <a:pPr marL="599858" lvl="1" indent="-163598">
              <a:buFont typeface="Arial" panose="020B0604020202020204" pitchFamily="34" charset="0"/>
              <a:buChar char="•"/>
            </a:pPr>
            <a:r>
              <a:rPr lang="fi-FI" sz="1000" b="1" dirty="0"/>
              <a:t>Esimerkki: Jos luonnollinen korko on 1 % ja odotettu inflaatio on 2%, rahapolitiikka on elvyttävää, kun nimellinen korkotaso on alle 3% ja kiristävää jos korkotaso on yli 3%.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85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2E232-996C-4B23-84E6-0909343ECE8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i-FI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001" indent="-222001">
              <a:spcBef>
                <a:spcPct val="0"/>
              </a:spcBef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20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/>
              <a:t>Vuoden 2008 lopusta vuoden 2009 alkupuolelle maailmankauppa supistui noin 20 prosenttia.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34F65-E88B-4FE3-B7FC-6BD0B588EB6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98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7DAA3-82BC-41B3-AFF4-6246EE3C6560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28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7CB19-0F1D-450C-9688-53E4121C5B4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26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0526A-19A8-4C15-BE60-DC35C0329FF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91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EF466-F9CA-4AE2-86F0-5BF1C80C410A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9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746000"/>
            <a:ext cx="4302000" cy="1857600"/>
          </a:xfrm>
        </p:spPr>
        <p:txBody>
          <a:bodyPr anchor="b" anchorCtr="0"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58400"/>
            <a:ext cx="4302000" cy="939600"/>
          </a:xfrm>
        </p:spPr>
        <p:txBody>
          <a:bodyPr>
            <a:normAutofit/>
          </a:bodyPr>
          <a:lstStyle>
            <a:lvl1pPr marL="0" indent="0" algn="l">
              <a:buFont typeface="Symbol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442800"/>
            <a:ext cx="4302000" cy="3333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7600"/>
            <a:ext cx="727200" cy="3636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_distribution_title"/>
          <p:cNvSpPr txBox="1"/>
          <p:nvPr userDrawn="1"/>
        </p:nvSpPr>
        <p:spPr>
          <a:xfrm>
            <a:off x="6228000" y="6357600"/>
            <a:ext cx="1886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_and_company"/>
          <p:cNvSpPr txBox="1"/>
          <p:nvPr userDrawn="1"/>
        </p:nvSpPr>
        <p:spPr>
          <a:xfrm>
            <a:off x="457200" y="715800"/>
            <a:ext cx="4301999" cy="3348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l"/>
            <a:r>
              <a:rPr lang="fi-FI" sz="1200">
                <a:solidFill>
                  <a:srgbClr val="FFFFFF"/>
                </a:solidFill>
                <a:latin typeface="Georgia" panose="02040502050405020303" pitchFamily="18" charset="0"/>
              </a:rPr>
              <a:t>Suomen Pankki</a:t>
            </a:r>
            <a:endParaRPr lang="fi-FI" sz="1200" dirty="0" err="1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306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800" y="1821600"/>
            <a:ext cx="3168000" cy="430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F94346-EC7B-4DFE-B36A-7ADA88C5A6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4.11.2015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Tuomas Välimäki</a:t>
            </a:r>
          </a:p>
        </p:txBody>
      </p:sp>
      <p:sp>
        <p:nvSpPr>
          <p:cNvPr id="10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2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6400" y="363600"/>
            <a:ext cx="65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6400" y="1821600"/>
            <a:ext cx="65484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7600"/>
            <a:ext cx="7272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rgbClr val="3F3E3E"/>
                </a:solidFill>
              </a:defRPr>
            </a:lvl1pPr>
          </a:lstStyle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400" y="6357600"/>
            <a:ext cx="19296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3F3E3E"/>
                </a:solidFill>
              </a:defRPr>
            </a:lvl1pPr>
          </a:lstStyle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rgbClr val="3F3E3E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0932" y="6357600"/>
            <a:ext cx="2682136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i-FI" sz="800" dirty="0">
                <a:solidFill>
                  <a:srgbClr val="3F3E3E"/>
                </a:solidFill>
              </a:rPr>
              <a:t>Suomen Pankki – </a:t>
            </a:r>
            <a:r>
              <a:rPr lang="fi-FI" sz="800" dirty="0" err="1">
                <a:solidFill>
                  <a:srgbClr val="3F3E3E"/>
                </a:solidFill>
              </a:rPr>
              <a:t>Finlands</a:t>
            </a:r>
            <a:r>
              <a:rPr lang="fi-FI" sz="800" dirty="0">
                <a:solidFill>
                  <a:srgbClr val="3F3E3E"/>
                </a:solidFill>
              </a:rPr>
              <a:t> Bank – Bank of Finland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2" r:id="rId6"/>
    <p:sldLayoutId id="2147483673" r:id="rId7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0" baseline="0">
          <a:solidFill>
            <a:srgbClr val="51569E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2000">
          <a:solidFill>
            <a:srgbClr val="3F3E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ata2\data\patu\books\32422.xlsm!@pitk&#228;tkoro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ata2\data\patu\books\32422.xlsm!@yritysvk2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oleObject" Target="file:///\\SDATA2\data\patu\books\32425.xlsm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EKP:n rahapolitiikka finanssikriisissä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Helsingin yliopisto 4.11.2015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18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64" y="783753"/>
            <a:ext cx="8647988" cy="564145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548400" cy="936104"/>
          </a:xfrm>
        </p:spPr>
        <p:txBody>
          <a:bodyPr/>
          <a:lstStyle/>
          <a:p>
            <a:r>
              <a:rPr lang="fi-FI" dirty="0"/>
              <a:t>EKP:n inflaatiohistoria </a:t>
            </a:r>
            <a:r>
              <a:rPr lang="fi-FI" b="0" dirty="0"/>
              <a:t>(sama skaala)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26.5.2016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949280"/>
            <a:ext cx="26642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500" dirty="0">
                <a:solidFill>
                  <a:srgbClr val="414042"/>
                </a:solidFill>
              </a:rPr>
              <a:t>Lähde: </a:t>
            </a:r>
            <a:r>
              <a:rPr lang="fi-FI" sz="1500" dirty="0" err="1">
                <a:solidFill>
                  <a:srgbClr val="414042"/>
                </a:solidFill>
              </a:rPr>
              <a:t>Eurostat</a:t>
            </a:r>
            <a:endParaRPr lang="fi-FI" sz="1500" dirty="0">
              <a:solidFill>
                <a:srgbClr val="41404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07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1" y="614044"/>
            <a:ext cx="9296133" cy="6055316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51720" y="363601"/>
            <a:ext cx="6383080" cy="833152"/>
          </a:xfrm>
        </p:spPr>
        <p:txBody>
          <a:bodyPr/>
          <a:lstStyle/>
          <a:p>
            <a:r>
              <a:rPr lang="fi-FI" dirty="0"/>
              <a:t>EKP:n inflaatiohistoria zoomattuna</a:t>
            </a:r>
            <a:endParaRPr lang="fi-FI" b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26.5.2016</a:t>
            </a:r>
            <a:endParaRPr lang="fi-FI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67744" y="3573016"/>
            <a:ext cx="633670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2123728" y="6237312"/>
            <a:ext cx="5256584" cy="21602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44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81110"/>
            <a:ext cx="8136904" cy="5300218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55776" y="413792"/>
            <a:ext cx="6188360" cy="1143000"/>
          </a:xfrm>
        </p:spPr>
        <p:txBody>
          <a:bodyPr>
            <a:normAutofit/>
          </a:bodyPr>
          <a:lstStyle/>
          <a:p>
            <a:r>
              <a:rPr lang="fi-FI" dirty="0"/>
              <a:t>Keskipitkän aikavälin merkityksestä:</a:t>
            </a:r>
            <a:br>
              <a:rPr lang="fi-FI" dirty="0"/>
            </a:br>
            <a:r>
              <a:rPr lang="fi-FI" b="0" i="1" dirty="0"/>
              <a:t>Inflaatio ja pohjainflaatio euroalueella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26.5.2016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987824" y="3717032"/>
            <a:ext cx="5544616" cy="64807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89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46560" y="2565400"/>
            <a:ext cx="7645920" cy="1143000"/>
          </a:xfrm>
        </p:spPr>
        <p:txBody>
          <a:bodyPr>
            <a:normAutofit/>
          </a:bodyPr>
          <a:lstStyle/>
          <a:p>
            <a:r>
              <a:rPr lang="fi-FI" sz="2800" dirty="0"/>
              <a:t>Rahapolitiikka finanssikriisin eri vaiheissa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27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sz="2800" dirty="0"/>
              <a:t>Finanssi-velkakriisin dynamiikka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66886"/>
              </p:ext>
            </p:extLst>
          </p:nvPr>
        </p:nvGraphicFramePr>
        <p:xfrm>
          <a:off x="590872" y="2037949"/>
          <a:ext cx="8229600" cy="419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4.11.2015</a:t>
            </a:r>
          </a:p>
        </p:txBody>
      </p:sp>
      <p:sp>
        <p:nvSpPr>
          <p:cNvPr id="7" name="U-Turn Arrow 6"/>
          <p:cNvSpPr/>
          <p:nvPr/>
        </p:nvSpPr>
        <p:spPr>
          <a:xfrm rot="-5400000">
            <a:off x="159047" y="4270173"/>
            <a:ext cx="2160587" cy="1295400"/>
          </a:xfrm>
          <a:prstGeom prst="utur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244" y="4426388"/>
            <a:ext cx="64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02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4.11.2015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682" y="1268760"/>
            <a:ext cx="28603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20072" y="1268760"/>
            <a:ext cx="3744416" cy="28623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2000" dirty="0">
                <a:solidFill>
                  <a:srgbClr val="00356C"/>
                </a:solidFill>
              </a:rPr>
              <a:t>Nousukauden aikana velkaan-</a:t>
            </a:r>
            <a:r>
              <a:rPr lang="fi-FI" sz="2000" dirty="0" err="1">
                <a:solidFill>
                  <a:srgbClr val="00356C"/>
                </a:solidFill>
              </a:rPr>
              <a:t>nutaan</a:t>
            </a:r>
            <a:r>
              <a:rPr lang="fi-FI" sz="2000" dirty="0">
                <a:solidFill>
                  <a:srgbClr val="00356C"/>
                </a:solidFill>
              </a:rPr>
              <a:t> ja kaikilla näyttää menevän hyvin. </a:t>
            </a:r>
          </a:p>
          <a:p>
            <a:pPr algn="l"/>
            <a:endParaRPr lang="fi-FI" sz="2000" dirty="0">
              <a:solidFill>
                <a:srgbClr val="00356C"/>
              </a:solidFill>
            </a:endParaRPr>
          </a:p>
          <a:p>
            <a:pPr algn="l"/>
            <a:r>
              <a:rPr lang="fi-FI" sz="2000" dirty="0">
                <a:solidFill>
                  <a:srgbClr val="00356C"/>
                </a:solidFill>
              </a:rPr>
              <a:t>Aina osataan perustella miksi nyt tilanne on toinen kuin aikaisemmin, eli miksi syytä huoleen ole tällä kertaa.</a:t>
            </a:r>
          </a:p>
          <a:p>
            <a:pPr algn="l"/>
            <a:endParaRPr lang="fi-FI" sz="2000" dirty="0">
              <a:solidFill>
                <a:srgbClr val="00356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3" y="4131082"/>
            <a:ext cx="3805560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2000" dirty="0">
                <a:solidFill>
                  <a:srgbClr val="00356C"/>
                </a:solidFill>
              </a:rPr>
              <a:t>Talouspolitiikan tekijöiden tehtävä on hakea booli pois,</a:t>
            </a:r>
          </a:p>
          <a:p>
            <a:pPr algn="l"/>
            <a:r>
              <a:rPr lang="fi-FI" sz="2000" dirty="0">
                <a:solidFill>
                  <a:srgbClr val="00356C"/>
                </a:solidFill>
              </a:rPr>
              <a:t>kun juhlat ovat parhaimmillaan.</a:t>
            </a:r>
          </a:p>
          <a:p>
            <a:pPr algn="l"/>
            <a:endParaRPr lang="fi-FI" sz="2000" dirty="0">
              <a:solidFill>
                <a:srgbClr val="00356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6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9157751" cy="65700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33525" y="188640"/>
            <a:ext cx="9252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Kriisisarjan kuusi vaihetta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28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" y="404664"/>
            <a:ext cx="9306806" cy="60629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63688" y="404664"/>
            <a:ext cx="7128792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USA:n </a:t>
            </a:r>
            <a:r>
              <a:rPr lang="fi-FI" sz="3200" b="1" dirty="0" err="1">
                <a:solidFill>
                  <a:srgbClr val="00436F"/>
                </a:solidFill>
                <a:latin typeface="+mn-lt"/>
                <a:ea typeface="+mj-ea"/>
                <a:cs typeface="+mj-cs"/>
              </a:rPr>
              <a:t>sub</a:t>
            </a: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-prime luototoista  Euroopan markkinahäiriöön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983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311072" cy="1143000"/>
          </a:xfrm>
        </p:spPr>
        <p:txBody>
          <a:bodyPr>
            <a:normAutofit/>
          </a:bodyPr>
          <a:lstStyle/>
          <a:p>
            <a:r>
              <a:rPr lang="fi-FI" sz="2400" dirty="0"/>
              <a:t>Asuntohintojen lasku käynnistyi Yhdysvalloissa 2007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560840" cy="492927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5076056" y="3068960"/>
            <a:ext cx="50405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80112" y="3244914"/>
            <a:ext cx="7200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2000" dirty="0">
                <a:solidFill>
                  <a:srgbClr val="FF0000"/>
                </a:solidFill>
              </a:rPr>
              <a:t>-1/3</a:t>
            </a:r>
          </a:p>
        </p:txBody>
      </p:sp>
    </p:spTree>
    <p:extLst>
      <p:ext uri="{BB962C8B-B14F-4D97-AF65-F5344CB8AC3E}">
        <p14:creationId xmlns:p14="http://schemas.microsoft.com/office/powerpoint/2010/main" val="110595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94" y="1772816"/>
            <a:ext cx="6565462" cy="4759132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216" y="908050"/>
            <a:ext cx="7452320" cy="936774"/>
          </a:xfrm>
        </p:spPr>
        <p:txBody>
          <a:bodyPr>
            <a:normAutofit fontScale="90000"/>
          </a:bodyPr>
          <a:lstStyle/>
          <a:p>
            <a:pPr indent="12700" eaLnBrk="1" hangingPunct="1">
              <a:defRPr/>
            </a:pPr>
            <a:r>
              <a:rPr lang="fi-FI" sz="2400" dirty="0"/>
              <a:t>Markkinahäiriö rantautui Eurooppaan syksyllä 2007: rahamarkkinoiden riskilisät lähtivät kasvuun</a:t>
            </a:r>
            <a:br>
              <a:rPr lang="fi-FI" sz="2400" dirty="0"/>
            </a:br>
            <a:r>
              <a:rPr lang="fi-FI" sz="2400" dirty="0"/>
              <a:t> </a:t>
            </a:r>
            <a:br>
              <a:rPr lang="fi-FI" sz="2400" dirty="0"/>
            </a:br>
            <a:endParaRPr lang="fi-FI" sz="2400" b="1" dirty="0"/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3388172" y="4077072"/>
            <a:ext cx="737979" cy="1801118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 useBgFill="1"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199226" y="2420888"/>
            <a:ext cx="4189198" cy="27699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i-FI" sz="2000" b="1" i="1" dirty="0"/>
              <a:t>SP:n markkinaraportti 9.8.2007:</a:t>
            </a:r>
          </a:p>
          <a:p>
            <a:pPr algn="l"/>
            <a:r>
              <a:rPr lang="fi-FI" sz="1000" dirty="0"/>
              <a:t>  </a:t>
            </a:r>
          </a:p>
          <a:p>
            <a:pPr algn="l"/>
            <a:r>
              <a:rPr lang="fi-FI" sz="1600" i="1" dirty="0"/>
              <a:t>”</a:t>
            </a:r>
            <a:r>
              <a:rPr lang="fi-FI" sz="1800" i="1" dirty="0"/>
              <a:t>Euroopan aamussa likviditeettitilanne kiristyi myös euroalueella, kun BNP Paribas ilmoitti jäädyttävänsä 3 ABS -</a:t>
            </a:r>
            <a:r>
              <a:rPr lang="fi-FI" sz="1800" i="1" dirty="0" err="1"/>
              <a:t>fundia</a:t>
            </a:r>
            <a:r>
              <a:rPr lang="fi-FI" sz="1800" i="1" dirty="0"/>
              <a:t>. Yön yli -korko </a:t>
            </a:r>
            <a:r>
              <a:rPr lang="fi-FI" sz="1800" i="1" dirty="0" err="1"/>
              <a:t>treidaa</a:t>
            </a:r>
            <a:r>
              <a:rPr lang="fi-FI" sz="1800" i="1" dirty="0"/>
              <a:t> kirjoitushetkellä n. 4,40%:</a:t>
            </a:r>
            <a:r>
              <a:rPr lang="fi-FI" sz="1800" i="1" dirty="0" err="1"/>
              <a:t>ssa</a:t>
            </a:r>
            <a:r>
              <a:rPr lang="fi-FI" sz="1800" i="1" dirty="0"/>
              <a:t> ja </a:t>
            </a:r>
            <a:r>
              <a:rPr lang="fi-FI" sz="1800" i="1" dirty="0" err="1"/>
              <a:t>bid</a:t>
            </a:r>
            <a:r>
              <a:rPr lang="fi-FI" sz="1800" i="1" dirty="0"/>
              <a:t>/</a:t>
            </a:r>
            <a:r>
              <a:rPr lang="fi-FI" sz="1800" i="1" dirty="0" err="1"/>
              <a:t>ask</a:t>
            </a:r>
            <a:r>
              <a:rPr lang="fi-FI" sz="1800" i="1" dirty="0"/>
              <a:t> -</a:t>
            </a:r>
            <a:r>
              <a:rPr lang="fi-FI" sz="1800" i="1" dirty="0" err="1"/>
              <a:t>spread</a:t>
            </a:r>
            <a:r>
              <a:rPr lang="fi-FI" sz="1800" i="1" dirty="0"/>
              <a:t> kävi parhaimmillaan 15 pisteessä, mikä on kolminkertainen normaaliin nähden”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6811" y="1444714"/>
            <a:ext cx="513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2000" dirty="0"/>
              <a:t>vakuudeton – vakuudellinen 12kk viitekorko</a:t>
            </a:r>
            <a:endParaRPr lang="fi-FI" sz="2000" dirty="0">
              <a:solidFill>
                <a:srgbClr val="41404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7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2636912"/>
            <a:ext cx="6548400" cy="349028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i-FI" dirty="0"/>
              <a:t>EKP:n rahapolitiikan strategia</a:t>
            </a:r>
          </a:p>
          <a:p>
            <a:pPr>
              <a:spcAft>
                <a:spcPts val="1800"/>
              </a:spcAft>
            </a:pPr>
            <a:r>
              <a:rPr lang="fi-FI" dirty="0"/>
              <a:t>EKP:n rahapolitiikka finanssikriisissä</a:t>
            </a:r>
          </a:p>
          <a:p>
            <a:pPr>
              <a:spcAft>
                <a:spcPts val="1800"/>
              </a:spcAft>
            </a:pPr>
            <a:r>
              <a:rPr lang="fi-FI" dirty="0"/>
              <a:t>Missä nyt mennään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817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24174" y="557361"/>
            <a:ext cx="7272362" cy="1287463"/>
          </a:xfrm>
        </p:spPr>
        <p:txBody>
          <a:bodyPr/>
          <a:lstStyle/>
          <a:p>
            <a:r>
              <a:rPr lang="fi-FI" dirty="0"/>
              <a:t>Raha- ja likviditeettipolitiikan reaktiot yhtäältä nopeita ja voimakkaita, mutta toisaalta myös maltillisia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67745" y="1844824"/>
            <a:ext cx="6480720" cy="36337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endParaRPr lang="fi-FI" sz="2400" b="1" i="1" dirty="0"/>
          </a:p>
          <a:p>
            <a:pPr>
              <a:spcAft>
                <a:spcPts val="1200"/>
              </a:spcAft>
            </a:pPr>
            <a:r>
              <a:rPr lang="fi-FI" sz="2400" dirty="0"/>
              <a:t>pankkien likviditeetinsaanti taattiin mittavilla hienosäätöoperaatioita </a:t>
            </a:r>
          </a:p>
          <a:p>
            <a:pPr>
              <a:spcAft>
                <a:spcPts val="1200"/>
              </a:spcAft>
            </a:pPr>
            <a:r>
              <a:rPr lang="fi-FI" sz="2400" dirty="0"/>
              <a:t>pankeille myönnettyjen luottojen laina-aikaa pidennettiin ja tarjontaa joustavoitettiin</a:t>
            </a:r>
          </a:p>
          <a:p>
            <a:pPr>
              <a:spcAft>
                <a:spcPts val="1200"/>
              </a:spcAft>
            </a:pPr>
            <a:r>
              <a:rPr lang="fi-FI" sz="2400" dirty="0"/>
              <a:t>aloitettiin ulkomaanvaluuttamääräisten keskuspankkiluottojen tarjonta</a:t>
            </a:r>
          </a:p>
          <a:p>
            <a:pPr>
              <a:spcAft>
                <a:spcPts val="1200"/>
              </a:spcAft>
            </a:pPr>
            <a:r>
              <a:rPr lang="fi-FI" sz="2400" dirty="0"/>
              <a:t>ohjauskorolla </a:t>
            </a:r>
            <a:r>
              <a:rPr lang="fi-FI" sz="2400" u="sng" dirty="0"/>
              <a:t>ei</a:t>
            </a:r>
            <a:r>
              <a:rPr lang="fi-FI" sz="2400" dirty="0"/>
              <a:t> reagoitu häiriöön</a:t>
            </a:r>
          </a:p>
          <a:p>
            <a:pPr>
              <a:spcAft>
                <a:spcPts val="1200"/>
              </a:spcAft>
            </a:pPr>
            <a:endParaRPr lang="fi-FI" sz="2400" dirty="0"/>
          </a:p>
          <a:p>
            <a:pPr>
              <a:spcAft>
                <a:spcPts val="1200"/>
              </a:spcAft>
            </a:pPr>
            <a:endParaRPr lang="fi-FI" sz="2400" dirty="0"/>
          </a:p>
          <a:p>
            <a:pPr>
              <a:spcAft>
                <a:spcPts val="1200"/>
              </a:spcAft>
            </a:pPr>
            <a:endParaRPr lang="fi-FI" sz="2400" dirty="0"/>
          </a:p>
          <a:p>
            <a:pPr>
              <a:spcAft>
                <a:spcPts val="1200"/>
              </a:spcAft>
            </a:pPr>
            <a:endParaRPr lang="fi-FI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52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" y="397537"/>
            <a:ext cx="9306806" cy="60629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475656" y="413792"/>
            <a:ext cx="7596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Markkinahäiriöstä systeemiseen finanssikriisiin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61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67744" y="413792"/>
            <a:ext cx="6876256" cy="1143000"/>
          </a:xfrm>
        </p:spPr>
        <p:txBody>
          <a:bodyPr/>
          <a:lstStyle/>
          <a:p>
            <a:pPr eaLnBrk="1" hangingPunct="1"/>
            <a:r>
              <a:rPr lang="fi-FI" dirty="0"/>
              <a:t>Kansainvälinen finanssikriisi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2339752" y="2708919"/>
            <a:ext cx="6552728" cy="4176465"/>
          </a:xfrm>
        </p:spPr>
        <p:txBody>
          <a:bodyPr>
            <a:normAutofit/>
          </a:bodyPr>
          <a:lstStyle/>
          <a:p>
            <a:pPr eaLnBrk="1" hangingPunct="1"/>
            <a:r>
              <a:rPr lang="fi-FI" b="1" i="1" noProof="1"/>
              <a:t>Lehman Brothersin konkurssi 15.9.2008 aiheutti äkkipysähdyksen rahoitusjärjestelmässä</a:t>
            </a:r>
          </a:p>
          <a:p>
            <a:pPr eaLnBrk="1" hangingPunct="1">
              <a:buFont typeface="Symbol" pitchFamily="18" charset="2"/>
              <a:buNone/>
            </a:pPr>
            <a:endParaRPr lang="fi-FI" sz="2400" noProof="1"/>
          </a:p>
          <a:p>
            <a:pPr lvl="1">
              <a:spcAft>
                <a:spcPts val="1200"/>
              </a:spcAft>
            </a:pPr>
            <a:r>
              <a:rPr lang="fi-FI" sz="2000" noProof="1"/>
              <a:t>pankkien likviditeetti- ja luottoriskit nousivat huomattavasti. Pankkienvälinen rahamarkkina lakkasi toimimasta,</a:t>
            </a:r>
          </a:p>
          <a:p>
            <a:pPr lvl="1"/>
            <a:r>
              <a:rPr lang="fi-FI" sz="2000" noProof="1"/>
              <a:t>markkinakorot nousivat rajusti.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47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22" y="1340768"/>
            <a:ext cx="7015358" cy="5085249"/>
          </a:xfrm>
          <a:prstGeom prst="rect">
            <a:avLst/>
          </a:prstGeom>
        </p:spPr>
      </p:pic>
      <p:sp useBgFill="1"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829450" y="2276872"/>
            <a:ext cx="3455988" cy="235449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fi-FI" sz="2000" dirty="0"/>
              <a:t>Markkinaraportti 15.9.2008:</a:t>
            </a:r>
          </a:p>
          <a:p>
            <a:pPr algn="l">
              <a:defRPr/>
            </a:pPr>
            <a:r>
              <a:rPr lang="fi-FI" sz="900" dirty="0"/>
              <a:t>  </a:t>
            </a:r>
          </a:p>
          <a:p>
            <a:pPr marL="179388" indent="-179388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400" i="1" dirty="0"/>
              <a:t>Lehman Brothers hakee konkurssia</a:t>
            </a:r>
          </a:p>
          <a:p>
            <a:pPr marL="179388" indent="-179388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400" i="1" dirty="0"/>
              <a:t>Bank of America osti </a:t>
            </a:r>
            <a:r>
              <a:rPr lang="fi-FI" sz="1400" i="1" dirty="0" err="1"/>
              <a:t>Merrill</a:t>
            </a:r>
            <a:r>
              <a:rPr lang="fi-FI" sz="1400" i="1" dirty="0"/>
              <a:t> Lynchin</a:t>
            </a:r>
          </a:p>
          <a:p>
            <a:pPr marL="179388" indent="-179388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400" i="1" dirty="0"/>
              <a:t>AIG on ajautunut merkittäviin ongelmiin</a:t>
            </a:r>
          </a:p>
          <a:p>
            <a:pPr marL="179388" indent="-179388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400" i="1" dirty="0"/>
              <a:t>Rahoitusmarkkinoiden huolet ovat vetäneet osakemarkkinat alamäkeen</a:t>
            </a:r>
          </a:p>
          <a:p>
            <a:pPr marL="179388" indent="-179388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i-FI" sz="1400" i="1" dirty="0"/>
              <a:t>Valuuttamarkkinoilla dollari on heikentynyt ja jeni vahvistunut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452320" cy="1131136"/>
          </a:xfrm>
        </p:spPr>
        <p:txBody>
          <a:bodyPr>
            <a:normAutofit/>
          </a:bodyPr>
          <a:lstStyle/>
          <a:p>
            <a:pPr eaLnBrk="1" hangingPunct="1"/>
            <a:r>
              <a:rPr lang="fi-FI" sz="2400" dirty="0"/>
              <a:t>Finanssikriisi räjäytti riskipreemiot uusille tasoille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19872" y="1700808"/>
            <a:ext cx="576064" cy="3896839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3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580" y="1412775"/>
            <a:ext cx="7494933" cy="48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524775" cy="1358231"/>
          </a:xfrm>
        </p:spPr>
        <p:txBody>
          <a:bodyPr>
            <a:normAutofit fontScale="90000"/>
          </a:bodyPr>
          <a:lstStyle/>
          <a:p>
            <a:pPr eaLnBrk="1" hangingPunct="1">
              <a:spcAft>
                <a:spcPts val="1200"/>
              </a:spcAft>
            </a:pPr>
            <a:r>
              <a:rPr lang="fi-FI" dirty="0"/>
              <a:t>Pankkijärjestelmän ylimääräinen likviditeetti </a:t>
            </a:r>
            <a:r>
              <a:rPr lang="fi-FI" b="0" dirty="0"/>
              <a:t>(pankkien ylimääräiset talletukset keskuspankissa)</a:t>
            </a:r>
            <a:br>
              <a:rPr lang="fi-FI" dirty="0"/>
            </a:br>
            <a:r>
              <a:rPr lang="fi-FI" sz="600" dirty="0"/>
              <a:t> </a:t>
            </a:r>
            <a:endParaRPr lang="fi-FI" sz="2200" b="0" dirty="0"/>
          </a:p>
        </p:txBody>
      </p:sp>
      <p:sp>
        <p:nvSpPr>
          <p:cNvPr id="13317" name="Oval 12"/>
          <p:cNvSpPr>
            <a:spLocks noChangeArrowheads="1"/>
          </p:cNvSpPr>
          <p:nvPr/>
        </p:nvSpPr>
        <p:spPr bwMode="auto">
          <a:xfrm>
            <a:off x="3852416" y="2133129"/>
            <a:ext cx="863600" cy="3240087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4788247" y="2852936"/>
            <a:ext cx="22320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dirty="0"/>
              <a:t>täydenjaon politiikka </a:t>
            </a:r>
          </a:p>
          <a:p>
            <a:pPr algn="ctr"/>
            <a:r>
              <a:rPr lang="fi-FI" dirty="0"/>
              <a:t>(</a:t>
            </a:r>
            <a:r>
              <a:rPr lang="fi-FI" i="1" dirty="0" err="1"/>
              <a:t>full</a:t>
            </a:r>
            <a:r>
              <a:rPr lang="fi-FI" i="1" dirty="0"/>
              <a:t> </a:t>
            </a:r>
            <a:r>
              <a:rPr lang="fi-FI" i="1" dirty="0" err="1"/>
              <a:t>allotment</a:t>
            </a:r>
            <a:r>
              <a:rPr lang="fi-FI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154835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>
                <a:solidFill>
                  <a:srgbClr val="414042"/>
                </a:solidFill>
              </a:rPr>
              <a:t>30pv liukuva keskiarvo</a:t>
            </a:r>
          </a:p>
        </p:txBody>
      </p:sp>
    </p:spTree>
    <p:extLst>
      <p:ext uri="{BB962C8B-B14F-4D97-AF65-F5344CB8AC3E}">
        <p14:creationId xmlns:p14="http://schemas.microsoft.com/office/powerpoint/2010/main" val="191829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56792"/>
            <a:ext cx="6916019" cy="5013241"/>
          </a:xfrm>
          <a:prstGeom prst="rect">
            <a:avLst/>
          </a:prstGeom>
        </p:spPr>
      </p:pic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3131840" y="1844824"/>
            <a:ext cx="936104" cy="4104456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176" y="389260"/>
            <a:ext cx="7596336" cy="1239540"/>
          </a:xfrm>
        </p:spPr>
        <p:txBody>
          <a:bodyPr>
            <a:normAutofit fontScale="90000"/>
          </a:bodyPr>
          <a:lstStyle/>
          <a:p>
            <a:pPr marL="342900" indent="12700">
              <a:defRPr/>
            </a:pPr>
            <a:r>
              <a:rPr lang="fi-FI" dirty="0"/>
              <a:t>Uusiutunut</a:t>
            </a:r>
            <a:r>
              <a:rPr lang="fi-FI" b="1" dirty="0"/>
              <a:t> likviditeettipolitiikka </a:t>
            </a:r>
            <a:r>
              <a:rPr lang="fi-FI" dirty="0"/>
              <a:t>käänsi </a:t>
            </a:r>
            <a:r>
              <a:rPr lang="fi-FI" b="1" dirty="0"/>
              <a:t>riskipreemiot laskuun</a:t>
            </a:r>
            <a:r>
              <a:rPr lang="fi-FI" dirty="0"/>
              <a:t> </a:t>
            </a:r>
            <a:br>
              <a:rPr lang="fi-FI" dirty="0"/>
            </a:br>
            <a:endParaRPr lang="fi-FI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69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" y="390411"/>
            <a:ext cx="9306806" cy="60629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65720" y="341784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Finanssikriisistä taantumaan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367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76264" y="341784"/>
            <a:ext cx="7164288" cy="1143000"/>
          </a:xfrm>
        </p:spPr>
        <p:txBody>
          <a:bodyPr/>
          <a:lstStyle/>
          <a:p>
            <a:pPr eaLnBrk="1" hangingPunct="1"/>
            <a:r>
              <a:rPr lang="en-US" dirty="0" err="1"/>
              <a:t>Suuri</a:t>
            </a:r>
            <a:r>
              <a:rPr lang="en-US" dirty="0"/>
              <a:t> </a:t>
            </a:r>
            <a:r>
              <a:rPr lang="en-US" dirty="0" err="1"/>
              <a:t>taantuma</a:t>
            </a:r>
            <a:r>
              <a:rPr lang="en-US" dirty="0"/>
              <a:t> </a:t>
            </a:r>
            <a:r>
              <a:rPr lang="en-US" b="0" i="1" dirty="0"/>
              <a:t>(Great Recession)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07704" y="2359421"/>
            <a:ext cx="7416824" cy="4525963"/>
          </a:xfrm>
        </p:spPr>
        <p:txBody>
          <a:bodyPr>
            <a:normAutofit/>
          </a:bodyPr>
          <a:lstStyle/>
          <a:p>
            <a:r>
              <a:rPr lang="fi-FI" sz="2200" b="1" i="1" dirty="0"/>
              <a:t>finanssikriisi johti reaalitalouden taantumaan</a:t>
            </a:r>
            <a:endParaRPr lang="fi-FI" sz="2200" dirty="0"/>
          </a:p>
          <a:p>
            <a:pPr lvl="1"/>
            <a:r>
              <a:rPr lang="fi-FI" sz="2200" dirty="0"/>
              <a:t>maailmankauppa romahti vuoden 2008 lopussa</a:t>
            </a:r>
          </a:p>
          <a:p>
            <a:pPr eaLnBrk="1" hangingPunct="1"/>
            <a:endParaRPr lang="fi-FI" sz="2200" dirty="0"/>
          </a:p>
          <a:p>
            <a:pPr eaLnBrk="1" hangingPunct="1"/>
            <a:r>
              <a:rPr lang="fi-FI" sz="2200" b="1" i="1" dirty="0"/>
              <a:t>kehittyneissä markkinatalouksissa BKT syöksyi vuonna 2009</a:t>
            </a:r>
          </a:p>
          <a:p>
            <a:pPr eaLnBrk="1" hangingPunct="1"/>
            <a:endParaRPr lang="fi-FI" sz="2200" dirty="0"/>
          </a:p>
          <a:p>
            <a:pPr eaLnBrk="1" hangingPunct="1"/>
            <a:r>
              <a:rPr lang="fi-FI" sz="2200" b="1" i="1" dirty="0"/>
              <a:t>inflaatio painui negatiiviseksi monissa maissa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4236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861" t="8080" r="5595" b="6383"/>
          <a:stretch>
            <a:fillRect/>
          </a:stretch>
        </p:blipFill>
        <p:spPr bwMode="auto">
          <a:xfrm>
            <a:off x="1441264" y="1340768"/>
            <a:ext cx="75232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23728" y="44450"/>
            <a:ext cx="7020272" cy="1143000"/>
          </a:xfrm>
        </p:spPr>
        <p:txBody>
          <a:bodyPr/>
          <a:lstStyle/>
          <a:p>
            <a:pPr eaLnBrk="1" hangingPunct="1"/>
            <a:r>
              <a:rPr lang="fi-FI" dirty="0"/>
              <a:t>Systeemikriisi johti syvään taantumaan:</a:t>
            </a:r>
          </a:p>
        </p:txBody>
      </p:sp>
      <p:sp>
        <p:nvSpPr>
          <p:cNvPr id="6" name="Oval 5"/>
          <p:cNvSpPr/>
          <p:nvPr/>
        </p:nvSpPr>
        <p:spPr>
          <a:xfrm rot="21140887">
            <a:off x="4448870" y="3398563"/>
            <a:ext cx="702968" cy="2153463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104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84784"/>
            <a:ext cx="6717342" cy="4869225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07704" y="363600"/>
            <a:ext cx="7236296" cy="685545"/>
          </a:xfrm>
        </p:spPr>
        <p:txBody>
          <a:bodyPr>
            <a:noAutofit/>
          </a:bodyPr>
          <a:lstStyle/>
          <a:p>
            <a:pPr algn="ctr"/>
            <a:r>
              <a:rPr lang="fi-FI" sz="2300" dirty="0"/>
              <a:t>EKP:n keskeisimmät toimet finanssikriisin taltuttamiseksi ja talouskehityksen kääntämiseksi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507760" y="2276872"/>
            <a:ext cx="568296" cy="1008112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9" name="TextBox 15"/>
          <p:cNvSpPr txBox="1"/>
          <p:nvPr/>
        </p:nvSpPr>
        <p:spPr>
          <a:xfrm>
            <a:off x="5220072" y="2630545"/>
            <a:ext cx="4535714" cy="654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600" dirty="0"/>
              <a:t>1. täydenjaon</a:t>
            </a:r>
            <a:r>
              <a:rPr lang="fi-FI" sz="1600" baseline="0" dirty="0"/>
              <a:t> politiikka (lokakuu 2008)</a:t>
            </a:r>
            <a:endParaRPr lang="fi-FI" sz="1600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572000" y="2996951"/>
            <a:ext cx="720080" cy="237626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932040" y="4924242"/>
            <a:ext cx="1008112" cy="95303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3" name="TextBox 15"/>
          <p:cNvSpPr txBox="1"/>
          <p:nvPr/>
        </p:nvSpPr>
        <p:spPr>
          <a:xfrm>
            <a:off x="5292080" y="3998697"/>
            <a:ext cx="4535714" cy="654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600" dirty="0"/>
              <a:t>2. koronlaskujen</a:t>
            </a:r>
            <a:r>
              <a:rPr lang="fi-FI" sz="1600" baseline="0" dirty="0"/>
              <a:t> sarja (lokakuu 2008)</a:t>
            </a:r>
            <a:endParaRPr lang="fi-FI" sz="1600" dirty="0"/>
          </a:p>
        </p:txBody>
      </p:sp>
      <p:sp>
        <p:nvSpPr>
          <p:cNvPr id="25" name="TextBox 15"/>
          <p:cNvSpPr txBox="1"/>
          <p:nvPr/>
        </p:nvSpPr>
        <p:spPr>
          <a:xfrm>
            <a:off x="5900944" y="5229200"/>
            <a:ext cx="3135552" cy="440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 dirty="0"/>
              <a:t>3. pitkät täydenjaon operaatiot (kesäkuu 2009)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835696" y="1406409"/>
            <a:ext cx="4391698" cy="654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/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960" y="2348880"/>
            <a:ext cx="3532590" cy="267765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dirty="0">
                <a:solidFill>
                  <a:srgbClr val="414042"/>
                </a:solidFill>
              </a:rPr>
              <a:t>Laajamittainen globaali finanssipoliittinen elvytys ja taloutta voimakkaasti tukenut rahapolitiikka auttoivat välttämään 1930-luvun suuren laman toistumisen.</a:t>
            </a:r>
          </a:p>
        </p:txBody>
      </p:sp>
    </p:spTree>
    <p:extLst>
      <p:ext uri="{BB962C8B-B14F-4D97-AF65-F5344CB8AC3E}">
        <p14:creationId xmlns:p14="http://schemas.microsoft.com/office/powerpoint/2010/main" val="13377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3" grpId="0"/>
      <p:bldP spid="2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Euroopan keskuspankkijärjestelmä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00" y="1772816"/>
            <a:ext cx="673873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Euroopan keskuspankki (EKP)</a:t>
            </a:r>
          </a:p>
          <a:p>
            <a:pPr lvl="2"/>
            <a:r>
              <a:rPr lang="fi-FI" sz="1800" dirty="0">
                <a:solidFill>
                  <a:schemeClr val="tx1"/>
                </a:solidFill>
              </a:rPr>
              <a:t>yhteinen rahapolitiikka alkoi 1999</a:t>
            </a:r>
          </a:p>
          <a:p>
            <a:pPr lvl="2"/>
            <a:r>
              <a:rPr lang="fi-FI" sz="1800" dirty="0">
                <a:solidFill>
                  <a:schemeClr val="tx1"/>
                </a:solidFill>
              </a:rPr>
              <a:t>päättävä elin on EKP:n neuvosto (EMU-maiden kansallisten keskuspankkien pääjohtajat ja EKP:n johtokunnan jäsenet</a:t>
            </a:r>
            <a:r>
              <a:rPr lang="fi-FI" sz="1800" dirty="0">
                <a:solidFill>
                  <a:srgbClr val="51569E"/>
                </a:solidFill>
              </a:rPr>
              <a:t>)</a:t>
            </a:r>
            <a:endParaRPr lang="fi-FI" sz="1800" dirty="0">
              <a:solidFill>
                <a:schemeClr val="tx1"/>
              </a:solidFill>
            </a:endParaRPr>
          </a:p>
          <a:p>
            <a:pPr lvl="1"/>
            <a:endParaRPr lang="fi-FI" sz="2000" dirty="0">
              <a:solidFill>
                <a:srgbClr val="4B5EAA"/>
              </a:solidFill>
            </a:endParaRPr>
          </a:p>
          <a:p>
            <a:pPr marL="0" indent="0">
              <a:buNone/>
            </a:pPr>
            <a:r>
              <a:rPr lang="fi-FI" sz="2400" dirty="0"/>
              <a:t>Eurojärjestelmä</a:t>
            </a:r>
          </a:p>
          <a:p>
            <a:pPr lvl="2"/>
            <a:r>
              <a:rPr lang="fi-FI" sz="1800" dirty="0">
                <a:solidFill>
                  <a:schemeClr val="tx1"/>
                </a:solidFill>
              </a:rPr>
              <a:t>rahaliittoon kuuluvien maiden keskuspankit ja EKP</a:t>
            </a:r>
          </a:p>
          <a:p>
            <a:pPr lvl="1"/>
            <a:endParaRPr lang="fi-FI" sz="2000" dirty="0">
              <a:solidFill>
                <a:srgbClr val="51569E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Euroopan keskuspankkijärjestelmä (EKPJ)</a:t>
            </a:r>
          </a:p>
          <a:p>
            <a:pPr lvl="2"/>
            <a:r>
              <a:rPr lang="fi-FI" sz="1800" dirty="0">
                <a:solidFill>
                  <a:schemeClr val="tx1"/>
                </a:solidFill>
              </a:rPr>
              <a:t>kaikkien EU-maiden keskuspankit ja EKP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07777" y="6552000"/>
            <a:ext cx="1871935" cy="333375"/>
          </a:xfrm>
        </p:spPr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13673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" y="476672"/>
            <a:ext cx="9306806" cy="60629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619672" y="476672"/>
            <a:ext cx="74523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Eurooppalainen velka- ja luottamuskriisi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173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79712" y="363600"/>
            <a:ext cx="6455088" cy="761144"/>
          </a:xfrm>
        </p:spPr>
        <p:txBody>
          <a:bodyPr>
            <a:normAutofit/>
          </a:bodyPr>
          <a:lstStyle/>
          <a:p>
            <a:pPr eaLnBrk="1" hangingPunct="1"/>
            <a:r>
              <a:rPr lang="fi-FI" dirty="0"/>
              <a:t>Eurovaltioita ajautui velkakriisiin 2010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051720" y="1686683"/>
            <a:ext cx="7092280" cy="4085123"/>
          </a:xfrm>
        </p:spPr>
        <p:txBody>
          <a:bodyPr>
            <a:noAutofit/>
          </a:bodyPr>
          <a:lstStyle/>
          <a:p>
            <a:pPr eaLnBrk="1" hangingPunct="1"/>
            <a:r>
              <a:rPr lang="fi-FI" sz="2200" b="1" i="1" dirty="0"/>
              <a:t>taloudellisen ja fiskaalisen kehityksen voimakas eriytyminen euromaiden välillä,</a:t>
            </a:r>
          </a:p>
          <a:p>
            <a:pPr eaLnBrk="1" hangingPunct="1"/>
            <a:endParaRPr lang="fi-FI" sz="2200" dirty="0"/>
          </a:p>
          <a:p>
            <a:pPr eaLnBrk="1" hangingPunct="1"/>
            <a:r>
              <a:rPr lang="fi-FI" sz="2200" b="1" i="1" dirty="0"/>
              <a:t>valtioiden velkaan kohdistuva riski alkoi vaikuttaa oleellisesti rahapolitiikan välittymiseen,</a:t>
            </a:r>
          </a:p>
          <a:p>
            <a:pPr lvl="1"/>
            <a:r>
              <a:rPr lang="fi-FI" sz="2200" dirty="0"/>
              <a:t>valtion ja pankkien välinen sidos kärjistyi </a:t>
            </a:r>
            <a:endParaRPr lang="fi-FI" sz="2200" b="1" i="1" dirty="0"/>
          </a:p>
          <a:p>
            <a:pPr eaLnBrk="1" hangingPunct="1">
              <a:buFont typeface="Arial" charset="0"/>
              <a:buNone/>
            </a:pPr>
            <a:endParaRPr lang="fi-FI" sz="2200" dirty="0"/>
          </a:p>
          <a:p>
            <a:pPr eaLnBrk="1" hangingPunct="1"/>
            <a:r>
              <a:rPr lang="fi-FI" sz="2200" b="1" i="1" dirty="0"/>
              <a:t>rahoitusmarkkinat </a:t>
            </a:r>
            <a:r>
              <a:rPr lang="fi-FI" sz="2200" b="1" i="1" dirty="0" err="1"/>
              <a:t>pirstaloituivat</a:t>
            </a:r>
            <a:r>
              <a:rPr lang="fi-FI" sz="2200" b="1" i="1" dirty="0"/>
              <a:t>,</a:t>
            </a:r>
          </a:p>
          <a:p>
            <a:pPr eaLnBrk="1" hangingPunct="1"/>
            <a:endParaRPr lang="fi-FI" sz="2200" b="1" i="1" dirty="0"/>
          </a:p>
          <a:p>
            <a:pPr eaLnBrk="1" hangingPunct="1"/>
            <a:r>
              <a:rPr lang="fi-FI" sz="2200" b="1" i="1" dirty="0"/>
              <a:t>ongelmat tarttuivat maasta toiseen.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072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873397"/>
            <a:ext cx="887095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63688" y="115200"/>
            <a:ext cx="7560840" cy="1153560"/>
          </a:xfrm>
        </p:spPr>
        <p:txBody>
          <a:bodyPr>
            <a:normAutofit/>
          </a:bodyPr>
          <a:lstStyle/>
          <a:p>
            <a:r>
              <a:rPr lang="fi-FI" sz="2400" dirty="0"/>
              <a:t>Finanssi- ja velkakriisi kasvattivat euroon siirtymisen supistamat korkoerot ennätystasoille</a:t>
            </a:r>
            <a:endParaRPr lang="en-US" sz="2400" dirty="0"/>
          </a:p>
        </p:txBody>
      </p:sp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1043608" y="3356992"/>
            <a:ext cx="3168352" cy="2664296"/>
          </a:xfrm>
          <a:prstGeom prst="ellipse">
            <a:avLst/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25605" name="Oval 8"/>
          <p:cNvSpPr>
            <a:spLocks noChangeArrowheads="1"/>
          </p:cNvSpPr>
          <p:nvPr/>
        </p:nvSpPr>
        <p:spPr bwMode="auto">
          <a:xfrm>
            <a:off x="6660232" y="2242981"/>
            <a:ext cx="1944216" cy="3922323"/>
          </a:xfrm>
          <a:prstGeom prst="ellipse">
            <a:avLst/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  <p:sp useBgFill="1"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317636" y="2342141"/>
            <a:ext cx="3486612" cy="11849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i-FI" sz="2000" dirty="0"/>
              <a:t>Markkinaraportti 10.5.2010:</a:t>
            </a:r>
          </a:p>
          <a:p>
            <a:pPr algn="l"/>
            <a:r>
              <a:rPr lang="fi-FI" sz="900" dirty="0"/>
              <a:t>  </a:t>
            </a:r>
          </a:p>
          <a:p>
            <a:pPr algn="l"/>
            <a:r>
              <a:rPr lang="fi-FI" sz="1400" i="1" dirty="0"/>
              <a:t>”Rahoitusmarkkinoilla paniikkitunnelmaksi levinnyt euromaiden velkakriisi uhkasi viime viikon lopulla jähmettää markkinat.”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3925505"/>
            <a:ext cx="2304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800" i="1" dirty="0">
                <a:solidFill>
                  <a:srgbClr val="414042"/>
                </a:solidFill>
              </a:rPr>
              <a:t>EKP käynnisti</a:t>
            </a:r>
          </a:p>
          <a:p>
            <a:pPr algn="ctr"/>
            <a:r>
              <a:rPr lang="fi-FI" sz="1800" i="1" dirty="0">
                <a:solidFill>
                  <a:srgbClr val="414042"/>
                </a:solidFill>
              </a:rPr>
              <a:t>arvopaperimarkkina-ohjelman (SMP)</a:t>
            </a:r>
          </a:p>
        </p:txBody>
      </p:sp>
    </p:spTree>
    <p:extLst>
      <p:ext uri="{BB962C8B-B14F-4D97-AF65-F5344CB8AC3E}">
        <p14:creationId xmlns:p14="http://schemas.microsoft.com/office/powerpoint/2010/main" val="10689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88142"/>
            <a:ext cx="7272808" cy="50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968" y="341784"/>
            <a:ext cx="5766790" cy="782960"/>
          </a:xfrm>
        </p:spPr>
        <p:txBody>
          <a:bodyPr/>
          <a:lstStyle/>
          <a:p>
            <a:r>
              <a:rPr lang="en-US" dirty="0" err="1"/>
              <a:t>Euroalueen</a:t>
            </a:r>
            <a:r>
              <a:rPr lang="en-US" dirty="0"/>
              <a:t> </a:t>
            </a:r>
            <a:r>
              <a:rPr lang="en-US" dirty="0" err="1"/>
              <a:t>luottamuskriisi</a:t>
            </a:r>
            <a:r>
              <a:rPr lang="en-US" dirty="0"/>
              <a:t> 2011</a:t>
            </a:r>
            <a:endParaRPr lang="en-US" sz="2400" b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3" y="2276872"/>
            <a:ext cx="2602632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FF0000"/>
                </a:solidFill>
              </a:rPr>
              <a:t>Tartunta levisi Italiaan ja Espanjaan, mikä kyseenalaisti koko yhteisvaluutan olemassaolon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FF0000"/>
                </a:solidFill>
              </a:rPr>
              <a:t>Velkakriisi ei jäänyt yksittäisten euromaiden ongelmaksi, vaan siitä tuli koko euroalueen yhteinen ongelma.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148064" y="2939315"/>
            <a:ext cx="576064" cy="1713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96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" y="2260743"/>
            <a:ext cx="6660479" cy="4336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4" y="2215458"/>
            <a:ext cx="6047655" cy="4383787"/>
          </a:xfrm>
          <a:prstGeom prst="rect">
            <a:avLst/>
          </a:prstGeom>
        </p:spPr>
      </p:pic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87008" cy="1143000"/>
          </a:xfrm>
        </p:spPr>
        <p:txBody>
          <a:bodyPr/>
          <a:lstStyle/>
          <a:p>
            <a:pPr algn="ctr" eaLnBrk="1" hangingPunct="1"/>
            <a:r>
              <a:rPr lang="fi-FI" dirty="0"/>
              <a:t>Valtioriski ja pankkiriski kulkivat käsi kädessä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560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/>
          <a:lstStyle/>
          <a:p>
            <a:pPr algn="ctr" eaLnBrk="1" hangingPunct="1"/>
            <a:r>
              <a:rPr lang="fi-FI" dirty="0"/>
              <a:t>Espanja</a:t>
            </a:r>
          </a:p>
        </p:txBody>
      </p:sp>
      <p:sp>
        <p:nvSpPr>
          <p:cNvPr id="25604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/>
          <a:lstStyle/>
          <a:p>
            <a:pPr algn="ctr" eaLnBrk="1" hangingPunct="1"/>
            <a:r>
              <a:rPr lang="fi-FI" dirty="0"/>
              <a:t>Italia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6.4.2016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Tuomas Välimäki</a:t>
            </a:r>
          </a:p>
        </p:txBody>
      </p:sp>
    </p:spTree>
    <p:extLst>
      <p:ext uri="{BB962C8B-B14F-4D97-AF65-F5344CB8AC3E}">
        <p14:creationId xmlns:p14="http://schemas.microsoft.com/office/powerpoint/2010/main" val="2543658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57479" cy="1143000"/>
          </a:xfrm>
        </p:spPr>
        <p:txBody>
          <a:bodyPr/>
          <a:lstStyle/>
          <a:p>
            <a:pPr eaLnBrk="1" hangingPunct="1"/>
            <a:r>
              <a:rPr lang="fi-FI" dirty="0"/>
              <a:t>Rahoitusolot kiristyivät erityisesti GIIPS-maissa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507" y="1341586"/>
            <a:ext cx="7920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44119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548400" cy="1143000"/>
          </a:xfrm>
        </p:spPr>
        <p:txBody>
          <a:bodyPr/>
          <a:lstStyle/>
          <a:p>
            <a:pPr eaLnBrk="1" hangingPunct="1"/>
            <a:r>
              <a:rPr lang="fi-FI" dirty="0"/>
              <a:t>Toimenpiteet luottamuskriisissä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7196472" cy="3940919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</a:pPr>
            <a:r>
              <a:rPr lang="fi-FI" sz="2200" b="1" i="1" dirty="0"/>
              <a:t>Kolmivuotiset rahoitusoperaatiot täydellä jaolla (vakuuksia vastaan)</a:t>
            </a:r>
          </a:p>
          <a:p>
            <a:pPr>
              <a:spcAft>
                <a:spcPts val="1200"/>
              </a:spcAft>
            </a:pPr>
            <a:r>
              <a:rPr lang="fi-FI" sz="2200" b="1" i="1" dirty="0"/>
              <a:t>OMT-ohjelma (</a:t>
            </a:r>
            <a:r>
              <a:rPr lang="fi-FI" sz="2200" b="1" i="1" dirty="0" err="1"/>
              <a:t>Outright</a:t>
            </a:r>
            <a:r>
              <a:rPr lang="fi-FI" sz="2200" b="1" i="1" dirty="0"/>
              <a:t> </a:t>
            </a:r>
            <a:r>
              <a:rPr lang="fi-FI" sz="2200" b="1" i="1" dirty="0" err="1"/>
              <a:t>Monetary</a:t>
            </a:r>
            <a:r>
              <a:rPr lang="fi-FI" sz="2200" b="1" i="1" dirty="0"/>
              <a:t> </a:t>
            </a:r>
            <a:r>
              <a:rPr lang="fi-FI" sz="2200" b="1" i="1" dirty="0" err="1"/>
              <a:t>Transactions</a:t>
            </a:r>
            <a:r>
              <a:rPr lang="fi-FI" sz="2200" b="1" i="1" dirty="0"/>
              <a:t>).</a:t>
            </a:r>
            <a:endParaRPr lang="fi-FI" sz="2200" dirty="0"/>
          </a:p>
          <a:p>
            <a:pPr eaLnBrk="1" hangingPunct="1">
              <a:spcAft>
                <a:spcPts val="600"/>
              </a:spcAft>
            </a:pPr>
            <a:r>
              <a:rPr lang="fi-FI" sz="2200" b="1" i="1" dirty="0"/>
              <a:t>Euroryhmän päätös pankkiunionin perustamisesta: </a:t>
            </a:r>
          </a:p>
          <a:p>
            <a:pPr lvl="1">
              <a:spcAft>
                <a:spcPts val="1200"/>
              </a:spcAft>
            </a:pPr>
            <a:r>
              <a:rPr lang="fi-FI" sz="1800" i="1" dirty="0"/>
              <a:t>yhteinen pankkivalvonta (SSM, Single </a:t>
            </a:r>
            <a:r>
              <a:rPr lang="fi-FI" sz="1800" i="1" dirty="0" err="1"/>
              <a:t>Supervisory</a:t>
            </a:r>
            <a:r>
              <a:rPr lang="fi-FI" sz="1800" i="1" dirty="0"/>
              <a:t> </a:t>
            </a:r>
            <a:r>
              <a:rPr lang="fi-FI" sz="1800" i="1" dirty="0" err="1"/>
              <a:t>Mechanism</a:t>
            </a:r>
            <a:r>
              <a:rPr lang="fi-FI" sz="1800" i="1" dirty="0"/>
              <a:t>); aloitti toimintansa 2014 EKP:n yhteydessä,</a:t>
            </a:r>
            <a:endParaRPr lang="fi-FI" sz="1800" dirty="0"/>
          </a:p>
          <a:p>
            <a:pPr lvl="1"/>
            <a:r>
              <a:rPr lang="fi-FI" sz="1800" i="1" dirty="0"/>
              <a:t>yhteinen resoluutiojärjestelmä (SRM, Single </a:t>
            </a:r>
            <a:r>
              <a:rPr lang="fi-FI" sz="1800" i="1" dirty="0" err="1"/>
              <a:t>Resolution</a:t>
            </a:r>
            <a:r>
              <a:rPr lang="fi-FI" sz="1800" i="1" dirty="0"/>
              <a:t> </a:t>
            </a:r>
            <a:r>
              <a:rPr lang="fi-FI" sz="1800" i="1" dirty="0" err="1"/>
              <a:t>Mechanism</a:t>
            </a:r>
            <a:r>
              <a:rPr lang="fi-FI" sz="1800" i="1" dirty="0"/>
              <a:t>) aloitti toimintansa 2015-16</a:t>
            </a:r>
            <a:r>
              <a:rPr lang="fi-FI" sz="1800" dirty="0"/>
              <a:t>. 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188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115616" y="2132906"/>
            <a:ext cx="7992888" cy="10080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b="1" dirty="0"/>
              <a:t>Mario </a:t>
            </a:r>
            <a:r>
              <a:rPr lang="en-US" sz="2200" b="1" dirty="0" err="1"/>
              <a:t>Draghin</a:t>
            </a:r>
            <a:r>
              <a:rPr lang="en-US" sz="2200" b="1" dirty="0"/>
              <a:t> </a:t>
            </a:r>
            <a:r>
              <a:rPr lang="en-US" sz="2200" b="1" dirty="0" err="1"/>
              <a:t>puhe</a:t>
            </a:r>
            <a:r>
              <a:rPr lang="en-US" sz="2200" b="1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Lontoo</a:t>
            </a:r>
            <a:r>
              <a:rPr lang="en-US" sz="2200" dirty="0"/>
              <a:t>, </a:t>
            </a:r>
            <a:r>
              <a:rPr lang="en-US" sz="2200" dirty="0" err="1"/>
              <a:t>heinäkuussa</a:t>
            </a:r>
            <a:r>
              <a:rPr lang="en-US" sz="2200" dirty="0"/>
              <a:t> 2012:</a:t>
            </a:r>
          </a:p>
          <a:p>
            <a:pPr lvl="1" eaLnBrk="1" hangingPunct="1"/>
            <a:r>
              <a:rPr lang="fi-FI" sz="2000" i="1" dirty="0"/>
              <a:t>”</a:t>
            </a:r>
            <a:r>
              <a:rPr lang="fi-FI" sz="2000" i="1" dirty="0" err="1"/>
              <a:t>Within</a:t>
            </a:r>
            <a:r>
              <a:rPr lang="fi-FI" sz="2000" i="1" dirty="0"/>
              <a:t> </a:t>
            </a:r>
            <a:r>
              <a:rPr lang="fi-FI" sz="2000" i="1" dirty="0" err="1"/>
              <a:t>our</a:t>
            </a:r>
            <a:r>
              <a:rPr lang="fi-FI" sz="2000" i="1" dirty="0"/>
              <a:t> </a:t>
            </a:r>
            <a:r>
              <a:rPr lang="fi-FI" sz="2000" i="1" dirty="0" err="1"/>
              <a:t>mandate</a:t>
            </a:r>
            <a:r>
              <a:rPr lang="fi-FI" sz="2000" i="1" dirty="0"/>
              <a:t>, </a:t>
            </a:r>
            <a:r>
              <a:rPr lang="fi-FI" sz="2000" i="1" dirty="0" err="1"/>
              <a:t>the</a:t>
            </a:r>
            <a:r>
              <a:rPr lang="fi-FI" sz="2000" i="1" dirty="0"/>
              <a:t> ECB is </a:t>
            </a:r>
            <a:r>
              <a:rPr lang="fi-FI" sz="2000" i="1" dirty="0" err="1"/>
              <a:t>ready</a:t>
            </a:r>
            <a:r>
              <a:rPr lang="fi-FI" sz="2000" i="1" dirty="0"/>
              <a:t> to </a:t>
            </a:r>
            <a:r>
              <a:rPr lang="fi-FI" sz="2000" i="1" dirty="0" err="1"/>
              <a:t>do</a:t>
            </a:r>
            <a:r>
              <a:rPr lang="fi-FI" sz="2000" i="1" dirty="0"/>
              <a:t> </a:t>
            </a:r>
            <a:r>
              <a:rPr lang="fi-FI" sz="2000" i="1" dirty="0" err="1"/>
              <a:t>whatever</a:t>
            </a:r>
            <a:r>
              <a:rPr lang="fi-FI" sz="2000" i="1" dirty="0"/>
              <a:t> it </a:t>
            </a:r>
            <a:r>
              <a:rPr lang="fi-FI" sz="2000" i="1" dirty="0" err="1"/>
              <a:t>takes</a:t>
            </a:r>
            <a:r>
              <a:rPr lang="fi-FI" sz="2000" i="1" dirty="0"/>
              <a:t> to </a:t>
            </a:r>
            <a:r>
              <a:rPr lang="fi-FI" sz="2000" i="1" dirty="0" err="1"/>
              <a:t>preserve</a:t>
            </a:r>
            <a:r>
              <a:rPr lang="fi-FI" sz="2000" i="1" dirty="0"/>
              <a:t> </a:t>
            </a:r>
            <a:r>
              <a:rPr lang="fi-FI" sz="2000" i="1" dirty="0" err="1"/>
              <a:t>the</a:t>
            </a:r>
            <a:r>
              <a:rPr lang="fi-FI" sz="2000" i="1" dirty="0"/>
              <a:t> euro. And </a:t>
            </a:r>
            <a:r>
              <a:rPr lang="fi-FI" sz="2000" i="1" dirty="0" err="1"/>
              <a:t>believe</a:t>
            </a:r>
            <a:r>
              <a:rPr lang="fi-FI" sz="2000" i="1" dirty="0"/>
              <a:t> me, it </a:t>
            </a:r>
            <a:r>
              <a:rPr lang="fi-FI" sz="2000" i="1" dirty="0" err="1"/>
              <a:t>will</a:t>
            </a:r>
            <a:r>
              <a:rPr lang="fi-FI" sz="2000" i="1" dirty="0"/>
              <a:t> </a:t>
            </a:r>
            <a:r>
              <a:rPr lang="fi-FI" sz="2000" i="1" dirty="0" err="1"/>
              <a:t>be</a:t>
            </a:r>
            <a:r>
              <a:rPr lang="fi-FI" sz="2000" i="1" dirty="0"/>
              <a:t> </a:t>
            </a:r>
            <a:r>
              <a:rPr lang="fi-FI" sz="2000" i="1" dirty="0" err="1"/>
              <a:t>enough</a:t>
            </a:r>
            <a:r>
              <a:rPr lang="fi-FI" sz="2000" dirty="0"/>
              <a:t>.”</a:t>
            </a:r>
          </a:p>
          <a:p>
            <a:pPr marL="0" indent="0" eaLnBrk="1" hangingPunct="1">
              <a:buNone/>
            </a:pPr>
            <a:endParaRPr lang="fi-FI" sz="2200" b="1" dirty="0"/>
          </a:p>
          <a:p>
            <a:pPr eaLnBrk="1" hangingPunct="1"/>
            <a:r>
              <a:rPr lang="fi-FI" sz="2200" b="1" dirty="0"/>
              <a:t>jonka EKP:n neuvosto </a:t>
            </a:r>
            <a:r>
              <a:rPr lang="fi-FI" sz="2200" b="1" dirty="0" err="1"/>
              <a:t>operationalisoi</a:t>
            </a:r>
            <a:r>
              <a:rPr lang="fi-FI" sz="2200" b="1" dirty="0"/>
              <a:t> elokuussa 2012</a:t>
            </a:r>
            <a:r>
              <a:rPr lang="fi-FI" sz="2200" dirty="0"/>
              <a:t>: </a:t>
            </a:r>
          </a:p>
          <a:p>
            <a:pPr lvl="1"/>
            <a:r>
              <a:rPr lang="fi-FI" sz="2000" dirty="0"/>
              <a:t>EKP on valmis toteuttamaan suoria osto-operaatioita  (OMT) valtion velkapapereiden jälkimarkkinoilla, mikäli asetetut ehdot täyttyvät</a:t>
            </a:r>
            <a:r>
              <a:rPr lang="fi-FI" sz="2200" dirty="0"/>
              <a:t>.</a:t>
            </a:r>
          </a:p>
        </p:txBody>
      </p:sp>
      <p:sp>
        <p:nvSpPr>
          <p:cNvPr id="28678" name="Title 7"/>
          <p:cNvSpPr>
            <a:spLocks noGrp="1"/>
          </p:cNvSpPr>
          <p:nvPr>
            <p:ph type="title"/>
          </p:nvPr>
        </p:nvSpPr>
        <p:spPr>
          <a:xfrm>
            <a:off x="2344080" y="116632"/>
            <a:ext cx="6548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”</a:t>
            </a:r>
            <a:r>
              <a:rPr lang="en-US" sz="3600" i="1" dirty="0"/>
              <a:t>Whatever it takes</a:t>
            </a:r>
            <a:r>
              <a:rPr lang="en-US" sz="3600" dirty="0"/>
              <a:t>”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815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0" y="115200"/>
            <a:ext cx="6804248" cy="865528"/>
          </a:xfrm>
        </p:spPr>
        <p:txBody>
          <a:bodyPr/>
          <a:lstStyle/>
          <a:p>
            <a:r>
              <a:rPr lang="en-US" dirty="0"/>
              <a:t>OMT-</a:t>
            </a:r>
            <a:r>
              <a:rPr lang="en-US" dirty="0" err="1"/>
              <a:t>ohjelman</a:t>
            </a:r>
            <a:r>
              <a:rPr lang="en-US" dirty="0"/>
              <a:t> </a:t>
            </a:r>
            <a:r>
              <a:rPr lang="en-US" dirty="0" err="1"/>
              <a:t>vaikutus</a:t>
            </a:r>
            <a:endParaRPr lang="en-US" sz="2800" b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66412"/>
            <a:ext cx="7200800" cy="521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 bwMode="auto">
          <a:xfrm>
            <a:off x="6660232" y="2132856"/>
            <a:ext cx="0" cy="3528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0836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" y="397537"/>
            <a:ext cx="9306806" cy="60629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47664" y="629816"/>
            <a:ext cx="7596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i-FI" sz="3200" b="1" dirty="0">
                <a:solidFill>
                  <a:srgbClr val="00436F"/>
                </a:solidFill>
                <a:latin typeface="+mn-lt"/>
                <a:ea typeface="+mj-ea"/>
                <a:cs typeface="+mj-cs"/>
              </a:rPr>
              <a:t>Luottamuskriisistä deflaation uhkaan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637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912" y="3078088"/>
            <a:ext cx="6469520" cy="1143000"/>
          </a:xfrm>
        </p:spPr>
        <p:txBody>
          <a:bodyPr/>
          <a:lstStyle/>
          <a:p>
            <a:pPr algn="ctr"/>
            <a:r>
              <a:rPr lang="fi-FI" sz="3200" dirty="0"/>
              <a:t>Rahaliitto ≡ </a:t>
            </a:r>
            <a:br>
              <a:rPr lang="fi-FI" sz="3200" dirty="0"/>
            </a:br>
            <a:r>
              <a:rPr lang="fi-FI" sz="3200" dirty="0"/>
              <a:t>yhteinen/yksi rahapolitiikka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103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5299"/>
            <a:ext cx="8538785" cy="5562053"/>
          </a:xfrm>
          <a:prstGeom prst="rect">
            <a:avLst/>
          </a:prstGeom>
        </p:spPr>
      </p:pic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Velkakriisin seurauksena euroalue ajautui kaksoistaantumaan</a:t>
            </a:r>
          </a:p>
        </p:txBody>
      </p:sp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6.4.2016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Tuomas Välimäki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4001" y="2340000"/>
            <a:ext cx="1871936" cy="31680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11960" y="2340000"/>
            <a:ext cx="1152128" cy="31680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 sz="2000">
              <a:solidFill>
                <a:srgbClr val="004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74614"/>
            <a:ext cx="7964817" cy="5194746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240322" y="341784"/>
            <a:ext cx="7372238" cy="1143000"/>
          </a:xfrm>
        </p:spPr>
        <p:txBody>
          <a:bodyPr>
            <a:normAutofit/>
          </a:bodyPr>
          <a:lstStyle/>
          <a:p>
            <a:r>
              <a:rPr lang="fi-FI" sz="2800" dirty="0"/>
              <a:t>Maidenväliset erot euroalueen sisällä  suuria</a:t>
            </a:r>
            <a:endParaRPr lang="en-US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68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" y="1196752"/>
            <a:ext cx="8686800" cy="5657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62064" cy="1143000"/>
          </a:xfrm>
        </p:spPr>
        <p:txBody>
          <a:bodyPr>
            <a:normAutofit/>
          </a:bodyPr>
          <a:lstStyle/>
          <a:p>
            <a:r>
              <a:rPr lang="fi-FI" dirty="0"/>
              <a:t>Markkinoiden inflaatio-odotukset laskivat jyrkästi vuonna 2014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020272" y="3717032"/>
            <a:ext cx="576064" cy="2160240"/>
          </a:xfrm>
          <a:prstGeom prst="ellipse">
            <a:avLst/>
          </a:prstGeom>
          <a:noFill/>
          <a:ln w="158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51720" y="3789040"/>
            <a:ext cx="60486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3763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56" y="1533064"/>
            <a:ext cx="7554271" cy="4920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19" y="694792"/>
            <a:ext cx="7242744" cy="885912"/>
          </a:xfrm>
        </p:spPr>
        <p:txBody>
          <a:bodyPr>
            <a:noAutofit/>
          </a:bodyPr>
          <a:lstStyle/>
          <a:p>
            <a:r>
              <a:rPr lang="fi-FI" sz="2100" dirty="0"/>
              <a:t>Markkinahinnoista johdettu deflaation todennäköisyys oli kohonnut huomattavaksi 2015 alussa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165304"/>
            <a:ext cx="929656" cy="32810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fi-FI" sz="2000" dirty="0" err="1">
              <a:solidFill>
                <a:srgbClr val="4140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400" y="5720980"/>
            <a:ext cx="7704856" cy="6963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fi-FI" sz="2000" dirty="0" err="1">
              <a:solidFill>
                <a:srgbClr val="414042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283629" y="3443364"/>
            <a:ext cx="1856323" cy="2361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76056" y="4437112"/>
            <a:ext cx="288032" cy="79208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96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71800" y="2780928"/>
            <a:ext cx="6696744" cy="19442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i-FI" sz="2400" dirty="0"/>
              <a:t>Rahapolitiikan reaktiot</a:t>
            </a:r>
            <a:br>
              <a:rPr lang="fi-FI" sz="2400" dirty="0"/>
            </a:b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b="0" i="1" dirty="0"/>
              <a:t>korkopolitiikkaa, luototuksen tukemista, laajamittaisia arvopaperiostoja ja odotusten ohjausta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61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24744"/>
            <a:ext cx="6768752" cy="4414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912768" cy="1008112"/>
          </a:xfrm>
        </p:spPr>
        <p:txBody>
          <a:bodyPr>
            <a:normAutofit fontScale="90000"/>
          </a:bodyPr>
          <a:lstStyle/>
          <a:p>
            <a:r>
              <a:rPr lang="fi-FI" i="1" dirty="0">
                <a:solidFill>
                  <a:schemeClr val="accent3">
                    <a:lumMod val="75000"/>
                  </a:schemeClr>
                </a:solidFill>
              </a:rPr>
              <a:t>Korkopolitiikka: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2700" b="0" dirty="0">
                <a:solidFill>
                  <a:schemeClr val="tx1"/>
                </a:solidFill>
              </a:rPr>
              <a:t>keskuspankkikorot laskettu historiallisille tasoille (</a:t>
            </a:r>
            <a:r>
              <a:rPr lang="fi-FI" sz="2700" b="0" dirty="0" err="1">
                <a:solidFill>
                  <a:schemeClr val="tx1"/>
                </a:solidFill>
              </a:rPr>
              <a:t>negatiiviksiksi</a:t>
            </a:r>
            <a:r>
              <a:rPr lang="fi-FI" sz="2700" b="0" dirty="0">
                <a:solidFill>
                  <a:schemeClr val="tx1"/>
                </a:solidFill>
              </a:rPr>
              <a:t>) vaiheittain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051720" y="5229200"/>
            <a:ext cx="7092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 baseline="0">
                <a:solidFill>
                  <a:srgbClr val="51569E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9pPr>
          </a:lstStyle>
          <a:p>
            <a:r>
              <a:rPr lang="fi-FI" sz="2400" i="1" kern="0" dirty="0">
                <a:solidFill>
                  <a:schemeClr val="accent3">
                    <a:lumMod val="75000"/>
                  </a:schemeClr>
                </a:solidFill>
              </a:rPr>
              <a:t>Likviditeettipolitiikka:</a:t>
            </a:r>
            <a:r>
              <a:rPr lang="fi-FI" sz="2400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2400" b="0" kern="0" dirty="0">
                <a:solidFill>
                  <a:schemeClr val="tx1"/>
                </a:solidFill>
              </a:rPr>
              <a:t>täydenjaon politiikkaa luvattu jatkaa vuoden 2018 loppuun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300192" y="4077072"/>
            <a:ext cx="288032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20272" y="4149080"/>
            <a:ext cx="360040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72072" y="557808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/>
              <a:t>Korkojen nollaraja (ZLB)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3924" y="2348880"/>
            <a:ext cx="6264696" cy="41244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i-FI" sz="1800" b="1" i="1" dirty="0"/>
              <a:t>Rahapolitiikan normaalia toimintatapaa on muutettava, kun riskittömät lyhyet nimelliskorot painuvat nollaan (ZLB)</a:t>
            </a:r>
          </a:p>
          <a:p>
            <a:pPr>
              <a:spcAft>
                <a:spcPts val="600"/>
              </a:spcAft>
            </a:pPr>
            <a:r>
              <a:rPr lang="fi-FI" sz="1800" b="1" i="1" dirty="0"/>
              <a:t>Vaihtoehtoja:</a:t>
            </a:r>
          </a:p>
          <a:p>
            <a:pPr lvl="1">
              <a:spcAft>
                <a:spcPts val="600"/>
              </a:spcAft>
            </a:pPr>
            <a:r>
              <a:rPr lang="fi-FI" sz="1600" i="1" dirty="0"/>
              <a:t>Likviditeetin sijasta pitempikestoisen rahoituksen tarjontaan</a:t>
            </a:r>
          </a:p>
          <a:p>
            <a:pPr lvl="1">
              <a:spcAft>
                <a:spcPts val="600"/>
              </a:spcAft>
            </a:pPr>
            <a:r>
              <a:rPr lang="fi-FI" sz="1600" i="1" dirty="0"/>
              <a:t>Ohjauskoron </a:t>
            </a:r>
            <a:r>
              <a:rPr lang="fi-FI" sz="1600" i="1" dirty="0" err="1"/>
              <a:t>asetannasta</a:t>
            </a:r>
            <a:r>
              <a:rPr lang="fi-FI" sz="1600" i="1" dirty="0"/>
              <a:t> arvopaperiostoihin</a:t>
            </a:r>
          </a:p>
          <a:p>
            <a:pPr lvl="1">
              <a:spcAft>
                <a:spcPts val="600"/>
              </a:spcAft>
            </a:pPr>
            <a:r>
              <a:rPr lang="fi-FI" sz="1600" i="1" dirty="0"/>
              <a:t>Ennakoiva viestintä tulevista koroista</a:t>
            </a:r>
          </a:p>
          <a:p>
            <a:endParaRPr lang="fi-FI" sz="18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558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887068" y="4852781"/>
            <a:ext cx="0" cy="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-59974" y="42265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800" dirty="0"/>
          </a:p>
          <a:p>
            <a:endParaRPr lang="fi-FI" sz="1800" dirty="0"/>
          </a:p>
        </p:txBody>
      </p:sp>
      <p:sp>
        <p:nvSpPr>
          <p:cNvPr id="201" name="TextBox 200"/>
          <p:cNvSpPr txBox="1"/>
          <p:nvPr/>
        </p:nvSpPr>
        <p:spPr>
          <a:xfrm>
            <a:off x="81998" y="1751772"/>
            <a:ext cx="3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.</a:t>
            </a:r>
          </a:p>
          <a:p>
            <a:r>
              <a:rPr lang="fi-FI" sz="1800" dirty="0"/>
              <a:t>.</a:t>
            </a:r>
          </a:p>
          <a:p>
            <a:r>
              <a:rPr lang="fi-FI" sz="1800" dirty="0"/>
              <a:t>.</a:t>
            </a:r>
          </a:p>
        </p:txBody>
      </p:sp>
      <p:sp>
        <p:nvSpPr>
          <p:cNvPr id="206" name="Freeform 205"/>
          <p:cNvSpPr/>
          <p:nvPr/>
        </p:nvSpPr>
        <p:spPr>
          <a:xfrm>
            <a:off x="2708904" y="2739280"/>
            <a:ext cx="4023335" cy="1809860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133943" y="57143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Aika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69269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800" b="1" i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Ohjauskoron</a:t>
            </a:r>
            <a:r>
              <a:rPr lang="fi-FI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alentaminen laskee lyhyitä markkinakorkoja …</a:t>
            </a:r>
          </a:p>
          <a:p>
            <a:pPr algn="ctr"/>
            <a:endParaRPr lang="fi-FI" sz="2800" b="1" i="1" dirty="0" err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771800" y="2739280"/>
            <a:ext cx="3744416" cy="2293308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216769" y="2132856"/>
            <a:ext cx="53044" cy="3612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192053" y="5695630"/>
            <a:ext cx="5361442" cy="49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47623" y="17027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00513" y="1963444"/>
            <a:ext cx="3757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Eoniafutuurien</a:t>
            </a:r>
            <a:r>
              <a:rPr lang="fi-FI" sz="1600" dirty="0"/>
              <a:t> muutos ohjauskoron laskun seurauksena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708904" y="4653136"/>
            <a:ext cx="0" cy="28803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382183" y="5741259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Nykyhetki</a:t>
            </a:r>
            <a:endParaRPr lang="fi-FI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093626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Odotettu lyhyt markkinakorko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47</a:t>
            </a:fld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9776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887068" y="4852781"/>
            <a:ext cx="0" cy="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11508" y="5745167"/>
            <a:ext cx="60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2019</a:t>
            </a:r>
            <a:endParaRPr lang="fi-FI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6143735" y="5695630"/>
            <a:ext cx="4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-59974" y="42265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800" dirty="0"/>
          </a:p>
          <a:p>
            <a:endParaRPr lang="fi-FI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3563888" y="5752406"/>
            <a:ext cx="64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2017</a:t>
            </a:r>
            <a:endParaRPr lang="fi-FI" sz="1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467887" y="57524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2018</a:t>
            </a:r>
            <a:endParaRPr lang="fi-FI" sz="1800" dirty="0"/>
          </a:p>
        </p:txBody>
      </p:sp>
      <p:sp>
        <p:nvSpPr>
          <p:cNvPr id="206" name="Freeform 205"/>
          <p:cNvSpPr/>
          <p:nvPr/>
        </p:nvSpPr>
        <p:spPr>
          <a:xfrm>
            <a:off x="4056833" y="3284984"/>
            <a:ext cx="1603422" cy="1264155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133943" y="57143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Aika</a:t>
            </a:r>
          </a:p>
        </p:txBody>
      </p:sp>
      <p:cxnSp>
        <p:nvCxnSpPr>
          <p:cNvPr id="276" name="Straight Connector 275"/>
          <p:cNvCxnSpPr>
            <a:stCxn id="39" idx="0"/>
          </p:cNvCxnSpPr>
          <p:nvPr/>
        </p:nvCxnSpPr>
        <p:spPr>
          <a:xfrm flipH="1">
            <a:off x="2339753" y="4549139"/>
            <a:ext cx="3693261" cy="19926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4112" y="70208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… </a:t>
            </a:r>
            <a:r>
              <a:rPr lang="fi-FI" sz="2800" b="1" i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ennakoiva viestintä</a:t>
            </a:r>
            <a:r>
              <a:rPr lang="fi-FI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lykkää rahapolitiikan odotettua kiristämistä …</a:t>
            </a:r>
          </a:p>
          <a:p>
            <a:pPr algn="l"/>
            <a:endParaRPr lang="fi-FI" sz="2800" b="1" i="1" dirty="0" err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>
            <a:endCxn id="206" idx="0"/>
          </p:cNvCxnSpPr>
          <p:nvPr/>
        </p:nvCxnSpPr>
        <p:spPr>
          <a:xfrm flipV="1">
            <a:off x="2269813" y="4549139"/>
            <a:ext cx="1787020" cy="1"/>
          </a:xfrm>
          <a:prstGeom prst="line">
            <a:avLst/>
          </a:prstGeom>
          <a:ln w="22225" cmpd="sng">
            <a:solidFill>
              <a:srgbClr val="FFC000"/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08904" y="57524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2016</a:t>
            </a:r>
            <a:endParaRPr lang="fi-FI" sz="1800" dirty="0"/>
          </a:p>
        </p:txBody>
      </p:sp>
      <p:sp>
        <p:nvSpPr>
          <p:cNvPr id="39" name="Freeform 38"/>
          <p:cNvSpPr/>
          <p:nvPr/>
        </p:nvSpPr>
        <p:spPr>
          <a:xfrm>
            <a:off x="6033014" y="3284984"/>
            <a:ext cx="1520481" cy="1264155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216769" y="2132856"/>
            <a:ext cx="53044" cy="3612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192053" y="5695630"/>
            <a:ext cx="5361442" cy="49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47623" y="17027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37415" y="2459288"/>
            <a:ext cx="3757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Eoniafutuurien</a:t>
            </a:r>
            <a:r>
              <a:rPr lang="fi-FI" sz="1600" dirty="0"/>
              <a:t> muutos ennakoivan viestinnän seurauksena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48064" y="3835984"/>
            <a:ext cx="129614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51751" y="4670099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Odotettu lyhyt markkinakorko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48</a:t>
            </a:fld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8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39" grpId="0" animBg="1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887068" y="4852781"/>
            <a:ext cx="0" cy="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11508" y="5745167"/>
            <a:ext cx="60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10</a:t>
            </a:r>
            <a:endParaRPr lang="fi-FI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6143735" y="5695630"/>
            <a:ext cx="4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-59974" y="42265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800" dirty="0"/>
          </a:p>
          <a:p>
            <a:endParaRPr lang="fi-FI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3563888" y="5752406"/>
            <a:ext cx="64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2</a:t>
            </a:r>
            <a:endParaRPr lang="fi-FI" sz="1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467887" y="5752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5</a:t>
            </a:r>
            <a:endParaRPr lang="fi-FI" sz="1800" dirty="0"/>
          </a:p>
        </p:txBody>
      </p:sp>
      <p:sp>
        <p:nvSpPr>
          <p:cNvPr id="206" name="Freeform 205"/>
          <p:cNvSpPr/>
          <p:nvPr/>
        </p:nvSpPr>
        <p:spPr>
          <a:xfrm>
            <a:off x="2555776" y="3323455"/>
            <a:ext cx="4104455" cy="2052380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sp>
        <p:nvSpPr>
          <p:cNvPr id="265" name="TextBox 264"/>
          <p:cNvSpPr txBox="1"/>
          <p:nvPr/>
        </p:nvSpPr>
        <p:spPr>
          <a:xfrm>
            <a:off x="6685032" y="5721628"/>
            <a:ext cx="16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Maturiteetti, v.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725212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8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… ja pidempiä korkoja voidaan alentaa myös </a:t>
            </a:r>
            <a:r>
              <a:rPr lang="fi-FI" sz="2800" b="1" i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osto-ohjelmilla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08904" y="5752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1</a:t>
            </a:r>
            <a:endParaRPr lang="fi-FI" sz="1800" dirty="0"/>
          </a:p>
        </p:txBody>
      </p:sp>
      <p:sp>
        <p:nvSpPr>
          <p:cNvPr id="39" name="Freeform 38"/>
          <p:cNvSpPr/>
          <p:nvPr/>
        </p:nvSpPr>
        <p:spPr>
          <a:xfrm>
            <a:off x="2555776" y="4005064"/>
            <a:ext cx="4104455" cy="1364141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216769" y="2132856"/>
            <a:ext cx="53044" cy="3612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192053" y="5695630"/>
            <a:ext cx="5361442" cy="49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47623" y="17027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29264" y="3397791"/>
            <a:ext cx="3757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Pitkän valtionlainakoron lasku</a:t>
            </a:r>
          </a:p>
          <a:p>
            <a:pPr algn="ctr"/>
            <a:r>
              <a:rPr lang="fi-FI" sz="1600" dirty="0"/>
              <a:t>osto-ohjelman seurauksena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940152" y="3429000"/>
            <a:ext cx="8640" cy="5535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259557" y="4072692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Markkinakorko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49</a:t>
            </a:fld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9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39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99792" y="2643188"/>
            <a:ext cx="5372646" cy="1143000"/>
          </a:xfrm>
        </p:spPr>
        <p:txBody>
          <a:bodyPr>
            <a:normAutofit/>
          </a:bodyPr>
          <a:lstStyle/>
          <a:p>
            <a:r>
              <a:rPr lang="fi-FI" altLang="fi-FI" sz="3200" dirty="0"/>
              <a:t>Rahapolitiikan strategia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4.11.2015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342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887068" y="4852781"/>
            <a:ext cx="0" cy="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11508" y="5745167"/>
            <a:ext cx="60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10</a:t>
            </a:r>
            <a:endParaRPr lang="fi-FI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6143735" y="5695630"/>
            <a:ext cx="4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-59974" y="42265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800" dirty="0"/>
          </a:p>
          <a:p>
            <a:endParaRPr lang="fi-FI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3563888" y="5752406"/>
            <a:ext cx="64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2</a:t>
            </a:r>
            <a:endParaRPr lang="fi-FI" sz="1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467887" y="5752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5</a:t>
            </a:r>
            <a:endParaRPr lang="fi-FI" sz="1800" dirty="0"/>
          </a:p>
        </p:txBody>
      </p:sp>
      <p:sp>
        <p:nvSpPr>
          <p:cNvPr id="206" name="Freeform 205"/>
          <p:cNvSpPr/>
          <p:nvPr/>
        </p:nvSpPr>
        <p:spPr>
          <a:xfrm>
            <a:off x="2550275" y="3017392"/>
            <a:ext cx="4097116" cy="1362911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sp>
        <p:nvSpPr>
          <p:cNvPr id="265" name="TextBox 264"/>
          <p:cNvSpPr txBox="1"/>
          <p:nvPr/>
        </p:nvSpPr>
        <p:spPr>
          <a:xfrm>
            <a:off x="6652892" y="5714389"/>
            <a:ext cx="16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Maturiteetti, v.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08904" y="57524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/>
              <a:t>1</a:t>
            </a:r>
            <a:endParaRPr lang="fi-FI" sz="1800" dirty="0"/>
          </a:p>
        </p:txBody>
      </p:sp>
      <p:sp>
        <p:nvSpPr>
          <p:cNvPr id="39" name="Freeform 38"/>
          <p:cNvSpPr/>
          <p:nvPr/>
        </p:nvSpPr>
        <p:spPr>
          <a:xfrm>
            <a:off x="2555776" y="4005064"/>
            <a:ext cx="4104455" cy="1364141"/>
          </a:xfrm>
          <a:custGeom>
            <a:avLst/>
            <a:gdLst>
              <a:gd name="connsiteX0" fmla="*/ 0 w 2236304"/>
              <a:gd name="connsiteY0" fmla="*/ 1501764 h 1501764"/>
              <a:gd name="connsiteX1" fmla="*/ 298174 w 2236304"/>
              <a:gd name="connsiteY1" fmla="*/ 1471947 h 1501764"/>
              <a:gd name="connsiteX2" fmla="*/ 566530 w 2236304"/>
              <a:gd name="connsiteY2" fmla="*/ 1332799 h 1501764"/>
              <a:gd name="connsiteX3" fmla="*/ 954156 w 2236304"/>
              <a:gd name="connsiteY3" fmla="*/ 935234 h 1501764"/>
              <a:gd name="connsiteX4" fmla="*/ 1123122 w 2236304"/>
              <a:gd name="connsiteY4" fmla="*/ 706634 h 1501764"/>
              <a:gd name="connsiteX5" fmla="*/ 1341782 w 2236304"/>
              <a:gd name="connsiteY5" fmla="*/ 388582 h 1501764"/>
              <a:gd name="connsiteX6" fmla="*/ 1590261 w 2236304"/>
              <a:gd name="connsiteY6" fmla="*/ 150043 h 1501764"/>
              <a:gd name="connsiteX7" fmla="*/ 1848678 w 2236304"/>
              <a:gd name="connsiteY7" fmla="*/ 30773 h 1501764"/>
              <a:gd name="connsiteX8" fmla="*/ 2047461 w 2236304"/>
              <a:gd name="connsiteY8" fmla="*/ 10895 h 1501764"/>
              <a:gd name="connsiteX9" fmla="*/ 2166730 w 2236304"/>
              <a:gd name="connsiteY9" fmla="*/ 956 h 1501764"/>
              <a:gd name="connsiteX10" fmla="*/ 2236304 w 2236304"/>
              <a:gd name="connsiteY10" fmla="*/ 956 h 15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6304" h="1501764">
                <a:moveTo>
                  <a:pt x="0" y="1501764"/>
                </a:moveTo>
                <a:cubicBezTo>
                  <a:pt x="101876" y="1500936"/>
                  <a:pt x="203752" y="1500108"/>
                  <a:pt x="298174" y="1471947"/>
                </a:cubicBezTo>
                <a:cubicBezTo>
                  <a:pt x="392596" y="1443786"/>
                  <a:pt x="457200" y="1422251"/>
                  <a:pt x="566530" y="1332799"/>
                </a:cubicBezTo>
                <a:cubicBezTo>
                  <a:pt x="675860" y="1243347"/>
                  <a:pt x="861391" y="1039595"/>
                  <a:pt x="954156" y="935234"/>
                </a:cubicBezTo>
                <a:cubicBezTo>
                  <a:pt x="1046921" y="830873"/>
                  <a:pt x="1058518" y="797743"/>
                  <a:pt x="1123122" y="706634"/>
                </a:cubicBezTo>
                <a:cubicBezTo>
                  <a:pt x="1187726" y="615525"/>
                  <a:pt x="1263926" y="481347"/>
                  <a:pt x="1341782" y="388582"/>
                </a:cubicBezTo>
                <a:cubicBezTo>
                  <a:pt x="1419638" y="295817"/>
                  <a:pt x="1505778" y="209678"/>
                  <a:pt x="1590261" y="150043"/>
                </a:cubicBezTo>
                <a:cubicBezTo>
                  <a:pt x="1674744" y="90408"/>
                  <a:pt x="1772478" y="53964"/>
                  <a:pt x="1848678" y="30773"/>
                </a:cubicBezTo>
                <a:cubicBezTo>
                  <a:pt x="1924878" y="7582"/>
                  <a:pt x="1994452" y="15864"/>
                  <a:pt x="2047461" y="10895"/>
                </a:cubicBezTo>
                <a:cubicBezTo>
                  <a:pt x="2100470" y="5926"/>
                  <a:pt x="2135256" y="2612"/>
                  <a:pt x="2166730" y="956"/>
                </a:cubicBezTo>
                <a:cubicBezTo>
                  <a:pt x="2198204" y="-700"/>
                  <a:pt x="2217254" y="128"/>
                  <a:pt x="2236304" y="95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216769" y="2132856"/>
            <a:ext cx="53044" cy="3612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192053" y="5695630"/>
            <a:ext cx="5361442" cy="49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47623" y="17027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%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006181" y="3183978"/>
            <a:ext cx="8640" cy="74812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524328" y="3215186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Markkinakorko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886400" y="948420"/>
            <a:ext cx="6548400" cy="5581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 baseline="0">
                <a:solidFill>
                  <a:srgbClr val="51569E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9pPr>
          </a:lstStyle>
          <a:p>
            <a:r>
              <a:rPr lang="fi-FI" kern="0" dirty="0"/>
              <a:t>Yhteisvaikutus: koko tuottokäyrä laskee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114000" y="4465590"/>
            <a:ext cx="8640" cy="74812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50</a:t>
            </a:fld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9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40" y="413792"/>
            <a:ext cx="5997968" cy="1143000"/>
          </a:xfrm>
        </p:spPr>
        <p:txBody>
          <a:bodyPr/>
          <a:lstStyle/>
          <a:p>
            <a:r>
              <a:rPr lang="fi-FI" dirty="0"/>
              <a:t>Luotonantoa tukevat toimet vuonna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072" y="2492895"/>
            <a:ext cx="6692416" cy="385075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i-FI" dirty="0"/>
              <a:t>Vakuudellisten joukkolainojen ja arvopapereiden osto-ohjelmat käynnistettiin syksyllä 2014 </a:t>
            </a:r>
          </a:p>
          <a:p>
            <a:pPr>
              <a:spcBef>
                <a:spcPts val="1800"/>
              </a:spcBef>
            </a:pPr>
            <a:r>
              <a:rPr lang="fi-FI" dirty="0"/>
              <a:t>Pitkäkestoista, kohdennettua rahoitusta pankeille kahteen otteeseen. </a:t>
            </a:r>
          </a:p>
          <a:p>
            <a:pPr lvl="1">
              <a:spcBef>
                <a:spcPts val="1800"/>
              </a:spcBef>
            </a:pPr>
            <a:r>
              <a:rPr lang="fi-FI" dirty="0"/>
              <a:t>2016 pankeille tarjottu pitkäkestoista rahoitusta yritystoiminnan luototukseen ”ilmaiseksi” ja luototuksen laajentamisesta jopa maksetaan</a:t>
            </a:r>
            <a:endParaRPr lang="fi-FI" b="1" i="1" dirty="0"/>
          </a:p>
          <a:p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833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620688"/>
            <a:ext cx="6764424" cy="1143000"/>
          </a:xfrm>
        </p:spPr>
        <p:txBody>
          <a:bodyPr>
            <a:normAutofit/>
          </a:bodyPr>
          <a:lstStyle/>
          <a:p>
            <a:r>
              <a:rPr lang="fi-FI" dirty="0"/>
              <a:t>Laajennettu omaisuuserien osto-ohjelma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2267918"/>
            <a:ext cx="6264696" cy="4124448"/>
          </a:xfrm>
        </p:spPr>
        <p:txBody>
          <a:bodyPr>
            <a:normAutofit/>
          </a:bodyPr>
          <a:lstStyle/>
          <a:p>
            <a:r>
              <a:rPr lang="fi-FI" b="1" i="1" dirty="0"/>
              <a:t>Maaliskuussa 2015 eurojärjestelmä aloitti euroalueen valtionlainojen laajamittaiset ostot </a:t>
            </a:r>
            <a:r>
              <a:rPr lang="fi-FI" dirty="0"/>
              <a:t>(määrällinen keventäminen, QE)</a:t>
            </a:r>
          </a:p>
          <a:p>
            <a:pPr marL="0" indent="0">
              <a:buNone/>
            </a:pPr>
            <a:endParaRPr lang="fi-FI" b="1" i="1" dirty="0"/>
          </a:p>
          <a:p>
            <a:pPr lvl="1">
              <a:spcAft>
                <a:spcPts val="600"/>
              </a:spcAft>
            </a:pPr>
            <a:r>
              <a:rPr lang="fi-FI" sz="1600" dirty="0"/>
              <a:t>Osto-ohjelmien ohjelman kuukausiostojen yhteenlaskettua määrää on kasvatettu 60 mrd. eurosta 80 mrd. euroon kuukaudessa</a:t>
            </a:r>
          </a:p>
          <a:p>
            <a:pPr lvl="1">
              <a:spcAft>
                <a:spcPts val="600"/>
              </a:spcAft>
            </a:pPr>
            <a:r>
              <a:rPr lang="fi-FI" sz="1600" dirty="0"/>
              <a:t>Ostoja jatketaan vähintään maaliskuuhun 2017 (yhteensä 1740 mrd. euroa)</a:t>
            </a:r>
          </a:p>
          <a:p>
            <a:pPr lvl="1">
              <a:spcAft>
                <a:spcPts val="1200"/>
              </a:spcAft>
            </a:pPr>
            <a:r>
              <a:rPr lang="fi-FI" sz="1600" dirty="0"/>
              <a:t>Suomen Pankki ostaa ensisijaisesti Suomen valtion lainoja, joihin liittyvän luottoriskin se kantaa itse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754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41" y="1340768"/>
            <a:ext cx="7854411" cy="512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Luotto-operaatiot ja arvopaperiostot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366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72072" y="557808"/>
            <a:ext cx="6548400" cy="1143000"/>
          </a:xfrm>
        </p:spPr>
        <p:txBody>
          <a:bodyPr>
            <a:normAutofit/>
          </a:bodyPr>
          <a:lstStyle/>
          <a:p>
            <a:r>
              <a:rPr lang="fi-FI" dirty="0"/>
              <a:t>Ennakoiva viestintä (</a:t>
            </a:r>
            <a:r>
              <a:rPr lang="fi-FI" dirty="0" err="1"/>
              <a:t>forward</a:t>
            </a:r>
            <a:r>
              <a:rPr lang="fi-FI" dirty="0"/>
              <a:t> </a:t>
            </a:r>
            <a:r>
              <a:rPr lang="fi-FI" dirty="0" err="1"/>
              <a:t>guidance</a:t>
            </a:r>
            <a:r>
              <a:rPr lang="fi-FI" dirty="0"/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1760" y="2267918"/>
            <a:ext cx="6264696" cy="412444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i-FI" sz="1800" dirty="0"/>
              <a:t>Kesällä 2013 lukien EKP:n neuvosto on avannut rahapolitiikan näkymiä tulevaisuuteen</a:t>
            </a:r>
          </a:p>
          <a:p>
            <a:pPr>
              <a:spcAft>
                <a:spcPts val="1800"/>
              </a:spcAft>
            </a:pPr>
            <a:r>
              <a:rPr lang="fi-FI" sz="1800" dirty="0"/>
              <a:t>Nykymuotoilut:</a:t>
            </a:r>
          </a:p>
          <a:p>
            <a:pPr marL="400050" lvl="1" indent="0">
              <a:spcAft>
                <a:spcPts val="1800"/>
              </a:spcAft>
              <a:buNone/>
            </a:pPr>
            <a:r>
              <a:rPr lang="fi-FI" sz="1600" i="1" dirty="0"/>
              <a:t>Ostoja on tarkoitus jatkaa ainakin vuoden 2017 maaliskuun loppuun asti ja tarvittaessa sen jälkeenkin, kunnes inflaatio on kestävästi lähellä, mutta alle 2 prosentin polulla</a:t>
            </a:r>
            <a:r>
              <a:rPr lang="fi-FI" sz="1600" dirty="0"/>
              <a:t>. </a:t>
            </a:r>
          </a:p>
          <a:p>
            <a:pPr marL="400050" lvl="1" indent="0">
              <a:buNone/>
            </a:pPr>
            <a:r>
              <a:rPr lang="fi-FI" sz="1600" i="1" dirty="0"/>
              <a:t>Tämänhetkisten hintavakausnäkymien valossa EKP:n neuvosto odottaa, että EKP:n ohjauskorot pysyvät nykyisellä tasolla tai sitä alempina pidemmän aikaa ja vielä omaisuuserien ostojen päätyttyäkin</a:t>
            </a:r>
            <a:r>
              <a:rPr lang="fi-FI" sz="1600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0019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3284984"/>
            <a:ext cx="4676192" cy="1143000"/>
          </a:xfrm>
        </p:spPr>
        <p:txBody>
          <a:bodyPr/>
          <a:lstStyle/>
          <a:p>
            <a:r>
              <a:rPr lang="fi-FI" dirty="0"/>
              <a:t>Missä mennään?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594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34699"/>
              </p:ext>
            </p:extLst>
          </p:nvPr>
        </p:nvGraphicFramePr>
        <p:xfrm>
          <a:off x="1856735" y="1332016"/>
          <a:ext cx="7400263" cy="483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Laskentataulukko (makrot käytössä)" r:id="rId3" imgW="9302411" imgH="6076139" progId="Excel.SheetMacroEnabled.12">
                  <p:link/>
                </p:oleObj>
              </mc:Choice>
              <mc:Fallback>
                <p:oleObj name="Laskentataulukko (makrot käytössä)" r:id="rId3" imgW="9302411" imgH="6076139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6735" y="1332016"/>
                        <a:ext cx="7400263" cy="483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Pitkien valtionlainojen kehitys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272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066112"/>
              </p:ext>
            </p:extLst>
          </p:nvPr>
        </p:nvGraphicFramePr>
        <p:xfrm>
          <a:off x="1128578" y="1052736"/>
          <a:ext cx="8267958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Laskentataulukko (makrot käytössä)" r:id="rId3" imgW="9302411" imgH="6076139" progId="Excel.SheetMacroEnabled.12">
                  <p:link/>
                </p:oleObj>
              </mc:Choice>
              <mc:Fallback>
                <p:oleObj name="Laskentataulukko (makrot käytössä)" r:id="rId3" imgW="9302411" imgH="6076139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578" y="1052736"/>
                        <a:ext cx="8267958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Yritysvelkakirjalainojen korot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985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33" y="1187437"/>
            <a:ext cx="8184319" cy="53379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020272" cy="1143000"/>
          </a:xfrm>
        </p:spPr>
        <p:txBody>
          <a:bodyPr>
            <a:noAutofit/>
          </a:bodyPr>
          <a:lstStyle/>
          <a:p>
            <a:r>
              <a:rPr lang="fi-FI" sz="2500" dirty="0"/>
              <a:t>Rahapolitiikan vaikutukset: välittyminen pankkilainoihin</a:t>
            </a:r>
          </a:p>
        </p:txBody>
      </p:sp>
    </p:spTree>
    <p:extLst>
      <p:ext uri="{BB962C8B-B14F-4D97-AF65-F5344CB8AC3E}">
        <p14:creationId xmlns:p14="http://schemas.microsoft.com/office/powerpoint/2010/main" val="2901140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37" y="1186582"/>
            <a:ext cx="8075223" cy="526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222104" cy="1143000"/>
          </a:xfrm>
        </p:spPr>
        <p:txBody>
          <a:bodyPr/>
          <a:lstStyle/>
          <a:p>
            <a:r>
              <a:rPr lang="fi-FI" dirty="0"/>
              <a:t>Lainakantojen kehitys kääntynyt parempaan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020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80" y="3140968"/>
            <a:ext cx="6548400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i-FI" b="0" dirty="0"/>
            </a:br>
            <a:r>
              <a:rPr lang="fi-FI" sz="3000" i="1" dirty="0"/>
              <a:t>kansalaisten hyvinvoinnin maksimointi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44080" y="3140968"/>
            <a:ext cx="6548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0" baseline="0">
                <a:solidFill>
                  <a:srgbClr val="51569E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436F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i-FI" b="0" kern="0" dirty="0"/>
              <a:t>Rahapolitiikan perimmäinen päämäärä:</a:t>
            </a:r>
            <a:br>
              <a:rPr lang="fi-FI" b="0" kern="0" dirty="0"/>
            </a:br>
            <a:endParaRPr lang="fi-FI" sz="3000" i="1" kern="0" dirty="0"/>
          </a:p>
        </p:txBody>
      </p:sp>
    </p:spTree>
    <p:extLst>
      <p:ext uri="{BB962C8B-B14F-4D97-AF65-F5344CB8AC3E}">
        <p14:creationId xmlns:p14="http://schemas.microsoft.com/office/powerpoint/2010/main" val="23003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800400" cy="833152"/>
          </a:xfrm>
        </p:spPr>
        <p:txBody>
          <a:bodyPr>
            <a:normAutofit/>
          </a:bodyPr>
          <a:lstStyle/>
          <a:p>
            <a:r>
              <a:rPr lang="fi-FI" dirty="0"/>
              <a:t>Talouden elpyminen laaja-alaista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60</a:t>
            </a:fld>
            <a:endParaRPr lang="fi-FI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15616" y="1050546"/>
          <a:ext cx="8009892" cy="525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Laskentataulukko (makrot käytössä)" r:id="rId4" imgW="9401243" imgH="6172200" progId="Excel.SheetMacroEnabled.12">
                  <p:link/>
                </p:oleObj>
              </mc:Choice>
              <mc:Fallback>
                <p:oleObj name="Laskentataulukko (makrot käytössä)" r:id="rId4" imgW="9401243" imgH="6172200" progId="Excel.SheetMacroEnabled.12">
                  <p:link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050546"/>
                        <a:ext cx="8009892" cy="5258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483768" y="1196752"/>
            <a:ext cx="864096" cy="3600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72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139951" y="2852936"/>
            <a:ext cx="4621461" cy="1143000"/>
          </a:xfrm>
        </p:spPr>
        <p:txBody>
          <a:bodyPr/>
          <a:lstStyle/>
          <a:p>
            <a:pPr eaLnBrk="1" hangingPunct="1"/>
            <a:r>
              <a:rPr lang="en-US" i="1" dirty="0" err="1"/>
              <a:t>Kiitos</a:t>
            </a:r>
            <a:r>
              <a:rPr lang="en-US" i="1" dirty="0"/>
              <a:t>!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6.4.2016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7105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Työikäisen väestön määrän kasvu hidastunut kehittyneissä talouksissa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62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270" t="14388" r="8945" b="2517"/>
          <a:stretch/>
        </p:blipFill>
        <p:spPr>
          <a:xfrm>
            <a:off x="1418377" y="1558632"/>
            <a:ext cx="6984776" cy="47469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388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7078088" cy="1143000"/>
          </a:xfrm>
        </p:spPr>
        <p:txBody>
          <a:bodyPr>
            <a:normAutofit/>
          </a:bodyPr>
          <a:lstStyle/>
          <a:p>
            <a:r>
              <a:rPr lang="fi-FI" dirty="0"/>
              <a:t>Työn tuottavuuden kasvu hidastunut kehittyneissä maissa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63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270" t="10826" r="7397" b="2517"/>
          <a:stretch/>
        </p:blipFill>
        <p:spPr>
          <a:xfrm>
            <a:off x="1547664" y="1637472"/>
            <a:ext cx="6696744" cy="46558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754010" y="33569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38610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464" y="371063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414042"/>
                </a:solidFill>
              </a:rPr>
              <a:t>3</a:t>
            </a:r>
            <a:endParaRPr lang="fi-FI" sz="2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363600"/>
            <a:ext cx="6358008" cy="1143000"/>
          </a:xfrm>
        </p:spPr>
        <p:txBody>
          <a:bodyPr/>
          <a:lstStyle/>
          <a:p>
            <a:r>
              <a:rPr lang="fi-FI" dirty="0"/>
              <a:t>Pitkät reaalikorot ovat laskeneet maailmanlaajuisesti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64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495" t="10826" r="6623" b="1330"/>
          <a:stretch/>
        </p:blipFill>
        <p:spPr>
          <a:xfrm>
            <a:off x="1464456" y="1657279"/>
            <a:ext cx="6779952" cy="46889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0462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Luonnollinen korko on laskenut   (r*)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6400" y="2060848"/>
            <a:ext cx="6548400" cy="422474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Luonnollinen korko (r*) =  reaalikorko, joka vallitsee, kun talouden tuotanto-mahdollisuudet ovat täydessä käytössä ja hintakehitys on vakaata</a:t>
            </a:r>
            <a:endParaRPr lang="fi-FI" sz="1600" dirty="0"/>
          </a:p>
          <a:p>
            <a:endParaRPr lang="fi-FI" dirty="0"/>
          </a:p>
          <a:p>
            <a:r>
              <a:rPr lang="fi-FI" dirty="0"/>
              <a:t>r* on laskenut kehittyneissä talouksissa kun potentiaalinen tuotanto on laskenut</a:t>
            </a:r>
          </a:p>
          <a:p>
            <a:endParaRPr lang="fi-FI" dirty="0"/>
          </a:p>
          <a:p>
            <a:pPr>
              <a:spcAft>
                <a:spcPts val="1200"/>
              </a:spcAft>
            </a:pPr>
            <a:r>
              <a:rPr lang="fi-FI" dirty="0"/>
              <a:t>Luonnollinen korkotaso voidaan kytkeä rahapolitiikkaan.</a:t>
            </a:r>
          </a:p>
          <a:p>
            <a:pPr lvl="1">
              <a:spcAft>
                <a:spcPts val="1200"/>
              </a:spcAft>
            </a:pPr>
            <a:r>
              <a:rPr lang="fi-FI" sz="2000" dirty="0"/>
              <a:t> Voidaan ajatella, että jos rahapolitiikalla halutaan tukea taloutta, pitää reaalisen rahapolitiikkakoron olla luonnollisen koron alapuolella ja kun rahapolitiikkaa halutaan kiristää luonnollisen koron yläpuolella. </a:t>
            </a:r>
            <a:endParaRPr lang="fi-FI" i="1" dirty="0"/>
          </a:p>
          <a:p>
            <a:pPr lvl="1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9.11.2016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65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Erkki Liikanen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64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7645152" cy="1143000"/>
          </a:xfrm>
        </p:spPr>
        <p:txBody>
          <a:bodyPr>
            <a:normAutofit/>
          </a:bodyPr>
          <a:lstStyle/>
          <a:p>
            <a:r>
              <a:rPr lang="fi-FI" sz="3000" dirty="0"/>
              <a:t>EKP:n rahapolitiikka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700808"/>
            <a:ext cx="6480720" cy="4408916"/>
          </a:xfrm>
        </p:spPr>
        <p:txBody>
          <a:bodyPr>
            <a:normAutofit/>
          </a:bodyPr>
          <a:lstStyle/>
          <a:p>
            <a:pPr marL="101600" indent="0">
              <a:spcAft>
                <a:spcPts val="0"/>
              </a:spcAft>
              <a:buNone/>
            </a:pPr>
            <a:r>
              <a:rPr lang="fi-FI" sz="2200" dirty="0"/>
              <a:t>Ensisijainen tavoite </a:t>
            </a:r>
            <a:r>
              <a:rPr lang="fi-FI" sz="2200" b="1" i="1" dirty="0"/>
              <a:t>hintavakaus:</a:t>
            </a:r>
          </a:p>
          <a:p>
            <a:pPr marL="101600" indent="0">
              <a:spcAft>
                <a:spcPts val="0"/>
              </a:spcAft>
              <a:buNone/>
            </a:pPr>
            <a:endParaRPr lang="fi-FI" sz="2100" b="1" i="1" dirty="0"/>
          </a:p>
          <a:p>
            <a:pPr marL="177800" indent="0" algn="ctr">
              <a:spcAft>
                <a:spcPts val="0"/>
              </a:spcAft>
              <a:buNone/>
            </a:pPr>
            <a:r>
              <a:rPr lang="fi-FI" sz="22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fi-FI" sz="2200" b="1" i="1" dirty="0">
                <a:solidFill>
                  <a:schemeClr val="accent2">
                    <a:lumMod val="75000"/>
                  </a:schemeClr>
                </a:solidFill>
              </a:rPr>
              <a:t>Hintavakaus vallitsee, kun yritysten ja yksityisten henkilöiden ei tarvitse ottaa yleistä hintatason nousua huomioon päätöksenteossaan</a:t>
            </a:r>
            <a:r>
              <a:rPr lang="fi-FI" sz="22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marL="0" indent="0" algn="r">
              <a:spcBef>
                <a:spcPts val="0"/>
              </a:spcBef>
              <a:spcAft>
                <a:spcPts val="2400"/>
              </a:spcAft>
              <a:buNone/>
            </a:pPr>
            <a:r>
              <a:rPr lang="fi-FI" b="1" dirty="0">
                <a:solidFill>
                  <a:schemeClr val="tx1"/>
                </a:solidFill>
              </a:rPr>
              <a:t>             		          </a:t>
            </a:r>
            <a:r>
              <a:rPr lang="fi-FI" i="1" dirty="0">
                <a:solidFill>
                  <a:schemeClr val="tx1"/>
                </a:solidFill>
              </a:rPr>
              <a:t>Alan Greenspan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</a:p>
          <a:p>
            <a:pPr marL="101600" indent="0">
              <a:spcAft>
                <a:spcPts val="0"/>
              </a:spcAft>
              <a:buNone/>
            </a:pPr>
            <a:r>
              <a:rPr lang="fi-FI" sz="2200" dirty="0"/>
              <a:t>EKP:n määritelmä hintavakaudelle:</a:t>
            </a:r>
          </a:p>
          <a:p>
            <a:pPr marL="90488" indent="0" algn="ctr">
              <a:buNone/>
              <a:tabLst>
                <a:tab pos="536575" algn="l"/>
              </a:tabLst>
            </a:pPr>
            <a:r>
              <a:rPr lang="fi-FI" sz="2200" b="1" i="1" dirty="0"/>
              <a:t>vuotuinen  inflaatio keskipitkällä aikavälillä </a:t>
            </a:r>
            <a:r>
              <a:rPr lang="fi-FI" sz="2200" b="1" i="1"/>
              <a:t>alle 2 </a:t>
            </a:r>
            <a:r>
              <a:rPr lang="fi-FI" sz="2200" b="1" i="1" dirty="0"/>
              <a:t>prosenttia, mutta lähellä sitä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  <a:endParaRPr lang="fi-FI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26.5.2016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9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912768" cy="432048"/>
          </a:xfrm>
        </p:spPr>
        <p:txBody>
          <a:bodyPr>
            <a:noAutofit/>
          </a:bodyPr>
          <a:lstStyle/>
          <a:p>
            <a:r>
              <a:rPr lang="fi-FI" sz="3600" dirty="0"/>
              <a:t>Miksi 2 prosenttia?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8496944" cy="4968552"/>
          </a:xfrm>
        </p:spPr>
        <p:txBody>
          <a:bodyPr>
            <a:normAutofit/>
          </a:bodyPr>
          <a:lstStyle/>
          <a:p>
            <a:pPr marL="0" indent="0" defTabSz="360363">
              <a:spcAft>
                <a:spcPts val="1200"/>
              </a:spcAft>
              <a:buNone/>
            </a:pPr>
            <a:r>
              <a:rPr lang="fi-FI" sz="2600" dirty="0"/>
              <a:t>Yhtäältä:</a:t>
            </a:r>
            <a:r>
              <a:rPr lang="fi-FI" sz="2600" b="1" i="1" dirty="0">
                <a:solidFill>
                  <a:schemeClr val="accent2">
                    <a:lumMod val="75000"/>
                  </a:schemeClr>
                </a:solidFill>
              </a:rPr>
              <a:t> ”Inflaatio on hiekkaa talouden rattaissa”  </a:t>
            </a:r>
            <a:r>
              <a:rPr lang="fi-FI" sz="2400" b="1" i="1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fi-FI" b="1" i="1" dirty="0">
                <a:solidFill>
                  <a:schemeClr val="accent2">
                    <a:lumMod val="75000"/>
                  </a:schemeClr>
                </a:solidFill>
              </a:rPr>
              <a:t>																	  </a:t>
            </a:r>
            <a:r>
              <a:rPr lang="fi-FI" i="1" dirty="0" err="1">
                <a:solidFill>
                  <a:schemeClr val="tx1"/>
                </a:solidFill>
              </a:rPr>
              <a:t>Milton</a:t>
            </a:r>
            <a:r>
              <a:rPr lang="fi-FI" i="1" dirty="0">
                <a:solidFill>
                  <a:schemeClr val="tx1"/>
                </a:solidFill>
              </a:rPr>
              <a:t> Friedman</a:t>
            </a:r>
            <a:endParaRPr lang="fi-FI" dirty="0"/>
          </a:p>
          <a:p>
            <a:pPr marL="1254125">
              <a:spcAft>
                <a:spcPts val="0"/>
              </a:spcAft>
            </a:pPr>
            <a:r>
              <a:rPr lang="fi-FI" sz="2200" dirty="0"/>
              <a:t>hintainformaatio, tulon- ja varallisuudenjako, rikilisät</a:t>
            </a:r>
          </a:p>
          <a:p>
            <a:pPr marL="1254125">
              <a:spcAft>
                <a:spcPts val="1200"/>
              </a:spcAft>
            </a:pPr>
            <a:r>
              <a:rPr lang="fi-FI" sz="2200" dirty="0"/>
              <a:t>inflaation vaihtelu kasvaa inflaation mukana</a:t>
            </a:r>
          </a:p>
          <a:p>
            <a:pPr marL="911225" indent="0">
              <a:spcAft>
                <a:spcPts val="0"/>
              </a:spcAft>
              <a:buNone/>
            </a:pPr>
            <a:endParaRPr lang="fi-FI" sz="2200" dirty="0"/>
          </a:p>
          <a:p>
            <a:pPr marL="342900" lvl="1" indent="-342900">
              <a:spcAft>
                <a:spcPts val="0"/>
              </a:spcAft>
              <a:buNone/>
            </a:pPr>
            <a:r>
              <a:rPr lang="fi-FI" sz="2600" dirty="0">
                <a:solidFill>
                  <a:schemeClr val="tx1"/>
                </a:solidFill>
              </a:rPr>
              <a:t>Mutta toisaalta</a:t>
            </a:r>
            <a:r>
              <a:rPr lang="fi-FI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6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fi-FI" sz="2600" b="1" i="1" dirty="0">
                <a:solidFill>
                  <a:schemeClr val="accent2">
                    <a:lumMod val="75000"/>
                  </a:schemeClr>
                </a:solidFill>
              </a:rPr>
              <a:t>Inflaatio voitelee talouden rattaita”  	</a:t>
            </a:r>
            <a:r>
              <a:rPr lang="fi-FI" sz="2000" b="1" i="1" dirty="0">
                <a:solidFill>
                  <a:schemeClr val="accent2">
                    <a:lumMod val="75000"/>
                  </a:schemeClr>
                </a:solidFill>
              </a:rPr>
              <a:t>							</a:t>
            </a:r>
            <a:r>
              <a:rPr lang="fi-FI" sz="2000" i="1" dirty="0">
                <a:solidFill>
                  <a:schemeClr val="tx1"/>
                </a:solidFill>
              </a:rPr>
              <a:t>James </a:t>
            </a:r>
            <a:r>
              <a:rPr lang="fi-FI" sz="2000" i="1" dirty="0" err="1">
                <a:solidFill>
                  <a:schemeClr val="tx1"/>
                </a:solidFill>
              </a:rPr>
              <a:t>Tobin</a:t>
            </a:r>
            <a:endParaRPr lang="fi-FI" sz="2000" i="1" dirty="0">
              <a:solidFill>
                <a:schemeClr val="tx1"/>
              </a:solidFill>
            </a:endParaRPr>
          </a:p>
          <a:p>
            <a:pPr marL="1254125">
              <a:spcAft>
                <a:spcPts val="0"/>
              </a:spcAft>
            </a:pPr>
            <a:r>
              <a:rPr lang="fi-FI" sz="2200" dirty="0"/>
              <a:t>hintajäykkyydet, mittausharha</a:t>
            </a:r>
          </a:p>
          <a:p>
            <a:pPr marL="1254125">
              <a:spcAft>
                <a:spcPts val="0"/>
              </a:spcAft>
            </a:pPr>
            <a:r>
              <a:rPr lang="fi-FI" sz="2200" dirty="0"/>
              <a:t>marginaali deflaatiota vastaan; koroilla ala-raja (ZLB)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26.5.2016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9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79712" y="371477"/>
            <a:ext cx="6774904" cy="725470"/>
          </a:xfrm>
        </p:spPr>
        <p:txBody>
          <a:bodyPr>
            <a:normAutofit/>
          </a:bodyPr>
          <a:lstStyle/>
          <a:p>
            <a:r>
              <a:rPr lang="fi-FI" dirty="0"/>
              <a:t>Suomen inflaatiohistoria (1860-1996)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26.5.2016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Tuomas Välimäki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1895777"/>
            <a:ext cx="7560840" cy="4557559"/>
          </a:xfrm>
          <a:solidFill>
            <a:schemeClr val="bg1"/>
          </a:solidFill>
          <a:ln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91680" y="1835532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i-FI" sz="1800" dirty="0"/>
              <a:t>Elinkustannusindeksin vuosimuutos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1760" y="4077072"/>
            <a:ext cx="2016224" cy="4257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Metallirahakanta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2532605"/>
            <a:ext cx="1296144" cy="7523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I </a:t>
            </a:r>
            <a:r>
              <a:rPr lang="fi-FI" sz="1200" dirty="0" err="1">
                <a:solidFill>
                  <a:schemeClr val="tx1"/>
                </a:solidFill>
              </a:rPr>
              <a:t>MS:aa</a:t>
            </a:r>
            <a:r>
              <a:rPr lang="fi-FI" sz="1200" dirty="0">
                <a:solidFill>
                  <a:schemeClr val="tx1"/>
                </a:solidFill>
              </a:rPr>
              <a:t> seurannut setelirahoitus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10236" y="5301208"/>
            <a:ext cx="1361964" cy="216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1930-luvun lama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24128" y="2564904"/>
            <a:ext cx="1152128" cy="824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II </a:t>
            </a:r>
            <a:r>
              <a:rPr lang="fi-FI" sz="1200" dirty="0" err="1">
                <a:solidFill>
                  <a:schemeClr val="tx1"/>
                </a:solidFill>
              </a:rPr>
              <a:t>MS:n</a:t>
            </a:r>
            <a:r>
              <a:rPr lang="fi-FI" sz="1200" dirty="0">
                <a:solidFill>
                  <a:schemeClr val="tx1"/>
                </a:solidFill>
              </a:rPr>
              <a:t> jälkeinen inflaatio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80312" y="3501008"/>
            <a:ext cx="1008112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1970-luvun öljysokit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4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bof_template">
  <a:themeElements>
    <a:clrScheme name="bof_uusi">
      <a:dk1>
        <a:sysClr val="windowText" lastClr="000000"/>
      </a:dk1>
      <a:lt1>
        <a:sysClr val="window" lastClr="FFFFFF"/>
      </a:lt1>
      <a:dk2>
        <a:srgbClr val="3F3E3E"/>
      </a:dk2>
      <a:lt2>
        <a:srgbClr val="FAF5EF"/>
      </a:lt2>
      <a:accent1>
        <a:srgbClr val="51569E"/>
      </a:accent1>
      <a:accent2>
        <a:srgbClr val="DA8D91"/>
      </a:accent2>
      <a:accent3>
        <a:srgbClr val="A3A6D2"/>
      </a:accent3>
      <a:accent4>
        <a:srgbClr val="91A27C"/>
      </a:accent4>
      <a:accent5>
        <a:srgbClr val="C83486"/>
      </a:accent5>
      <a:accent6>
        <a:srgbClr val="009DE0"/>
      </a:accent6>
      <a:hlink>
        <a:srgbClr val="51569E"/>
      </a:hlink>
      <a:folHlink>
        <a:srgbClr val="DA8D91"/>
      </a:folHlink>
    </a:clrScheme>
    <a:fontScheme name="bof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rgbClr val="41404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f_template.potx" id="{82B938EC-ECF2-49DE-AC71-09E951452893}" vid="{0C633DB0-635B-4FA2-ADB2-5DD6C1DA26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bof_template</Template>
  <TotalTime>11712</TotalTime>
  <Words>2326</Words>
  <Application>Microsoft Office PowerPoint</Application>
  <PresentationFormat>Näytössä katseltava diaesitys (4:3)</PresentationFormat>
  <Paragraphs>477</Paragraphs>
  <Slides>65</Slides>
  <Notes>30</Notes>
  <HiddenSlides>0</HiddenSlides>
  <MMClips>0</MMClips>
  <ScaleCrop>false</ScaleCrop>
  <HeadingPairs>
    <vt:vector size="10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Linkit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76" baseType="lpstr">
      <vt:lpstr>Arial</vt:lpstr>
      <vt:lpstr>Arial Black</vt:lpstr>
      <vt:lpstr>Calibri</vt:lpstr>
      <vt:lpstr>Georgia</vt:lpstr>
      <vt:lpstr>Symbol</vt:lpstr>
      <vt:lpstr>Wingdings</vt:lpstr>
      <vt:lpstr>bof_template</vt:lpstr>
      <vt:lpstr>file:///\\sdata2\data\patu\books\32422.xlsm!@pitkätkorot</vt:lpstr>
      <vt:lpstr>file:///\\sdata2\data\patu\books\32422.xlsm!@yritysvk2</vt:lpstr>
      <vt:lpstr>file:///\\SDATA2\data\patu\books\32425.xlsm</vt:lpstr>
      <vt:lpstr>Microsoft PowerPoint 97-2003 Presentation</vt:lpstr>
      <vt:lpstr>EKP:n rahapolitiikka finanssikriisissä</vt:lpstr>
      <vt:lpstr>Sisältö</vt:lpstr>
      <vt:lpstr>Euroopan keskuspankkijärjestelmä </vt:lpstr>
      <vt:lpstr>Rahaliitto ≡  yhteinen/yksi rahapolitiikka</vt:lpstr>
      <vt:lpstr>Rahapolitiikan strategia</vt:lpstr>
      <vt:lpstr> kansalaisten hyvinvoinnin maksimointi</vt:lpstr>
      <vt:lpstr>EKP:n rahapolitiikka</vt:lpstr>
      <vt:lpstr>Miksi 2 prosenttia?</vt:lpstr>
      <vt:lpstr>Suomen inflaatiohistoria (1860-1996)</vt:lpstr>
      <vt:lpstr>EKP:n inflaatiohistoria (sama skaala)</vt:lpstr>
      <vt:lpstr>EKP:n inflaatiohistoria zoomattuna</vt:lpstr>
      <vt:lpstr>Keskipitkän aikavälin merkityksestä: Inflaatio ja pohjainflaatio euroalueella</vt:lpstr>
      <vt:lpstr>Rahapolitiikka finanssikriisin eri vaiheissa</vt:lpstr>
      <vt:lpstr>Finanssi-velkakriisin dynamiikka</vt:lpstr>
      <vt:lpstr>PowerPoint-esitys</vt:lpstr>
      <vt:lpstr>PowerPoint-esitys</vt:lpstr>
      <vt:lpstr>PowerPoint-esitys</vt:lpstr>
      <vt:lpstr>Asuntohintojen lasku käynnistyi Yhdysvalloissa 2007</vt:lpstr>
      <vt:lpstr>Markkinahäiriö rantautui Eurooppaan syksyllä 2007: rahamarkkinoiden riskilisät lähtivät kasvuun   </vt:lpstr>
      <vt:lpstr>Raha- ja likviditeettipolitiikan reaktiot yhtäältä nopeita ja voimakkaita, mutta toisaalta myös maltillisia</vt:lpstr>
      <vt:lpstr>PowerPoint-esitys</vt:lpstr>
      <vt:lpstr>Kansainvälinen finanssikriisi</vt:lpstr>
      <vt:lpstr>Finanssikriisi räjäytti riskipreemiot uusille tasoille</vt:lpstr>
      <vt:lpstr>Pankkijärjestelmän ylimääräinen likviditeetti (pankkien ylimääräiset talletukset keskuspankissa)  </vt:lpstr>
      <vt:lpstr>Uusiutunut likviditeettipolitiikka käänsi riskipreemiot laskuun  </vt:lpstr>
      <vt:lpstr>PowerPoint-esitys</vt:lpstr>
      <vt:lpstr>Suuri taantuma (Great Recession)</vt:lpstr>
      <vt:lpstr>Systeemikriisi johti syvään taantumaan:</vt:lpstr>
      <vt:lpstr>EKP:n keskeisimmät toimet finanssikriisin taltuttamiseksi ja talouskehityksen kääntämiseksi</vt:lpstr>
      <vt:lpstr>PowerPoint-esitys</vt:lpstr>
      <vt:lpstr>Eurovaltioita ajautui velkakriisiin 2010</vt:lpstr>
      <vt:lpstr>Finanssi- ja velkakriisi kasvattivat euroon siirtymisen supistamat korkoerot ennätystasoille</vt:lpstr>
      <vt:lpstr>Euroalueen luottamuskriisi 2011</vt:lpstr>
      <vt:lpstr>Valtioriski ja pankkiriski kulkivat käsi kädessä</vt:lpstr>
      <vt:lpstr>Rahoitusolot kiristyivät erityisesti GIIPS-maissa</vt:lpstr>
      <vt:lpstr>Toimenpiteet luottamuskriisissä</vt:lpstr>
      <vt:lpstr>”Whatever it takes”</vt:lpstr>
      <vt:lpstr>OMT-ohjelman vaikutus</vt:lpstr>
      <vt:lpstr>PowerPoint-esitys</vt:lpstr>
      <vt:lpstr>Velkakriisin seurauksena euroalue ajautui kaksoistaantumaan</vt:lpstr>
      <vt:lpstr>Maidenväliset erot euroalueen sisällä  suuria</vt:lpstr>
      <vt:lpstr>Markkinoiden inflaatio-odotukset laskivat jyrkästi vuonna 2014 </vt:lpstr>
      <vt:lpstr>Markkinahinnoista johdettu deflaation todennäköisyys oli kohonnut huomattavaksi 2015 alussa</vt:lpstr>
      <vt:lpstr>Rahapolitiikan reaktiot   korkopolitiikkaa, luototuksen tukemista, laajamittaisia arvopaperiostoja ja odotusten ohjausta</vt:lpstr>
      <vt:lpstr>Korkopolitiikka: keskuspankkikorot laskettu historiallisille tasoille (negatiiviksiksi) vaiheittain </vt:lpstr>
      <vt:lpstr>Korkojen nollaraja (ZLB)</vt:lpstr>
      <vt:lpstr>PowerPoint-esitys</vt:lpstr>
      <vt:lpstr>PowerPoint-esitys</vt:lpstr>
      <vt:lpstr>PowerPoint-esitys</vt:lpstr>
      <vt:lpstr>PowerPoint-esitys</vt:lpstr>
      <vt:lpstr>Luotonantoa tukevat toimet vuonna </vt:lpstr>
      <vt:lpstr>Laajennettu omaisuuserien osto-ohjelma</vt:lpstr>
      <vt:lpstr>Luotto-operaatiot ja arvopaperiostot</vt:lpstr>
      <vt:lpstr>Ennakoiva viestintä (forward guidance)</vt:lpstr>
      <vt:lpstr>Missä mennään?</vt:lpstr>
      <vt:lpstr>Pitkien valtionlainojen kehitys </vt:lpstr>
      <vt:lpstr>Yritysvelkakirjalainojen korot</vt:lpstr>
      <vt:lpstr>Rahapolitiikan vaikutukset: välittyminen pankkilainoihin</vt:lpstr>
      <vt:lpstr>Lainakantojen kehitys kääntynyt parempaan </vt:lpstr>
      <vt:lpstr>Talouden elpyminen laaja-alaista</vt:lpstr>
      <vt:lpstr>Kiitos!</vt:lpstr>
      <vt:lpstr>Työikäisen väestön määrän kasvu hidastunut kehittyneissä talouksissa</vt:lpstr>
      <vt:lpstr>Työn tuottavuuden kasvu hidastunut kehittyneissä maissa</vt:lpstr>
      <vt:lpstr>Pitkät reaalikorot ovat laskeneet maailmanlaajuisesti</vt:lpstr>
      <vt:lpstr>Luonnollinen korko on laskenut   (r*)</vt:lpstr>
    </vt:vector>
  </TitlesOfParts>
  <Company>Suomen Pankki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EKP:n rahapolitiikka finanssikriisissä</dc:title>
  <dc:creator>Tuomas Välimäki</dc:creator>
  <cp:keywords/>
  <cp:lastModifiedBy>Markku Karhunen</cp:lastModifiedBy>
  <cp:revision>91</cp:revision>
  <cp:lastPrinted>2016-11-07T07:54:13Z</cp:lastPrinted>
  <dcterms:created xsi:type="dcterms:W3CDTF">2015-10-07T09:55:40Z</dcterms:created>
  <dcterms:modified xsi:type="dcterms:W3CDTF">2016-11-07T19:59:03Z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Saved">
    <vt:lpwstr>1</vt:lpwstr>
  </property>
  <property fmtid="{D5CDD505-2E9C-101B-9397-08002B2CF9AE}" pid="3" name="dvKameleonVerID">
    <vt:lpwstr>289.72.08.003</vt:lpwstr>
  </property>
  <property fmtid="{D5CDD505-2E9C-101B-9397-08002B2CF9AE}" pid="4" name="dvLanguage">
    <vt:lpwstr>1035</vt:lpwstr>
  </property>
  <property fmtid="{D5CDD505-2E9C-101B-9397-08002B2CF9AE}" pid="5" name="dvTemplate">
    <vt:lpwstr>bof_template.potx</vt:lpwstr>
  </property>
  <property fmtid="{D5CDD505-2E9C-101B-9397-08002B2CF9AE}" pid="6" name="dvDefinition">
    <vt:lpwstr>104 (dd_default.xml)</vt:lpwstr>
  </property>
  <property fmtid="{D5CDD505-2E9C-101B-9397-08002B2CF9AE}" pid="7" name="dvDefinitionID">
    <vt:lpwstr>104</vt:lpwstr>
  </property>
  <property fmtid="{D5CDD505-2E9C-101B-9397-08002B2CF9AE}" pid="8" name="dvContentFile">
    <vt:lpwstr>dd_default.xml</vt:lpwstr>
  </property>
  <property fmtid="{D5CDD505-2E9C-101B-9397-08002B2CF9AE}" pid="9" name="dvGlobalVerID">
    <vt:lpwstr>289.90.08.012</vt:lpwstr>
  </property>
  <property fmtid="{D5CDD505-2E9C-101B-9397-08002B2CF9AE}" pid="10" name="dvDefinitionVersion">
    <vt:lpwstr>8.1 / 7.4.2015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TosCompany">
    <vt:lpwstr>SUPA</vt:lpwstr>
  </property>
  <property fmtid="{D5CDD505-2E9C-101B-9397-08002B2CF9AE}" pid="20" name="dvUsed">
    <vt:lpwstr>1</vt:lpwstr>
  </property>
  <property fmtid="{D5CDD505-2E9C-101B-9397-08002B2CF9AE}" pid="21" name="dvTosLevel">
    <vt:lpwstr>3</vt:lpwstr>
  </property>
  <property fmtid="{D5CDD505-2E9C-101B-9397-08002B2CF9AE}" pid="22" name="dvTosNativeIdentifier1">
    <vt:lpwstr>A</vt:lpwstr>
  </property>
  <property fmtid="{D5CDD505-2E9C-101B-9397-08002B2CF9AE}" pid="23" name="dvTosNativeIdentifier2">
    <vt:lpwstr>A1</vt:lpwstr>
  </property>
  <property fmtid="{D5CDD505-2E9C-101B-9397-08002B2CF9AE}" pid="24" name="dvTosNativeIdentifier3">
    <vt:lpwstr>A1.1</vt:lpwstr>
  </property>
  <property fmtid="{D5CDD505-2E9C-101B-9397-08002B2CF9AE}" pid="25" name="dvTosDocType">
    <vt:lpwstr>Muu dokumentti</vt:lpwstr>
  </property>
  <property fmtid="{D5CDD505-2E9C-101B-9397-08002B2CF9AE}" pid="26" name="dvTosPublicity">
    <vt:lpwstr/>
  </property>
  <property fmtid="{D5CDD505-2E9C-101B-9397-08002B2CF9AE}" pid="27" name="dvTosGrsId">
    <vt:lpwstr>12486</vt:lpwstr>
  </property>
  <property fmtid="{D5CDD505-2E9C-101B-9397-08002B2CF9AE}" pid="28" name="dvTosDoctypeGrsId">
    <vt:lpwstr>51436</vt:lpwstr>
  </property>
  <property fmtid="{D5CDD505-2E9C-101B-9397-08002B2CF9AE}" pid="29" name="dvTosTaskPhaseId">
    <vt:lpwstr>11540</vt:lpwstr>
  </property>
  <property fmtid="{D5CDD505-2E9C-101B-9397-08002B2CF9AE}" pid="30" name="dvTosFilename">
    <vt:lpwstr>sp.xml</vt:lpwstr>
  </property>
  <property fmtid="{D5CDD505-2E9C-101B-9397-08002B2CF9AE}" pid="31" name="dvCompany">
    <vt:lpwstr>SUPA</vt:lpwstr>
  </property>
  <property fmtid="{D5CDD505-2E9C-101B-9397-08002B2CF9AE}" pid="32" name="dvSite">
    <vt:lpwstr>Helsinki</vt:lpwstr>
  </property>
  <property fmtid="{D5CDD505-2E9C-101B-9397-08002B2CF9AE}" pid="33" name="dvNumbering">
    <vt:lpwstr>0</vt:lpwstr>
  </property>
  <property fmtid="{D5CDD505-2E9C-101B-9397-08002B2CF9AE}" pid="34" name="dvDUname">
    <vt:lpwstr>Tuomas Välimäki</vt:lpwstr>
  </property>
  <property fmtid="{D5CDD505-2E9C-101B-9397-08002B2CF9AE}" pid="35" name="dvDUdepartment">
    <vt:lpwstr>Rahapolitiikka- ja tutkimusosasto</vt:lpwstr>
  </property>
  <property fmtid="{D5CDD505-2E9C-101B-9397-08002B2CF9AE}" pid="36" name="dvdutitle">
    <vt:lpwstr/>
  </property>
  <property fmtid="{D5CDD505-2E9C-101B-9397-08002B2CF9AE}" pid="37" name="dvLogoExist">
    <vt:lpwstr>0</vt:lpwstr>
  </property>
  <property fmtid="{D5CDD505-2E9C-101B-9397-08002B2CF9AE}" pid="38" name="dvCurrentlogo">
    <vt:lpwstr/>
  </property>
  <property fmtid="{D5CDD505-2E9C-101B-9397-08002B2CF9AE}" pid="39" name="OriginatorCorporateName">
    <vt:lpwstr>Suomen Pankki</vt:lpwstr>
  </property>
  <property fmtid="{D5CDD505-2E9C-101B-9397-08002B2CF9AE}" pid="40" name="Osasto">
    <vt:lpwstr>Rahapolitiikka- ja tutkimusosasto</vt:lpwstr>
  </property>
  <property fmtid="{D5CDD505-2E9C-101B-9397-08002B2CF9AE}" pid="41" name="Originator">
    <vt:lpwstr>Tuomas Välimäki</vt:lpwstr>
  </property>
  <property fmtid="{D5CDD505-2E9C-101B-9397-08002B2CF9AE}" pid="42" name="OriginatorUnitFiva">
    <vt:lpwstr/>
  </property>
  <property fmtid="{D5CDD505-2E9C-101B-9397-08002B2CF9AE}" pid="43" name="Laatija">
    <vt:lpwstr>Tuomas Välimäki</vt:lpwstr>
  </property>
  <property fmtid="{D5CDD505-2E9C-101B-9397-08002B2CF9AE}" pid="44" name="bof_laatija">
    <vt:lpwstr>Tuomas Välimäki</vt:lpwstr>
  </property>
  <property fmtid="{D5CDD505-2E9C-101B-9397-08002B2CF9AE}" pid="45" name="TaskPhaseId">
    <vt:lpwstr>11540</vt:lpwstr>
  </property>
  <property fmtid="{D5CDD505-2E9C-101B-9397-08002B2CF9AE}" pid="46" name="TaskId">
    <vt:lpwstr>12486</vt:lpwstr>
  </property>
  <property fmtid="{D5CDD505-2E9C-101B-9397-08002B2CF9AE}" pid="47" name="bof_laitos">
    <vt:lpwstr>Suomen Pankki</vt:lpwstr>
  </property>
  <property fmtid="{D5CDD505-2E9C-101B-9397-08002B2CF9AE}" pid="48" name="OriginatorUnitSP">
    <vt:lpwstr>Rahapolitiikka- ja tutkimusosasto</vt:lpwstr>
  </property>
  <property fmtid="{D5CDD505-2E9C-101B-9397-08002B2CF9AE}" pid="49" name="bof_osasto">
    <vt:lpwstr>Rahapolitiikka- ja tutkimusosasto</vt:lpwstr>
  </property>
  <property fmtid="{D5CDD505-2E9C-101B-9397-08002B2CF9AE}" pid="50" name="Function">
    <vt:lpwstr>A1.1 Rahapolitiikan analyysi ja valmistelu -prosessi</vt:lpwstr>
  </property>
  <property fmtid="{D5CDD505-2E9C-101B-9397-08002B2CF9AE}" pid="51" name="RecordType">
    <vt:lpwstr>Muu dokumentti</vt:lpwstr>
  </property>
  <property fmtid="{D5CDD505-2E9C-101B-9397-08002B2CF9AE}" pid="52" name="GRSSelectionDate">
    <vt:filetime>2015-10-06T21:00:00Z</vt:filetime>
  </property>
  <property fmtid="{D5CDD505-2E9C-101B-9397-08002B2CF9AE}" pid="53" name="GRSId">
    <vt:lpwstr>51436</vt:lpwstr>
  </property>
  <property fmtid="{D5CDD505-2E9C-101B-9397-08002B2CF9AE}" pid="54" name="LanguageFiva">
    <vt:lpwstr/>
  </property>
  <property fmtid="{D5CDD505-2E9C-101B-9397-08002B2CF9AE}" pid="55" name="LanguageSP">
    <vt:lpwstr>fi - suomi</vt:lpwstr>
  </property>
  <property fmtid="{D5CDD505-2E9C-101B-9397-08002B2CF9AE}" pid="56" name="Otsikko">
    <vt:lpwstr>EKP:n rahapolitiikka finanssikriisissä</vt:lpwstr>
  </property>
  <property fmtid="{D5CDD505-2E9C-101B-9397-08002B2CF9AE}" pid="57" name="subject">
    <vt:lpwstr>EKP:n rahapolitiikka finanssikriisissä</vt:lpwstr>
  </property>
  <property fmtid="{D5CDD505-2E9C-101B-9397-08002B2CF9AE}" pid="58" name="Date">
    <vt:filetime>2015-11-03T22:00:00Z</vt:filetime>
  </property>
  <property fmtid="{D5CDD505-2E9C-101B-9397-08002B2CF9AE}" pid="59" name="bof_laatimispvm">
    <vt:lpwstr>4.11.2015</vt:lpwstr>
  </property>
  <property fmtid="{D5CDD505-2E9C-101B-9397-08002B2CF9AE}" pid="60" name="Status">
    <vt:lpwstr>Valmis</vt:lpwstr>
  </property>
  <property fmtid="{D5CDD505-2E9C-101B-9397-08002B2CF9AE}" pid="61" name="ArchiveTime">
    <vt:lpwstr>1</vt:lpwstr>
  </property>
  <property fmtid="{D5CDD505-2E9C-101B-9397-08002B2CF9AE}" pid="62" name="RestrictionEscbRecord">
    <vt:lpwstr>Ei</vt:lpwstr>
  </property>
  <property fmtid="{D5CDD505-2E9C-101B-9397-08002B2CF9AE}" pid="63" name="RestrictionEscbSensitivity">
    <vt:lpwstr/>
  </property>
  <property fmtid="{D5CDD505-2E9C-101B-9397-08002B2CF9AE}" pid="64" name="Publicityclass">
    <vt:lpwstr/>
  </property>
  <property fmtid="{D5CDD505-2E9C-101B-9397-08002B2CF9AE}" pid="65" name="Luottamuksellisuus">
    <vt:lpwstr/>
  </property>
  <property fmtid="{D5CDD505-2E9C-101B-9397-08002B2CF9AE}" pid="66" name="bof_luottamuksellisuus">
    <vt:lpwstr/>
  </property>
  <property fmtid="{D5CDD505-2E9C-101B-9397-08002B2CF9AE}" pid="67" name="bof_julkisuuslaki">
    <vt:lpwstr/>
  </property>
  <property fmtid="{D5CDD505-2E9C-101B-9397-08002B2CF9AE}" pid="68" name="SecurityReasonFiva">
    <vt:lpwstr/>
  </property>
  <property fmtid="{D5CDD505-2E9C-101B-9397-08002B2CF9AE}" pid="69" name="SecurityReasonSP">
    <vt:lpwstr/>
  </property>
  <property fmtid="{D5CDD505-2E9C-101B-9397-08002B2CF9AE}" pid="70" name="CustomDistributionRestricted">
    <vt:lpwstr>False</vt:lpwstr>
  </property>
  <property fmtid="{D5CDD505-2E9C-101B-9397-08002B2CF9AE}" pid="71" name="CustomDistribution">
    <vt:lpwstr/>
  </property>
</Properties>
</file>