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1" r:id="rId2"/>
    <p:sldId id="340" r:id="rId3"/>
    <p:sldId id="341" r:id="rId4"/>
    <p:sldId id="273" r:id="rId5"/>
    <p:sldId id="344" r:id="rId6"/>
    <p:sldId id="274" r:id="rId7"/>
    <p:sldId id="275" r:id="rId8"/>
    <p:sldId id="276" r:id="rId9"/>
    <p:sldId id="277" r:id="rId10"/>
    <p:sldId id="278" r:id="rId11"/>
    <p:sldId id="319" r:id="rId12"/>
    <p:sldId id="336" r:id="rId13"/>
    <p:sldId id="337" r:id="rId14"/>
    <p:sldId id="338" r:id="rId15"/>
    <p:sldId id="348" r:id="rId16"/>
    <p:sldId id="349" r:id="rId17"/>
    <p:sldId id="350" r:id="rId18"/>
    <p:sldId id="356" r:id="rId19"/>
    <p:sldId id="322" r:id="rId20"/>
    <p:sldId id="323" r:id="rId21"/>
    <p:sldId id="324" r:id="rId22"/>
    <p:sldId id="353" r:id="rId23"/>
    <p:sldId id="354" r:id="rId24"/>
    <p:sldId id="339" r:id="rId25"/>
  </p:sldIdLst>
  <p:sldSz cx="9144000" cy="6858000" type="screen4x3"/>
  <p:notesSz cx="6742113" cy="9872663"/>
  <p:defaultTextStyle>
    <a:defPPr>
      <a:defRPr lang="fi-FI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E3E"/>
    <a:srgbClr val="51569E"/>
    <a:srgbClr val="414042"/>
    <a:srgbClr val="4B5EAA"/>
    <a:srgbClr val="00436F"/>
    <a:srgbClr val="00356C"/>
    <a:srgbClr val="FF7C80"/>
    <a:srgbClr val="FFFFFF"/>
    <a:srgbClr val="E9E9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128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862" y="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212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1" tIns="45480" rIns="90961" bIns="4548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272" y="2"/>
            <a:ext cx="29212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1" tIns="45480" rIns="90961" bIns="454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8084"/>
            <a:ext cx="29212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1" tIns="45480" rIns="90961" bIns="4548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272" y="9378084"/>
            <a:ext cx="29212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1" tIns="45480" rIns="90961" bIns="454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1144D54-B8F4-45E9-AC81-CB04EA0404D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24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212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1" tIns="45480" rIns="90961" bIns="4548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272" y="2"/>
            <a:ext cx="29212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1" tIns="45480" rIns="90961" bIns="454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8" y="4689834"/>
            <a:ext cx="5394321" cy="44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1" tIns="45480" rIns="90961" bIns="45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8084"/>
            <a:ext cx="29212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1" tIns="45480" rIns="90961" bIns="4548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272" y="9378084"/>
            <a:ext cx="29212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1" tIns="45480" rIns="90961" bIns="454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A189561-A48B-4550-9CA1-E2E33612C40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1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44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90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59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B078-76B3-4242-99A4-1501C57ADF5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56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PowerPoint_97_2003_-esitys1.ppt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09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746000"/>
            <a:ext cx="4302000" cy="1857600"/>
          </a:xfrm>
        </p:spPr>
        <p:txBody>
          <a:bodyPr anchor="b" anchorCtr="0"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58400"/>
            <a:ext cx="4302000" cy="939600"/>
          </a:xfrm>
        </p:spPr>
        <p:txBody>
          <a:bodyPr>
            <a:normAutofit/>
          </a:bodyPr>
          <a:lstStyle>
            <a:lvl1pPr marL="0" indent="0" algn="l">
              <a:buFont typeface="Symbol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3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442800"/>
            <a:ext cx="4302000" cy="3333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14" name="Rectangle 2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7600"/>
            <a:ext cx="727200" cy="3636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7.7.2015</a:t>
            </a:r>
            <a:endParaRPr lang="fi-FI" dirty="0"/>
          </a:p>
        </p:txBody>
      </p:sp>
      <p:sp>
        <p:nvSpPr>
          <p:cNvPr id="1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61200" y="6357600"/>
            <a:ext cx="525600" cy="3636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_distribution_title"/>
          <p:cNvSpPr txBox="1"/>
          <p:nvPr userDrawn="1"/>
        </p:nvSpPr>
        <p:spPr>
          <a:xfrm>
            <a:off x="6228000" y="6357600"/>
            <a:ext cx="1886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_and_company"/>
          <p:cNvSpPr txBox="1"/>
          <p:nvPr userDrawn="1"/>
        </p:nvSpPr>
        <p:spPr>
          <a:xfrm>
            <a:off x="457200" y="715800"/>
            <a:ext cx="4301999" cy="3348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l"/>
            <a:r>
              <a:rPr lang="fi-FI" sz="1200" smtClean="0">
                <a:solidFill>
                  <a:srgbClr val="FFFFFF"/>
                </a:solidFill>
                <a:latin typeface="Georgia" panose="02040502050405020303" pitchFamily="18" charset="0"/>
              </a:rPr>
              <a:t>Suomen Pankki</a:t>
            </a:r>
            <a:endParaRPr lang="fi-FI" sz="1200" dirty="0" err="1" smtClean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7.7.2015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0" y="1821600"/>
            <a:ext cx="3168000" cy="43056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306" y="1821600"/>
            <a:ext cx="3168000" cy="43056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7.7.2015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7.7.2015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7.7.2015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preserve="1" userDrawn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6400" y="1821600"/>
            <a:ext cx="3168000" cy="43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800" y="1821600"/>
            <a:ext cx="3168000" cy="43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7.7.2015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2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" y="0"/>
            <a:ext cx="9140342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6400" y="363600"/>
            <a:ext cx="65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6400" y="1821600"/>
            <a:ext cx="6548400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7600"/>
            <a:ext cx="7272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rgbClr val="3F3E3E"/>
                </a:solidFill>
              </a:defRPr>
            </a:lvl1pPr>
          </a:lstStyle>
          <a:p>
            <a:r>
              <a:rPr lang="fi-FI" smtClean="0"/>
              <a:t>7.7.2015</a:t>
            </a:r>
            <a:endParaRPr lang="fi-FI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4400" y="6357600"/>
            <a:ext cx="19296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3F3E3E"/>
                </a:solidFill>
              </a:defRPr>
            </a:lvl1pPr>
          </a:lstStyle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61200" y="6357600"/>
            <a:ext cx="525600" cy="3636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>
                <a:solidFill>
                  <a:srgbClr val="3F3E3E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Box 1"/>
          <p:cNvSpPr txBox="1"/>
          <p:nvPr userDrawn="1"/>
        </p:nvSpPr>
        <p:spPr>
          <a:xfrm>
            <a:off x="3230932" y="6357600"/>
            <a:ext cx="2682136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rgbClr val="3F3E3E"/>
                </a:solidFill>
              </a:rPr>
              <a:t>Suomen Pankki – </a:t>
            </a:r>
            <a:r>
              <a:rPr lang="fi-FI" sz="800" dirty="0" err="1" smtClean="0">
                <a:solidFill>
                  <a:srgbClr val="3F3E3E"/>
                </a:solidFill>
              </a:rPr>
              <a:t>Finlands</a:t>
            </a:r>
            <a:r>
              <a:rPr lang="fi-FI" sz="800" dirty="0" smtClean="0">
                <a:solidFill>
                  <a:srgbClr val="3F3E3E"/>
                </a:solidFill>
              </a:rPr>
              <a:t> Bank – Bank of Finland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0" baseline="0">
          <a:solidFill>
            <a:srgbClr val="51569E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2000">
          <a:solidFill>
            <a:srgbClr val="3F3E3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284984"/>
            <a:ext cx="6120680" cy="504453"/>
          </a:xfrm>
        </p:spPr>
        <p:txBody>
          <a:bodyPr>
            <a:normAutofit fontScale="90000"/>
          </a:bodyPr>
          <a:lstStyle/>
          <a:p>
            <a:r>
              <a:rPr lang="fi-FI" sz="2400" b="1" dirty="0" smtClean="0"/>
              <a:t>Kansainvälinen valuuttarahasto,</a:t>
            </a:r>
            <a:br>
              <a:rPr lang="fi-FI" sz="2400" b="1" dirty="0" smtClean="0"/>
            </a:br>
            <a:r>
              <a:rPr lang="fi-FI" sz="2400" b="1" dirty="0" smtClean="0"/>
              <a:t>peikko vai pelastaja?</a:t>
            </a:r>
            <a:endParaRPr lang="fi-FI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495" y="3933056"/>
            <a:ext cx="6111875" cy="1008112"/>
          </a:xfrm>
        </p:spPr>
        <p:txBody>
          <a:bodyPr>
            <a:normAutofit/>
          </a:bodyPr>
          <a:lstStyle/>
          <a:p>
            <a:r>
              <a:rPr lang="fi-FI" dirty="0" smtClean="0"/>
              <a:t>Olli-Pekka Lehmussaari </a:t>
            </a:r>
          </a:p>
          <a:p>
            <a:r>
              <a:rPr lang="fi-FI" dirty="0" smtClean="0"/>
              <a:t>Helsingin yliopisto </a:t>
            </a:r>
            <a:r>
              <a:rPr lang="fi-FI" dirty="0" smtClean="0"/>
              <a:t>16.11.2016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7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htning Bolt 5"/>
          <p:cNvSpPr/>
          <p:nvPr/>
        </p:nvSpPr>
        <p:spPr>
          <a:xfrm rot="801862">
            <a:off x="651653" y="2519729"/>
            <a:ext cx="407784" cy="72798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4" name="Right Arrow 3"/>
          <p:cNvSpPr/>
          <p:nvPr/>
        </p:nvSpPr>
        <p:spPr>
          <a:xfrm>
            <a:off x="5079408" y="2880361"/>
            <a:ext cx="2916324" cy="1323359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Cloud 4"/>
          <p:cNvSpPr/>
          <p:nvPr/>
        </p:nvSpPr>
        <p:spPr>
          <a:xfrm>
            <a:off x="112218" y="1197535"/>
            <a:ext cx="1723478" cy="151138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6" name="TextBox 15"/>
          <p:cNvSpPr txBox="1"/>
          <p:nvPr/>
        </p:nvSpPr>
        <p:spPr>
          <a:xfrm>
            <a:off x="235745" y="1340768"/>
            <a:ext cx="1423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dirty="0">
                <a:ln w="3175">
                  <a:noFill/>
                </a:ln>
              </a:rPr>
              <a:t>1. Maan luotonsaanti kansainvälisiltä </a:t>
            </a:r>
            <a:r>
              <a:rPr lang="fi-FI" sz="1200" dirty="0" err="1" smtClean="0">
                <a:ln w="3175">
                  <a:noFill/>
                </a:ln>
              </a:rPr>
              <a:t>pääomamarkki</a:t>
            </a:r>
            <a:r>
              <a:rPr lang="fi-FI" sz="1200" dirty="0" smtClean="0">
                <a:ln w="3175">
                  <a:noFill/>
                </a:ln>
              </a:rPr>
              <a:t>-noilta </a:t>
            </a:r>
            <a:r>
              <a:rPr lang="fi-FI" sz="1200" dirty="0">
                <a:ln w="3175">
                  <a:noFill/>
                </a:ln>
              </a:rPr>
              <a:t>tyrehtyy.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3384" y="4221088"/>
            <a:ext cx="2840964" cy="20341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/>
              <a:t>OHJELMAN TOTEUTUMISEN</a:t>
            </a:r>
          </a:p>
          <a:p>
            <a:pPr algn="ctr"/>
            <a:r>
              <a:rPr lang="fi-FI" sz="1100" b="1" dirty="0"/>
              <a:t>SEURANTA</a:t>
            </a:r>
          </a:p>
          <a:p>
            <a:pPr algn="l">
              <a:buFont typeface="Wingdings" pitchFamily="2" charset="2"/>
              <a:buChar char="Ø"/>
            </a:pPr>
            <a:r>
              <a:rPr lang="fi-FI" sz="1100" dirty="0"/>
              <a:t>Valuuttarahaston johtokunta arvioi ohjelman etenemistä neljännesvuosittain </a:t>
            </a:r>
            <a:r>
              <a:rPr lang="fi-FI" sz="1100" dirty="0" smtClean="0"/>
              <a:t>tarkistuspisteissä</a:t>
            </a:r>
            <a:endParaRPr lang="fi-FI" sz="11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41426" y="3765601"/>
            <a:ext cx="0" cy="98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89755" y="1772816"/>
            <a:ext cx="1142085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i-FI" sz="1200" dirty="0"/>
              <a:t>2. Viranomaiset pyytävät valuutta-rahastolta rahoitusapua.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6351" y="4406628"/>
            <a:ext cx="1129054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i-FI" sz="1200" dirty="0"/>
              <a:t>3. Valuutta-rahasto laatii suunnitelman </a:t>
            </a:r>
            <a:r>
              <a:rPr lang="fi-FI" sz="1200" dirty="0" err="1" smtClean="0"/>
              <a:t>sopeutumis</a:t>
            </a:r>
            <a:r>
              <a:rPr lang="fi-FI" sz="1200" dirty="0" smtClean="0"/>
              <a:t>-ohjelmaksi</a:t>
            </a:r>
            <a:r>
              <a:rPr lang="fi-FI" sz="1200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59409" y="4406628"/>
            <a:ext cx="1358109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i-FI" sz="1200" dirty="0"/>
              <a:t>4. Viranomaiset ja valuuttarahasto neuvottelevat ohjelman </a:t>
            </a:r>
            <a:r>
              <a:rPr lang="fi-FI" sz="1200" dirty="0" smtClean="0"/>
              <a:t>yksityiskohdista</a:t>
            </a:r>
            <a:r>
              <a:rPr lang="fi-FI" sz="1200" dirty="0"/>
              <a:t>.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5457450" y="3765601"/>
            <a:ext cx="0" cy="98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73474" y="3765601"/>
            <a:ext cx="0" cy="98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89498" y="3765601"/>
            <a:ext cx="0" cy="98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1546" y="3765601"/>
            <a:ext cx="0" cy="98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105522" y="3765601"/>
            <a:ext cx="0" cy="98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537570" y="3765601"/>
            <a:ext cx="0" cy="98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53594" y="3765601"/>
            <a:ext cx="0" cy="98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69618" y="3765601"/>
            <a:ext cx="0" cy="98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185642" y="3774912"/>
            <a:ext cx="0" cy="98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903326" y="3264009"/>
            <a:ext cx="1620180" cy="661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9" name="TextBox 28"/>
          <p:cNvSpPr txBox="1"/>
          <p:nvPr/>
        </p:nvSpPr>
        <p:spPr>
          <a:xfrm>
            <a:off x="2987922" y="2628960"/>
            <a:ext cx="2016126" cy="220724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i-FI" sz="1200" b="1" dirty="0"/>
              <a:t>5. </a:t>
            </a:r>
            <a:r>
              <a:rPr lang="fi-FI" sz="1200" b="1" dirty="0" smtClean="0"/>
              <a:t>Valuuttarahaston </a:t>
            </a:r>
            <a:r>
              <a:rPr lang="fi-FI" sz="1200" b="1" dirty="0"/>
              <a:t>johtokunta päättää rahoitusavun suuruudesta ja ohjelman ehdoista.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95432" y="3218005"/>
            <a:ext cx="199822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/>
              <a:t>Ohjelman kesto noin 2,5 v</a:t>
            </a:r>
          </a:p>
          <a:p>
            <a:pPr marL="128588" indent="-128588" algn="l">
              <a:buFont typeface="Wingdings" panose="05000000000000000000" pitchFamily="2" charset="2"/>
              <a:buChar char="Ø"/>
            </a:pPr>
            <a:r>
              <a:rPr lang="fi-FI" sz="1000" b="1" dirty="0"/>
              <a:t>Tavoitteena maan maksukyvyn palauttaminen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5054" y="3356992"/>
            <a:ext cx="14810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/>
              <a:t>Ohjelman valmistelutyöt</a:t>
            </a:r>
          </a:p>
        </p:txBody>
      </p:sp>
      <p:cxnSp>
        <p:nvCxnSpPr>
          <p:cNvPr id="43" name="Shape 42"/>
          <p:cNvCxnSpPr/>
          <p:nvPr/>
        </p:nvCxnSpPr>
        <p:spPr>
          <a:xfrm rot="10800000" flipV="1">
            <a:off x="1233692" y="2780928"/>
            <a:ext cx="756065" cy="57968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7" idx="0"/>
          </p:cNvCxnSpPr>
          <p:nvPr/>
        </p:nvCxnSpPr>
        <p:spPr>
          <a:xfrm flipV="1">
            <a:off x="1040878" y="3778592"/>
            <a:ext cx="240492" cy="628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8" idx="0"/>
          </p:cNvCxnSpPr>
          <p:nvPr/>
        </p:nvCxnSpPr>
        <p:spPr>
          <a:xfrm flipH="1" flipV="1">
            <a:off x="2037454" y="3778594"/>
            <a:ext cx="301010" cy="628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246186" y="2785956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5457450" y="3866076"/>
            <a:ext cx="10477" cy="548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73474" y="3866076"/>
            <a:ext cx="6890" cy="456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889498" y="3873635"/>
            <a:ext cx="4981" cy="388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6105236" y="3866078"/>
            <a:ext cx="286" cy="373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6321547" y="3866077"/>
            <a:ext cx="11240" cy="358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6537570" y="3866078"/>
            <a:ext cx="1775" cy="382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6753594" y="3866077"/>
            <a:ext cx="9943" cy="4187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6969619" y="3866076"/>
            <a:ext cx="5515" cy="486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7185643" y="3866082"/>
            <a:ext cx="1088" cy="5925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112286" y="3357810"/>
            <a:ext cx="772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/>
              <a:t>Ohjelma päättyy</a:t>
            </a:r>
          </a:p>
        </p:txBody>
      </p:sp>
      <p:cxnSp>
        <p:nvCxnSpPr>
          <p:cNvPr id="110" name="Straight Arrow Connector 109"/>
          <p:cNvCxnSpPr>
            <a:stCxn id="25" idx="1"/>
          </p:cNvCxnSpPr>
          <p:nvPr/>
        </p:nvCxnSpPr>
        <p:spPr>
          <a:xfrm flipH="1" flipV="1">
            <a:off x="5241428" y="3895123"/>
            <a:ext cx="38006" cy="623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Valuuttarahaston sopeutumisohjelman </a:t>
            </a:r>
            <a:r>
              <a:rPr lang="fi-FI" b="1" dirty="0" smtClean="0"/>
              <a:t>kulku</a:t>
            </a:r>
            <a:endParaRPr lang="fi-FI" dirty="0"/>
          </a:p>
        </p:txBody>
      </p:sp>
      <p:sp>
        <p:nvSpPr>
          <p:cNvPr id="26" name="TextBox 25"/>
          <p:cNvSpPr txBox="1"/>
          <p:nvPr/>
        </p:nvSpPr>
        <p:spPr>
          <a:xfrm>
            <a:off x="4780733" y="1906072"/>
            <a:ext cx="2923615" cy="9088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/>
              <a:t>EHDOLLISUUS</a:t>
            </a:r>
          </a:p>
          <a:p>
            <a:pPr algn="l">
              <a:buFont typeface="Wingdings" pitchFamily="2" charset="2"/>
              <a:buChar char="Ø"/>
            </a:pPr>
            <a:r>
              <a:rPr lang="fi-FI" sz="1200" dirty="0"/>
              <a:t> Valuuttarahaston ohjelmiin liittyy </a:t>
            </a:r>
            <a:r>
              <a:rPr lang="fi-FI" sz="1200" dirty="0" smtClean="0"/>
              <a:t>ehdollisuus</a:t>
            </a:r>
            <a:endParaRPr lang="fi-FI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73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725" y="297149"/>
            <a:ext cx="6548400" cy="1143000"/>
          </a:xfrm>
        </p:spPr>
        <p:txBody>
          <a:bodyPr/>
          <a:lstStyle/>
          <a:p>
            <a:r>
              <a:rPr lang="fi-FI" dirty="0" smtClean="0"/>
              <a:t>IMF:n resurssien riittävyys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8" name="Rounded Rectangle 7"/>
          <p:cNvSpPr/>
          <p:nvPr/>
        </p:nvSpPr>
        <p:spPr bwMode="auto">
          <a:xfrm>
            <a:off x="1403648" y="2000346"/>
            <a:ext cx="2390191" cy="922679"/>
          </a:xfrm>
          <a:prstGeom prst="roundRect">
            <a:avLst/>
          </a:prstGeom>
          <a:solidFill>
            <a:srgbClr val="51569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smtClean="0"/>
              <a:t>IMF </a:t>
            </a:r>
            <a:r>
              <a:rPr lang="fi-FI" sz="1600" dirty="0" smtClean="0"/>
              <a:t>kiintiöt</a:t>
            </a:r>
            <a:endParaRPr lang="fi-FI" sz="16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(FTP)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$</a:t>
            </a: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560 miljardia</a:t>
            </a:r>
            <a:endParaRPr kumimoji="0" lang="fi-FI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403648" y="3054836"/>
            <a:ext cx="2390191" cy="922679"/>
          </a:xfrm>
          <a:prstGeom prst="roundRect">
            <a:avLst/>
          </a:prstGeom>
          <a:solidFill>
            <a:srgbClr val="51569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i-FI" sz="1600" dirty="0" smtClean="0"/>
              <a:t>New </a:t>
            </a:r>
            <a:r>
              <a:rPr lang="fi-FI" sz="1600" dirty="0" err="1" smtClean="0"/>
              <a:t>arrangements</a:t>
            </a:r>
            <a:r>
              <a:rPr lang="fi-FI" sz="1600" dirty="0" smtClean="0"/>
              <a:t> to </a:t>
            </a:r>
            <a:r>
              <a:rPr lang="fi-FI" sz="1600" dirty="0" err="1" smtClean="0"/>
              <a:t>borrow</a:t>
            </a:r>
            <a:r>
              <a:rPr lang="fi-FI" sz="1600" dirty="0" smtClean="0"/>
              <a:t> (NAB)</a:t>
            </a:r>
          </a:p>
          <a:p>
            <a:pPr algn="l"/>
            <a:r>
              <a:rPr lang="fi-FI" sz="1600" b="1" dirty="0" smtClean="0"/>
              <a:t>$255 </a:t>
            </a:r>
            <a:r>
              <a:rPr lang="fi-FI" sz="1600" b="1" dirty="0" smtClean="0"/>
              <a:t>miljardia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03648" y="4109326"/>
            <a:ext cx="2390191" cy="922679"/>
          </a:xfrm>
          <a:prstGeom prst="roundRect">
            <a:avLst/>
          </a:prstGeom>
          <a:solidFill>
            <a:srgbClr val="51569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i-FI" sz="1600" b="1" dirty="0" smtClean="0"/>
              <a:t>Kahdenväliset luotot $388 miljardia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569409" y="2000346"/>
            <a:ext cx="2390191" cy="922679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Lainat ja sitoumukset 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(SBA &amp; EFF) </a:t>
            </a:r>
            <a:r>
              <a:rPr lang="fi-FI" sz="1400" b="1" dirty="0" smtClean="0"/>
              <a:t>$91 miljardia</a:t>
            </a:r>
            <a:endParaRPr kumimoji="0" 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69409" y="3054836"/>
            <a:ext cx="2390191" cy="922679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Varautumisluotot </a:t>
            </a:r>
            <a:r>
              <a:rPr lang="fi-FI" sz="1600" b="1" dirty="0" smtClean="0"/>
              <a:t>$120 miljardia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69409" y="4109326"/>
            <a:ext cx="2390191" cy="922679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Vararahasto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l"/>
            <a:r>
              <a:rPr lang="fi-FI" sz="1600" b="1" dirty="0" smtClean="0"/>
              <a:t>$</a:t>
            </a:r>
            <a:r>
              <a:rPr lang="fi-FI" sz="1600" b="1" dirty="0" smtClean="0"/>
              <a:t>241 miljardia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5466237"/>
            <a:ext cx="6555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smtClean="0"/>
              <a:t>Lainanantokapasiteetti </a:t>
            </a:r>
            <a:r>
              <a:rPr lang="fi-FI" sz="2000" dirty="0" smtClean="0"/>
              <a:t>=</a:t>
            </a:r>
            <a:r>
              <a:rPr lang="fi-FI" sz="2000" b="1" dirty="0" smtClean="0"/>
              <a:t> </a:t>
            </a:r>
            <a:r>
              <a:rPr lang="fi-FI" sz="2000" b="1" dirty="0" smtClean="0"/>
              <a:t>751 miljardia dollaria</a:t>
            </a:r>
            <a:endParaRPr lang="fi-FI" sz="2000" b="1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998712" y="2395780"/>
            <a:ext cx="136582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998712" y="3516175"/>
            <a:ext cx="136582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998712" y="4504760"/>
            <a:ext cx="136582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3264653" y="3812724"/>
            <a:ext cx="2833942" cy="15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92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Hiipuuko globalisaatio?</a:t>
            </a:r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Taloudellisena ilmiönä globalisaatiolla viitataan yleensä vapaakauppaan, vapaisiin pääomanliikkeisiin sekä ihmisten vapaaseen liikkumiseen.</a:t>
            </a:r>
          </a:p>
          <a:p>
            <a:r>
              <a:rPr lang="fi-FI" sz="1800" dirty="0" smtClean="0"/>
              <a:t>Vapaakauppa on pitkään vahvistanut maailmankaupan kasvua mutta sen kultakausi hiipuu ja protektionismi kasvaa (WTO, 2016).</a:t>
            </a:r>
          </a:p>
          <a:p>
            <a:r>
              <a:rPr lang="fi-FI" sz="1800" dirty="0" smtClean="0"/>
              <a:t>Eriarvoisuuden lisääntymistä arvioidaan enenevästi globalisaation näkökulmasta.</a:t>
            </a:r>
          </a:p>
          <a:p>
            <a:r>
              <a:rPr lang="fi-FI" sz="1800" dirty="0" smtClean="0"/>
              <a:t>USA:n presidentin vaaliteemat ja </a:t>
            </a:r>
            <a:r>
              <a:rPr lang="fi-FI" sz="1800" dirty="0" err="1" smtClean="0"/>
              <a:t>Brexit</a:t>
            </a:r>
            <a:r>
              <a:rPr lang="fi-FI" sz="1800" dirty="0" smtClean="0"/>
              <a:t> ruokkivat globalisaation vastaista mielialaa.</a:t>
            </a:r>
          </a:p>
          <a:p>
            <a:r>
              <a:rPr lang="fi-FI" sz="1800" dirty="0" smtClean="0"/>
              <a:t>Tulilinjalla ovat i) </a:t>
            </a:r>
            <a:r>
              <a:rPr lang="fi-FI" sz="1800" dirty="0" err="1" smtClean="0"/>
              <a:t>Trans</a:t>
            </a:r>
            <a:r>
              <a:rPr lang="fi-FI" sz="1800" dirty="0" smtClean="0"/>
              <a:t>-Pacific </a:t>
            </a:r>
            <a:r>
              <a:rPr lang="fi-FI" sz="1800" dirty="0" err="1" smtClean="0"/>
              <a:t>Partnership</a:t>
            </a:r>
            <a:r>
              <a:rPr lang="fi-FI" sz="1800" dirty="0" smtClean="0"/>
              <a:t> ii)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Transatlantic</a:t>
            </a:r>
            <a:r>
              <a:rPr lang="fi-FI" sz="1800" dirty="0" smtClean="0"/>
              <a:t> Trade and </a:t>
            </a:r>
            <a:r>
              <a:rPr lang="fi-FI" sz="1800" dirty="0" err="1" smtClean="0"/>
              <a:t>Investment</a:t>
            </a:r>
            <a:r>
              <a:rPr lang="fi-FI" sz="1800" dirty="0" smtClean="0"/>
              <a:t> </a:t>
            </a:r>
            <a:r>
              <a:rPr lang="fi-FI" sz="1800" dirty="0" err="1" smtClean="0"/>
              <a:t>Partnership</a:t>
            </a:r>
            <a:r>
              <a:rPr lang="fi-FI" sz="1800" dirty="0" smtClean="0"/>
              <a:t> iii) North American </a:t>
            </a:r>
            <a:r>
              <a:rPr lang="fi-FI" sz="1800" dirty="0" err="1" smtClean="0"/>
              <a:t>Free</a:t>
            </a:r>
            <a:r>
              <a:rPr lang="fi-FI" sz="1800" dirty="0" smtClean="0"/>
              <a:t> Trade </a:t>
            </a:r>
            <a:r>
              <a:rPr lang="fi-FI" sz="1800" dirty="0" err="1" smtClean="0"/>
              <a:t>Agreement</a:t>
            </a:r>
            <a:r>
              <a:rPr lang="fi-FI" sz="1800" dirty="0" smtClean="0"/>
              <a:t>.</a:t>
            </a:r>
          </a:p>
          <a:p>
            <a:r>
              <a:rPr lang="fi-FI" sz="1800" dirty="0" smtClean="0"/>
              <a:t>Washington </a:t>
            </a:r>
            <a:r>
              <a:rPr lang="fi-FI" sz="1800" dirty="0" err="1" smtClean="0"/>
              <a:t>consensus</a:t>
            </a:r>
            <a:endParaRPr lang="fi-FI" sz="1800" dirty="0" smtClean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23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Maailmantalouden kaupan kehitys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9" r="30687" b="34342"/>
          <a:stretch/>
        </p:blipFill>
        <p:spPr>
          <a:xfrm>
            <a:off x="2196774" y="1844823"/>
            <a:ext cx="5471570" cy="36784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5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Elefanttikuvio (</a:t>
            </a:r>
            <a:r>
              <a:rPr lang="fi-FI" dirty="0" err="1" smtClean="0"/>
              <a:t>Branko</a:t>
            </a:r>
            <a:r>
              <a:rPr lang="fi-FI" dirty="0" smtClean="0"/>
              <a:t> </a:t>
            </a:r>
            <a:r>
              <a:rPr lang="fi-FI" dirty="0" err="1" smtClean="0"/>
              <a:t>Milanovic</a:t>
            </a:r>
            <a:r>
              <a:rPr lang="fi-FI" dirty="0" smtClean="0"/>
              <a:t> 2016)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400" y="1820863"/>
            <a:ext cx="6548400" cy="430688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3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Globaalit turvaverkot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dirty="0" smtClean="0"/>
              <a:t>Valuuttavarannot 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Keskuspankkien valuutanvaihtosopimukset (</a:t>
            </a:r>
            <a:r>
              <a:rPr lang="fi-FI" dirty="0" err="1" smtClean="0"/>
              <a:t>Swap</a:t>
            </a:r>
            <a:r>
              <a:rPr lang="fi-FI" dirty="0" smtClean="0"/>
              <a:t>)</a:t>
            </a:r>
            <a:endParaRPr lang="fi-FI" dirty="0" smtClean="0"/>
          </a:p>
          <a:p>
            <a:pPr>
              <a:lnSpc>
                <a:spcPct val="150000"/>
              </a:lnSpc>
            </a:pPr>
            <a:r>
              <a:rPr lang="fi-FI" dirty="0" smtClean="0"/>
              <a:t>Alueelliset rahoitusjärjestelyt</a:t>
            </a:r>
            <a:endParaRPr lang="fi-FI" dirty="0" smtClean="0"/>
          </a:p>
          <a:p>
            <a:pPr lvl="1">
              <a:lnSpc>
                <a:spcPct val="150000"/>
              </a:lnSpc>
            </a:pP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Chiang</a:t>
            </a:r>
            <a:r>
              <a:rPr lang="fi-FI" dirty="0" smtClean="0"/>
              <a:t> </a:t>
            </a:r>
            <a:r>
              <a:rPr lang="fi-FI" dirty="0" err="1" smtClean="0"/>
              <a:t>Mai</a:t>
            </a:r>
            <a:r>
              <a:rPr lang="fi-FI" dirty="0" smtClean="0"/>
              <a:t> </a:t>
            </a:r>
            <a:r>
              <a:rPr lang="fi-FI" dirty="0" err="1" smtClean="0"/>
              <a:t>Initiative</a:t>
            </a:r>
            <a:r>
              <a:rPr lang="fi-FI" dirty="0" smtClean="0"/>
              <a:t> (CMI) 2010 $240 </a:t>
            </a:r>
            <a:r>
              <a:rPr lang="fi-FI" dirty="0" err="1" smtClean="0"/>
              <a:t>billion</a:t>
            </a:r>
            <a:endParaRPr lang="fi-FI" dirty="0" smtClean="0"/>
          </a:p>
          <a:p>
            <a:pPr lvl="1">
              <a:lnSpc>
                <a:spcPct val="150000"/>
              </a:lnSpc>
            </a:pPr>
            <a:r>
              <a:rPr lang="fi-FI" dirty="0" smtClean="0"/>
              <a:t>European </a:t>
            </a:r>
            <a:r>
              <a:rPr lang="fi-FI" dirty="0" err="1" smtClean="0"/>
              <a:t>Stability</a:t>
            </a:r>
            <a:r>
              <a:rPr lang="fi-FI" dirty="0" smtClean="0"/>
              <a:t> </a:t>
            </a:r>
            <a:r>
              <a:rPr lang="fi-FI" dirty="0" err="1" smtClean="0"/>
              <a:t>Mechanism</a:t>
            </a:r>
            <a:r>
              <a:rPr lang="fi-FI" dirty="0"/>
              <a:t> </a:t>
            </a:r>
            <a:r>
              <a:rPr lang="fi-FI" dirty="0" smtClean="0"/>
              <a:t>(ESM) 2012 €700 </a:t>
            </a:r>
            <a:r>
              <a:rPr lang="fi-FI" dirty="0" err="1" smtClean="0"/>
              <a:t>billion</a:t>
            </a:r>
            <a:endParaRPr lang="fi-FI" dirty="0" smtClean="0"/>
          </a:p>
          <a:p>
            <a:pPr lvl="1">
              <a:lnSpc>
                <a:spcPct val="150000"/>
              </a:lnSpc>
            </a:pPr>
            <a:r>
              <a:rPr lang="fi-FI" dirty="0" err="1" smtClean="0"/>
              <a:t>Contingent</a:t>
            </a:r>
            <a:r>
              <a:rPr lang="fi-FI" dirty="0" smtClean="0"/>
              <a:t> </a:t>
            </a:r>
            <a:r>
              <a:rPr lang="fi-FI" dirty="0" err="1" smtClean="0"/>
              <a:t>Reserve</a:t>
            </a:r>
            <a:r>
              <a:rPr lang="fi-FI" dirty="0" smtClean="0"/>
              <a:t> </a:t>
            </a:r>
            <a:r>
              <a:rPr lang="fi-FI" dirty="0" err="1" smtClean="0"/>
              <a:t>Arrangement</a:t>
            </a:r>
            <a:r>
              <a:rPr lang="fi-FI" dirty="0" smtClean="0"/>
              <a:t> (CRA)</a:t>
            </a:r>
          </a:p>
          <a:p>
            <a:pPr lvl="1">
              <a:lnSpc>
                <a:spcPct val="150000"/>
              </a:lnSpc>
            </a:pPr>
            <a:r>
              <a:rPr lang="fi-FI" dirty="0" err="1" smtClean="0"/>
              <a:t>Arab</a:t>
            </a:r>
            <a:r>
              <a:rPr lang="fi-FI" dirty="0" smtClean="0"/>
              <a:t> </a:t>
            </a:r>
            <a:r>
              <a:rPr lang="fi-FI" dirty="0" err="1" smtClean="0"/>
              <a:t>Monetary</a:t>
            </a:r>
            <a:r>
              <a:rPr lang="fi-FI" dirty="0" smtClean="0"/>
              <a:t> </a:t>
            </a:r>
            <a:r>
              <a:rPr lang="fi-FI" dirty="0" err="1" smtClean="0"/>
              <a:t>Fund</a:t>
            </a:r>
            <a:r>
              <a:rPr lang="fi-FI" dirty="0" smtClean="0"/>
              <a:t> (AMF)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Kansainvälinen valuuttarahasto (IMF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Turvaverkoston kehitys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006" y="2159794"/>
            <a:ext cx="6410325" cy="36290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1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Kahdenkeskiset valuutanvaihtosopimukset (</a:t>
            </a:r>
            <a:r>
              <a:rPr lang="fi-FI" dirty="0" err="1" smtClean="0"/>
              <a:t>swap</a:t>
            </a:r>
            <a:r>
              <a:rPr lang="fi-FI" dirty="0" smtClean="0"/>
              <a:t>), tilanne vuoden 2015 lopussa.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1933933"/>
            <a:ext cx="6548438" cy="40807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5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Kreikan talouden umpikuja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Euroalueeseen liittymisen jälkeen talouden rakenteita ei korjattu.</a:t>
            </a:r>
          </a:p>
          <a:p>
            <a:r>
              <a:rPr lang="fi-FI" dirty="0" smtClean="0"/>
              <a:t>Julkisen sektorin velka suhteessa BKT:hen kasvoi vuoden 2008 113 %:sta 165 %:iin vuonna 2011.</a:t>
            </a:r>
          </a:p>
          <a:p>
            <a:r>
              <a:rPr lang="fi-FI" dirty="0" smtClean="0"/>
              <a:t>Vuosien 2000 – 2007 vahva kasvu (runsas 4%:ia per vuosi) ja matalat korot peittivät ongelmat ja pääomaa virtasi </a:t>
            </a:r>
            <a:r>
              <a:rPr lang="fi-FI" dirty="0" smtClean="0"/>
              <a:t>maahan. </a:t>
            </a:r>
          </a:p>
          <a:p>
            <a:r>
              <a:rPr lang="fi-FI" dirty="0" smtClean="0"/>
              <a:t>Reaalinen efektiivinen </a:t>
            </a:r>
            <a:r>
              <a:rPr lang="fi-FI" dirty="0" smtClean="0"/>
              <a:t>valuuttakurssi runsaasti yliarvostettu (20 – 30  prosenttia.</a:t>
            </a:r>
          </a:p>
          <a:p>
            <a:r>
              <a:rPr lang="fi-FI" dirty="0" smtClean="0"/>
              <a:t>Vaihtotaseen alijäämä oli vuonna 2009 11 prosenttia.</a:t>
            </a:r>
          </a:p>
          <a:p>
            <a:r>
              <a:rPr lang="fi-FI" dirty="0" smtClean="0"/>
              <a:t>Vastavalittu hallitus lokakuussa 2009, että julkista sektoria koskevat tilastoluvut ovat selvästi todellisuutta optimistisempia.</a:t>
            </a:r>
          </a:p>
          <a:p>
            <a:r>
              <a:rPr lang="fi-FI" dirty="0" smtClean="0"/>
              <a:t>Pääomamarkkinat sulkeutuivat toukokuussa 2010.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6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Kreikan ensimmäinen ohjelma toukokuussa 2010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i-FI" dirty="0" smtClean="0"/>
              <a:t>EUR </a:t>
            </a:r>
            <a:r>
              <a:rPr lang="fi-FI" dirty="0" smtClean="0"/>
              <a:t>110 miljardia</a:t>
            </a:r>
            <a:endParaRPr lang="fi-FI" dirty="0" smtClean="0"/>
          </a:p>
          <a:p>
            <a:pPr lvl="1">
              <a:lnSpc>
                <a:spcPct val="150000"/>
              </a:lnSpc>
            </a:pPr>
            <a:r>
              <a:rPr lang="fi-FI" dirty="0" smtClean="0"/>
              <a:t>EU: €80 </a:t>
            </a:r>
            <a:r>
              <a:rPr lang="fi-FI" dirty="0" smtClean="0"/>
              <a:t>mrd. </a:t>
            </a:r>
            <a:r>
              <a:rPr lang="fi-FI" dirty="0" smtClean="0"/>
              <a:t>– IMF: €30 </a:t>
            </a:r>
            <a:r>
              <a:rPr lang="fi-FI" dirty="0" err="1" smtClean="0"/>
              <a:t>mrd</a:t>
            </a:r>
            <a:endParaRPr lang="fi-FI" dirty="0" smtClean="0"/>
          </a:p>
          <a:p>
            <a:pPr lvl="1">
              <a:lnSpc>
                <a:spcPct val="150000"/>
              </a:lnSpc>
            </a:pPr>
            <a:r>
              <a:rPr lang="fi-FI" dirty="0" smtClean="0"/>
              <a:t>Vaikea alku, julkinen velka kestämättömällä uralla</a:t>
            </a:r>
            <a:endParaRPr lang="fi-FI" dirty="0" smtClean="0"/>
          </a:p>
          <a:p>
            <a:pPr>
              <a:lnSpc>
                <a:spcPct val="150000"/>
              </a:lnSpc>
            </a:pPr>
            <a:r>
              <a:rPr lang="fi-FI" dirty="0" smtClean="0"/>
              <a:t>Kreikka menetti pääsyn kansainvälisille pääomamarkkinoille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Lehman </a:t>
            </a:r>
            <a:r>
              <a:rPr lang="fi-FI" dirty="0" smtClean="0"/>
              <a:t>Brothers </a:t>
            </a:r>
            <a:r>
              <a:rPr lang="fi-FI" dirty="0" smtClean="0"/>
              <a:t>pankin konkurssi </a:t>
            </a:r>
            <a:r>
              <a:rPr lang="fi-FI" dirty="0" smtClean="0"/>
              <a:t>(15.9.2008) </a:t>
            </a:r>
            <a:r>
              <a:rPr lang="fi-FI" dirty="0" smtClean="0"/>
              <a:t>kaikkien mielessä</a:t>
            </a:r>
            <a:endParaRPr lang="fi-FI" dirty="0" smtClean="0"/>
          </a:p>
          <a:p>
            <a:pPr>
              <a:lnSpc>
                <a:spcPct val="150000"/>
              </a:lnSpc>
            </a:pPr>
            <a:r>
              <a:rPr lang="fi-FI" dirty="0" smtClean="0"/>
              <a:t>Ohjelmaan liittyi tiukka ehdollisuus</a:t>
            </a:r>
            <a:endParaRPr lang="fi-FI" dirty="0" smtClean="0"/>
          </a:p>
          <a:p>
            <a:pPr>
              <a:lnSpc>
                <a:spcPct val="150000"/>
              </a:lnSpc>
            </a:pPr>
            <a:r>
              <a:rPr lang="fi-FI" dirty="0" smtClean="0"/>
              <a:t>Ohjelma suistui raiteilta joulukuussa 2011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7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Kansainvälinen valuuttarahasto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6" name="Kuv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72816"/>
            <a:ext cx="4248471" cy="4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Kreikan toinen ohjelma maaliskuussa 2012 –uusi mahdollisuus?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EUR </a:t>
            </a:r>
            <a:r>
              <a:rPr lang="fi-FI" dirty="0" smtClean="0"/>
              <a:t>130 miljardia</a:t>
            </a:r>
          </a:p>
          <a:p>
            <a:r>
              <a:rPr lang="fi-FI" dirty="0" smtClean="0"/>
              <a:t>Velkojen uudelleenjärjestely toteutettiin maaliskuussa 2012</a:t>
            </a:r>
            <a:endParaRPr lang="fi-FI" dirty="0" smtClean="0"/>
          </a:p>
          <a:p>
            <a:pPr lvl="1"/>
            <a:r>
              <a:rPr lang="fi-FI" dirty="0" smtClean="0"/>
              <a:t>Järjestely kohdistui EUR 205 miljardiin luottokannasta</a:t>
            </a:r>
            <a:endParaRPr lang="fi-FI" dirty="0" smtClean="0"/>
          </a:p>
          <a:p>
            <a:r>
              <a:rPr lang="fi-FI" dirty="0" smtClean="0"/>
              <a:t>Veloista leikattiin </a:t>
            </a:r>
            <a:r>
              <a:rPr lang="fi-FI" dirty="0" smtClean="0"/>
              <a:t>53,5</a:t>
            </a:r>
            <a:r>
              <a:rPr lang="fi-FI" dirty="0" smtClean="0"/>
              <a:t>%. 97%:ia yksityisistä lainoista leikattiin</a:t>
            </a:r>
            <a:endParaRPr lang="fi-FI" dirty="0" smtClean="0"/>
          </a:p>
          <a:p>
            <a:r>
              <a:rPr lang="fi-FI" dirty="0" smtClean="0"/>
              <a:t>Ohjelman toteutuksessa oli suuria ongelmia</a:t>
            </a:r>
            <a:endParaRPr lang="fi-FI" dirty="0" smtClean="0"/>
          </a:p>
          <a:p>
            <a:r>
              <a:rPr lang="fi-FI" dirty="0" smtClean="0"/>
              <a:t>Toinen ohjelma suistui raiteilta vuoden 2015 alussa</a:t>
            </a:r>
          </a:p>
          <a:p>
            <a:r>
              <a:rPr lang="fi-FI" dirty="0" smtClean="0"/>
              <a:t>Uudet vaalit (</a:t>
            </a:r>
            <a:r>
              <a:rPr lang="fi-FI" dirty="0" err="1" smtClean="0"/>
              <a:t>Tsipras</a:t>
            </a:r>
            <a:r>
              <a:rPr lang="fi-FI" dirty="0" smtClean="0"/>
              <a:t>).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7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Kreikan kolmannesta ohjelmasta (ESM) sovittiin elokuussa 2015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i-FI" dirty="0" smtClean="0"/>
              <a:t>Korkeintaan EUR </a:t>
            </a:r>
            <a:r>
              <a:rPr lang="fi-FI" dirty="0" smtClean="0"/>
              <a:t>86 miljardia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Ensimmäinen lainaerä oli EUR 26 miljardia</a:t>
            </a:r>
            <a:endParaRPr lang="fi-FI" dirty="0" smtClean="0"/>
          </a:p>
          <a:p>
            <a:pPr>
              <a:lnSpc>
                <a:spcPct val="150000"/>
              </a:lnSpc>
            </a:pPr>
            <a:r>
              <a:rPr lang="fi-FI" dirty="0" smtClean="0"/>
              <a:t>Ensimmäinen välitarkistus onnistui lokakuussa 2016</a:t>
            </a:r>
            <a:endParaRPr lang="fi-FI" dirty="0" smtClean="0"/>
          </a:p>
          <a:p>
            <a:pPr>
              <a:lnSpc>
                <a:spcPct val="150000"/>
              </a:lnSpc>
            </a:pPr>
            <a:r>
              <a:rPr lang="fi-FI" dirty="0" smtClean="0"/>
              <a:t>Velan kestävyys keskeinen ongelma</a:t>
            </a:r>
            <a:endParaRPr lang="fi-FI" dirty="0"/>
          </a:p>
          <a:p>
            <a:pPr lvl="1">
              <a:lnSpc>
                <a:spcPct val="150000"/>
              </a:lnSpc>
            </a:pPr>
            <a:r>
              <a:rPr lang="fi-FI" dirty="0" smtClean="0"/>
              <a:t>Perusylijäämä tavoite 3.5%:ia BKT:stä keskipitkällä aikavälillä</a:t>
            </a:r>
            <a:endParaRPr lang="fi-FI" dirty="0" smtClean="0"/>
          </a:p>
          <a:p>
            <a:pPr>
              <a:lnSpc>
                <a:spcPct val="150000"/>
              </a:lnSpc>
            </a:pPr>
            <a:r>
              <a:rPr lang="fi-FI" dirty="0" smtClean="0"/>
              <a:t>Rakenteellisia uudistuksia kaivataan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IMF:n ennuste perusjäämälle 1.5%:ia vuodelle 2021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Kreikan julkinen velka on vajaat 180 %:ia BKT:stä, noin EUR 310 miljardia.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4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IMF empii?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IMF:n lainanannon säännöt</a:t>
            </a:r>
            <a:endParaRPr lang="fi-FI" dirty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r>
              <a:rPr lang="fi-FI" sz="1400" dirty="0" err="1" smtClean="0"/>
              <a:t>Criterion</a:t>
            </a:r>
            <a:r>
              <a:rPr lang="fi-FI" sz="1400" dirty="0" smtClean="0"/>
              <a:t> 1: </a:t>
            </a:r>
            <a:r>
              <a:rPr lang="fi-FI" sz="1400" dirty="0" err="1" smtClean="0"/>
              <a:t>The</a:t>
            </a:r>
            <a:r>
              <a:rPr lang="fi-FI" sz="1400" dirty="0" smtClean="0"/>
              <a:t> </a:t>
            </a:r>
            <a:r>
              <a:rPr lang="fi-FI" sz="1400" dirty="0" err="1" smtClean="0"/>
              <a:t>member</a:t>
            </a:r>
            <a:r>
              <a:rPr lang="fi-FI" sz="1400" dirty="0" smtClean="0"/>
              <a:t> is </a:t>
            </a:r>
            <a:r>
              <a:rPr lang="fi-FI" sz="1400" dirty="0" err="1" smtClean="0"/>
              <a:t>experiencing</a:t>
            </a:r>
            <a:r>
              <a:rPr lang="fi-FI" sz="1400" dirty="0" smtClean="0"/>
              <a:t> </a:t>
            </a:r>
            <a:r>
              <a:rPr lang="fi-FI" sz="1400" dirty="0" err="1" smtClean="0"/>
              <a:t>or</a:t>
            </a:r>
            <a:r>
              <a:rPr lang="fi-FI" sz="1400" dirty="0" smtClean="0"/>
              <a:t> </a:t>
            </a:r>
            <a:r>
              <a:rPr lang="fi-FI" sz="1400" dirty="0" err="1">
                <a:solidFill>
                  <a:srgbClr val="C00000"/>
                </a:solidFill>
              </a:rPr>
              <a:t>has</a:t>
            </a:r>
            <a:r>
              <a:rPr lang="fi-FI" sz="1400" dirty="0">
                <a:solidFill>
                  <a:srgbClr val="C00000"/>
                </a:solidFill>
              </a:rPr>
              <a:t> a </a:t>
            </a:r>
            <a:r>
              <a:rPr lang="fi-FI" sz="1400" dirty="0" err="1">
                <a:solidFill>
                  <a:srgbClr val="C00000"/>
                </a:solidFill>
              </a:rPr>
              <a:t>potential</a:t>
            </a:r>
            <a:r>
              <a:rPr lang="fi-FI" sz="1400" dirty="0">
                <a:solidFill>
                  <a:srgbClr val="C00000"/>
                </a:solidFill>
              </a:rPr>
              <a:t> to </a:t>
            </a:r>
            <a:r>
              <a:rPr lang="fi-FI" sz="1400" dirty="0" err="1">
                <a:solidFill>
                  <a:srgbClr val="C00000"/>
                </a:solidFill>
              </a:rPr>
              <a:t>experience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fi-FI" sz="1400" dirty="0" err="1">
                <a:solidFill>
                  <a:srgbClr val="C00000"/>
                </a:solidFill>
              </a:rPr>
              <a:t>exceptional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fi-FI" sz="1400" dirty="0" err="1">
                <a:solidFill>
                  <a:srgbClr val="C00000"/>
                </a:solidFill>
              </a:rPr>
              <a:t>balance</a:t>
            </a:r>
            <a:r>
              <a:rPr lang="fi-FI" sz="1400" dirty="0">
                <a:solidFill>
                  <a:srgbClr val="C00000"/>
                </a:solidFill>
              </a:rPr>
              <a:t> of </a:t>
            </a:r>
            <a:r>
              <a:rPr lang="fi-FI" sz="1400" dirty="0" err="1">
                <a:solidFill>
                  <a:srgbClr val="C00000"/>
                </a:solidFill>
              </a:rPr>
              <a:t>payments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fi-FI" sz="1400" dirty="0" err="1">
                <a:solidFill>
                  <a:srgbClr val="C00000"/>
                </a:solidFill>
              </a:rPr>
              <a:t>pressures</a:t>
            </a:r>
            <a:r>
              <a:rPr lang="fi-FI" sz="1400" dirty="0">
                <a:solidFill>
                  <a:srgbClr val="C00000"/>
                </a:solidFill>
              </a:rPr>
              <a:t> on </a:t>
            </a:r>
            <a:r>
              <a:rPr lang="fi-FI" sz="1400" dirty="0" err="1">
                <a:solidFill>
                  <a:srgbClr val="C00000"/>
                </a:solidFill>
              </a:rPr>
              <a:t>the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fi-FI" sz="1400" dirty="0" err="1">
                <a:solidFill>
                  <a:srgbClr val="C00000"/>
                </a:solidFill>
              </a:rPr>
              <a:t>current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fi-FI" sz="1400" dirty="0" err="1">
                <a:solidFill>
                  <a:srgbClr val="C00000"/>
                </a:solidFill>
              </a:rPr>
              <a:t>account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fi-FI" sz="1400" dirty="0" err="1">
                <a:solidFill>
                  <a:srgbClr val="C00000"/>
                </a:solidFill>
              </a:rPr>
              <a:t>or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fi-FI" sz="1400" dirty="0" err="1">
                <a:solidFill>
                  <a:srgbClr val="C00000"/>
                </a:solidFill>
              </a:rPr>
              <a:t>the</a:t>
            </a:r>
            <a:r>
              <a:rPr lang="fi-FI" sz="1400" dirty="0">
                <a:solidFill>
                  <a:srgbClr val="C00000"/>
                </a:solidFill>
              </a:rPr>
              <a:t> capital </a:t>
            </a:r>
            <a:r>
              <a:rPr lang="fi-FI" sz="1400" dirty="0" err="1">
                <a:solidFill>
                  <a:srgbClr val="C00000"/>
                </a:solidFill>
              </a:rPr>
              <a:t>account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fi-FI" sz="1400" dirty="0" err="1" smtClean="0"/>
              <a:t>resulting</a:t>
            </a:r>
            <a:r>
              <a:rPr lang="fi-FI" sz="1400" dirty="0" smtClean="0"/>
              <a:t> in a </a:t>
            </a:r>
            <a:r>
              <a:rPr lang="fi-FI" sz="1400" dirty="0" err="1" smtClean="0"/>
              <a:t>need</a:t>
            </a:r>
            <a:r>
              <a:rPr lang="fi-FI" sz="1400" dirty="0" smtClean="0"/>
              <a:t> for </a:t>
            </a:r>
            <a:r>
              <a:rPr lang="fi-FI" sz="1400" dirty="0" err="1" smtClean="0"/>
              <a:t>Fund</a:t>
            </a:r>
            <a:r>
              <a:rPr lang="fi-FI" sz="1400" dirty="0" smtClean="0"/>
              <a:t> </a:t>
            </a:r>
            <a:r>
              <a:rPr lang="fi-FI" sz="1400" dirty="0" err="1" smtClean="0"/>
              <a:t>financing</a:t>
            </a:r>
            <a:r>
              <a:rPr lang="fi-FI" sz="1400" dirty="0" smtClean="0"/>
              <a:t> </a:t>
            </a:r>
            <a:r>
              <a:rPr lang="fi-FI" sz="1400" dirty="0" err="1" smtClean="0"/>
              <a:t>that</a:t>
            </a:r>
            <a:r>
              <a:rPr lang="fi-FI" sz="1400" dirty="0" smtClean="0"/>
              <a:t> </a:t>
            </a:r>
            <a:r>
              <a:rPr lang="fi-FI" sz="1400" dirty="0" err="1" smtClean="0"/>
              <a:t>cannot</a:t>
            </a:r>
            <a:r>
              <a:rPr lang="fi-FI" sz="1400" dirty="0" smtClean="0"/>
              <a:t> </a:t>
            </a:r>
            <a:r>
              <a:rPr lang="fi-FI" sz="1400" dirty="0" err="1" smtClean="0"/>
              <a:t>be</a:t>
            </a:r>
            <a:r>
              <a:rPr lang="fi-FI" sz="1400" dirty="0" smtClean="0"/>
              <a:t> </a:t>
            </a:r>
            <a:r>
              <a:rPr lang="fi-FI" sz="1400" dirty="0" err="1" smtClean="0"/>
              <a:t>met</a:t>
            </a:r>
            <a:r>
              <a:rPr lang="fi-FI" sz="1400" dirty="0" smtClean="0"/>
              <a:t> </a:t>
            </a:r>
            <a:r>
              <a:rPr lang="fi-FI" sz="1400" dirty="0" err="1" smtClean="0"/>
              <a:t>within</a:t>
            </a:r>
            <a:r>
              <a:rPr lang="fi-FI" sz="1400" dirty="0" smtClean="0"/>
              <a:t> </a:t>
            </a:r>
            <a:r>
              <a:rPr lang="fi-FI" sz="1400" dirty="0" err="1" smtClean="0"/>
              <a:t>the</a:t>
            </a:r>
            <a:r>
              <a:rPr lang="fi-FI" sz="1400" dirty="0" smtClean="0"/>
              <a:t> </a:t>
            </a:r>
            <a:r>
              <a:rPr lang="fi-FI" sz="1400" dirty="0" err="1" smtClean="0"/>
              <a:t>normal</a:t>
            </a:r>
            <a:r>
              <a:rPr lang="fi-FI" sz="1400" dirty="0" smtClean="0"/>
              <a:t> </a:t>
            </a:r>
            <a:r>
              <a:rPr lang="fi-FI" sz="1400" dirty="0" err="1" smtClean="0"/>
              <a:t>limits</a:t>
            </a:r>
            <a:endParaRPr lang="fi-FI" sz="1400" dirty="0" smtClean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r>
              <a:rPr lang="en-US" sz="1400" dirty="0" smtClean="0"/>
              <a:t>Criterion </a:t>
            </a:r>
            <a:r>
              <a:rPr lang="en-US" sz="1400" dirty="0"/>
              <a:t>2: A rigorous and systematic analysis indicates that </a:t>
            </a:r>
            <a:r>
              <a:rPr lang="en-US" sz="1400" dirty="0">
                <a:solidFill>
                  <a:srgbClr val="C00000"/>
                </a:solidFill>
              </a:rPr>
              <a:t>there is a high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probability that the member’s public debt is sustainable in the medium term.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However, in instances where there are significant uncertainties that make it difficult to state categorically that there is a high probability that the debt is sustainable over</a:t>
            </a:r>
            <a:r>
              <a:rPr lang="fi-FI" sz="1400" dirty="0"/>
              <a:t> </a:t>
            </a:r>
            <a:r>
              <a:rPr lang="en-US" sz="1400" dirty="0"/>
              <a:t>this period, </a:t>
            </a:r>
            <a:r>
              <a:rPr lang="en-US" sz="1400" dirty="0">
                <a:solidFill>
                  <a:srgbClr val="C00000"/>
                </a:solidFill>
              </a:rPr>
              <a:t>exceptional access would be justified if there is a high risk of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international systemic </a:t>
            </a:r>
            <a:r>
              <a:rPr lang="en-US" sz="1400" dirty="0" smtClean="0">
                <a:solidFill>
                  <a:srgbClr val="C00000"/>
                </a:solidFill>
              </a:rPr>
              <a:t>spillover.</a:t>
            </a:r>
          </a:p>
          <a:p>
            <a:pPr marL="0" indent="0">
              <a:buNone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Criterion  </a:t>
            </a:r>
            <a:r>
              <a:rPr lang="en-US" sz="1400" dirty="0"/>
              <a:t>3: The member has prospects </a:t>
            </a:r>
            <a:r>
              <a:rPr lang="en-US" sz="1400" dirty="0">
                <a:solidFill>
                  <a:srgbClr val="C00000"/>
                </a:solidFill>
              </a:rPr>
              <a:t>for gaining or regaining access to private</a:t>
            </a:r>
            <a:r>
              <a:rPr lang="fi-FI" sz="1400" dirty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capital markets within the timeframe when Fund resources are outstanding.</a:t>
            </a:r>
            <a:endParaRPr lang="fi-FI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3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Kreikan sopeutumisohjelman kritiikkiä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C00000"/>
                </a:solidFill>
              </a:rPr>
              <a:t>Kritiikki on ollut kovaa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1.Valtion </a:t>
            </a:r>
            <a:r>
              <a:rPr lang="fi-FI" dirty="0" smtClean="0"/>
              <a:t>talouden sopeuttaminen on ollut liiallista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Valtion velka oli 130 % </a:t>
            </a:r>
            <a:r>
              <a:rPr lang="fi-FI" dirty="0" smtClean="0"/>
              <a:t>BKT:stä </a:t>
            </a:r>
            <a:r>
              <a:rPr lang="fi-FI" dirty="0" smtClean="0"/>
              <a:t>ja kasvoi noin 12 	% vuodessa. Rahoitustarpeet olivat 20-25%</a:t>
            </a:r>
            <a:r>
              <a:rPr lang="fi-FI" dirty="0"/>
              <a:t> </a:t>
            </a:r>
            <a:r>
              <a:rPr lang="fi-FI" dirty="0" err="1" smtClean="0"/>
              <a:t>BKTstä</a:t>
            </a:r>
            <a:r>
              <a:rPr lang="fi-FI" dirty="0" smtClean="0"/>
              <a:t> 	ja primäärivaje yli 10% </a:t>
            </a:r>
            <a:r>
              <a:rPr lang="fi-FI" dirty="0" smtClean="0"/>
              <a:t>BKT:stä</a:t>
            </a:r>
            <a:r>
              <a:rPr lang="fi-FI" dirty="0" smtClean="0"/>
              <a:t>. Markkinoille pääsyä ei 	ollut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2. Rahoituspaketilla pelastettiin eurooppalaiset pankit  (</a:t>
            </a:r>
            <a:r>
              <a:rPr lang="fi-FI" dirty="0" err="1" smtClean="0"/>
              <a:t>bail</a:t>
            </a:r>
            <a:r>
              <a:rPr lang="fi-FI" dirty="0" smtClean="0"/>
              <a:t> out)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Velkojen uudelleenjärjestely viivästyi mutta tehtiin 	2012</a:t>
            </a:r>
            <a:r>
              <a:rPr lang="fi-FI" dirty="0" smtClean="0"/>
              <a:t>. Tartuntariskit </a:t>
            </a:r>
            <a:r>
              <a:rPr lang="fi-FI" dirty="0" smtClean="0"/>
              <a:t>ilmeiset (Lehman vielä 	muistissa).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3</a:t>
            </a:r>
            <a:r>
              <a:rPr lang="fi-FI" dirty="0" smtClean="0"/>
              <a:t>. Rakenneuudistukset vahingoittivat kasvua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	Veronkanto on ollut heikkoa, eläkejärjestelmä ontuva, 	</a:t>
            </a:r>
            <a:r>
              <a:rPr lang="fi-FI" dirty="0" err="1" smtClean="0"/>
              <a:t>privileegiot</a:t>
            </a:r>
            <a:r>
              <a:rPr lang="fi-FI" dirty="0" smtClean="0"/>
              <a:t>.	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6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844824"/>
            <a:ext cx="4525962" cy="3394472"/>
          </a:xfrm>
        </p:spPr>
      </p:pic>
      <p:sp>
        <p:nvSpPr>
          <p:cNvPr id="8" name="TextBox 7"/>
          <p:cNvSpPr txBox="1"/>
          <p:nvPr/>
        </p:nvSpPr>
        <p:spPr>
          <a:xfrm>
            <a:off x="3869923" y="4642669"/>
            <a:ext cx="19442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3300" b="1" dirty="0">
                <a:solidFill>
                  <a:srgbClr val="00436F"/>
                </a:solidFill>
              </a:rPr>
              <a:t>Kiitos!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9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Sisältö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dirty="0" smtClean="0"/>
              <a:t> </a:t>
            </a:r>
          </a:p>
          <a:p>
            <a:pPr>
              <a:buNone/>
            </a:pPr>
            <a:r>
              <a:rPr lang="fi-FI" dirty="0" smtClean="0"/>
              <a:t>		</a:t>
            </a:r>
            <a:r>
              <a:rPr lang="fi-FI" dirty="0" smtClean="0"/>
              <a:t>	Valuuttarahasto </a:t>
            </a:r>
            <a:r>
              <a:rPr lang="fi-FI" dirty="0" smtClean="0"/>
              <a:t>- hyvä vihollinen?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			Valuuttarahasto - viimeinen oljenkorsi?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			</a:t>
            </a:r>
            <a:r>
              <a:rPr lang="fi-FI" dirty="0" smtClean="0"/>
              <a:t>Riittävätkö </a:t>
            </a:r>
            <a:r>
              <a:rPr lang="fi-FI" dirty="0" smtClean="0"/>
              <a:t>IMF:n resurssit</a:t>
            </a:r>
            <a:r>
              <a:rPr lang="fi-FI" dirty="0" smtClean="0"/>
              <a:t>?</a:t>
            </a:r>
          </a:p>
          <a:p>
            <a:pPr>
              <a:buNone/>
            </a:pPr>
            <a:r>
              <a:rPr lang="fi-FI" dirty="0"/>
              <a:t>	</a:t>
            </a:r>
          </a:p>
          <a:p>
            <a:pPr>
              <a:buNone/>
            </a:pPr>
            <a:r>
              <a:rPr lang="fi-FI" dirty="0" smtClean="0"/>
              <a:t>			Hiipuuko globalisaatio?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 smtClean="0"/>
              <a:t>			Ovatko turvaverkot riittävän vahvoja?</a:t>
            </a:r>
            <a:endParaRPr lang="fi-FI" dirty="0" smtClean="0"/>
          </a:p>
          <a:p>
            <a:pPr>
              <a:buNone/>
            </a:pPr>
            <a:r>
              <a:rPr lang="fi-FI" dirty="0"/>
              <a:t>	</a:t>
            </a:r>
          </a:p>
          <a:p>
            <a:pPr>
              <a:buNone/>
            </a:pPr>
            <a:r>
              <a:rPr lang="fi-FI" dirty="0" smtClean="0"/>
              <a:t>			</a:t>
            </a:r>
            <a:r>
              <a:rPr lang="fi-FI" dirty="0" smtClean="0"/>
              <a:t>Onnistuuko Kreikan talouden sopeuttaminen?</a:t>
            </a:r>
            <a:endParaRPr lang="fi-FI" dirty="0" smtClean="0"/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</a:p>
          <a:p>
            <a:pPr>
              <a:buNone/>
            </a:pPr>
            <a:r>
              <a:rPr lang="fi-FI" dirty="0" smtClean="0"/>
              <a:t>			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8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353" y="1844824"/>
            <a:ext cx="510129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2800" y="115200"/>
            <a:ext cx="8077200" cy="1143000"/>
          </a:xfrm>
        </p:spPr>
        <p:txBody>
          <a:bodyPr/>
          <a:lstStyle/>
          <a:p>
            <a:r>
              <a:rPr lang="fi-FI" dirty="0" smtClean="0"/>
              <a:t>		Ankara kapitalismin etuvartio?</a:t>
            </a:r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72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Ankara kapitalismin etuvartio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6" name="Kuva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2132856"/>
            <a:ext cx="5136726" cy="34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6548400" cy="905160"/>
          </a:xfrm>
        </p:spPr>
        <p:txBody>
          <a:bodyPr/>
          <a:lstStyle/>
          <a:p>
            <a:r>
              <a:rPr lang="fi-FI" dirty="0" smtClean="0"/>
              <a:t>Valuuttarahasto - hyvä vihollinen?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86400" y="1844824"/>
            <a:ext cx="6718048" cy="4229140"/>
          </a:xfrm>
        </p:spPr>
        <p:txBody>
          <a:bodyPr/>
          <a:lstStyle/>
          <a:p>
            <a:r>
              <a:rPr lang="fi-FI" dirty="0" smtClean="0"/>
              <a:t>Talouspolitiikan ehdollisuus</a:t>
            </a:r>
          </a:p>
          <a:p>
            <a:pPr>
              <a:buNone/>
            </a:pPr>
            <a:r>
              <a:rPr lang="fi-FI" dirty="0" smtClean="0"/>
              <a:t>	</a:t>
            </a:r>
            <a:r>
              <a:rPr lang="fi-FI" sz="2000" dirty="0"/>
              <a:t>- Tungetteleva, nöyryyttävä, ylikireä </a:t>
            </a:r>
            <a:r>
              <a:rPr lang="fi-FI" sz="2000" dirty="0" smtClean="0"/>
              <a:t>talouspolitiikka</a:t>
            </a:r>
          </a:p>
          <a:p>
            <a:pPr>
              <a:buNone/>
            </a:pPr>
            <a:endParaRPr lang="fi-FI" sz="2000" dirty="0"/>
          </a:p>
          <a:p>
            <a:r>
              <a:rPr lang="fi-FI" dirty="0" smtClean="0"/>
              <a:t>Liberalismin puolestapuhuja (Washington </a:t>
            </a:r>
            <a:r>
              <a:rPr lang="fi-FI" dirty="0" err="1" smtClean="0"/>
              <a:t>consensus</a:t>
            </a:r>
            <a:r>
              <a:rPr lang="fi-FI" dirty="0" smtClean="0"/>
              <a:t>)</a:t>
            </a:r>
          </a:p>
          <a:p>
            <a:pPr>
              <a:buNone/>
            </a:pPr>
            <a:r>
              <a:rPr lang="fi-FI" dirty="0" smtClean="0"/>
              <a:t>	</a:t>
            </a:r>
            <a:endParaRPr lang="fi-FI" sz="2000" dirty="0"/>
          </a:p>
          <a:p>
            <a:r>
              <a:rPr lang="fi-FI" dirty="0" smtClean="0"/>
              <a:t>Moraalikato</a:t>
            </a:r>
          </a:p>
          <a:p>
            <a:pPr>
              <a:buNone/>
            </a:pPr>
            <a:r>
              <a:rPr lang="fi-FI" dirty="0" smtClean="0"/>
              <a:t>	</a:t>
            </a:r>
            <a:r>
              <a:rPr lang="fi-FI" sz="2000" dirty="0"/>
              <a:t>- Pankkien ja sijoittajien </a:t>
            </a:r>
            <a:r>
              <a:rPr lang="fi-FI" sz="2000" dirty="0" smtClean="0"/>
              <a:t>pelastaja</a:t>
            </a:r>
          </a:p>
          <a:p>
            <a:pPr>
              <a:buNone/>
            </a:pPr>
            <a:endParaRPr lang="fi-FI" sz="2000" dirty="0"/>
          </a:p>
          <a:p>
            <a:r>
              <a:rPr lang="fi-FI" dirty="0" smtClean="0"/>
              <a:t>Epädemokraattinen </a:t>
            </a:r>
            <a:r>
              <a:rPr lang="fi-FI" sz="2000" dirty="0"/>
              <a:t>(EU 32%, US 17%)</a:t>
            </a:r>
          </a:p>
          <a:p>
            <a:pPr>
              <a:buNone/>
            </a:pPr>
            <a:r>
              <a:rPr lang="fi-FI" dirty="0" smtClean="0"/>
              <a:t>	</a:t>
            </a:r>
            <a:endParaRPr lang="fi-FI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4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800" dirty="0" smtClean="0"/>
          </a:p>
          <a:p>
            <a:r>
              <a:rPr lang="fi-FI" sz="2800" dirty="0" smtClean="0"/>
              <a:t>Salaperäinen</a:t>
            </a:r>
            <a:br>
              <a:rPr lang="fi-FI" sz="2800" dirty="0" smtClean="0"/>
            </a:br>
            <a:endParaRPr lang="fi-FI" sz="1100" dirty="0" smtClean="0"/>
          </a:p>
          <a:p>
            <a:r>
              <a:rPr lang="fi-FI" sz="2800" dirty="0" smtClean="0"/>
              <a:t>USA:n hegemonia</a:t>
            </a:r>
          </a:p>
          <a:p>
            <a:pPr marL="0" indent="0">
              <a:buNone/>
            </a:pPr>
            <a:endParaRPr lang="fi-FI" sz="1100" dirty="0" smtClean="0"/>
          </a:p>
          <a:p>
            <a:r>
              <a:rPr lang="fi-FI" sz="2800" dirty="0" smtClean="0"/>
              <a:t>One </a:t>
            </a:r>
            <a:r>
              <a:rPr lang="fi-FI" sz="2800" dirty="0" err="1" smtClean="0"/>
              <a:t>size</a:t>
            </a:r>
            <a:r>
              <a:rPr lang="fi-FI" sz="2800" dirty="0" smtClean="0"/>
              <a:t> </a:t>
            </a:r>
            <a:r>
              <a:rPr lang="fi-FI" sz="2800" dirty="0" err="1" smtClean="0"/>
              <a:t>fits</a:t>
            </a:r>
            <a:r>
              <a:rPr lang="fi-FI" sz="2800" dirty="0" smtClean="0"/>
              <a:t> </a:t>
            </a:r>
            <a:r>
              <a:rPr lang="fi-FI" sz="2800" dirty="0" err="1" smtClean="0"/>
              <a:t>all</a:t>
            </a:r>
            <a:endParaRPr lang="fi-FI" sz="2800" dirty="0"/>
          </a:p>
          <a:p>
            <a:pPr marL="0" indent="0">
              <a:buNone/>
            </a:pPr>
            <a:endParaRPr lang="fi-FI" sz="1100" dirty="0" smtClean="0"/>
          </a:p>
          <a:p>
            <a:r>
              <a:rPr lang="fi-FI" sz="2800" dirty="0" smtClean="0"/>
              <a:t>Ohjelmien sosiaaliset </a:t>
            </a:r>
            <a:r>
              <a:rPr lang="fi-FI" sz="2800" dirty="0" smtClean="0"/>
              <a:t>vaikutukset</a:t>
            </a:r>
          </a:p>
          <a:p>
            <a:pPr marL="0" indent="0">
              <a:buNone/>
            </a:pPr>
            <a:endParaRPr lang="fi-FI" sz="2800" dirty="0" smtClean="0"/>
          </a:p>
          <a:p>
            <a:pPr marL="0" indent="0">
              <a:buNone/>
            </a:pPr>
            <a:endParaRPr lang="fi-FI" sz="2800" dirty="0" smtClean="0"/>
          </a:p>
          <a:p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6548400" cy="1143000"/>
          </a:xfrm>
        </p:spPr>
        <p:txBody>
          <a:bodyPr/>
          <a:lstStyle/>
          <a:p>
            <a:r>
              <a:rPr lang="fi-FI" dirty="0" smtClean="0"/>
              <a:t>Valuuttarahasto - hyvä vihollinen?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6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Valuuttarahasto - viimeinen oljenkorsi?</a:t>
            </a:r>
            <a:endParaRPr lang="fi-FI" dirty="0"/>
          </a:p>
        </p:txBody>
      </p:sp>
      <p:sp>
        <p:nvSpPr>
          <p:cNvPr id="7" name="Oval 6"/>
          <p:cNvSpPr/>
          <p:nvPr/>
        </p:nvSpPr>
        <p:spPr bwMode="auto">
          <a:xfrm>
            <a:off x="1303712" y="3696892"/>
            <a:ext cx="2250297" cy="107869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smtClean="0">
                <a:solidFill>
                  <a:srgbClr val="002060"/>
                </a:solidFill>
              </a:rPr>
              <a:t>Valuutanvaihto-sopimukset</a:t>
            </a:r>
            <a:endParaRPr lang="fi-FI" sz="1400" b="1" dirty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500" dirty="0"/>
          </a:p>
        </p:txBody>
      </p:sp>
      <p:sp>
        <p:nvSpPr>
          <p:cNvPr id="8" name="Oval 7"/>
          <p:cNvSpPr/>
          <p:nvPr/>
        </p:nvSpPr>
        <p:spPr bwMode="auto">
          <a:xfrm>
            <a:off x="2000232" y="2732479"/>
            <a:ext cx="2143140" cy="91083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rgbClr val="002060"/>
                </a:solidFill>
              </a:rPr>
              <a:t>Valtioiden väliset </a:t>
            </a:r>
            <a:r>
              <a:rPr lang="fi-FI" sz="1400" b="1" dirty="0" smtClean="0">
                <a:solidFill>
                  <a:srgbClr val="002060"/>
                </a:solidFill>
              </a:rPr>
              <a:t>luotot</a:t>
            </a:r>
            <a:endParaRPr lang="fi-FI" sz="14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92266" y="2732480"/>
            <a:ext cx="2035983" cy="96441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400" b="1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smtClean="0">
                <a:solidFill>
                  <a:srgbClr val="002060"/>
                </a:solidFill>
              </a:rPr>
              <a:t>Keskuspankki</a:t>
            </a:r>
            <a:endParaRPr lang="fi-FI" sz="1400" b="1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872956" y="3742108"/>
            <a:ext cx="1982405" cy="101799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rgbClr val="002060"/>
                </a:solidFill>
              </a:rPr>
              <a:t>Markkinat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i-FI" sz="1400" dirty="0">
                <a:solidFill>
                  <a:srgbClr val="002060"/>
                </a:solidFill>
              </a:rPr>
              <a:t>saatavuus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i-FI" sz="1400" dirty="0">
                <a:solidFill>
                  <a:srgbClr val="002060"/>
                </a:solidFill>
              </a:rPr>
              <a:t>hinta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i-FI" sz="15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446852" y="1982381"/>
            <a:ext cx="2357454" cy="685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600" dirty="0"/>
              <a:t>Maksutasekriisiin ajautuva </a:t>
            </a:r>
            <a:r>
              <a:rPr lang="fi-FI" sz="1600" dirty="0" smtClean="0"/>
              <a:t>maa</a:t>
            </a:r>
            <a:endParaRPr lang="fi-FI" sz="16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607587" y="4638126"/>
            <a:ext cx="2035983" cy="375050"/>
          </a:xfrm>
          <a:prstGeom prst="roundRect">
            <a:avLst/>
          </a:prstGeom>
          <a:gradFill flip="none" rotWithShape="1">
            <a:gsLst>
              <a:gs pos="0">
                <a:srgbClr val="FEA900">
                  <a:tint val="66000"/>
                  <a:satMod val="160000"/>
                </a:srgbClr>
              </a:gs>
              <a:gs pos="50000">
                <a:srgbClr val="FEA900">
                  <a:tint val="44500"/>
                  <a:satMod val="160000"/>
                </a:srgbClr>
              </a:gs>
              <a:gs pos="100000">
                <a:srgbClr val="FEA9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600" dirty="0"/>
              <a:t>Valuuttarahasto</a:t>
            </a:r>
          </a:p>
        </p:txBody>
      </p:sp>
      <p:cxnSp>
        <p:nvCxnSpPr>
          <p:cNvPr id="14" name="Straight Arrow Connector 13"/>
          <p:cNvCxnSpPr>
            <a:endCxn id="11" idx="2"/>
          </p:cNvCxnSpPr>
          <p:nvPr/>
        </p:nvCxnSpPr>
        <p:spPr bwMode="auto">
          <a:xfrm flipH="1" flipV="1">
            <a:off x="4625579" y="2668181"/>
            <a:ext cx="1" cy="1969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82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Valuuttarahasto – viimeinen oljenkorsi?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i-FI" dirty="0" smtClean="0">
                <a:solidFill>
                  <a:srgbClr val="FF0000"/>
                </a:solidFill>
              </a:rPr>
              <a:t>Rahaston vahvuudet</a:t>
            </a:r>
          </a:p>
          <a:p>
            <a:endParaRPr lang="fi-FI" dirty="0" smtClean="0"/>
          </a:p>
          <a:p>
            <a:r>
              <a:rPr lang="fi-FI" dirty="0" smtClean="0"/>
              <a:t>Taakanjako on laaja</a:t>
            </a:r>
          </a:p>
          <a:p>
            <a:r>
              <a:rPr lang="fi-FI" dirty="0" smtClean="0"/>
              <a:t>Rahoitusresurssit ovat mittavat </a:t>
            </a:r>
          </a:p>
          <a:p>
            <a:r>
              <a:rPr lang="fi-FI" dirty="0" smtClean="0"/>
              <a:t>Laaja-alainen asiantuntijoiden keskittymä </a:t>
            </a:r>
          </a:p>
          <a:p>
            <a:r>
              <a:rPr lang="fi-FI" dirty="0" smtClean="0"/>
              <a:t>Monipuolinen kokemus </a:t>
            </a:r>
            <a:r>
              <a:rPr lang="fi-FI" dirty="0" smtClean="0"/>
              <a:t>sopeutumisohjelmista </a:t>
            </a:r>
          </a:p>
          <a:p>
            <a:r>
              <a:rPr lang="fi-FI" dirty="0" smtClean="0"/>
              <a:t>Poliittisesti riippumaton kohdemaasta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Olli-Pekka Lehmussaari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25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f_template">
  <a:themeElements>
    <a:clrScheme name="bof_uusi">
      <a:dk1>
        <a:sysClr val="windowText" lastClr="000000"/>
      </a:dk1>
      <a:lt1>
        <a:sysClr val="window" lastClr="FFFFFF"/>
      </a:lt1>
      <a:dk2>
        <a:srgbClr val="3F3E3E"/>
      </a:dk2>
      <a:lt2>
        <a:srgbClr val="FAF5EF"/>
      </a:lt2>
      <a:accent1>
        <a:srgbClr val="51569E"/>
      </a:accent1>
      <a:accent2>
        <a:srgbClr val="DA8D91"/>
      </a:accent2>
      <a:accent3>
        <a:srgbClr val="A3A6D2"/>
      </a:accent3>
      <a:accent4>
        <a:srgbClr val="91A27C"/>
      </a:accent4>
      <a:accent5>
        <a:srgbClr val="C83486"/>
      </a:accent5>
      <a:accent6>
        <a:srgbClr val="009DE0"/>
      </a:accent6>
      <a:hlink>
        <a:srgbClr val="51569E"/>
      </a:hlink>
      <a:folHlink>
        <a:srgbClr val="DA8D91"/>
      </a:folHlink>
    </a:clrScheme>
    <a:fontScheme name="bof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rgbClr val="41404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f_template.potx" id="{82B938EC-ECF2-49DE-AC71-09E951452893}" vid="{0C633DB0-635B-4FA2-ADB2-5DD6C1DA265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bof_template</Template>
  <TotalTime>18554</TotalTime>
  <Words>826</Words>
  <Application>Microsoft Office PowerPoint</Application>
  <PresentationFormat>On-screen Show (4:3)</PresentationFormat>
  <Paragraphs>212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Georgia</vt:lpstr>
      <vt:lpstr>Symbol</vt:lpstr>
      <vt:lpstr>Wingdings</vt:lpstr>
      <vt:lpstr>bof_template</vt:lpstr>
      <vt:lpstr>Microsoft PowerPoint 97–2003 -esitys</vt:lpstr>
      <vt:lpstr>Kansainvälinen valuuttarahasto, peikko vai pelastaja?</vt:lpstr>
      <vt:lpstr>Kansainvälinen valuuttarahasto</vt:lpstr>
      <vt:lpstr>  Sisältö</vt:lpstr>
      <vt:lpstr>  Ankara kapitalismin etuvartio?</vt:lpstr>
      <vt:lpstr>Ankara kapitalismin etuvartio</vt:lpstr>
      <vt:lpstr>Valuuttarahasto - hyvä vihollinen?</vt:lpstr>
      <vt:lpstr>Valuuttarahasto - hyvä vihollinen?</vt:lpstr>
      <vt:lpstr>Valuuttarahasto - viimeinen oljenkorsi?</vt:lpstr>
      <vt:lpstr>Valuuttarahasto – viimeinen oljenkorsi?</vt:lpstr>
      <vt:lpstr>Valuuttarahaston sopeutumisohjelman kulku</vt:lpstr>
      <vt:lpstr>IMF:n resurssien riittävyys</vt:lpstr>
      <vt:lpstr>Hiipuuko globalisaatio?</vt:lpstr>
      <vt:lpstr>Maailmantalouden kaupan kehitys</vt:lpstr>
      <vt:lpstr>Elefanttikuvio (Branko Milanovic 2016)</vt:lpstr>
      <vt:lpstr>Globaalit turvaverkot </vt:lpstr>
      <vt:lpstr>Turvaverkoston kehitys</vt:lpstr>
      <vt:lpstr>Kahdenkeskiset valuutanvaihtosopimukset (swap), tilanne vuoden 2015 lopussa.</vt:lpstr>
      <vt:lpstr>Kreikan talouden umpikuja</vt:lpstr>
      <vt:lpstr>Kreikan ensimmäinen ohjelma toukokuussa 2010</vt:lpstr>
      <vt:lpstr>Kreikan toinen ohjelma maaliskuussa 2012 –uusi mahdollisuus?</vt:lpstr>
      <vt:lpstr>Kreikan kolmannesta ohjelmasta (ESM) sovittiin elokuussa 2015</vt:lpstr>
      <vt:lpstr>Miksi IMF empii?</vt:lpstr>
      <vt:lpstr>Kreikan sopeutumisohjelman kritiikkiä</vt:lpstr>
      <vt:lpstr>PowerPoint Presentation</vt:lpstr>
    </vt:vector>
  </TitlesOfParts>
  <Company>Suomen Pankki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Kreikan sopeutumisohjelma</dc:title>
  <dc:creator>Olli-Pekka Lehmussaari</dc:creator>
  <cp:keywords/>
  <cp:lastModifiedBy>Lehmussaari, Olli-Pekka</cp:lastModifiedBy>
  <cp:revision>156</cp:revision>
  <cp:lastPrinted>2016-11-14T09:09:17Z</cp:lastPrinted>
  <dcterms:created xsi:type="dcterms:W3CDTF">2015-07-08T12:39:14Z</dcterms:created>
  <dcterms:modified xsi:type="dcterms:W3CDTF">2016-11-15T12:37:07Z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Saved">
    <vt:lpwstr>1</vt:lpwstr>
  </property>
  <property fmtid="{D5CDD505-2E9C-101B-9397-08002B2CF9AE}" pid="3" name="dvKameleonVerID">
    <vt:lpwstr>289.72.08.003</vt:lpwstr>
  </property>
  <property fmtid="{D5CDD505-2E9C-101B-9397-08002B2CF9AE}" pid="4" name="dvLanguage">
    <vt:lpwstr>1035</vt:lpwstr>
  </property>
  <property fmtid="{D5CDD505-2E9C-101B-9397-08002B2CF9AE}" pid="5" name="dvTemplate">
    <vt:lpwstr>bof_template.potx</vt:lpwstr>
  </property>
  <property fmtid="{D5CDD505-2E9C-101B-9397-08002B2CF9AE}" pid="6" name="dvDefinition">
    <vt:lpwstr>104 (dd_default.xml)</vt:lpwstr>
  </property>
  <property fmtid="{D5CDD505-2E9C-101B-9397-08002B2CF9AE}" pid="7" name="dvDefinitionID">
    <vt:lpwstr>104</vt:lpwstr>
  </property>
  <property fmtid="{D5CDD505-2E9C-101B-9397-08002B2CF9AE}" pid="8" name="dvContentFile">
    <vt:lpwstr>dd_default.xml</vt:lpwstr>
  </property>
  <property fmtid="{D5CDD505-2E9C-101B-9397-08002B2CF9AE}" pid="9" name="dvGlobalVerID">
    <vt:lpwstr>289.90.08.012</vt:lpwstr>
  </property>
  <property fmtid="{D5CDD505-2E9C-101B-9397-08002B2CF9AE}" pid="10" name="dvDefinitionVersion">
    <vt:lpwstr>8.1 / 7.4.2015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TosCompany">
    <vt:lpwstr>SUPA</vt:lpwstr>
  </property>
  <property fmtid="{D5CDD505-2E9C-101B-9397-08002B2CF9AE}" pid="20" name="dvUsed">
    <vt:lpwstr>1</vt:lpwstr>
  </property>
  <property fmtid="{D5CDD505-2E9C-101B-9397-08002B2CF9AE}" pid="21" name="dvTosLevel">
    <vt:lpwstr>3</vt:lpwstr>
  </property>
  <property fmtid="{D5CDD505-2E9C-101B-9397-08002B2CF9AE}" pid="22" name="dvTosNativeIdentifier1">
    <vt:lpwstr>A</vt:lpwstr>
  </property>
  <property fmtid="{D5CDD505-2E9C-101B-9397-08002B2CF9AE}" pid="23" name="dvTosNativeIdentifier2">
    <vt:lpwstr>A7</vt:lpwstr>
  </property>
  <property fmtid="{D5CDD505-2E9C-101B-9397-08002B2CF9AE}" pid="24" name="dvTosNativeIdentifier3">
    <vt:lpwstr>A7.2</vt:lpwstr>
  </property>
  <property fmtid="{D5CDD505-2E9C-101B-9397-08002B2CF9AE}" pid="25" name="dvTosDocType">
    <vt:lpwstr>Muu dokumentti</vt:lpwstr>
  </property>
  <property fmtid="{D5CDD505-2E9C-101B-9397-08002B2CF9AE}" pid="26" name="dvTosPublicity">
    <vt:lpwstr>Sisäinen</vt:lpwstr>
  </property>
  <property fmtid="{D5CDD505-2E9C-101B-9397-08002B2CF9AE}" pid="27" name="dvTosGrsId">
    <vt:lpwstr>12535</vt:lpwstr>
  </property>
  <property fmtid="{D5CDD505-2E9C-101B-9397-08002B2CF9AE}" pid="28" name="dvTosDoctypeGrsId">
    <vt:lpwstr>51763</vt:lpwstr>
  </property>
  <property fmtid="{D5CDD505-2E9C-101B-9397-08002B2CF9AE}" pid="29" name="dvTosTaskPhaseId">
    <vt:lpwstr>11583</vt:lpwstr>
  </property>
  <property fmtid="{D5CDD505-2E9C-101B-9397-08002B2CF9AE}" pid="30" name="dvTosFilename">
    <vt:lpwstr>sp.xml</vt:lpwstr>
  </property>
  <property fmtid="{D5CDD505-2E9C-101B-9397-08002B2CF9AE}" pid="31" name="dvCompany">
    <vt:lpwstr>SUPA</vt:lpwstr>
  </property>
  <property fmtid="{D5CDD505-2E9C-101B-9397-08002B2CF9AE}" pid="32" name="dvSite">
    <vt:lpwstr>Helsinki</vt:lpwstr>
  </property>
  <property fmtid="{D5CDD505-2E9C-101B-9397-08002B2CF9AE}" pid="33" name="dvNumbering">
    <vt:lpwstr>0</vt:lpwstr>
  </property>
  <property fmtid="{D5CDD505-2E9C-101B-9397-08002B2CF9AE}" pid="34" name="dvDUname">
    <vt:lpwstr>Olli-Pekka Lehmussaari</vt:lpwstr>
  </property>
  <property fmtid="{D5CDD505-2E9C-101B-9397-08002B2CF9AE}" pid="35" name="dvDUdepartment">
    <vt:lpwstr>Johdon sihteeristö</vt:lpwstr>
  </property>
  <property fmtid="{D5CDD505-2E9C-101B-9397-08002B2CF9AE}" pid="36" name="dvdutitle">
    <vt:lpwstr/>
  </property>
  <property fmtid="{D5CDD505-2E9C-101B-9397-08002B2CF9AE}" pid="37" name="dvLogoExist">
    <vt:lpwstr>0</vt:lpwstr>
  </property>
  <property fmtid="{D5CDD505-2E9C-101B-9397-08002B2CF9AE}" pid="38" name="dvCurrentlogo">
    <vt:lpwstr/>
  </property>
  <property fmtid="{D5CDD505-2E9C-101B-9397-08002B2CF9AE}" pid="39" name="Originator">
    <vt:lpwstr>Olli-Pekka Lehmussaari</vt:lpwstr>
  </property>
  <property fmtid="{D5CDD505-2E9C-101B-9397-08002B2CF9AE}" pid="40" name="OriginatorCorporateName">
    <vt:lpwstr>Suomen Pankki</vt:lpwstr>
  </property>
  <property fmtid="{D5CDD505-2E9C-101B-9397-08002B2CF9AE}" pid="41" name="Osasto">
    <vt:lpwstr>Johdon sihteeristö</vt:lpwstr>
  </property>
  <property fmtid="{D5CDD505-2E9C-101B-9397-08002B2CF9AE}" pid="42" name="GRSId">
    <vt:lpwstr>51763</vt:lpwstr>
  </property>
  <property fmtid="{D5CDD505-2E9C-101B-9397-08002B2CF9AE}" pid="43" name="LanguageSP">
    <vt:lpwstr>fi - suomi</vt:lpwstr>
  </property>
  <property fmtid="{D5CDD505-2E9C-101B-9397-08002B2CF9AE}" pid="44" name="GRSSelectionDate">
    <vt:filetime>2015-07-07T21:00:00Z</vt:filetime>
  </property>
  <property fmtid="{D5CDD505-2E9C-101B-9397-08002B2CF9AE}" pid="45" name="RecordType">
    <vt:lpwstr>Muu dokumentti</vt:lpwstr>
  </property>
  <property fmtid="{D5CDD505-2E9C-101B-9397-08002B2CF9AE}" pid="46" name="Function">
    <vt:lpwstr>A7.2 Kansainvälinen monenkeskinen yhteistyö</vt:lpwstr>
  </property>
  <property fmtid="{D5CDD505-2E9C-101B-9397-08002B2CF9AE}" pid="47" name="bof_osasto">
    <vt:lpwstr>Johdon sihteeristö</vt:lpwstr>
  </property>
  <property fmtid="{D5CDD505-2E9C-101B-9397-08002B2CF9AE}" pid="48" name="OriginatorUnitSP">
    <vt:lpwstr>Johdon sihteeristö</vt:lpwstr>
  </property>
  <property fmtid="{D5CDD505-2E9C-101B-9397-08002B2CF9AE}" pid="49" name="OriginatorUnitFiva">
    <vt:lpwstr/>
  </property>
  <property fmtid="{D5CDD505-2E9C-101B-9397-08002B2CF9AE}" pid="50" name="bof_laitos">
    <vt:lpwstr>Suomen Pankki</vt:lpwstr>
  </property>
  <property fmtid="{D5CDD505-2E9C-101B-9397-08002B2CF9AE}" pid="51" name="TaskId">
    <vt:lpwstr>12535</vt:lpwstr>
  </property>
  <property fmtid="{D5CDD505-2E9C-101B-9397-08002B2CF9AE}" pid="52" name="TaskPhaseId">
    <vt:lpwstr>11583</vt:lpwstr>
  </property>
  <property fmtid="{D5CDD505-2E9C-101B-9397-08002B2CF9AE}" pid="53" name="bof_laatija">
    <vt:lpwstr>Olli-Pekka Lehmussaari</vt:lpwstr>
  </property>
  <property fmtid="{D5CDD505-2E9C-101B-9397-08002B2CF9AE}" pid="54" name="Laatija">
    <vt:lpwstr>Olli-Pekka Lehmussaari</vt:lpwstr>
  </property>
  <property fmtid="{D5CDD505-2E9C-101B-9397-08002B2CF9AE}" pid="55" name="LanguageFiva">
    <vt:lpwstr/>
  </property>
  <property fmtid="{D5CDD505-2E9C-101B-9397-08002B2CF9AE}" pid="56" name="Otsikko">
    <vt:lpwstr>Kreikan sopeutumisohjelma</vt:lpwstr>
  </property>
  <property fmtid="{D5CDD505-2E9C-101B-9397-08002B2CF9AE}" pid="57" name="subject">
    <vt:lpwstr>Kreikan sopeutumisohjelma</vt:lpwstr>
  </property>
  <property fmtid="{D5CDD505-2E9C-101B-9397-08002B2CF9AE}" pid="58" name="Date">
    <vt:filetime>2015-07-06T22:00:00Z</vt:filetime>
  </property>
  <property fmtid="{D5CDD505-2E9C-101B-9397-08002B2CF9AE}" pid="59" name="bof_laatimispvm">
    <vt:lpwstr>7.7.2015</vt:lpwstr>
  </property>
  <property fmtid="{D5CDD505-2E9C-101B-9397-08002B2CF9AE}" pid="60" name="Status">
    <vt:lpwstr>Luonnos</vt:lpwstr>
  </property>
  <property fmtid="{D5CDD505-2E9C-101B-9397-08002B2CF9AE}" pid="61" name="ArchiveTime">
    <vt:lpwstr/>
  </property>
  <property fmtid="{D5CDD505-2E9C-101B-9397-08002B2CF9AE}" pid="62" name="RestrictionEscbRecord">
    <vt:lpwstr>Ei</vt:lpwstr>
  </property>
  <property fmtid="{D5CDD505-2E9C-101B-9397-08002B2CF9AE}" pid="63" name="RestrictionEscbSensitivity">
    <vt:lpwstr/>
  </property>
  <property fmtid="{D5CDD505-2E9C-101B-9397-08002B2CF9AE}" pid="64" name="Publicityclass">
    <vt:lpwstr/>
  </property>
  <property fmtid="{D5CDD505-2E9C-101B-9397-08002B2CF9AE}" pid="65" name="Luottamuksellisuus">
    <vt:lpwstr/>
  </property>
  <property fmtid="{D5CDD505-2E9C-101B-9397-08002B2CF9AE}" pid="66" name="bof_luottamuksellisuus">
    <vt:lpwstr/>
  </property>
  <property fmtid="{D5CDD505-2E9C-101B-9397-08002B2CF9AE}" pid="67" name="bof_julkisuuslaki">
    <vt:lpwstr/>
  </property>
  <property fmtid="{D5CDD505-2E9C-101B-9397-08002B2CF9AE}" pid="68" name="SecurityReasonFiva">
    <vt:lpwstr/>
  </property>
  <property fmtid="{D5CDD505-2E9C-101B-9397-08002B2CF9AE}" pid="69" name="SecurityReasonSP">
    <vt:lpwstr/>
  </property>
  <property fmtid="{D5CDD505-2E9C-101B-9397-08002B2CF9AE}" pid="70" name="CustomDistributionRestricted">
    <vt:lpwstr>False</vt:lpwstr>
  </property>
  <property fmtid="{D5CDD505-2E9C-101B-9397-08002B2CF9AE}" pid="71" name="CustomDistribution">
    <vt:lpwstr/>
  </property>
</Properties>
</file>