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notesSlides/notesSlide23.xml" ContentType="application/vnd.openxmlformats-officedocument.presentationml.notesSlide+xml"/>
  <Override PartName="/ppt/charts/chart5.xml" ContentType="application/vnd.openxmlformats-officedocument.drawingml.chart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9" r:id="rId1"/>
  </p:sldMasterIdLst>
  <p:notesMasterIdLst>
    <p:notesMasterId r:id="rId76"/>
  </p:notesMasterIdLst>
  <p:handoutMasterIdLst>
    <p:handoutMasterId r:id="rId77"/>
  </p:handoutMasterIdLst>
  <p:sldIdLst>
    <p:sldId id="262" r:id="rId2"/>
    <p:sldId id="405" r:id="rId3"/>
    <p:sldId id="391" r:id="rId4"/>
    <p:sldId id="393" r:id="rId5"/>
    <p:sldId id="394" r:id="rId6"/>
    <p:sldId id="263" r:id="rId7"/>
    <p:sldId id="337" r:id="rId8"/>
    <p:sldId id="338" r:id="rId9"/>
    <p:sldId id="339" r:id="rId10"/>
    <p:sldId id="342" r:id="rId11"/>
    <p:sldId id="343" r:id="rId12"/>
    <p:sldId id="264" r:id="rId13"/>
    <p:sldId id="265" r:id="rId14"/>
    <p:sldId id="266" r:id="rId15"/>
    <p:sldId id="268" r:id="rId16"/>
    <p:sldId id="437" r:id="rId17"/>
    <p:sldId id="408" r:id="rId18"/>
    <p:sldId id="270" r:id="rId19"/>
    <p:sldId id="271" r:id="rId20"/>
    <p:sldId id="346" r:id="rId21"/>
    <p:sldId id="273" r:id="rId22"/>
    <p:sldId id="274" r:id="rId23"/>
    <p:sldId id="275" r:id="rId24"/>
    <p:sldId id="276" r:id="rId25"/>
    <p:sldId id="278" r:id="rId26"/>
    <p:sldId id="279" r:id="rId27"/>
    <p:sldId id="280" r:id="rId28"/>
    <p:sldId id="281" r:id="rId29"/>
    <p:sldId id="282" r:id="rId30"/>
    <p:sldId id="421" r:id="rId31"/>
    <p:sldId id="392" r:id="rId32"/>
    <p:sldId id="347" r:id="rId33"/>
    <p:sldId id="428" r:id="rId34"/>
    <p:sldId id="429" r:id="rId35"/>
    <p:sldId id="430" r:id="rId36"/>
    <p:sldId id="399" r:id="rId37"/>
    <p:sldId id="285" r:id="rId38"/>
    <p:sldId id="286" r:id="rId39"/>
    <p:sldId id="287" r:id="rId40"/>
    <p:sldId id="288" r:id="rId41"/>
    <p:sldId id="289" r:id="rId42"/>
    <p:sldId id="426" r:id="rId43"/>
    <p:sldId id="412" r:id="rId44"/>
    <p:sldId id="292" r:id="rId45"/>
    <p:sldId id="293" r:id="rId46"/>
    <p:sldId id="294" r:id="rId47"/>
    <p:sldId id="301" r:id="rId48"/>
    <p:sldId id="359" r:id="rId49"/>
    <p:sldId id="296" r:id="rId50"/>
    <p:sldId id="431" r:id="rId51"/>
    <p:sldId id="352" r:id="rId52"/>
    <p:sldId id="381" r:id="rId53"/>
    <p:sldId id="382" r:id="rId54"/>
    <p:sldId id="363" r:id="rId55"/>
    <p:sldId id="364" r:id="rId56"/>
    <p:sldId id="365" r:id="rId57"/>
    <p:sldId id="366" r:id="rId58"/>
    <p:sldId id="367" r:id="rId59"/>
    <p:sldId id="368" r:id="rId60"/>
    <p:sldId id="370" r:id="rId61"/>
    <p:sldId id="371" r:id="rId62"/>
    <p:sldId id="374" r:id="rId63"/>
    <p:sldId id="375" r:id="rId64"/>
    <p:sldId id="376" r:id="rId65"/>
    <p:sldId id="377" r:id="rId66"/>
    <p:sldId id="413" r:id="rId67"/>
    <p:sldId id="414" r:id="rId68"/>
    <p:sldId id="379" r:id="rId69"/>
    <p:sldId id="432" r:id="rId70"/>
    <p:sldId id="433" r:id="rId71"/>
    <p:sldId id="434" r:id="rId72"/>
    <p:sldId id="435" r:id="rId73"/>
    <p:sldId id="419" r:id="rId74"/>
    <p:sldId id="436" r:id="rId75"/>
  </p:sldIdLst>
  <p:sldSz cx="9144000" cy="6858000" type="screen4x3"/>
  <p:notesSz cx="6781800" cy="9918700"/>
  <p:embeddedFontLst>
    <p:embeddedFont>
      <p:font typeface="Times" panose="02020603050405020304" pitchFamily="18" charset="0"/>
      <p:regular r:id="rId78"/>
      <p:bold r:id="rId79"/>
      <p:italic r:id="rId80"/>
      <p:boldItalic r:id="rId81"/>
    </p:embeddedFont>
    <p:embeddedFont>
      <p:font typeface="Danske Headline" panose="00000400000000000000" pitchFamily="2" charset="0"/>
      <p:regular r:id="rId82"/>
      <p:bold r:id="rId83"/>
      <p:italic r:id="rId84"/>
      <p:boldItalic r:id="rId85"/>
    </p:embeddedFont>
    <p:embeddedFont>
      <p:font typeface="Danske Text" panose="00000400000000000000" pitchFamily="2" charset="0"/>
      <p:regular r:id="rId86"/>
      <p:bold r:id="rId87"/>
      <p:italic r:id="rId88"/>
      <p:boldItalic r:id="rId89"/>
    </p:embeddedFont>
    <p:embeddedFont>
      <p:font typeface="ＭＳ Ｐゴシック" panose="020B0600070205080204" pitchFamily="34" charset="-128"/>
      <p:regular r:id="rId90"/>
    </p:embeddedFont>
    <p:embeddedFont>
      <p:font typeface="Verdana" panose="020B0604030504040204" pitchFamily="34" charset="0"/>
      <p:regular r:id="rId91"/>
      <p:bold r:id="rId92"/>
      <p:italic r:id="rId93"/>
      <p:boldItalic r:id="rId94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anske Text" panose="00000400000000000000" pitchFamily="2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anske Text" panose="00000400000000000000" pitchFamily="2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anske Text" panose="00000400000000000000" pitchFamily="2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anske Text" panose="00000400000000000000" pitchFamily="2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Danske Text" panose="00000400000000000000" pitchFamily="2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Danske Text" panose="00000400000000000000" pitchFamily="2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Danske Text" panose="00000400000000000000" pitchFamily="2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Danske Text" panose="00000400000000000000" pitchFamily="2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Danske Text" panose="00000400000000000000" pitchFamily="2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5">
          <p15:clr>
            <a:srgbClr val="A4A3A4"/>
          </p15:clr>
        </p15:guide>
        <p15:guide id="2" orient="horz" pos="1558">
          <p15:clr>
            <a:srgbClr val="A4A3A4"/>
          </p15:clr>
        </p15:guide>
        <p15:guide id="3" orient="horz" pos="3563">
          <p15:clr>
            <a:srgbClr val="A4A3A4"/>
          </p15:clr>
        </p15:guide>
        <p15:guide id="4" orient="horz" pos="1298">
          <p15:clr>
            <a:srgbClr val="A4A3A4"/>
          </p15:clr>
        </p15:guide>
        <p15:guide id="5" orient="horz" pos="3481">
          <p15:clr>
            <a:srgbClr val="A4A3A4"/>
          </p15:clr>
        </p15:guide>
        <p15:guide id="6" orient="horz" pos="4060">
          <p15:clr>
            <a:srgbClr val="A4A3A4"/>
          </p15:clr>
        </p15:guide>
        <p15:guide id="7" orient="horz" pos="434">
          <p15:clr>
            <a:srgbClr val="A4A3A4"/>
          </p15:clr>
        </p15:guide>
        <p15:guide id="8" orient="horz" pos="1026">
          <p15:clr>
            <a:srgbClr val="A4A3A4"/>
          </p15:clr>
        </p15:guide>
        <p15:guide id="9" pos="2958">
          <p15:clr>
            <a:srgbClr val="A4A3A4"/>
          </p15:clr>
        </p15:guide>
        <p15:guide id="10" pos="3061">
          <p15:clr>
            <a:srgbClr val="A4A3A4"/>
          </p15:clr>
        </p15:guide>
        <p15:guide id="11" pos="447">
          <p15:clr>
            <a:srgbClr val="A4A3A4"/>
          </p15:clr>
        </p15:guide>
        <p15:guide id="12" pos="55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60F"/>
    <a:srgbClr val="00293E"/>
    <a:srgbClr val="0092D2"/>
    <a:srgbClr val="4E3584"/>
    <a:srgbClr val="851F22"/>
    <a:srgbClr val="806221"/>
    <a:srgbClr val="53964A"/>
    <a:srgbClr val="BF11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5267" autoAdjust="0"/>
  </p:normalViewPr>
  <p:slideViewPr>
    <p:cSldViewPr>
      <p:cViewPr varScale="1">
        <p:scale>
          <a:sx n="104" d="100"/>
          <a:sy n="104" d="100"/>
        </p:scale>
        <p:origin x="414" y="84"/>
      </p:cViewPr>
      <p:guideLst>
        <p:guide orient="horz" pos="4225"/>
        <p:guide orient="horz" pos="1558"/>
        <p:guide orient="horz" pos="3563"/>
        <p:guide orient="horz" pos="1298"/>
        <p:guide orient="horz" pos="3481"/>
        <p:guide orient="horz" pos="4060"/>
        <p:guide orient="horz" pos="434"/>
        <p:guide orient="horz" pos="1026"/>
        <p:guide pos="2958"/>
        <p:guide pos="3061"/>
        <p:guide pos="447"/>
        <p:guide pos="55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87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90" Type="http://schemas.openxmlformats.org/officeDocument/2006/relationships/font" Target="fonts/font13.fntdata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93" Type="http://schemas.openxmlformats.org/officeDocument/2006/relationships/font" Target="fonts/font16.fnt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font" Target="fonts/font14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55670103092844"/>
          <c:y val="1.6949152542373103E-2"/>
          <c:w val="0.86184891640053796"/>
          <c:h val="0.9203389830508474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rgbClr val="FFFF00"/>
            </a:solidFill>
            <a:ln w="9354">
              <a:solidFill>
                <a:schemeClr val="tx1"/>
              </a:solidFill>
              <a:prstDash val="solid"/>
            </a:ln>
          </c:spPr>
          <c:invertIfNegative val="0"/>
          <c:dPt>
            <c:idx val="10"/>
            <c:invertIfNegative val="0"/>
            <c:bubble3D val="0"/>
          </c:dPt>
          <c:dPt>
            <c:idx val="11"/>
            <c:invertIfNegative val="0"/>
            <c:bubble3D val="0"/>
            <c:spPr>
              <a:solidFill>
                <a:srgbClr val="0070C0"/>
              </a:solidFill>
              <a:ln w="9354">
                <a:solidFill>
                  <a:schemeClr val="tx1"/>
                </a:solidFill>
                <a:prstDash val="solid"/>
              </a:ln>
            </c:spPr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9354">
                <a:solidFill>
                  <a:schemeClr val="tx1"/>
                </a:solidFill>
                <a:prstDash val="solid"/>
              </a:ln>
            </c:spPr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FF0000"/>
              </a:solidFill>
              <a:ln w="9354">
                <a:solidFill>
                  <a:schemeClr val="tx1"/>
                </a:solidFill>
                <a:prstDash val="solid"/>
              </a:ln>
            </c:spPr>
          </c:dPt>
          <c:dPt>
            <c:idx val="23"/>
            <c:invertIfNegative val="0"/>
            <c:bubble3D val="0"/>
            <c:spPr>
              <a:solidFill>
                <a:srgbClr val="FF0000"/>
              </a:solidFill>
              <a:ln w="9354">
                <a:solidFill>
                  <a:schemeClr val="tx1"/>
                </a:solidFill>
                <a:prstDash val="solid"/>
              </a:ln>
            </c:spPr>
          </c:dPt>
          <c:dPt>
            <c:idx val="25"/>
            <c:invertIfNegative val="0"/>
            <c:bubble3D val="0"/>
            <c:spPr>
              <a:solidFill>
                <a:srgbClr val="FF0000"/>
              </a:solidFill>
              <a:ln w="9354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8709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Sheet1!$B$1:$AB$1</c:f>
              <c:strCache>
                <c:ptCount val="27"/>
                <c:pt idx="0">
                  <c:v>Viro</c:v>
                </c:pt>
                <c:pt idx="1">
                  <c:v>Bulgaria</c:v>
                </c:pt>
                <c:pt idx="2">
                  <c:v>Tanska</c:v>
                </c:pt>
                <c:pt idx="3">
                  <c:v>Romania</c:v>
                </c:pt>
                <c:pt idx="4">
                  <c:v>Latvia</c:v>
                </c:pt>
                <c:pt idx="5">
                  <c:v>Tsekki</c:v>
                </c:pt>
                <c:pt idx="6">
                  <c:v>Liettua</c:v>
                </c:pt>
                <c:pt idx="7">
                  <c:v>Ruotsi</c:v>
                </c:pt>
                <c:pt idx="8">
                  <c:v>Puola</c:v>
                </c:pt>
                <c:pt idx="9">
                  <c:v>Slovakia</c:v>
                </c:pt>
                <c:pt idx="10">
                  <c:v>Hollanti</c:v>
                </c:pt>
                <c:pt idx="11">
                  <c:v>Suomi</c:v>
                </c:pt>
                <c:pt idx="12">
                  <c:v>Saksa</c:v>
                </c:pt>
                <c:pt idx="13">
                  <c:v>Unkari</c:v>
                </c:pt>
                <c:pt idx="14">
                  <c:v>Irlanti</c:v>
                </c:pt>
                <c:pt idx="15">
                  <c:v>Slovenia</c:v>
                </c:pt>
                <c:pt idx="16">
                  <c:v>Itävalta</c:v>
                </c:pt>
                <c:pt idx="17">
                  <c:v>Kroatia</c:v>
                </c:pt>
                <c:pt idx="18">
                  <c:v>Britannia</c:v>
                </c:pt>
                <c:pt idx="19">
                  <c:v>Ranska</c:v>
                </c:pt>
                <c:pt idx="20">
                  <c:v>Espanja</c:v>
                </c:pt>
                <c:pt idx="21">
                  <c:v>Belgia</c:v>
                </c:pt>
                <c:pt idx="22">
                  <c:v>USA</c:v>
                </c:pt>
                <c:pt idx="23">
                  <c:v>Portugali</c:v>
                </c:pt>
                <c:pt idx="24">
                  <c:v>Italia</c:v>
                </c:pt>
                <c:pt idx="25">
                  <c:v>Kreikka</c:v>
                </c:pt>
                <c:pt idx="26">
                  <c:v>Japani</c:v>
                </c:pt>
              </c:strCache>
            </c:strRef>
          </c:cat>
          <c:val>
            <c:numRef>
              <c:f>Sheet1!$B$2:$AB$2</c:f>
              <c:numCache>
                <c:formatCode>General</c:formatCode>
                <c:ptCount val="27"/>
                <c:pt idx="0">
                  <c:v>9</c:v>
                </c:pt>
                <c:pt idx="1">
                  <c:v>29</c:v>
                </c:pt>
                <c:pt idx="2">
                  <c:v>39</c:v>
                </c:pt>
                <c:pt idx="3">
                  <c:v>39</c:v>
                </c:pt>
                <c:pt idx="4">
                  <c:v>40</c:v>
                </c:pt>
                <c:pt idx="5">
                  <c:v>40</c:v>
                </c:pt>
                <c:pt idx="6">
                  <c:v>41</c:v>
                </c:pt>
                <c:pt idx="7">
                  <c:v>42</c:v>
                </c:pt>
                <c:pt idx="8">
                  <c:v>53</c:v>
                </c:pt>
                <c:pt idx="9">
                  <c:v>53</c:v>
                </c:pt>
                <c:pt idx="10">
                  <c:v>62</c:v>
                </c:pt>
                <c:pt idx="11">
                  <c:v>65</c:v>
                </c:pt>
                <c:pt idx="12">
                  <c:v>68</c:v>
                </c:pt>
                <c:pt idx="13">
                  <c:v>73</c:v>
                </c:pt>
                <c:pt idx="14">
                  <c:v>75</c:v>
                </c:pt>
                <c:pt idx="15">
                  <c:v>80</c:v>
                </c:pt>
                <c:pt idx="16">
                  <c:v>84</c:v>
                </c:pt>
                <c:pt idx="17">
                  <c:v>85</c:v>
                </c:pt>
                <c:pt idx="18">
                  <c:v>89</c:v>
                </c:pt>
                <c:pt idx="19">
                  <c:v>96</c:v>
                </c:pt>
                <c:pt idx="20">
                  <c:v>100</c:v>
                </c:pt>
                <c:pt idx="21">
                  <c:v>107</c:v>
                </c:pt>
                <c:pt idx="22">
                  <c:v>108</c:v>
                </c:pt>
                <c:pt idx="23">
                  <c:v>130</c:v>
                </c:pt>
                <c:pt idx="24">
                  <c:v>133</c:v>
                </c:pt>
                <c:pt idx="25">
                  <c:v>182</c:v>
                </c:pt>
                <c:pt idx="26">
                  <c:v>251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45367648"/>
        <c:axId val="245369216"/>
      </c:barChart>
      <c:catAx>
        <c:axId val="24536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34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8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53692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5369216"/>
        <c:scaling>
          <c:orientation val="minMax"/>
          <c:max val="260"/>
          <c:min val="0"/>
        </c:scaling>
        <c:delete val="0"/>
        <c:axPos val="b"/>
        <c:majorGridlines>
          <c:spPr>
            <a:ln w="234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870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4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5367648"/>
        <c:crosses val="autoZero"/>
        <c:crossBetween val="between"/>
        <c:majorUnit val="10"/>
      </c:valAx>
      <c:spPr>
        <a:noFill/>
        <a:ln w="25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8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55670103092822"/>
          <c:y val="1.6949152542373041E-2"/>
          <c:w val="0.86184891640053574"/>
          <c:h val="0.920338983050847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 w="9317">
              <a:solidFill>
                <a:schemeClr val="tx1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 w="9317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ln w="9317">
                <a:solidFill>
                  <a:schemeClr val="tx1"/>
                </a:solidFill>
                <a:prstDash val="solid"/>
              </a:ln>
            </c:spPr>
          </c:dPt>
          <c:dPt>
            <c:idx val="7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 w="9317">
                <a:solidFill>
                  <a:schemeClr val="tx1"/>
                </a:solidFill>
                <a:prstDash val="solid"/>
              </a:ln>
            </c:spPr>
          </c:dPt>
          <c:dPt>
            <c:idx val="20"/>
            <c:invertIfNegative val="0"/>
            <c:bubble3D val="0"/>
            <c:spPr>
              <a:solidFill>
                <a:srgbClr val="92D050"/>
              </a:solidFill>
              <a:ln w="9317">
                <a:solidFill>
                  <a:schemeClr val="tx1"/>
                </a:solidFill>
                <a:prstDash val="solid"/>
              </a:ln>
            </c:spPr>
          </c:dPt>
          <c:dPt>
            <c:idx val="24"/>
            <c:invertIfNegative val="0"/>
            <c:bubble3D val="0"/>
          </c:dPt>
          <c:dLbls>
            <c:spPr>
              <a:noFill/>
              <a:ln w="18637">
                <a:noFill/>
              </a:ln>
            </c:spPr>
            <c:txPr>
              <a:bodyPr/>
              <a:lstStyle/>
              <a:p>
                <a:pPr>
                  <a:defRPr sz="138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Sheet1!$A$1:$Y$1</c:f>
              <c:strCache>
                <c:ptCount val="25"/>
                <c:pt idx="0">
                  <c:v>Suomi</c:v>
                </c:pt>
                <c:pt idx="1">
                  <c:v>Irlanti</c:v>
                </c:pt>
                <c:pt idx="2">
                  <c:v>Ranska</c:v>
                </c:pt>
                <c:pt idx="3">
                  <c:v>Slovenia</c:v>
                </c:pt>
                <c:pt idx="4">
                  <c:v>Itävalta</c:v>
                </c:pt>
                <c:pt idx="5">
                  <c:v>Viro</c:v>
                </c:pt>
                <c:pt idx="6">
                  <c:v>Ruotsi</c:v>
                </c:pt>
                <c:pt idx="7">
                  <c:v>Unkari</c:v>
                </c:pt>
                <c:pt idx="8">
                  <c:v>Italia</c:v>
                </c:pt>
                <c:pt idx="9">
                  <c:v>Puola</c:v>
                </c:pt>
                <c:pt idx="10">
                  <c:v>Slovakia</c:v>
                </c:pt>
                <c:pt idx="11">
                  <c:v>Liettua</c:v>
                </c:pt>
                <c:pt idx="12">
                  <c:v>Portugali</c:v>
                </c:pt>
                <c:pt idx="13">
                  <c:v>Norja</c:v>
                </c:pt>
                <c:pt idx="14">
                  <c:v>Belgia</c:v>
                </c:pt>
                <c:pt idx="15">
                  <c:v>Espanja</c:v>
                </c:pt>
                <c:pt idx="16">
                  <c:v>Tsekki</c:v>
                </c:pt>
                <c:pt idx="17">
                  <c:v>Sveitsi</c:v>
                </c:pt>
                <c:pt idx="18">
                  <c:v>Britannia</c:v>
                </c:pt>
                <c:pt idx="19">
                  <c:v>Bulgaria</c:v>
                </c:pt>
                <c:pt idx="20">
                  <c:v>Tanska</c:v>
                </c:pt>
                <c:pt idx="21">
                  <c:v>Hollanti</c:v>
                </c:pt>
                <c:pt idx="22">
                  <c:v>Saksa</c:v>
                </c:pt>
                <c:pt idx="23">
                  <c:v>Romania</c:v>
                </c:pt>
                <c:pt idx="24">
                  <c:v>Kreikka</c:v>
                </c:pt>
              </c:strCache>
            </c:strRef>
          </c:cat>
          <c:val>
            <c:numRef>
              <c:f>Sheet1!$A$2:$Y$2</c:f>
              <c:numCache>
                <c:formatCode>General</c:formatCode>
                <c:ptCount val="25"/>
                <c:pt idx="0">
                  <c:v>4.9000000000000004</c:v>
                </c:pt>
                <c:pt idx="1">
                  <c:v>5.5</c:v>
                </c:pt>
                <c:pt idx="2">
                  <c:v>5.7</c:v>
                </c:pt>
                <c:pt idx="3">
                  <c:v>6.1</c:v>
                </c:pt>
                <c:pt idx="4">
                  <c:v>6.4</c:v>
                </c:pt>
                <c:pt idx="5">
                  <c:v>6.8</c:v>
                </c:pt>
                <c:pt idx="6">
                  <c:v>7.5</c:v>
                </c:pt>
                <c:pt idx="7">
                  <c:v>8.5</c:v>
                </c:pt>
                <c:pt idx="8">
                  <c:v>8.6</c:v>
                </c:pt>
                <c:pt idx="9">
                  <c:v>8.6999999999999993</c:v>
                </c:pt>
                <c:pt idx="10">
                  <c:v>9.1</c:v>
                </c:pt>
                <c:pt idx="11">
                  <c:v>9.1</c:v>
                </c:pt>
                <c:pt idx="12">
                  <c:v>9.1</c:v>
                </c:pt>
                <c:pt idx="13">
                  <c:v>9.4</c:v>
                </c:pt>
                <c:pt idx="14">
                  <c:v>9.4</c:v>
                </c:pt>
                <c:pt idx="15">
                  <c:v>10.3</c:v>
                </c:pt>
                <c:pt idx="16">
                  <c:v>10.4</c:v>
                </c:pt>
                <c:pt idx="17">
                  <c:v>11.7</c:v>
                </c:pt>
                <c:pt idx="18">
                  <c:v>12.5</c:v>
                </c:pt>
                <c:pt idx="19">
                  <c:v>14.8</c:v>
                </c:pt>
                <c:pt idx="20">
                  <c:v>15.1</c:v>
                </c:pt>
                <c:pt idx="21">
                  <c:v>15.6</c:v>
                </c:pt>
                <c:pt idx="22">
                  <c:v>15.6</c:v>
                </c:pt>
                <c:pt idx="23">
                  <c:v>15.9</c:v>
                </c:pt>
                <c:pt idx="24">
                  <c:v>40.9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161088128"/>
        <c:axId val="161089696"/>
      </c:barChart>
      <c:catAx>
        <c:axId val="16108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33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9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1089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61089696"/>
        <c:scaling>
          <c:orientation val="minMax"/>
          <c:max val="45"/>
        </c:scaling>
        <c:delete val="0"/>
        <c:axPos val="b"/>
        <c:majorGridlines>
          <c:spPr>
            <a:ln w="233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61088128"/>
        <c:crosses val="autoZero"/>
        <c:crossBetween val="between"/>
      </c:valAx>
      <c:spPr>
        <a:noFill/>
        <a:ln w="2539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5567010309282"/>
          <c:y val="1.6949152542373024E-2"/>
          <c:w val="0.86184891640053485"/>
          <c:h val="0.920338983050847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FFFF00"/>
            </a:solidFill>
            <a:ln w="9303">
              <a:solidFill>
                <a:schemeClr val="tx1"/>
              </a:solidFill>
              <a:prstDash val="solid"/>
            </a:ln>
          </c:spPr>
          <c:invertIfNegative val="0"/>
          <c:dPt>
            <c:idx val="3"/>
            <c:invertIfNegative val="0"/>
            <c:bubble3D val="0"/>
            <c:spPr>
              <a:solidFill>
                <a:srgbClr val="92D050"/>
              </a:solidFill>
              <a:ln w="9303">
                <a:solidFill>
                  <a:schemeClr val="tx1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 w="9303">
                <a:solidFill>
                  <a:schemeClr val="tx1"/>
                </a:solidFill>
                <a:prstDash val="solid"/>
              </a:ln>
            </c:spPr>
          </c:dPt>
          <c:dPt>
            <c:idx val="7"/>
            <c:invertIfNegative val="0"/>
            <c:bubble3D val="0"/>
          </c:dPt>
          <c:dPt>
            <c:idx val="10"/>
            <c:invertIfNegative val="0"/>
            <c:bubble3D val="0"/>
            <c:spPr>
              <a:solidFill>
                <a:srgbClr val="92D050"/>
              </a:solidFill>
              <a:ln w="9303">
                <a:solidFill>
                  <a:schemeClr val="tx1"/>
                </a:solidFill>
                <a:prstDash val="solid"/>
              </a:ln>
            </c:spPr>
          </c:dPt>
          <c:dPt>
            <c:idx val="13"/>
            <c:invertIfNegative val="0"/>
            <c:bubble3D val="0"/>
            <c:spPr>
              <a:solidFill>
                <a:srgbClr val="92D050"/>
              </a:solidFill>
              <a:ln w="9303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8613">
                <a:noFill/>
              </a:ln>
            </c:spPr>
            <c:txPr>
              <a:bodyPr/>
              <a:lstStyle/>
              <a:p>
                <a:pPr>
                  <a:defRPr sz="138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Sheet1!$A$1:$AB$1</c:f>
              <c:strCache>
                <c:ptCount val="28"/>
                <c:pt idx="0">
                  <c:v>Belgia</c:v>
                </c:pt>
                <c:pt idx="1">
                  <c:v>Hollanti</c:v>
                </c:pt>
                <c:pt idx="2">
                  <c:v>Irlanti</c:v>
                </c:pt>
                <c:pt idx="3">
                  <c:v>Norja</c:v>
                </c:pt>
                <c:pt idx="4">
                  <c:v>Espanja</c:v>
                </c:pt>
                <c:pt idx="5">
                  <c:v>Suomi</c:v>
                </c:pt>
                <c:pt idx="6">
                  <c:v>Sveitsi</c:v>
                </c:pt>
                <c:pt idx="7">
                  <c:v>Saksa</c:v>
                </c:pt>
                <c:pt idx="8">
                  <c:v>Britannia</c:v>
                </c:pt>
                <c:pt idx="9">
                  <c:v>Ranska</c:v>
                </c:pt>
                <c:pt idx="10">
                  <c:v>Tanska</c:v>
                </c:pt>
                <c:pt idx="11">
                  <c:v>Islanti</c:v>
                </c:pt>
                <c:pt idx="12">
                  <c:v>Portugali</c:v>
                </c:pt>
                <c:pt idx="13">
                  <c:v>Ruotsi</c:v>
                </c:pt>
                <c:pt idx="14">
                  <c:v>Viro</c:v>
                </c:pt>
                <c:pt idx="15">
                  <c:v>Slovenia</c:v>
                </c:pt>
                <c:pt idx="16">
                  <c:v>Itävalta</c:v>
                </c:pt>
                <c:pt idx="17">
                  <c:v>Tsekki</c:v>
                </c:pt>
                <c:pt idx="18">
                  <c:v>Liettua</c:v>
                </c:pt>
                <c:pt idx="19">
                  <c:v>Italia</c:v>
                </c:pt>
                <c:pt idx="20">
                  <c:v>Kreikka</c:v>
                </c:pt>
                <c:pt idx="21">
                  <c:v>Slovakia</c:v>
                </c:pt>
                <c:pt idx="22">
                  <c:v>Unkari</c:v>
                </c:pt>
                <c:pt idx="23">
                  <c:v>Latvia</c:v>
                </c:pt>
                <c:pt idx="24">
                  <c:v>Bulgaria</c:v>
                </c:pt>
                <c:pt idx="25">
                  <c:v>Kroatia</c:v>
                </c:pt>
                <c:pt idx="26">
                  <c:v>Puola</c:v>
                </c:pt>
                <c:pt idx="27">
                  <c:v>Romania</c:v>
                </c:pt>
              </c:strCache>
            </c:strRef>
          </c:cat>
          <c:val>
            <c:numRef>
              <c:f>Sheet1!$A$2:$AB$2</c:f>
              <c:numCache>
                <c:formatCode>General</c:formatCode>
                <c:ptCount val="28"/>
                <c:pt idx="0">
                  <c:v>1.6</c:v>
                </c:pt>
                <c:pt idx="1">
                  <c:v>3.3</c:v>
                </c:pt>
                <c:pt idx="2">
                  <c:v>3.9</c:v>
                </c:pt>
                <c:pt idx="3">
                  <c:v>5.2</c:v>
                </c:pt>
                <c:pt idx="4">
                  <c:v>5.5</c:v>
                </c:pt>
                <c:pt idx="5">
                  <c:v>6.7</c:v>
                </c:pt>
                <c:pt idx="6">
                  <c:v>6.8</c:v>
                </c:pt>
                <c:pt idx="7">
                  <c:v>7</c:v>
                </c:pt>
                <c:pt idx="8">
                  <c:v>7.3</c:v>
                </c:pt>
                <c:pt idx="9">
                  <c:v>7.4</c:v>
                </c:pt>
                <c:pt idx="10">
                  <c:v>8.1</c:v>
                </c:pt>
                <c:pt idx="11">
                  <c:v>8.3000000000000007</c:v>
                </c:pt>
                <c:pt idx="12">
                  <c:v>10.3</c:v>
                </c:pt>
                <c:pt idx="13">
                  <c:v>10.7</c:v>
                </c:pt>
                <c:pt idx="14">
                  <c:v>13.4</c:v>
                </c:pt>
                <c:pt idx="15">
                  <c:v>13.7</c:v>
                </c:pt>
                <c:pt idx="16">
                  <c:v>15</c:v>
                </c:pt>
                <c:pt idx="17">
                  <c:v>18.7</c:v>
                </c:pt>
                <c:pt idx="18">
                  <c:v>26.4</c:v>
                </c:pt>
                <c:pt idx="19">
                  <c:v>27.8</c:v>
                </c:pt>
                <c:pt idx="20">
                  <c:v>28.1</c:v>
                </c:pt>
                <c:pt idx="21">
                  <c:v>37.799999999999997</c:v>
                </c:pt>
                <c:pt idx="22">
                  <c:v>41.1</c:v>
                </c:pt>
                <c:pt idx="23">
                  <c:v>41.4</c:v>
                </c:pt>
                <c:pt idx="24">
                  <c:v>41.4</c:v>
                </c:pt>
                <c:pt idx="25">
                  <c:v>42.1</c:v>
                </c:pt>
                <c:pt idx="26">
                  <c:v>43.4</c:v>
                </c:pt>
                <c:pt idx="27">
                  <c:v>49.7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94659768"/>
        <c:axId val="494660160"/>
      </c:barChart>
      <c:catAx>
        <c:axId val="494659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3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4660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94660160"/>
        <c:scaling>
          <c:orientation val="minMax"/>
          <c:max val="50"/>
        </c:scaling>
        <c:delete val="0"/>
        <c:axPos val="b"/>
        <c:majorGridlines>
          <c:spPr>
            <a:ln w="233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861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9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4659768"/>
        <c:crosses val="autoZero"/>
        <c:crossBetween val="between"/>
      </c:valAx>
      <c:spPr>
        <a:noFill/>
        <a:ln w="2538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60"/>
      <c:rotY val="20"/>
      <c:depthPercent val="10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389">
          <a:noFill/>
        </a:ln>
      </c:spPr>
    </c:sideWall>
    <c:backWall>
      <c:thickness val="0"/>
      <c:spPr>
        <a:noFill/>
        <a:ln w="25389">
          <a:noFill/>
        </a:ln>
      </c:spPr>
    </c:backWall>
    <c:plotArea>
      <c:layout>
        <c:manualLayout>
          <c:layoutTarget val="inner"/>
          <c:xMode val="edge"/>
          <c:yMode val="edge"/>
          <c:x val="0.1832481627296588"/>
          <c:y val="2.6805697792740141E-2"/>
          <c:w val="0.87040207474065656"/>
          <c:h val="0.94015296943558346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FF00"/>
            </a:solidFill>
            <a:ln w="8246">
              <a:solidFill>
                <a:schemeClr val="tx1"/>
              </a:solidFill>
              <a:prstDash val="solid"/>
            </a:ln>
          </c:spPr>
          <c:invertIfNegative val="0"/>
          <c:dPt>
            <c:idx val="17"/>
            <c:invertIfNegative val="0"/>
            <c:bubble3D val="0"/>
          </c:dPt>
          <c:dPt>
            <c:idx val="20"/>
            <c:invertIfNegative val="0"/>
            <c:bubble3D val="0"/>
            <c:spPr>
              <a:solidFill>
                <a:srgbClr val="0092D2"/>
              </a:solidFill>
              <a:ln w="8246">
                <a:solidFill>
                  <a:schemeClr val="tx1"/>
                </a:solidFill>
                <a:prstDash val="solid"/>
              </a:ln>
            </c:spPr>
          </c:dPt>
          <c:dLbls>
            <c:spPr>
              <a:noFill/>
              <a:ln w="16500">
                <a:noFill/>
              </a:ln>
            </c:spPr>
            <c:txPr>
              <a:bodyPr/>
              <a:lstStyle/>
              <a:p>
                <a:pPr>
                  <a:defRPr sz="140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Viro</c:v>
                </c:pt>
                <c:pt idx="1">
                  <c:v>Saudi Arabia</c:v>
                </c:pt>
                <c:pt idx="2">
                  <c:v>Kiina</c:v>
                </c:pt>
                <c:pt idx="3">
                  <c:v>Islanti</c:v>
                </c:pt>
                <c:pt idx="4">
                  <c:v>Korea</c:v>
                </c:pt>
                <c:pt idx="5">
                  <c:v>Malesia</c:v>
                </c:pt>
                <c:pt idx="6">
                  <c:v>Israel</c:v>
                </c:pt>
                <c:pt idx="7">
                  <c:v>Irlanti</c:v>
                </c:pt>
                <c:pt idx="8">
                  <c:v>Australia</c:v>
                </c:pt>
                <c:pt idx="9">
                  <c:v>Ranska</c:v>
                </c:pt>
                <c:pt idx="10">
                  <c:v>Luxemburg</c:v>
                </c:pt>
                <c:pt idx="11">
                  <c:v>Itävalta</c:v>
                </c:pt>
                <c:pt idx="12">
                  <c:v>Qatar</c:v>
                </c:pt>
                <c:pt idx="13">
                  <c:v>Belgia</c:v>
                </c:pt>
                <c:pt idx="14">
                  <c:v>Arabiemiraatit</c:v>
                </c:pt>
                <c:pt idx="15">
                  <c:v>Kanada</c:v>
                </c:pt>
                <c:pt idx="16">
                  <c:v>Taiwan</c:v>
                </c:pt>
                <c:pt idx="17">
                  <c:v>Uusi Seelanti</c:v>
                </c:pt>
                <c:pt idx="18">
                  <c:v>Tanska</c:v>
                </c:pt>
                <c:pt idx="19">
                  <c:v>Norja</c:v>
                </c:pt>
                <c:pt idx="20">
                  <c:v>Suomi</c:v>
                </c:pt>
                <c:pt idx="21">
                  <c:v>Hong Kong</c:v>
                </c:pt>
                <c:pt idx="22">
                  <c:v>Japani</c:v>
                </c:pt>
                <c:pt idx="23">
                  <c:v>Britannia</c:v>
                </c:pt>
                <c:pt idx="24">
                  <c:v>Ruotsi</c:v>
                </c:pt>
                <c:pt idx="25">
                  <c:v>Saksa</c:v>
                </c:pt>
                <c:pt idx="26">
                  <c:v>Hollanti</c:v>
                </c:pt>
                <c:pt idx="27">
                  <c:v>USA</c:v>
                </c:pt>
                <c:pt idx="28">
                  <c:v>Singapore</c:v>
                </c:pt>
                <c:pt idx="29">
                  <c:v>Sveitsi</c:v>
                </c:pt>
              </c:strCache>
            </c:strRef>
          </c:cat>
          <c:val>
            <c:numRef>
              <c:f>Sheet1!$A$2:$AD$2</c:f>
              <c:numCache>
                <c:formatCode>General</c:formatCode>
                <c:ptCount val="30"/>
                <c:pt idx="0">
                  <c:v>30</c:v>
                </c:pt>
                <c:pt idx="1">
                  <c:v>29</c:v>
                </c:pt>
                <c:pt idx="2">
                  <c:v>28</c:v>
                </c:pt>
                <c:pt idx="3">
                  <c:v>27</c:v>
                </c:pt>
                <c:pt idx="4">
                  <c:v>26</c:v>
                </c:pt>
                <c:pt idx="5">
                  <c:v>25</c:v>
                </c:pt>
                <c:pt idx="6">
                  <c:v>24</c:v>
                </c:pt>
                <c:pt idx="7">
                  <c:v>23</c:v>
                </c:pt>
                <c:pt idx="8">
                  <c:v>22</c:v>
                </c:pt>
                <c:pt idx="9">
                  <c:v>21</c:v>
                </c:pt>
                <c:pt idx="10">
                  <c:v>20</c:v>
                </c:pt>
                <c:pt idx="11">
                  <c:v>19</c:v>
                </c:pt>
                <c:pt idx="12">
                  <c:v>18</c:v>
                </c:pt>
                <c:pt idx="13">
                  <c:v>17</c:v>
                </c:pt>
                <c:pt idx="14">
                  <c:v>16</c:v>
                </c:pt>
                <c:pt idx="15">
                  <c:v>15</c:v>
                </c:pt>
                <c:pt idx="16">
                  <c:v>14</c:v>
                </c:pt>
                <c:pt idx="17">
                  <c:v>13</c:v>
                </c:pt>
                <c:pt idx="18">
                  <c:v>12</c:v>
                </c:pt>
                <c:pt idx="19">
                  <c:v>11</c:v>
                </c:pt>
                <c:pt idx="20">
                  <c:v>10</c:v>
                </c:pt>
                <c:pt idx="21">
                  <c:v>9</c:v>
                </c:pt>
                <c:pt idx="22">
                  <c:v>8</c:v>
                </c:pt>
                <c:pt idx="23">
                  <c:v>7</c:v>
                </c:pt>
                <c:pt idx="24">
                  <c:v>6</c:v>
                </c:pt>
                <c:pt idx="25">
                  <c:v>5</c:v>
                </c:pt>
                <c:pt idx="26">
                  <c:v>4</c:v>
                </c:pt>
                <c:pt idx="27">
                  <c:v>3</c:v>
                </c:pt>
                <c:pt idx="28">
                  <c:v>2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"/>
        <c:shape val="box"/>
        <c:axId val="494660552"/>
        <c:axId val="245368432"/>
        <c:axId val="0"/>
      </c:bar3DChart>
      <c:catAx>
        <c:axId val="4946605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0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45368432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245368432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65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4660552"/>
        <c:crosses val="autoZero"/>
        <c:crossBetween val="between"/>
        <c:majorUnit val="5"/>
      </c:valAx>
      <c:spPr>
        <a:noFill/>
        <a:ln w="2539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55"/>
      <c:rotY val="20"/>
      <c:depthPercent val="10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389">
          <a:noFill/>
        </a:ln>
      </c:spPr>
    </c:sideWall>
    <c:backWall>
      <c:thickness val="0"/>
      <c:spPr>
        <a:noFill/>
        <a:ln w="25389">
          <a:noFill/>
        </a:ln>
      </c:spPr>
    </c:backWall>
    <c:plotArea>
      <c:layout>
        <c:manualLayout>
          <c:layoutTarget val="inner"/>
          <c:xMode val="edge"/>
          <c:yMode val="edge"/>
          <c:x val="0.15893462260062896"/>
          <c:y val="6.2047417616948276E-3"/>
          <c:w val="0.82432346302562176"/>
          <c:h val="0.92033898305084749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FF00"/>
            </a:solidFill>
            <a:ln w="824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4"/>
              <c:spPr>
                <a:solidFill>
                  <a:srgbClr val="FFFF0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9"/>
              <c:spPr>
                <a:solidFill>
                  <a:srgbClr val="0070C0"/>
                </a:solidFill>
              </c:spPr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Sheet1!$A$1:$AD$1</c:f>
              <c:strCache>
                <c:ptCount val="30"/>
                <c:pt idx="0">
                  <c:v>Puola</c:v>
                </c:pt>
                <c:pt idx="1">
                  <c:v>Kasakstan</c:v>
                </c:pt>
                <c:pt idx="2">
                  <c:v>Venäjä</c:v>
                </c:pt>
                <c:pt idx="3">
                  <c:v>Latvia</c:v>
                </c:pt>
                <c:pt idx="4">
                  <c:v>Ukraina</c:v>
                </c:pt>
                <c:pt idx="5">
                  <c:v>Tsekki</c:v>
                </c:pt>
                <c:pt idx="6">
                  <c:v>USA</c:v>
                </c:pt>
                <c:pt idx="7">
                  <c:v>Israel</c:v>
                </c:pt>
                <c:pt idx="8">
                  <c:v>Luxemburg</c:v>
                </c:pt>
                <c:pt idx="9">
                  <c:v>Liettua</c:v>
                </c:pt>
                <c:pt idx="10">
                  <c:v>Islanti</c:v>
                </c:pt>
                <c:pt idx="11">
                  <c:v>Britannia</c:v>
                </c:pt>
                <c:pt idx="12">
                  <c:v>Australia</c:v>
                </c:pt>
                <c:pt idx="13">
                  <c:v>Ranska</c:v>
                </c:pt>
                <c:pt idx="14">
                  <c:v>Slovenia</c:v>
                </c:pt>
                <c:pt idx="15">
                  <c:v>Viro</c:v>
                </c:pt>
                <c:pt idx="16">
                  <c:v>Irlanti</c:v>
                </c:pt>
                <c:pt idx="17">
                  <c:v>Singapore</c:v>
                </c:pt>
                <c:pt idx="18">
                  <c:v>Itävalta</c:v>
                </c:pt>
                <c:pt idx="19">
                  <c:v>Saksa</c:v>
                </c:pt>
                <c:pt idx="20">
                  <c:v>Belgia</c:v>
                </c:pt>
                <c:pt idx="21">
                  <c:v>Kanada</c:v>
                </c:pt>
                <c:pt idx="22">
                  <c:v>Hollanti</c:v>
                </c:pt>
                <c:pt idx="23">
                  <c:v>Tanska</c:v>
                </c:pt>
                <c:pt idx="24">
                  <c:v>Uusi Seelanti</c:v>
                </c:pt>
                <c:pt idx="25">
                  <c:v>Ruotsi</c:v>
                </c:pt>
                <c:pt idx="26">
                  <c:v>Japani</c:v>
                </c:pt>
                <c:pt idx="27">
                  <c:v>Sveitsi</c:v>
                </c:pt>
                <c:pt idx="28">
                  <c:v>Norja</c:v>
                </c:pt>
                <c:pt idx="29">
                  <c:v>Suomi</c:v>
                </c:pt>
              </c:strCache>
            </c:strRef>
          </c:cat>
          <c:val>
            <c:numRef>
              <c:f>Sheet1!$A$2:$AD$2</c:f>
              <c:numCache>
                <c:formatCode>General</c:formatCode>
                <c:ptCount val="30"/>
                <c:pt idx="0">
                  <c:v>30</c:v>
                </c:pt>
                <c:pt idx="1">
                  <c:v>29</c:v>
                </c:pt>
                <c:pt idx="2">
                  <c:v>28</c:v>
                </c:pt>
                <c:pt idx="3">
                  <c:v>27</c:v>
                </c:pt>
                <c:pt idx="4">
                  <c:v>26</c:v>
                </c:pt>
                <c:pt idx="5">
                  <c:v>25</c:v>
                </c:pt>
                <c:pt idx="6">
                  <c:v>24</c:v>
                </c:pt>
                <c:pt idx="7">
                  <c:v>23</c:v>
                </c:pt>
                <c:pt idx="8">
                  <c:v>22</c:v>
                </c:pt>
                <c:pt idx="9">
                  <c:v>21</c:v>
                </c:pt>
                <c:pt idx="10">
                  <c:v>20</c:v>
                </c:pt>
                <c:pt idx="11">
                  <c:v>19</c:v>
                </c:pt>
                <c:pt idx="12">
                  <c:v>18</c:v>
                </c:pt>
                <c:pt idx="13">
                  <c:v>17</c:v>
                </c:pt>
                <c:pt idx="14">
                  <c:v>16</c:v>
                </c:pt>
                <c:pt idx="15">
                  <c:v>15</c:v>
                </c:pt>
                <c:pt idx="16">
                  <c:v>14</c:v>
                </c:pt>
                <c:pt idx="17">
                  <c:v>13</c:v>
                </c:pt>
                <c:pt idx="18">
                  <c:v>12</c:v>
                </c:pt>
                <c:pt idx="19">
                  <c:v>11</c:v>
                </c:pt>
                <c:pt idx="20">
                  <c:v>10</c:v>
                </c:pt>
                <c:pt idx="21">
                  <c:v>9</c:v>
                </c:pt>
                <c:pt idx="22">
                  <c:v>8</c:v>
                </c:pt>
                <c:pt idx="23">
                  <c:v>7</c:v>
                </c:pt>
                <c:pt idx="24">
                  <c:v>6</c:v>
                </c:pt>
                <c:pt idx="25">
                  <c:v>5</c:v>
                </c:pt>
                <c:pt idx="26">
                  <c:v>4</c:v>
                </c:pt>
                <c:pt idx="27">
                  <c:v>3</c:v>
                </c:pt>
                <c:pt idx="28">
                  <c:v>2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"/>
        <c:shape val="box"/>
        <c:axId val="495392656"/>
        <c:axId val="495393048"/>
        <c:axId val="0"/>
      </c:bar3DChart>
      <c:catAx>
        <c:axId val="4953926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0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5393048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495393048"/>
        <c:scaling>
          <c:orientation val="minMax"/>
          <c:max val="3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64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5392656"/>
        <c:crosses val="autoZero"/>
        <c:crossBetween val="between"/>
        <c:majorUnit val="5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hPercent val="164"/>
      <c:rotY val="20"/>
      <c:depthPercent val="100"/>
      <c:rAngAx val="0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389">
          <a:noFill/>
        </a:ln>
      </c:spPr>
    </c:sideWall>
    <c:backWall>
      <c:thickness val="0"/>
      <c:spPr>
        <a:noFill/>
        <a:ln w="25389">
          <a:noFill/>
        </a:ln>
      </c:spPr>
    </c:backWall>
    <c:plotArea>
      <c:layout>
        <c:manualLayout>
          <c:layoutTarget val="inner"/>
          <c:xMode val="edge"/>
          <c:yMode val="edge"/>
          <c:x val="0.15893462260062896"/>
          <c:y val="6.2047417616948207E-3"/>
          <c:w val="0.82432346302562176"/>
          <c:h val="0.92033898305084749"/>
        </c:manualLayout>
      </c:layout>
      <c:bar3DChart>
        <c:barDir val="bar"/>
        <c:grouping val="stacked"/>
        <c:varyColors val="0"/>
        <c:ser>
          <c:idx val="0"/>
          <c:order val="0"/>
          <c:spPr>
            <a:solidFill>
              <a:srgbClr val="FFFF00"/>
            </a:solidFill>
            <a:ln w="8246">
              <a:solidFill>
                <a:schemeClr val="tx1"/>
              </a:solidFill>
              <a:prstDash val="solid"/>
            </a:ln>
          </c:spPr>
          <c:invertIfNegative val="0"/>
          <c:dPt>
            <c:idx val="23"/>
            <c:invertIfNegative val="0"/>
            <c:bubble3D val="0"/>
            <c:spPr>
              <a:solidFill>
                <a:srgbClr val="0070C0"/>
              </a:solidFill>
              <a:ln w="8246">
                <a:solidFill>
                  <a:schemeClr val="tx1"/>
                </a:solidFill>
                <a:prstDash val="solid"/>
              </a:ln>
            </c:spPr>
          </c:dPt>
          <c:dLbls>
            <c:dLbl>
              <c:idx val="24"/>
              <c:spPr/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Sheet1!$A$1:$Y$1</c:f>
              <c:strCache>
                <c:ptCount val="25"/>
                <c:pt idx="0">
                  <c:v>Irlanti</c:v>
                </c:pt>
                <c:pt idx="1">
                  <c:v>Ranska</c:v>
                </c:pt>
                <c:pt idx="2">
                  <c:v>Belgia</c:v>
                </c:pt>
                <c:pt idx="3">
                  <c:v>Viro</c:v>
                </c:pt>
                <c:pt idx="4">
                  <c:v>Israel</c:v>
                </c:pt>
                <c:pt idx="5">
                  <c:v>Itävalta</c:v>
                </c:pt>
                <c:pt idx="6">
                  <c:v>Taiwan</c:v>
                </c:pt>
                <c:pt idx="7">
                  <c:v>Australia</c:v>
                </c:pt>
                <c:pt idx="8">
                  <c:v>Uusi Seelanti</c:v>
                </c:pt>
                <c:pt idx="9">
                  <c:v>Islanti</c:v>
                </c:pt>
                <c:pt idx="10">
                  <c:v>Saksa</c:v>
                </c:pt>
                <c:pt idx="11">
                  <c:v>Kanada</c:v>
                </c:pt>
                <c:pt idx="12">
                  <c:v>Korea</c:v>
                </c:pt>
                <c:pt idx="13">
                  <c:v>Hong Kong</c:v>
                </c:pt>
                <c:pt idx="14">
                  <c:v>Tanska</c:v>
                </c:pt>
                <c:pt idx="15">
                  <c:v>Japani</c:v>
                </c:pt>
                <c:pt idx="16">
                  <c:v>Luxemburg</c:v>
                </c:pt>
                <c:pt idx="17">
                  <c:v>Britannia</c:v>
                </c:pt>
                <c:pt idx="18">
                  <c:v>Sveitsi</c:v>
                </c:pt>
                <c:pt idx="19">
                  <c:v>Hollanti</c:v>
                </c:pt>
                <c:pt idx="20">
                  <c:v>USA</c:v>
                </c:pt>
                <c:pt idx="21">
                  <c:v>Norja</c:v>
                </c:pt>
                <c:pt idx="22">
                  <c:v>Ruotsi</c:v>
                </c:pt>
                <c:pt idx="23">
                  <c:v>Suomi</c:v>
                </c:pt>
                <c:pt idx="24">
                  <c:v>Singapore</c:v>
                </c:pt>
              </c:strCache>
            </c:strRef>
          </c:cat>
          <c:val>
            <c:numRef>
              <c:f>Sheet1!$A$2:$Y$2</c:f>
              <c:numCache>
                <c:formatCode>General</c:formatCode>
                <c:ptCount val="25"/>
                <c:pt idx="0">
                  <c:v>25</c:v>
                </c:pt>
                <c:pt idx="1">
                  <c:v>24</c:v>
                </c:pt>
                <c:pt idx="2">
                  <c:v>23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  <c:pt idx="6">
                  <c:v>19</c:v>
                </c:pt>
                <c:pt idx="7">
                  <c:v>18</c:v>
                </c:pt>
                <c:pt idx="8">
                  <c:v>17</c:v>
                </c:pt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  <c:pt idx="13">
                  <c:v>12</c:v>
                </c:pt>
                <c:pt idx="14">
                  <c:v>11</c:v>
                </c:pt>
                <c:pt idx="15">
                  <c:v>10</c:v>
                </c:pt>
                <c:pt idx="16">
                  <c:v>9</c:v>
                </c:pt>
                <c:pt idx="17">
                  <c:v>8</c:v>
                </c:pt>
                <c:pt idx="18">
                  <c:v>7</c:v>
                </c:pt>
                <c:pt idx="19">
                  <c:v>6</c:v>
                </c:pt>
                <c:pt idx="20">
                  <c:v>5</c:v>
                </c:pt>
                <c:pt idx="21">
                  <c:v>4</c:v>
                </c:pt>
                <c:pt idx="22">
                  <c:v>3</c:v>
                </c:pt>
                <c:pt idx="23">
                  <c:v>2</c:v>
                </c:pt>
                <c:pt idx="24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"/>
        <c:shape val="box"/>
        <c:axId val="495394224"/>
        <c:axId val="495394616"/>
        <c:axId val="0"/>
      </c:bar3DChart>
      <c:catAx>
        <c:axId val="495394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206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5394616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495394616"/>
        <c:scaling>
          <c:orientation val="minMax"/>
          <c:max val="2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649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495394224"/>
        <c:crosses val="autoZero"/>
        <c:crossBetween val="between"/>
        <c:majorUnit val="5"/>
      </c:valAx>
      <c:spPr>
        <a:noFill/>
        <a:ln w="25396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png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png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1131995-02D5-44A0-B39D-84D2240D056E}" type="slidenum">
              <a:rPr lang="da-DK" altLang="en-US"/>
              <a:pPr>
                <a:defRPr/>
              </a:pPr>
              <a:t>‹#›</a:t>
            </a:fld>
            <a:endParaRPr lang="da-DK" altLang="en-US"/>
          </a:p>
        </p:txBody>
      </p:sp>
    </p:spTree>
    <p:extLst>
      <p:ext uri="{BB962C8B-B14F-4D97-AF65-F5344CB8AC3E}">
        <p14:creationId xmlns:p14="http://schemas.microsoft.com/office/powerpoint/2010/main" val="33378600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Danske Tex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3338" y="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Danske Tex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2050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40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Danske Text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3338" y="9423400"/>
            <a:ext cx="29384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AF1BB174-EEAC-4947-B704-BCFDE58FE78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59063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7" charset="0"/>
        <a:ea typeface="ＭＳ Ｐゴシック" pitchFamily="-10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E69458-98BF-4F9F-A4D7-5AEF6B857404}" type="slidenum">
              <a:rPr lang="en-US" altLang="en-US" smtClean="0">
                <a:latin typeface="Danske Text" panose="00000400000000000000" pitchFamily="2" charset="0"/>
              </a:rPr>
              <a:pPr>
                <a:spcBef>
                  <a:spcPct val="0"/>
                </a:spcBef>
              </a:pPr>
              <a:t>1</a:t>
            </a:fld>
            <a:endParaRPr lang="en-US" altLang="en-US" smtClean="0">
              <a:latin typeface="Danske Text" panose="00000400000000000000" pitchFamily="2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72124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71CEC1D-E9FA-481A-BF12-F2E002D56227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57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63588"/>
            <a:ext cx="4984750" cy="3738562"/>
          </a:xfrm>
          <a:ln w="12700" cap="flat">
            <a:solidFill>
              <a:schemeClr val="tx1"/>
            </a:solidFill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30750"/>
            <a:ext cx="4975225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0" tIns="46709" rIns="93420" bIns="46709"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6196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B7EDB3D-B25C-4A67-BB65-B8399D46F439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58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7721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05BBC5A-EA8B-4A31-BC91-E0C9A9163814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59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5445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ABA9224-4025-42FA-98CF-AF56F61AD6A0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60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1520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456122-F414-429B-ACE6-1E810343D746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61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74970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524EF8C-7F4D-4C56-8C6A-05D1FCB9E76F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62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3808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34B8F94-421B-4730-8724-954AC27EED7D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63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2325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468047-6DC8-4EDD-A7F2-7FA2114478F4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64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5483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058A2A-98F8-4A04-9C9F-58CF7D3BDF9E}" type="slidenum">
              <a:rPr lang="fi-FI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65</a:t>
            </a:fld>
            <a:endParaRPr lang="fi-FI" altLang="en-US" smtClean="0">
              <a:latin typeface="Times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21707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AC5DFE-1159-4036-841F-F965A45E2746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66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14258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85C9896-7299-4D64-A4E5-E4B78D9BBE23}" type="slidenum">
              <a:rPr lang="en-US" altLang="en-US" smtClean="0">
                <a:latin typeface="Danske Text" panose="00000400000000000000" pitchFamily="2" charset="0"/>
              </a:rPr>
              <a:pPr>
                <a:spcBef>
                  <a:spcPct val="0"/>
                </a:spcBef>
              </a:pPr>
              <a:t>2</a:t>
            </a:fld>
            <a:endParaRPr lang="en-US" altLang="en-US" smtClean="0">
              <a:latin typeface="Danske Text" panose="00000400000000000000" pitchFamily="2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96329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3F2510-57AE-4707-9F08-12AB2C87FF98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67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63618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2EBE429-F742-49E5-9114-CA56CCCACD5A}" type="slidenum">
              <a:rPr lang="en-US" altLang="en-US" smtClean="0">
                <a:latin typeface="Danske Text" panose="00000400000000000000" pitchFamily="2" charset="0"/>
              </a:rPr>
              <a:pPr>
                <a:spcBef>
                  <a:spcPct val="0"/>
                </a:spcBef>
              </a:pPr>
              <a:t>68</a:t>
            </a:fld>
            <a:endParaRPr lang="en-US" altLang="en-US" smtClean="0">
              <a:latin typeface="Danske Text" panose="00000400000000000000" pitchFamily="2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00565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E9599C5-F835-48FE-875F-29511E1696A6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69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61327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fld id="{C9DF1EA1-D4D6-4C89-A3EB-41CA5016E30C}" type="slidenum">
              <a:rPr lang="en-US" altLang="en-US">
                <a:latin typeface="Times" panose="02020603050405020304" pitchFamily="18" charset="0"/>
              </a:rPr>
              <a:pPr/>
              <a:t>71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6556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fld id="{99B336DB-1306-4802-AE44-7581A7B1FE8D}" type="slidenum">
              <a:rPr lang="en-US" altLang="en-US">
                <a:latin typeface="Times" panose="02020603050405020304" pitchFamily="18" charset="0"/>
              </a:rPr>
              <a:pPr/>
              <a:t>72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7511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C1B670D-4E23-4D05-B315-B164779F2447}" type="slidenum">
              <a:rPr lang="en-US" altLang="en-US" smtClean="0">
                <a:latin typeface="Danske Text" panose="00000400000000000000" pitchFamily="2" charset="0"/>
              </a:rPr>
              <a:pPr>
                <a:spcBef>
                  <a:spcPct val="0"/>
                </a:spcBef>
              </a:pPr>
              <a:t>3</a:t>
            </a:fld>
            <a:endParaRPr lang="en-US" altLang="en-US" smtClean="0">
              <a:latin typeface="Danske Tex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89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8B18997-A8C9-4AE0-858A-BF05AE7CF779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36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1341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F609A97-5BD0-442F-83CA-A0443E8A6291}" type="slidenum">
              <a:rPr lang="en-GB" altLang="en-US" smtClean="0">
                <a:latin typeface="Danske Text" panose="00000400000000000000" pitchFamily="2" charset="0"/>
              </a:rPr>
              <a:pPr>
                <a:spcBef>
                  <a:spcPct val="0"/>
                </a:spcBef>
              </a:pPr>
              <a:t>40</a:t>
            </a:fld>
            <a:endParaRPr lang="en-GB" altLang="en-US" smtClean="0">
              <a:latin typeface="Danske Tex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207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32C1554-1B0D-4300-AAA5-D67A6095C047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47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32741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A513E84-7D1D-427A-B144-8894D449B4BA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54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67761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9B19FD5-924F-4E91-9D65-164B33511198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4563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397C20E-CBFD-4B79-A35A-DD8D33314FE6}" type="slidenum">
              <a:rPr lang="en-US" altLang="en-US" smtClean="0">
                <a:latin typeface="Times" panose="02020603050405020304" pitchFamily="18" charset="0"/>
              </a:rPr>
              <a:pPr>
                <a:spcBef>
                  <a:spcPct val="0"/>
                </a:spcBef>
              </a:pPr>
              <a:t>56</a:t>
            </a:fld>
            <a:endParaRPr lang="en-US" altLang="en-US" smtClean="0">
              <a:latin typeface="Times" panose="02020603050405020304" pitchFamily="18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8525" y="763588"/>
            <a:ext cx="4984750" cy="3738562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30750"/>
            <a:ext cx="4975225" cy="442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20" tIns="46709" rIns="93420" bIns="46709"/>
          <a:lstStyle/>
          <a:p>
            <a:pPr eaLnBrk="1" hangingPunct="1"/>
            <a:endParaRPr lang="en-US" altLang="en-US" smtClean="0">
              <a:latin typeface="Times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9489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DB-baggr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15"/>
          <p:cNvSpPr>
            <a:spLocks noChangeArrowheads="1"/>
          </p:cNvSpPr>
          <p:nvPr userDrawn="1"/>
        </p:nvSpPr>
        <p:spPr bwMode="auto">
          <a:xfrm>
            <a:off x="0" y="107950"/>
            <a:ext cx="9144000" cy="576263"/>
          </a:xfrm>
          <a:prstGeom prst="rect">
            <a:avLst/>
          </a:prstGeom>
          <a:gradFill rotWithShape="0">
            <a:gsLst>
              <a:gs pos="0">
                <a:srgbClr val="00293E">
                  <a:alpha val="84999"/>
                </a:srgbClr>
              </a:gs>
              <a:gs pos="99001">
                <a:srgbClr val="0092D2">
                  <a:alpha val="84999"/>
                </a:srgbClr>
              </a:gs>
              <a:gs pos="100000">
                <a:srgbClr val="0092D2">
                  <a:alpha val="84999"/>
                </a:srgbClr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a-DK" altLang="en-US" smtClean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3357563"/>
            <a:ext cx="9144000" cy="2814637"/>
          </a:xfrm>
          <a:prstGeom prst="rect">
            <a:avLst/>
          </a:prstGeom>
          <a:gradFill rotWithShape="0">
            <a:gsLst>
              <a:gs pos="0">
                <a:srgbClr val="00293E">
                  <a:alpha val="84999"/>
                </a:srgbClr>
              </a:gs>
              <a:gs pos="99001">
                <a:srgbClr val="0092D2">
                  <a:alpha val="84999"/>
                </a:srgbClr>
              </a:gs>
              <a:gs pos="100000">
                <a:srgbClr val="0092D2">
                  <a:alpha val="84999"/>
                </a:srgbClr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a-DK" altLang="en-US" smtClean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250825"/>
            <a:ext cx="157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09599" y="3276600"/>
            <a:ext cx="8239125" cy="914400"/>
          </a:xfrm>
          <a:noFill/>
        </p:spPr>
        <p:txBody>
          <a:bodyPr anchor="ctr">
            <a:noAutofit/>
          </a:bodyPr>
          <a:lstStyle>
            <a:lvl1pPr>
              <a:lnSpc>
                <a:spcPts val="4240"/>
              </a:lnSpc>
              <a:spcAft>
                <a:spcPts val="600"/>
              </a:spcAft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2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09599" y="4114800"/>
            <a:ext cx="8239125" cy="838200"/>
          </a:xfrm>
          <a:noFill/>
        </p:spPr>
        <p:txBody>
          <a:bodyPr rIns="0"/>
          <a:lstStyle>
            <a:lvl1pPr marL="0" indent="0">
              <a:buFontTx/>
              <a:buNone/>
              <a:defRPr sz="24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smtClean="0"/>
              <a:t>Click to edit Master subtitle style</a:t>
            </a:r>
            <a:endParaRPr lang="da-DK" noProof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08399" y="5562000"/>
            <a:ext cx="8240325" cy="503238"/>
          </a:xfrm>
        </p:spPr>
        <p:txBody>
          <a:bodyPr rIns="0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6"/>
          </p:nvPr>
        </p:nvSpPr>
        <p:spPr>
          <a:xfrm>
            <a:off x="4859338" y="6645600"/>
            <a:ext cx="4068662" cy="212400"/>
          </a:xfrm>
        </p:spPr>
        <p:txBody>
          <a:bodyPr lIns="0"/>
          <a:lstStyle>
            <a:lvl1pPr algn="r"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09613" y="258585"/>
            <a:ext cx="5367337" cy="287337"/>
          </a:xfrm>
        </p:spPr>
        <p:txBody>
          <a:bodyPr lIns="0" rIns="0"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5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field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04849"/>
          </a:xfrm>
        </p:spPr>
        <p:txBody>
          <a:bodyPr/>
          <a:lstStyle>
            <a:lvl1pPr>
              <a:defRPr>
                <a:solidFill>
                  <a:srgbClr val="6D6E71"/>
                </a:solidFill>
              </a:defRPr>
            </a:lvl1pPr>
          </a:lstStyle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8"/>
          </p:nvPr>
        </p:nvSpPr>
        <p:spPr>
          <a:xfrm>
            <a:off x="709613" y="258585"/>
            <a:ext cx="5367337" cy="287337"/>
          </a:xfrm>
        </p:spPr>
        <p:txBody>
          <a:bodyPr lIns="0" rIns="0"/>
          <a:lstStyle>
            <a:lvl1pPr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9"/>
          </p:nvPr>
        </p:nvSpPr>
        <p:spPr>
          <a:xfrm>
            <a:off x="608400" y="1634400"/>
            <a:ext cx="8229600" cy="416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FF5A2-EDDE-46C3-A712-8E292E475F40}" type="datetime1">
              <a:rPr lang="da-DK"/>
              <a:pPr>
                <a:defRPr/>
              </a:pPr>
              <a:t>23-11-2016</a:t>
            </a:fld>
            <a:endParaRPr lang="da-D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504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7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da-DK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40054-F75A-4D48-89C1-D10315063BF9}" type="datetime1">
              <a:rPr lang="da-DK"/>
              <a:pPr>
                <a:defRPr/>
              </a:pPr>
              <a:t>23-11-2016</a:t>
            </a:fld>
            <a:endParaRPr lang="da-D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7532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3C7BB-E623-4340-BCD6-CA8BD3CB7052}" type="datetime1">
              <a:rPr lang="da-DK"/>
              <a:pPr>
                <a:defRPr/>
              </a:pPr>
              <a:t>23-11-2016</a:t>
            </a:fld>
            <a:endParaRPr lang="da-D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08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259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1800" y="1371600"/>
            <a:ext cx="6959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700213" y="2438400"/>
            <a:ext cx="6946900" cy="385921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308543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5"/>
          <p:cNvSpPr>
            <a:spLocks noChangeArrowheads="1"/>
          </p:cNvSpPr>
          <p:nvPr/>
        </p:nvSpPr>
        <p:spPr bwMode="auto">
          <a:xfrm>
            <a:off x="0" y="107950"/>
            <a:ext cx="9144000" cy="576263"/>
          </a:xfrm>
          <a:prstGeom prst="rect">
            <a:avLst/>
          </a:prstGeom>
          <a:gradFill rotWithShape="0">
            <a:gsLst>
              <a:gs pos="0">
                <a:srgbClr val="00293E"/>
              </a:gs>
              <a:gs pos="99001">
                <a:srgbClr val="0092D2"/>
              </a:gs>
              <a:gs pos="100000">
                <a:srgbClr val="0092D2"/>
              </a:gs>
            </a:gsLst>
            <a:lin ang="0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a-DK" altLang="en-US" smtClean="0"/>
          </a:p>
        </p:txBody>
      </p:sp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250825"/>
            <a:ext cx="15748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14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endParaRPr lang="da-DK" altLang="en-US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09625"/>
            <a:ext cx="82296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8" tIns="43639" rIns="87278" bIns="43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da-DK" altLang="en-US" smtClean="0"/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33538"/>
            <a:ext cx="8229600" cy="416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278" tIns="43639" rIns="87278" bIns="436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da-DK" altLang="en-US" smtClean="0"/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557963"/>
            <a:ext cx="2133600" cy="331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Danske Headline" pitchFamily="2" charset="0"/>
                <a:ea typeface="ＭＳ Ｐゴシック" pitchFamily="27" charset="-128"/>
                <a:cs typeface="+mn-cs"/>
              </a:defRPr>
            </a:lvl1pPr>
          </a:lstStyle>
          <a:p>
            <a:pPr>
              <a:defRPr/>
            </a:pPr>
            <a:fld id="{CF3B2640-00F3-456C-A152-7848AFAC64CF}" type="datetime1">
              <a:rPr lang="da-DK"/>
              <a:pPr>
                <a:defRPr/>
              </a:pPr>
              <a:t>23-11-2016</a:t>
            </a:fld>
            <a:endParaRPr lang="da-DK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7813" y="6557963"/>
            <a:ext cx="4667250" cy="331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800">
                <a:solidFill>
                  <a:schemeClr val="tx1"/>
                </a:solidFill>
                <a:latin typeface="Danske Headline" pitchFamily="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6" name="Slide Number Placeholder 5"/>
          <p:cNvSpPr txBox="1">
            <a:spLocks/>
          </p:cNvSpPr>
          <p:nvPr/>
        </p:nvSpPr>
        <p:spPr>
          <a:xfrm>
            <a:off x="8248650" y="6557963"/>
            <a:ext cx="685800" cy="331787"/>
          </a:xfrm>
          <a:prstGeom prst="rect">
            <a:avLst/>
          </a:prstGeom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defRPr/>
            </a:pPr>
            <a:fld id="{DB674239-E10A-4E12-BEC1-C81259767C4F}" type="slidenum">
              <a:rPr lang="da-DK" altLang="en-US" sz="800" smtClean="0"/>
              <a:pPr algn="r" eaLnBrk="1" hangingPunct="1">
                <a:defRPr/>
              </a:pPr>
              <a:t>‹#›</a:t>
            </a:fld>
            <a:endParaRPr lang="da-DK" altLang="en-US" sz="800" smtClean="0">
              <a:latin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92" r:id="rId1"/>
    <p:sldLayoutId id="2147484789" r:id="rId2"/>
    <p:sldLayoutId id="2147484790" r:id="rId3"/>
    <p:sldLayoutId id="2147484791" r:id="rId4"/>
    <p:sldLayoutId id="2147484793" r:id="rId5"/>
    <p:sldLayoutId id="2147484794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873125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>
          <a:solidFill>
            <a:srgbClr val="6D6E71"/>
          </a:solidFill>
          <a:latin typeface="+mj-lt"/>
          <a:ea typeface="ＭＳ Ｐゴシック" charset="-128"/>
          <a:cs typeface="ＭＳ Ｐゴシック" charset="-128"/>
        </a:defRPr>
      </a:lvl1pPr>
      <a:lvl2pPr algn="l" defTabSz="873125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>
          <a:solidFill>
            <a:srgbClr val="6D6E71"/>
          </a:solidFill>
          <a:latin typeface="Danske Headline" pitchFamily="2" charset="0"/>
          <a:ea typeface="ＭＳ Ｐゴシック" charset="-128"/>
          <a:cs typeface="ＭＳ Ｐゴシック" charset="-128"/>
        </a:defRPr>
      </a:lvl2pPr>
      <a:lvl3pPr algn="l" defTabSz="873125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>
          <a:solidFill>
            <a:srgbClr val="6D6E71"/>
          </a:solidFill>
          <a:latin typeface="Danske Headline" pitchFamily="2" charset="0"/>
          <a:ea typeface="ＭＳ Ｐゴシック" charset="-128"/>
          <a:cs typeface="ＭＳ Ｐゴシック" charset="-128"/>
        </a:defRPr>
      </a:lvl3pPr>
      <a:lvl4pPr algn="l" defTabSz="873125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>
          <a:solidFill>
            <a:srgbClr val="6D6E71"/>
          </a:solidFill>
          <a:latin typeface="Danske Headline" pitchFamily="2" charset="0"/>
          <a:ea typeface="ＭＳ Ｐゴシック" charset="-128"/>
          <a:cs typeface="ＭＳ Ｐゴシック" charset="-128"/>
        </a:defRPr>
      </a:lvl4pPr>
      <a:lvl5pPr algn="l" defTabSz="873125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400">
          <a:solidFill>
            <a:srgbClr val="6D6E71"/>
          </a:solidFill>
          <a:latin typeface="Danske Headline" pitchFamily="2" charset="0"/>
          <a:ea typeface="ＭＳ Ｐゴシック" charset="-128"/>
          <a:cs typeface="ＭＳ Ｐゴシック" charset="-128"/>
        </a:defRPr>
      </a:lvl5pPr>
      <a:lvl6pPr marL="457200" algn="l" defTabSz="8731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Danske Headline" pitchFamily="2" charset="0"/>
        </a:defRPr>
      </a:lvl6pPr>
      <a:lvl7pPr marL="914400" algn="l" defTabSz="8731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Danske Headline" pitchFamily="2" charset="0"/>
        </a:defRPr>
      </a:lvl7pPr>
      <a:lvl8pPr marL="1371600" algn="l" defTabSz="8731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Danske Headline" pitchFamily="2" charset="0"/>
        </a:defRPr>
      </a:lvl8pPr>
      <a:lvl9pPr marL="1828800" algn="l" defTabSz="873125" rtl="0" eaLnBrk="1" fontAlgn="base" hangingPunct="1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Danske Headline" pitchFamily="2" charset="0"/>
        </a:defRPr>
      </a:lvl9pPr>
    </p:titleStyle>
    <p:bodyStyle>
      <a:lvl1pPr marL="279400" indent="-279400" algn="l" defTabSz="873125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80000"/>
        <a:buChar char="•"/>
        <a:defRPr sz="2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90563" indent="-230188" algn="l" defTabSz="873125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80000"/>
        <a:buFont typeface="Lucida Grande"/>
        <a:buChar char="-"/>
        <a:defRPr sz="2000">
          <a:solidFill>
            <a:schemeClr val="tx1"/>
          </a:solidFill>
          <a:latin typeface="+mn-lt"/>
          <a:ea typeface="Danske Text (Body)"/>
          <a:cs typeface="Danske Text (Body)"/>
        </a:defRPr>
      </a:lvl2pPr>
      <a:lvl3pPr marL="1092200" indent="-219075" algn="l" defTabSz="873125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80000"/>
        <a:buChar char="•"/>
        <a:defRPr>
          <a:solidFill>
            <a:schemeClr val="tx1"/>
          </a:solidFill>
          <a:latin typeface="+mn-lt"/>
          <a:ea typeface="ＭＳ Ｐゴシック" pitchFamily="-107" charset="-128"/>
          <a:cs typeface="Danske Text (Body)"/>
        </a:defRPr>
      </a:lvl3pPr>
      <a:lvl4pPr marL="1490663" indent="-217488" algn="l" defTabSz="873125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80000"/>
        <a:buFont typeface="Lucida Grande"/>
        <a:buChar char="-"/>
        <a:defRPr sz="1600">
          <a:solidFill>
            <a:schemeClr val="tx1"/>
          </a:solidFill>
          <a:latin typeface="+mn-lt"/>
          <a:ea typeface="ＭＳ Ｐゴシック" pitchFamily="-107" charset="-128"/>
          <a:cs typeface="Danske Text (Body)"/>
        </a:defRPr>
      </a:lvl4pPr>
      <a:lvl5pPr marL="1890713" indent="-217488" algn="l" defTabSz="873125" rtl="0" eaLnBrk="0" fontAlgn="base" hangingPunct="0">
        <a:lnSpc>
          <a:spcPct val="105000"/>
        </a:lnSpc>
        <a:spcBef>
          <a:spcPct val="20000"/>
        </a:spcBef>
        <a:spcAft>
          <a:spcPct val="0"/>
        </a:spcAft>
        <a:buSzPct val="80000"/>
        <a:buChar char="•"/>
        <a:defRPr sz="1400">
          <a:solidFill>
            <a:schemeClr val="tx1"/>
          </a:solidFill>
          <a:latin typeface="+mn-lt"/>
          <a:ea typeface="ＭＳ Ｐゴシック" pitchFamily="-107" charset="-128"/>
          <a:cs typeface="Danske Text (Body)"/>
        </a:defRPr>
      </a:lvl5pPr>
      <a:lvl6pPr marL="2347913" indent="-217488" algn="l" defTabSz="873125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80000"/>
        <a:buChar char="•"/>
        <a:defRPr sz="1900">
          <a:solidFill>
            <a:schemeClr val="tx1"/>
          </a:solidFill>
          <a:latin typeface="+mn-lt"/>
          <a:ea typeface="ＭＳ Ｐゴシック" pitchFamily="-107" charset="-128"/>
        </a:defRPr>
      </a:lvl6pPr>
      <a:lvl7pPr marL="2805113" indent="-217488" algn="l" defTabSz="873125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80000"/>
        <a:buChar char="•"/>
        <a:defRPr sz="1900">
          <a:solidFill>
            <a:schemeClr val="tx1"/>
          </a:solidFill>
          <a:latin typeface="+mn-lt"/>
          <a:ea typeface="ＭＳ Ｐゴシック" pitchFamily="-107" charset="-128"/>
        </a:defRPr>
      </a:lvl7pPr>
      <a:lvl8pPr marL="3262313" indent="-217488" algn="l" defTabSz="873125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80000"/>
        <a:buChar char="•"/>
        <a:defRPr sz="1900">
          <a:solidFill>
            <a:schemeClr val="tx1"/>
          </a:solidFill>
          <a:latin typeface="+mn-lt"/>
          <a:ea typeface="ＭＳ Ｐゴシック" pitchFamily="-107" charset="-128"/>
        </a:defRPr>
      </a:lvl8pPr>
      <a:lvl9pPr marL="3719513" indent="-217488" algn="l" defTabSz="873125" rtl="0" eaLnBrk="1" fontAlgn="base" hangingPunct="1">
        <a:lnSpc>
          <a:spcPct val="105000"/>
        </a:lnSpc>
        <a:spcBef>
          <a:spcPct val="20000"/>
        </a:spcBef>
        <a:spcAft>
          <a:spcPct val="0"/>
        </a:spcAft>
        <a:buSzPct val="80000"/>
        <a:buChar char="•"/>
        <a:defRPr sz="1900">
          <a:solidFill>
            <a:schemeClr val="tx1"/>
          </a:solidFill>
          <a:latin typeface="+mn-lt"/>
          <a:ea typeface="ＭＳ Ｐゴシック" pitchFamily="-107" charset="-128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6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3.gif"/><Relationship Id="rId5" Type="http://schemas.openxmlformats.org/officeDocument/2006/relationships/image" Target="../media/image35.png"/><Relationship Id="rId4" Type="http://schemas.openxmlformats.org/officeDocument/2006/relationships/oleObject" Target="../embeddings/oleObject3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40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4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4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4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4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45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1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47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4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49.em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50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51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52.e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48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9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55.wmf"/><Relationship Id="rId4" Type="http://schemas.openxmlformats.org/officeDocument/2006/relationships/oleObject" Target="../embeddings/oleObject50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51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66.emf"/><Relationship Id="rId4" Type="http://schemas.openxmlformats.org/officeDocument/2006/relationships/oleObject" Target="../embeddings/oleObject52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2.vml"/><Relationship Id="rId6" Type="http://schemas.openxmlformats.org/officeDocument/2006/relationships/image" Target="../media/image3.gif"/><Relationship Id="rId5" Type="http://schemas.openxmlformats.org/officeDocument/2006/relationships/image" Target="../media/image68.png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3.gif"/><Relationship Id="rId4" Type="http://schemas.openxmlformats.org/officeDocument/2006/relationships/image" Target="../media/image6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3.gif"/><Relationship Id="rId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8785225" cy="273685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Kansantalous ja rahoitusmarkkinat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z="1800" smtClean="0">
                <a:ea typeface="ＭＳ Ｐゴシック" panose="020B0600070205080204" pitchFamily="34" charset="-128"/>
              </a:rPr>
              <a:t>23.11.2016</a:t>
            </a:r>
            <a:br>
              <a:rPr lang="en-US" altLang="en-US" sz="1800" smtClean="0">
                <a:ea typeface="ＭＳ Ｐゴシック" panose="020B0600070205080204" pitchFamily="34" charset="-128"/>
              </a:rPr>
            </a:br>
            <a:r>
              <a:rPr lang="en-US" altLang="en-US" sz="1800" smtClean="0">
                <a:ea typeface="ＭＳ Ｐゴシック" panose="020B0600070205080204" pitchFamily="34" charset="-128"/>
              </a:rPr>
              <a:t>TA2 Suomen talouselämä ja maailmantalous</a:t>
            </a:r>
            <a:br>
              <a:rPr lang="en-US" altLang="en-US" sz="1800" smtClean="0">
                <a:ea typeface="ＭＳ Ｐゴシック" panose="020B0600070205080204" pitchFamily="34" charset="-128"/>
              </a:rPr>
            </a:br>
            <a:r>
              <a:rPr lang="en-US" altLang="en-US" sz="2000" smtClean="0">
                <a:ea typeface="ＭＳ Ｐゴシック" panose="020B0600070205080204" pitchFamily="34" charset="-128"/>
              </a:rPr>
              <a:t>Lauri Uotila</a:t>
            </a:r>
            <a:r>
              <a:rPr lang="en-US" altLang="en-US" smtClean="0">
                <a:ea typeface="ＭＳ Ｐゴシック" panose="020B0600070205080204" pitchFamily="34" charset="-128"/>
              </a:rPr>
              <a:t/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z="1600" smtClean="0">
                <a:ea typeface="ＭＳ Ｐゴシック" panose="020B0600070205080204" pitchFamily="34" charset="-128"/>
              </a:rPr>
              <a:t> Neuvonantaja</a:t>
            </a:r>
            <a:r>
              <a:rPr lang="en-US" altLang="en-US" smtClean="0">
                <a:ea typeface="ＭＳ Ｐゴシック" panose="020B0600070205080204" pitchFamily="34" charset="-128"/>
              </a:rPr>
              <a:t/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r>
              <a:rPr lang="en-US" altLang="en-US" smtClean="0">
                <a:ea typeface="ＭＳ Ｐゴシック" panose="020B0600070205080204" pitchFamily="34" charset="-128"/>
              </a:rPr>
              <a:t>Danske Bank</a:t>
            </a:r>
            <a:br>
              <a:rPr lang="en-US" altLang="en-US" smtClean="0">
                <a:ea typeface="ＭＳ Ｐゴシック" panose="020B0600070205080204" pitchFamily="34" charset="-128"/>
              </a:rPr>
            </a:b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17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357563"/>
            <a:ext cx="2232025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H:\Documents\My Pictures\Eur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3860800"/>
            <a:ext cx="252095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3" descr="http://www.rotary.fi/images/stories/maapallo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500438"/>
            <a:ext cx="24479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USA: Velkaantuminen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945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4676F639-5F42-4245-B12E-59235B901164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1946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039265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USA: ”Kaksoisvaje” / Bkt, %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048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D507AA3-E059-4701-933D-1B4109F7D6EC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2048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1972075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Kuluttajien odotukset talouskehityksestä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150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DE1E5FA-2A3D-4A79-8891-452EF4758986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2150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9468181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USA: Ostopäällikköindeksit ja BKT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253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452904FC-9868-41D6-81F6-F44DF4583E53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225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2454790"/>
              </p:ext>
            </p:extLst>
          </p:nvPr>
        </p:nvGraphicFramePr>
        <p:xfrm>
          <a:off x="177800" y="1189038"/>
          <a:ext cx="8788400" cy="53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37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Euroalue: Ostopäällikköindeksit ja BKT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355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0E88148B-43C4-4288-8381-E775323A1E3B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2355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8827450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Maailma: Kokonaistuotannon ja maailmakaupan kasvu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457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F9AD657-FE6A-4337-82DE-FA2F37717EE0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3665469"/>
              </p:ext>
            </p:extLst>
          </p:nvPr>
        </p:nvGraphicFramePr>
        <p:xfrm>
          <a:off x="177800" y="1196752"/>
          <a:ext cx="8788400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1196752"/>
                        <a:ext cx="8788400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5"/>
          <p:cNvSpPr>
            <a:spLocks noGrp="1"/>
          </p:cNvSpPr>
          <p:nvPr>
            <p:ph type="title"/>
          </p:nvPr>
        </p:nvSpPr>
        <p:spPr>
          <a:xfrm>
            <a:off x="285750" y="765175"/>
            <a:ext cx="8715375" cy="520700"/>
          </a:xfrm>
        </p:spPr>
        <p:txBody>
          <a:bodyPr/>
          <a:lstStyle/>
          <a:p>
            <a:r>
              <a:rPr lang="fi-FI" altLang="en-US" sz="4000" smtClean="0">
                <a:ea typeface="ＭＳ Ｐゴシック" panose="020B0600070205080204" pitchFamily="34" charset="-128"/>
              </a:rPr>
              <a:t>          Julkinen velka / Bkt v. 2016, % 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994285779"/>
              </p:ext>
            </p:extLst>
          </p:nvPr>
        </p:nvGraphicFramePr>
        <p:xfrm>
          <a:off x="801688" y="1379538"/>
          <a:ext cx="7867650" cy="465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042988" y="6167438"/>
            <a:ext cx="5932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1800" dirty="0" err="1">
                <a:latin typeface="Danske Headline" panose="00000400000000000000" pitchFamily="2" charset="0"/>
              </a:rPr>
              <a:t>Lähde:EU:n</a:t>
            </a:r>
            <a:r>
              <a:rPr lang="fi-FI" altLang="en-US" sz="1800" dirty="0">
                <a:latin typeface="Danske Headline" panose="00000400000000000000" pitchFamily="2" charset="0"/>
              </a:rPr>
              <a:t> komission ennuste, </a:t>
            </a:r>
            <a:r>
              <a:rPr lang="fi-FI" altLang="en-US" sz="1800" dirty="0" smtClean="0">
                <a:latin typeface="Danske Headline" panose="00000400000000000000" pitchFamily="2" charset="0"/>
              </a:rPr>
              <a:t>marraskuu </a:t>
            </a:r>
            <a:r>
              <a:rPr lang="fi-FI" altLang="en-US" sz="1800" dirty="0">
                <a:latin typeface="Danske Headline" panose="00000400000000000000" pitchFamily="2" charset="0"/>
              </a:rPr>
              <a:t>2016</a:t>
            </a:r>
            <a:endParaRPr lang="en-US" altLang="en-US" sz="1800" dirty="0">
              <a:latin typeface="Danske Headline" panose="000004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Raaka-aineiden hintakehitys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662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F990595-9324-4874-B314-11AB0E2D1000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2662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528989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Kokonaistuotannon (Bkt) volyymikasvu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765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6645881B-87F9-4793-8F46-27F490396941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166116"/>
              </p:ext>
            </p:extLst>
          </p:nvPr>
        </p:nvGraphicFramePr>
        <p:xfrm>
          <a:off x="177800" y="1196752"/>
          <a:ext cx="8788400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1196752"/>
                        <a:ext cx="8788400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Vähittäiskaupan myynnin volyymikasvu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867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D7956B5-1805-4A5F-87E0-0B69CBCBDBAD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2867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3097590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6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00113" y="692150"/>
            <a:ext cx="74168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Bkt				</a:t>
            </a:r>
            <a:r>
              <a:rPr lang="fi-FI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209,1</a:t>
            </a:r>
            <a:endParaRPr lang="fi-FI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+Tuonti		  	  </a:t>
            </a:r>
            <a:r>
              <a:rPr lang="fi-FI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77,5</a:t>
            </a:r>
            <a:endParaRPr lang="fi-FI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=Kokonaistarjonta	</a:t>
            </a:r>
            <a:r>
              <a:rPr lang="fi-FI" altLang="en-US" sz="2800" b="1" dirty="0" smtClean="0">
                <a:solidFill>
                  <a:srgbClr val="FF3300"/>
                </a:solidFill>
                <a:latin typeface="Times New Roman" panose="02020603050405020304" pitchFamily="18" charset="0"/>
              </a:rPr>
              <a:t>286,6</a:t>
            </a:r>
            <a:endParaRPr lang="fi-FI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i-FI" altLang="en-US" sz="2800" b="1" dirty="0">
              <a:solidFill>
                <a:srgbClr val="FF33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800" b="1" dirty="0">
                <a:latin typeface="Times New Roman" panose="02020603050405020304" pitchFamily="18" charset="0"/>
              </a:rPr>
              <a:t>Vienti			  </a:t>
            </a:r>
            <a:r>
              <a:rPr lang="fi-FI" altLang="en-US" sz="2800" b="1" dirty="0" smtClean="0">
                <a:latin typeface="Times New Roman" panose="02020603050405020304" pitchFamily="18" charset="0"/>
              </a:rPr>
              <a:t>76,6</a:t>
            </a:r>
            <a:endParaRPr lang="fi-FI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800" b="1" dirty="0">
                <a:latin typeface="Times New Roman" panose="02020603050405020304" pitchFamily="18" charset="0"/>
              </a:rPr>
              <a:t>Kulutus			</a:t>
            </a:r>
            <a:r>
              <a:rPr lang="fi-FI" altLang="en-US" sz="2800" b="1" dirty="0" smtClean="0">
                <a:latin typeface="Times New Roman" panose="02020603050405020304" pitchFamily="18" charset="0"/>
              </a:rPr>
              <a:t>166,7</a:t>
            </a:r>
            <a:endParaRPr lang="fi-FI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800" b="1" dirty="0">
                <a:latin typeface="Times New Roman" panose="02020603050405020304" pitchFamily="18" charset="0"/>
              </a:rPr>
              <a:t>  -yksityinen		 </a:t>
            </a:r>
            <a:r>
              <a:rPr lang="fi-FI" altLang="en-US" sz="2800" b="1" dirty="0" smtClean="0">
                <a:latin typeface="Times New Roman" panose="02020603050405020304" pitchFamily="18" charset="0"/>
              </a:rPr>
              <a:t>115,7</a:t>
            </a:r>
            <a:endParaRPr lang="fi-FI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800" b="1" dirty="0">
                <a:latin typeface="Times New Roman" panose="02020603050405020304" pitchFamily="18" charset="0"/>
              </a:rPr>
              <a:t>  -julkinen			  </a:t>
            </a:r>
            <a:r>
              <a:rPr lang="fi-FI" altLang="en-US" sz="2800" b="1" dirty="0" smtClean="0">
                <a:latin typeface="Times New Roman" panose="02020603050405020304" pitchFamily="18" charset="0"/>
              </a:rPr>
              <a:t>51,0</a:t>
            </a:r>
            <a:endParaRPr lang="fi-FI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800" b="1" dirty="0">
                <a:latin typeface="Times New Roman" panose="02020603050405020304" pitchFamily="18" charset="0"/>
              </a:rPr>
              <a:t>Investoinnit	 (kiinteät)	  </a:t>
            </a:r>
            <a:r>
              <a:rPr lang="fi-FI" altLang="en-US" sz="2800" b="1" dirty="0" smtClean="0">
                <a:latin typeface="Times New Roman" panose="02020603050405020304" pitchFamily="18" charset="0"/>
              </a:rPr>
              <a:t>42,7</a:t>
            </a:r>
            <a:endParaRPr lang="fi-FI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800" b="1" dirty="0">
                <a:latin typeface="Times New Roman" panose="02020603050405020304" pitchFamily="18" charset="0"/>
              </a:rPr>
              <a:t>Varastojen muutos+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000" b="1" dirty="0">
                <a:latin typeface="Times New Roman" panose="02020603050405020304" pitchFamily="18" charset="0"/>
              </a:rPr>
              <a:t>  Tilastollinen ero</a:t>
            </a:r>
            <a:r>
              <a:rPr lang="fi-FI" altLang="en-US" sz="2800" b="1" dirty="0">
                <a:latin typeface="Times New Roman" panose="02020603050405020304" pitchFamily="18" charset="0"/>
              </a:rPr>
              <a:t>	             </a:t>
            </a:r>
            <a:r>
              <a:rPr lang="fi-FI" altLang="en-US" sz="2800" b="1" dirty="0" smtClean="0">
                <a:latin typeface="Times New Roman" panose="02020603050405020304" pitchFamily="18" charset="0"/>
              </a:rPr>
              <a:t>-0,8</a:t>
            </a:r>
            <a:endParaRPr lang="fi-FI" altLang="en-US" sz="2800" b="1" dirty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800" b="1" dirty="0">
                <a:solidFill>
                  <a:srgbClr val="008000"/>
                </a:solidFill>
                <a:latin typeface="Times New Roman" panose="02020603050405020304" pitchFamily="18" charset="0"/>
              </a:rPr>
              <a:t>=Kokonaiskysyntä</a:t>
            </a:r>
            <a:r>
              <a:rPr lang="fi-FI" altLang="en-US" sz="2800" b="1" dirty="0">
                <a:latin typeface="Times New Roman" panose="02020603050405020304" pitchFamily="18" charset="0"/>
              </a:rPr>
              <a:t>	</a:t>
            </a:r>
            <a:r>
              <a:rPr lang="fi-FI" alt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286,6</a:t>
            </a:r>
            <a:endParaRPr lang="fi-FI" altLang="en-US" sz="2800" b="1" dirty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6208713" y="2366963"/>
            <a:ext cx="28189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400" b="1" dirty="0"/>
              <a:t>”Huoltotase” </a:t>
            </a:r>
            <a:r>
              <a:rPr lang="fi-FI" altLang="en-US" sz="2400" b="1" dirty="0" smtClean="0"/>
              <a:t>2015</a:t>
            </a:r>
            <a:endParaRPr lang="fi-FI" altLang="en-US" sz="2400" b="1" dirty="0"/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400" b="1" dirty="0"/>
              <a:t>mrd. eur</a:t>
            </a:r>
            <a:endParaRPr lang="en-US" altLang="en-US" sz="2400" b="1" dirty="0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827088" y="2060575"/>
            <a:ext cx="5832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V="1">
            <a:off x="827088" y="5876925"/>
            <a:ext cx="5976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Työllisyys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969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6AF2C20-8487-49BF-BB6F-B5CB19C61BF9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861038"/>
              </p:ext>
            </p:extLst>
          </p:nvPr>
        </p:nvGraphicFramePr>
        <p:xfrm>
          <a:off x="177800" y="1196752"/>
          <a:ext cx="8788400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0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1196752"/>
                        <a:ext cx="8788400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603250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Työttömyysaste</a:t>
            </a:r>
            <a:br>
              <a:rPr lang="fi-FI" altLang="en-US" smtClean="0">
                <a:ea typeface="ＭＳ Ｐゴシック" panose="020B0600070205080204" pitchFamily="34" charset="-128"/>
              </a:rPr>
            </a:br>
            <a:endParaRPr lang="en-US" altLang="en-US" sz="1400" smtClean="0">
              <a:ea typeface="ＭＳ Ｐゴシック" panose="020B0600070205080204" pitchFamily="34" charset="-128"/>
            </a:endParaRPr>
          </a:p>
        </p:txBody>
      </p:sp>
      <p:sp>
        <p:nvSpPr>
          <p:cNvPr id="3072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57BB70B-8968-4C47-967F-1D4215A612A6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07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459862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4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Inflaatio, ansiotaso ja eläkkeet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174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68A62F91-82C6-4A0A-98E7-82DD1538DF86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174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865873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8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Kotitalouksien ostovoima ja kansantulo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277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053F24C-C1BB-4C20-9FED-72D0363A74E6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277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2598524"/>
              </p:ext>
            </p:extLst>
          </p:nvPr>
        </p:nvGraphicFramePr>
        <p:xfrm>
          <a:off x="177800" y="1268413"/>
          <a:ext cx="878840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2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268413"/>
                        <a:ext cx="878840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Tavaraviennin ja -tuonnin volyymikasvu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379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BEB368E-9454-435A-8E3B-52DD47FD173B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379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2856638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6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Vaihtotaseen tasapaino: mrd. eur ja / bkt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481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BB1D645-9C26-406F-A490-38B3F51A24B4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482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009982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0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Valtionvelka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584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A2C364D-88B8-4926-BDE4-49F879A927FD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584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89628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4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Valtion kassatulot ja kassamenot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686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990F637-2EB6-41B5-ADA3-6CC56ABB7EC5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68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425408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8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Valtion velka ja rahoitussaamiset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789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25AF96FC-62B5-4A73-B84C-40E6A8D5BE2E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789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51873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2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Kotitalouksien velat ja korkomenot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891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06424D2-647C-4D8E-A99E-CA063C4746A2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89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947170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5"/>
          <p:cNvSpPr txBox="1">
            <a:spLocks noChangeArrowheads="1"/>
          </p:cNvSpPr>
          <p:nvPr/>
        </p:nvSpPr>
        <p:spPr bwMode="auto">
          <a:xfrm>
            <a:off x="214313" y="692150"/>
            <a:ext cx="8750300" cy="609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i-FI" sz="3600" b="1" dirty="0">
                <a:ea typeface="ＭＳ Ｐゴシック"/>
                <a:cs typeface="ＭＳ Ｐゴシック"/>
              </a:rPr>
              <a:t>P+M = X+C+I</a:t>
            </a:r>
            <a:r>
              <a:rPr lang="fi-FI" sz="3200" b="1" dirty="0">
                <a:ea typeface="ＭＳ Ｐゴシック"/>
                <a:cs typeface="ＭＳ Ｐゴシック"/>
              </a:rPr>
              <a:t>	=	”Huoltotaseyhtälö”</a:t>
            </a:r>
          </a:p>
          <a:p>
            <a:pPr eaLnBrk="1" hangingPunct="1">
              <a:defRPr/>
            </a:pPr>
            <a:endParaRPr lang="fi-FI" sz="3200" dirty="0">
              <a:ea typeface="ＭＳ Ｐゴシック"/>
              <a:cs typeface="ＭＳ Ｐゴシック"/>
            </a:endParaRPr>
          </a:p>
          <a:p>
            <a:pPr eaLnBrk="1" hangingPunct="1">
              <a:defRPr/>
            </a:pPr>
            <a:r>
              <a:rPr lang="fi-FI" sz="3600" b="1" dirty="0">
                <a:ea typeface="ＭＳ Ｐゴシック"/>
                <a:cs typeface="ＭＳ Ｐゴシック"/>
              </a:rPr>
              <a:t>P = X+C+I-M</a:t>
            </a:r>
          </a:p>
          <a:p>
            <a:pPr eaLnBrk="1" hangingPunct="1">
              <a:defRPr/>
            </a:pPr>
            <a:r>
              <a:rPr lang="fi-FI" sz="3600" b="1" dirty="0">
                <a:ea typeface="ＭＳ Ｐゴシック"/>
                <a:cs typeface="ＭＳ Ｐゴシック"/>
              </a:rPr>
              <a:t>P = Tulot = X+C+I-M</a:t>
            </a:r>
          </a:p>
          <a:p>
            <a:pPr eaLnBrk="1" hangingPunct="1">
              <a:defRPr/>
            </a:pPr>
            <a:endParaRPr lang="fi-FI" sz="3600" b="1" dirty="0">
              <a:ea typeface="ＭＳ Ｐゴシック"/>
              <a:cs typeface="ＭＳ Ｐゴシック"/>
            </a:endParaRPr>
          </a:p>
          <a:p>
            <a:pPr eaLnBrk="1" hangingPunct="1">
              <a:defRPr/>
            </a:pPr>
            <a:r>
              <a:rPr lang="fi-FI" sz="3600" b="1" dirty="0">
                <a:ea typeface="ＭＳ Ｐゴシック"/>
                <a:cs typeface="ＭＳ Ｐゴシック"/>
              </a:rPr>
              <a:t>P-C = Säästäminen, eli S</a:t>
            </a:r>
          </a:p>
          <a:p>
            <a:pPr eaLnBrk="1" hangingPunct="1">
              <a:defRPr/>
            </a:pPr>
            <a:endParaRPr lang="fi-FI" sz="3200" dirty="0">
              <a:ea typeface="ＭＳ Ｐゴシック"/>
              <a:cs typeface="ＭＳ Ｐゴシック"/>
            </a:endParaRPr>
          </a:p>
          <a:p>
            <a:pPr eaLnBrk="1" hangingPunct="1">
              <a:defRPr/>
            </a:pPr>
            <a:r>
              <a:rPr lang="fi-FI" sz="3200" b="1" dirty="0">
                <a:solidFill>
                  <a:srgbClr val="FF3300"/>
                </a:solidFill>
                <a:ea typeface="ＭＳ Ｐゴシック"/>
                <a:cs typeface="ＭＳ Ｐゴシック"/>
              </a:rPr>
              <a:t>S-I = X-M (=ulkomaankaupan yli- tai alijäämä)</a:t>
            </a:r>
          </a:p>
          <a:p>
            <a:pPr eaLnBrk="1" hangingPunct="1">
              <a:defRPr/>
            </a:pPr>
            <a:r>
              <a:rPr lang="fi-FI" sz="3200" b="1" dirty="0">
                <a:solidFill>
                  <a:schemeClr val="tx2">
                    <a:lumMod val="75000"/>
                    <a:lumOff val="25000"/>
                  </a:schemeClr>
                </a:solidFill>
                <a:ea typeface="ＭＳ Ｐゴシック"/>
                <a:cs typeface="ＭＳ Ｐゴシック"/>
              </a:rPr>
              <a:t>Säästäminen miinus investoinnit</a:t>
            </a:r>
          </a:p>
          <a:p>
            <a:pPr eaLnBrk="1" hangingPunct="1">
              <a:defRPr/>
            </a:pPr>
            <a:r>
              <a:rPr lang="fi-FI" sz="3200" b="1" dirty="0">
                <a:solidFill>
                  <a:schemeClr val="accent2"/>
                </a:solidFill>
                <a:ea typeface="ＭＳ Ｐゴシック"/>
                <a:cs typeface="ＭＳ Ｐゴシック"/>
              </a:rPr>
              <a:t>= Vienti miinus tuonti</a:t>
            </a:r>
          </a:p>
          <a:p>
            <a:pPr eaLnBrk="1" hangingPunct="1">
              <a:defRPr/>
            </a:pPr>
            <a:endParaRPr lang="fi-FI" sz="3200" b="1" dirty="0">
              <a:solidFill>
                <a:schemeClr val="accent2"/>
              </a:solidFill>
              <a:ea typeface="ＭＳ Ｐゴシック"/>
              <a:cs typeface="ＭＳ Ｐゴシック"/>
            </a:endParaRPr>
          </a:p>
          <a:p>
            <a:pPr eaLnBrk="1" hangingPunct="1">
              <a:defRPr/>
            </a:pPr>
            <a:endParaRPr lang="en-US" dirty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Kotitalouksien velat / BKT, %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3993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B2D8D6EF-7D72-4426-9954-56CE6262ECBE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3994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731446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0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Opintolainojen kanta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096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15952EBC-FB30-488E-8490-04126C06B3EF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4096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553009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4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Asuntojen myyntihintojen kehitys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198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A1A1611-8673-413A-9343-52BAECA4E7B6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4198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010656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765175"/>
            <a:ext cx="7786687" cy="576263"/>
          </a:xfrm>
        </p:spPr>
        <p:txBody>
          <a:bodyPr/>
          <a:lstStyle/>
          <a:p>
            <a:pPr eaLnBrk="1" hangingPunct="1"/>
            <a:r>
              <a:rPr lang="fi-FI" altLang="en-US" sz="3200" b="1" smtClean="0">
                <a:ea typeface="ＭＳ Ｐゴシック" panose="020B0600070205080204" pitchFamily="34" charset="-128"/>
              </a:rPr>
              <a:t>Asuntojen myyntihintojen kehitys</a:t>
            </a:r>
            <a:endParaRPr lang="en-US" altLang="en-US" sz="3200" b="1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687833"/>
              </p:ext>
            </p:extLst>
          </p:nvPr>
        </p:nvGraphicFramePr>
        <p:xfrm>
          <a:off x="166688" y="2205038"/>
          <a:ext cx="4333875" cy="417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1" name="Macrobond document" r:id="rId3" imgW="8844703" imgH="7059987" progId="Mbnd.mbnd">
                  <p:embed/>
                </p:oleObj>
              </mc:Choice>
              <mc:Fallback>
                <p:oleObj name="Macrobond document" r:id="rId3" imgW="8844703" imgH="7059987" progId="Mbnd.mbnd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8" y="2205038"/>
                        <a:ext cx="4333875" cy="417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957195"/>
              </p:ext>
            </p:extLst>
          </p:nvPr>
        </p:nvGraphicFramePr>
        <p:xfrm>
          <a:off x="4716463" y="2024063"/>
          <a:ext cx="4249737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32" name="Macrobond document" r:id="rId5" imgW="8787850" imgH="6744536" progId="Mbnd.mbnd">
                  <p:embed/>
                </p:oleObj>
              </mc:Choice>
              <mc:Fallback>
                <p:oleObj name="Macrobond document" r:id="rId5" imgW="8787850" imgH="6744536" progId="Mbnd.mbnd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2024063"/>
                        <a:ext cx="4249737" cy="4429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5"/>
          <p:cNvSpPr>
            <a:spLocks noGrp="1"/>
          </p:cNvSpPr>
          <p:nvPr>
            <p:ph type="title"/>
          </p:nvPr>
        </p:nvSpPr>
        <p:spPr>
          <a:xfrm>
            <a:off x="285750" y="765175"/>
            <a:ext cx="8715375" cy="287338"/>
          </a:xfrm>
        </p:spPr>
        <p:txBody>
          <a:bodyPr/>
          <a:lstStyle/>
          <a:p>
            <a:pPr eaLnBrk="1" hangingPunct="1"/>
            <a:r>
              <a:rPr lang="fi-FI" altLang="en-US" sz="4000" smtClean="0">
                <a:ea typeface="ＭＳ Ｐゴシック" panose="020B0600070205080204" pitchFamily="34" charset="-128"/>
              </a:rPr>
              <a:t>          </a:t>
            </a:r>
            <a:r>
              <a:rPr lang="fi-FI" altLang="en-US" sz="3200" smtClean="0">
                <a:ea typeface="ＭＳ Ｐゴシック" panose="020B0600070205080204" pitchFamily="34" charset="-128"/>
              </a:rPr>
              <a:t>Ylisuuret asumiskulut, % väestöstä</a:t>
            </a:r>
            <a:r>
              <a:rPr lang="fi-FI" altLang="en-US" smtClean="0">
                <a:ea typeface="ＭＳ Ｐゴシック" panose="020B0600070205080204" pitchFamily="34" charset="-128"/>
              </a:rPr>
              <a:t/>
            </a:r>
            <a:br>
              <a:rPr lang="fi-FI" altLang="en-US" smtClean="0">
                <a:ea typeface="ＭＳ Ｐゴシック" panose="020B0600070205080204" pitchFamily="34" charset="-128"/>
              </a:rPr>
            </a:br>
            <a:endParaRPr lang="fi-FI" altLang="en-US" sz="2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4194072055"/>
              </p:ext>
            </p:extLst>
          </p:nvPr>
        </p:nvGraphicFramePr>
        <p:xfrm>
          <a:off x="395288" y="1052513"/>
          <a:ext cx="8353425" cy="52562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95288" y="6308725"/>
            <a:ext cx="66246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en-US" dirty="0" err="1"/>
              <a:t>Eurostat</a:t>
            </a:r>
            <a:r>
              <a:rPr lang="fi-FI" altLang="en-US" dirty="0"/>
              <a:t>, tilastovuosi </a:t>
            </a:r>
            <a:r>
              <a:rPr lang="fi-FI" altLang="en-US" b="1" dirty="0" smtClean="0"/>
              <a:t>2015</a:t>
            </a:r>
            <a:r>
              <a:rPr lang="fi-FI" altLang="en-US" dirty="0" smtClean="0"/>
              <a:t>: </a:t>
            </a:r>
            <a:r>
              <a:rPr lang="fi-FI" altLang="en-US" b="1" dirty="0"/>
              <a:t>”vähintään 40 % nettotuloista”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5"/>
          <p:cNvSpPr>
            <a:spLocks noGrp="1"/>
          </p:cNvSpPr>
          <p:nvPr>
            <p:ph type="title"/>
          </p:nvPr>
        </p:nvSpPr>
        <p:spPr>
          <a:xfrm>
            <a:off x="285750" y="765175"/>
            <a:ext cx="8715375" cy="287338"/>
          </a:xfrm>
        </p:spPr>
        <p:txBody>
          <a:bodyPr/>
          <a:lstStyle/>
          <a:p>
            <a:pPr eaLnBrk="1" hangingPunct="1"/>
            <a:r>
              <a:rPr lang="fi-FI" altLang="en-US" sz="4000" smtClean="0">
                <a:ea typeface="ＭＳ Ｐゴシック" panose="020B0600070205080204" pitchFamily="34" charset="-128"/>
              </a:rPr>
              <a:t>          Ahtaasti asujat</a:t>
            </a:r>
            <a:r>
              <a:rPr lang="fi-FI" altLang="en-US" smtClean="0">
                <a:ea typeface="ＭＳ Ｐゴシック" panose="020B0600070205080204" pitchFamily="34" charset="-128"/>
              </a:rPr>
              <a:t>, % väestöstä</a:t>
            </a:r>
            <a:br>
              <a:rPr lang="fi-FI" altLang="en-US" smtClean="0">
                <a:ea typeface="ＭＳ Ｐゴシック" panose="020B0600070205080204" pitchFamily="34" charset="-128"/>
              </a:rPr>
            </a:br>
            <a:endParaRPr lang="fi-FI" altLang="en-US" sz="200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743872452"/>
              </p:ext>
            </p:extLst>
          </p:nvPr>
        </p:nvGraphicFramePr>
        <p:xfrm>
          <a:off x="703263" y="1082675"/>
          <a:ext cx="8058150" cy="5053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23850" y="6165850"/>
            <a:ext cx="61928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fi-FI" altLang="en-US" dirty="0" err="1"/>
              <a:t>Eurostat</a:t>
            </a:r>
            <a:r>
              <a:rPr lang="fi-FI" altLang="en-US" dirty="0"/>
              <a:t>, tilastovuosi </a:t>
            </a:r>
            <a:r>
              <a:rPr lang="fi-FI" altLang="en-US" dirty="0" smtClean="0"/>
              <a:t>2015  </a:t>
            </a:r>
            <a:r>
              <a:rPr lang="fi-FI" altLang="en-US" b="1" dirty="0"/>
              <a:t>(vähemmän kuin huone per henkilö)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569325" cy="503238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                 </a:t>
            </a:r>
            <a:r>
              <a:rPr lang="en-US" altLang="en-US" sz="3200" smtClean="0">
                <a:ea typeface="ＭＳ Ｐゴシック" panose="020B0600070205080204" pitchFamily="34" charset="-128"/>
              </a:rPr>
              <a:t>Tyytyväinen nykyiseen asuntoonsa, %</a:t>
            </a:r>
          </a:p>
        </p:txBody>
      </p:sp>
      <p:graphicFrame>
        <p:nvGraphicFramePr>
          <p:cNvPr id="46083" name="Object 3"/>
          <p:cNvGraphicFramePr>
            <a:graphicFrameLocks noGrp="1" noChangeAspect="1"/>
          </p:cNvGraphicFramePr>
          <p:nvPr/>
        </p:nvGraphicFramePr>
        <p:xfrm>
          <a:off x="1497013" y="1319213"/>
          <a:ext cx="7315200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5" r:id="rId4" imgW="7315834" imgH="5279594" progId="Excel.Chart.8">
                  <p:embed/>
                </p:oleObj>
              </mc:Choice>
              <mc:Fallback>
                <p:oleObj r:id="rId4" imgW="7315834" imgH="5279594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319213"/>
                        <a:ext cx="7315200" cy="527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6975"/>
            <a:ext cx="8763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Box 5"/>
          <p:cNvSpPr txBox="1">
            <a:spLocks noChangeArrowheads="1"/>
          </p:cNvSpPr>
          <p:nvPr/>
        </p:nvSpPr>
        <p:spPr bwMode="auto">
          <a:xfrm>
            <a:off x="827088" y="6453188"/>
            <a:ext cx="23336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fi-FI" altLang="en-US" sz="1200">
                <a:latin typeface="Verdana" panose="020B0604030504040204" pitchFamily="34" charset="0"/>
              </a:rPr>
              <a:t>Eurobarometri kevät 2014</a:t>
            </a:r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Teollisuuden luottamus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813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699A425A-7BE5-4E38-BE62-73DA3C7D61BB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4813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162212"/>
              </p:ext>
            </p:extLst>
          </p:nvPr>
        </p:nvGraphicFramePr>
        <p:xfrm>
          <a:off x="177800" y="1268413"/>
          <a:ext cx="878840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2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268413"/>
                        <a:ext cx="878840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Rakennusyritysten luottamus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4915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67E4B74-87DD-4EE7-99FF-4AAD009AE286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4915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170961"/>
              </p:ext>
            </p:extLst>
          </p:nvPr>
        </p:nvGraphicFramePr>
        <p:xfrm>
          <a:off x="177800" y="1268413"/>
          <a:ext cx="878840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6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268413"/>
                        <a:ext cx="878840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609600" y="692150"/>
            <a:ext cx="8229600" cy="931863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Vähittäiskaupan luottamus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017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564097E-1C12-424A-99BC-554BD6FC90C6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5018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740115"/>
              </p:ext>
            </p:extLst>
          </p:nvPr>
        </p:nvGraphicFramePr>
        <p:xfrm>
          <a:off x="177800" y="1268413"/>
          <a:ext cx="878840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0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268413"/>
                        <a:ext cx="878840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1"/>
          <p:cNvSpPr>
            <a:spLocks noGrp="1"/>
          </p:cNvSpPr>
          <p:nvPr>
            <p:ph type="title"/>
          </p:nvPr>
        </p:nvSpPr>
        <p:spPr>
          <a:xfrm>
            <a:off x="395288" y="809625"/>
            <a:ext cx="8443912" cy="804863"/>
          </a:xfrm>
        </p:spPr>
        <p:txBody>
          <a:bodyPr/>
          <a:lstStyle/>
          <a:p>
            <a:pPr eaLnBrk="1" hangingPunct="1"/>
            <a:r>
              <a:rPr lang="da-DK" altLang="en-US" sz="3200" smtClean="0">
                <a:ea typeface="ＭＳ Ｐゴシック" panose="020B0600070205080204" pitchFamily="34" charset="-128"/>
              </a:rPr>
              <a:t>Viennin merkitys Suomen kansantaloudessa</a:t>
            </a:r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3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AB3F95A-7500-4CBD-943D-C2A8B05C0484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250825" y="1773238"/>
            <a:ext cx="8569325" cy="498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400">
                <a:latin typeface="Arial" panose="020B0604020202020204" pitchFamily="34" charset="0"/>
              </a:rPr>
              <a:t>Taxell: </a:t>
            </a:r>
            <a:r>
              <a:rPr lang="fi-FI" altLang="en-US" sz="2400">
                <a:solidFill>
                  <a:srgbClr val="FF0000"/>
                </a:solidFill>
                <a:latin typeface="Arial" panose="020B0604020202020204" pitchFamily="34" charset="0"/>
              </a:rPr>
              <a:t>”40 % kansantulosta tulee ulkomailta”</a:t>
            </a:r>
            <a:r>
              <a:rPr lang="fi-FI" altLang="en-US" sz="2400">
                <a:latin typeface="Arial" panose="020B0604020202020204" pitchFamily="34" charset="0"/>
              </a:rPr>
              <a:t> (joulukuu 2003)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i-FI" altLang="en-US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000" b="1">
                <a:latin typeface="Arial" panose="020B0604020202020204" pitchFamily="34" charset="0"/>
              </a:rPr>
              <a:t>Halonen:</a:t>
            </a:r>
            <a:r>
              <a:rPr lang="fi-FI" altLang="en-US" sz="2000">
                <a:latin typeface="Arial" panose="020B0604020202020204" pitchFamily="34" charset="0"/>
              </a:rPr>
              <a:t> </a:t>
            </a:r>
            <a:r>
              <a:rPr lang="fi-FI" altLang="en-US" sz="2400">
                <a:solidFill>
                  <a:srgbClr val="0000FF"/>
                </a:solidFill>
                <a:latin typeface="Arial" panose="020B0604020202020204" pitchFamily="34" charset="0"/>
              </a:rPr>
              <a:t>”Puolet leivästä tulee sentään kotimaasta”</a:t>
            </a:r>
            <a:r>
              <a:rPr lang="fi-FI" altLang="en-US" sz="2400">
                <a:latin typeface="Arial" panose="020B0604020202020204" pitchFamily="34" charset="0"/>
              </a:rPr>
              <a:t> </a:t>
            </a:r>
            <a:r>
              <a:rPr lang="fi-FI" altLang="en-US" sz="1600">
                <a:latin typeface="Arial" panose="020B0604020202020204" pitchFamily="34" charset="0"/>
              </a:rPr>
              <a:t>(joulukuu 2003)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i-FI" altLang="en-US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400">
                <a:latin typeface="Arial" panose="020B0604020202020204" pitchFamily="34" charset="0"/>
              </a:rPr>
              <a:t>Matti Viialainen</a:t>
            </a:r>
            <a:r>
              <a:rPr lang="fi-FI" altLang="en-US" sz="1800">
                <a:latin typeface="Arial" panose="020B0604020202020204" pitchFamily="34" charset="0"/>
              </a:rPr>
              <a:t>: </a:t>
            </a:r>
            <a:r>
              <a:rPr lang="fi-FI" altLang="en-US" sz="2000">
                <a:latin typeface="Arial" panose="020B0604020202020204" pitchFamily="34" charset="0"/>
              </a:rPr>
              <a:t>”Teollisuudella tienataan </a:t>
            </a:r>
            <a:r>
              <a:rPr lang="fi-FI" altLang="en-US" sz="2000">
                <a:solidFill>
                  <a:srgbClr val="FF0000"/>
                </a:solidFill>
                <a:latin typeface="Arial" panose="020B0604020202020204" pitchFamily="34" charset="0"/>
              </a:rPr>
              <a:t>40 %</a:t>
            </a:r>
            <a:r>
              <a:rPr lang="fi-FI" altLang="en-US" sz="2000">
                <a:latin typeface="Arial" panose="020B0604020202020204" pitchFamily="34" charset="0"/>
              </a:rPr>
              <a:t> kansantulosta. Saadaan se raha ulkomailta, että palveluista pystytään maksamaan”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000">
                <a:latin typeface="Arial" panose="020B0604020202020204" pitchFamily="34" charset="0"/>
              </a:rPr>
              <a:t>TV1 1.8.2005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i-FI" altLang="en-US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2800">
                <a:latin typeface="Arial" panose="020B0604020202020204" pitchFamily="34" charset="0"/>
              </a:rPr>
              <a:t>Katainen</a:t>
            </a:r>
            <a:r>
              <a:rPr lang="fi-FI" altLang="en-US" sz="1800">
                <a:latin typeface="Arial" panose="020B0604020202020204" pitchFamily="34" charset="0"/>
              </a:rPr>
              <a:t>: ”</a:t>
            </a:r>
            <a:r>
              <a:rPr lang="fi-FI" altLang="en-US" sz="2400">
                <a:solidFill>
                  <a:srgbClr val="FF0000"/>
                </a:solidFill>
                <a:latin typeface="Arial" panose="020B0604020202020204" pitchFamily="34" charset="0"/>
              </a:rPr>
              <a:t>Puolet</a:t>
            </a:r>
            <a:r>
              <a:rPr lang="fi-FI" altLang="en-US" sz="2400">
                <a:latin typeface="Arial" panose="020B0604020202020204" pitchFamily="34" charset="0"/>
              </a:rPr>
              <a:t> taloudesta tulee ulkomailta, kun ranskalaiset ja britit ostavat suomalaista työtä”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1800">
                <a:latin typeface="Arial" panose="020B0604020202020204" pitchFamily="34" charset="0"/>
              </a:rPr>
              <a:t>Yle1, vaalikeskustelu 4.6.2009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i-FI" altLang="en-US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endParaRPr lang="fi-FI" altLang="en-US" sz="1800"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1800" b="1">
                <a:latin typeface="Arial" panose="020B0604020202020204" pitchFamily="34" charset="0"/>
              </a:rPr>
              <a:t>Riku Aalto</a:t>
            </a:r>
            <a:r>
              <a:rPr lang="fi-FI" altLang="en-US" sz="1800">
                <a:latin typeface="Arial" panose="020B0604020202020204" pitchFamily="34" charset="0"/>
              </a:rPr>
              <a:t>, Metalliliitto: </a:t>
            </a:r>
            <a:r>
              <a:rPr lang="fi-FI" altLang="en-US" sz="2400">
                <a:latin typeface="Arial" panose="020B0604020202020204" pitchFamily="34" charset="0"/>
              </a:rPr>
              <a:t>”</a:t>
            </a:r>
            <a:r>
              <a:rPr lang="fi-FI" altLang="en-US" sz="2400">
                <a:solidFill>
                  <a:srgbClr val="FF0000"/>
                </a:solidFill>
                <a:latin typeface="Arial" panose="020B0604020202020204" pitchFamily="34" charset="0"/>
              </a:rPr>
              <a:t>Puolet</a:t>
            </a:r>
            <a:r>
              <a:rPr lang="fi-FI" altLang="en-US" sz="2400">
                <a:latin typeface="Arial" panose="020B0604020202020204" pitchFamily="34" charset="0"/>
              </a:rPr>
              <a:t> bkt:sta taitaa tulla teollisuudesta, Aamu-tv </a:t>
            </a:r>
            <a:r>
              <a:rPr lang="fi-FI" altLang="en-US" sz="1800">
                <a:latin typeface="Arial" panose="020B0604020202020204" pitchFamily="34" charset="0"/>
              </a:rPr>
              <a:t>20.1.2011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609600" y="692150"/>
            <a:ext cx="8229600" cy="720725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Palveluyritysten luottamus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120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0225D80C-518B-45AB-85F1-FA606256C4BA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5120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151215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Macrobond document" r:id="rId4" imgW="8787850" imgH="6744536" progId="Mbnd.mbnd">
                  <p:embed/>
                </p:oleObj>
              </mc:Choice>
              <mc:Fallback>
                <p:oleObj name="Macrobond document" r:id="rId4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8229600" cy="647700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Kuluttajien luottamus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325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AF1AF68-7984-4F0B-B83F-5B47F226FE3D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5325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7687621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2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Kuluttajien luottamus ikäryhmittäin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427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6B364384-FB5E-4009-B2D6-26F1429D67B5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5427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068569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Tuotannon kasvu Suomessa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529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71B9AA1-E81D-4A2E-B104-9D884379B401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5530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016037"/>
              </p:ext>
            </p:extLst>
          </p:nvPr>
        </p:nvGraphicFramePr>
        <p:xfrm>
          <a:off x="177800" y="1196975"/>
          <a:ext cx="8788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Euroalueen 5 vuoden markkinakorkoja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632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EE7402F7-5704-4EA5-BAFD-9013C2A668A9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5632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380732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4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10 vuoden korot: Valtion obligaatiot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734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FB74384-6108-4619-8F7B-2D0EC515DED1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5734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904312"/>
              </p:ext>
            </p:extLst>
          </p:nvPr>
        </p:nvGraphicFramePr>
        <p:xfrm>
          <a:off x="177800" y="1268413"/>
          <a:ext cx="878840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8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268413"/>
                        <a:ext cx="878840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Korkonäkymät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5837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41700D0-960B-43E9-8348-65EBE4ADCA89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5837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85113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2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92150"/>
            <a:ext cx="8569325" cy="6477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                 Asuntolainojen korkokehitys</a:t>
            </a:r>
          </a:p>
        </p:txBody>
      </p:sp>
      <p:graphicFrame>
        <p:nvGraphicFramePr>
          <p:cNvPr id="5939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663859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5" name="Macrobond document" r:id="rId4" imgW="8787850" imgH="6744536" progId="Mbnd.mbnd">
                  <p:embed/>
                </p:oleObj>
              </mc:Choice>
              <mc:Fallback>
                <p:oleObj name="Macrobond document" r:id="rId4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Uusien kotitalousluottojen korot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144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F2B8771-27EA-482B-9A91-F1C85E6973E0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6144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362003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4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Uusien yritysluottojen korot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246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52554C49-3D9D-4A34-A834-B1CAE57F60B9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6246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243962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8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Viennin suhde bruttokansantuotteeseen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433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24EB2F2-9C73-446C-8BEE-6E040C4E4593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1434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914626"/>
              </p:ext>
            </p:extLst>
          </p:nvPr>
        </p:nvGraphicFramePr>
        <p:xfrm>
          <a:off x="177800" y="1260475"/>
          <a:ext cx="8662988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Macrobond document" r:id="rId3" imgW="11834199" imgH="5561682" progId="Mbnd.mbnd">
                  <p:embed/>
                </p:oleObj>
              </mc:Choice>
              <mc:Fallback>
                <p:oleObj name="Macrobond document" r:id="rId3" imgW="11834199" imgH="5561682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260475"/>
                        <a:ext cx="8662988" cy="541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Japani: Korot ja inflaatio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340054-F75A-4D48-89C1-D10315063BF9}" type="datetime1">
              <a:rPr lang="da-DK" smtClean="0"/>
              <a:pPr>
                <a:defRPr/>
              </a:pPr>
              <a:t>23-11-2016</a:t>
            </a:fld>
            <a:endParaRPr lang="da-DK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2242"/>
              </p:ext>
            </p:extLst>
          </p:nvPr>
        </p:nvGraphicFramePr>
        <p:xfrm>
          <a:off x="177800" y="1196752"/>
          <a:ext cx="8788400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5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1196752"/>
                        <a:ext cx="8788400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89490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Luottokannan kehitys</a:t>
            </a:r>
            <a:br>
              <a:rPr lang="fi-FI" altLang="en-US" smtClean="0">
                <a:ea typeface="ＭＳ Ｐゴシック" panose="020B0600070205080204" pitchFamily="34" charset="-128"/>
              </a:rPr>
            </a:b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349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3CDDDB4F-4BC2-49DD-BAAA-AC920EDB2BE6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6349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5164914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02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Euron arvo suhteessa US Dollariin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451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C4D9B342-AA98-41E8-ABCE-D67BFA036FEE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6451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695721"/>
              </p:ext>
            </p:extLst>
          </p:nvPr>
        </p:nvGraphicFramePr>
        <p:xfrm>
          <a:off x="177800" y="1196975"/>
          <a:ext cx="8788400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96975"/>
                        <a:ext cx="8788400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Euron ulkoinen arvo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65539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1138112-0178-4D4D-83BD-C881086B450E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6554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88532"/>
              </p:ext>
            </p:extLst>
          </p:nvPr>
        </p:nvGraphicFramePr>
        <p:xfrm>
          <a:off x="177800" y="1268413"/>
          <a:ext cx="8788400" cy="540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268413"/>
                        <a:ext cx="8788400" cy="540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800" y="692150"/>
            <a:ext cx="6959600" cy="649288"/>
          </a:xfrm>
        </p:spPr>
        <p:txBody>
          <a:bodyPr/>
          <a:lstStyle/>
          <a:p>
            <a:pPr eaLnBrk="1" hangingPunct="1"/>
            <a:r>
              <a:rPr lang="fi-FI" altLang="en-US" smtClean="0">
                <a:ea typeface="ＭＳ Ｐゴシック" panose="020B0600070205080204" pitchFamily="34" charset="-128"/>
              </a:rPr>
              <a:t>Osakekurssit Helsingissä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66563" name="Object 4"/>
          <p:cNvGraphicFramePr>
            <a:graphicFrameLocks noChangeAspect="1"/>
          </p:cNvGraphicFramePr>
          <p:nvPr/>
        </p:nvGraphicFramePr>
        <p:xfrm>
          <a:off x="323850" y="1196975"/>
          <a:ext cx="8569325" cy="554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73" name="EcoWin document" r:id="rId4" imgW="9871075" imgH="8642350" progId="EcoWin.Document">
                  <p:embed/>
                </p:oleObj>
              </mc:Choice>
              <mc:Fallback>
                <p:oleObj name="EcoWin document" r:id="rId4" imgW="9871075" imgH="8642350" progId="EcoWin.Document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96975"/>
                        <a:ext cx="8569325" cy="554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800" y="620713"/>
            <a:ext cx="6959600" cy="576262"/>
          </a:xfrm>
        </p:spPr>
        <p:txBody>
          <a:bodyPr/>
          <a:lstStyle/>
          <a:p>
            <a:pPr eaLnBrk="1" hangingPunct="1"/>
            <a:r>
              <a:rPr lang="fi-FI" altLang="en-US" smtClean="0">
                <a:ea typeface="ＭＳ Ｐゴシック" panose="020B0600070205080204" pitchFamily="34" charset="-128"/>
              </a:rPr>
              <a:t>Osakekurssit Helsingissä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68611" name="Object 6"/>
          <p:cNvGraphicFramePr>
            <a:graphicFrameLocks noChangeAspect="1"/>
          </p:cNvGraphicFramePr>
          <p:nvPr/>
        </p:nvGraphicFramePr>
        <p:xfrm>
          <a:off x="323850" y="1125538"/>
          <a:ext cx="8569325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1" name="EcoWin document" r:id="rId4" imgW="9871075" imgH="8642350" progId="EcoWin.Document">
                  <p:embed/>
                </p:oleObj>
              </mc:Choice>
              <mc:Fallback>
                <p:oleObj name="EcoWin document" r:id="rId4" imgW="9871075" imgH="8642350" progId="EcoWin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125538"/>
                        <a:ext cx="8569325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547813" y="3886200"/>
            <a:ext cx="647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8351837" cy="720725"/>
          </a:xfrm>
        </p:spPr>
        <p:txBody>
          <a:bodyPr/>
          <a:lstStyle/>
          <a:p>
            <a:pPr eaLnBrk="1" hangingPunct="1"/>
            <a:r>
              <a:rPr lang="fi-FI" altLang="en-US" smtClean="0">
                <a:ea typeface="ＭＳ Ｐゴシック" panose="020B0600070205080204" pitchFamily="34" charset="-128"/>
              </a:rPr>
              <a:t>Dow Jones Industrial Average -osakeindeksi</a:t>
            </a:r>
          </a:p>
        </p:txBody>
      </p:sp>
      <p:graphicFrame>
        <p:nvGraphicFramePr>
          <p:cNvPr id="70660" name="Object 6"/>
          <p:cNvGraphicFramePr>
            <a:graphicFrameLocks noChangeAspect="1"/>
          </p:cNvGraphicFramePr>
          <p:nvPr/>
        </p:nvGraphicFramePr>
        <p:xfrm>
          <a:off x="539750" y="1196975"/>
          <a:ext cx="8208963" cy="547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0" name="EcoWin document" r:id="rId4" imgW="9871075" imgH="8642350" progId="EcoWin.Document">
                  <p:embed/>
                </p:oleObj>
              </mc:Choice>
              <mc:Fallback>
                <p:oleObj name="EcoWin document" r:id="rId4" imgW="9871075" imgH="8642350" progId="EcoWin.Document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196975"/>
                        <a:ext cx="8208963" cy="547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/>
          <p:cNvSpPr txBox="1">
            <a:spLocks noChangeArrowheads="1"/>
          </p:cNvSpPr>
          <p:nvPr/>
        </p:nvSpPr>
        <p:spPr bwMode="auto">
          <a:xfrm>
            <a:off x="1547813" y="3886200"/>
            <a:ext cx="647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7620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 defTabSz="7620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 defTabSz="7620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 defTabSz="7620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 defTabSz="7620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defTabSz="7620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SzTx/>
              <a:buFontTx/>
              <a:buNone/>
            </a:pPr>
            <a:endParaRPr lang="en-US" altLang="en-US" sz="24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title"/>
          </p:nvPr>
        </p:nvSpPr>
        <p:spPr>
          <a:xfrm>
            <a:off x="1701800" y="692150"/>
            <a:ext cx="6959600" cy="576263"/>
          </a:xfrm>
        </p:spPr>
        <p:txBody>
          <a:bodyPr/>
          <a:lstStyle/>
          <a:p>
            <a:pPr eaLnBrk="1" hangingPunct="1"/>
            <a:r>
              <a:rPr lang="fi-FI" altLang="en-US" smtClean="0">
                <a:ea typeface="ＭＳ Ｐゴシック" panose="020B0600070205080204" pitchFamily="34" charset="-128"/>
              </a:rPr>
              <a:t>Dow Jones -osakeindeksi</a:t>
            </a:r>
          </a:p>
        </p:txBody>
      </p:sp>
      <p:graphicFrame>
        <p:nvGraphicFramePr>
          <p:cNvPr id="72708" name="Object 5"/>
          <p:cNvGraphicFramePr>
            <a:graphicFrameLocks noChangeAspect="1"/>
          </p:cNvGraphicFramePr>
          <p:nvPr/>
        </p:nvGraphicFramePr>
        <p:xfrm>
          <a:off x="395288" y="1125538"/>
          <a:ext cx="8497887" cy="554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18" name="EcoWin document" r:id="rId4" imgW="9871075" imgH="8642350" progId="EcoWin.Document">
                  <p:embed/>
                </p:oleObj>
              </mc:Choice>
              <mc:Fallback>
                <p:oleObj name="EcoWin document" r:id="rId4" imgW="9871075" imgH="8642350" progId="EcoWin.Document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8497887" cy="554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800" y="620713"/>
            <a:ext cx="6959600" cy="720725"/>
          </a:xfrm>
        </p:spPr>
        <p:txBody>
          <a:bodyPr/>
          <a:lstStyle/>
          <a:p>
            <a:pPr eaLnBrk="1" hangingPunct="1"/>
            <a:r>
              <a:rPr lang="fi-FI" altLang="en-US" smtClean="0">
                <a:ea typeface="ＭＳ Ｐゴシック" panose="020B0600070205080204" pitchFamily="34" charset="-128"/>
              </a:rPr>
              <a:t>Osakekurssien kehitys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4755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7993063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800" y="620713"/>
            <a:ext cx="6959600" cy="792162"/>
          </a:xfrm>
        </p:spPr>
        <p:txBody>
          <a:bodyPr/>
          <a:lstStyle/>
          <a:p>
            <a:pPr eaLnBrk="1" hangingPunct="1"/>
            <a:r>
              <a:rPr lang="fi-FI" altLang="en-US" smtClean="0">
                <a:ea typeface="ＭＳ Ｐゴシック" panose="020B0600070205080204" pitchFamily="34" charset="-128"/>
              </a:rPr>
              <a:t>Osakekurssien kehitys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76803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920038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Bruttokansantuotteen kasvu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5363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A593397-B7CB-4ED2-ABC5-3B96B76DEA2D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1536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8301588"/>
              </p:ext>
            </p:extLst>
          </p:nvPr>
        </p:nvGraphicFramePr>
        <p:xfrm>
          <a:off x="249238" y="1260475"/>
          <a:ext cx="8716962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Macrobond document" r:id="rId3" imgW="11834199" imgH="5561682" progId="Mbnd.mbnd">
                  <p:embed/>
                </p:oleObj>
              </mc:Choice>
              <mc:Fallback>
                <p:oleObj name="Macrobond document" r:id="rId3" imgW="11834199" imgH="5561682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238" y="1260475"/>
                        <a:ext cx="8716962" cy="541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20713"/>
            <a:ext cx="7454900" cy="792162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Sonera Oyj:n kurssikehitys</a:t>
            </a:r>
          </a:p>
        </p:txBody>
      </p:sp>
      <p:pic>
        <p:nvPicPr>
          <p:cNvPr id="7885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330325"/>
            <a:ext cx="74422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211638" y="2176463"/>
            <a:ext cx="4032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1800" b="1"/>
              <a:t>TV 1: Uutiset, lokakuu 2001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1800" b="1"/>
              <a:t>”Soneran kurssi nousi vain loivasti”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9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39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2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692150"/>
            <a:ext cx="7454900" cy="792163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Sonera Oyj:n kurssikehitys</a:t>
            </a:r>
          </a:p>
        </p:txBody>
      </p:sp>
      <p:pic>
        <p:nvPicPr>
          <p:cNvPr id="80899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" y="1330325"/>
            <a:ext cx="74422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1800" y="620713"/>
            <a:ext cx="6959600" cy="792162"/>
          </a:xfrm>
        </p:spPr>
        <p:txBody>
          <a:bodyPr/>
          <a:lstStyle/>
          <a:p>
            <a:pPr eaLnBrk="1" hangingPunct="1"/>
            <a:r>
              <a:rPr lang="fi-FI" altLang="en-US" smtClean="0">
                <a:ea typeface="ＭＳ Ｐゴシック" panose="020B0600070205080204" pitchFamily="34" charset="-128"/>
              </a:rPr>
              <a:t>Kolmen prosentin vuosikasvu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pic>
        <p:nvPicPr>
          <p:cNvPr id="82947" name="Object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806450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590550"/>
            <a:ext cx="8296275" cy="567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1000125"/>
            <a:ext cx="88963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809625" y="571500"/>
            <a:ext cx="7454900" cy="5715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Osakekurssien kehitys, </a:t>
            </a:r>
            <a:r>
              <a:rPr lang="en-US" altLang="en-US" sz="2000" smtClean="0">
                <a:ea typeface="ＭＳ Ｐゴシック" panose="020B0600070205080204" pitchFamily="34" charset="-128"/>
              </a:rPr>
              <a:t>1991 = 1000</a:t>
            </a:r>
          </a:p>
        </p:txBody>
      </p:sp>
      <p:pic>
        <p:nvPicPr>
          <p:cNvPr id="89091" name="Object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97000"/>
            <a:ext cx="8353425" cy="505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569325" cy="6477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                 </a:t>
            </a:r>
          </a:p>
        </p:txBody>
      </p:sp>
      <p:pic>
        <p:nvPicPr>
          <p:cNvPr id="91139" name="Picture 3" descr="C:\Users\B80829\AppData\Local\Temp\notes302978\Valuutta_eilog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765175"/>
            <a:ext cx="4535488" cy="590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569325" cy="6477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                 “Markan” ulkoinen arvo per Dollari</a:t>
            </a:r>
          </a:p>
        </p:txBody>
      </p:sp>
      <p:graphicFrame>
        <p:nvGraphicFramePr>
          <p:cNvPr id="9318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174942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Macrobond document" r:id="rId4" imgW="8787850" imgH="6744536" progId="Mbnd.mbnd">
                  <p:embed/>
                </p:oleObj>
              </mc:Choice>
              <mc:Fallback>
                <p:oleObj name="Macrobond document" r:id="rId4" imgW="8787850" imgH="6744536" progId="Mbnd.mbnd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7488238" cy="58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765175"/>
            <a:ext cx="8569325" cy="503238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anose="020B0600070205080204" pitchFamily="34" charset="-128"/>
              </a:rPr>
              <a:t>                 </a:t>
            </a:r>
            <a:r>
              <a:rPr lang="en-US" altLang="en-US" sz="3200" smtClean="0">
                <a:ea typeface="ＭＳ Ｐゴシック" panose="020B0600070205080204" pitchFamily="34" charset="-128"/>
              </a:rPr>
              <a:t>Tyytyväinen elämään, %</a:t>
            </a:r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/>
        </p:nvGraphicFramePr>
        <p:xfrm>
          <a:off x="1497013" y="1319213"/>
          <a:ext cx="7315200" cy="527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9" name="Chart" r:id="rId4" imgW="7321931" imgH="5285690" progId="Excel.Chart.8">
                  <p:embed/>
                </p:oleObj>
              </mc:Choice>
              <mc:Fallback>
                <p:oleObj name="Chart" r:id="rId4" imgW="7321931" imgH="5285690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319213"/>
                        <a:ext cx="7315200" cy="5278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268413"/>
            <a:ext cx="8763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827088" y="6453188"/>
            <a:ext cx="48974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50000"/>
              </a:spcBef>
              <a:buClr>
                <a:schemeClr val="accent2"/>
              </a:buClr>
              <a:buFont typeface="Wingdings" panose="05000000000000000000" pitchFamily="2" charset="2"/>
              <a:buNone/>
            </a:pPr>
            <a:r>
              <a:rPr lang="fi-FI" altLang="en-US" sz="1200">
                <a:latin typeface="Verdana" panose="020B0604030504040204" pitchFamily="34" charset="0"/>
              </a:rPr>
              <a:t>Eurobarometri elokuu 2016, yli 14-vuotias väestö</a:t>
            </a:r>
            <a:endParaRPr lang="en-US" altLang="en-US" sz="12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Maailman suurimmat taloudet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6387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D5BF10EA-2BD5-405F-B570-FF759C7421F8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1638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663311"/>
              </p:ext>
            </p:extLst>
          </p:nvPr>
        </p:nvGraphicFramePr>
        <p:xfrm>
          <a:off x="177800" y="1189038"/>
          <a:ext cx="8788400" cy="548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189038"/>
                        <a:ext cx="8788400" cy="548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57313" y="765175"/>
            <a:ext cx="7786687" cy="576263"/>
          </a:xfrm>
        </p:spPr>
        <p:txBody>
          <a:bodyPr/>
          <a:lstStyle/>
          <a:p>
            <a:pPr eaLnBrk="1" hangingPunct="1"/>
            <a:r>
              <a:rPr lang="fi-FI" altLang="en-US" sz="3200" b="1" dirty="0" smtClean="0">
                <a:ea typeface="ＭＳ Ｐゴシック" panose="020B0600070205080204" pitchFamily="34" charset="-128"/>
              </a:rPr>
              <a:t>Kilpailukykyisimmät maat 2016</a:t>
            </a:r>
            <a:endParaRPr lang="en-US" altLang="en-US" sz="3200" b="1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023449"/>
              </p:ext>
            </p:extLst>
          </p:nvPr>
        </p:nvGraphicFramePr>
        <p:xfrm>
          <a:off x="1116013" y="765175"/>
          <a:ext cx="7620000" cy="5904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785813" y="6215063"/>
            <a:ext cx="79629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i-FI" altLang="en-US" sz="1600" dirty="0"/>
              <a:t>Lähde: WEF, syyskuu </a:t>
            </a:r>
            <a:r>
              <a:rPr lang="fi-FI" altLang="en-US" sz="1600" dirty="0" smtClean="0"/>
              <a:t>2016   </a:t>
            </a:r>
            <a:r>
              <a:rPr lang="fi-FI" altLang="en-US" sz="1600" dirty="0"/>
              <a:t>(Suomi </a:t>
            </a:r>
            <a:r>
              <a:rPr lang="fi-FI" altLang="en-US" sz="1600" dirty="0" smtClean="0"/>
              <a:t>neljänä </a:t>
            </a:r>
            <a:r>
              <a:rPr lang="fi-FI" altLang="en-US" sz="1600" dirty="0"/>
              <a:t>edellisenä </a:t>
            </a:r>
            <a:r>
              <a:rPr lang="fi-FI" altLang="en-US" sz="1600" dirty="0" smtClean="0"/>
              <a:t>vuotena:  8., 4</a:t>
            </a:r>
            <a:r>
              <a:rPr lang="fi-FI" altLang="en-US" sz="1600" dirty="0"/>
              <a:t>., 3., 3.)</a:t>
            </a:r>
            <a:endParaRPr lang="en-US" altLang="en-US" sz="1600" dirty="0"/>
          </a:p>
        </p:txBody>
      </p:sp>
      <p:pic>
        <p:nvPicPr>
          <p:cNvPr id="410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366243"/>
            <a:ext cx="863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>
          <a:xfrm>
            <a:off x="900113" y="809625"/>
            <a:ext cx="7939087" cy="804863"/>
          </a:xfrm>
        </p:spPr>
        <p:txBody>
          <a:bodyPr/>
          <a:lstStyle/>
          <a:p>
            <a:r>
              <a:rPr lang="fi-FI" altLang="en-US" sz="3200" smtClean="0">
                <a:ea typeface="ＭＳ Ｐゴシック" panose="020B0600070205080204" pitchFamily="34" charset="-128"/>
              </a:rPr>
              <a:t>Inhimillinen pääoma   </a:t>
            </a:r>
            <a:r>
              <a:rPr lang="fi-FI" altLang="en-US" smtClean="0">
                <a:ea typeface="ＭＳ Ｐゴシック" panose="020B0600070205080204" pitchFamily="34" charset="-128"/>
              </a:rPr>
              <a:t>(Human Capital) </a:t>
            </a:r>
            <a:br>
              <a:rPr lang="fi-FI" altLang="en-US" smtClean="0">
                <a:ea typeface="ＭＳ Ｐゴシック" panose="020B0600070205080204" pitchFamily="34" charset="-128"/>
              </a:rPr>
            </a:br>
            <a:endParaRPr lang="en-US" altLang="en-US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486517"/>
              </p:ext>
            </p:extLst>
          </p:nvPr>
        </p:nvGraphicFramePr>
        <p:xfrm>
          <a:off x="468313" y="1196975"/>
          <a:ext cx="8267700" cy="5472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0525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900113" y="6308725"/>
            <a:ext cx="6011389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i-FI" altLang="en-US" sz="1200" dirty="0">
                <a:latin typeface="Verdana" panose="020B0604030504040204" pitchFamily="34" charset="0"/>
              </a:rPr>
              <a:t>Lähde: WEF, </a:t>
            </a:r>
            <a:r>
              <a:rPr lang="fi-FI" altLang="en-US" sz="1200" dirty="0" smtClean="0">
                <a:latin typeface="Verdana" panose="020B0604030504040204" pitchFamily="34" charset="0"/>
              </a:rPr>
              <a:t>kesäkuu 2016 </a:t>
            </a:r>
            <a:r>
              <a:rPr lang="fi-FI" altLang="en-US" sz="1200" dirty="0">
                <a:latin typeface="Verdana" panose="020B0604030504040204" pitchFamily="34" charset="0"/>
              </a:rPr>
              <a:t>Human Capital </a:t>
            </a:r>
            <a:r>
              <a:rPr lang="fi-FI" altLang="en-US" sz="1200" dirty="0" smtClean="0">
                <a:latin typeface="Verdana" panose="020B0604030504040204" pitchFamily="34" charset="0"/>
              </a:rPr>
              <a:t>Index, Suomi ykkönen myös 2015</a:t>
            </a:r>
            <a:endParaRPr lang="en-US" altLang="en-US" sz="1200" dirty="0">
              <a:latin typeface="Verdana" panose="020B0604030504040204" pitchFamily="34" charset="0"/>
            </a:endParaRPr>
          </a:p>
        </p:txBody>
      </p:sp>
      <p:sp>
        <p:nvSpPr>
          <p:cNvPr id="4102" name="TextBox 6"/>
          <p:cNvSpPr txBox="1">
            <a:spLocks noChangeArrowheads="1"/>
          </p:cNvSpPr>
          <p:nvPr/>
        </p:nvSpPr>
        <p:spPr bwMode="auto">
          <a:xfrm>
            <a:off x="6084888" y="1844675"/>
            <a:ext cx="2590800" cy="1831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i-FI" altLang="en-US" sz="1400" dirty="0">
                <a:latin typeface="Verdana" panose="020B0604030504040204" pitchFamily="34" charset="0"/>
              </a:rPr>
              <a:t>Suomen sijoitus ikäluokittain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i-FI" altLang="en-US" sz="1400" dirty="0">
                <a:latin typeface="Verdana" panose="020B0604030504040204" pitchFamily="34" charset="0"/>
              </a:rPr>
              <a:t>Alle 15 v  </a:t>
            </a:r>
            <a:r>
              <a:rPr lang="fi-FI" altLang="en-US" sz="1400" dirty="0" smtClean="0">
                <a:latin typeface="Verdana" panose="020B0604030504040204" pitchFamily="34" charset="0"/>
              </a:rPr>
              <a:t> 1</a:t>
            </a:r>
            <a:r>
              <a:rPr lang="fi-FI" altLang="en-US" sz="1400" dirty="0">
                <a:latin typeface="Verdan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i-FI" altLang="en-US" sz="1400" dirty="0">
                <a:latin typeface="Verdana" panose="020B0604030504040204" pitchFamily="34" charset="0"/>
              </a:rPr>
              <a:t>15-24 v    </a:t>
            </a:r>
            <a:r>
              <a:rPr lang="fi-FI" altLang="en-US" sz="1400" dirty="0" smtClean="0">
                <a:latin typeface="Verdana" panose="020B0604030504040204" pitchFamily="34" charset="0"/>
              </a:rPr>
              <a:t> 1.</a:t>
            </a:r>
            <a:endParaRPr lang="fi-FI" altLang="en-US" sz="1400" dirty="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i-FI" altLang="en-US" sz="1400" dirty="0">
                <a:latin typeface="Verdana" panose="020B0604030504040204" pitchFamily="34" charset="0"/>
              </a:rPr>
              <a:t>25-54 v     1.</a:t>
            </a: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i-FI" altLang="en-US" sz="1400" dirty="0">
                <a:latin typeface="Verdana" panose="020B0604030504040204" pitchFamily="34" charset="0"/>
              </a:rPr>
              <a:t>55-64 v     </a:t>
            </a:r>
            <a:r>
              <a:rPr lang="fi-FI" altLang="en-US" sz="1400" dirty="0" smtClean="0">
                <a:latin typeface="Verdana" panose="020B0604030504040204" pitchFamily="34" charset="0"/>
              </a:rPr>
              <a:t>7.</a:t>
            </a:r>
            <a:endParaRPr lang="fi-FI" altLang="en-US" sz="1400" dirty="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i-FI" altLang="en-US" sz="1400" dirty="0">
                <a:latin typeface="Verdana" panose="020B0604030504040204" pitchFamily="34" charset="0"/>
              </a:rPr>
              <a:t>Yli 64 v      </a:t>
            </a:r>
            <a:r>
              <a:rPr lang="fi-FI" altLang="en-US" sz="1400" dirty="0" smtClean="0">
                <a:latin typeface="Verdana" panose="020B0604030504040204" pitchFamily="34" charset="0"/>
              </a:rPr>
              <a:t>9.</a:t>
            </a:r>
            <a:endParaRPr lang="en-US" altLang="en-US" sz="14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5"/>
          <p:cNvSpPr>
            <a:spLocks noGrp="1"/>
          </p:cNvSpPr>
          <p:nvPr>
            <p:ph type="title"/>
          </p:nvPr>
        </p:nvSpPr>
        <p:spPr>
          <a:xfrm>
            <a:off x="323850" y="809625"/>
            <a:ext cx="8515350" cy="804863"/>
          </a:xfrm>
        </p:spPr>
        <p:txBody>
          <a:bodyPr/>
          <a:lstStyle/>
          <a:p>
            <a:r>
              <a:rPr lang="fi-FI" altLang="en-US" dirty="0" smtClean="0">
                <a:ea typeface="ＭＳ Ｐゴシック" panose="020B0600070205080204" pitchFamily="34" charset="-128"/>
              </a:rPr>
              <a:t>Talouden valmius käyttää </a:t>
            </a:r>
            <a:r>
              <a:rPr lang="fi-FI" altLang="en-US" sz="2800" b="1" dirty="0" smtClean="0">
                <a:ea typeface="ＭＳ Ｐゴシック" panose="020B0600070205080204" pitchFamily="34" charset="-128"/>
              </a:rPr>
              <a:t>tieto- ja viestintäteknologiaa</a:t>
            </a:r>
            <a:r>
              <a:rPr lang="fi-FI" altLang="en-US" dirty="0" smtClean="0">
                <a:ea typeface="ＭＳ Ｐゴシック" panose="020B0600070205080204" pitchFamily="34" charset="-128"/>
              </a:rPr>
              <a:t/>
            </a:r>
            <a:br>
              <a:rPr lang="fi-FI" altLang="en-US" dirty="0" smtClean="0">
                <a:ea typeface="ＭＳ Ｐゴシック" panose="020B0600070205080204" pitchFamily="34" charset="-128"/>
              </a:rPr>
            </a:br>
            <a:r>
              <a:rPr lang="fi-FI" altLang="en-US" dirty="0" smtClean="0">
                <a:ea typeface="ＭＳ Ｐゴシック" panose="020B0600070205080204" pitchFamily="34" charset="-128"/>
              </a:rPr>
              <a:t>kilpailukykyyn ja hyvinvointiin v. 2016</a:t>
            </a:r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116730"/>
              </p:ext>
            </p:extLst>
          </p:nvPr>
        </p:nvGraphicFramePr>
        <p:xfrm>
          <a:off x="468313" y="1484313"/>
          <a:ext cx="8267700" cy="5184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10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84313"/>
            <a:ext cx="720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539750" y="6165850"/>
            <a:ext cx="590445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i-FI" altLang="en-US" sz="1200" dirty="0">
                <a:latin typeface="Verdana" panose="020B0604030504040204" pitchFamily="34" charset="0"/>
              </a:rPr>
              <a:t>Lähde: </a:t>
            </a:r>
            <a:r>
              <a:rPr lang="fi-FI" altLang="en-US" sz="1200" dirty="0" err="1">
                <a:latin typeface="Verdana" panose="020B0604030504040204" pitchFamily="34" charset="0"/>
              </a:rPr>
              <a:t>The</a:t>
            </a:r>
            <a:r>
              <a:rPr lang="fi-FI" altLang="en-US" sz="1200" dirty="0">
                <a:latin typeface="Verdana" panose="020B0604030504040204" pitchFamily="34" charset="0"/>
              </a:rPr>
              <a:t> </a:t>
            </a:r>
            <a:r>
              <a:rPr lang="fi-FI" altLang="en-US" sz="1200" dirty="0" err="1">
                <a:latin typeface="Verdana" panose="020B0604030504040204" pitchFamily="34" charset="0"/>
              </a:rPr>
              <a:t>Networked</a:t>
            </a:r>
            <a:r>
              <a:rPr lang="fi-FI" altLang="en-US" sz="1200" dirty="0">
                <a:latin typeface="Verdana" panose="020B0604030504040204" pitchFamily="34" charset="0"/>
              </a:rPr>
              <a:t> Readiness Index </a:t>
            </a:r>
            <a:r>
              <a:rPr lang="fi-FI" altLang="en-US" sz="1200" dirty="0" smtClean="0">
                <a:latin typeface="Verdana" panose="020B0604030504040204" pitchFamily="34" charset="0"/>
              </a:rPr>
              <a:t>2016 </a:t>
            </a:r>
            <a:r>
              <a:rPr lang="fi-FI" altLang="en-US" sz="1200" dirty="0">
                <a:latin typeface="Verdana" panose="020B0604030504040204" pitchFamily="34" charset="0"/>
              </a:rPr>
              <a:t>/ WEF </a:t>
            </a:r>
            <a:r>
              <a:rPr lang="fi-FI" altLang="en-US" sz="1200" dirty="0" smtClean="0">
                <a:latin typeface="Verdana" panose="020B0604030504040204" pitchFamily="34" charset="0"/>
              </a:rPr>
              <a:t>heinäkuu 2016</a:t>
            </a:r>
            <a:endParaRPr lang="fi-FI" altLang="en-US" sz="1200" dirty="0">
              <a:latin typeface="Verdana" panose="020B0604030504040204" pitchFamily="34" charset="0"/>
            </a:endParaRPr>
          </a:p>
          <a:p>
            <a:pPr>
              <a:spcBef>
                <a:spcPct val="5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r>
              <a:rPr lang="fi-FI" altLang="en-US" sz="1200" dirty="0">
                <a:latin typeface="Verdana" panose="020B0604030504040204" pitchFamily="34" charset="0"/>
              </a:rPr>
              <a:t>Suomi  </a:t>
            </a:r>
            <a:r>
              <a:rPr lang="fi-FI" altLang="en-US" sz="1200" dirty="0" smtClean="0">
                <a:latin typeface="Verdana" panose="020B0604030504040204" pitchFamily="34" charset="0"/>
              </a:rPr>
              <a:t>kakkonen 2015, ykkönen 2014 ja 2013 </a:t>
            </a:r>
            <a:endParaRPr lang="en-US" altLang="en-US" sz="1200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02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25575" y="1290638"/>
          <a:ext cx="7085013" cy="482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6" r:id="rId3" imgW="7084166" imgH="4822354" progId="Excel.Chart.8">
                  <p:embed/>
                </p:oleObj>
              </mc:Choice>
              <mc:Fallback>
                <p:oleObj r:id="rId3" imgW="7084166" imgH="4822354" progId="Excel.Char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290638"/>
                        <a:ext cx="7085013" cy="4824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03" name="Text Box 4"/>
          <p:cNvSpPr txBox="1">
            <a:spLocks noChangeArrowheads="1"/>
          </p:cNvSpPr>
          <p:nvPr/>
        </p:nvSpPr>
        <p:spPr bwMode="auto">
          <a:xfrm>
            <a:off x="1087438" y="6021388"/>
            <a:ext cx="730091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1400">
                <a:solidFill>
                  <a:srgbClr val="FF0000"/>
                </a:solidFill>
              </a:rPr>
              <a:t>Yritysympäristö, talous ja kasvu, tiede ja teknologia, työvoiman laatu, rahoitusolosuhteet</a:t>
            </a:r>
            <a:endParaRPr lang="en-US" altLang="en-US" sz="1400">
              <a:solidFill>
                <a:srgbClr val="FF0000"/>
              </a:solidFill>
            </a:endParaRPr>
          </a:p>
        </p:txBody>
      </p:sp>
      <p:sp>
        <p:nvSpPr>
          <p:cNvPr id="102404" name="Otsikko 5"/>
          <p:cNvSpPr>
            <a:spLocks noGrp="1"/>
          </p:cNvSpPr>
          <p:nvPr>
            <p:ph type="title"/>
          </p:nvPr>
        </p:nvSpPr>
        <p:spPr>
          <a:xfrm>
            <a:off x="285750" y="836613"/>
            <a:ext cx="8715375" cy="449262"/>
          </a:xfrm>
        </p:spPr>
        <p:txBody>
          <a:bodyPr/>
          <a:lstStyle/>
          <a:p>
            <a:r>
              <a:rPr lang="fi-FI" altLang="en-US" sz="4000" smtClean="0">
                <a:ea typeface="ＭＳ Ｐゴシック" panose="020B0600070205080204" pitchFamily="34" charset="-128"/>
              </a:rPr>
              <a:t>          Dynaamisimmat taloudet </a:t>
            </a:r>
          </a:p>
        </p:txBody>
      </p:sp>
      <p:pic>
        <p:nvPicPr>
          <p:cNvPr id="102405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44675"/>
            <a:ext cx="7207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TextBox 6"/>
          <p:cNvSpPr txBox="1">
            <a:spLocks noChangeArrowheads="1"/>
          </p:cNvSpPr>
          <p:nvPr/>
        </p:nvSpPr>
        <p:spPr bwMode="auto">
          <a:xfrm>
            <a:off x="684213" y="6308725"/>
            <a:ext cx="7272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1800"/>
              <a:t>Lähde: Grant Thornton: Global Dynamism Index 2015, laskelmat EIU</a:t>
            </a: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8604250" cy="649288"/>
          </a:xfrm>
        </p:spPr>
        <p:txBody>
          <a:bodyPr/>
          <a:lstStyle/>
          <a:p>
            <a:pPr eaLnBrk="1" hangingPunct="1"/>
            <a:r>
              <a:rPr lang="fi-FI" altLang="en-US" sz="2800" b="1" smtClean="0">
                <a:ea typeface="ＭＳ Ｐゴシック" panose="020B0600070205080204" pitchFamily="34" charset="-128"/>
              </a:rPr>
              <a:t>                     </a:t>
            </a:r>
            <a:r>
              <a:rPr lang="fi-FI" altLang="en-US" sz="3600" b="1" smtClean="0">
                <a:ea typeface="ＭＳ Ｐゴシック" panose="020B0600070205080204" pitchFamily="34" charset="-128"/>
              </a:rPr>
              <a:t>Vähiten hauraat maat 2016</a:t>
            </a:r>
            <a:endParaRPr lang="en-US" altLang="en-US" sz="3600" b="1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25575" y="1146175"/>
          <a:ext cx="7361238" cy="478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03" name="Chart" r:id="rId3" imgW="7370703" imgH="4785775" progId="Excel.Chart.8">
                  <p:embed/>
                </p:oleObj>
              </mc:Choice>
              <mc:Fallback>
                <p:oleObj name="Chart" r:id="rId3" imgW="7370703" imgH="4785775" progId="Excel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5575" y="1146175"/>
                        <a:ext cx="7361238" cy="478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Box 5"/>
          <p:cNvSpPr txBox="1">
            <a:spLocks noChangeArrowheads="1"/>
          </p:cNvSpPr>
          <p:nvPr/>
        </p:nvSpPr>
        <p:spPr bwMode="auto">
          <a:xfrm>
            <a:off x="785813" y="6215063"/>
            <a:ext cx="76739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1200"/>
              <a:t>Lähde: The Fund for Peace: The Fragile State Index 2016, </a:t>
            </a:r>
            <a:r>
              <a:rPr lang="fi-FI" altLang="en-US" sz="1600" b="1"/>
              <a:t>Suomi kuudetta vuotta ykkösenä</a:t>
            </a:r>
            <a:endParaRPr lang="en-US" altLang="en-US" sz="1600" b="1"/>
          </a:p>
        </p:txBody>
      </p:sp>
      <p:pic>
        <p:nvPicPr>
          <p:cNvPr id="614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2513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323850" y="5589588"/>
            <a:ext cx="8569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i-FI" altLang="en-US" sz="1600">
                <a:solidFill>
                  <a:srgbClr val="FF0000"/>
                </a:solidFill>
              </a:rPr>
              <a:t>Demograafiset paineet, pakolaisongelma, tulonjako, tulotaso, julkinen velka, korruptio, julkiset palvelut, ihmisoikeudet, turvallisuus, luottoluokitus, työttömyys</a:t>
            </a:r>
            <a:endParaRPr lang="en-US" altLang="en-US" sz="16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Maailman suurimmat viejät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7411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6101EEB1-2A62-4816-8B9C-03E88F441FCC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148695"/>
              </p:ext>
            </p:extLst>
          </p:nvPr>
        </p:nvGraphicFramePr>
        <p:xfrm>
          <a:off x="177800" y="1196752"/>
          <a:ext cx="8788400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1196752"/>
                        <a:ext cx="8788400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609600" y="809625"/>
            <a:ext cx="8229600" cy="814388"/>
          </a:xfrm>
        </p:spPr>
        <p:txBody>
          <a:bodyPr/>
          <a:lstStyle/>
          <a:p>
            <a:r>
              <a:rPr lang="fi-FI" altLang="en-US" smtClean="0">
                <a:ea typeface="ＭＳ Ｐゴシック" panose="020B0600070205080204" pitchFamily="34" charset="-128"/>
              </a:rPr>
              <a:t>Maailman suurimmat tuojat</a:t>
            </a:r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18435" name="Date Placeholder 2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22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ＭＳ Ｐゴシック" panose="020B0600070205080204" pitchFamily="34" charset="-128"/>
              </a:defRPr>
            </a:lvl1pPr>
            <a:lvl2pPr marL="742950" indent="-28575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2000">
                <a:solidFill>
                  <a:schemeClr val="tx1"/>
                </a:solidFill>
                <a:latin typeface="Danske Text" panose="00000400000000000000" pitchFamily="2" charset="0"/>
                <a:ea typeface="Danske Text (Body)"/>
                <a:cs typeface="Danske Text (Body)"/>
              </a:defRPr>
            </a:lvl2pPr>
            <a:lvl3pPr marL="11430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3pPr>
            <a:lvl4pPr marL="1600200" indent="-228600">
              <a:lnSpc>
                <a:spcPct val="105000"/>
              </a:lnSpc>
              <a:spcBef>
                <a:spcPct val="20000"/>
              </a:spcBef>
              <a:buSzPct val="80000"/>
              <a:buFont typeface="Lucida Grande"/>
              <a:buChar char="-"/>
              <a:defRPr sz="16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4pPr>
            <a:lvl5pPr marL="2057400" indent="-228600">
              <a:lnSpc>
                <a:spcPct val="105000"/>
              </a:lnSpc>
              <a:spcBef>
                <a:spcPct val="20000"/>
              </a:spcBef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5pPr>
            <a:lvl6pPr marL="25146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6pPr>
            <a:lvl7pPr marL="29718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7pPr>
            <a:lvl8pPr marL="34290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8pPr>
            <a:lvl9pPr marL="3886200" indent="-228600" eaLnBrk="0" fontAlgn="base" hangingPunct="0">
              <a:lnSpc>
                <a:spcPct val="105000"/>
              </a:lnSpc>
              <a:spcBef>
                <a:spcPct val="20000"/>
              </a:spcBef>
              <a:spcAft>
                <a:spcPct val="0"/>
              </a:spcAft>
              <a:buSzPct val="80000"/>
              <a:buChar char="•"/>
              <a:defRPr sz="1400">
                <a:solidFill>
                  <a:schemeClr val="tx1"/>
                </a:solidFill>
                <a:latin typeface="Danske Text" panose="00000400000000000000" pitchFamily="2" charset="0"/>
                <a:ea typeface="ＭＳ Ｐゴシック" panose="020B0600070205080204" pitchFamily="34" charset="-128"/>
                <a:cs typeface="Danske Text (Body)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7AF5E726-A5E8-4AB6-81D8-90866D93DB92}" type="datetime1">
              <a:rPr lang="da-DK" altLang="en-US" sz="800" smtClean="0">
                <a:latin typeface="Danske Headline" panose="00000400000000000000" pitchFamily="2" charset="0"/>
              </a:rPr>
              <a:pPr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23-11-2016</a:t>
            </a:fld>
            <a:endParaRPr lang="da-DK" altLang="en-US" sz="800" smtClean="0">
              <a:latin typeface="Danske Headline" panose="00000400000000000000" pitchFamily="2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632199"/>
              </p:ext>
            </p:extLst>
          </p:nvPr>
        </p:nvGraphicFramePr>
        <p:xfrm>
          <a:off x="177800" y="1196752"/>
          <a:ext cx="8788400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Macrobond document" r:id="rId3" imgW="8787850" imgH="6744536" progId="Mbnd.mbnd">
                  <p:embed/>
                </p:oleObj>
              </mc:Choice>
              <mc:Fallback>
                <p:oleObj name="Macrobond document" r:id="rId3" imgW="8787850" imgH="6744536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7800" y="1196752"/>
                        <a:ext cx="8788400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4_3 Mass Market_tilrettet">
  <a:themeElements>
    <a:clrScheme name="Danske Bank">
      <a:dk1>
        <a:srgbClr val="000000"/>
      </a:dk1>
      <a:lt1>
        <a:srgbClr val="FFFFFF"/>
      </a:lt1>
      <a:dk2>
        <a:srgbClr val="003F62"/>
      </a:dk2>
      <a:lt2>
        <a:srgbClr val="DADFE3"/>
      </a:lt2>
      <a:accent1>
        <a:srgbClr val="B3CFDA"/>
      </a:accent1>
      <a:accent2>
        <a:srgbClr val="003F62"/>
      </a:accent2>
      <a:accent3>
        <a:srgbClr val="EBF0F3"/>
      </a:accent3>
      <a:accent4>
        <a:srgbClr val="5F879D"/>
      </a:accent4>
      <a:accent5>
        <a:srgbClr val="B6B1C5"/>
      </a:accent5>
      <a:accent6>
        <a:srgbClr val="8B839B"/>
      </a:accent6>
      <a:hlink>
        <a:srgbClr val="003F62"/>
      </a:hlink>
      <a:folHlink>
        <a:srgbClr val="75919C"/>
      </a:folHlink>
    </a:clrScheme>
    <a:fontScheme name="Standarddesign">
      <a:majorFont>
        <a:latin typeface="Danske Headline"/>
        <a:ea typeface=""/>
        <a:cs typeface=""/>
      </a:majorFont>
      <a:minorFont>
        <a:latin typeface="Danske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anske Text" pitchFamily="-10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Danske Text" pitchFamily="-107" charset="0"/>
          </a:defRPr>
        </a:defPPr>
      </a:lstStyle>
    </a:lnDef>
    <a:txDef>
      <a:spPr bwMode="auto">
        <a:noFill/>
        <a:ln w="9525" algn="ctr">
          <a:noFill/>
          <a:miter lim="800000"/>
          <a:headEnd/>
          <a:tailEnd/>
        </a:ln>
        <a:effectLst/>
      </a:spPr>
      <a:bodyPr wrap="none" lIns="0" tIns="0" rIns="0" bIns="0" rtlCol="0" anchor="t" anchorCtr="0">
        <a:spAutoFit/>
      </a:bodyPr>
      <a:lstStyle>
        <a:defPPr eaLnBrk="0" hangingPunct="0">
          <a:spcBef>
            <a:spcPct val="50000"/>
          </a:spcBef>
          <a:buClr>
            <a:schemeClr val="accent2"/>
          </a:buClr>
          <a:buSzPct val="80000"/>
          <a:buFont typeface="Wingdings" pitchFamily="2" charset="2"/>
          <a:buNone/>
          <a:defRPr sz="8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4_3 Mass Market_tilrettet</Template>
  <TotalTime>390</TotalTime>
  <Words>624</Words>
  <Application>Microsoft Office PowerPoint</Application>
  <PresentationFormat>On-screen Show (4:3)</PresentationFormat>
  <Paragraphs>197</Paragraphs>
  <Slides>74</Slides>
  <Notes>24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74</vt:i4>
      </vt:variant>
    </vt:vector>
  </HeadingPairs>
  <TitlesOfParts>
    <vt:vector size="89" baseType="lpstr">
      <vt:lpstr>Arial</vt:lpstr>
      <vt:lpstr>Wingdings</vt:lpstr>
      <vt:lpstr>Times</vt:lpstr>
      <vt:lpstr>Danske Text (Body)</vt:lpstr>
      <vt:lpstr>Danske Headline</vt:lpstr>
      <vt:lpstr>Danske Text</vt:lpstr>
      <vt:lpstr>ＭＳ Ｐゴシック</vt:lpstr>
      <vt:lpstr>Lucida Grande</vt:lpstr>
      <vt:lpstr>Times New Roman</vt:lpstr>
      <vt:lpstr>Verdana</vt:lpstr>
      <vt:lpstr>4_3 Mass Market_tilrettet</vt:lpstr>
      <vt:lpstr>Macrobond document</vt:lpstr>
      <vt:lpstr>Microsoft Excel Chart</vt:lpstr>
      <vt:lpstr>EcoWin document</vt:lpstr>
      <vt:lpstr>Chart</vt:lpstr>
      <vt:lpstr>Kansantalous ja rahoitusmarkkinat 23.11.2016 TA2 Suomen talouselämä ja maailmantalous Lauri Uotila  Neuvonantaja Danske Bank </vt:lpstr>
      <vt:lpstr>PowerPoint Presentation</vt:lpstr>
      <vt:lpstr>PowerPoint Presentation</vt:lpstr>
      <vt:lpstr>Viennin merkitys Suomen kansantaloudessa</vt:lpstr>
      <vt:lpstr>Viennin suhde bruttokansantuotteeseen</vt:lpstr>
      <vt:lpstr>Bruttokansantuotteen kasvu</vt:lpstr>
      <vt:lpstr>Maailman suurimmat taloudet</vt:lpstr>
      <vt:lpstr>Maailman suurimmat viejät</vt:lpstr>
      <vt:lpstr>Maailman suurimmat tuojat</vt:lpstr>
      <vt:lpstr>USA: Velkaantuminen</vt:lpstr>
      <vt:lpstr>USA: ”Kaksoisvaje” / Bkt, %</vt:lpstr>
      <vt:lpstr>Kuluttajien odotukset talouskehityksestä</vt:lpstr>
      <vt:lpstr>USA: Ostopäällikköindeksit ja BKT</vt:lpstr>
      <vt:lpstr>Euroalue: Ostopäällikköindeksit ja BKT</vt:lpstr>
      <vt:lpstr>Maailma: Kokonaistuotannon ja maailmakaupan kasvu</vt:lpstr>
      <vt:lpstr>          Julkinen velka / Bkt v. 2016, % </vt:lpstr>
      <vt:lpstr>Raaka-aineiden hintakehitys</vt:lpstr>
      <vt:lpstr>Kokonaistuotannon (Bkt) volyymikasvu</vt:lpstr>
      <vt:lpstr>Vähittäiskaupan myynnin volyymikasvu</vt:lpstr>
      <vt:lpstr>Työllisyys</vt:lpstr>
      <vt:lpstr>Työttömyysaste </vt:lpstr>
      <vt:lpstr>Inflaatio, ansiotaso ja eläkkeet</vt:lpstr>
      <vt:lpstr>Kotitalouksien ostovoima ja kansantulo</vt:lpstr>
      <vt:lpstr>Tavaraviennin ja -tuonnin volyymikasvu</vt:lpstr>
      <vt:lpstr>Vaihtotaseen tasapaino: mrd. eur ja / bkt</vt:lpstr>
      <vt:lpstr>Valtionvelka</vt:lpstr>
      <vt:lpstr>Valtion kassatulot ja kassamenot</vt:lpstr>
      <vt:lpstr>Valtion velka ja rahoitussaamiset</vt:lpstr>
      <vt:lpstr>Kotitalouksien velat ja korkomenot</vt:lpstr>
      <vt:lpstr>Kotitalouksien velat / BKT, %</vt:lpstr>
      <vt:lpstr>Opintolainojen kanta</vt:lpstr>
      <vt:lpstr>Asuntojen myyntihintojen kehitys</vt:lpstr>
      <vt:lpstr>Asuntojen myyntihintojen kehitys</vt:lpstr>
      <vt:lpstr>          Ylisuuret asumiskulut, % väestöstä </vt:lpstr>
      <vt:lpstr>          Ahtaasti asujat, % väestöstä </vt:lpstr>
      <vt:lpstr>                 Tyytyväinen nykyiseen asuntoonsa, %</vt:lpstr>
      <vt:lpstr>Teollisuuden luottamus</vt:lpstr>
      <vt:lpstr>Rakennusyritysten luottamus</vt:lpstr>
      <vt:lpstr>Vähittäiskaupan luottamus</vt:lpstr>
      <vt:lpstr>Palveluyritysten luottamus</vt:lpstr>
      <vt:lpstr>Kuluttajien luottamus</vt:lpstr>
      <vt:lpstr>Kuluttajien luottamus ikäryhmittäin</vt:lpstr>
      <vt:lpstr>Tuotannon kasvu Suomessa</vt:lpstr>
      <vt:lpstr>Euroalueen 5 vuoden markkinakorkoja</vt:lpstr>
      <vt:lpstr>10 vuoden korot: Valtion obligaatiot</vt:lpstr>
      <vt:lpstr>Korkonäkymät</vt:lpstr>
      <vt:lpstr>                 Asuntolainojen korkokehitys</vt:lpstr>
      <vt:lpstr>Uusien kotitalousluottojen korot</vt:lpstr>
      <vt:lpstr>Uusien yritysluottojen korot</vt:lpstr>
      <vt:lpstr>Japani: Korot ja inflaatio</vt:lpstr>
      <vt:lpstr>Luottokannan kehitys </vt:lpstr>
      <vt:lpstr>Euron arvo suhteessa US Dollariin</vt:lpstr>
      <vt:lpstr>Euron ulkoinen arvo</vt:lpstr>
      <vt:lpstr>Osakekurssit Helsingissä</vt:lpstr>
      <vt:lpstr>Osakekurssit Helsingissä</vt:lpstr>
      <vt:lpstr>Dow Jones Industrial Average -osakeindeksi</vt:lpstr>
      <vt:lpstr>Dow Jones -osakeindeksi</vt:lpstr>
      <vt:lpstr>Osakekurssien kehitys</vt:lpstr>
      <vt:lpstr>Osakekurssien kehitys</vt:lpstr>
      <vt:lpstr>Sonera Oyj:n kurssikehitys</vt:lpstr>
      <vt:lpstr>Sonera Oyj:n kurssikehitys</vt:lpstr>
      <vt:lpstr>Kolmen prosentin vuosikasvu</vt:lpstr>
      <vt:lpstr>PowerPoint Presentation</vt:lpstr>
      <vt:lpstr>PowerPoint Presentation</vt:lpstr>
      <vt:lpstr>Osakekurssien kehitys, 1991 = 1000</vt:lpstr>
      <vt:lpstr>                 </vt:lpstr>
      <vt:lpstr>                 “Markan” ulkoinen arvo per Dollari</vt:lpstr>
      <vt:lpstr>PowerPoint Presentation</vt:lpstr>
      <vt:lpstr>                 Tyytyväinen elämään, %</vt:lpstr>
      <vt:lpstr>Kilpailukykyisimmät maat 2016</vt:lpstr>
      <vt:lpstr>Inhimillinen pääoma   (Human Capital)  </vt:lpstr>
      <vt:lpstr>Talouden valmius käyttää tieto- ja viestintäteknologiaa kilpailukykyyn ja hyvinvointiin v. 2016</vt:lpstr>
      <vt:lpstr>          Dynaamisimmat taloudet </vt:lpstr>
      <vt:lpstr>                     Vähiten hauraat maat 2016</vt:lpstr>
    </vt:vector>
  </TitlesOfParts>
  <Company>Danske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b80829</dc:creator>
  <cp:lastModifiedBy>Lauri Antero Uotila</cp:lastModifiedBy>
  <cp:revision>261</cp:revision>
  <cp:lastPrinted>2009-12-10T12:16:27Z</cp:lastPrinted>
  <dcterms:created xsi:type="dcterms:W3CDTF">2012-11-01T12:12:28Z</dcterms:created>
  <dcterms:modified xsi:type="dcterms:W3CDTF">2016-11-23T10:22:24Z</dcterms:modified>
</cp:coreProperties>
</file>