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40" r:id="rId4"/>
  </p:sldMasterIdLst>
  <p:notesMasterIdLst>
    <p:notesMasterId r:id="rId17"/>
  </p:notesMasterIdLst>
  <p:handoutMasterIdLst>
    <p:handoutMasterId r:id="rId18"/>
  </p:handoutMasterIdLst>
  <p:sldIdLst>
    <p:sldId id="402" r:id="rId5"/>
    <p:sldId id="257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1" r:id="rId14"/>
    <p:sldId id="410" r:id="rId15"/>
    <p:sldId id="414" r:id="rId16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211"/>
    <a:srgbClr val="F7F7F7"/>
    <a:srgbClr val="8C5EE8"/>
    <a:srgbClr val="868686"/>
    <a:srgbClr val="FCA311"/>
    <a:srgbClr val="FA9223"/>
    <a:srgbClr val="F6A11B"/>
    <a:srgbClr val="B7CC6D"/>
    <a:srgbClr val="BAC6E8"/>
    <a:srgbClr val="C1D0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2020" autoAdjust="0"/>
  </p:normalViewPr>
  <p:slideViewPr>
    <p:cSldViewPr>
      <p:cViewPr varScale="1">
        <p:scale>
          <a:sx n="105" d="100"/>
          <a:sy n="105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65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10.12.2021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10.12.2021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3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6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D2F3B-1CF4-42CF-A818-D6BE9AC9EB58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11186590" y="6189117"/>
            <a:ext cx="74205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420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n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67EC7-A510-44A5-ABE5-A4E025357798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8258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spc="-150" baseline="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111791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BAA53-A19F-43E9-965D-AD3A8299B2DF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25097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D2E76-4A6B-448D-9F9F-93C9A738BB89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625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47E05-F9DB-45C4-80CE-97D7C6BD2F17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923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BA17751-611E-453F-8733-637AFD043CC1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86056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A56A8-A86E-4F60-A598-EE361A32222E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891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181-5221-4FD1-907D-43DB83716E02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1835-D298-4A99-8FB2-58ED6CC082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4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678" cy="685762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27303" y="715392"/>
            <a:ext cx="99380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981200"/>
            <a:ext cx="109461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FC47D5-8F72-4312-8918-2E548F2853D1}" type="datetime1">
              <a:rPr lang="fi-FI" smtClean="0"/>
              <a:t>10.12.2021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8008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HOB - latauslukuja ja altmetriikkaa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14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7" r:id="rId2"/>
    <p:sldLayoutId id="2147483848" r:id="rId3"/>
    <p:sldLayoutId id="2147483853" r:id="rId4"/>
    <p:sldLayoutId id="2147483829" r:id="rId5"/>
    <p:sldLayoutId id="2147483830" r:id="rId6"/>
    <p:sldLayoutId id="2147483839" r:id="rId7"/>
    <p:sldLayoutId id="2147483854" r:id="rId8"/>
  </p:sldLayoutIdLst>
  <p:hf hdr="0" dt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 kern="1200" cap="all" spc="-150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lda.helsinki.fi/handle/10138/330665" TargetMode="External"/><Relationship Id="rId3" Type="http://schemas.openxmlformats.org/officeDocument/2006/relationships/hyperlink" Target="https://helda.helsinki.fi/handle/10138/299541" TargetMode="External"/><Relationship Id="rId7" Type="http://schemas.openxmlformats.org/officeDocument/2006/relationships/hyperlink" Target="https://helda.helsinki.fi/handle/10138/228594" TargetMode="External"/><Relationship Id="rId2" Type="http://schemas.openxmlformats.org/officeDocument/2006/relationships/hyperlink" Target="https://helda.helsinki.fi/handle/10138/30502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elda.helsinki.fi/handle/10138/315721" TargetMode="External"/><Relationship Id="rId11" Type="http://schemas.openxmlformats.org/officeDocument/2006/relationships/hyperlink" Target="https://helda.helsinki.fi/handle/10138/326164" TargetMode="External"/><Relationship Id="rId5" Type="http://schemas.openxmlformats.org/officeDocument/2006/relationships/hyperlink" Target="https://helda.helsinki.fi/handle/10138/241220" TargetMode="External"/><Relationship Id="rId10" Type="http://schemas.openxmlformats.org/officeDocument/2006/relationships/hyperlink" Target="https://helda.helsinki.fi/handle/10138/135785" TargetMode="External"/><Relationship Id="rId4" Type="http://schemas.openxmlformats.org/officeDocument/2006/relationships/hyperlink" Target="https://helda.helsinki.fi/handle/10138/261735" TargetMode="External"/><Relationship Id="rId9" Type="http://schemas.openxmlformats.org/officeDocument/2006/relationships/hyperlink" Target="https://helda.helsinki.fi/handle/10138/33040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4"/>
            <a:ext cx="12192678" cy="685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 err="1"/>
              <a:t>Helda</a:t>
            </a:r>
            <a:r>
              <a:rPr lang="fi-FI" sz="7200" dirty="0"/>
              <a:t> open </a:t>
            </a:r>
            <a:r>
              <a:rPr lang="fi-FI" sz="7200" dirty="0" err="1"/>
              <a:t>Books</a:t>
            </a:r>
            <a:r>
              <a:rPr lang="fi-FI" sz="7200" dirty="0"/>
              <a:t>-Latauslukuja ja </a:t>
            </a:r>
            <a:r>
              <a:rPr lang="fi-FI" sz="7200" dirty="0" err="1"/>
              <a:t>altmetriikkaa</a:t>
            </a:r>
            <a:r>
              <a:rPr lang="fi-FI" sz="7200" dirty="0"/>
              <a:t> 2021</a:t>
            </a:r>
            <a:br>
              <a:rPr lang="fi-FI" sz="7200" dirty="0"/>
            </a:br>
            <a:endParaRPr lang="fi-FI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Markku Roinila</a:t>
            </a:r>
          </a:p>
          <a:p>
            <a:endParaRPr lang="fi-FI" sz="20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0848528" y="5949280"/>
            <a:ext cx="1080120" cy="1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600" dirty="0">
                <a:solidFill>
                  <a:schemeClr val="bg1">
                    <a:alpha val="30000"/>
                  </a:schemeClr>
                </a:solidFill>
              </a:rPr>
              <a:t>KUVA: LINDA TAMMISTO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8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Vähiten huomiota saaneet kirjat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335360" y="4551512"/>
            <a:ext cx="1123324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Alle viisi kertaa twiitatut. Haussa ei mukana </a:t>
            </a:r>
            <a:r>
              <a:rPr lang="fi-FI" sz="2000" dirty="0" err="1"/>
              <a:t>Multilingual</a:t>
            </a:r>
            <a:r>
              <a:rPr lang="fi-FI" sz="2000" dirty="0"/>
              <a:t> </a:t>
            </a:r>
            <a:r>
              <a:rPr lang="fi-FI" sz="2000" dirty="0" err="1"/>
              <a:t>Facilitation</a:t>
            </a:r>
            <a:r>
              <a:rPr lang="fi-FI" sz="2000" dirty="0"/>
              <a:t>-kirjan lukuja, joista suurinta osaa ei jaettu kertaakaan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Kerran-kaksi jaetut tyypillisesti kirjoja, joista on twiitattu ”viran puolesta” tai muutaman kirjastolaisen twiittauksia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Merkillepantavaa, että Teologia-kurssikirja sekä </a:t>
            </a:r>
            <a:r>
              <a:rPr lang="fi-FI" sz="2000" dirty="0" err="1"/>
              <a:t>Gilgamesh</a:t>
            </a:r>
            <a:r>
              <a:rPr lang="fi-FI" sz="2000" dirty="0"/>
              <a:t> jäänyt vähälle huomiolle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260F2C-B5E7-4552-8419-FEFF0498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132856"/>
            <a:ext cx="11521280" cy="2433029"/>
          </a:xfrm>
        </p:spPr>
        <p:txBody>
          <a:bodyPr/>
          <a:lstStyle/>
          <a:p>
            <a:r>
              <a:rPr lang="fi-FI" dirty="0"/>
              <a:t>FF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3B2794E-9CEC-467C-8BCA-1E04EAE9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648655"/>
            <a:ext cx="11881320" cy="25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26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Muutama huomio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772816"/>
            <a:ext cx="11521280" cy="4320481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Suurta variaatioita eniten näkyvyyttä keränneissä kirjoissa – yksi </a:t>
            </a:r>
            <a:r>
              <a:rPr lang="fi-FI" sz="2000" b="0" dirty="0" err="1"/>
              <a:t>uudelleenjulkaista</a:t>
            </a:r>
            <a:r>
              <a:rPr lang="fi-FI" sz="2000" b="0" dirty="0"/>
              <a:t> kurssikirja, toinen tuliterä artikkelikokoelma, kolmas tuore juhlakirja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Yhteiskunnallinen lääketutkimus ja </a:t>
            </a:r>
            <a:r>
              <a:rPr lang="fi-FI" sz="2000" b="0" dirty="0" err="1"/>
              <a:t>Multilingual</a:t>
            </a:r>
            <a:r>
              <a:rPr lang="fi-FI" sz="2000" b="0" dirty="0"/>
              <a:t> </a:t>
            </a:r>
            <a:r>
              <a:rPr lang="fi-FI" sz="2000" b="0" dirty="0" err="1"/>
              <a:t>Facilitation</a:t>
            </a:r>
            <a:r>
              <a:rPr lang="fi-FI" sz="2000" b="0" dirty="0"/>
              <a:t> ilmestyneet ensi kerran </a:t>
            </a:r>
            <a:r>
              <a:rPr lang="fi-FI" sz="2000" b="0" dirty="0" err="1"/>
              <a:t>HOBissa</a:t>
            </a:r>
            <a:r>
              <a:rPr lang="fi-FI" sz="2000" b="0" dirty="0"/>
              <a:t>, Yliopistouudistus myös painettuna hieman aiemmin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Yliopistopedagogiikan käsikirja ja </a:t>
            </a:r>
            <a:r>
              <a:rPr lang="fi-FI" sz="2000" b="0" dirty="0" err="1"/>
              <a:t>Multilingual</a:t>
            </a:r>
            <a:r>
              <a:rPr lang="fi-FI" sz="2000" b="0" dirty="0"/>
              <a:t> </a:t>
            </a:r>
            <a:r>
              <a:rPr lang="fi-FI" sz="2000" b="0" dirty="0" err="1"/>
              <a:t>facilitation</a:t>
            </a:r>
            <a:r>
              <a:rPr lang="fi-FI" sz="2000" b="0" dirty="0"/>
              <a:t> keränneet sekä suuret latausluvut että näkyvyyden, Yhteiskunnallisen lääketutkimuksen kohdalla näkyvyys ei heijastunut latauslukuihin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Eniten näkyvyyttä saaneet kirjat ovat hyvin erityyppisiä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Ei ole havaittavissa ”</a:t>
            </a:r>
            <a:r>
              <a:rPr lang="fi-FI" sz="2000" b="0" dirty="0" err="1"/>
              <a:t>floodausta</a:t>
            </a:r>
            <a:r>
              <a:rPr lang="fi-FI" sz="2000" b="0" dirty="0"/>
              <a:t>” eli että kirjoittaja tms. pyrkii lisäämään tarkoituksella teoksen näkyvyyttä (suurin </a:t>
            </a:r>
            <a:r>
              <a:rPr lang="fi-FI" sz="2000" b="0" dirty="0" err="1"/>
              <a:t>twiittaajaryhmä</a:t>
            </a:r>
            <a:r>
              <a:rPr lang="fi-FI" sz="2000" b="0" dirty="0"/>
              <a:t> kirjastolaiset – viran puolesta joka kirjasta yksi </a:t>
            </a:r>
            <a:r>
              <a:rPr lang="fi-FI" sz="2000" b="0" dirty="0" err="1"/>
              <a:t>twiitti</a:t>
            </a:r>
            <a:r>
              <a:rPr lang="fi-FI" sz="2000" b="0" dirty="0"/>
              <a:t> kirjaston tililtä, mutta usein muutkin kirjastolaiset jakavat </a:t>
            </a:r>
            <a:r>
              <a:rPr lang="fi-FI" sz="2000" b="0" dirty="0" err="1"/>
              <a:t>twiitin</a:t>
            </a:r>
            <a:r>
              <a:rPr lang="fi-FI" sz="2000" b="0" dirty="0"/>
              <a:t>)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Kuitenkin hyötyä siitä että eri toimittajat/artikkelikokoelman kirjoittajat twiittaavat kukin kirjasta sopivalla kommentilla – hyvä oheisteksti rohkaisee jakamaan (vrt. Yliopistouudistus)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050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C906D5B-B2B1-46FF-A259-049F216E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BFBF38B-B97A-479E-9551-0A5CFDEA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AC36C0E-2E59-4EC8-ADF0-E04AC68C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1" y="260648"/>
            <a:ext cx="10564557" cy="578820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53DBCB6-AB7F-455B-90F6-B36266D1060C}"/>
              </a:ext>
            </a:extLst>
          </p:cNvPr>
          <p:cNvSpPr txBox="1"/>
          <p:nvPr/>
        </p:nvSpPr>
        <p:spPr bwMode="auto">
          <a:xfrm>
            <a:off x="3215680" y="6232666"/>
            <a:ext cx="331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Kiitos ja hyvää joulua!</a:t>
            </a:r>
          </a:p>
        </p:txBody>
      </p:sp>
    </p:spTree>
    <p:extLst>
      <p:ext uri="{BB962C8B-B14F-4D97-AF65-F5344CB8AC3E}">
        <p14:creationId xmlns:p14="http://schemas.microsoft.com/office/powerpoint/2010/main" val="33939208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5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2021 HOB-lataukset top-10 </a:t>
            </a:r>
            <a:br>
              <a:rPr lang="fi-FI" dirty="0"/>
            </a:br>
            <a:r>
              <a:rPr lang="fi-FI"/>
              <a:t>(1/2021 – </a:t>
            </a:r>
            <a:r>
              <a:rPr lang="fi-FI" dirty="0"/>
              <a:t>12/2021)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05691" y="1825625"/>
          <a:ext cx="10040983" cy="4351338"/>
        </p:xfrm>
        <a:graphic>
          <a:graphicData uri="http://schemas.openxmlformats.org/drawingml/2006/table">
            <a:tbl>
              <a:tblPr/>
              <a:tblGrid>
                <a:gridCol w="8307978">
                  <a:extLst>
                    <a:ext uri="{9D8B030D-6E8A-4147-A177-3AD203B41FA5}">
                      <a16:colId xmlns:a16="http://schemas.microsoft.com/office/drawing/2014/main" val="292846737"/>
                    </a:ext>
                  </a:extLst>
                </a:gridCol>
                <a:gridCol w="1733005">
                  <a:extLst>
                    <a:ext uri="{9D8B030D-6E8A-4147-A177-3AD203B41FA5}">
                      <a16:colId xmlns:a16="http://schemas.microsoft.com/office/drawing/2014/main" val="3656913917"/>
                    </a:ext>
                  </a:extLst>
                </a:gridCol>
              </a:tblGrid>
              <a:tr h="4030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Kyselytutkimuksen mittarit ja menetelmät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(2019</a:t>
                      </a:r>
                      <a:r>
                        <a:rPr lang="fi-FI" sz="2000" b="0" i="0" u="sng" strike="noStrike" baseline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i-FI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16300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947555"/>
                  </a:ext>
                </a:extLst>
              </a:tr>
              <a:tr h="439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Law and </a:t>
                      </a:r>
                      <a:r>
                        <a:rPr lang="en-US" sz="20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digitalisation</a:t>
                      </a:r>
                      <a:r>
                        <a:rPr lang="en-U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 : rethinking legal services</a:t>
                      </a:r>
                      <a:r>
                        <a:rPr lang="en-U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(2018)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12557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26247"/>
                  </a:ext>
                </a:extLst>
              </a:tr>
              <a:tr h="6504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Mitä eläminen maksaa? : kohtuullisen minimin viitebudjettien päivitys vuodelle 2018</a:t>
                      </a:r>
                      <a:endParaRPr lang="fi-FI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6155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322357"/>
                  </a:ext>
                </a:extLst>
              </a:tr>
              <a:tr h="334366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Hydrologian perusteet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(2017)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5495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551043"/>
                  </a:ext>
                </a:extLst>
              </a:tr>
              <a:tr h="554223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Johdatus varhaismoderniin oikeushistoriaan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(2004, </a:t>
                      </a:r>
                      <a:r>
                        <a:rPr lang="fi-FI" sz="20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Heldassa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v:sta</a:t>
                      </a:r>
                      <a:r>
                        <a:rPr lang="fi-FI" sz="2000" b="0" i="0" u="sng" strike="noStrike" baseline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2020)</a:t>
                      </a:r>
                      <a:endParaRPr lang="fi-FI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4566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45566"/>
                  </a:ext>
                </a:extLst>
              </a:tr>
              <a:tr h="659571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Maatalousyrityksen johtaminen ja toiminnan kehittäminen : tuotannon suunnittelu strategisen johtamisen tukena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(2018)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4361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973368"/>
                  </a:ext>
                </a:extLst>
              </a:tr>
              <a:tr h="334366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Vastuullinen viestintä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(2021)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2637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760989"/>
                  </a:ext>
                </a:extLst>
              </a:tr>
              <a:tr h="334366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Yliopisto-opettajan käsikirja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(2009, </a:t>
                      </a:r>
                      <a:r>
                        <a:rPr lang="fi-FI" sz="20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Heldassa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v:sta</a:t>
                      </a:r>
                      <a:r>
                        <a:rPr lang="fi-FI" sz="2000" b="0" i="0" u="sng" strike="noStrike" baseline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2021)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11524"/>
                  </a:ext>
                </a:extLst>
              </a:tr>
              <a:tr h="329786">
                <a:tc>
                  <a:txBody>
                    <a:bodyPr/>
                    <a:lstStyle/>
                    <a:p>
                      <a:pPr algn="l" fontAlgn="ctr"/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Johdatus Euroopan unionin politiikkaan</a:t>
                      </a:r>
                      <a:r>
                        <a:rPr lang="fi-FI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(2014)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1878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659266"/>
                  </a:ext>
                </a:extLst>
              </a:tr>
              <a:tr h="311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Personalized medicine : legal and ethical challenges</a:t>
                      </a:r>
                      <a:r>
                        <a:rPr lang="en-US" sz="2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(2021)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1851</a:t>
                      </a:r>
                    </a:p>
                  </a:txBody>
                  <a:tcPr marL="4580" marR="4580" marT="45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78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Hob</a:t>
            </a:r>
            <a:r>
              <a:rPr lang="fi-FI" dirty="0"/>
              <a:t> </a:t>
            </a:r>
            <a:r>
              <a:rPr lang="fi-FI" dirty="0" err="1"/>
              <a:t>altmetriikan</a:t>
            </a:r>
            <a:r>
              <a:rPr lang="fi-FI" dirty="0"/>
              <a:t> näkökulmasta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0" dirty="0" err="1"/>
              <a:t>Altmetriikka</a:t>
            </a:r>
            <a:r>
              <a:rPr lang="fi-FI" b="0" dirty="0"/>
              <a:t>=näkyvyys sosiaalisessa mediassa ja muissa verkkopalveluissa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0" dirty="0"/>
              <a:t>Tarkastelun reunaehdot</a:t>
            </a:r>
          </a:p>
          <a:p>
            <a:pPr marL="2060575" lvl="4" indent="-342900" algn="l">
              <a:buFont typeface="Arial" panose="020B0604020202020204" pitchFamily="34" charset="0"/>
              <a:buChar char="•"/>
            </a:pPr>
            <a:r>
              <a:rPr lang="fi-FI" sz="1800" dirty="0"/>
              <a:t>Aikaväli tässä esityksessä on vuosi 2021 (joulukuun alkuun saakka)</a:t>
            </a:r>
          </a:p>
          <a:p>
            <a:pPr marL="2060575" lvl="4" indent="-342900" algn="l">
              <a:buFont typeface="Arial" panose="020B0604020202020204" pitchFamily="34" charset="0"/>
              <a:buChar char="•"/>
            </a:pPr>
            <a:r>
              <a:rPr lang="fi-FI" sz="1800" dirty="0"/>
              <a:t>Kaikki teokset on ensimmäistä kertaa julkaistu sähköisesti </a:t>
            </a:r>
            <a:r>
              <a:rPr lang="fi-FI" sz="1800" dirty="0" err="1"/>
              <a:t>Helda</a:t>
            </a:r>
            <a:r>
              <a:rPr lang="fi-FI" sz="1800" dirty="0"/>
              <a:t> Open </a:t>
            </a:r>
            <a:r>
              <a:rPr lang="fi-FI" sz="1800" dirty="0" err="1"/>
              <a:t>Booksissa</a:t>
            </a:r>
            <a:endParaRPr lang="fi-FI" sz="180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0" dirty="0"/>
              <a:t>Tarkastelu tehty </a:t>
            </a:r>
            <a:r>
              <a:rPr lang="fi-FI" b="0" dirty="0" err="1"/>
              <a:t>Altmetrics</a:t>
            </a:r>
            <a:r>
              <a:rPr lang="fi-FI" b="0" dirty="0"/>
              <a:t> </a:t>
            </a:r>
            <a:r>
              <a:rPr lang="fi-FI" b="0" dirty="0" err="1"/>
              <a:t>explorerin</a:t>
            </a:r>
            <a:r>
              <a:rPr lang="fi-FI" b="0" dirty="0"/>
              <a:t> ja </a:t>
            </a:r>
            <a:r>
              <a:rPr lang="fi-FI" b="0" dirty="0" err="1"/>
              <a:t>Plum</a:t>
            </a:r>
            <a:r>
              <a:rPr lang="fi-FI" b="0" dirty="0"/>
              <a:t> X:n avulla: Altmetric </a:t>
            </a:r>
            <a:r>
              <a:rPr lang="fi-FI" b="0" dirty="0" err="1"/>
              <a:t>explorerissa</a:t>
            </a:r>
            <a:r>
              <a:rPr lang="fi-FI" b="0" dirty="0"/>
              <a:t> DOI-luettelon avulla, </a:t>
            </a:r>
            <a:r>
              <a:rPr lang="fi-FI" b="0" dirty="0" err="1"/>
              <a:t>Plum</a:t>
            </a:r>
            <a:r>
              <a:rPr lang="fi-FI" b="0" dirty="0"/>
              <a:t> X:ssä yksittäisten kirjojen kohdalla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0" dirty="0"/>
              <a:t>Tutkitaan mainintoja sosiaalisessa mediassa, blogeissa, uutisissa jne., maantieteellistä levinneisyyttä, saatetekstejä, kommentteja jne.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678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HOB-kirjojen näkyvyys 2021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349716" y="3722025"/>
            <a:ext cx="741682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Vuonna 2021 </a:t>
            </a:r>
            <a:r>
              <a:rPr lang="fi-FI" sz="1600" dirty="0" err="1"/>
              <a:t>Helda</a:t>
            </a:r>
            <a:r>
              <a:rPr lang="fi-FI" sz="1600" dirty="0"/>
              <a:t> Open </a:t>
            </a:r>
            <a:r>
              <a:rPr lang="fi-FI" sz="1600" dirty="0" err="1"/>
              <a:t>Booksissa</a:t>
            </a:r>
            <a:r>
              <a:rPr lang="fi-FI" sz="1600" dirty="0"/>
              <a:t> ilmestyi 25 kirjaa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Niistä ilmestyi Kaikkiaan 182 mainintaa verkkopalveluissa, joissa 23 tapauksessa jakoa on jollain tavalla kommentoitu. 23:ssa tapauksessa ”jälkeä” on seurattu.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Yhtä </a:t>
            </a:r>
            <a:r>
              <a:rPr lang="fi-FI" sz="1600" dirty="0" err="1"/>
              <a:t>lukuunottamatta</a:t>
            </a:r>
            <a:r>
              <a:rPr lang="fi-FI" sz="1600" dirty="0"/>
              <a:t> kaikki maininnat ovat sosiaalisesta mediasta, nimenomaan Twitteristä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105 yksilöllistä twiittaajaa, seitsemästä maasta. Twiitit jakautuneet ajallisesti melko tasaisesti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Tarkastelen seuraavassa muutamaa muista somenäkyvyyden kannalta erottuvaa kirjaa esimerkkitapauksina HOB-kirjan vaikuttavuudesta. </a:t>
            </a:r>
          </a:p>
          <a:p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51594"/>
              </p:ext>
            </p:extLst>
          </p:nvPr>
        </p:nvGraphicFramePr>
        <p:xfrm>
          <a:off x="8472264" y="2395050"/>
          <a:ext cx="2879152" cy="3168354"/>
        </p:xfrm>
        <a:graphic>
          <a:graphicData uri="http://schemas.openxmlformats.org/drawingml/2006/table">
            <a:tbl>
              <a:tblPr/>
              <a:tblGrid>
                <a:gridCol w="2879152">
                  <a:extLst>
                    <a:ext uri="{9D8B030D-6E8A-4147-A177-3AD203B41FA5}">
                      <a16:colId xmlns:a16="http://schemas.microsoft.com/office/drawing/2014/main" val="1377406001"/>
                    </a:ext>
                  </a:extLst>
                </a:gridCol>
              </a:tblGrid>
              <a:tr h="668829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55363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153139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355513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58018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89771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454783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64071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10109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428015"/>
                  </a:ext>
                </a:extLst>
              </a:tr>
              <a:tr h="27772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0220"/>
                  </a:ext>
                </a:extLst>
              </a:tr>
            </a:tbl>
          </a:graphicData>
        </a:graphic>
      </p:graphicFrame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536E7115-1D72-4AAA-94A0-4926AE34C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436" y="1273102"/>
            <a:ext cx="6624736" cy="2227903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71C0574-C886-4F5E-AF31-12DD142C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08" y="2801949"/>
            <a:ext cx="4045863" cy="211381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46CB932-7212-4DED-930E-8E3CB5939441}"/>
              </a:ext>
            </a:extLst>
          </p:cNvPr>
          <p:cNvSpPr txBox="1"/>
          <p:nvPr/>
        </p:nvSpPr>
        <p:spPr bwMode="auto">
          <a:xfrm>
            <a:off x="7914202" y="2484754"/>
            <a:ext cx="3672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/>
              <a:t>Maantieteellinen jakauma</a:t>
            </a:r>
          </a:p>
        </p:txBody>
      </p:sp>
    </p:spTree>
    <p:extLst>
      <p:ext uri="{BB962C8B-B14F-4D97-AF65-F5344CB8AC3E}">
        <p14:creationId xmlns:p14="http://schemas.microsoft.com/office/powerpoint/2010/main" val="4520477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648072"/>
          </a:xfrm>
        </p:spPr>
        <p:txBody>
          <a:bodyPr/>
          <a:lstStyle/>
          <a:p>
            <a:r>
              <a:rPr lang="fi-FI" dirty="0"/>
              <a:t>Eniten näkyvyyttä keränneet julkaisut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16DDACE-6335-48D3-9D0E-B4FD02BCB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32" y="1316955"/>
            <a:ext cx="11809049" cy="4848349"/>
          </a:xfrm>
        </p:spPr>
      </p:pic>
    </p:spTree>
    <p:extLst>
      <p:ext uri="{BB962C8B-B14F-4D97-AF65-F5344CB8AC3E}">
        <p14:creationId xmlns:p14="http://schemas.microsoft.com/office/powerpoint/2010/main" val="244912765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648072"/>
          </a:xfrm>
        </p:spPr>
        <p:txBody>
          <a:bodyPr/>
          <a:lstStyle/>
          <a:p>
            <a:r>
              <a:rPr lang="fi-FI" sz="3600" dirty="0"/>
              <a:t>Yliopistopedagogiikan perusjalka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0" name="Tekstiruutu 9"/>
          <p:cNvSpPr txBox="1"/>
          <p:nvPr/>
        </p:nvSpPr>
        <p:spPr bwMode="auto">
          <a:xfrm>
            <a:off x="363733" y="1702622"/>
            <a:ext cx="567449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Latausluku 1874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Altmetrics</a:t>
            </a:r>
            <a:r>
              <a:rPr lang="fi-FI" sz="1600" dirty="0"/>
              <a:t> </a:t>
            </a:r>
            <a:r>
              <a:rPr lang="fi-FI" sz="1600" dirty="0" err="1"/>
              <a:t>explorer</a:t>
            </a:r>
            <a:r>
              <a:rPr lang="fi-FI" sz="1600" dirty="0"/>
              <a:t>: 29 twiittaajaa, 31 </a:t>
            </a:r>
            <a:r>
              <a:rPr lang="fi-FI" sz="1600" dirty="0" err="1"/>
              <a:t>twiittiä</a:t>
            </a: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Twiiteistä</a:t>
            </a:r>
            <a:r>
              <a:rPr lang="fi-FI" sz="1600" dirty="0"/>
              <a:t> näkyy, että teos on monille twiittaajille tuttu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Useimmiten jaettu kirjaston </a:t>
            </a:r>
            <a:r>
              <a:rPr lang="fi-FI" sz="1600" dirty="0" err="1"/>
              <a:t>promoviestiä</a:t>
            </a:r>
            <a:r>
              <a:rPr lang="fi-FI" sz="1600" dirty="0"/>
              <a:t> – osoittaa että sen kanssa kannattaa nähdä vaivaa!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Jakajina mm. Käyttäytymistieteellinen </a:t>
            </a:r>
            <a:r>
              <a:rPr lang="fi-FI" sz="1600" dirty="0" err="1"/>
              <a:t>tdk</a:t>
            </a:r>
            <a:r>
              <a:rPr lang="fi-FI" sz="1600" dirty="0"/>
              <a:t>, </a:t>
            </a:r>
            <a:r>
              <a:rPr lang="fi-FI" sz="1600" dirty="0" err="1"/>
              <a:t>Sivistystyöntajat</a:t>
            </a:r>
            <a:r>
              <a:rPr lang="fi-FI" sz="1600" dirty="0"/>
              <a:t>, Kumpulan pedagogiikka, tekijät…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Osoittaa myös, että avoimille oppimateriaaleille on kova tarve!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F70EA78-B5FF-4966-ACD9-7007D0AC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600" y="1628800"/>
            <a:ext cx="5851027" cy="2765824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D9CD4E1-DF03-43EC-BD5C-121981BB8E60}"/>
              </a:ext>
            </a:extLst>
          </p:cNvPr>
          <p:cNvSpPr txBox="1"/>
          <p:nvPr/>
        </p:nvSpPr>
        <p:spPr bwMode="auto">
          <a:xfrm>
            <a:off x="479376" y="5225433"/>
            <a:ext cx="437426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 err="1"/>
              <a:t>Plum</a:t>
            </a:r>
            <a:r>
              <a:rPr lang="fi-FI" sz="1600" dirty="0"/>
              <a:t> X: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 err="1"/>
              <a:t>Mendeleyssä</a:t>
            </a:r>
            <a:r>
              <a:rPr lang="fi-FI" sz="1600" dirty="0"/>
              <a:t> 28 lukijaa, jakauma oikealla  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52640A-DC35-41DA-B02C-D6F73388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351" y="3930659"/>
            <a:ext cx="1736649" cy="2626604"/>
          </a:xfrm>
          <a:prstGeom prst="rect">
            <a:avLst/>
          </a:prstGeom>
        </p:spPr>
      </p:pic>
      <p:sp>
        <p:nvSpPr>
          <p:cNvPr id="19" name="Sisällön paikkamerkki 18">
            <a:extLst>
              <a:ext uri="{FF2B5EF4-FFF2-40B4-BE49-F238E27FC236}">
                <a16:creationId xmlns:a16="http://schemas.microsoft.com/office/drawing/2014/main" id="{E7D23A50-5BF0-4D87-AF25-D0813975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74" y="1623896"/>
            <a:ext cx="11521280" cy="4464497"/>
          </a:xfrm>
        </p:spPr>
        <p:txBody>
          <a:bodyPr/>
          <a:lstStyle/>
          <a:p>
            <a:endParaRPr lang="fi-FI" b="0" dirty="0"/>
          </a:p>
          <a:p>
            <a:endParaRPr lang="fi-FI" b="0" dirty="0"/>
          </a:p>
          <a:p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415076117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Somekärkeen muutamassa päivässä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HOB - latauslukuja ja </a:t>
            </a:r>
            <a:r>
              <a:rPr lang="fi-FI" dirty="0" err="1"/>
              <a:t>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623392" y="1449413"/>
            <a:ext cx="4824536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Yhteiskunnallinen lääketutkimus – ideasta näyttöön on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+mn-lt"/>
              </a:rPr>
              <a:t>ainoa suomenkielinen menetelmäkirja, joka soveltaa yhteiskunta- ja kansanterveystieteen tutkimusmenetelmiä farmasian alan tutkimusaiheisiin.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333333"/>
                </a:solidFill>
                <a:latin typeface="+mn-lt"/>
              </a:rPr>
              <a:t>Supernopea näkyvyys, julkaistu 30. 11. 2021, 2. 12. jo 19 twiittaajaa</a:t>
            </a:r>
            <a:endParaRPr lang="fi-FI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Latausluku 85 (2. 12.)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Altmetrics</a:t>
            </a:r>
            <a:r>
              <a:rPr lang="fi-FI" sz="1600" dirty="0"/>
              <a:t> </a:t>
            </a:r>
            <a:r>
              <a:rPr lang="fi-FI" sz="1600" dirty="0" err="1"/>
              <a:t>explorer</a:t>
            </a:r>
            <a:r>
              <a:rPr lang="fi-FI" sz="1600" dirty="0"/>
              <a:t>: twiittaajia 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Merkillepantavaa on tekijöiden oma aktiivinen markkinointi Twitterissä. Kiinnostusta on voinut lisätä myös se, että tämä on toinen, uudistettu laitos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Latausmääristä on liian varhaista sanoa vielä juuri mitään, mutta levinneisyyttä saattaa edesauttaa saatavuus myös </a:t>
            </a:r>
            <a:r>
              <a:rPr lang="fi-FI" sz="1600" dirty="0" err="1"/>
              <a:t>epub</a:t>
            </a:r>
            <a:r>
              <a:rPr lang="fi-FI" sz="1600" dirty="0"/>
              <a:t>-muodossa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Twiitit jaettu vain Suomessa (suomenkielinen teos)  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40BBB52-6DEE-4AE7-83EF-164BC911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14" y="1175941"/>
            <a:ext cx="661634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324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7368" y="271134"/>
            <a:ext cx="11521280" cy="467830"/>
          </a:xfrm>
        </p:spPr>
        <p:txBody>
          <a:bodyPr/>
          <a:lstStyle/>
          <a:p>
            <a:r>
              <a:rPr lang="fi-FI" dirty="0"/>
              <a:t>Monipuolisesti monikielisyydestä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HOB - latauslukuja ja 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874730" y="154405"/>
            <a:ext cx="629054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Jack </a:t>
            </a:r>
            <a:r>
              <a:rPr lang="fi-FI" sz="1600" dirty="0" err="1"/>
              <a:t>Rueterille</a:t>
            </a:r>
            <a:r>
              <a:rPr lang="fi-FI" sz="1600" dirty="0"/>
              <a:t> omistettu juhlakirja </a:t>
            </a:r>
            <a:r>
              <a:rPr lang="fi-FI" sz="1600" dirty="0" err="1"/>
              <a:t>Multilingual</a:t>
            </a:r>
            <a:r>
              <a:rPr lang="fi-FI" sz="1600" dirty="0"/>
              <a:t> </a:t>
            </a:r>
            <a:r>
              <a:rPr lang="fi-FI" sz="1600" dirty="0" err="1"/>
              <a:t>Facilitation</a:t>
            </a:r>
            <a:r>
              <a:rPr lang="fi-FI" sz="1600" dirty="0"/>
              <a:t> (ed. </a:t>
            </a:r>
            <a:br>
              <a:rPr lang="fi-FI" sz="1600" dirty="0"/>
            </a:br>
            <a:r>
              <a:rPr lang="fi-FI" sz="1600" dirty="0"/>
              <a:t>Mika Hämäläinen, Niko Partanen ja </a:t>
            </a:r>
            <a:r>
              <a:rPr lang="fi-FI" sz="1600" dirty="0" err="1"/>
              <a:t>Khalid</a:t>
            </a:r>
            <a:r>
              <a:rPr lang="fi-FI" sz="1600" dirty="0"/>
              <a:t> </a:t>
            </a:r>
            <a:r>
              <a:rPr lang="fi-FI" sz="1600" dirty="0" err="1"/>
              <a:t>Alnaijar</a:t>
            </a:r>
            <a:r>
              <a:rPr lang="fi-FI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Latausluku 1819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Altmetrics</a:t>
            </a:r>
            <a:r>
              <a:rPr lang="fi-FI" sz="1600" dirty="0"/>
              <a:t> </a:t>
            </a:r>
            <a:r>
              <a:rPr lang="fi-FI" sz="1600" dirty="0" err="1"/>
              <a:t>explorer</a:t>
            </a:r>
            <a:r>
              <a:rPr lang="fi-FI" sz="1600" dirty="0"/>
              <a:t>: 22 twiittaajaa, 1 </a:t>
            </a:r>
            <a:r>
              <a:rPr lang="fi-FI" sz="1600" dirty="0" err="1"/>
              <a:t>Mendeley</a:t>
            </a:r>
            <a:r>
              <a:rPr lang="fi-FI" sz="1600" dirty="0"/>
              <a:t>-käyttäjää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Paljon lukijoita USA:ssa ja Englannissa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64% lukijoista ei-akateemisia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Koska kirjan luvuilla omat tunnisteet, voidaan nähdä, että vain kahta lukua on </a:t>
            </a:r>
            <a:r>
              <a:rPr lang="fi-FI" sz="1600" dirty="0" err="1"/>
              <a:t>twittattu</a:t>
            </a:r>
            <a:r>
              <a:rPr lang="fi-FI" sz="1600" dirty="0"/>
              <a:t> (viittomakieli &amp; </a:t>
            </a:r>
            <a:r>
              <a:rPr lang="fi-FI" sz="1600" dirty="0" err="1"/>
              <a:t>uhanahaiset</a:t>
            </a:r>
            <a:r>
              <a:rPr lang="fi-FI" sz="1600" dirty="0"/>
              <a:t> kielet) </a:t>
            </a:r>
            <a:br>
              <a:rPr lang="fi-FI" sz="1600" dirty="0"/>
            </a:b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124779-4DEF-4816-9C62-F3030E7C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814776"/>
            <a:ext cx="3629025" cy="225742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C8D9B84-ECB9-40E4-B1AD-A2F8F9C3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3372408"/>
            <a:ext cx="5391150" cy="119062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45B0689-1C5A-4739-8274-C20992756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1285086"/>
            <a:ext cx="4968552" cy="3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915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Yliopistouudistuksen jälkipyykki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HOB - latauslukuja ja </a:t>
            </a:r>
            <a:r>
              <a:rPr lang="fi-FI" dirty="0" err="1"/>
              <a:t>altmetriikkaa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863270" y="1556792"/>
            <a:ext cx="511256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Latausluku 199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Altmetrics</a:t>
            </a:r>
            <a:r>
              <a:rPr lang="fi-FI" sz="1800" dirty="0"/>
              <a:t> </a:t>
            </a:r>
            <a:r>
              <a:rPr lang="fi-FI" sz="1800" dirty="0" err="1"/>
              <a:t>explorer</a:t>
            </a:r>
            <a:r>
              <a:rPr lang="fi-FI" sz="1800" dirty="0"/>
              <a:t>: 7 twiittaajaa, suurin osa ”suurta yleisöä”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Twiitattu vain Suomessa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Eräänlainen vastaesimerkki Yhteiskunnallinen lääketutkimus kirjalle – julkaistu hieman aiemmin, mutta näkyvyys jäänyt vähäiseksi ajankohtaisesta aiheesta ja tunnetusta tekijästä huolimatta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Selittäviä tekijöitä: julkaistu myös painettuna, tekijä itse ei ole jakanut somessa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Hyvä esimerkki onnistuneesta alkuperäisjaosta: kaikki </a:t>
            </a:r>
            <a:r>
              <a:rPr lang="fi-FI" sz="1800" dirty="0" err="1"/>
              <a:t>edelleenjaot</a:t>
            </a:r>
            <a:r>
              <a:rPr lang="fi-FI" sz="1800" dirty="0"/>
              <a:t> samalla tekstillä </a:t>
            </a:r>
          </a:p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9CEDBF9-BFEE-4EE6-B456-5E709E05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48" y="1412776"/>
            <a:ext cx="513931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000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20042016.potx" id="{28925FB7-B4B1-46E9-B659-90022767B50D}" vid="{0C96BA78-BA98-4915-B324-CFB414722EE0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2016">
    <a:dk1>
      <a:sysClr val="windowText" lastClr="000000"/>
    </a:dk1>
    <a:lt1>
      <a:srgbClr val="FFFFFF"/>
    </a:lt1>
    <a:dk2>
      <a:srgbClr val="8C8A87"/>
    </a:dk2>
    <a:lt2>
      <a:srgbClr val="FFFFFF"/>
    </a:lt2>
    <a:accent1>
      <a:srgbClr val="0E4073"/>
    </a:accent1>
    <a:accent2>
      <a:srgbClr val="7B3CB4"/>
    </a:accent2>
    <a:accent3>
      <a:srgbClr val="45BC9F"/>
    </a:accent3>
    <a:accent4>
      <a:srgbClr val="A5E363"/>
    </a:accent4>
    <a:accent5>
      <a:srgbClr val="7ECEF1"/>
    </a:accent5>
    <a:accent6>
      <a:srgbClr val="FFE263"/>
    </a:accent6>
    <a:hlink>
      <a:srgbClr val="0091D0"/>
    </a:hlink>
    <a:folHlink>
      <a:srgbClr val="8C8A8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A23C3CF80EC4EA130961CFCA02EDD" ma:contentTypeVersion="12" ma:contentTypeDescription="Create a new document." ma:contentTypeScope="" ma:versionID="5090f12683e03bf72fb90dcc58ae3ba1">
  <xsd:schema xmlns:xsd="http://www.w3.org/2001/XMLSchema" xmlns:xs="http://www.w3.org/2001/XMLSchema" xmlns:p="http://schemas.microsoft.com/office/2006/metadata/properties" xmlns:ns2="ba01a6a4-fa77-4f42-a220-5a52c3926565" xmlns:ns3="3dd6b32f-ccab-4544-9800-4bac6929ef3e" targetNamespace="http://schemas.microsoft.com/office/2006/metadata/properties" ma:root="true" ma:fieldsID="530fc88f17f9d0bc537b58ae08697290" ns2:_="" ns3:_="">
    <xsd:import namespace="ba01a6a4-fa77-4f42-a220-5a52c3926565"/>
    <xsd:import namespace="3dd6b32f-ccab-4544-9800-4bac6929e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1a6a4-fa77-4f42-a220-5a52c3926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b32f-ccab-4544-9800-4bac6929e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93FD8C-539C-42AC-8044-BFFB1CAD5579}"/>
</file>

<file path=customXml/itemProps2.xml><?xml version="1.0" encoding="utf-8"?>
<ds:datastoreItem xmlns:ds="http://schemas.openxmlformats.org/officeDocument/2006/customXml" ds:itemID="{51D784D3-CEFE-45A0-996F-E8FCADCBB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B85A7-5B68-4341-99CD-F18E8CF6C9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Laajakuva</PresentationFormat>
  <Paragraphs>117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Gotham Narrow Bold</vt:lpstr>
      <vt:lpstr>Gotham Narrow Book</vt:lpstr>
      <vt:lpstr>1_HY_2016</vt:lpstr>
      <vt:lpstr>Helda open Books-Latauslukuja ja altmetriikkaa 2021 </vt:lpstr>
      <vt:lpstr>Vuoden 2021 HOB-lataukset top-10  (1/2021 – 12/2021) </vt:lpstr>
      <vt:lpstr>Hob altmetriikan näkökulmasta </vt:lpstr>
      <vt:lpstr>HOB-kirjojen näkyvyys 2021 </vt:lpstr>
      <vt:lpstr>Eniten näkyvyyttä keränneet julkaisut </vt:lpstr>
      <vt:lpstr>Yliopistopedagogiikan perusjalka </vt:lpstr>
      <vt:lpstr>Somekärkeen muutamassa päivässä </vt:lpstr>
      <vt:lpstr>Monipuolisesti monikielisyydestä</vt:lpstr>
      <vt:lpstr>Yliopistouudistuksen jälkipyykki</vt:lpstr>
      <vt:lpstr>Vähiten huomiota saaneet kirjat</vt:lpstr>
      <vt:lpstr>Muutama huomio 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2018-02-15T08:28:46Z</dcterms:created>
  <dcterms:modified xsi:type="dcterms:W3CDTF">2021-12-10T08:51:28Z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0x0101005ABA23C3CF80EC4EA130961CFCA02EDD</vt:lpwstr>
  </property>
</Properties>
</file>