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28" r:id="rId1"/>
    <p:sldMasterId id="2147483840" r:id="rId2"/>
  </p:sldMasterIdLst>
  <p:notesMasterIdLst>
    <p:notesMasterId r:id="rId12"/>
  </p:notesMasterIdLst>
  <p:handoutMasterIdLst>
    <p:handoutMasterId r:id="rId13"/>
  </p:handoutMasterIdLst>
  <p:sldIdLst>
    <p:sldId id="412" r:id="rId3"/>
    <p:sldId id="413" r:id="rId4"/>
    <p:sldId id="420" r:id="rId5"/>
    <p:sldId id="414" r:id="rId6"/>
    <p:sldId id="415" r:id="rId7"/>
    <p:sldId id="421" r:id="rId8"/>
    <p:sldId id="416" r:id="rId9"/>
    <p:sldId id="418" r:id="rId10"/>
    <p:sldId id="392" r:id="rId11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8C5EE8"/>
    <a:srgbClr val="868686"/>
    <a:srgbClr val="FCA311"/>
    <a:srgbClr val="FA9223"/>
    <a:srgbClr val="FA9211"/>
    <a:srgbClr val="F6A11B"/>
    <a:srgbClr val="B7CC6D"/>
    <a:srgbClr val="BAC6E8"/>
    <a:srgbClr val="C1D0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88586" autoAdjust="0"/>
  </p:normalViewPr>
  <p:slideViewPr>
    <p:cSldViewPr>
      <p:cViewPr varScale="1">
        <p:scale>
          <a:sx n="101" d="100"/>
          <a:sy n="101" d="100"/>
        </p:scale>
        <p:origin x="92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654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10.12.2022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10.12.2022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37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3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5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1424" y="2708920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solidFill>
                  <a:srgbClr val="FFFFFF"/>
                </a:solidFill>
                <a:latin typeface="+mn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37567-ED67-4607-95A5-162D9C0DE882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9237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4400" y="2708920"/>
            <a:ext cx="103632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latin typeface="+mn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7D9924E-6AF3-4320-BFDC-07CAC61075A9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8605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5159D-1C51-4420-9FAD-87CC5D385620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98914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911424" y="2708920"/>
            <a:ext cx="103632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914400" y="4267200"/>
            <a:ext cx="103632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solidFill>
                  <a:srgbClr val="FFFFFF"/>
                </a:solidFill>
                <a:latin typeface="+mn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subtitle</a:t>
            </a:r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8C816-22AA-4A91-AA6A-A7A275BC05F9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>
          <a:xfrm>
            <a:off x="11186590" y="6189117"/>
            <a:ext cx="742058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94207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692696"/>
            <a:ext cx="11521280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 b="1">
                <a:latin typeface="+mn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78539-DF4C-4973-BA43-BE38C9FF9BDE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752648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38258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 spc="-150" baseline="0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3392" y="2204865"/>
            <a:ext cx="111791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add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en-US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12804-0739-42F0-830D-697D70E73A38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752648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25097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27650" y="692696"/>
            <a:ext cx="8832981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/>
              <a:t>CLICK TO ADD TITLE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8E85B-4301-4B73-9ABE-275A99F16953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1176000" y="6189117"/>
            <a:ext cx="752648" cy="576000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26259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678" cy="685762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63352" y="715392"/>
            <a:ext cx="116652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416" y="1981200"/>
            <a:ext cx="10585176" cy="38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77B5CE-6847-4D9B-9F14-FED3F43AABBA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8008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04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9" r:id="rId3"/>
  </p:sldLayoutIdLst>
  <p:hf hdr="0" ftr="0"/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 kern="1200" cap="all" spc="-150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678" cy="685762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27303" y="715392"/>
            <a:ext cx="99380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416" y="1981200"/>
            <a:ext cx="1094618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261600" y="6189117"/>
            <a:ext cx="9144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B93CDE6-D4BC-4668-8AD5-B3D37ADFDB27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248008" y="6189117"/>
            <a:ext cx="68064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768000" y="6189217"/>
            <a:ext cx="3744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314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7" r:id="rId2"/>
    <p:sldLayoutId id="2147483848" r:id="rId3"/>
    <p:sldLayoutId id="2147483853" r:id="rId4"/>
  </p:sldLayoutIdLst>
  <p:hf hdr="0" ftr="0"/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 kern="1200" cap="all" spc="-150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helsinki.fi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guides.helsinki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kp.sfu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journals.library.ualberta.ca/agora/index.php/ps_sandbo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guides.helsinki.fi/editori/opetuksentueksi" TargetMode="External"/><Relationship Id="rId2" Type="http://schemas.openxmlformats.org/officeDocument/2006/relationships/hyperlink" Target="https://journals.helsinki.fi/thinkopendigest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guides.helsinki.fi/editor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ditori@helsinki.f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3200" dirty="0"/>
              <a:t>Työkalu avoimeen julkaisemiseen ja julkaisukäytäntöjen harjoitteluun </a:t>
            </a:r>
          </a:p>
          <a:p>
            <a:endParaRPr lang="fi-FI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65D8368-AAF1-42BF-9B17-2E5725A1BAAC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908720"/>
            <a:ext cx="3182521" cy="29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5060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editori – mikä se on?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628800"/>
            <a:ext cx="11521280" cy="4104456"/>
          </a:xfrm>
        </p:spPr>
        <p:txBody>
          <a:bodyPr/>
          <a:lstStyle/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dirty="0"/>
              <a:t>Editori on Helsingin yliopiston kirjaston avoimen tieteen palvelu, jonka avulla voi toimittaa ja julkaista avoimia lehtiä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dirty="0"/>
              <a:t>Julkaistavat lehdet voivat olla tutkimusjulkaisuja tai muita lehtiä, esimerkiksi opiskelijavetoisia lehtiä. Palveluun voi siirtyä myös toiselta alustalta tai printtilehdestä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dirty="0"/>
              <a:t>Julkaisut voivat olla kansallisia tai kansainvälisiä, kunhan toimitus tai vastaavat toimittajat sijaitsevat Helsingin yliopistossa 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dirty="0"/>
              <a:t>Editoria voi käyttää myös julkaisukäytäntöjen opetukseen ja harjoitteluun esimerkiksi tohtorikoulujen seminaareissa. Tällöin tehdään pseudolehti, jonka puitteissa voidaan opetella toimitus- ja vertaisarviointikäytäntöjä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dirty="0"/>
              <a:t>Editori on maksuton Helsingin yliopiston henkilökunnalle ja opiskelijoille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dirty="0"/>
              <a:t>Editori-portaali sijaitsee osoitteessa </a:t>
            </a:r>
            <a:r>
              <a:rPr lang="fi-FI" dirty="0">
                <a:hlinkClick r:id="rId2"/>
              </a:rPr>
              <a:t>https://journals.helsinki.fi</a:t>
            </a:r>
            <a:r>
              <a:rPr lang="fi-FI" dirty="0"/>
              <a:t> Sieltä löytyy myös muita Helsingin yliopiston avoimia lehtiä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3A3B7-CD97-402B-A1F0-C5545F60166B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28379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5320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Lehden julkaiseminen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74B9F-6EDD-4376-85BB-BC2288442D69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8" name="Tekstiruutu 7"/>
          <p:cNvSpPr txBox="1"/>
          <p:nvPr/>
        </p:nvSpPr>
        <p:spPr bwMode="auto">
          <a:xfrm>
            <a:off x="5591944" y="1742041"/>
            <a:ext cx="612068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b="1" dirty="0"/>
              <a:t>Lehdet toimitetaan Open Journal System (OJS)-julkaisualustalla, joka on jo käytössä Tieteellisten seurain valtuuskunnan Journal.fi-palvelussa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b="1" dirty="0"/>
              <a:t>Editori on tarkoitettu nimenomaan yliopistolaisten lehdille; tieteellisten seurojen lehdet julkaistaan </a:t>
            </a:r>
            <a:r>
              <a:rPr lang="fi-FI" sz="1800" b="1" dirty="0" err="1"/>
              <a:t>Journal.fi:ssä</a:t>
            </a:r>
            <a:endParaRPr lang="fi-FI" sz="18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b="1" dirty="0"/>
              <a:t>Lehtien toimittajat ja toimituskunnat vastaavat lehtien sisällöstä, kirjasto vastaa julkaisualustan ylläpidosta ja teknisestä tuesta; alustan käyttöön perehdytetään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b="1" dirty="0"/>
              <a:t>Palvelun käytöstä tehdään kirjallinen sopimus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1800" b="1" dirty="0"/>
              <a:t>Lisätietoja: </a:t>
            </a:r>
            <a:r>
              <a:rPr lang="fi-FI" sz="1800" b="1" dirty="0">
                <a:hlinkClick r:id="rId3"/>
              </a:rPr>
              <a:t>https://libraryguides.helsinki.fi/</a:t>
            </a:r>
            <a:br>
              <a:rPr lang="fi-FI" sz="1800" b="1" dirty="0">
                <a:hlinkClick r:id="rId3"/>
              </a:rPr>
            </a:br>
            <a:r>
              <a:rPr lang="fi-FI" sz="1800" b="1" dirty="0">
                <a:hlinkClick r:id="rId3"/>
              </a:rPr>
              <a:t>editori/avoinlehti</a:t>
            </a:r>
            <a:r>
              <a:rPr lang="fi-FI" sz="1800" b="1" dirty="0"/>
              <a:t> tai editori@helsinki.fi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F301E88-7975-4753-9AC2-38D02F056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556792"/>
            <a:ext cx="4441665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419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editori-lehdeksi?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1344" y="1700808"/>
            <a:ext cx="11737304" cy="4176465"/>
          </a:xfrm>
        </p:spPr>
        <p:txBody>
          <a:bodyPr/>
          <a:lstStyle/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Kaikki vertaisarviointi ja kirjeenvaihto voidaan käydä järjestelmän sisällä (käytössä sokko, kaksoissokko ja avoin vertaisarviointi)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Järjestelmään mahdollista kirjautua HY:n käyttäjätunnuksella, lehden antamalla tunnuksella ja salasanalla (paikallinen kirjautuminen), itserekisteröinnillä tai </a:t>
            </a:r>
            <a:r>
              <a:rPr lang="fi-FI" sz="1800" dirty="0" err="1"/>
              <a:t>Orcidin</a:t>
            </a:r>
            <a:r>
              <a:rPr lang="fi-FI" sz="1800" dirty="0"/>
              <a:t> kautta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Alusta toimii kolmella kielellä: suomi, ruotsi, englanti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Eri toimijoille voidaan luoda eri rooleja tietyin oikeuksin (esimerkiksi toimittaja, hallinnoija, vertaisarvioija, tekijä)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Lehden ulkoasua voi muokata monipuolisesti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Kaikki artikkelit jaetaan CC BY-lisenssillä &gt; laaja levinneisyys, HY:n digitaalisen julkaisemisen periaatteiden mukainen julkaisukanava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Kirjasto myöntää vertaisarvioiduille artikkeleille pysyvän tunnisteen (DOI) ja artikkelit </a:t>
            </a:r>
            <a:r>
              <a:rPr lang="fi-FI" sz="1800" dirty="0" err="1"/>
              <a:t>rinnakkaistallennetaan</a:t>
            </a:r>
            <a:r>
              <a:rPr lang="fi-FI" sz="1800" dirty="0"/>
              <a:t> mikäli tekijällä on Tuhat-profiili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Ei-kaupallinen OJS-julkaisualusta vakiintunut ja päivittyy jatkuvasti (</a:t>
            </a:r>
            <a:r>
              <a:rPr lang="fi-FI" sz="1800" dirty="0">
                <a:hlinkClick r:id="rId3"/>
              </a:rPr>
              <a:t>Public Knowledge </a:t>
            </a:r>
            <a:r>
              <a:rPr lang="fi-FI" sz="1800" dirty="0" err="1">
                <a:hlinkClick r:id="rId3"/>
              </a:rPr>
              <a:t>project</a:t>
            </a:r>
            <a:r>
              <a:rPr lang="fi-FI" sz="1800" dirty="0"/>
              <a:t>)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Esimerkkejä OJS-lehdistä: </a:t>
            </a:r>
            <a:r>
              <a:rPr lang="fi-FI" sz="1800" dirty="0" err="1">
                <a:hlinkClick r:id="rId4"/>
              </a:rPr>
              <a:t>Agora</a:t>
            </a:r>
            <a:r>
              <a:rPr lang="fi-FI" sz="1800" dirty="0"/>
              <a:t> (politiikan tutkimus, </a:t>
            </a:r>
            <a:r>
              <a:rPr lang="fi-FI" sz="1800" dirty="0" err="1"/>
              <a:t>Albertan</a:t>
            </a:r>
            <a:r>
              <a:rPr lang="fi-FI" sz="1800" dirty="0"/>
              <a:t> yliopisto)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4C1F0-34E4-4C06-A02C-574C03CAEF28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142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84361"/>
            <a:ext cx="10497165" cy="5904656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1AA95-8888-4DFC-A658-2FF829DF2EE5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37260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Editori opetusvälineenä ja julkaisutyökaluna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376" y="2204864"/>
            <a:ext cx="11377264" cy="3888433"/>
          </a:xfrm>
        </p:spPr>
        <p:txBody>
          <a:bodyPr/>
          <a:lstStyle/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Editoria voi käyttää myös opetettaessa julkaisuprosessia, esimerkiksi vertaisarviointia ja artikkeleiden tarjoamista lehtiin. Tällöin tehdään ei-julkinen pseudolehti, jota toimittaa esimerkiksi kurssin opettaja. Lehdestä voi tehdä kurssin jälkeen julkisen artikkeleineen jos niin halutaan.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Kurssin (esimerkiksi tohtorikoulun seminaari tai metodikurssi, graduseminaari) esitelmät lähetetään Editori-pseudolehteen ja niitä voivat vertaisarvioida muut kurssilaiset tai ulkopuoliset asiantuntijat 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Muita mahdollisia käyttötapoja: artikkelimuotoisen esseen arviointi (seminaarit, ohjaus, opetus), työkalu seminaarien opponoinnissa (opponointi sekä kirjallisesti että suullisesti), tieteellisen työpajan apuväline (esimerkiksi esitelmien julkaisualusta), tekstin kommentointi, muokkaaminen ja vertaisarviointi ns. </a:t>
            </a:r>
            <a:r>
              <a:rPr lang="fi-FI" sz="1800" dirty="0" err="1"/>
              <a:t>back</a:t>
            </a:r>
            <a:r>
              <a:rPr lang="fi-FI" sz="1800" dirty="0"/>
              <a:t>-</a:t>
            </a:r>
            <a:r>
              <a:rPr lang="fi-FI" sz="1800" dirty="0" err="1"/>
              <a:t>end</a:t>
            </a:r>
            <a:r>
              <a:rPr lang="fi-FI" sz="1800" dirty="0"/>
              <a:t>-työkaluna, mutta julkaisu voi tapahtua muulla (esim. </a:t>
            </a:r>
            <a:r>
              <a:rPr lang="fi-FI" sz="1800" dirty="0" err="1"/>
              <a:t>Wordpress</a:t>
            </a:r>
            <a:r>
              <a:rPr lang="fi-FI" sz="1800" dirty="0"/>
              <a:t>-alusta tms.), </a:t>
            </a:r>
            <a:r>
              <a:rPr lang="fi-FI" sz="1800" dirty="0" err="1"/>
              <a:t>overlay</a:t>
            </a:r>
            <a:r>
              <a:rPr lang="fi-FI" sz="1800" dirty="0"/>
              <a:t>-lehden perustaminen (tiettyyn aiheeseen keskittyvä julkaisu, jonka sisältö voi tulla muualta, esimerkiksi julkaisuarkistoista, vrt. </a:t>
            </a:r>
            <a:r>
              <a:rPr lang="fi-FI" sz="1800" dirty="0" err="1">
                <a:hlinkClick r:id="rId2"/>
              </a:rPr>
              <a:t>Think</a:t>
            </a:r>
            <a:r>
              <a:rPr lang="fi-FI" sz="1800" dirty="0">
                <a:hlinkClick r:id="rId2"/>
              </a:rPr>
              <a:t> Open Digest</a:t>
            </a:r>
            <a:r>
              <a:rPr lang="fi-FI" sz="1800" dirty="0"/>
              <a:t>)</a:t>
            </a:r>
          </a:p>
          <a:p>
            <a:pPr marL="434975" indent="-342900" algn="l">
              <a:buFont typeface="Wingdings" panose="05000000000000000000" pitchFamily="2" charset="2"/>
              <a:buChar char="ü"/>
            </a:pPr>
            <a:r>
              <a:rPr lang="fi-FI" sz="1800" dirty="0"/>
              <a:t>Lisätietoja: </a:t>
            </a:r>
            <a:r>
              <a:rPr lang="fi-FI" sz="1800" dirty="0">
                <a:hlinkClick r:id="rId3"/>
              </a:rPr>
              <a:t>https://libraryguides.helsinki.fi/editori/opetuksentueksi</a:t>
            </a:r>
            <a:endParaRPr lang="fi-FI" sz="1800" dirty="0"/>
          </a:p>
          <a:p>
            <a:pPr marL="434975" indent="-342900" algn="l">
              <a:buFont typeface="Wingdings" panose="05000000000000000000" pitchFamily="2" charset="2"/>
              <a:buChar char="ü"/>
            </a:pPr>
            <a:endParaRPr lang="fi-FI" sz="2000" dirty="0"/>
          </a:p>
          <a:p>
            <a:pPr marL="434975" indent="-342900" algn="l">
              <a:buFont typeface="Wingdings" panose="05000000000000000000" pitchFamily="2" charset="2"/>
              <a:buChar char="ü"/>
            </a:pPr>
            <a:endParaRPr lang="fi-FI" dirty="0"/>
          </a:p>
          <a:p>
            <a:pPr algn="l"/>
            <a:r>
              <a:rPr lang="fi-FI" dirty="0"/>
              <a:t>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AA596-FB2F-451E-B235-98324F59FC0D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56512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Kiinnostuitko?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1772816"/>
            <a:ext cx="6796868" cy="3887787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B185B-F6A3-40FF-B9D4-7E5D3B4FFE76}" type="datetime1">
              <a:rPr lang="en-GB" smtClean="0"/>
              <a:t>10/12/2022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8" name="Tekstiruutu 7"/>
          <p:cNvSpPr txBox="1"/>
          <p:nvPr/>
        </p:nvSpPr>
        <p:spPr bwMode="auto">
          <a:xfrm>
            <a:off x="7959523" y="1772816"/>
            <a:ext cx="351210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dirty="0"/>
              <a:t>Katso oppaamme osoitteessa </a:t>
            </a:r>
            <a:r>
              <a:rPr lang="fi-FI" dirty="0">
                <a:hlinkClick r:id="rId3"/>
              </a:rPr>
              <a:t>https://libraryguides.helsinki.fi/editori</a:t>
            </a:r>
            <a:endParaRPr lang="fi-FI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dirty="0"/>
              <a:t>Kirjoita meille osoitteeseen </a:t>
            </a:r>
            <a:r>
              <a:rPr lang="fi-FI" dirty="0">
                <a:hlinkClick r:id="rId4"/>
              </a:rPr>
              <a:t>editori@helsinki.fi</a:t>
            </a:r>
            <a:r>
              <a:rPr lang="fi-FI" dirty="0"/>
              <a:t> niin kerromme lisää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dirty="0"/>
              <a:t>Tulemme mielellämme esittelemään palvelua!</a:t>
            </a:r>
          </a:p>
        </p:txBody>
      </p:sp>
    </p:spTree>
    <p:extLst>
      <p:ext uri="{BB962C8B-B14F-4D97-AF65-F5344CB8AC3E}">
        <p14:creationId xmlns:p14="http://schemas.microsoft.com/office/powerpoint/2010/main" val="425247368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678" cy="6857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>
              <a:buNone/>
            </a:pPr>
            <a:r>
              <a:rPr lang="fi-FI" sz="7000" dirty="0"/>
              <a:t>KIITOS!</a:t>
            </a:r>
            <a:br>
              <a:rPr lang="fi-FI" sz="7000" dirty="0"/>
            </a:br>
            <a:br>
              <a:rPr lang="fi-FI" sz="7000" dirty="0"/>
            </a:br>
            <a:br>
              <a:rPr lang="fi-FI" sz="7000" dirty="0"/>
            </a:br>
            <a:endParaRPr lang="fi-FI" sz="7000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10416480" y="5933484"/>
            <a:ext cx="1512168" cy="1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72000" bIns="90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sz="600" dirty="0">
                <a:solidFill>
                  <a:schemeClr val="bg1">
                    <a:alpha val="50000"/>
                  </a:schemeClr>
                </a:solidFill>
              </a:rPr>
              <a:t>KUVA: VEIKKO SOMERPURO</a:t>
            </a:r>
          </a:p>
        </p:txBody>
      </p:sp>
    </p:spTree>
    <p:extLst>
      <p:ext uri="{BB962C8B-B14F-4D97-AF65-F5344CB8AC3E}">
        <p14:creationId xmlns:p14="http://schemas.microsoft.com/office/powerpoint/2010/main" val="8022113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4_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Arial_basic_widescreen_20042016.potx" id="{28925FB7-B4B1-46E9-B659-90022767B50D}" vid="{0C96BA78-BA98-4915-B324-CFB414722EE0}"/>
    </a:ext>
  </a:extLst>
</a:theme>
</file>

<file path=ppt/theme/theme2.xml><?xml version="1.0" encoding="utf-8"?>
<a:theme xmlns:a="http://schemas.openxmlformats.org/drawingml/2006/main" name="1_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Arial_basic_widescreen_20042016.potx" id="{28925FB7-B4B1-46E9-B659-90022767B50D}" vid="{0C96BA78-BA98-4915-B324-CFB414722EE0}"/>
    </a:ext>
  </a:extLst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A23C3CF80EC4EA130961CFCA02EDD" ma:contentTypeVersion="15" ma:contentTypeDescription="Create a new document." ma:contentTypeScope="" ma:versionID="bf0e64539420dca2c0ca06f199ff46e4">
  <xsd:schema xmlns:xsd="http://www.w3.org/2001/XMLSchema" xmlns:xs="http://www.w3.org/2001/XMLSchema" xmlns:p="http://schemas.microsoft.com/office/2006/metadata/properties" xmlns:ns2="ba01a6a4-fa77-4f42-a220-5a52c3926565" xmlns:ns3="3dd6b32f-ccab-4544-9800-4bac6929ef3e" targetNamespace="http://schemas.microsoft.com/office/2006/metadata/properties" ma:root="true" ma:fieldsID="2117aa2d9ee5c74239f18570ad52030c" ns2:_="" ns3:_="">
    <xsd:import namespace="ba01a6a4-fa77-4f42-a220-5a52c3926565"/>
    <xsd:import namespace="3dd6b32f-ccab-4544-9800-4bac6929ef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1a6a4-fa77-4f42-a220-5a52c39265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6b32f-ccab-4544-9800-4bac6929e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a7d1330-fd9c-41e7-9460-7ba441d229fa}" ma:internalName="TaxCatchAll" ma:showField="CatchAllData" ma:web="3dd6b32f-ccab-4544-9800-4bac6929ef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9B3C35-995A-4CC9-8463-75C0908C3E24}"/>
</file>

<file path=customXml/itemProps2.xml><?xml version="1.0" encoding="utf-8"?>
<ds:datastoreItem xmlns:ds="http://schemas.openxmlformats.org/officeDocument/2006/customXml" ds:itemID="{8EB31224-D259-4B22-97DE-6D38C308A6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533</Words>
  <Application>Microsoft Office PowerPoint</Application>
  <PresentationFormat>Laajakuva</PresentationFormat>
  <Paragraphs>55</Paragraphs>
  <Slides>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Gotham Narrow Bold</vt:lpstr>
      <vt:lpstr>Gotham Narrow Book</vt:lpstr>
      <vt:lpstr>Wingdings</vt:lpstr>
      <vt:lpstr>4_HY_2016</vt:lpstr>
      <vt:lpstr>1_HY_2016</vt:lpstr>
      <vt:lpstr>PowerPoint-esitys</vt:lpstr>
      <vt:lpstr>editori – mikä se on?</vt:lpstr>
      <vt:lpstr>PowerPoint-esitys</vt:lpstr>
      <vt:lpstr>Lehden julkaiseminen</vt:lpstr>
      <vt:lpstr>Miksi editori-lehdeksi?</vt:lpstr>
      <vt:lpstr>PowerPoint-esitys</vt:lpstr>
      <vt:lpstr>Editori opetusvälineenä ja julkaisutyökaluna</vt:lpstr>
      <vt:lpstr>Kiinnostuitko?</vt:lpstr>
      <vt:lpstr>KIITOS! 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2018-02-15T08:28:46Z</dcterms:created>
  <dcterms:modified xsi:type="dcterms:W3CDTF">2022-12-10T11:55:08Z</dcterms:modified>
</cp:coreProperties>
</file>