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4"/>
  </p:sldMasterIdLst>
  <p:notesMasterIdLst>
    <p:notesMasterId r:id="rId17"/>
  </p:notesMasterIdLst>
  <p:handoutMasterIdLst>
    <p:handoutMasterId r:id="rId18"/>
  </p:handoutMasterIdLst>
  <p:sldIdLst>
    <p:sldId id="346" r:id="rId5"/>
    <p:sldId id="330" r:id="rId6"/>
    <p:sldId id="262" r:id="rId7"/>
    <p:sldId id="338" r:id="rId8"/>
    <p:sldId id="326" r:id="rId9"/>
    <p:sldId id="351" r:id="rId10"/>
    <p:sldId id="349" r:id="rId11"/>
    <p:sldId id="350" r:id="rId12"/>
    <p:sldId id="341" r:id="rId13"/>
    <p:sldId id="339" r:id="rId14"/>
    <p:sldId id="348" r:id="rId15"/>
    <p:sldId id="340" r:id="rId16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D28"/>
    <a:srgbClr val="D71E28"/>
    <a:srgbClr val="FFFFFF"/>
    <a:srgbClr val="000000"/>
    <a:srgbClr val="868686"/>
    <a:srgbClr val="FCA311"/>
    <a:srgbClr val="F7F7F7"/>
    <a:srgbClr val="FA9223"/>
    <a:srgbClr val="FA9211"/>
    <a:srgbClr val="F6A11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0F090-49D1-FFB0-2AE0-A13D97F1DB2D}" v="35" dt="2019-10-01T14:27:14.293"/>
    <p1510:client id="{814ABDAF-464F-4E42-5C89-0A607F01F065}" v="2" dt="2019-10-02T11:09:33.586"/>
    <p1510:client id="{83E8E50F-D53A-B15D-1DC4-05A2EB611A41}" v="8" dt="2019-10-02T11:04:24.035"/>
    <p1510:client id="{9DAF6D66-32CD-9469-5261-4F4656654D0A}" v="44" dt="2019-10-02T10:57:37.842"/>
    <p1510:client id="{D4A551A6-CCF1-2425-C1E8-49D35C4C8D8D}" v="4" dt="2019-10-02T11:01:18.540"/>
  </p1510:revLst>
</p1510:revInfo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87" autoAdjust="0"/>
    <p:restoredTop sz="84293" autoAdjust="0"/>
  </p:normalViewPr>
  <p:slideViewPr>
    <p:cSldViewPr>
      <p:cViewPr varScale="1">
        <p:scale>
          <a:sx n="93" d="100"/>
          <a:sy n="93" d="100"/>
        </p:scale>
        <p:origin x="41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9.12.2022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9.12.2022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4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92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6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1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4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9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347218" y="932688"/>
            <a:ext cx="9497566" cy="4548124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8" y="246888"/>
            <a:ext cx="11640440" cy="5813760"/>
          </a:xfrm>
          <a:prstGeom prst="rect">
            <a:avLst/>
          </a:prstGeom>
        </p:spPr>
      </p:pic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64518" y="4347056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0319580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200" y="2996953"/>
            <a:ext cx="5907600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04/10/2019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CE99-E723-485C-9822-390BBACA18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815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42" y="207580"/>
            <a:ext cx="11742657" cy="5944137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09/12/2022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292432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28000" y="3420000"/>
            <a:ext cx="11736000" cy="884758"/>
          </a:xfrm>
          <a:solidFill>
            <a:schemeClr val="tx1">
              <a:alpha val="50000"/>
            </a:schemeClr>
          </a:solidFill>
        </p:spPr>
        <p:txBody>
          <a:bodyPr tIns="252000" bIns="36000" anchor="t" anchorCtr="0">
            <a:spAutoFit/>
          </a:bodyPr>
          <a:lstStyle>
            <a:lvl1pPr algn="ctr">
              <a:lnSpc>
                <a:spcPct val="70000"/>
              </a:lnSpc>
              <a:defRPr sz="54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64518" y="5220000"/>
            <a:ext cx="10363200" cy="7200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82359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5" y="213767"/>
            <a:ext cx="11507462" cy="5985866"/>
          </a:xfrm>
          <a:prstGeom prst="rect">
            <a:avLst/>
          </a:prstGeom>
        </p:spPr>
      </p:pic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6663141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0197407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ltGray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47250" y="260248"/>
            <a:ext cx="2491200" cy="2334818"/>
            <a:chOff x="1311275" y="373063"/>
            <a:chExt cx="6524625" cy="6115050"/>
          </a:xfrm>
          <a:solidFill>
            <a:srgbClr val="000000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716436"/>
            <a:ext cx="11521280" cy="12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 anchorCtr="0"/>
          <a:lstStyle>
            <a:lvl1pPr algn="ctr"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2997" y="2204865"/>
            <a:ext cx="1102951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4000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480043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38667" y="254000"/>
            <a:ext cx="11514667" cy="5905500"/>
          </a:xfrm>
          <a:solidFill>
            <a:srgbClr val="7F7F7F"/>
          </a:solidFill>
        </p:spPr>
        <p:txBody>
          <a:bodyPr anchor="ctr"/>
          <a:lstStyle>
            <a:lvl1pPr algn="ctr"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TEXT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rgbClr val="FFFFFF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6429463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4000" y="1988840"/>
            <a:ext cx="58131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571" y="2996953"/>
            <a:ext cx="5908493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3333" y="254000"/>
            <a:ext cx="508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9" y="6238875"/>
            <a:ext cx="2086443" cy="5510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63552" y="802411"/>
            <a:ext cx="9722048" cy="9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552" y="1981200"/>
            <a:ext cx="97220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smtClean="0"/>
              <a:t>04/10/2019</a:t>
            </a: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76000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Kirjaston tilaisuus avoimesta julkaisemisesta 23.3.2020 /Kuusela</a:t>
            </a:r>
            <a:endParaRPr lang="fi-FI" dirty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9" r:id="rId2"/>
    <p:sldLayoutId id="2147483690" r:id="rId3"/>
    <p:sldLayoutId id="2147483680" r:id="rId4"/>
    <p:sldLayoutId id="2147483681" r:id="rId5"/>
    <p:sldLayoutId id="2147483667" r:id="rId6"/>
    <p:sldLayoutId id="2147483669" r:id="rId7"/>
    <p:sldLayoutId id="2147483684" r:id="rId8"/>
    <p:sldLayoutId id="2147483670" r:id="rId9"/>
    <p:sldLayoutId id="2147483678" r:id="rId10"/>
    <p:sldLayoutId id="2147483683" r:id="rId11"/>
    <p:sldLayoutId id="2147483691" r:id="rId12"/>
    <p:sldLayoutId id="2147483693" r:id="rId13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da.helsinki.fi/?locale-attribute=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libraryguides.helsinki.fi/oa/HeldaOpenBook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helsinki.fi/thinkopen/hob-julkaisutyypit-julkaisusarjat/" TargetMode="External"/><Relationship Id="rId7" Type="http://schemas.openxmlformats.org/officeDocument/2006/relationships/hyperlink" Target="https://blogs.helsinki.fi/thinkopen/hob-julkaisutyypit-klassikot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logs.helsinki.fi/thinkopen/hob-julkaisutyypit-juhlakirjat/" TargetMode="External"/><Relationship Id="rId5" Type="http://schemas.openxmlformats.org/officeDocument/2006/relationships/hyperlink" Target="https://blogs.helsinki.fi/thinkopen/hob-julkaisutyypit-projektijulkaisut/" TargetMode="External"/><Relationship Id="rId4" Type="http://schemas.openxmlformats.org/officeDocument/2006/relationships/hyperlink" Target="https://blogs.helsinki.fi/thinkopen/hob-julkaisutyypit-kurssikirj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000" y="3420000"/>
            <a:ext cx="11736000" cy="1667815"/>
          </a:xfrm>
        </p:spPr>
        <p:txBody>
          <a:bodyPr/>
          <a:lstStyle/>
          <a:p>
            <a:r>
              <a:rPr lang="fi-FI" dirty="0" err="1" smtClean="0"/>
              <a:t>Helda</a:t>
            </a:r>
            <a:r>
              <a:rPr lang="fi-FI" dirty="0" smtClean="0"/>
              <a:t> Open </a:t>
            </a:r>
            <a:r>
              <a:rPr lang="fi-FI" dirty="0" err="1" smtClean="0"/>
              <a:t>Books</a:t>
            </a:r>
            <a:endParaRPr lang="fi-FI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64518" y="4443046"/>
            <a:ext cx="10363200" cy="644769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Näkyvyyttä Helsingin yliopiston avoimille kirjoille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8986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63552" y="466571"/>
            <a:ext cx="9452768" cy="970405"/>
          </a:xfrm>
        </p:spPr>
        <p:txBody>
          <a:bodyPr anchor="t">
            <a:normAutofit fontScale="90000"/>
          </a:bodyPr>
          <a:lstStyle/>
          <a:p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Miksi julkaista </a:t>
            </a:r>
            <a:r>
              <a:rPr lang="fi-FI" sz="3600" dirty="0" err="1" smtClean="0"/>
              <a:t>HOBissa</a:t>
            </a:r>
            <a:r>
              <a:rPr lang="fi-FI" sz="3600" dirty="0" smtClean="0"/>
              <a:t>?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7032104" y="1772816"/>
            <a:ext cx="4753496" cy="4314034"/>
          </a:xfrm>
        </p:spPr>
        <p:txBody>
          <a:bodyPr>
            <a:normAutofit/>
          </a:bodyPr>
          <a:lstStyle/>
          <a:p>
            <a:pPr marL="0" indent="0"/>
            <a:endParaRPr lang="fi-FI" sz="1800" dirty="0"/>
          </a:p>
          <a:p>
            <a:pPr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CE99-E723-485C-9822-390BBACA18B8}" type="slidenum">
              <a:rPr lang="fi-FI" smtClean="0"/>
              <a:t>10</a:t>
            </a:fld>
            <a:endParaRPr lang="fi-FI"/>
          </a:p>
        </p:txBody>
      </p:sp>
      <p:sp>
        <p:nvSpPr>
          <p:cNvPr id="12" name="Sisällön paikkamerkki 11"/>
          <p:cNvSpPr>
            <a:spLocks noGrp="1"/>
          </p:cNvSpPr>
          <p:nvPr>
            <p:ph sz="half" idx="1"/>
          </p:nvPr>
        </p:nvSpPr>
        <p:spPr>
          <a:xfrm>
            <a:off x="2063552" y="1761834"/>
            <a:ext cx="9722048" cy="40434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Teosten </a:t>
            </a:r>
            <a:r>
              <a:rPr lang="fi-FI" dirty="0"/>
              <a:t>näkyvyyttä edistetään eri </a:t>
            </a:r>
            <a:r>
              <a:rPr lang="fi-FI" dirty="0" smtClean="0"/>
              <a:t>keinoin:</a:t>
            </a:r>
          </a:p>
          <a:p>
            <a:pPr marL="725488" lvl="1" indent="-342900">
              <a:buFont typeface="Courier New" panose="02070309020205020404" pitchFamily="49" charset="0"/>
              <a:buChar char="o"/>
            </a:pPr>
            <a:r>
              <a:rPr lang="fi-FI" dirty="0" smtClean="0"/>
              <a:t>pysyvät </a:t>
            </a:r>
            <a:r>
              <a:rPr lang="fi-FI" dirty="0"/>
              <a:t>tunnisteet (ISBN, DOI) lisäävät julkaisujen kansainvälistä </a:t>
            </a:r>
            <a:r>
              <a:rPr lang="fi-FI" dirty="0" smtClean="0"/>
              <a:t>näkyvyyttä</a:t>
            </a:r>
          </a:p>
          <a:p>
            <a:pPr marL="725488" lvl="1" indent="-342900">
              <a:buFont typeface="Courier New" panose="02070309020205020404" pitchFamily="49" charset="0"/>
              <a:buChar char="o"/>
            </a:pPr>
            <a:r>
              <a:rPr lang="fi-FI" dirty="0" err="1" smtClean="0"/>
              <a:t>Helda</a:t>
            </a:r>
            <a:r>
              <a:rPr lang="fi-FI" dirty="0" smtClean="0"/>
              <a:t>-julkaisujen </a:t>
            </a:r>
            <a:r>
              <a:rPr lang="fi-FI" dirty="0"/>
              <a:t>löytyvyys hakukoneissa on </a:t>
            </a:r>
            <a:r>
              <a:rPr lang="fi-FI" dirty="0" smtClean="0"/>
              <a:t>erinomainen</a:t>
            </a:r>
          </a:p>
          <a:p>
            <a:pPr marL="725488" lvl="1" indent="-342900">
              <a:buFont typeface="Courier New" panose="02070309020205020404" pitchFamily="49" charset="0"/>
              <a:buChar char="o"/>
            </a:pPr>
            <a:r>
              <a:rPr lang="fi-FI" dirty="0" err="1" smtClean="0"/>
              <a:t>Heldan</a:t>
            </a:r>
            <a:r>
              <a:rPr lang="fi-FI" dirty="0" smtClean="0"/>
              <a:t> </a:t>
            </a:r>
            <a:r>
              <a:rPr lang="fi-FI" dirty="0" err="1"/>
              <a:t>DSpace</a:t>
            </a:r>
            <a:r>
              <a:rPr lang="fi-FI" dirty="0"/>
              <a:t>-ohjelmisto indeksoi </a:t>
            </a:r>
            <a:r>
              <a:rPr lang="fi-FI" dirty="0" smtClean="0"/>
              <a:t>kokotekstiä – parantaa </a:t>
            </a:r>
            <a:r>
              <a:rPr lang="fi-FI" dirty="0"/>
              <a:t>teosten </a:t>
            </a:r>
            <a:r>
              <a:rPr lang="fi-FI" dirty="0" smtClean="0"/>
              <a:t>löytyvyyttä</a:t>
            </a:r>
          </a:p>
          <a:p>
            <a:pPr marL="725488" lvl="1" indent="-342900">
              <a:buFont typeface="Courier New" panose="02070309020205020404" pitchFamily="49" charset="0"/>
              <a:buChar char="o"/>
            </a:pPr>
            <a:r>
              <a:rPr lang="fi-FI" dirty="0" smtClean="0"/>
              <a:t>tiedotus eri kanavissa (HY-viestintäkanavat, sosiaalinen media, </a:t>
            </a:r>
            <a:r>
              <a:rPr lang="fi-FI" dirty="0" err="1" smtClean="0"/>
              <a:t>Think</a:t>
            </a:r>
            <a:r>
              <a:rPr lang="fi-FI" dirty="0" smtClean="0"/>
              <a:t> Open)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HOB-teokset </a:t>
            </a:r>
            <a:r>
              <a:rPr lang="fi-FI" dirty="0"/>
              <a:t>saavat </a:t>
            </a:r>
            <a:r>
              <a:rPr lang="fi-FI" dirty="0" err="1"/>
              <a:t>Heldassa</a:t>
            </a:r>
            <a:r>
              <a:rPr lang="fi-FI" dirty="0"/>
              <a:t> myös vakaan pitkäaikaisen säilytyspaikan</a:t>
            </a:r>
            <a:r>
              <a:rPr lang="fi-FI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HOB-julkaiseminen </a:t>
            </a:r>
            <a:r>
              <a:rPr lang="fi-FI" dirty="0"/>
              <a:t>on yliopistolaisille maksuton palvelu</a:t>
            </a:r>
            <a:r>
              <a:rPr lang="fi-FI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Kirjasto on tukena avoimen julkaisemisen prosessissa.</a:t>
            </a:r>
            <a:endParaRPr lang="fi-FI" dirty="0"/>
          </a:p>
        </p:txBody>
      </p:sp>
      <p:pic>
        <p:nvPicPr>
          <p:cNvPr id="7" name="Sisällön paikkamerkki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0088" y="260648"/>
            <a:ext cx="27063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7157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fi-FI" sz="2400" dirty="0"/>
              <a:t>Konferenssijulkaisut</a:t>
            </a:r>
            <a:endParaRPr lang="en-US" dirty="0"/>
          </a:p>
          <a:p>
            <a:pPr marL="725170" lvl="1">
              <a:spcBef>
                <a:spcPts val="500"/>
              </a:spcBef>
              <a:buClr>
                <a:srgbClr val="000000"/>
              </a:buClr>
            </a:pPr>
            <a:r>
              <a:rPr lang="fi-FI" sz="2200" dirty="0"/>
              <a:t>HY:n konferenssiaineistoja </a:t>
            </a:r>
            <a:r>
              <a:rPr lang="fi-FI" sz="2200" dirty="0" err="1" smtClean="0"/>
              <a:t>Heldaan</a:t>
            </a:r>
            <a:r>
              <a:rPr lang="fi-FI" sz="2200" dirty="0" smtClean="0"/>
              <a:t>, p</a:t>
            </a:r>
            <a:r>
              <a:rPr lang="fi-FI" sz="2200" dirty="0" smtClean="0"/>
              <a:t>alvelu suunnitteilla</a:t>
            </a:r>
            <a:endParaRPr lang="fi-FI" sz="2200" dirty="0"/>
          </a:p>
          <a:p>
            <a:pPr>
              <a:spcBef>
                <a:spcPts val="1000"/>
              </a:spcBef>
              <a:buClr>
                <a:srgbClr val="000000"/>
              </a:buClr>
            </a:pPr>
            <a:r>
              <a:rPr lang="fi-FI" sz="2400" dirty="0" smtClean="0"/>
              <a:t>Saavutettavuus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fi-FI" sz="2200" dirty="0">
                <a:ea typeface="+mn-lt"/>
                <a:cs typeface="+mn-lt"/>
              </a:rPr>
              <a:t>HOB-kirjojen </a:t>
            </a:r>
            <a:r>
              <a:rPr lang="fi-FI" sz="2200" dirty="0" smtClean="0">
                <a:ea typeface="+mn-lt"/>
                <a:cs typeface="+mn-lt"/>
              </a:rPr>
              <a:t>saavutettavuuden edistäminen</a:t>
            </a:r>
            <a:endParaRPr lang="fi-FI" sz="2200" dirty="0" smtClean="0"/>
          </a:p>
          <a:p>
            <a:pPr>
              <a:spcBef>
                <a:spcPts val="1000"/>
              </a:spcBef>
              <a:buClr>
                <a:srgbClr val="000000"/>
              </a:buClr>
            </a:pPr>
            <a:r>
              <a:rPr lang="fi-FI" sz="2400" dirty="0" smtClean="0"/>
              <a:t>Taittopalvelu</a:t>
            </a:r>
            <a:endParaRPr lang="fi-FI" dirty="0"/>
          </a:p>
          <a:p>
            <a:pPr marL="725170" lvl="1">
              <a:spcBef>
                <a:spcPts val="500"/>
              </a:spcBef>
              <a:buClr>
                <a:srgbClr val="000000"/>
              </a:buClr>
            </a:pPr>
            <a:r>
              <a:rPr lang="fi-FI" sz="2200" dirty="0"/>
              <a:t>Taittokoulutusta (InDesign) </a:t>
            </a:r>
            <a:r>
              <a:rPr lang="fi-FI" sz="2200" dirty="0" smtClean="0"/>
              <a:t>tulossa, taittopalvelujen </a:t>
            </a:r>
            <a:r>
              <a:rPr lang="fi-FI" sz="2200" dirty="0"/>
              <a:t>tarjoamista </a:t>
            </a:r>
            <a:r>
              <a:rPr lang="fi-FI" sz="2200" dirty="0" smtClean="0"/>
              <a:t>harkitaan/selvitetään</a:t>
            </a:r>
            <a:endParaRPr lang="fi-FI" sz="2200" dirty="0"/>
          </a:p>
          <a:p>
            <a:pPr marL="725170" lvl="1">
              <a:buClr>
                <a:srgbClr val="000000"/>
              </a:buClr>
            </a:pPr>
            <a:endParaRPr lang="fi-FI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09/12/2022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latin typeface="Arial"/>
                <a:ea typeface="ＭＳ Ｐゴシック"/>
              </a:rPr>
              <a:t>HOB – tulevaisuuden näkymiä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HOBIN kehityskohteita</a:t>
            </a:r>
            <a:endParaRPr lang="fi-FI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DDD6286-AF81-4A71-BB60-EEB1A383F7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64" y="176677"/>
            <a:ext cx="2580391" cy="10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633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000" y="3420000"/>
            <a:ext cx="11736000" cy="1521168"/>
          </a:xfrm>
        </p:spPr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64518" y="4443046"/>
            <a:ext cx="10363200" cy="644769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 smtClean="0"/>
              <a:t>heldaopenbooks@helsinki.fi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98732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 bwMode="auto">
          <a:xfrm>
            <a:off x="460888" y="3075700"/>
            <a:ext cx="2178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>
                <a:hlinkClick r:id="rId3"/>
              </a:rPr>
              <a:t>helda.helsinki.fi</a:t>
            </a:r>
            <a:endParaRPr lang="fi-FI" dirty="0" smtClean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83" y="260648"/>
            <a:ext cx="5274165" cy="525658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2625665"/>
            <a:ext cx="3320551" cy="3583731"/>
          </a:xfrm>
          <a:prstGeom prst="rect">
            <a:avLst/>
          </a:prstGeom>
        </p:spPr>
      </p:pic>
      <p:sp>
        <p:nvSpPr>
          <p:cNvPr id="4" name="Nuoli oikealle 3"/>
          <p:cNvSpPr/>
          <p:nvPr/>
        </p:nvSpPr>
        <p:spPr>
          <a:xfrm>
            <a:off x="8112224" y="2940976"/>
            <a:ext cx="432048" cy="100811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2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0088" y="260648"/>
            <a:ext cx="27063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63552" y="466571"/>
            <a:ext cx="9452768" cy="970405"/>
          </a:xfrm>
        </p:spPr>
        <p:txBody>
          <a:bodyPr anchor="t">
            <a:normAutofit fontScale="90000"/>
          </a:bodyPr>
          <a:lstStyle/>
          <a:p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Mikä on </a:t>
            </a:r>
            <a:r>
              <a:rPr lang="fi-FI" sz="3600" dirty="0" err="1" smtClean="0"/>
              <a:t>Helda</a:t>
            </a:r>
            <a:r>
              <a:rPr lang="fi-FI" sz="3600" dirty="0" smtClean="0"/>
              <a:t> Open </a:t>
            </a:r>
            <a:r>
              <a:rPr lang="fi-FI" sz="3600" dirty="0" err="1" smtClean="0"/>
              <a:t>Books</a:t>
            </a:r>
            <a:r>
              <a:rPr lang="fi-FI" sz="3600" dirty="0" smtClean="0"/>
              <a:t>?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7032104" y="1772816"/>
            <a:ext cx="4753496" cy="4314034"/>
          </a:xfrm>
        </p:spPr>
        <p:txBody>
          <a:bodyPr>
            <a:normAutofit/>
          </a:bodyPr>
          <a:lstStyle/>
          <a:p>
            <a:pPr marL="0" indent="0"/>
            <a:endParaRPr lang="fi-FI" sz="1800" dirty="0"/>
          </a:p>
          <a:p>
            <a:pPr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CE99-E723-485C-9822-390BBACA18B8}" type="slidenum">
              <a:rPr lang="fi-FI" smtClean="0"/>
              <a:t>3</a:t>
            </a:fld>
            <a:endParaRPr lang="fi-FI"/>
          </a:p>
        </p:txBody>
      </p:sp>
      <p:sp>
        <p:nvSpPr>
          <p:cNvPr id="12" name="Sisällön paikkamerkki 11"/>
          <p:cNvSpPr>
            <a:spLocks noGrp="1"/>
          </p:cNvSpPr>
          <p:nvPr>
            <p:ph sz="half" idx="1"/>
          </p:nvPr>
        </p:nvSpPr>
        <p:spPr>
          <a:xfrm>
            <a:off x="2063552" y="1761834"/>
            <a:ext cx="9452768" cy="40434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Open </a:t>
            </a:r>
            <a:r>
              <a:rPr lang="fi-FI" dirty="0" err="1"/>
              <a:t>access</a:t>
            </a:r>
            <a:r>
              <a:rPr lang="fi-FI" dirty="0"/>
              <a:t> -kirjojen näyteikkunakokoelma </a:t>
            </a:r>
            <a:r>
              <a:rPr lang="fi-FI" dirty="0" err="1"/>
              <a:t>Helda</a:t>
            </a:r>
            <a:r>
              <a:rPr lang="fi-FI" dirty="0"/>
              <a:t>-julkaisuarkistossa – nostaa esiin </a:t>
            </a:r>
            <a:r>
              <a:rPr lang="fi-FI" b="1" dirty="0"/>
              <a:t>yliopiston tutkijoiden ja opettajien</a:t>
            </a:r>
            <a:r>
              <a:rPr lang="fi-FI" dirty="0"/>
              <a:t> kirjamuotoisia </a:t>
            </a:r>
            <a:r>
              <a:rPr lang="fi-FI" dirty="0" smtClean="0"/>
              <a:t>teoksia.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Matalan </a:t>
            </a:r>
            <a:r>
              <a:rPr lang="fi-FI" dirty="0"/>
              <a:t>kynnyksen julkaisupaikka </a:t>
            </a:r>
            <a:r>
              <a:rPr lang="fi-FI" dirty="0" smtClean="0"/>
              <a:t>kaikkien yliopistolaisten teoksille.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Helda</a:t>
            </a:r>
            <a:r>
              <a:rPr lang="fi-FI" dirty="0" smtClean="0"/>
              <a:t> </a:t>
            </a:r>
            <a:r>
              <a:rPr lang="fi-FI" dirty="0"/>
              <a:t>Open </a:t>
            </a:r>
            <a:r>
              <a:rPr lang="fi-FI" dirty="0" err="1"/>
              <a:t>Books</a:t>
            </a:r>
            <a:r>
              <a:rPr lang="fi-FI" dirty="0"/>
              <a:t> -</a:t>
            </a:r>
            <a:r>
              <a:rPr lang="fi-FI" dirty="0" smtClean="0"/>
              <a:t>teokset:</a:t>
            </a:r>
          </a:p>
          <a:p>
            <a:pPr marL="725488" lvl="1" indent="-342900">
              <a:buFont typeface="Courier New" panose="02070309020205020404" pitchFamily="49" charset="0"/>
              <a:buChar char="o"/>
            </a:pPr>
            <a:r>
              <a:rPr lang="fi-FI" dirty="0" smtClean="0"/>
              <a:t>saavat </a:t>
            </a:r>
            <a:r>
              <a:rPr lang="fi-FI" dirty="0"/>
              <a:t>ISBN- ja DOI-tunnisteet, jotka lisää kirjojen näkyvyyttä ja </a:t>
            </a:r>
            <a:r>
              <a:rPr lang="fi-FI" dirty="0" smtClean="0"/>
              <a:t>käyttöä</a:t>
            </a:r>
          </a:p>
          <a:p>
            <a:pPr marL="725488" lvl="1" indent="-342900">
              <a:buFont typeface="Courier New" panose="02070309020205020404" pitchFamily="49" charset="0"/>
              <a:buChar char="o"/>
            </a:pPr>
            <a:r>
              <a:rPr lang="fi-FI" dirty="0" smtClean="0"/>
              <a:t>julkaistaan </a:t>
            </a:r>
            <a:r>
              <a:rPr lang="fi-FI" dirty="0"/>
              <a:t>CC -lisenssillä, joka täsmentää teosten </a:t>
            </a:r>
            <a:r>
              <a:rPr lang="fi-FI" dirty="0" smtClean="0"/>
              <a:t>käyttöehtoja</a:t>
            </a:r>
          </a:p>
          <a:p>
            <a:pPr marL="725488" lvl="1" indent="-342900">
              <a:buFont typeface="Courier New" panose="02070309020205020404" pitchFamily="49" charset="0"/>
              <a:buChar char="o"/>
            </a:pPr>
            <a:r>
              <a:rPr lang="fi-FI" dirty="0" smtClean="0"/>
              <a:t>kuvaillaan </a:t>
            </a:r>
            <a:r>
              <a:rPr lang="fi-FI" dirty="0"/>
              <a:t>kirjaston tietokantoihin, mikä </a:t>
            </a:r>
            <a:r>
              <a:rPr lang="fi-FI" dirty="0" smtClean="0"/>
              <a:t>edistää teosten </a:t>
            </a:r>
            <a:r>
              <a:rPr lang="fi-FI" dirty="0" smtClean="0"/>
              <a:t>leviämistä</a:t>
            </a:r>
          </a:p>
          <a:p>
            <a:pPr marL="725488" lvl="1" indent="-342900">
              <a:buFont typeface="Courier New" panose="02070309020205020404" pitchFamily="49" charset="0"/>
              <a:buChar char="o"/>
            </a:pPr>
            <a:r>
              <a:rPr lang="fi-FI" dirty="0" smtClean="0"/>
              <a:t>löydettävissä Helka-käyttöliittymän kautta</a:t>
            </a:r>
            <a:endParaRPr lang="fi-FI" sz="1600" dirty="0" smtClean="0"/>
          </a:p>
          <a:p>
            <a:pPr marL="0" indent="0"/>
            <a:r>
              <a:rPr lang="fi-FI" dirty="0" smtClean="0"/>
              <a:t>Perustiedot </a:t>
            </a:r>
            <a:r>
              <a:rPr lang="fi-FI" dirty="0" err="1" smtClean="0">
                <a:hlinkClick r:id="rId4"/>
              </a:rPr>
              <a:t>Helda</a:t>
            </a:r>
            <a:r>
              <a:rPr lang="fi-FI" dirty="0" smtClean="0">
                <a:hlinkClick r:id="rId4"/>
              </a:rPr>
              <a:t> Open </a:t>
            </a:r>
            <a:r>
              <a:rPr lang="fi-FI" dirty="0" err="1" smtClean="0">
                <a:hlinkClick r:id="rId4"/>
              </a:rPr>
              <a:t>Books</a:t>
            </a:r>
            <a:r>
              <a:rPr lang="fi-FI" dirty="0" smtClean="0">
                <a:hlinkClick r:id="rId4"/>
              </a:rPr>
              <a:t> -oppaasta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8" y="4797152"/>
            <a:ext cx="1285714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63552" y="466571"/>
            <a:ext cx="9452768" cy="970405"/>
          </a:xfrm>
        </p:spPr>
        <p:txBody>
          <a:bodyPr anchor="t">
            <a:normAutofit fontScale="90000"/>
          </a:bodyPr>
          <a:lstStyle/>
          <a:p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Mitä HOB julkaisee?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7032104" y="1772816"/>
            <a:ext cx="4753496" cy="4314034"/>
          </a:xfrm>
        </p:spPr>
        <p:txBody>
          <a:bodyPr>
            <a:normAutofit/>
          </a:bodyPr>
          <a:lstStyle/>
          <a:p>
            <a:pPr marL="0" indent="0"/>
            <a:endParaRPr lang="fi-FI" sz="1800" dirty="0"/>
          </a:p>
          <a:p>
            <a:pPr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CE99-E723-485C-9822-390BBACA18B8}" type="slidenum">
              <a:rPr lang="fi-FI" smtClean="0"/>
              <a:t>4</a:t>
            </a:fld>
            <a:endParaRPr lang="fi-FI"/>
          </a:p>
        </p:txBody>
      </p:sp>
      <p:sp>
        <p:nvSpPr>
          <p:cNvPr id="12" name="Sisällön paikkamerkki 11"/>
          <p:cNvSpPr>
            <a:spLocks noGrp="1"/>
          </p:cNvSpPr>
          <p:nvPr>
            <p:ph sz="half" idx="1"/>
          </p:nvPr>
        </p:nvSpPr>
        <p:spPr>
          <a:xfrm>
            <a:off x="2063552" y="1761833"/>
            <a:ext cx="9722048" cy="44272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Yliopistolaisten </a:t>
            </a:r>
            <a:r>
              <a:rPr lang="fi-FI" dirty="0"/>
              <a:t>kirjoittamia ja toimittamia tieteellisesti tai akateemisesti kiinnostavia opetukseen ja tutkimukseen liittyviä </a:t>
            </a:r>
            <a:r>
              <a:rPr lang="fi-FI" dirty="0" smtClean="0"/>
              <a:t>teoksia.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Oppikirjoja</a:t>
            </a:r>
            <a:r>
              <a:rPr lang="fi-FI" dirty="0"/>
              <a:t>, kurssikirjoja, juhlakirjoja, kokoomateoksia, </a:t>
            </a:r>
            <a:r>
              <a:rPr lang="fi-FI" dirty="0" smtClean="0"/>
              <a:t>tutkimusprojektien raportteja, </a:t>
            </a:r>
            <a:r>
              <a:rPr lang="fi-FI" dirty="0"/>
              <a:t>monografiasarjoja, hakuteoksia, </a:t>
            </a:r>
            <a:r>
              <a:rPr lang="fi-FI" dirty="0" smtClean="0"/>
              <a:t>konferenssijulkaisuja, tieteenalan klassikoita, käsikirjoja…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Huomioitavaa:</a:t>
            </a:r>
          </a:p>
          <a:p>
            <a:pPr marL="725488" lvl="1" indent="-342900">
              <a:buFont typeface="Courier New" panose="02070309020205020404" pitchFamily="49" charset="0"/>
              <a:buChar char="o"/>
            </a:pPr>
            <a:r>
              <a:rPr lang="fi-FI" dirty="0" smtClean="0"/>
              <a:t>HOB-teokset </a:t>
            </a:r>
            <a:r>
              <a:rPr lang="fi-FI" dirty="0"/>
              <a:t>käyvät läpi toimituksellisen arvioinnin, mutta eivät </a:t>
            </a:r>
            <a:r>
              <a:rPr lang="fi-FI" dirty="0" smtClean="0"/>
              <a:t>vertaisarviointia.</a:t>
            </a:r>
          </a:p>
          <a:p>
            <a:pPr marL="725488" lvl="1" indent="-342900">
              <a:buFont typeface="Courier New" panose="02070309020205020404" pitchFamily="49" charset="0"/>
              <a:buChar char="o"/>
            </a:pPr>
            <a:r>
              <a:rPr lang="fi-FI" dirty="0" smtClean="0"/>
              <a:t>Kirjasto </a:t>
            </a:r>
            <a:r>
              <a:rPr lang="fi-FI" dirty="0"/>
              <a:t>ei </a:t>
            </a:r>
            <a:r>
              <a:rPr lang="fi-FI" dirty="0" smtClean="0"/>
              <a:t>toistaiseksi tarjoa teosten editointi- </a:t>
            </a:r>
            <a:r>
              <a:rPr lang="fi-FI" dirty="0"/>
              <a:t>eikä </a:t>
            </a:r>
            <a:r>
              <a:rPr lang="fi-FI" dirty="0" smtClean="0"/>
              <a:t>taittopalvelua.</a:t>
            </a:r>
          </a:p>
          <a:p>
            <a:pPr marL="725488" lvl="1" indent="-342900">
              <a:buFont typeface="Courier New" panose="02070309020205020404" pitchFamily="49" charset="0"/>
              <a:buChar char="o"/>
            </a:pPr>
            <a:r>
              <a:rPr lang="fi-FI" dirty="0"/>
              <a:t>Kirjan julkaisemista </a:t>
            </a:r>
            <a:r>
              <a:rPr lang="fi-FI" dirty="0" smtClean="0"/>
              <a:t>ehdottava vastaa ensisijaisesti lupien tiedustelusta, kirjasto kuitenkin neuvoo &amp; tukee.</a:t>
            </a:r>
          </a:p>
        </p:txBody>
      </p:sp>
      <p:pic>
        <p:nvPicPr>
          <p:cNvPr id="7" name="Sisällön paikkamerkki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0088" y="260648"/>
            <a:ext cx="27063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40743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772816"/>
            <a:ext cx="2525970" cy="3944814"/>
          </a:xfr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Oppikirjoja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4856195" y="1772816"/>
            <a:ext cx="318402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2000" b="1" dirty="0"/>
              <a:t>Kimmo </a:t>
            </a:r>
            <a:r>
              <a:rPr lang="fi-FI" sz="2000" b="1" dirty="0" smtClean="0"/>
              <a:t>Vehkalahti:</a:t>
            </a:r>
            <a:endParaRPr lang="fi-FI" sz="2000" b="1" dirty="0"/>
          </a:p>
          <a:p>
            <a:r>
              <a:rPr lang="fi-FI" sz="2000" b="1" dirty="0"/>
              <a:t>Kyselytutkimuksen mittarit ja </a:t>
            </a:r>
            <a:r>
              <a:rPr lang="fi-FI" sz="2000" b="1" dirty="0" smtClean="0"/>
              <a:t>menetelmät</a:t>
            </a:r>
          </a:p>
          <a:p>
            <a:r>
              <a:rPr lang="fi-FI" sz="2000" i="1" dirty="0" smtClean="0"/>
              <a:t>2008 Tammi</a:t>
            </a:r>
          </a:p>
          <a:p>
            <a:r>
              <a:rPr lang="fi-FI" sz="2000" i="1" dirty="0" smtClean="0">
                <a:sym typeface="Wingdings" panose="05000000000000000000" pitchFamily="2" charset="2"/>
              </a:rPr>
              <a:t> </a:t>
            </a:r>
            <a:r>
              <a:rPr lang="fi-FI" sz="2000" i="1" dirty="0" smtClean="0"/>
              <a:t>2014 Finn </a:t>
            </a:r>
            <a:r>
              <a:rPr lang="fi-FI" sz="2000" i="1" dirty="0" err="1" smtClean="0"/>
              <a:t>Lectura</a:t>
            </a:r>
            <a:endParaRPr lang="fi-FI" sz="2000" i="1" dirty="0" smtClean="0"/>
          </a:p>
          <a:p>
            <a:r>
              <a:rPr lang="fi-FI" sz="2000" i="1" dirty="0">
                <a:sym typeface="Wingdings" panose="05000000000000000000" pitchFamily="2" charset="2"/>
              </a:rPr>
              <a:t> </a:t>
            </a:r>
            <a:r>
              <a:rPr lang="fi-FI" sz="2000" i="1" dirty="0" smtClean="0">
                <a:sym typeface="Wingdings" panose="05000000000000000000" pitchFamily="2" charset="2"/>
              </a:rPr>
              <a:t>2019 </a:t>
            </a:r>
            <a:r>
              <a:rPr lang="fi-FI" sz="2000" i="1" dirty="0" err="1" smtClean="0">
                <a:sym typeface="Wingdings" panose="05000000000000000000" pitchFamily="2" charset="2"/>
              </a:rPr>
              <a:t>Helda</a:t>
            </a:r>
            <a:r>
              <a:rPr lang="fi-FI" sz="2000" i="1" dirty="0" smtClean="0">
                <a:sym typeface="Wingdings" panose="05000000000000000000" pitchFamily="2" charset="2"/>
              </a:rPr>
              <a:t> Open </a:t>
            </a:r>
            <a:r>
              <a:rPr lang="fi-FI" sz="2000" i="1" dirty="0" err="1" smtClean="0">
                <a:sym typeface="Wingdings" panose="05000000000000000000" pitchFamily="2" charset="2"/>
              </a:rPr>
              <a:t>Books</a:t>
            </a:r>
            <a:endParaRPr lang="fi-FI" sz="2000" i="1" dirty="0"/>
          </a:p>
        </p:txBody>
      </p:sp>
      <p:pic>
        <p:nvPicPr>
          <p:cNvPr id="8" name="Sisällön paikkamerkki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0088" y="260648"/>
            <a:ext cx="27063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Sisällön paikkamerkki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7431" y="1831874"/>
            <a:ext cx="2809209" cy="397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1" name="Tekstiruutu 10"/>
          <p:cNvSpPr txBox="1"/>
          <p:nvPr/>
        </p:nvSpPr>
        <p:spPr bwMode="auto">
          <a:xfrm>
            <a:off x="4367808" y="4640412"/>
            <a:ext cx="452727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sz="2000" b="1" dirty="0" smtClean="0"/>
              <a:t>Ulrike Richter-Vapaatalo:</a:t>
            </a:r>
            <a:br>
              <a:rPr lang="fi-FI" sz="2000" b="1" dirty="0" smtClean="0"/>
            </a:br>
            <a:r>
              <a:rPr lang="fi-FI" sz="2000" b="1" dirty="0" smtClean="0"/>
              <a:t>Eine *</a:t>
            </a:r>
            <a:r>
              <a:rPr lang="fi-FI" sz="2000" b="1" dirty="0" err="1" smtClean="0"/>
              <a:t>Tasche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Kaffee</a:t>
            </a:r>
            <a:r>
              <a:rPr lang="fi-FI" sz="2000" b="1" dirty="0" smtClean="0"/>
              <a:t>, *</a:t>
            </a:r>
            <a:r>
              <a:rPr lang="fi-FI" sz="2000" b="1" dirty="0" err="1" smtClean="0"/>
              <a:t>danke</a:t>
            </a:r>
            <a:r>
              <a:rPr lang="fi-FI" sz="2000" b="1" dirty="0" smtClean="0"/>
              <a:t>!</a:t>
            </a:r>
          </a:p>
          <a:p>
            <a:pPr algn="r"/>
            <a:r>
              <a:rPr lang="fi-FI" sz="2000" i="1" dirty="0" smtClean="0">
                <a:sym typeface="Wingdings" panose="05000000000000000000" pitchFamily="2" charset="2"/>
              </a:rPr>
              <a:t>2019 </a:t>
            </a:r>
            <a:r>
              <a:rPr lang="fi-FI" sz="2000" i="1" dirty="0" err="1">
                <a:sym typeface="Wingdings" panose="05000000000000000000" pitchFamily="2" charset="2"/>
              </a:rPr>
              <a:t>Helda</a:t>
            </a:r>
            <a:r>
              <a:rPr lang="fi-FI" sz="2000" i="1" dirty="0">
                <a:sym typeface="Wingdings" panose="05000000000000000000" pitchFamily="2" charset="2"/>
              </a:rPr>
              <a:t> Open </a:t>
            </a:r>
            <a:r>
              <a:rPr lang="fi-FI" sz="2000" i="1" dirty="0" err="1" smtClean="0">
                <a:sym typeface="Wingdings" panose="05000000000000000000" pitchFamily="2" charset="2"/>
              </a:rPr>
              <a:t>Books</a:t>
            </a:r>
            <a:endParaRPr lang="fi-FI" sz="2000" i="1" dirty="0" smtClean="0">
              <a:sym typeface="Wingdings" panose="05000000000000000000" pitchFamily="2" charset="2"/>
            </a:endParaRPr>
          </a:p>
          <a:p>
            <a:pPr algn="r"/>
            <a:r>
              <a:rPr lang="fi-FI" sz="2000" i="1" dirty="0" smtClean="0">
                <a:sym typeface="Wingdings" panose="05000000000000000000" pitchFamily="2" charset="2"/>
              </a:rPr>
              <a:t>2022 2. </a:t>
            </a:r>
            <a:r>
              <a:rPr lang="fi-FI" sz="2000" i="1" dirty="0" err="1" smtClean="0">
                <a:sym typeface="Wingdings" panose="05000000000000000000" pitchFamily="2" charset="2"/>
              </a:rPr>
              <a:t>korj</a:t>
            </a:r>
            <a:r>
              <a:rPr lang="fi-FI" sz="2000" i="1" dirty="0" smtClean="0">
                <a:sym typeface="Wingdings" panose="05000000000000000000" pitchFamily="2" charset="2"/>
              </a:rPr>
              <a:t>. painos / HOB </a:t>
            </a: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94001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Kurssikirjoja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4961551" y="1772816"/>
            <a:ext cx="359455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2000" b="1" dirty="0"/>
              <a:t>Urpo Kangas</a:t>
            </a:r>
            <a:r>
              <a:rPr lang="fi-FI" sz="2000" b="1" dirty="0" smtClean="0"/>
              <a:t>:</a:t>
            </a:r>
            <a:br>
              <a:rPr lang="fi-FI" sz="2000" b="1" dirty="0" smtClean="0"/>
            </a:br>
            <a:r>
              <a:rPr lang="fi-FI" sz="2000" b="1" dirty="0" smtClean="0"/>
              <a:t>Suomalaisen </a:t>
            </a:r>
            <a:r>
              <a:rPr lang="fi-FI" sz="2000" b="1" dirty="0"/>
              <a:t>siviilioikeuden juuret</a:t>
            </a:r>
            <a:r>
              <a:rPr lang="fi-FI" sz="2000" i="1" dirty="0" smtClean="0"/>
              <a:t/>
            </a:r>
            <a:br>
              <a:rPr lang="fi-FI" sz="2000" i="1" dirty="0" smtClean="0"/>
            </a:br>
            <a:r>
              <a:rPr lang="fi-FI" sz="2000" i="1" dirty="0" smtClean="0"/>
              <a:t>2017 </a:t>
            </a:r>
            <a:r>
              <a:rPr lang="fi-FI" sz="2000" i="1" dirty="0" err="1" smtClean="0"/>
              <a:t>Unigrafia</a:t>
            </a:r>
            <a:r>
              <a:rPr lang="fi-FI" sz="2000" i="1" dirty="0" smtClean="0"/>
              <a:t> / HY</a:t>
            </a:r>
          </a:p>
          <a:p>
            <a:r>
              <a:rPr lang="fi-FI" sz="2000" i="1" dirty="0" smtClean="0">
                <a:sym typeface="Wingdings" panose="05000000000000000000" pitchFamily="2" charset="2"/>
              </a:rPr>
              <a:t> 2020 </a:t>
            </a:r>
            <a:r>
              <a:rPr lang="fi-FI" sz="2000" i="1" dirty="0" err="1" smtClean="0">
                <a:sym typeface="Wingdings" panose="05000000000000000000" pitchFamily="2" charset="2"/>
              </a:rPr>
              <a:t>Helda</a:t>
            </a:r>
            <a:r>
              <a:rPr lang="fi-FI" sz="2000" i="1" dirty="0" smtClean="0">
                <a:sym typeface="Wingdings" panose="05000000000000000000" pitchFamily="2" charset="2"/>
              </a:rPr>
              <a:t> Open </a:t>
            </a:r>
            <a:r>
              <a:rPr lang="fi-FI" sz="2000" i="1" dirty="0" err="1" smtClean="0">
                <a:sym typeface="Wingdings" panose="05000000000000000000" pitchFamily="2" charset="2"/>
              </a:rPr>
              <a:t>Books</a:t>
            </a:r>
            <a:endParaRPr lang="fi-FI" sz="2000" i="1" dirty="0"/>
          </a:p>
        </p:txBody>
      </p:sp>
      <p:pic>
        <p:nvPicPr>
          <p:cNvPr id="8" name="Sisällön paikkamerkki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0088" y="260648"/>
            <a:ext cx="27063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1" name="Tekstiruutu 10"/>
          <p:cNvSpPr txBox="1"/>
          <p:nvPr/>
        </p:nvSpPr>
        <p:spPr bwMode="auto">
          <a:xfrm>
            <a:off x="5228459" y="4170820"/>
            <a:ext cx="366318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sz="2000" b="1" dirty="0"/>
              <a:t>Varpu </a:t>
            </a:r>
            <a:r>
              <a:rPr lang="fi-FI" sz="2000" b="1" dirty="0" smtClean="0"/>
              <a:t>Eloranta, Eila </a:t>
            </a:r>
            <a:r>
              <a:rPr lang="fi-FI" sz="2000" b="1" dirty="0" err="1" smtClean="0"/>
              <a:t>Jeronen</a:t>
            </a:r>
            <a:r>
              <a:rPr lang="fi-FI" sz="2000" b="1" dirty="0" smtClean="0"/>
              <a:t>,</a:t>
            </a:r>
            <a:endParaRPr lang="fi-FI" sz="2000" b="1" dirty="0"/>
          </a:p>
          <a:p>
            <a:pPr algn="r"/>
            <a:r>
              <a:rPr lang="fi-FI" sz="2000" b="1" dirty="0" smtClean="0"/>
              <a:t>Irmeli Palmberg:</a:t>
            </a:r>
            <a:r>
              <a:rPr lang="fi-FI" sz="2000" b="1" dirty="0" smtClean="0"/>
              <a:t/>
            </a:r>
            <a:br>
              <a:rPr lang="fi-FI" sz="2000" b="1" dirty="0" smtClean="0"/>
            </a:br>
            <a:r>
              <a:rPr lang="fi-FI" sz="2000" b="1" dirty="0"/>
              <a:t>Biologia eläväksi : </a:t>
            </a:r>
            <a:endParaRPr lang="fi-FI" sz="2000" b="1" dirty="0" smtClean="0"/>
          </a:p>
          <a:p>
            <a:pPr algn="r"/>
            <a:r>
              <a:rPr lang="fi-FI" sz="2000" b="1" dirty="0" smtClean="0"/>
              <a:t>biologian </a:t>
            </a:r>
            <a:r>
              <a:rPr lang="fi-FI" sz="2000" b="1" dirty="0"/>
              <a:t>didaktiikka</a:t>
            </a:r>
            <a:endParaRPr lang="fi-FI" sz="2000" b="1" dirty="0" smtClean="0"/>
          </a:p>
          <a:p>
            <a:pPr algn="r"/>
            <a:r>
              <a:rPr lang="fi-FI" sz="2000" i="1" dirty="0" smtClean="0"/>
              <a:t>2005 PS-kustannus</a:t>
            </a:r>
          </a:p>
          <a:p>
            <a:pPr algn="r"/>
            <a:r>
              <a:rPr lang="fi-FI" sz="2000" i="1" dirty="0" smtClean="0">
                <a:sym typeface="Wingdings" panose="05000000000000000000" pitchFamily="2" charset="2"/>
              </a:rPr>
              <a:t> 2022 </a:t>
            </a:r>
            <a:r>
              <a:rPr lang="fi-FI" sz="2000" i="1" dirty="0" err="1">
                <a:sym typeface="Wingdings" panose="05000000000000000000" pitchFamily="2" charset="2"/>
              </a:rPr>
              <a:t>Helda</a:t>
            </a:r>
            <a:r>
              <a:rPr lang="fi-FI" sz="2000" i="1" dirty="0">
                <a:sym typeface="Wingdings" panose="05000000000000000000" pitchFamily="2" charset="2"/>
              </a:rPr>
              <a:t> Open </a:t>
            </a:r>
            <a:r>
              <a:rPr lang="fi-FI" sz="2000" i="1" dirty="0" err="1">
                <a:sym typeface="Wingdings" panose="05000000000000000000" pitchFamily="2" charset="2"/>
              </a:rPr>
              <a:t>Books</a:t>
            </a:r>
            <a:endParaRPr lang="fi-FI" sz="2000" i="1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30" y="1916832"/>
            <a:ext cx="2803170" cy="402955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44" y="1772816"/>
            <a:ext cx="2775182" cy="39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9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Juhlakirjoja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4936127" y="1772816"/>
            <a:ext cx="359455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2000" b="1" dirty="0" smtClean="0"/>
              <a:t>Tutkimuskohteena tietokirja</a:t>
            </a:r>
            <a:endParaRPr lang="fi-FI" sz="2000" i="1" dirty="0" smtClean="0"/>
          </a:p>
          <a:p>
            <a:r>
              <a:rPr lang="fi-FI" sz="2000" i="1" dirty="0" smtClean="0"/>
              <a:t>(Pirjo Hiidenmaan juhlakirja)</a:t>
            </a:r>
            <a:endParaRPr lang="fi-FI" sz="2000" i="1" dirty="0"/>
          </a:p>
          <a:p>
            <a:r>
              <a:rPr lang="fi-FI" sz="2000" i="1" dirty="0" smtClean="0"/>
              <a:t>2019 </a:t>
            </a:r>
            <a:r>
              <a:rPr lang="fi-FI" sz="2000" i="1" dirty="0" err="1"/>
              <a:t>Helda</a:t>
            </a:r>
            <a:r>
              <a:rPr lang="fi-FI" sz="2000" i="1" dirty="0"/>
              <a:t> Open </a:t>
            </a:r>
            <a:r>
              <a:rPr lang="fi-FI" sz="2000" i="1" dirty="0" err="1" smtClean="0"/>
              <a:t>Books</a:t>
            </a:r>
            <a:r>
              <a:rPr lang="fi-FI" sz="2000" i="1" dirty="0"/>
              <a:t> / </a:t>
            </a:r>
            <a:r>
              <a:rPr lang="fi-FI" sz="2000" i="1" dirty="0" smtClean="0"/>
              <a:t/>
            </a:r>
            <a:br>
              <a:rPr lang="fi-FI" sz="2000" i="1" dirty="0" smtClean="0"/>
            </a:br>
            <a:r>
              <a:rPr lang="fi-FI" sz="2000" i="1" dirty="0" smtClean="0"/>
              <a:t>HY:n suomalais-ugrilainen </a:t>
            </a:r>
            <a:r>
              <a:rPr lang="fi-FI" sz="2000" i="1" dirty="0"/>
              <a:t>ja pohjoismainen osasto</a:t>
            </a:r>
          </a:p>
        </p:txBody>
      </p:sp>
      <p:pic>
        <p:nvPicPr>
          <p:cNvPr id="8" name="Sisällön paikkamerkki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0088" y="260648"/>
            <a:ext cx="27063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1" name="Tekstiruutu 10"/>
          <p:cNvSpPr txBox="1"/>
          <p:nvPr/>
        </p:nvSpPr>
        <p:spPr bwMode="auto">
          <a:xfrm>
            <a:off x="5092985" y="4326505"/>
            <a:ext cx="366318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sz="2000" b="1" dirty="0" err="1"/>
              <a:t>Hämeenmaalta</a:t>
            </a:r>
            <a:r>
              <a:rPr lang="fi-FI" sz="2000" b="1" dirty="0"/>
              <a:t> </a:t>
            </a:r>
            <a:r>
              <a:rPr lang="fi-FI" sz="2000" b="1" dirty="0" err="1"/>
              <a:t>Jamalille</a:t>
            </a:r>
            <a:r>
              <a:rPr lang="fi-FI" sz="2000" b="1" dirty="0"/>
              <a:t> : kirja Tapani Salmiselle 07.04.2022</a:t>
            </a:r>
          </a:p>
          <a:p>
            <a:pPr algn="r"/>
            <a:r>
              <a:rPr lang="en-US" sz="2000" i="1" dirty="0" smtClean="0"/>
              <a:t>(</a:t>
            </a:r>
            <a:r>
              <a:rPr lang="en-US" sz="2000" i="1" dirty="0" err="1" smtClean="0"/>
              <a:t>Tapani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Salmisen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juhlakirja</a:t>
            </a:r>
            <a:r>
              <a:rPr lang="en-US" sz="2000" i="1" dirty="0" smtClean="0"/>
              <a:t>)</a:t>
            </a:r>
            <a:r>
              <a:rPr lang="fi-FI" sz="2000" i="1" dirty="0" smtClean="0"/>
              <a:t/>
            </a:r>
            <a:br>
              <a:rPr lang="fi-FI" sz="2000" i="1" dirty="0" smtClean="0"/>
            </a:br>
            <a:r>
              <a:rPr lang="en-US" sz="2000" i="1" dirty="0" smtClean="0"/>
              <a:t>2022 </a:t>
            </a:r>
            <a:r>
              <a:rPr lang="en-US" sz="2000" i="1" dirty="0" err="1"/>
              <a:t>Helda</a:t>
            </a:r>
            <a:r>
              <a:rPr lang="en-US" sz="2000" i="1" dirty="0"/>
              <a:t> Open </a:t>
            </a:r>
            <a:r>
              <a:rPr lang="en-US" sz="2000" i="1" dirty="0" smtClean="0"/>
              <a:t>Books</a:t>
            </a:r>
            <a:endParaRPr lang="fi-FI" sz="2000" i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772816"/>
            <a:ext cx="2762783" cy="3912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r="3580" b="1686"/>
          <a:stretch/>
        </p:blipFill>
        <p:spPr>
          <a:xfrm>
            <a:off x="8976320" y="1772816"/>
            <a:ext cx="27363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87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Tutkimusprojektien raportteja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4936127" y="1768009"/>
            <a:ext cx="359455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2000" b="1" dirty="0"/>
              <a:t>Daniel </a:t>
            </a:r>
            <a:r>
              <a:rPr lang="fi-FI" sz="2000" b="1" dirty="0" err="1"/>
              <a:t>Sallamaa</a:t>
            </a:r>
            <a:r>
              <a:rPr lang="fi-FI" sz="2000" b="1" dirty="0" smtClean="0"/>
              <a:t>: </a:t>
            </a:r>
            <a:br>
              <a:rPr lang="fi-FI" sz="2000" b="1" dirty="0" smtClean="0"/>
            </a:br>
            <a:r>
              <a:rPr lang="fi-FI" sz="2000" b="1" dirty="0" smtClean="0"/>
              <a:t>Ulkoparlamentaarinen </a:t>
            </a:r>
            <a:r>
              <a:rPr lang="fi-FI" sz="2000" b="1" dirty="0"/>
              <a:t>äärioikeistoliikehdintä ja maahanmuuttovastaisuus 2010-luvun </a:t>
            </a:r>
            <a:r>
              <a:rPr lang="fi-FI" sz="2000" b="1" dirty="0" smtClean="0"/>
              <a:t>Suomessa</a:t>
            </a:r>
            <a:endParaRPr lang="fi-FI" sz="2000" i="1" dirty="0"/>
          </a:p>
          <a:p>
            <a:r>
              <a:rPr lang="fi-FI" sz="2000" i="1" dirty="0" smtClean="0"/>
              <a:t>2018 </a:t>
            </a:r>
            <a:r>
              <a:rPr lang="fi-FI" sz="2000" i="1" dirty="0" err="1"/>
              <a:t>Helda</a:t>
            </a:r>
            <a:r>
              <a:rPr lang="fi-FI" sz="2000" i="1" dirty="0"/>
              <a:t> Open </a:t>
            </a:r>
            <a:r>
              <a:rPr lang="fi-FI" sz="2000" i="1" dirty="0" err="1"/>
              <a:t>Books</a:t>
            </a:r>
            <a:r>
              <a:rPr lang="fi-FI" sz="2000" i="1" dirty="0"/>
              <a:t> / Eurooppa-tutkimuksen keskus</a:t>
            </a:r>
          </a:p>
        </p:txBody>
      </p:sp>
      <p:pic>
        <p:nvPicPr>
          <p:cNvPr id="8" name="Sisällön paikkamerkki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456" y="260648"/>
            <a:ext cx="1675933" cy="98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1" name="Tekstiruutu 10"/>
          <p:cNvSpPr txBox="1"/>
          <p:nvPr/>
        </p:nvSpPr>
        <p:spPr bwMode="auto">
          <a:xfrm>
            <a:off x="5092985" y="4480028"/>
            <a:ext cx="366318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sz="2000" b="1" dirty="0"/>
              <a:t>Tieteidenvälisillä poluilla : kokemuksia tieteidenvälisten tutkielmien ohjauksesta ja </a:t>
            </a:r>
            <a:r>
              <a:rPr lang="fi-FI" sz="2000" b="1" dirty="0" smtClean="0"/>
              <a:t>arvioinnista</a:t>
            </a:r>
            <a:r>
              <a:rPr lang="fi-FI" sz="2000" i="1" dirty="0" smtClean="0"/>
              <a:t/>
            </a:r>
            <a:br>
              <a:rPr lang="fi-FI" sz="2000" i="1" dirty="0" smtClean="0"/>
            </a:br>
            <a:r>
              <a:rPr lang="en-US" sz="2000" i="1" dirty="0" smtClean="0"/>
              <a:t>2022 </a:t>
            </a:r>
            <a:r>
              <a:rPr lang="en-US" sz="2000" i="1" dirty="0" err="1"/>
              <a:t>Helda</a:t>
            </a:r>
            <a:r>
              <a:rPr lang="en-US" sz="2000" i="1" dirty="0"/>
              <a:t> Open </a:t>
            </a:r>
            <a:r>
              <a:rPr lang="en-US" sz="2000" i="1" dirty="0" smtClean="0"/>
              <a:t>Books</a:t>
            </a:r>
            <a:endParaRPr lang="fi-FI" sz="2000" i="1" dirty="0"/>
          </a:p>
        </p:txBody>
      </p:sp>
      <p:pic>
        <p:nvPicPr>
          <p:cNvPr id="12" name="Sisällön paikkamerkki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74" y="1772816"/>
            <a:ext cx="2789531" cy="394338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76" y="1772816"/>
            <a:ext cx="2895238" cy="41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44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29" y="260648"/>
            <a:ext cx="9844171" cy="5906503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HOB-kirjatyyppejä </a:t>
            </a:r>
            <a:r>
              <a:rPr lang="fi-FI" dirty="0"/>
              <a:t>esittelevä </a:t>
            </a:r>
            <a:r>
              <a:rPr lang="fi-FI" dirty="0" smtClean="0"/>
              <a:t>sarja</a:t>
            </a:r>
            <a:br>
              <a:rPr lang="fi-FI" dirty="0" smtClean="0"/>
            </a:br>
            <a:r>
              <a:rPr lang="fi-FI" dirty="0" err="1" smtClean="0"/>
              <a:t>Think</a:t>
            </a:r>
            <a:r>
              <a:rPr lang="fi-FI" dirty="0" smtClean="0"/>
              <a:t> Open -blogissa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2138742" y="2204865"/>
            <a:ext cx="9663774" cy="3888432"/>
          </a:xfrm>
        </p:spPr>
        <p:txBody>
          <a:bodyPr/>
          <a:lstStyle/>
          <a:p>
            <a:r>
              <a:rPr lang="fi-FI" sz="2400" i="1" dirty="0" smtClean="0"/>
              <a:t>Yliopiston </a:t>
            </a:r>
            <a:r>
              <a:rPr lang="fi-FI" sz="2400" b="1" i="1" dirty="0" smtClean="0">
                <a:hlinkClick r:id="rId3"/>
              </a:rPr>
              <a:t>julkaisusarjat</a:t>
            </a:r>
            <a:r>
              <a:rPr lang="fi-FI" sz="2400" i="1" dirty="0" smtClean="0"/>
              <a:t> ovat </a:t>
            </a:r>
            <a:r>
              <a:rPr lang="fi-FI" sz="2400" i="1" dirty="0" err="1" smtClean="0"/>
              <a:t>Heldassa</a:t>
            </a:r>
            <a:r>
              <a:rPr lang="fi-FI" sz="2400" i="1" dirty="0" smtClean="0"/>
              <a:t> tallessa ja </a:t>
            </a:r>
            <a:r>
              <a:rPr lang="fi-FI" sz="2400" i="1" dirty="0"/>
              <a:t>helposti </a:t>
            </a:r>
            <a:r>
              <a:rPr lang="fi-FI" sz="2400" i="1" dirty="0" smtClean="0"/>
              <a:t>löydettävissä</a:t>
            </a:r>
            <a:endParaRPr lang="fi-FI" sz="2400" dirty="0"/>
          </a:p>
          <a:p>
            <a:r>
              <a:rPr lang="fi-FI" sz="2400" b="1" i="1" dirty="0">
                <a:hlinkClick r:id="rId4"/>
              </a:rPr>
              <a:t>Kurssikirjat</a:t>
            </a:r>
            <a:r>
              <a:rPr lang="fi-FI" sz="2400" i="1" dirty="0"/>
              <a:t> </a:t>
            </a:r>
            <a:r>
              <a:rPr lang="fi-FI" sz="2400" i="1" dirty="0" err="1"/>
              <a:t>Helda</a:t>
            </a:r>
            <a:r>
              <a:rPr lang="fi-FI" sz="2400" i="1" dirty="0"/>
              <a:t> Open </a:t>
            </a:r>
            <a:r>
              <a:rPr lang="fi-FI" sz="2400" i="1" dirty="0" err="1"/>
              <a:t>Booksissa</a:t>
            </a:r>
            <a:r>
              <a:rPr lang="fi-FI" sz="2400" i="1" dirty="0"/>
              <a:t>: nopea tie </a:t>
            </a:r>
            <a:r>
              <a:rPr lang="fi-FI" sz="2400" i="1" dirty="0" smtClean="0"/>
              <a:t>opiskelijatyytyväisyyteen</a:t>
            </a:r>
            <a:endParaRPr lang="fi-FI" sz="2400" dirty="0"/>
          </a:p>
          <a:p>
            <a:r>
              <a:rPr lang="fi-FI" sz="2400" i="1" dirty="0"/>
              <a:t>Missä julkaista </a:t>
            </a:r>
            <a:r>
              <a:rPr lang="fi-FI" sz="2400" b="1" i="1" dirty="0">
                <a:hlinkClick r:id="rId5"/>
              </a:rPr>
              <a:t>tutkimusprojektin loppujulkaisu</a:t>
            </a:r>
            <a:r>
              <a:rPr lang="fi-FI" sz="2400" i="1" dirty="0"/>
              <a:t> avoimesti? Helsingin yliopiston </a:t>
            </a:r>
            <a:r>
              <a:rPr lang="fi-FI" sz="2400" i="1" dirty="0" err="1"/>
              <a:t>Helda</a:t>
            </a:r>
            <a:r>
              <a:rPr lang="fi-FI" sz="2400" i="1" dirty="0"/>
              <a:t> tarjoaa hyvän </a:t>
            </a:r>
            <a:r>
              <a:rPr lang="fi-FI" sz="2400" i="1" dirty="0" smtClean="0"/>
              <a:t>vaihtoehdon</a:t>
            </a:r>
            <a:endParaRPr lang="fi-FI" sz="2400" dirty="0"/>
          </a:p>
          <a:p>
            <a:r>
              <a:rPr lang="fi-FI" sz="2400" b="1" i="1" dirty="0">
                <a:hlinkClick r:id="rId6"/>
              </a:rPr>
              <a:t>Juhlakirjat</a:t>
            </a:r>
            <a:r>
              <a:rPr lang="fi-FI" sz="2400" i="1" dirty="0"/>
              <a:t> avoimeksi ja kollegoiden ulottuville </a:t>
            </a:r>
            <a:r>
              <a:rPr lang="fi-FI" sz="2400" i="1" dirty="0" err="1"/>
              <a:t>Helda</a:t>
            </a:r>
            <a:r>
              <a:rPr lang="fi-FI" sz="2400" i="1" dirty="0"/>
              <a:t> Open </a:t>
            </a:r>
            <a:r>
              <a:rPr lang="fi-FI" sz="2400" i="1" dirty="0" err="1"/>
              <a:t>Booksin</a:t>
            </a:r>
            <a:r>
              <a:rPr lang="fi-FI" sz="2400" i="1" dirty="0"/>
              <a:t> </a:t>
            </a:r>
            <a:r>
              <a:rPr lang="fi-FI" sz="2400" i="1" dirty="0" smtClean="0"/>
              <a:t>kautta</a:t>
            </a:r>
            <a:endParaRPr lang="fi-FI" sz="2400" dirty="0"/>
          </a:p>
          <a:p>
            <a:r>
              <a:rPr lang="fi-FI" sz="2400" b="1" i="1" dirty="0">
                <a:hlinkClick r:id="rId7"/>
              </a:rPr>
              <a:t>Tieteenalojen klassikoille</a:t>
            </a:r>
            <a:r>
              <a:rPr lang="fi-FI" sz="2400" i="1" dirty="0"/>
              <a:t> uusi elämä </a:t>
            </a:r>
            <a:r>
              <a:rPr lang="fi-FI" sz="2400" i="1" dirty="0" err="1"/>
              <a:t>Helda</a:t>
            </a:r>
            <a:r>
              <a:rPr lang="fi-FI" sz="2400" i="1" dirty="0"/>
              <a:t> Open </a:t>
            </a:r>
            <a:r>
              <a:rPr lang="fi-FI" sz="2400" i="1" dirty="0" err="1"/>
              <a:t>Booksin</a:t>
            </a:r>
            <a:r>
              <a:rPr lang="fi-FI" sz="2400" i="1" dirty="0"/>
              <a:t> </a:t>
            </a:r>
            <a:r>
              <a:rPr lang="fi-FI" sz="2400" i="1" dirty="0" smtClean="0"/>
              <a:t>kautta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03029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Arial_basic_widescreen_15112016.potx" id="{E64FFB1C-8634-4A31-A845-5465CDA494CD}" vid="{3D082E51-9E84-438B-B719-38525E570FF7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01a6a4-fa77-4f42-a220-5a52c3926565">
      <Terms xmlns="http://schemas.microsoft.com/office/infopath/2007/PartnerControls"/>
    </lcf76f155ced4ddcb4097134ff3c332f>
    <TaxCatchAll xmlns="3dd6b32f-ccab-4544-9800-4bac6929ef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A23C3CF80EC4EA130961CFCA02EDD" ma:contentTypeVersion="15" ma:contentTypeDescription="Create a new document." ma:contentTypeScope="" ma:versionID="bf0e64539420dca2c0ca06f199ff46e4">
  <xsd:schema xmlns:xsd="http://www.w3.org/2001/XMLSchema" xmlns:xs="http://www.w3.org/2001/XMLSchema" xmlns:p="http://schemas.microsoft.com/office/2006/metadata/properties" xmlns:ns2="ba01a6a4-fa77-4f42-a220-5a52c3926565" xmlns:ns3="3dd6b32f-ccab-4544-9800-4bac6929ef3e" targetNamespace="http://schemas.microsoft.com/office/2006/metadata/properties" ma:root="true" ma:fieldsID="2117aa2d9ee5c74239f18570ad52030c" ns2:_="" ns3:_="">
    <xsd:import namespace="ba01a6a4-fa77-4f42-a220-5a52c3926565"/>
    <xsd:import namespace="3dd6b32f-ccab-4544-9800-4bac6929ef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1a6a4-fa77-4f42-a220-5a52c39265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6b32f-ccab-4544-9800-4bac6929e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a7d1330-fd9c-41e7-9460-7ba441d229fa}" ma:internalName="TaxCatchAll" ma:showField="CatchAllData" ma:web="3dd6b32f-ccab-4544-9800-4bac6929ef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556ACE-EDC9-46C3-8D77-DFA09910A09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447c5b7-33cd-43e6-a1aa-138927d4b4c2"/>
    <ds:schemaRef ds:uri="http://purl.org/dc/terms/"/>
    <ds:schemaRef ds:uri="http://schemas.openxmlformats.org/package/2006/metadata/core-properties"/>
    <ds:schemaRef ds:uri="4858c3b4-12a9-42c4-b311-e5f7a7d57ad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CC20D9-70BB-4E16-ADE0-7252428314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AF31C5-8012-4A5D-A739-180971BF2F53}"/>
</file>

<file path=docProps/app.xml><?xml version="1.0" encoding="utf-8"?>
<Properties xmlns="http://schemas.openxmlformats.org/officeDocument/2006/extended-properties" xmlns:vt="http://schemas.openxmlformats.org/officeDocument/2006/docPropsVTypes">
  <Template>HY_template_Arial_basic_widescreen_15112016</Template>
  <TotalTime>0</TotalTime>
  <Words>484</Words>
  <Application>Microsoft Office PowerPoint</Application>
  <PresentationFormat>Widescreen</PresentationFormat>
  <Paragraphs>90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Courier New</vt:lpstr>
      <vt:lpstr>Gotham Narrow Bold</vt:lpstr>
      <vt:lpstr>Gotham Narrow Bold</vt:lpstr>
      <vt:lpstr>Gotham Narrow Book</vt:lpstr>
      <vt:lpstr>Gotham-Bold</vt:lpstr>
      <vt:lpstr>Wingdings</vt:lpstr>
      <vt:lpstr>HY_2016</vt:lpstr>
      <vt:lpstr>Helda Open Books</vt:lpstr>
      <vt:lpstr>PowerPoint Presentation</vt:lpstr>
      <vt:lpstr> Mikä on Helda Open Books? </vt:lpstr>
      <vt:lpstr> Mitä HOB julkaisee? </vt:lpstr>
      <vt:lpstr>Oppikirjoja</vt:lpstr>
      <vt:lpstr>Kurssikirjoja</vt:lpstr>
      <vt:lpstr>Juhlakirjoja</vt:lpstr>
      <vt:lpstr>Tutkimusprojektien raportteja</vt:lpstr>
      <vt:lpstr>HOB-kirjatyyppejä esittelevä sarja Think Open -blogissa</vt:lpstr>
      <vt:lpstr> Miksi julkaista HOBissa? </vt:lpstr>
      <vt:lpstr>HOBIN kehityskohteita</vt:lpstr>
      <vt:lpstr>KIITOS!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Helda open books</dc:title>
  <dc:subject/>
  <dc:creator/>
  <cp:lastModifiedBy/>
  <cp:revision>72</cp:revision>
  <dcterms:created xsi:type="dcterms:W3CDTF">2019-09-25T08:02:40Z</dcterms:created>
  <dcterms:modified xsi:type="dcterms:W3CDTF">2022-12-12T11:58:53Z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0x0101005ABA23C3CF80EC4EA130961CFCA02EDD</vt:lpwstr>
  </property>
</Properties>
</file>