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840" r:id="rId4"/>
  </p:sldMasterIdLst>
  <p:notesMasterIdLst>
    <p:notesMasterId r:id="rId18"/>
  </p:notesMasterIdLst>
  <p:handoutMasterIdLst>
    <p:handoutMasterId r:id="rId19"/>
  </p:handoutMasterIdLst>
  <p:sldIdLst>
    <p:sldId id="402" r:id="rId5"/>
    <p:sldId id="420" r:id="rId6"/>
    <p:sldId id="403" r:id="rId7"/>
    <p:sldId id="404" r:id="rId8"/>
    <p:sldId id="405" r:id="rId9"/>
    <p:sldId id="415" r:id="rId10"/>
    <p:sldId id="416" r:id="rId11"/>
    <p:sldId id="417" r:id="rId12"/>
    <p:sldId id="418" r:id="rId13"/>
    <p:sldId id="419" r:id="rId14"/>
    <p:sldId id="411" r:id="rId15"/>
    <p:sldId id="410" r:id="rId16"/>
    <p:sldId id="414" r:id="rId17"/>
  </p:sldIdLst>
  <p:sldSz cx="12192000" cy="6858000"/>
  <p:notesSz cx="6858000" cy="9144000"/>
  <p:defaultTextStyle>
    <a:defPPr>
      <a:defRPr lang="fi-FI"/>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9211"/>
    <a:srgbClr val="F7F7F7"/>
    <a:srgbClr val="8C5EE8"/>
    <a:srgbClr val="868686"/>
    <a:srgbClr val="FCA311"/>
    <a:srgbClr val="FA9223"/>
    <a:srgbClr val="F6A11B"/>
    <a:srgbClr val="B7CC6D"/>
    <a:srgbClr val="BAC6E8"/>
    <a:srgbClr val="C1D0D6"/>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Vaalea tyyli 2 - Korostus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Vaalea tyyli 2 - Korostus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Vaalea tyyli 2 - Korostus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Vaalea tyyli 2 - Korostus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Vaalea tyyli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Vaalea tyyli 3 - Korostus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92020" autoAdjust="0"/>
  </p:normalViewPr>
  <p:slideViewPr>
    <p:cSldViewPr>
      <p:cViewPr varScale="1">
        <p:scale>
          <a:sx n="105" d="100"/>
          <a:sy n="105" d="100"/>
        </p:scale>
        <p:origin x="690" y="102"/>
      </p:cViewPr>
      <p:guideLst>
        <p:guide orient="horz" pos="2160"/>
        <p:guide pos="3840"/>
      </p:guideLst>
    </p:cSldViewPr>
  </p:slideViewPr>
  <p:notesTextViewPr>
    <p:cViewPr>
      <p:scale>
        <a:sx n="3" d="2"/>
        <a:sy n="3" d="2"/>
      </p:scale>
      <p:origin x="0" y="0"/>
    </p:cViewPr>
  </p:notesTextViewPr>
  <p:sorterViewPr>
    <p:cViewPr>
      <p:scale>
        <a:sx n="200" d="100"/>
        <a:sy n="200" d="100"/>
      </p:scale>
      <p:origin x="0" y="-16544"/>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800" smtClean="0"/>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800" smtClean="0"/>
            </a:lvl1pPr>
          </a:lstStyle>
          <a:p>
            <a:pPr>
              <a:defRPr/>
            </a:pPr>
            <a:fld id="{86D4800B-8753-3B4F-97ED-321E73BD7EDB}" type="datetimeFigureOut">
              <a:rPr lang="fi-FI"/>
              <a:pPr>
                <a:defRPr/>
              </a:pPr>
              <a:t>14.12.2022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800" smtClean="0"/>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800" smtClean="0"/>
            </a:lvl1pPr>
          </a:lstStyle>
          <a:p>
            <a:pPr>
              <a:defRPr/>
            </a:pPr>
            <a:fld id="{2AEE3D99-5224-E842-A8E5-E1EB0FE63541}" type="slidenum">
              <a:rPr lang="en-GB"/>
              <a:pPr>
                <a:defRPr/>
              </a:pPr>
              <a:t>‹#›</a:t>
            </a:fld>
            <a:endParaRPr lang="en-GB"/>
          </a:p>
        </p:txBody>
      </p:sp>
    </p:spTree>
    <p:extLst>
      <p:ext uri="{BB962C8B-B14F-4D97-AF65-F5344CB8AC3E}">
        <p14:creationId xmlns:p14="http://schemas.microsoft.com/office/powerpoint/2010/main" val="2755891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800" smtClean="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800" smtClean="0"/>
            </a:lvl1pPr>
          </a:lstStyle>
          <a:p>
            <a:pPr>
              <a:defRPr/>
            </a:pPr>
            <a:fld id="{BD7201BD-9C11-AD45-9EF1-CE7B667A450D}" type="datetimeFigureOut">
              <a:rPr lang="fi-FI"/>
              <a:pPr>
                <a:defRPr/>
              </a:pPr>
              <a:t>14.12.2022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800" smtClean="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800" smtClean="0"/>
            </a:lvl1pPr>
          </a:lstStyle>
          <a:p>
            <a:pPr>
              <a:defRPr/>
            </a:pPr>
            <a:fld id="{3405D274-9957-F14C-8EA2-7129B63473F4}" type="slidenum">
              <a:rPr lang="en-GB"/>
              <a:pPr>
                <a:defRPr/>
              </a:pPr>
              <a:t>‹#›</a:t>
            </a:fld>
            <a:endParaRPr lang="en-GB"/>
          </a:p>
        </p:txBody>
      </p:sp>
    </p:spTree>
    <p:extLst>
      <p:ext uri="{BB962C8B-B14F-4D97-AF65-F5344CB8AC3E}">
        <p14:creationId xmlns:p14="http://schemas.microsoft.com/office/powerpoint/2010/main" val="312228610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a:defRPr/>
            </a:pPr>
            <a:fld id="{3405D274-9957-F14C-8EA2-7129B63473F4}" type="slidenum">
              <a:rPr lang="en-GB" smtClean="0"/>
              <a:pPr>
                <a:defRPr/>
              </a:pPr>
              <a:t>6</a:t>
            </a:fld>
            <a:endParaRPr lang="en-GB"/>
          </a:p>
        </p:txBody>
      </p:sp>
    </p:spTree>
    <p:extLst>
      <p:ext uri="{BB962C8B-B14F-4D97-AF65-F5344CB8AC3E}">
        <p14:creationId xmlns:p14="http://schemas.microsoft.com/office/powerpoint/2010/main" val="1771585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a:defRPr/>
            </a:pPr>
            <a:fld id="{3405D274-9957-F14C-8EA2-7129B63473F4}" type="slidenum">
              <a:rPr lang="en-GB" smtClean="0"/>
              <a:pPr>
                <a:defRPr/>
              </a:pPr>
              <a:t>7</a:t>
            </a:fld>
            <a:endParaRPr lang="en-GB"/>
          </a:p>
        </p:txBody>
      </p:sp>
    </p:spTree>
    <p:extLst>
      <p:ext uri="{BB962C8B-B14F-4D97-AF65-F5344CB8AC3E}">
        <p14:creationId xmlns:p14="http://schemas.microsoft.com/office/powerpoint/2010/main" val="4181076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a:defRPr/>
            </a:pPr>
            <a:fld id="{3405D274-9957-F14C-8EA2-7129B63473F4}" type="slidenum">
              <a:rPr lang="en-GB" smtClean="0"/>
              <a:pPr>
                <a:defRPr/>
              </a:pPr>
              <a:t>8</a:t>
            </a:fld>
            <a:endParaRPr lang="en-GB"/>
          </a:p>
        </p:txBody>
      </p:sp>
    </p:spTree>
    <p:extLst>
      <p:ext uri="{BB962C8B-B14F-4D97-AF65-F5344CB8AC3E}">
        <p14:creationId xmlns:p14="http://schemas.microsoft.com/office/powerpoint/2010/main" val="3611045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a:defRPr/>
            </a:pPr>
            <a:fld id="{3405D274-9957-F14C-8EA2-7129B63473F4}" type="slidenum">
              <a:rPr lang="en-GB" smtClean="0"/>
              <a:pPr>
                <a:defRPr/>
              </a:pPr>
              <a:t>9</a:t>
            </a:fld>
            <a:endParaRPr lang="en-GB"/>
          </a:p>
        </p:txBody>
      </p:sp>
    </p:spTree>
    <p:extLst>
      <p:ext uri="{BB962C8B-B14F-4D97-AF65-F5344CB8AC3E}">
        <p14:creationId xmlns:p14="http://schemas.microsoft.com/office/powerpoint/2010/main" val="1356492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a:defRPr/>
            </a:pPr>
            <a:fld id="{3405D274-9957-F14C-8EA2-7129B63473F4}" type="slidenum">
              <a:rPr lang="en-GB" smtClean="0"/>
              <a:pPr>
                <a:defRPr/>
              </a:pPr>
              <a:t>10</a:t>
            </a:fld>
            <a:endParaRPr lang="en-GB"/>
          </a:p>
        </p:txBody>
      </p:sp>
    </p:spTree>
    <p:extLst>
      <p:ext uri="{BB962C8B-B14F-4D97-AF65-F5344CB8AC3E}">
        <p14:creationId xmlns:p14="http://schemas.microsoft.com/office/powerpoint/2010/main" val="650805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a:defRPr/>
            </a:pPr>
            <a:fld id="{3405D274-9957-F14C-8EA2-7129B63473F4}" type="slidenum">
              <a:rPr lang="en-GB" smtClean="0"/>
              <a:pPr>
                <a:defRPr/>
              </a:pPr>
              <a:t>13</a:t>
            </a:fld>
            <a:endParaRPr lang="en-GB"/>
          </a:p>
        </p:txBody>
      </p:sp>
    </p:spTree>
    <p:extLst>
      <p:ext uri="{BB962C8B-B14F-4D97-AF65-F5344CB8AC3E}">
        <p14:creationId xmlns:p14="http://schemas.microsoft.com/office/powerpoint/2010/main" val="4133627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lide 1">
    <p:spTree>
      <p:nvGrpSpPr>
        <p:cNvPr id="1" name=""/>
        <p:cNvGrpSpPr/>
        <p:nvPr/>
      </p:nvGrpSpPr>
      <p:grpSpPr>
        <a:xfrm>
          <a:off x="0" y="0"/>
          <a:ext cx="0" cy="0"/>
          <a:chOff x="0" y="0"/>
          <a:chExt cx="0" cy="0"/>
        </a:xfrm>
      </p:grpSpPr>
      <p:sp>
        <p:nvSpPr>
          <p:cNvPr id="11" name="Title Placeholder 1"/>
          <p:cNvSpPr>
            <a:spLocks noGrp="1"/>
          </p:cNvSpPr>
          <p:nvPr>
            <p:ph type="ctrTitle" hasCustomPrompt="1"/>
          </p:nvPr>
        </p:nvSpPr>
        <p:spPr>
          <a:xfrm>
            <a:off x="911424" y="2708920"/>
            <a:ext cx="10363200" cy="1296144"/>
          </a:xfrm>
          <a:effectLst>
            <a:outerShdw blurRad="50800" dist="38100" dir="2700000" algn="tl" rotWithShape="0">
              <a:prstClr val="black">
                <a:alpha val="40000"/>
              </a:prstClr>
            </a:outerShdw>
          </a:effectLst>
        </p:spPr>
        <p:txBody>
          <a:bodyPr anchor="ctr" anchorCtr="0"/>
          <a:lstStyle>
            <a:lvl1pPr algn="ctr">
              <a:lnSpc>
                <a:spcPct val="70000"/>
              </a:lnSpc>
              <a:defRPr sz="4800" u="none" cap="all" baseline="0">
                <a:solidFill>
                  <a:schemeClr val="bg1"/>
                </a:solidFill>
                <a:latin typeface="+mj-lt"/>
                <a:ea typeface="ＭＳ Ｐゴシック" charset="0"/>
                <a:cs typeface="Gotham Narrow Bold"/>
              </a:defRPr>
            </a:lvl1pPr>
          </a:lstStyle>
          <a:p>
            <a:pPr lvl="0"/>
            <a:r>
              <a:rPr lang="fi-FI" noProof="0" dirty="0"/>
              <a:t>CLICK TO ADD TITLE</a:t>
            </a:r>
          </a:p>
        </p:txBody>
      </p:sp>
      <p:sp>
        <p:nvSpPr>
          <p:cNvPr id="13" name="Text Placeholder 2"/>
          <p:cNvSpPr>
            <a:spLocks noGrp="1"/>
          </p:cNvSpPr>
          <p:nvPr>
            <p:ph type="subTitle" idx="1" hasCustomPrompt="1"/>
          </p:nvPr>
        </p:nvSpPr>
        <p:spPr>
          <a:xfrm>
            <a:off x="914400" y="4267200"/>
            <a:ext cx="10363200" cy="1371600"/>
          </a:xfrm>
          <a:effectLst>
            <a:outerShdw blurRad="50800" dist="38100" dir="2700000" algn="tl" rotWithShape="0">
              <a:prstClr val="black">
                <a:alpha val="40000"/>
              </a:prstClr>
            </a:outerShdw>
          </a:effectLst>
        </p:spPr>
        <p:txBody>
          <a:bodyPr/>
          <a:lstStyle>
            <a:lvl1pPr algn="ctr">
              <a:lnSpc>
                <a:spcPct val="90000"/>
              </a:lnSpc>
              <a:spcAft>
                <a:spcPct val="0"/>
              </a:spcAft>
              <a:defRPr b="1">
                <a:solidFill>
                  <a:srgbClr val="FFFFFF"/>
                </a:solidFill>
                <a:latin typeface="+mn-lt"/>
                <a:ea typeface="ＭＳ Ｐゴシック" charset="0"/>
                <a:cs typeface="Gotham Narrow Bold"/>
              </a:defRPr>
            </a:lvl1pPr>
          </a:lstStyle>
          <a:p>
            <a:pPr lvl="0"/>
            <a:r>
              <a:rPr lang="fi-FI" noProof="0" dirty="0" err="1"/>
              <a:t>Click</a:t>
            </a:r>
            <a:r>
              <a:rPr lang="fi-FI" noProof="0" dirty="0"/>
              <a:t> to </a:t>
            </a:r>
            <a:r>
              <a:rPr lang="fi-FI" noProof="0" dirty="0" err="1"/>
              <a:t>add</a:t>
            </a:r>
            <a:r>
              <a:rPr lang="fi-FI" noProof="0" dirty="0"/>
              <a:t> </a:t>
            </a:r>
            <a:r>
              <a:rPr lang="fi-FI" noProof="0" dirty="0" err="1"/>
              <a:t>subtitle</a:t>
            </a:r>
            <a:endParaRPr lang="fi-FI" noProof="0" dirty="0"/>
          </a:p>
        </p:txBody>
      </p:sp>
      <p:sp>
        <p:nvSpPr>
          <p:cNvPr id="6" name="Päivämäärän paikkamerkki 5"/>
          <p:cNvSpPr>
            <a:spLocks noGrp="1"/>
          </p:cNvSpPr>
          <p:nvPr>
            <p:ph type="dt" sz="half" idx="10"/>
          </p:nvPr>
        </p:nvSpPr>
        <p:spPr/>
        <p:txBody>
          <a:bodyPr/>
          <a:lstStyle/>
          <a:p>
            <a:pPr>
              <a:defRPr/>
            </a:pPr>
            <a:fld id="{534D2F3B-1CF4-42CF-A818-D6BE9AC9EB58}" type="datetime1">
              <a:rPr lang="fi-FI" smtClean="0"/>
              <a:t>14.12.2022</a:t>
            </a:fld>
            <a:endParaRPr lang="fi-FI" dirty="0"/>
          </a:p>
        </p:txBody>
      </p:sp>
      <p:sp>
        <p:nvSpPr>
          <p:cNvPr id="7" name="Alatunnisteen paikkamerkki 6"/>
          <p:cNvSpPr>
            <a:spLocks noGrp="1"/>
          </p:cNvSpPr>
          <p:nvPr>
            <p:ph type="ftr" sz="quarter" idx="11"/>
          </p:nvPr>
        </p:nvSpPr>
        <p:spPr/>
        <p:txBody>
          <a:bodyPr/>
          <a:lstStyle/>
          <a:p>
            <a:r>
              <a:rPr lang="fi-FI"/>
              <a:t>HOB - latauslukuja ja altmetriikkaa</a:t>
            </a:r>
            <a:endParaRPr lang="fi-FI" dirty="0"/>
          </a:p>
        </p:txBody>
      </p:sp>
      <p:sp>
        <p:nvSpPr>
          <p:cNvPr id="8" name="Dian numeron paikkamerkki 7"/>
          <p:cNvSpPr>
            <a:spLocks noGrp="1"/>
          </p:cNvSpPr>
          <p:nvPr>
            <p:ph type="sldNum" sz="quarter" idx="12"/>
          </p:nvPr>
        </p:nvSpPr>
        <p:spPr>
          <a:xfrm>
            <a:off x="11186590" y="6189117"/>
            <a:ext cx="742058" cy="576000"/>
          </a:xfrm>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4041942071"/>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335360" y="692696"/>
            <a:ext cx="11521280" cy="1249544"/>
          </a:xfrm>
          <a:prstGeom prst="rect">
            <a:avLst/>
          </a:prstGeom>
          <a:noFill/>
          <a:ln w="9525">
            <a:noFill/>
            <a:miter lim="800000"/>
            <a:headEnd/>
            <a:tailEnd/>
          </a:ln>
        </p:spPr>
        <p:txBody>
          <a:bodyPr lIns="91440" tIns="45720" rIns="91440" bIns="45720"/>
          <a:lstStyle>
            <a:lvl1pPr algn="ctr">
              <a:defRPr sz="4000"/>
            </a:lvl1pPr>
          </a:lstStyle>
          <a:p>
            <a:pPr lvl="0"/>
            <a:r>
              <a:rPr lang="fi-FI" dirty="0"/>
              <a:t>CLICK TO ADD TITLE</a:t>
            </a:r>
            <a:endParaRPr lang="en-US" dirty="0"/>
          </a:p>
        </p:txBody>
      </p:sp>
      <p:sp>
        <p:nvSpPr>
          <p:cNvPr id="13" name="Text Placeholder 2"/>
          <p:cNvSpPr>
            <a:spLocks noGrp="1"/>
          </p:cNvSpPr>
          <p:nvPr>
            <p:ph idx="1" hasCustomPrompt="1"/>
          </p:nvPr>
        </p:nvSpPr>
        <p:spPr bwMode="auto">
          <a:xfrm>
            <a:off x="335360" y="2204865"/>
            <a:ext cx="11521280" cy="3888432"/>
          </a:xfrm>
          <a:prstGeom prst="rect">
            <a:avLst/>
          </a:prstGeom>
          <a:noFill/>
          <a:ln w="9525">
            <a:noFill/>
            <a:miter lim="800000"/>
            <a:headEnd/>
            <a:tailEnd/>
          </a:ln>
        </p:spPr>
        <p:txBody>
          <a:bodyPr lIns="91440" tIns="45720" rIns="91440" bIns="45720"/>
          <a:lstStyle>
            <a:lvl1pPr marL="92075" indent="0" algn="ctr">
              <a:lnSpc>
                <a:spcPct val="80000"/>
              </a:lnSpc>
              <a:buClr>
                <a:schemeClr val="tx1"/>
              </a:buClr>
              <a:buFont typeface="Arial"/>
              <a:buNone/>
              <a:defRPr b="1">
                <a:latin typeface="+mn-lt"/>
                <a:cs typeface="Gotham narrow bold"/>
              </a:defRPr>
            </a:lvl1pPr>
            <a:lvl2pPr marL="382588" indent="0" algn="ctr">
              <a:lnSpc>
                <a:spcPct val="80000"/>
              </a:lnSpc>
              <a:buFont typeface="Arial"/>
              <a:buNone/>
              <a:defRPr>
                <a:latin typeface="Gotham Narrow Book"/>
                <a:cs typeface="Gotham Narrow Book"/>
              </a:defRPr>
            </a:lvl2pPr>
            <a:lvl3pPr marL="765175" indent="0" algn="ctr">
              <a:lnSpc>
                <a:spcPct val="80000"/>
              </a:lnSpc>
              <a:buNone/>
              <a:defRPr>
                <a:latin typeface="Gotham Narrow Book"/>
                <a:cs typeface="Gotham Narrow Book"/>
              </a:defRPr>
            </a:lvl3pPr>
            <a:lvl4pPr marL="1241425" indent="0" algn="ctr">
              <a:lnSpc>
                <a:spcPct val="80000"/>
              </a:lnSpc>
              <a:buNone/>
              <a:defRPr>
                <a:latin typeface="Gotham Narrow Book"/>
                <a:cs typeface="Gotham Narrow Book"/>
              </a:defRPr>
            </a:lvl4pPr>
            <a:lvl5pPr marL="1717675" indent="0" algn="ctr">
              <a:lnSpc>
                <a:spcPct val="80000"/>
              </a:lnSpc>
              <a:buNone/>
              <a:defRPr>
                <a:latin typeface="Gotham Narrow Book"/>
                <a:cs typeface="Gotham Narrow Book"/>
              </a:defRPr>
            </a:lvl5pPr>
          </a:lstStyle>
          <a:p>
            <a:r>
              <a:rPr lang="en-US" dirty="0"/>
              <a:t>Click to add subtitle</a:t>
            </a:r>
          </a:p>
        </p:txBody>
      </p:sp>
      <p:sp>
        <p:nvSpPr>
          <p:cNvPr id="2" name="Päivämäärän paikkamerkki 1"/>
          <p:cNvSpPr>
            <a:spLocks noGrp="1"/>
          </p:cNvSpPr>
          <p:nvPr>
            <p:ph type="dt" sz="half" idx="10"/>
          </p:nvPr>
        </p:nvSpPr>
        <p:spPr/>
        <p:txBody>
          <a:bodyPr/>
          <a:lstStyle/>
          <a:p>
            <a:pPr>
              <a:defRPr/>
            </a:pPr>
            <a:fld id="{FD567EC7-A510-44A5-ABE5-A4E025357798}" type="datetime1">
              <a:rPr lang="fi-FI" smtClean="0"/>
              <a:t>14.12.2022</a:t>
            </a:fld>
            <a:endParaRPr lang="fi-FI" dirty="0"/>
          </a:p>
        </p:txBody>
      </p:sp>
      <p:sp>
        <p:nvSpPr>
          <p:cNvPr id="4" name="Alatunnisteen paikkamerkki 3"/>
          <p:cNvSpPr>
            <a:spLocks noGrp="1"/>
          </p:cNvSpPr>
          <p:nvPr>
            <p:ph type="ftr" sz="quarter" idx="11"/>
          </p:nvPr>
        </p:nvSpPr>
        <p:spPr/>
        <p:txBody>
          <a:bodyPr/>
          <a:lstStyle/>
          <a:p>
            <a:r>
              <a:rPr lang="fi-FI"/>
              <a:t>HOB - latauslukuja ja altmetriikkaa</a:t>
            </a:r>
            <a:endParaRPr lang="fi-FI" dirty="0"/>
          </a:p>
        </p:txBody>
      </p:sp>
      <p:sp>
        <p:nvSpPr>
          <p:cNvPr id="7" name="Dian numeron paikkamerkki 6"/>
          <p:cNvSpPr>
            <a:spLocks noGrp="1"/>
          </p:cNvSpPr>
          <p:nvPr>
            <p:ph type="sldNum" sz="quarter" idx="12"/>
          </p:nvPr>
        </p:nvSpPr>
        <p:spPr>
          <a:xfrm>
            <a:off x="11176000" y="6189117"/>
            <a:ext cx="752648" cy="576000"/>
          </a:xfrm>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155838258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Basic">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2927650" y="692696"/>
            <a:ext cx="8832981" cy="1249544"/>
          </a:xfrm>
          <a:prstGeom prst="rect">
            <a:avLst/>
          </a:prstGeom>
          <a:noFill/>
          <a:ln w="9525">
            <a:noFill/>
            <a:miter lim="800000"/>
            <a:headEnd/>
            <a:tailEnd/>
          </a:ln>
        </p:spPr>
        <p:txBody>
          <a:bodyPr lIns="91440" tIns="45720" rIns="91440" bIns="45720"/>
          <a:lstStyle>
            <a:lvl1pPr>
              <a:defRPr sz="4000" spc="-150" baseline="0"/>
            </a:lvl1pPr>
          </a:lstStyle>
          <a:p>
            <a:pPr lvl="0"/>
            <a:r>
              <a:rPr lang="fi-FI" dirty="0" err="1"/>
              <a:t>Click</a:t>
            </a:r>
            <a:r>
              <a:rPr lang="fi-FI" dirty="0"/>
              <a:t> to </a:t>
            </a:r>
            <a:r>
              <a:rPr lang="fi-FI" dirty="0" err="1"/>
              <a:t>add</a:t>
            </a:r>
            <a:r>
              <a:rPr lang="fi-FI" dirty="0"/>
              <a:t> </a:t>
            </a:r>
            <a:r>
              <a:rPr lang="fi-FI" dirty="0" err="1"/>
              <a:t>title</a:t>
            </a:r>
            <a:endParaRPr lang="en-US" dirty="0"/>
          </a:p>
        </p:txBody>
      </p:sp>
      <p:sp>
        <p:nvSpPr>
          <p:cNvPr id="13" name="Text Placeholder 2"/>
          <p:cNvSpPr>
            <a:spLocks noGrp="1"/>
          </p:cNvSpPr>
          <p:nvPr>
            <p:ph idx="1" hasCustomPrompt="1"/>
          </p:nvPr>
        </p:nvSpPr>
        <p:spPr bwMode="auto">
          <a:xfrm>
            <a:off x="623392" y="2204865"/>
            <a:ext cx="11179125" cy="3888432"/>
          </a:xfrm>
          <a:prstGeom prst="rect">
            <a:avLst/>
          </a:prstGeom>
          <a:noFill/>
          <a:ln w="9525">
            <a:noFill/>
            <a:miter lim="800000"/>
            <a:headEnd/>
            <a:tailEnd/>
          </a:ln>
        </p:spPr>
        <p:txBody>
          <a:bodyPr lIns="91440" tIns="45720" rIns="91440" bIns="45720"/>
          <a:lstStyle>
            <a:lvl1pPr marL="342900" indent="-250825">
              <a:lnSpc>
                <a:spcPct val="80000"/>
              </a:lnSpc>
              <a:buClr>
                <a:schemeClr val="tx1"/>
              </a:buClr>
              <a:buFont typeface="Arial"/>
              <a:buChar char="•"/>
              <a:defRPr>
                <a:latin typeface="+mn-lt"/>
                <a:cs typeface="Gotham Narrow Book"/>
              </a:defRPr>
            </a:lvl1pPr>
            <a:lvl2pPr marL="725488" indent="-342900">
              <a:lnSpc>
                <a:spcPct val="80000"/>
              </a:lnSpc>
              <a:buFont typeface="Arial"/>
              <a:buChar char="•"/>
              <a:defRPr>
                <a:latin typeface="+mn-lt"/>
                <a:cs typeface="Gotham Narrow Book"/>
              </a:defRPr>
            </a:lvl2pPr>
            <a:lvl3pPr>
              <a:lnSpc>
                <a:spcPct val="80000"/>
              </a:lnSpc>
              <a:defRPr>
                <a:latin typeface="+mn-lt"/>
                <a:cs typeface="Gotham Narrow Book"/>
              </a:defRPr>
            </a:lvl3pPr>
            <a:lvl4pPr>
              <a:lnSpc>
                <a:spcPct val="80000"/>
              </a:lnSpc>
              <a:defRPr>
                <a:latin typeface="+mn-lt"/>
                <a:cs typeface="Gotham Narrow Book"/>
              </a:defRPr>
            </a:lvl4pPr>
            <a:lvl5pPr>
              <a:lnSpc>
                <a:spcPct val="80000"/>
              </a:lnSpc>
              <a:defRPr>
                <a:latin typeface="+mn-lt"/>
                <a:cs typeface="Gotham Narrow Book"/>
              </a:defRPr>
            </a:lvl5pPr>
          </a:lstStyle>
          <a:p>
            <a:pPr lvl="0"/>
            <a:r>
              <a:rPr lang="fi-FI" noProof="0" dirty="0" err="1"/>
              <a:t>Click</a:t>
            </a:r>
            <a:r>
              <a:rPr lang="fi-FI" noProof="0" dirty="0"/>
              <a:t> to </a:t>
            </a:r>
            <a:r>
              <a:rPr lang="fi-FI" noProof="0" dirty="0" err="1"/>
              <a:t>add</a:t>
            </a:r>
            <a:r>
              <a:rPr lang="fi-FI" noProof="0" dirty="0"/>
              <a:t> </a:t>
            </a:r>
            <a:r>
              <a:rPr lang="fi-FI" noProof="0" dirty="0" err="1"/>
              <a:t>text</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en-US" noProof="0" dirty="0"/>
          </a:p>
        </p:txBody>
      </p:sp>
      <p:sp>
        <p:nvSpPr>
          <p:cNvPr id="2" name="Päivämäärän paikkamerkki 1"/>
          <p:cNvSpPr>
            <a:spLocks noGrp="1"/>
          </p:cNvSpPr>
          <p:nvPr>
            <p:ph type="dt" sz="half" idx="10"/>
          </p:nvPr>
        </p:nvSpPr>
        <p:spPr/>
        <p:txBody>
          <a:bodyPr/>
          <a:lstStyle/>
          <a:p>
            <a:pPr>
              <a:defRPr/>
            </a:pPr>
            <a:fld id="{283BAA53-A19F-43E9-965D-AD3A8299B2DF}" type="datetime1">
              <a:rPr lang="fi-FI" smtClean="0"/>
              <a:t>14.12.2022</a:t>
            </a:fld>
            <a:endParaRPr lang="fi-FI" dirty="0"/>
          </a:p>
        </p:txBody>
      </p:sp>
      <p:sp>
        <p:nvSpPr>
          <p:cNvPr id="4" name="Alatunnisteen paikkamerkki 3"/>
          <p:cNvSpPr>
            <a:spLocks noGrp="1"/>
          </p:cNvSpPr>
          <p:nvPr>
            <p:ph type="ftr" sz="quarter" idx="11"/>
          </p:nvPr>
        </p:nvSpPr>
        <p:spPr/>
        <p:txBody>
          <a:bodyPr/>
          <a:lstStyle/>
          <a:p>
            <a:r>
              <a:rPr lang="fi-FI"/>
              <a:t>HOB - latauslukuja ja altmetriikkaa</a:t>
            </a:r>
            <a:endParaRPr lang="fi-FI" dirty="0"/>
          </a:p>
        </p:txBody>
      </p:sp>
      <p:sp>
        <p:nvSpPr>
          <p:cNvPr id="7" name="Dian numeron paikkamerkki 6"/>
          <p:cNvSpPr>
            <a:spLocks noGrp="1"/>
          </p:cNvSpPr>
          <p:nvPr>
            <p:ph type="sldNum" sz="quarter" idx="12"/>
          </p:nvPr>
        </p:nvSpPr>
        <p:spPr>
          <a:xfrm>
            <a:off x="11176000" y="6189117"/>
            <a:ext cx="752648" cy="576000"/>
          </a:xfrm>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396225097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bwMode="auto">
          <a:xfrm>
            <a:off x="2927650" y="692696"/>
            <a:ext cx="8832981" cy="1249544"/>
          </a:xfrm>
          <a:prstGeom prst="rect">
            <a:avLst/>
          </a:prstGeom>
          <a:noFill/>
          <a:ln w="9525">
            <a:noFill/>
            <a:miter lim="800000"/>
            <a:headEnd/>
            <a:tailEnd/>
          </a:ln>
        </p:spPr>
        <p:txBody>
          <a:bodyPr lIns="91440" tIns="45720" rIns="91440" bIns="45720"/>
          <a:lstStyle>
            <a:lvl1pPr>
              <a:defRPr sz="4000"/>
            </a:lvl1pPr>
          </a:lstStyle>
          <a:p>
            <a:pPr lvl="0"/>
            <a:r>
              <a:rPr lang="fi-FI" dirty="0"/>
              <a:t>CLICK TO ADD TITLE</a:t>
            </a:r>
            <a:endParaRPr lang="en-US" dirty="0"/>
          </a:p>
        </p:txBody>
      </p:sp>
      <p:sp>
        <p:nvSpPr>
          <p:cNvPr id="2" name="Päivämäärän paikkamerkki 1"/>
          <p:cNvSpPr>
            <a:spLocks noGrp="1"/>
          </p:cNvSpPr>
          <p:nvPr>
            <p:ph type="dt" sz="half" idx="10"/>
          </p:nvPr>
        </p:nvSpPr>
        <p:spPr/>
        <p:txBody>
          <a:bodyPr/>
          <a:lstStyle/>
          <a:p>
            <a:pPr>
              <a:defRPr/>
            </a:pPr>
            <a:fld id="{61FD2E76-4A6B-448D-9F9F-93C9A738BB89}" type="datetime1">
              <a:rPr lang="fi-FI" smtClean="0"/>
              <a:t>14.12.2022</a:t>
            </a:fld>
            <a:endParaRPr lang="fi-FI" dirty="0"/>
          </a:p>
        </p:txBody>
      </p:sp>
      <p:sp>
        <p:nvSpPr>
          <p:cNvPr id="6" name="Alatunnisteen paikkamerkki 5"/>
          <p:cNvSpPr>
            <a:spLocks noGrp="1"/>
          </p:cNvSpPr>
          <p:nvPr>
            <p:ph type="ftr" sz="quarter" idx="11"/>
          </p:nvPr>
        </p:nvSpPr>
        <p:spPr/>
        <p:txBody>
          <a:bodyPr/>
          <a:lstStyle/>
          <a:p>
            <a:r>
              <a:rPr lang="fi-FI"/>
              <a:t>HOB - latauslukuja ja altmetriikkaa</a:t>
            </a:r>
            <a:endParaRPr lang="fi-FI" dirty="0"/>
          </a:p>
        </p:txBody>
      </p:sp>
      <p:sp>
        <p:nvSpPr>
          <p:cNvPr id="7" name="Dian numeron paikkamerkki 6"/>
          <p:cNvSpPr>
            <a:spLocks noGrp="1"/>
          </p:cNvSpPr>
          <p:nvPr>
            <p:ph type="sldNum" sz="quarter" idx="12"/>
          </p:nvPr>
        </p:nvSpPr>
        <p:spPr>
          <a:xfrm>
            <a:off x="11176000" y="6189117"/>
            <a:ext cx="752648" cy="576000"/>
          </a:xfrm>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2714262596"/>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slide 1">
    <p:spTree>
      <p:nvGrpSpPr>
        <p:cNvPr id="1" name=""/>
        <p:cNvGrpSpPr/>
        <p:nvPr/>
      </p:nvGrpSpPr>
      <p:grpSpPr>
        <a:xfrm>
          <a:off x="0" y="0"/>
          <a:ext cx="0" cy="0"/>
          <a:chOff x="0" y="0"/>
          <a:chExt cx="0" cy="0"/>
        </a:xfrm>
      </p:grpSpPr>
      <p:sp>
        <p:nvSpPr>
          <p:cNvPr id="11" name="Title Placeholder 1"/>
          <p:cNvSpPr>
            <a:spLocks noGrp="1"/>
          </p:cNvSpPr>
          <p:nvPr>
            <p:ph type="ctrTitle" hasCustomPrompt="1"/>
          </p:nvPr>
        </p:nvSpPr>
        <p:spPr>
          <a:xfrm>
            <a:off x="911424" y="2708920"/>
            <a:ext cx="10363200" cy="1296144"/>
          </a:xfrm>
          <a:effectLst>
            <a:outerShdw blurRad="50800" dist="38100" dir="2700000" algn="tl" rotWithShape="0">
              <a:prstClr val="black">
                <a:alpha val="40000"/>
              </a:prstClr>
            </a:outerShdw>
          </a:effectLst>
        </p:spPr>
        <p:txBody>
          <a:bodyPr anchor="ctr" anchorCtr="0"/>
          <a:lstStyle>
            <a:lvl1pPr algn="ctr">
              <a:lnSpc>
                <a:spcPct val="70000"/>
              </a:lnSpc>
              <a:defRPr sz="4800" u="none" cap="all" baseline="0">
                <a:solidFill>
                  <a:schemeClr val="bg1"/>
                </a:solidFill>
                <a:latin typeface="+mj-lt"/>
                <a:ea typeface="ＭＳ Ｐゴシック" charset="0"/>
                <a:cs typeface="Gotham Narrow Bold"/>
              </a:defRPr>
            </a:lvl1pPr>
          </a:lstStyle>
          <a:p>
            <a:pPr lvl="0"/>
            <a:r>
              <a:rPr lang="fi-FI" noProof="0" dirty="0"/>
              <a:t>CLICK TO ADD TITLE</a:t>
            </a:r>
          </a:p>
        </p:txBody>
      </p:sp>
      <p:sp>
        <p:nvSpPr>
          <p:cNvPr id="13" name="Text Placeholder 2"/>
          <p:cNvSpPr>
            <a:spLocks noGrp="1"/>
          </p:cNvSpPr>
          <p:nvPr>
            <p:ph type="subTitle" idx="1" hasCustomPrompt="1"/>
          </p:nvPr>
        </p:nvSpPr>
        <p:spPr>
          <a:xfrm>
            <a:off x="914400" y="4267200"/>
            <a:ext cx="10363200" cy="1371600"/>
          </a:xfrm>
          <a:effectLst>
            <a:outerShdw blurRad="50800" dist="38100" dir="2700000" algn="tl" rotWithShape="0">
              <a:prstClr val="black">
                <a:alpha val="40000"/>
              </a:prstClr>
            </a:outerShdw>
          </a:effectLst>
        </p:spPr>
        <p:txBody>
          <a:bodyPr/>
          <a:lstStyle>
            <a:lvl1pPr algn="ctr">
              <a:lnSpc>
                <a:spcPct val="90000"/>
              </a:lnSpc>
              <a:spcAft>
                <a:spcPct val="0"/>
              </a:spcAft>
              <a:defRPr b="1">
                <a:solidFill>
                  <a:srgbClr val="FFFFFF"/>
                </a:solidFill>
                <a:latin typeface="+mn-lt"/>
                <a:ea typeface="ＭＳ Ｐゴシック" charset="0"/>
                <a:cs typeface="Gotham Narrow Bold"/>
              </a:defRPr>
            </a:lvl1pPr>
          </a:lstStyle>
          <a:p>
            <a:pPr lvl="0"/>
            <a:r>
              <a:rPr lang="fi-FI" noProof="0" dirty="0" err="1"/>
              <a:t>Click</a:t>
            </a:r>
            <a:r>
              <a:rPr lang="fi-FI" noProof="0" dirty="0"/>
              <a:t> to </a:t>
            </a:r>
            <a:r>
              <a:rPr lang="fi-FI" noProof="0" dirty="0" err="1"/>
              <a:t>add</a:t>
            </a:r>
            <a:r>
              <a:rPr lang="fi-FI" noProof="0" dirty="0"/>
              <a:t> </a:t>
            </a:r>
            <a:r>
              <a:rPr lang="fi-FI" noProof="0" dirty="0" err="1"/>
              <a:t>subtitle</a:t>
            </a:r>
            <a:endParaRPr lang="fi-FI" noProof="0" dirty="0"/>
          </a:p>
        </p:txBody>
      </p:sp>
      <p:sp>
        <p:nvSpPr>
          <p:cNvPr id="6" name="Päivämäärän paikkamerkki 5"/>
          <p:cNvSpPr>
            <a:spLocks noGrp="1"/>
          </p:cNvSpPr>
          <p:nvPr>
            <p:ph type="dt" sz="half" idx="10"/>
          </p:nvPr>
        </p:nvSpPr>
        <p:spPr/>
        <p:txBody>
          <a:bodyPr/>
          <a:lstStyle/>
          <a:p>
            <a:pPr>
              <a:defRPr/>
            </a:pPr>
            <a:fld id="{82247E05-F9DB-45C4-80CE-97D7C6BD2F17}" type="datetime1">
              <a:rPr lang="fi-FI" smtClean="0"/>
              <a:t>14.12.2022</a:t>
            </a:fld>
            <a:endParaRPr lang="fi-FI" dirty="0"/>
          </a:p>
        </p:txBody>
      </p:sp>
      <p:sp>
        <p:nvSpPr>
          <p:cNvPr id="7" name="Alatunnisteen paikkamerkki 6"/>
          <p:cNvSpPr>
            <a:spLocks noGrp="1"/>
          </p:cNvSpPr>
          <p:nvPr>
            <p:ph type="ftr" sz="quarter" idx="11"/>
          </p:nvPr>
        </p:nvSpPr>
        <p:spPr/>
        <p:txBody>
          <a:bodyPr/>
          <a:lstStyle/>
          <a:p>
            <a:r>
              <a:rPr lang="fi-FI"/>
              <a:t>HOB - latauslukuja ja altmetriikkaa</a:t>
            </a:r>
            <a:endParaRPr lang="fi-FI" dirty="0"/>
          </a:p>
        </p:txBody>
      </p:sp>
      <p:sp>
        <p:nvSpPr>
          <p:cNvPr id="8" name="Dian numeron paikkamerkki 7"/>
          <p:cNvSpPr>
            <a:spLocks noGrp="1"/>
          </p:cNvSpPr>
          <p:nvPr>
            <p:ph type="sldNum" sz="quarter" idx="12"/>
          </p:nvPr>
        </p:nvSpPr>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356839237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slide 2">
    <p:spTree>
      <p:nvGrpSpPr>
        <p:cNvPr id="1" name=""/>
        <p:cNvGrpSpPr/>
        <p:nvPr/>
      </p:nvGrpSpPr>
      <p:grpSpPr>
        <a:xfrm>
          <a:off x="0" y="0"/>
          <a:ext cx="0" cy="0"/>
          <a:chOff x="0" y="0"/>
          <a:chExt cx="0" cy="0"/>
        </a:xfrm>
      </p:grpSpPr>
      <p:sp>
        <p:nvSpPr>
          <p:cNvPr id="20" name="Title Placeholder 1"/>
          <p:cNvSpPr>
            <a:spLocks noGrp="1"/>
          </p:cNvSpPr>
          <p:nvPr>
            <p:ph type="ctrTitle" hasCustomPrompt="1"/>
          </p:nvPr>
        </p:nvSpPr>
        <p:spPr>
          <a:xfrm>
            <a:off x="914400" y="2708920"/>
            <a:ext cx="10363200" cy="1296144"/>
          </a:xfrm>
        </p:spPr>
        <p:txBody>
          <a:bodyPr anchor="ctr" anchorCtr="0"/>
          <a:lstStyle>
            <a:lvl1pPr algn="ctr">
              <a:lnSpc>
                <a:spcPct val="70000"/>
              </a:lnSpc>
              <a:defRPr sz="4800">
                <a:latin typeface="+mj-lt"/>
                <a:ea typeface="ＭＳ Ｐゴシック" charset="0"/>
                <a:cs typeface="Gotham Narrow Bold"/>
              </a:defRPr>
            </a:lvl1pPr>
          </a:lstStyle>
          <a:p>
            <a:pPr lvl="0"/>
            <a:r>
              <a:rPr lang="fi-FI" noProof="0" dirty="0"/>
              <a:t>CLICK TO ADD TITLE</a:t>
            </a:r>
          </a:p>
        </p:txBody>
      </p:sp>
      <p:sp>
        <p:nvSpPr>
          <p:cNvPr id="43011" name="Text Placeholder 2"/>
          <p:cNvSpPr>
            <a:spLocks noGrp="1"/>
          </p:cNvSpPr>
          <p:nvPr>
            <p:ph type="subTitle" idx="1" hasCustomPrompt="1"/>
          </p:nvPr>
        </p:nvSpPr>
        <p:spPr>
          <a:xfrm>
            <a:off x="914400" y="4267200"/>
            <a:ext cx="10363200" cy="1371600"/>
          </a:xfrm>
        </p:spPr>
        <p:txBody>
          <a:bodyPr/>
          <a:lstStyle>
            <a:lvl1pPr algn="ctr">
              <a:lnSpc>
                <a:spcPct val="90000"/>
              </a:lnSpc>
              <a:spcAft>
                <a:spcPct val="0"/>
              </a:spcAft>
              <a:defRPr b="1">
                <a:latin typeface="+mn-lt"/>
                <a:ea typeface="ＭＳ Ｐゴシック" charset="0"/>
                <a:cs typeface="Gotham Narrow Bold"/>
              </a:defRPr>
            </a:lvl1pPr>
          </a:lstStyle>
          <a:p>
            <a:pPr lvl="0"/>
            <a:r>
              <a:rPr lang="fi-FI" noProof="0" dirty="0" err="1"/>
              <a:t>Click</a:t>
            </a:r>
            <a:r>
              <a:rPr lang="fi-FI" noProof="0" dirty="0"/>
              <a:t> to </a:t>
            </a:r>
            <a:r>
              <a:rPr lang="fi-FI" noProof="0" dirty="0" err="1"/>
              <a:t>add</a:t>
            </a:r>
            <a:r>
              <a:rPr lang="fi-FI" noProof="0" dirty="0"/>
              <a:t> </a:t>
            </a:r>
            <a:r>
              <a:rPr lang="fi-FI" noProof="0" dirty="0" err="1"/>
              <a:t>subtitle</a:t>
            </a:r>
            <a:endParaRPr lang="fi-FI" noProof="0" dirty="0"/>
          </a:p>
        </p:txBody>
      </p:sp>
      <p:sp>
        <p:nvSpPr>
          <p:cNvPr id="2" name="Päivämäärän paikkamerkki 1"/>
          <p:cNvSpPr>
            <a:spLocks noGrp="1"/>
          </p:cNvSpPr>
          <p:nvPr>
            <p:ph type="dt" sz="half" idx="14"/>
          </p:nvPr>
        </p:nvSpPr>
        <p:spPr/>
        <p:txBody>
          <a:bodyPr/>
          <a:lstStyle/>
          <a:p>
            <a:pPr>
              <a:defRPr/>
            </a:pPr>
            <a:fld id="{ABA17751-611E-453F-8733-637AFD043CC1}" type="datetime1">
              <a:rPr lang="fi-FI" smtClean="0"/>
              <a:t>14.12.2022</a:t>
            </a:fld>
            <a:endParaRPr lang="fi-FI" dirty="0"/>
          </a:p>
        </p:txBody>
      </p:sp>
      <p:sp>
        <p:nvSpPr>
          <p:cNvPr id="3" name="Alatunnisteen paikkamerkki 2"/>
          <p:cNvSpPr>
            <a:spLocks noGrp="1"/>
          </p:cNvSpPr>
          <p:nvPr>
            <p:ph type="ftr" sz="quarter" idx="15"/>
          </p:nvPr>
        </p:nvSpPr>
        <p:spPr/>
        <p:txBody>
          <a:bodyPr/>
          <a:lstStyle/>
          <a:p>
            <a:r>
              <a:rPr lang="fi-FI"/>
              <a:t>HOB - latauslukuja ja altmetriikkaa</a:t>
            </a:r>
            <a:endParaRPr lang="fi-FI" dirty="0"/>
          </a:p>
        </p:txBody>
      </p:sp>
      <p:sp>
        <p:nvSpPr>
          <p:cNvPr id="4" name="Dian numeron paikkamerkki 3"/>
          <p:cNvSpPr>
            <a:spLocks noGrp="1"/>
          </p:cNvSpPr>
          <p:nvPr>
            <p:ph type="sldNum" sz="quarter" idx="16"/>
          </p:nvPr>
        </p:nvSpPr>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2607860564"/>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bwMode="auto">
          <a:xfrm>
            <a:off x="2927650" y="692696"/>
            <a:ext cx="8832981" cy="1249544"/>
          </a:xfrm>
          <a:prstGeom prst="rect">
            <a:avLst/>
          </a:prstGeom>
          <a:noFill/>
          <a:ln w="9525">
            <a:noFill/>
            <a:miter lim="800000"/>
            <a:headEnd/>
            <a:tailEnd/>
          </a:ln>
        </p:spPr>
        <p:txBody>
          <a:bodyPr lIns="91440" tIns="45720" rIns="91440" bIns="45720"/>
          <a:lstStyle>
            <a:lvl1pPr>
              <a:defRPr sz="4000"/>
            </a:lvl1pPr>
          </a:lstStyle>
          <a:p>
            <a:pPr lvl="0"/>
            <a:r>
              <a:rPr lang="fi-FI" dirty="0"/>
              <a:t>CLICK TO ADD TITLE</a:t>
            </a:r>
            <a:endParaRPr lang="en-US" dirty="0"/>
          </a:p>
        </p:txBody>
      </p:sp>
      <p:sp>
        <p:nvSpPr>
          <p:cNvPr id="2" name="Päivämäärän paikkamerkki 1"/>
          <p:cNvSpPr>
            <a:spLocks noGrp="1"/>
          </p:cNvSpPr>
          <p:nvPr>
            <p:ph type="dt" sz="half" idx="10"/>
          </p:nvPr>
        </p:nvSpPr>
        <p:spPr/>
        <p:txBody>
          <a:bodyPr/>
          <a:lstStyle/>
          <a:p>
            <a:pPr>
              <a:defRPr/>
            </a:pPr>
            <a:fld id="{A34A56A8-A86E-4F60-A598-EE361A32222E}" type="datetime1">
              <a:rPr lang="fi-FI" smtClean="0"/>
              <a:t>14.12.2022</a:t>
            </a:fld>
            <a:endParaRPr lang="fi-FI" dirty="0"/>
          </a:p>
        </p:txBody>
      </p:sp>
      <p:sp>
        <p:nvSpPr>
          <p:cNvPr id="6" name="Alatunnisteen paikkamerkki 5"/>
          <p:cNvSpPr>
            <a:spLocks noGrp="1"/>
          </p:cNvSpPr>
          <p:nvPr>
            <p:ph type="ftr" sz="quarter" idx="11"/>
          </p:nvPr>
        </p:nvSpPr>
        <p:spPr/>
        <p:txBody>
          <a:bodyPr/>
          <a:lstStyle/>
          <a:p>
            <a:r>
              <a:rPr lang="fi-FI"/>
              <a:t>HOB - latauslukuja ja altmetriikkaa</a:t>
            </a:r>
            <a:endParaRPr lang="fi-FI" dirty="0"/>
          </a:p>
        </p:txBody>
      </p:sp>
      <p:sp>
        <p:nvSpPr>
          <p:cNvPr id="7" name="Dian numeron paikkamerkki 6"/>
          <p:cNvSpPr>
            <a:spLocks noGrp="1"/>
          </p:cNvSpPr>
          <p:nvPr>
            <p:ph type="sldNum" sz="quarter" idx="12"/>
          </p:nvPr>
        </p:nvSpPr>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3462989145"/>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FDA3F181-5221-4FD1-907D-43DB83716E02}" type="datetimeFigureOut">
              <a:rPr lang="fi-FI" smtClean="0"/>
              <a:t>14.12.2022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AC11835-D298-4A99-8FB2-58ED6CC082DC}" type="slidenum">
              <a:rPr lang="fi-FI" smtClean="0"/>
              <a:t>‹#›</a:t>
            </a:fld>
            <a:endParaRPr lang="fi-FI"/>
          </a:p>
        </p:txBody>
      </p:sp>
    </p:spTree>
    <p:extLst>
      <p:ext uri="{BB962C8B-B14F-4D97-AF65-F5344CB8AC3E}">
        <p14:creationId xmlns:p14="http://schemas.microsoft.com/office/powerpoint/2010/main" val="3539476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380"/>
            <a:ext cx="12192678" cy="6857620"/>
          </a:xfrm>
          <a:prstGeom prst="rect">
            <a:avLst/>
          </a:prstGeom>
        </p:spPr>
      </p:pic>
      <p:sp>
        <p:nvSpPr>
          <p:cNvPr id="1027" name="Title Placeholder 1"/>
          <p:cNvSpPr>
            <a:spLocks noGrp="1"/>
          </p:cNvSpPr>
          <p:nvPr>
            <p:ph type="title"/>
          </p:nvPr>
        </p:nvSpPr>
        <p:spPr bwMode="auto">
          <a:xfrm>
            <a:off x="1127303" y="715392"/>
            <a:ext cx="9938072"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Click to edit Master title style</a:t>
            </a:r>
            <a:endParaRPr lang="en-GB" dirty="0"/>
          </a:p>
        </p:txBody>
      </p:sp>
      <p:sp>
        <p:nvSpPr>
          <p:cNvPr id="1028" name="Text Placeholder 2"/>
          <p:cNvSpPr>
            <a:spLocks noGrp="1"/>
          </p:cNvSpPr>
          <p:nvPr>
            <p:ph type="body" idx="1"/>
          </p:nvPr>
        </p:nvSpPr>
        <p:spPr bwMode="auto">
          <a:xfrm>
            <a:off x="839416" y="1981200"/>
            <a:ext cx="10946184"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3"/>
          <p:cNvSpPr>
            <a:spLocks noGrp="1"/>
          </p:cNvSpPr>
          <p:nvPr>
            <p:ph type="dt" sz="half" idx="2"/>
          </p:nvPr>
        </p:nvSpPr>
        <p:spPr bwMode="auto">
          <a:xfrm>
            <a:off x="10261600" y="6189117"/>
            <a:ext cx="914400" cy="57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lvl1pPr algn="r">
              <a:defRPr sz="900" b="0" dirty="0" smtClean="0">
                <a:solidFill>
                  <a:srgbClr val="000000"/>
                </a:solidFill>
              </a:defRPr>
            </a:lvl1pPr>
          </a:lstStyle>
          <a:p>
            <a:pPr>
              <a:defRPr/>
            </a:pPr>
            <a:fld id="{D5FC47D5-8F72-4312-8918-2E548F2853D1}" type="datetime1">
              <a:rPr lang="fi-FI" smtClean="0"/>
              <a:t>14.12.2022</a:t>
            </a:fld>
            <a:endParaRPr lang="fi-FI" dirty="0"/>
          </a:p>
        </p:txBody>
      </p:sp>
      <p:sp>
        <p:nvSpPr>
          <p:cNvPr id="9" name="Slide Number Placeholder 5"/>
          <p:cNvSpPr>
            <a:spLocks noGrp="1"/>
          </p:cNvSpPr>
          <p:nvPr>
            <p:ph type="sldNum" sz="quarter" idx="4"/>
          </p:nvPr>
        </p:nvSpPr>
        <p:spPr bwMode="auto">
          <a:xfrm>
            <a:off x="11248008" y="6189117"/>
            <a:ext cx="680640" cy="57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lvl1pPr algn="r">
              <a:defRPr sz="900" b="0" dirty="0" smtClean="0">
                <a:solidFill>
                  <a:srgbClr val="000000"/>
                </a:solidFill>
              </a:defRPr>
            </a:lvl1pPr>
          </a:lstStyle>
          <a:p>
            <a:pPr>
              <a:defRPr/>
            </a:pPr>
            <a:fld id="{4669315E-5A66-CF44-AE5D-C333B2F730C4}" type="slidenum">
              <a:rPr lang="en-GB"/>
              <a:pPr>
                <a:defRPr/>
              </a:pPr>
              <a:t>‹#›</a:t>
            </a:fld>
            <a:endParaRPr lang="en-GB" dirty="0"/>
          </a:p>
        </p:txBody>
      </p:sp>
      <p:sp>
        <p:nvSpPr>
          <p:cNvPr id="3" name="Alatunnisteen paikkamerkki 2"/>
          <p:cNvSpPr>
            <a:spLocks noGrp="1"/>
          </p:cNvSpPr>
          <p:nvPr>
            <p:ph type="ftr" sz="quarter" idx="3"/>
          </p:nvPr>
        </p:nvSpPr>
        <p:spPr>
          <a:xfrm>
            <a:off x="6768000" y="6189217"/>
            <a:ext cx="3744000" cy="576000"/>
          </a:xfrm>
          <a:prstGeom prst="rect">
            <a:avLst/>
          </a:prstGeom>
        </p:spPr>
        <p:txBody>
          <a:bodyPr vert="horz" lIns="0" tIns="0" rIns="0" bIns="0" rtlCol="0" anchor="b" anchorCtr="0"/>
          <a:lstStyle>
            <a:lvl1pPr algn="l">
              <a:defRPr sz="900">
                <a:solidFill>
                  <a:schemeClr val="tx1"/>
                </a:solidFill>
              </a:defRPr>
            </a:lvl1pPr>
          </a:lstStyle>
          <a:p>
            <a:r>
              <a:rPr lang="fi-FI"/>
              <a:t>HOB - latauslukuja ja altmetriikkaa</a:t>
            </a:r>
            <a:endParaRPr lang="fi-FI" dirty="0"/>
          </a:p>
        </p:txBody>
      </p:sp>
    </p:spTree>
    <p:extLst>
      <p:ext uri="{BB962C8B-B14F-4D97-AF65-F5344CB8AC3E}">
        <p14:creationId xmlns:p14="http://schemas.microsoft.com/office/powerpoint/2010/main" val="2853149245"/>
      </p:ext>
    </p:extLst>
  </p:cSld>
  <p:clrMap bg1="lt1" tx1="dk1" bg2="lt2" tx2="dk2" accent1="accent1" accent2="accent2" accent3="accent3" accent4="accent4" accent5="accent5" accent6="accent6" hlink="hlink" folHlink="folHlink"/>
  <p:sldLayoutIdLst>
    <p:sldLayoutId id="2147483841" r:id="rId1"/>
    <p:sldLayoutId id="2147483847" r:id="rId2"/>
    <p:sldLayoutId id="2147483848" r:id="rId3"/>
    <p:sldLayoutId id="2147483853" r:id="rId4"/>
    <p:sldLayoutId id="2147483829" r:id="rId5"/>
    <p:sldLayoutId id="2147483830" r:id="rId6"/>
    <p:sldLayoutId id="2147483839" r:id="rId7"/>
    <p:sldLayoutId id="2147483854" r:id="rId8"/>
  </p:sldLayoutIdLst>
  <p:hf hdr="0" dt="0"/>
  <p:txStyles>
    <p:titleStyle>
      <a:lvl1pPr algn="ctr" rtl="0" eaLnBrk="1" fontAlgn="base" hangingPunct="1">
        <a:lnSpc>
          <a:spcPct val="80000"/>
        </a:lnSpc>
        <a:spcBef>
          <a:spcPct val="0"/>
        </a:spcBef>
        <a:spcAft>
          <a:spcPct val="0"/>
        </a:spcAft>
        <a:defRPr sz="4000" b="1" kern="1200" cap="all" spc="-150" baseline="0">
          <a:solidFill>
            <a:schemeClr val="tx1"/>
          </a:solidFill>
          <a:latin typeface="+mj-lt"/>
          <a:ea typeface="+mj-ea"/>
          <a:cs typeface="Gotham Narrow Bold"/>
        </a:defRPr>
      </a:lvl1pPr>
      <a:lvl2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2pPr>
      <a:lvl3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3pPr>
      <a:lvl4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4pPr>
      <a:lvl5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5pPr>
      <a:lvl6pPr marL="4572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6pPr>
      <a:lvl7pPr marL="9144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7pPr>
      <a:lvl8pPr marL="13716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8pPr>
      <a:lvl9pPr marL="18288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9pPr>
    </p:titleStyle>
    <p:bodyStyle>
      <a:lvl1pPr marL="342900" indent="-342900" algn="l" rtl="0" eaLnBrk="1" fontAlgn="base" hangingPunct="1">
        <a:spcBef>
          <a:spcPct val="0"/>
        </a:spcBef>
        <a:spcAft>
          <a:spcPct val="50000"/>
        </a:spcAft>
        <a:buClr>
          <a:schemeClr val="accent1"/>
        </a:buClr>
        <a:buSzPct val="100000"/>
        <a:defRPr sz="2200" kern="1200">
          <a:solidFill>
            <a:schemeClr val="tx1"/>
          </a:solidFill>
          <a:latin typeface="+mn-lt"/>
          <a:ea typeface="+mn-ea"/>
          <a:cs typeface="+mn-cs"/>
        </a:defRPr>
      </a:lvl1pPr>
      <a:lvl2pPr marL="382588" indent="3175" algn="l" rtl="0" eaLnBrk="1" fontAlgn="base" hangingPunct="1">
        <a:spcBef>
          <a:spcPct val="0"/>
        </a:spcBef>
        <a:spcAft>
          <a:spcPct val="50000"/>
        </a:spcAft>
        <a:buClr>
          <a:schemeClr val="tx1"/>
        </a:buClr>
        <a:buSzPct val="100000"/>
        <a:defRPr sz="2000" kern="1200">
          <a:solidFill>
            <a:schemeClr val="tx1"/>
          </a:solidFill>
          <a:latin typeface="+mn-lt"/>
          <a:ea typeface="+mn-ea"/>
          <a:cs typeface="+mn-cs"/>
        </a:defRPr>
      </a:lvl2pPr>
      <a:lvl3pPr marL="952500" indent="-187325" algn="l" rtl="0" eaLnBrk="1" fontAlgn="base" hangingPunct="1">
        <a:spcBef>
          <a:spcPct val="0"/>
        </a:spcBef>
        <a:spcAft>
          <a:spcPct val="50000"/>
        </a:spcAft>
        <a:buFont typeface="Arial" charset="0"/>
        <a:buChar char="‒"/>
        <a:defRPr kern="1200">
          <a:solidFill>
            <a:schemeClr val="tx1"/>
          </a:solidFill>
          <a:latin typeface="+mn-lt"/>
          <a:ea typeface="+mn-ea"/>
          <a:cs typeface="+mn-cs"/>
        </a:defRPr>
      </a:lvl3pPr>
      <a:lvl4pPr marL="1428750" indent="-187325" algn="l" rtl="0" eaLnBrk="1" fontAlgn="base" hangingPunct="1">
        <a:spcBef>
          <a:spcPct val="0"/>
        </a:spcBef>
        <a:spcAft>
          <a:spcPct val="50000"/>
        </a:spcAft>
        <a:buFont typeface="Arial" charset="0"/>
        <a:buChar char="‒"/>
        <a:defRPr sz="1600" kern="1200">
          <a:solidFill>
            <a:schemeClr val="tx1"/>
          </a:solidFill>
          <a:latin typeface="+mn-lt"/>
          <a:ea typeface="+mn-ea"/>
          <a:cs typeface="+mn-cs"/>
        </a:defRPr>
      </a:lvl4pPr>
      <a:lvl5pPr marL="1905000" indent="-187325" algn="l" rtl="0" eaLnBrk="1" fontAlgn="base" hangingPunct="1">
        <a:spcBef>
          <a:spcPct val="0"/>
        </a:spcBef>
        <a:spcAft>
          <a:spcPct val="5000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394"/>
            <a:ext cx="12192678" cy="6857620"/>
          </a:xfrm>
          <a:prstGeom prst="rect">
            <a:avLst/>
          </a:prstGeom>
        </p:spPr>
      </p:pic>
      <p:sp>
        <p:nvSpPr>
          <p:cNvPr id="2" name="Title 1"/>
          <p:cNvSpPr>
            <a:spLocks noGrp="1"/>
          </p:cNvSpPr>
          <p:nvPr>
            <p:ph type="ctrTitle"/>
          </p:nvPr>
        </p:nvSpPr>
        <p:spPr/>
        <p:txBody>
          <a:bodyPr/>
          <a:lstStyle/>
          <a:p>
            <a:r>
              <a:rPr lang="fi-FI" sz="7200" dirty="0" err="1"/>
              <a:t>Helda</a:t>
            </a:r>
            <a:r>
              <a:rPr lang="fi-FI" sz="7200" dirty="0"/>
              <a:t> open </a:t>
            </a:r>
            <a:r>
              <a:rPr lang="fi-FI" sz="7200" dirty="0" err="1"/>
              <a:t>Books</a:t>
            </a:r>
            <a:r>
              <a:rPr lang="fi-FI" sz="7200" dirty="0"/>
              <a:t>-Latauslukuja ja </a:t>
            </a:r>
            <a:r>
              <a:rPr lang="fi-FI" sz="7200" dirty="0" err="1"/>
              <a:t>altmetriikkaa</a:t>
            </a:r>
            <a:r>
              <a:rPr lang="fi-FI" sz="7200" dirty="0"/>
              <a:t> 2022</a:t>
            </a:r>
            <a:br>
              <a:rPr lang="fi-FI" sz="7200" dirty="0"/>
            </a:br>
            <a:endParaRPr lang="fi-FI" sz="7000" dirty="0"/>
          </a:p>
        </p:txBody>
      </p:sp>
      <p:sp>
        <p:nvSpPr>
          <p:cNvPr id="3" name="Subtitle 2"/>
          <p:cNvSpPr>
            <a:spLocks noGrp="1"/>
          </p:cNvSpPr>
          <p:nvPr>
            <p:ph type="subTitle" idx="1"/>
          </p:nvPr>
        </p:nvSpPr>
        <p:spPr/>
        <p:txBody>
          <a:bodyPr/>
          <a:lstStyle/>
          <a:p>
            <a:endParaRPr lang="fi-FI" sz="2000" dirty="0"/>
          </a:p>
          <a:p>
            <a:endParaRPr lang="fi-FI" sz="2000" dirty="0"/>
          </a:p>
          <a:p>
            <a:r>
              <a:rPr lang="fi-FI" sz="2000" dirty="0"/>
              <a:t>Markku Roinila</a:t>
            </a:r>
          </a:p>
          <a:p>
            <a:endParaRPr lang="fi-FI" sz="2000" dirty="0"/>
          </a:p>
        </p:txBody>
      </p:sp>
      <p:sp>
        <p:nvSpPr>
          <p:cNvPr id="8" name="TextBox 7"/>
          <p:cNvSpPr txBox="1"/>
          <p:nvPr/>
        </p:nvSpPr>
        <p:spPr bwMode="auto">
          <a:xfrm>
            <a:off x="10848528" y="5949280"/>
            <a:ext cx="1080120" cy="128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36000" bIns="36000" numCol="1" rtlCol="0" anchor="ctr" anchorCtr="0" compatLnSpc="1">
            <a:prstTxWarp prst="textNoShape">
              <a:avLst/>
            </a:prstTxWarp>
            <a:spAutoFit/>
          </a:bodyPr>
          <a:lstStyle/>
          <a:p>
            <a:pPr algn="r"/>
            <a:r>
              <a:rPr lang="fi-FI" sz="600" dirty="0">
                <a:solidFill>
                  <a:schemeClr val="bg1">
                    <a:alpha val="30000"/>
                  </a:schemeClr>
                </a:solidFill>
              </a:rPr>
              <a:t>KUVA: LINDA TAMMISTO</a:t>
            </a:r>
          </a:p>
        </p:txBody>
      </p:sp>
      <p:sp>
        <p:nvSpPr>
          <p:cNvPr id="5" name="Footer Placeholder 4"/>
          <p:cNvSpPr>
            <a:spLocks noGrp="1"/>
          </p:cNvSpPr>
          <p:nvPr>
            <p:ph type="ftr" sz="quarter" idx="11"/>
          </p:nvPr>
        </p:nvSpPr>
        <p:spPr/>
        <p:txBody>
          <a:bodyPr/>
          <a:lstStyle/>
          <a:p>
            <a:r>
              <a:rPr lang="fi-FI"/>
              <a:t>HOB - latauslukuja ja altmetriikkaa</a:t>
            </a:r>
            <a:endParaRPr lang="fi-FI" dirty="0"/>
          </a:p>
        </p:txBody>
      </p:sp>
      <p:sp>
        <p:nvSpPr>
          <p:cNvPr id="6" name="Slide Number Placeholder 5"/>
          <p:cNvSpPr>
            <a:spLocks noGrp="1"/>
          </p:cNvSpPr>
          <p:nvPr>
            <p:ph type="sldNum" sz="quarter" idx="12"/>
          </p:nvPr>
        </p:nvSpPr>
        <p:spPr/>
        <p:txBody>
          <a:bodyPr/>
          <a:lstStyle/>
          <a:p>
            <a:pPr>
              <a:defRPr/>
            </a:pPr>
            <a:fld id="{4669315E-5A66-CF44-AE5D-C333B2F730C4}" type="slidenum">
              <a:rPr lang="en-GB" smtClean="0"/>
              <a:pPr>
                <a:defRPr/>
              </a:pPr>
              <a:t>1</a:t>
            </a:fld>
            <a:endParaRPr lang="en-GB" dirty="0"/>
          </a:p>
        </p:txBody>
      </p:sp>
    </p:spTree>
    <p:extLst>
      <p:ext uri="{BB962C8B-B14F-4D97-AF65-F5344CB8AC3E}">
        <p14:creationId xmlns:p14="http://schemas.microsoft.com/office/powerpoint/2010/main" val="3939388983"/>
      </p:ext>
    </p:extLst>
  </p:cSld>
  <p:clrMapOvr>
    <a:overrideClrMapping bg1="lt1" tx1="dk1" bg2="lt2" tx2="dk2" accent1="accent1" accent2="accent2" accent3="accent3" accent4="accent4" accent5="accent5" accent6="accent6" hlink="hlink" folHlink="folHlink"/>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AB7889-EA63-4D7A-B6DF-4F693B3CF8F8}"/>
              </a:ext>
            </a:extLst>
          </p:cNvPr>
          <p:cNvSpPr>
            <a:spLocks noGrp="1"/>
          </p:cNvSpPr>
          <p:nvPr>
            <p:ph type="title"/>
          </p:nvPr>
        </p:nvSpPr>
        <p:spPr>
          <a:xfrm>
            <a:off x="191344" y="395517"/>
            <a:ext cx="11521280" cy="1249544"/>
          </a:xfrm>
        </p:spPr>
        <p:txBody>
          <a:bodyPr/>
          <a:lstStyle/>
          <a:p>
            <a:r>
              <a:rPr lang="fi-FI" dirty="0"/>
              <a:t>Venäjän kielioppi – menetetty Some-mahdollisuus </a:t>
            </a:r>
          </a:p>
        </p:txBody>
      </p:sp>
      <p:sp>
        <p:nvSpPr>
          <p:cNvPr id="4" name="Alatunnisteen paikkamerkki 3">
            <a:extLst>
              <a:ext uri="{FF2B5EF4-FFF2-40B4-BE49-F238E27FC236}">
                <a16:creationId xmlns:a16="http://schemas.microsoft.com/office/drawing/2014/main" id="{9E7648AF-52D3-41C8-8A08-12080E2BFADA}"/>
              </a:ext>
            </a:extLst>
          </p:cNvPr>
          <p:cNvSpPr>
            <a:spLocks noGrp="1"/>
          </p:cNvSpPr>
          <p:nvPr>
            <p:ph type="ftr" sz="quarter" idx="11"/>
          </p:nvPr>
        </p:nvSpPr>
        <p:spPr/>
        <p:txBody>
          <a:bodyPr/>
          <a:lstStyle/>
          <a:p>
            <a:r>
              <a:rPr lang="fi-FI"/>
              <a:t>HOB - latauslukuja ja altmetriikkaa</a:t>
            </a:r>
            <a:endParaRPr lang="fi-FI" dirty="0"/>
          </a:p>
        </p:txBody>
      </p:sp>
      <p:sp>
        <p:nvSpPr>
          <p:cNvPr id="5" name="Dian numeron paikkamerkki 4">
            <a:extLst>
              <a:ext uri="{FF2B5EF4-FFF2-40B4-BE49-F238E27FC236}">
                <a16:creationId xmlns:a16="http://schemas.microsoft.com/office/drawing/2014/main" id="{A1E82F05-EA76-4D10-A139-BCD544BB9855}"/>
              </a:ext>
            </a:extLst>
          </p:cNvPr>
          <p:cNvSpPr>
            <a:spLocks noGrp="1"/>
          </p:cNvSpPr>
          <p:nvPr>
            <p:ph type="sldNum" sz="quarter" idx="12"/>
          </p:nvPr>
        </p:nvSpPr>
        <p:spPr/>
        <p:txBody>
          <a:bodyPr/>
          <a:lstStyle/>
          <a:p>
            <a:pPr>
              <a:defRPr/>
            </a:pPr>
            <a:fld id="{4669315E-5A66-CF44-AE5D-C333B2F730C4}" type="slidenum">
              <a:rPr lang="en-GB" smtClean="0"/>
              <a:pPr>
                <a:defRPr/>
              </a:pPr>
              <a:t>10</a:t>
            </a:fld>
            <a:endParaRPr lang="en-GB" dirty="0"/>
          </a:p>
        </p:txBody>
      </p:sp>
      <p:sp>
        <p:nvSpPr>
          <p:cNvPr id="9" name="Tekstiruutu 8">
            <a:extLst>
              <a:ext uri="{FF2B5EF4-FFF2-40B4-BE49-F238E27FC236}">
                <a16:creationId xmlns:a16="http://schemas.microsoft.com/office/drawing/2014/main" id="{ED9E02A2-9A62-466C-9B77-4215F93AABB7}"/>
              </a:ext>
            </a:extLst>
          </p:cNvPr>
          <p:cNvSpPr txBox="1"/>
          <p:nvPr/>
        </p:nvSpPr>
        <p:spPr bwMode="auto">
          <a:xfrm>
            <a:off x="263352" y="2256449"/>
            <a:ext cx="4095209" cy="47089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rtlCol="0" anchor="ctr" anchorCtr="0" compatLnSpc="1">
            <a:prstTxWarp prst="textNoShape">
              <a:avLst/>
            </a:prstTxWarp>
            <a:spAutoFit/>
          </a:bodyPr>
          <a:lstStyle/>
          <a:p>
            <a:pPr marL="342900" indent="-342900">
              <a:buFont typeface="Arial" panose="020B0604020202020204" pitchFamily="34" charset="0"/>
              <a:buChar char="•"/>
            </a:pPr>
            <a:r>
              <a:rPr lang="fi-FI" sz="1800" dirty="0"/>
              <a:t>Latausluku: 6753 </a:t>
            </a:r>
          </a:p>
          <a:p>
            <a:pPr marL="342900" indent="-342900">
              <a:buFont typeface="Arial" panose="020B0604020202020204" pitchFamily="34" charset="0"/>
              <a:buChar char="•"/>
            </a:pPr>
            <a:r>
              <a:rPr lang="fi-FI" sz="1800" dirty="0" err="1"/>
              <a:t>Altmetrics</a:t>
            </a:r>
            <a:r>
              <a:rPr lang="fi-FI" sz="1800" dirty="0"/>
              <a:t> Explorer: 4 twiittaajaa (4 </a:t>
            </a:r>
            <a:r>
              <a:rPr lang="fi-FI" sz="1800" dirty="0" err="1"/>
              <a:t>twiittiä</a:t>
            </a:r>
            <a:r>
              <a:rPr lang="fi-FI" sz="1800" dirty="0"/>
              <a:t>)</a:t>
            </a:r>
          </a:p>
          <a:p>
            <a:pPr marL="342900" indent="-342900">
              <a:buFont typeface="Arial" panose="020B0604020202020204" pitchFamily="34" charset="0"/>
              <a:buChar char="•"/>
            </a:pPr>
            <a:r>
              <a:rPr lang="fi-FI" sz="1800" dirty="0"/>
              <a:t>Venäjän kielen kielioppi avoimena – potentiaalisesti valtava käyttäjäkunta kuten latausluvut osoittavat</a:t>
            </a:r>
          </a:p>
          <a:p>
            <a:pPr marL="342900" indent="-342900">
              <a:buFont typeface="Arial" panose="020B0604020202020204" pitchFamily="34" charset="0"/>
              <a:buChar char="•"/>
            </a:pPr>
            <a:r>
              <a:rPr lang="fi-FI" sz="1800" dirty="0"/>
              <a:t>Tekijät eivät kuitenkaan olleet aktiivisia somessa ja kaikki twiitit ovat kirjastolaisten </a:t>
            </a:r>
          </a:p>
          <a:p>
            <a:pPr marL="342900" indent="-342900">
              <a:buFont typeface="Arial" panose="020B0604020202020204" pitchFamily="34" charset="0"/>
              <a:buChar char="•"/>
            </a:pPr>
            <a:r>
              <a:rPr lang="fi-FI" sz="1800" dirty="0"/>
              <a:t>Kirja kuitenkin löytänyt tiensä </a:t>
            </a:r>
            <a:r>
              <a:rPr lang="fi-FI" sz="1800" dirty="0" err="1"/>
              <a:t>Mendeleyhin</a:t>
            </a:r>
            <a:r>
              <a:rPr lang="fi-FI" sz="1800" dirty="0"/>
              <a:t>.  </a:t>
            </a:r>
          </a:p>
          <a:p>
            <a:endParaRPr lang="fi-FI" sz="1800" dirty="0"/>
          </a:p>
          <a:p>
            <a:endParaRPr lang="fi-FI" sz="1800" dirty="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err="1"/>
          </a:p>
        </p:txBody>
      </p:sp>
      <p:pic>
        <p:nvPicPr>
          <p:cNvPr id="6" name="Kuva 5">
            <a:extLst>
              <a:ext uri="{FF2B5EF4-FFF2-40B4-BE49-F238E27FC236}">
                <a16:creationId xmlns:a16="http://schemas.microsoft.com/office/drawing/2014/main" id="{CAEF1CA2-5663-440C-8C63-4A11E2A226CA}"/>
              </a:ext>
            </a:extLst>
          </p:cNvPr>
          <p:cNvPicPr>
            <a:picLocks noChangeAspect="1"/>
          </p:cNvPicPr>
          <p:nvPr/>
        </p:nvPicPr>
        <p:blipFill>
          <a:blip r:embed="rId3"/>
          <a:stretch>
            <a:fillRect/>
          </a:stretch>
        </p:blipFill>
        <p:spPr>
          <a:xfrm>
            <a:off x="4079776" y="3903546"/>
            <a:ext cx="3176732" cy="2558937"/>
          </a:xfrm>
          <a:prstGeom prst="rect">
            <a:avLst/>
          </a:prstGeom>
        </p:spPr>
      </p:pic>
      <p:pic>
        <p:nvPicPr>
          <p:cNvPr id="10" name="Kuva 9">
            <a:extLst>
              <a:ext uri="{FF2B5EF4-FFF2-40B4-BE49-F238E27FC236}">
                <a16:creationId xmlns:a16="http://schemas.microsoft.com/office/drawing/2014/main" id="{748A95D7-B075-4FF0-8CCD-212A3DB6C153}"/>
              </a:ext>
            </a:extLst>
          </p:cNvPr>
          <p:cNvPicPr>
            <a:picLocks noChangeAspect="1"/>
          </p:cNvPicPr>
          <p:nvPr/>
        </p:nvPicPr>
        <p:blipFill>
          <a:blip r:embed="rId4"/>
          <a:stretch>
            <a:fillRect/>
          </a:stretch>
        </p:blipFill>
        <p:spPr>
          <a:xfrm>
            <a:off x="5519936" y="1412776"/>
            <a:ext cx="5837222" cy="4265662"/>
          </a:xfrm>
          <a:prstGeom prst="rect">
            <a:avLst/>
          </a:prstGeom>
        </p:spPr>
      </p:pic>
    </p:spTree>
    <p:extLst>
      <p:ext uri="{BB962C8B-B14F-4D97-AF65-F5344CB8AC3E}">
        <p14:creationId xmlns:p14="http://schemas.microsoft.com/office/powerpoint/2010/main" val="86344125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Vähiten huomiota saaneet kirjat</a:t>
            </a:r>
          </a:p>
        </p:txBody>
      </p:sp>
      <p:sp>
        <p:nvSpPr>
          <p:cNvPr id="5" name="Alatunnisteen paikkamerkki 4"/>
          <p:cNvSpPr>
            <a:spLocks noGrp="1"/>
          </p:cNvSpPr>
          <p:nvPr>
            <p:ph type="ftr" sz="quarter" idx="11"/>
          </p:nvPr>
        </p:nvSpPr>
        <p:spPr/>
        <p:txBody>
          <a:bodyPr/>
          <a:lstStyle/>
          <a:p>
            <a:r>
              <a:rPr lang="fi-FI"/>
              <a:t>HOB - latauslukuja ja altmetriikkaa</a:t>
            </a:r>
            <a:endParaRPr lang="fi-FI" dirty="0"/>
          </a:p>
        </p:txBody>
      </p:sp>
      <p:sp>
        <p:nvSpPr>
          <p:cNvPr id="6" name="Dian numeron paikkamerkki 5"/>
          <p:cNvSpPr>
            <a:spLocks noGrp="1"/>
          </p:cNvSpPr>
          <p:nvPr>
            <p:ph type="sldNum" sz="quarter" idx="12"/>
          </p:nvPr>
        </p:nvSpPr>
        <p:spPr/>
        <p:txBody>
          <a:bodyPr/>
          <a:lstStyle/>
          <a:p>
            <a:pPr>
              <a:defRPr/>
            </a:pPr>
            <a:fld id="{4669315E-5A66-CF44-AE5D-C333B2F730C4}" type="slidenum">
              <a:rPr lang="en-GB" smtClean="0"/>
              <a:pPr>
                <a:defRPr/>
              </a:pPr>
              <a:t>11</a:t>
            </a:fld>
            <a:endParaRPr lang="en-GB" dirty="0"/>
          </a:p>
        </p:txBody>
      </p:sp>
      <p:sp>
        <p:nvSpPr>
          <p:cNvPr id="8" name="Tekstiruutu 7"/>
          <p:cNvSpPr txBox="1"/>
          <p:nvPr/>
        </p:nvSpPr>
        <p:spPr bwMode="auto">
          <a:xfrm>
            <a:off x="335360" y="4551512"/>
            <a:ext cx="11233248" cy="15388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rtlCol="0" anchor="ctr" anchorCtr="0" compatLnSpc="1">
            <a:prstTxWarp prst="textNoShape">
              <a:avLst/>
            </a:prstTxWarp>
            <a:spAutoFit/>
          </a:bodyPr>
          <a:lstStyle/>
          <a:p>
            <a:pPr marL="342900" indent="-342900">
              <a:buFont typeface="Arial" panose="020B0604020202020204" pitchFamily="34" charset="0"/>
              <a:buChar char="•"/>
            </a:pPr>
            <a:r>
              <a:rPr lang="fi-FI" sz="2000" dirty="0"/>
              <a:t>1-2 kertaa twiitatut. Tyypillisesti kirjoja, joista on twiitattu ”viran puolesta” tai muutaman kirjastolaisen twiittauksia eli tekijät eivät aktiivisia sosiaalisessa mediassa. Tämä ei tietenkään korreloi välttämättä latauslukujen kanssa, vaikkakin someaktiivisuus usein lisää latauksia.</a:t>
            </a:r>
          </a:p>
          <a:p>
            <a:pPr marL="342900" indent="-342900">
              <a:buFont typeface="Arial" panose="020B0604020202020204" pitchFamily="34" charset="0"/>
              <a:buChar char="•"/>
            </a:pPr>
            <a:r>
              <a:rPr lang="fi-FI" sz="2000" dirty="0"/>
              <a:t>Merkillepantavaa </a:t>
            </a:r>
            <a:r>
              <a:rPr lang="fi-FI" sz="2000" dirty="0" err="1"/>
              <a:t>Hämeenmaalta</a:t>
            </a:r>
            <a:r>
              <a:rPr lang="fi-FI" sz="2000" dirty="0"/>
              <a:t> Jamalille kirjan vähäinen somenäkyvyys – paljon kirjoittajia, mutta ehkä juhlakirjoja ei </a:t>
            </a:r>
            <a:r>
              <a:rPr lang="fi-FI" sz="2000" dirty="0" err="1"/>
              <a:t>promotoida</a:t>
            </a:r>
            <a:r>
              <a:rPr lang="fi-FI" sz="2000" dirty="0"/>
              <a:t> samalla tavoin kuin artikkelikokoelmia yleensä</a:t>
            </a:r>
          </a:p>
        </p:txBody>
      </p:sp>
      <p:pic>
        <p:nvPicPr>
          <p:cNvPr id="7" name="Sisällön paikkamerkki 6">
            <a:extLst>
              <a:ext uri="{FF2B5EF4-FFF2-40B4-BE49-F238E27FC236}">
                <a16:creationId xmlns:a16="http://schemas.microsoft.com/office/drawing/2014/main" id="{EC69B2E1-5833-4DEA-A2FB-35CB42EE1405}"/>
              </a:ext>
            </a:extLst>
          </p:cNvPr>
          <p:cNvPicPr>
            <a:picLocks noGrp="1" noChangeAspect="1"/>
          </p:cNvPicPr>
          <p:nvPr>
            <p:ph idx="1"/>
          </p:nvPr>
        </p:nvPicPr>
        <p:blipFill>
          <a:blip r:embed="rId2"/>
          <a:stretch>
            <a:fillRect/>
          </a:stretch>
        </p:blipFill>
        <p:spPr>
          <a:xfrm>
            <a:off x="537605" y="1412775"/>
            <a:ext cx="10814979" cy="3032237"/>
          </a:xfrm>
        </p:spPr>
      </p:pic>
    </p:spTree>
    <p:extLst>
      <p:ext uri="{BB962C8B-B14F-4D97-AF65-F5344CB8AC3E}">
        <p14:creationId xmlns:p14="http://schemas.microsoft.com/office/powerpoint/2010/main" val="171819264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Muutama huomio HOBISTA ja NÄKYVYYDESTÄ </a:t>
            </a:r>
          </a:p>
        </p:txBody>
      </p:sp>
      <p:sp>
        <p:nvSpPr>
          <p:cNvPr id="3" name="Sisällön paikkamerkki 2"/>
          <p:cNvSpPr>
            <a:spLocks noGrp="1"/>
          </p:cNvSpPr>
          <p:nvPr>
            <p:ph idx="1"/>
          </p:nvPr>
        </p:nvSpPr>
        <p:spPr>
          <a:xfrm>
            <a:off x="335360" y="1772816"/>
            <a:ext cx="11521280" cy="4320481"/>
          </a:xfrm>
        </p:spPr>
        <p:txBody>
          <a:bodyPr/>
          <a:lstStyle/>
          <a:p>
            <a:pPr marL="434975" indent="-342900" algn="l">
              <a:buFont typeface="Arial" panose="020B0604020202020204" pitchFamily="34" charset="0"/>
              <a:buChar char="•"/>
            </a:pPr>
            <a:r>
              <a:rPr lang="fi-FI" sz="2000" b="0" dirty="0" err="1"/>
              <a:t>HOBissa</a:t>
            </a:r>
            <a:r>
              <a:rPr lang="fi-FI" sz="2000" b="0" dirty="0"/>
              <a:t> on vuonna 2022 käytetty paljon monipuolisemmin CC-lisenssejä; suositus CC BY, mutta myös muut CC-lisenssit ovat käytettävissä. Syy on luultavasti, että HOB-tiimi on tuonut esille vaihtoehtoja</a:t>
            </a:r>
          </a:p>
          <a:p>
            <a:pPr marL="434975" indent="-342900" algn="l">
              <a:buFont typeface="Arial" panose="020B0604020202020204" pitchFamily="34" charset="0"/>
              <a:buChar char="•"/>
            </a:pPr>
            <a:r>
              <a:rPr lang="fi-FI" sz="2000" b="0" dirty="0"/>
              <a:t>Mukana myös muutama vertaisarvioitu kirja (tekijät ovat itse järjestäneet prosessin); tiedon saa lisättyä </a:t>
            </a:r>
            <a:r>
              <a:rPr lang="fi-FI" sz="2000" b="0" dirty="0" err="1"/>
              <a:t>Heldan</a:t>
            </a:r>
            <a:r>
              <a:rPr lang="fi-FI" sz="2000" b="0" dirty="0"/>
              <a:t> metadataan</a:t>
            </a:r>
          </a:p>
          <a:p>
            <a:pPr marL="434975" indent="-342900" algn="l">
              <a:buFont typeface="Arial" panose="020B0604020202020204" pitchFamily="34" charset="0"/>
              <a:buChar char="•"/>
            </a:pPr>
            <a:r>
              <a:rPr lang="fi-FI" sz="2000" b="0" dirty="0"/>
              <a:t>Tänäkin vuonna mukana joukko oppi/kurssikirjoja: Venäjän kielioppi, Oikeustieteen Konfliktitutkimuksen instituutin teokset, Tekstilingvistiikan peruskäsitteitä jne. – potentiaali pitkäaikaiseen somenäkyvyyteen</a:t>
            </a:r>
          </a:p>
          <a:p>
            <a:pPr marL="434975" indent="-342900" algn="l">
              <a:buFont typeface="Arial" panose="020B0604020202020204" pitchFamily="34" charset="0"/>
              <a:buChar char="•"/>
            </a:pPr>
            <a:r>
              <a:rPr lang="fi-FI" sz="2000" b="0" dirty="0"/>
              <a:t>Edelleen tänä vuonna julkaistu täydennettyjä laitoksia (Venäjän kielioppi, </a:t>
            </a:r>
            <a:r>
              <a:rPr lang="fi-FI" sz="2000" b="0" dirty="0" err="1"/>
              <a:t>Added</a:t>
            </a:r>
            <a:r>
              <a:rPr lang="fi-FI" sz="2000" b="0" dirty="0"/>
              <a:t> Value)</a:t>
            </a:r>
          </a:p>
          <a:p>
            <a:pPr marL="434975" indent="-342900" algn="l">
              <a:buFont typeface="Arial" panose="020B0604020202020204" pitchFamily="34" charset="0"/>
              <a:buChar char="•"/>
            </a:pPr>
            <a:r>
              <a:rPr lang="fi-FI" sz="2000" b="0" dirty="0"/>
              <a:t>Eniten näkyvyyttä saaneet kirjat ovat hyvin erityyppisiä: metodikirja, ajankohtainen estetiikan teos ja arkeologis-yhteiskuntatieteellinen kirjoituskokoelma</a:t>
            </a:r>
          </a:p>
          <a:p>
            <a:pPr marL="434975" indent="-342900" algn="l">
              <a:buFont typeface="Arial" panose="020B0604020202020204" pitchFamily="34" charset="0"/>
              <a:buChar char="•"/>
            </a:pPr>
            <a:r>
              <a:rPr lang="fi-FI" sz="2000" b="0" dirty="0"/>
              <a:t>Ei ole havaittavissa ”</a:t>
            </a:r>
            <a:r>
              <a:rPr lang="fi-FI" sz="2000" b="0" dirty="0" err="1"/>
              <a:t>floodausta</a:t>
            </a:r>
            <a:r>
              <a:rPr lang="fi-FI" sz="2000" b="0" dirty="0"/>
              <a:t>” eli että kirjoittaja tms. pyrkii lisäämään tarkoituksella teoksen näkyvyyttä (suurin twiittaajaryhmä kirjastolaiset – viran puolesta joka kirjasta yksi twiitti kirjaston tililtä, mutta usein muutkin kirjastolaiset jakavat twiitin)</a:t>
            </a:r>
          </a:p>
        </p:txBody>
      </p:sp>
      <p:sp>
        <p:nvSpPr>
          <p:cNvPr id="5" name="Alatunnisteen paikkamerkki 4"/>
          <p:cNvSpPr>
            <a:spLocks noGrp="1"/>
          </p:cNvSpPr>
          <p:nvPr>
            <p:ph type="ftr" sz="quarter" idx="11"/>
          </p:nvPr>
        </p:nvSpPr>
        <p:spPr/>
        <p:txBody>
          <a:bodyPr/>
          <a:lstStyle/>
          <a:p>
            <a:r>
              <a:rPr lang="fi-FI"/>
              <a:t>HOB - latauslukuja ja altmetriikkaa</a:t>
            </a:r>
            <a:endParaRPr lang="fi-FI" dirty="0"/>
          </a:p>
        </p:txBody>
      </p:sp>
      <p:sp>
        <p:nvSpPr>
          <p:cNvPr id="6" name="Dian numeron paikkamerkki 5"/>
          <p:cNvSpPr>
            <a:spLocks noGrp="1"/>
          </p:cNvSpPr>
          <p:nvPr>
            <p:ph type="sldNum" sz="quarter" idx="12"/>
          </p:nvPr>
        </p:nvSpPr>
        <p:spPr/>
        <p:txBody>
          <a:bodyPr/>
          <a:lstStyle/>
          <a:p>
            <a:pPr>
              <a:defRPr/>
            </a:pPr>
            <a:fld id="{4669315E-5A66-CF44-AE5D-C333B2F730C4}" type="slidenum">
              <a:rPr lang="en-GB" smtClean="0"/>
              <a:pPr>
                <a:defRPr/>
              </a:pPr>
              <a:t>12</a:t>
            </a:fld>
            <a:endParaRPr lang="en-GB" dirty="0"/>
          </a:p>
        </p:txBody>
      </p:sp>
    </p:spTree>
    <p:extLst>
      <p:ext uri="{BB962C8B-B14F-4D97-AF65-F5344CB8AC3E}">
        <p14:creationId xmlns:p14="http://schemas.microsoft.com/office/powerpoint/2010/main" val="23420503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a:extLst>
              <a:ext uri="{FF2B5EF4-FFF2-40B4-BE49-F238E27FC236}">
                <a16:creationId xmlns:a16="http://schemas.microsoft.com/office/drawing/2014/main" id="{3C906D5B-B2B1-46FF-A259-049F216EC92E}"/>
              </a:ext>
            </a:extLst>
          </p:cNvPr>
          <p:cNvSpPr>
            <a:spLocks noGrp="1"/>
          </p:cNvSpPr>
          <p:nvPr>
            <p:ph type="ftr" sz="quarter" idx="11"/>
          </p:nvPr>
        </p:nvSpPr>
        <p:spPr/>
        <p:txBody>
          <a:bodyPr/>
          <a:lstStyle/>
          <a:p>
            <a:r>
              <a:rPr lang="fi-FI"/>
              <a:t>HOB - latauslukuja ja altmetriikkaa</a:t>
            </a:r>
            <a:endParaRPr lang="fi-FI" dirty="0"/>
          </a:p>
        </p:txBody>
      </p:sp>
      <p:sp>
        <p:nvSpPr>
          <p:cNvPr id="4" name="Dian numeron paikkamerkki 3">
            <a:extLst>
              <a:ext uri="{FF2B5EF4-FFF2-40B4-BE49-F238E27FC236}">
                <a16:creationId xmlns:a16="http://schemas.microsoft.com/office/drawing/2014/main" id="{0BFBF38B-B97A-479E-9551-0A5CFDEAEF69}"/>
              </a:ext>
            </a:extLst>
          </p:cNvPr>
          <p:cNvSpPr>
            <a:spLocks noGrp="1"/>
          </p:cNvSpPr>
          <p:nvPr>
            <p:ph type="sldNum" sz="quarter" idx="12"/>
          </p:nvPr>
        </p:nvSpPr>
        <p:spPr/>
        <p:txBody>
          <a:bodyPr/>
          <a:lstStyle/>
          <a:p>
            <a:pPr>
              <a:defRPr/>
            </a:pPr>
            <a:fld id="{4669315E-5A66-CF44-AE5D-C333B2F730C4}" type="slidenum">
              <a:rPr lang="en-GB" smtClean="0"/>
              <a:pPr>
                <a:defRPr/>
              </a:pPr>
              <a:t>13</a:t>
            </a:fld>
            <a:endParaRPr lang="en-GB" dirty="0"/>
          </a:p>
        </p:txBody>
      </p:sp>
      <p:sp>
        <p:nvSpPr>
          <p:cNvPr id="7" name="Tekstiruutu 6">
            <a:extLst>
              <a:ext uri="{FF2B5EF4-FFF2-40B4-BE49-F238E27FC236}">
                <a16:creationId xmlns:a16="http://schemas.microsoft.com/office/drawing/2014/main" id="{553DBCB6-AB7F-455B-90F6-B36266D1060C}"/>
              </a:ext>
            </a:extLst>
          </p:cNvPr>
          <p:cNvSpPr txBox="1"/>
          <p:nvPr/>
        </p:nvSpPr>
        <p:spPr bwMode="auto">
          <a:xfrm>
            <a:off x="3215680" y="6232666"/>
            <a:ext cx="331236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rtlCol="0" anchor="ctr" anchorCtr="0" compatLnSpc="1">
            <a:prstTxWarp prst="textNoShape">
              <a:avLst/>
            </a:prstTxWarp>
            <a:spAutoFit/>
          </a:bodyPr>
          <a:lstStyle/>
          <a:p>
            <a:r>
              <a:rPr lang="fi-FI" dirty="0">
                <a:solidFill>
                  <a:srgbClr val="FF0000"/>
                </a:solidFill>
              </a:rPr>
              <a:t>Kiitos ja hyvää joulua!</a:t>
            </a:r>
          </a:p>
        </p:txBody>
      </p:sp>
      <p:pic>
        <p:nvPicPr>
          <p:cNvPr id="5" name="Kuva 4" descr="Kuva, joka sisältää kohteen teksti, joukko, useat&#10;&#10;Kuvaus luotu automaattisesti">
            <a:extLst>
              <a:ext uri="{FF2B5EF4-FFF2-40B4-BE49-F238E27FC236}">
                <a16:creationId xmlns:a16="http://schemas.microsoft.com/office/drawing/2014/main" id="{89357F28-C773-4DBE-B8A9-22CEBE929447}"/>
              </a:ext>
            </a:extLst>
          </p:cNvPr>
          <p:cNvPicPr>
            <a:picLocks noChangeAspect="1"/>
          </p:cNvPicPr>
          <p:nvPr/>
        </p:nvPicPr>
        <p:blipFill>
          <a:blip r:embed="rId3"/>
          <a:stretch>
            <a:fillRect/>
          </a:stretch>
        </p:blipFill>
        <p:spPr>
          <a:xfrm>
            <a:off x="407368" y="46315"/>
            <a:ext cx="10920536" cy="6142802"/>
          </a:xfrm>
          <a:prstGeom prst="rect">
            <a:avLst/>
          </a:prstGeom>
        </p:spPr>
      </p:pic>
    </p:spTree>
    <p:extLst>
      <p:ext uri="{BB962C8B-B14F-4D97-AF65-F5344CB8AC3E}">
        <p14:creationId xmlns:p14="http://schemas.microsoft.com/office/powerpoint/2010/main" val="339392084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253" y="365125"/>
            <a:ext cx="10515600" cy="1325563"/>
          </a:xfrm>
        </p:spPr>
        <p:txBody>
          <a:bodyPr>
            <a:normAutofit/>
          </a:bodyPr>
          <a:lstStyle/>
          <a:p>
            <a:r>
              <a:rPr lang="fi-FI" dirty="0"/>
              <a:t>TOP 10 HOB-lataukset 2022</a:t>
            </a:r>
            <a:br>
              <a:rPr lang="fi-FI" dirty="0"/>
            </a:br>
            <a:endParaRPr lang="fi-FI" dirty="0"/>
          </a:p>
        </p:txBody>
      </p:sp>
      <p:graphicFrame>
        <p:nvGraphicFramePr>
          <p:cNvPr id="7" name="Sisällön paikkamerkki 6"/>
          <p:cNvGraphicFramePr>
            <a:graphicFrameLocks noGrp="1"/>
          </p:cNvGraphicFramePr>
          <p:nvPr>
            <p:ph idx="1"/>
            <p:extLst>
              <p:ext uri="{D42A27DB-BD31-4B8C-83A1-F6EECF244321}">
                <p14:modId xmlns:p14="http://schemas.microsoft.com/office/powerpoint/2010/main" val="1263410298"/>
              </p:ext>
            </p:extLst>
          </p:nvPr>
        </p:nvGraphicFramePr>
        <p:xfrm>
          <a:off x="858253" y="1268760"/>
          <a:ext cx="10945812" cy="4831299"/>
        </p:xfrm>
        <a:graphic>
          <a:graphicData uri="http://schemas.openxmlformats.org/drawingml/2006/table">
            <a:tbl>
              <a:tblPr firstRow="1" bandRow="1">
                <a:tableStyleId>{5C22544A-7EE6-4342-B048-85BDC9FD1C3A}</a:tableStyleId>
              </a:tblPr>
              <a:tblGrid>
                <a:gridCol w="7325979">
                  <a:extLst>
                    <a:ext uri="{9D8B030D-6E8A-4147-A177-3AD203B41FA5}">
                      <a16:colId xmlns:a16="http://schemas.microsoft.com/office/drawing/2014/main" val="1200287305"/>
                    </a:ext>
                  </a:extLst>
                </a:gridCol>
                <a:gridCol w="1968167">
                  <a:extLst>
                    <a:ext uri="{9D8B030D-6E8A-4147-A177-3AD203B41FA5}">
                      <a16:colId xmlns:a16="http://schemas.microsoft.com/office/drawing/2014/main" val="666184883"/>
                    </a:ext>
                  </a:extLst>
                </a:gridCol>
                <a:gridCol w="1651666">
                  <a:extLst>
                    <a:ext uri="{9D8B030D-6E8A-4147-A177-3AD203B41FA5}">
                      <a16:colId xmlns:a16="http://schemas.microsoft.com/office/drawing/2014/main" val="2607301542"/>
                    </a:ext>
                  </a:extLst>
                </a:gridCol>
              </a:tblGrid>
              <a:tr h="394571">
                <a:tc>
                  <a:txBody>
                    <a:bodyPr/>
                    <a:lstStyle/>
                    <a:p>
                      <a:r>
                        <a:rPr lang="fi-FI" dirty="0"/>
                        <a:t>Kirja</a:t>
                      </a:r>
                    </a:p>
                  </a:txBody>
                  <a:tcPr/>
                </a:tc>
                <a:tc>
                  <a:txBody>
                    <a:bodyPr/>
                    <a:lstStyle/>
                    <a:p>
                      <a:r>
                        <a:rPr lang="fi-FI" dirty="0" err="1"/>
                        <a:t>Heldaan</a:t>
                      </a:r>
                      <a:r>
                        <a:rPr lang="fi-FI" dirty="0"/>
                        <a:t>/</a:t>
                      </a:r>
                      <a:r>
                        <a:rPr lang="fi-FI" dirty="0" err="1"/>
                        <a:t>HOBiin</a:t>
                      </a:r>
                      <a:endParaRPr lang="fi-FI" dirty="0"/>
                    </a:p>
                  </a:txBody>
                  <a:tcPr/>
                </a:tc>
                <a:tc>
                  <a:txBody>
                    <a:bodyPr/>
                    <a:lstStyle/>
                    <a:p>
                      <a:r>
                        <a:rPr lang="fi-FI" dirty="0"/>
                        <a:t>Lataukset</a:t>
                      </a:r>
                    </a:p>
                  </a:txBody>
                  <a:tcPr/>
                </a:tc>
                <a:extLst>
                  <a:ext uri="{0D108BD9-81ED-4DB2-BD59-A6C34878D82A}">
                    <a16:rowId xmlns:a16="http://schemas.microsoft.com/office/drawing/2014/main" val="223217935"/>
                  </a:ext>
                </a:extLst>
              </a:tr>
              <a:tr h="394571">
                <a:tc>
                  <a:txBody>
                    <a:bodyPr/>
                    <a:lstStyle/>
                    <a:p>
                      <a:r>
                        <a:rPr lang="fi-FI" b="1" dirty="0"/>
                        <a:t>Kyselytutkimuksen mittarit ja menetelmät (2019)</a:t>
                      </a:r>
                    </a:p>
                  </a:txBody>
                  <a:tcPr/>
                </a:tc>
                <a:tc>
                  <a:txBody>
                    <a:bodyPr/>
                    <a:lstStyle/>
                    <a:p>
                      <a:pPr algn="ctr"/>
                      <a:r>
                        <a:rPr lang="fi-FI" dirty="0"/>
                        <a:t>2019</a:t>
                      </a:r>
                    </a:p>
                  </a:txBody>
                  <a:tcPr/>
                </a:tc>
                <a:tc>
                  <a:txBody>
                    <a:bodyPr/>
                    <a:lstStyle/>
                    <a:p>
                      <a:r>
                        <a:rPr lang="fi-FI" dirty="0"/>
                        <a:t>14156</a:t>
                      </a:r>
                    </a:p>
                  </a:txBody>
                  <a:tcPr/>
                </a:tc>
                <a:extLst>
                  <a:ext uri="{0D108BD9-81ED-4DB2-BD59-A6C34878D82A}">
                    <a16:rowId xmlns:a16="http://schemas.microsoft.com/office/drawing/2014/main" val="2635163296"/>
                  </a:ext>
                </a:extLst>
              </a:tr>
              <a:tr h="394571">
                <a:tc>
                  <a:txBody>
                    <a:bodyPr/>
                    <a:lstStyle/>
                    <a:p>
                      <a:r>
                        <a:rPr lang="fi-FI" dirty="0"/>
                        <a:t>Venäjän kielioppi (2022)</a:t>
                      </a:r>
                    </a:p>
                  </a:txBody>
                  <a:tcPr/>
                </a:tc>
                <a:tc>
                  <a:txBody>
                    <a:bodyPr/>
                    <a:lstStyle/>
                    <a:p>
                      <a:pPr algn="ctr"/>
                      <a:r>
                        <a:rPr lang="fi-FI" dirty="0"/>
                        <a:t>2022</a:t>
                      </a:r>
                    </a:p>
                  </a:txBody>
                  <a:tcPr/>
                </a:tc>
                <a:tc>
                  <a:txBody>
                    <a:bodyPr/>
                    <a:lstStyle/>
                    <a:p>
                      <a:r>
                        <a:rPr lang="fi-FI" dirty="0"/>
                        <a:t>6802</a:t>
                      </a:r>
                    </a:p>
                  </a:txBody>
                  <a:tcPr/>
                </a:tc>
                <a:extLst>
                  <a:ext uri="{0D108BD9-81ED-4DB2-BD59-A6C34878D82A}">
                    <a16:rowId xmlns:a16="http://schemas.microsoft.com/office/drawing/2014/main" val="2383338113"/>
                  </a:ext>
                </a:extLst>
              </a:tr>
              <a:tr h="394571">
                <a:tc>
                  <a:txBody>
                    <a:bodyPr/>
                    <a:lstStyle/>
                    <a:p>
                      <a:r>
                        <a:rPr lang="fi-FI" b="1" dirty="0"/>
                        <a:t>Hydrologian perusteet (2017)</a:t>
                      </a:r>
                    </a:p>
                  </a:txBody>
                  <a:tcPr/>
                </a:tc>
                <a:tc>
                  <a:txBody>
                    <a:bodyPr/>
                    <a:lstStyle/>
                    <a:p>
                      <a:pPr algn="ctr"/>
                      <a:r>
                        <a:rPr lang="fi-FI" dirty="0"/>
                        <a:t>2018</a:t>
                      </a:r>
                    </a:p>
                  </a:txBody>
                  <a:tcPr/>
                </a:tc>
                <a:tc>
                  <a:txBody>
                    <a:bodyPr/>
                    <a:lstStyle/>
                    <a:p>
                      <a:r>
                        <a:rPr lang="fi-FI" dirty="0"/>
                        <a:t>5417</a:t>
                      </a:r>
                    </a:p>
                  </a:txBody>
                  <a:tcPr/>
                </a:tc>
                <a:extLst>
                  <a:ext uri="{0D108BD9-81ED-4DB2-BD59-A6C34878D82A}">
                    <a16:rowId xmlns:a16="http://schemas.microsoft.com/office/drawing/2014/main" val="2760068095"/>
                  </a:ext>
                </a:extLst>
              </a:tr>
              <a:tr h="394571">
                <a:tc>
                  <a:txBody>
                    <a:bodyPr/>
                    <a:lstStyle/>
                    <a:p>
                      <a:r>
                        <a:rPr lang="fi-FI" dirty="0"/>
                        <a:t>Maatalousyrityksen johtaminen ja toiminnan kehittäminen – tuotannon suunnittelu strategisen johtamisen tukena (2018)</a:t>
                      </a:r>
                    </a:p>
                  </a:txBody>
                  <a:tcPr/>
                </a:tc>
                <a:tc>
                  <a:txBody>
                    <a:bodyPr/>
                    <a:lstStyle/>
                    <a:p>
                      <a:pPr algn="ctr"/>
                      <a:r>
                        <a:rPr lang="fi-FI" dirty="0"/>
                        <a:t>2018</a:t>
                      </a:r>
                    </a:p>
                  </a:txBody>
                  <a:tcPr/>
                </a:tc>
                <a:tc>
                  <a:txBody>
                    <a:bodyPr/>
                    <a:lstStyle/>
                    <a:p>
                      <a:r>
                        <a:rPr lang="fi-FI" dirty="0"/>
                        <a:t>3250</a:t>
                      </a:r>
                    </a:p>
                  </a:txBody>
                  <a:tcPr/>
                </a:tc>
                <a:extLst>
                  <a:ext uri="{0D108BD9-81ED-4DB2-BD59-A6C34878D82A}">
                    <a16:rowId xmlns:a16="http://schemas.microsoft.com/office/drawing/2014/main" val="576693325"/>
                  </a:ext>
                </a:extLst>
              </a:tr>
              <a:tr h="394571">
                <a:tc>
                  <a:txBody>
                    <a:bodyPr/>
                    <a:lstStyle/>
                    <a:p>
                      <a:r>
                        <a:rPr lang="fi-FI" dirty="0"/>
                        <a:t>Vastuullinen viestintä (2021)</a:t>
                      </a:r>
                    </a:p>
                  </a:txBody>
                  <a:tcPr/>
                </a:tc>
                <a:tc>
                  <a:txBody>
                    <a:bodyPr/>
                    <a:lstStyle/>
                    <a:p>
                      <a:pPr algn="ctr"/>
                      <a:r>
                        <a:rPr lang="fi-FI" dirty="0"/>
                        <a:t>2021</a:t>
                      </a:r>
                    </a:p>
                  </a:txBody>
                  <a:tcPr/>
                </a:tc>
                <a:tc>
                  <a:txBody>
                    <a:bodyPr/>
                    <a:lstStyle/>
                    <a:p>
                      <a:r>
                        <a:rPr lang="fi-FI" dirty="0"/>
                        <a:t>3175</a:t>
                      </a:r>
                    </a:p>
                  </a:txBody>
                  <a:tcPr/>
                </a:tc>
                <a:extLst>
                  <a:ext uri="{0D108BD9-81ED-4DB2-BD59-A6C34878D82A}">
                    <a16:rowId xmlns:a16="http://schemas.microsoft.com/office/drawing/2014/main" val="1496762781"/>
                  </a:ext>
                </a:extLst>
              </a:tr>
              <a:tr h="394571">
                <a:tc>
                  <a:txBody>
                    <a:bodyPr/>
                    <a:lstStyle/>
                    <a:p>
                      <a:r>
                        <a:rPr lang="fi-FI" b="1" dirty="0"/>
                        <a:t>Yliopisto-opettajan käsikirja (2009)</a:t>
                      </a:r>
                    </a:p>
                  </a:txBody>
                  <a:tcPr/>
                </a:tc>
                <a:tc>
                  <a:txBody>
                    <a:bodyPr/>
                    <a:lstStyle/>
                    <a:p>
                      <a:pPr algn="ctr"/>
                      <a:r>
                        <a:rPr lang="fi-FI" dirty="0"/>
                        <a:t>2021</a:t>
                      </a:r>
                    </a:p>
                  </a:txBody>
                  <a:tcPr/>
                </a:tc>
                <a:tc>
                  <a:txBody>
                    <a:bodyPr/>
                    <a:lstStyle/>
                    <a:p>
                      <a:r>
                        <a:rPr lang="fi-FI" dirty="0"/>
                        <a:t>2981</a:t>
                      </a:r>
                    </a:p>
                  </a:txBody>
                  <a:tcPr/>
                </a:tc>
                <a:extLst>
                  <a:ext uri="{0D108BD9-81ED-4DB2-BD59-A6C34878D82A}">
                    <a16:rowId xmlns:a16="http://schemas.microsoft.com/office/drawing/2014/main" val="3009865001"/>
                  </a:ext>
                </a:extLst>
              </a:tr>
              <a:tr h="394571">
                <a:tc>
                  <a:txBody>
                    <a:bodyPr/>
                    <a:lstStyle/>
                    <a:p>
                      <a:r>
                        <a:rPr lang="fi-FI" dirty="0"/>
                        <a:t>Mitä eläminen maksaa? – kohtuullisen minimin viitebudjettien päivitys vuodelle 2018 (2018)</a:t>
                      </a:r>
                    </a:p>
                  </a:txBody>
                  <a:tcPr/>
                </a:tc>
                <a:tc>
                  <a:txBody>
                    <a:bodyPr/>
                    <a:lstStyle/>
                    <a:p>
                      <a:pPr algn="ctr"/>
                      <a:r>
                        <a:rPr lang="fi-FI" dirty="0"/>
                        <a:t>2018</a:t>
                      </a:r>
                    </a:p>
                  </a:txBody>
                  <a:tcPr/>
                </a:tc>
                <a:tc>
                  <a:txBody>
                    <a:bodyPr/>
                    <a:lstStyle/>
                    <a:p>
                      <a:r>
                        <a:rPr lang="fi-FI" dirty="0"/>
                        <a:t>2819</a:t>
                      </a:r>
                    </a:p>
                  </a:txBody>
                  <a:tcPr/>
                </a:tc>
                <a:extLst>
                  <a:ext uri="{0D108BD9-81ED-4DB2-BD59-A6C34878D82A}">
                    <a16:rowId xmlns:a16="http://schemas.microsoft.com/office/drawing/2014/main" val="2583454676"/>
                  </a:ext>
                </a:extLst>
              </a:tr>
              <a:tr h="394571">
                <a:tc>
                  <a:txBody>
                    <a:bodyPr/>
                    <a:lstStyle/>
                    <a:p>
                      <a:r>
                        <a:rPr lang="fi-FI" b="1" dirty="0"/>
                        <a:t>Johdatus Euroopan unionin politiikkaan (2014)</a:t>
                      </a:r>
                    </a:p>
                  </a:txBody>
                  <a:tcPr/>
                </a:tc>
                <a:tc>
                  <a:txBody>
                    <a:bodyPr/>
                    <a:lstStyle/>
                    <a:p>
                      <a:pPr algn="ctr"/>
                      <a:r>
                        <a:rPr lang="fi-FI" dirty="0"/>
                        <a:t>2014</a:t>
                      </a:r>
                    </a:p>
                  </a:txBody>
                  <a:tcPr/>
                </a:tc>
                <a:tc>
                  <a:txBody>
                    <a:bodyPr/>
                    <a:lstStyle/>
                    <a:p>
                      <a:r>
                        <a:rPr lang="fi-FI" dirty="0"/>
                        <a:t>2129</a:t>
                      </a:r>
                    </a:p>
                  </a:txBody>
                  <a:tcPr/>
                </a:tc>
                <a:extLst>
                  <a:ext uri="{0D108BD9-81ED-4DB2-BD59-A6C34878D82A}">
                    <a16:rowId xmlns:a16="http://schemas.microsoft.com/office/drawing/2014/main" val="3401480747"/>
                  </a:ext>
                </a:extLst>
              </a:tr>
              <a:tr h="394571">
                <a:tc>
                  <a:txBody>
                    <a:bodyPr/>
                    <a:lstStyle/>
                    <a:p>
                      <a:r>
                        <a:rPr lang="fi-FI" b="1" dirty="0" err="1"/>
                        <a:t>Allmänna</a:t>
                      </a:r>
                      <a:r>
                        <a:rPr lang="fi-FI" b="1" dirty="0"/>
                        <a:t> </a:t>
                      </a:r>
                      <a:r>
                        <a:rPr lang="fi-FI" b="1" dirty="0" err="1"/>
                        <a:t>förutsättningar</a:t>
                      </a:r>
                      <a:r>
                        <a:rPr lang="fi-FI" b="1" dirty="0"/>
                        <a:t> för </a:t>
                      </a:r>
                      <a:r>
                        <a:rPr lang="fi-FI" b="1" dirty="0" err="1"/>
                        <a:t>straffansvar</a:t>
                      </a:r>
                      <a:r>
                        <a:rPr lang="fi-FI" b="1" dirty="0"/>
                        <a:t> (2019)</a:t>
                      </a:r>
                    </a:p>
                  </a:txBody>
                  <a:tcPr/>
                </a:tc>
                <a:tc>
                  <a:txBody>
                    <a:bodyPr/>
                    <a:lstStyle/>
                    <a:p>
                      <a:pPr algn="ctr"/>
                      <a:r>
                        <a:rPr lang="fi-FI" dirty="0"/>
                        <a:t>2019</a:t>
                      </a:r>
                    </a:p>
                  </a:txBody>
                  <a:tcPr/>
                </a:tc>
                <a:tc>
                  <a:txBody>
                    <a:bodyPr/>
                    <a:lstStyle/>
                    <a:p>
                      <a:r>
                        <a:rPr lang="fi-FI" dirty="0"/>
                        <a:t>1980</a:t>
                      </a:r>
                    </a:p>
                  </a:txBody>
                  <a:tcPr/>
                </a:tc>
                <a:extLst>
                  <a:ext uri="{0D108BD9-81ED-4DB2-BD59-A6C34878D82A}">
                    <a16:rowId xmlns:a16="http://schemas.microsoft.com/office/drawing/2014/main" val="2295867655"/>
                  </a:ext>
                </a:extLst>
              </a:tr>
              <a:tr h="3945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b="1" dirty="0"/>
                        <a:t>Johdatus varhaismoderniin oikeushistoriaan (2004)</a:t>
                      </a:r>
                    </a:p>
                  </a:txBody>
                  <a:tcPr/>
                </a:tc>
                <a:tc>
                  <a:txBody>
                    <a:bodyPr/>
                    <a:lstStyle/>
                    <a:p>
                      <a:pPr algn="ctr"/>
                      <a:r>
                        <a:rPr lang="fi-FI" dirty="0"/>
                        <a:t>2020</a:t>
                      </a:r>
                    </a:p>
                  </a:txBody>
                  <a:tcPr/>
                </a:tc>
                <a:tc>
                  <a:txBody>
                    <a:bodyPr/>
                    <a:lstStyle/>
                    <a:p>
                      <a:r>
                        <a:rPr lang="fi-FI" dirty="0"/>
                        <a:t>1892</a:t>
                      </a:r>
                    </a:p>
                  </a:txBody>
                  <a:tcPr/>
                </a:tc>
                <a:extLst>
                  <a:ext uri="{0D108BD9-81ED-4DB2-BD59-A6C34878D82A}">
                    <a16:rowId xmlns:a16="http://schemas.microsoft.com/office/drawing/2014/main" val="2355814195"/>
                  </a:ext>
                </a:extLst>
              </a:tr>
            </a:tbl>
          </a:graphicData>
        </a:graphic>
      </p:graphicFrame>
    </p:spTree>
    <p:extLst>
      <p:ext uri="{BB962C8B-B14F-4D97-AF65-F5344CB8AC3E}">
        <p14:creationId xmlns:p14="http://schemas.microsoft.com/office/powerpoint/2010/main" val="3817409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Hob</a:t>
            </a:r>
            <a:r>
              <a:rPr lang="fi-FI" dirty="0"/>
              <a:t> </a:t>
            </a:r>
            <a:r>
              <a:rPr lang="fi-FI" dirty="0" err="1"/>
              <a:t>altmetriikan</a:t>
            </a:r>
            <a:r>
              <a:rPr lang="fi-FI" dirty="0"/>
              <a:t> näkökulmasta </a:t>
            </a:r>
          </a:p>
        </p:txBody>
      </p:sp>
      <p:sp>
        <p:nvSpPr>
          <p:cNvPr id="3" name="Sisällön paikkamerkki 2"/>
          <p:cNvSpPr>
            <a:spLocks noGrp="1"/>
          </p:cNvSpPr>
          <p:nvPr>
            <p:ph idx="1"/>
          </p:nvPr>
        </p:nvSpPr>
        <p:spPr/>
        <p:txBody>
          <a:bodyPr/>
          <a:lstStyle/>
          <a:p>
            <a:pPr marL="434975" indent="-342900" algn="l">
              <a:buFont typeface="Arial" panose="020B0604020202020204" pitchFamily="34" charset="0"/>
              <a:buChar char="•"/>
            </a:pPr>
            <a:r>
              <a:rPr lang="fi-FI" b="0" dirty="0" err="1"/>
              <a:t>Altmetriikka</a:t>
            </a:r>
            <a:r>
              <a:rPr lang="fi-FI" b="0" dirty="0"/>
              <a:t>=näkyvyys sosiaalisessa mediassa ja muissa verkkopalveluissa</a:t>
            </a:r>
          </a:p>
          <a:p>
            <a:pPr marL="434975" indent="-342900" algn="l">
              <a:buFont typeface="Arial" panose="020B0604020202020204" pitchFamily="34" charset="0"/>
              <a:buChar char="•"/>
            </a:pPr>
            <a:r>
              <a:rPr lang="fi-FI" b="0" dirty="0"/>
              <a:t>Tarkastelun reunaehdot</a:t>
            </a:r>
          </a:p>
          <a:p>
            <a:pPr marL="2060575" lvl="4" indent="-342900" algn="l">
              <a:buFont typeface="Arial" panose="020B0604020202020204" pitchFamily="34" charset="0"/>
              <a:buChar char="•"/>
            </a:pPr>
            <a:r>
              <a:rPr lang="fi-FI" sz="1800" dirty="0"/>
              <a:t>Aikaväli tässä esityksessä on vuosi 2022 (10. 12. saakka)</a:t>
            </a:r>
          </a:p>
          <a:p>
            <a:pPr marL="2060575" lvl="4" indent="-342900" algn="l">
              <a:buFont typeface="Arial" panose="020B0604020202020204" pitchFamily="34" charset="0"/>
              <a:buChar char="•"/>
            </a:pPr>
            <a:r>
              <a:rPr lang="fi-FI" sz="1800" dirty="0"/>
              <a:t>Kaikki teokset on ensimmäistä kertaa julkaistu sähköisesti </a:t>
            </a:r>
            <a:r>
              <a:rPr lang="fi-FI" sz="1800" dirty="0" err="1"/>
              <a:t>Helda</a:t>
            </a:r>
            <a:r>
              <a:rPr lang="fi-FI" sz="1800" dirty="0"/>
              <a:t> Open </a:t>
            </a:r>
            <a:r>
              <a:rPr lang="fi-FI" sz="1800" dirty="0" err="1"/>
              <a:t>Booksissa</a:t>
            </a:r>
            <a:endParaRPr lang="fi-FI" sz="1800" dirty="0"/>
          </a:p>
          <a:p>
            <a:pPr marL="434975" indent="-342900" algn="l">
              <a:buFont typeface="Arial" panose="020B0604020202020204" pitchFamily="34" charset="0"/>
              <a:buChar char="•"/>
            </a:pPr>
            <a:r>
              <a:rPr lang="fi-FI" b="0" dirty="0"/>
              <a:t>Tarkastelu tehty </a:t>
            </a:r>
            <a:r>
              <a:rPr lang="fi-FI" b="0" dirty="0" err="1"/>
              <a:t>Altmetrics</a:t>
            </a:r>
            <a:r>
              <a:rPr lang="fi-FI" b="0" dirty="0"/>
              <a:t> </a:t>
            </a:r>
            <a:r>
              <a:rPr lang="fi-FI" b="0" dirty="0" err="1"/>
              <a:t>explorerin</a:t>
            </a:r>
            <a:r>
              <a:rPr lang="fi-FI" b="0" dirty="0"/>
              <a:t> ja </a:t>
            </a:r>
            <a:r>
              <a:rPr lang="fi-FI" b="0" dirty="0" err="1"/>
              <a:t>Plum</a:t>
            </a:r>
            <a:r>
              <a:rPr lang="fi-FI" b="0" dirty="0"/>
              <a:t> X:n avulla: Altmetric </a:t>
            </a:r>
            <a:r>
              <a:rPr lang="fi-FI" b="0" dirty="0" err="1"/>
              <a:t>explorerissa</a:t>
            </a:r>
            <a:r>
              <a:rPr lang="fi-FI" b="0" dirty="0"/>
              <a:t> DOI-luettelon avulla, </a:t>
            </a:r>
            <a:r>
              <a:rPr lang="fi-FI" b="0" dirty="0" err="1"/>
              <a:t>Plum</a:t>
            </a:r>
            <a:r>
              <a:rPr lang="fi-FI" b="0" dirty="0"/>
              <a:t> X:ssä yksittäisten kirjojen kohdalla</a:t>
            </a:r>
          </a:p>
          <a:p>
            <a:pPr marL="434975" indent="-342900" algn="l">
              <a:buFont typeface="Arial" panose="020B0604020202020204" pitchFamily="34" charset="0"/>
              <a:buChar char="•"/>
            </a:pPr>
            <a:r>
              <a:rPr lang="fi-FI" b="0" dirty="0"/>
              <a:t>Tutkitaan mainintoja sosiaalisessa mediassa, blogeissa, uutisissa jne., maantieteellistä levinneisyyttä, saatetekstejä, kommentteja jne. </a:t>
            </a:r>
          </a:p>
        </p:txBody>
      </p:sp>
      <p:sp>
        <p:nvSpPr>
          <p:cNvPr id="5" name="Alatunnisteen paikkamerkki 4"/>
          <p:cNvSpPr>
            <a:spLocks noGrp="1"/>
          </p:cNvSpPr>
          <p:nvPr>
            <p:ph type="ftr" sz="quarter" idx="11"/>
          </p:nvPr>
        </p:nvSpPr>
        <p:spPr/>
        <p:txBody>
          <a:bodyPr/>
          <a:lstStyle/>
          <a:p>
            <a:r>
              <a:rPr lang="fi-FI"/>
              <a:t>HOB - latauslukuja ja altmetriikkaa</a:t>
            </a:r>
            <a:endParaRPr lang="fi-FI" dirty="0"/>
          </a:p>
        </p:txBody>
      </p:sp>
      <p:sp>
        <p:nvSpPr>
          <p:cNvPr id="6" name="Dian numeron paikkamerkki 5"/>
          <p:cNvSpPr>
            <a:spLocks noGrp="1"/>
          </p:cNvSpPr>
          <p:nvPr>
            <p:ph type="sldNum" sz="quarter" idx="12"/>
          </p:nvPr>
        </p:nvSpPr>
        <p:spPr/>
        <p:txBody>
          <a:bodyPr/>
          <a:lstStyle/>
          <a:p>
            <a:pPr>
              <a:defRPr/>
            </a:pPr>
            <a:fld id="{4669315E-5A66-CF44-AE5D-C333B2F730C4}" type="slidenum">
              <a:rPr lang="en-GB" smtClean="0"/>
              <a:pPr>
                <a:defRPr/>
              </a:pPr>
              <a:t>3</a:t>
            </a:fld>
            <a:endParaRPr lang="en-GB" dirty="0"/>
          </a:p>
        </p:txBody>
      </p:sp>
    </p:spTree>
    <p:extLst>
      <p:ext uri="{BB962C8B-B14F-4D97-AF65-F5344CB8AC3E}">
        <p14:creationId xmlns:p14="http://schemas.microsoft.com/office/powerpoint/2010/main" val="31836782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HOB-kirjojen </a:t>
            </a:r>
            <a:r>
              <a:rPr lang="fi-FI"/>
              <a:t>näkyvyys 2022 </a:t>
            </a:r>
            <a:endParaRPr lang="fi-FI" dirty="0"/>
          </a:p>
        </p:txBody>
      </p:sp>
      <p:sp>
        <p:nvSpPr>
          <p:cNvPr id="5" name="Alatunnisteen paikkamerkki 4"/>
          <p:cNvSpPr>
            <a:spLocks noGrp="1"/>
          </p:cNvSpPr>
          <p:nvPr>
            <p:ph type="ftr" sz="quarter" idx="11"/>
          </p:nvPr>
        </p:nvSpPr>
        <p:spPr/>
        <p:txBody>
          <a:bodyPr/>
          <a:lstStyle/>
          <a:p>
            <a:r>
              <a:rPr lang="fi-FI"/>
              <a:t>HOB - latauslukuja ja altmetriikkaa</a:t>
            </a:r>
            <a:endParaRPr lang="fi-FI" dirty="0"/>
          </a:p>
        </p:txBody>
      </p:sp>
      <p:sp>
        <p:nvSpPr>
          <p:cNvPr id="6" name="Dian numeron paikkamerkki 5"/>
          <p:cNvSpPr>
            <a:spLocks noGrp="1"/>
          </p:cNvSpPr>
          <p:nvPr>
            <p:ph type="sldNum" sz="quarter" idx="12"/>
          </p:nvPr>
        </p:nvSpPr>
        <p:spPr/>
        <p:txBody>
          <a:bodyPr/>
          <a:lstStyle/>
          <a:p>
            <a:pPr>
              <a:defRPr/>
            </a:pPr>
            <a:fld id="{4669315E-5A66-CF44-AE5D-C333B2F730C4}" type="slidenum">
              <a:rPr lang="en-GB" smtClean="0"/>
              <a:pPr>
                <a:defRPr/>
              </a:pPr>
              <a:t>4</a:t>
            </a:fld>
            <a:endParaRPr lang="en-GB" dirty="0"/>
          </a:p>
        </p:txBody>
      </p:sp>
      <p:sp>
        <p:nvSpPr>
          <p:cNvPr id="8" name="Tekstiruutu 7"/>
          <p:cNvSpPr txBox="1"/>
          <p:nvPr/>
        </p:nvSpPr>
        <p:spPr bwMode="auto">
          <a:xfrm>
            <a:off x="349716" y="3722026"/>
            <a:ext cx="7416824" cy="3293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rtlCol="0" anchor="ctr" anchorCtr="0" compatLnSpc="1">
            <a:prstTxWarp prst="textNoShape">
              <a:avLst/>
            </a:prstTxWarp>
            <a:spAutoFit/>
          </a:bodyPr>
          <a:lstStyle/>
          <a:p>
            <a:pPr marL="342900" indent="-342900">
              <a:buFont typeface="Arial" panose="020B0604020202020204" pitchFamily="34" charset="0"/>
              <a:buChar char="•"/>
            </a:pPr>
            <a:r>
              <a:rPr lang="fi-FI" sz="1600" dirty="0"/>
              <a:t>Vuonna 2022 </a:t>
            </a:r>
            <a:r>
              <a:rPr lang="fi-FI" sz="1600" dirty="0" err="1"/>
              <a:t>Helda</a:t>
            </a:r>
            <a:r>
              <a:rPr lang="fi-FI" sz="1600" dirty="0"/>
              <a:t> Open </a:t>
            </a:r>
            <a:r>
              <a:rPr lang="fi-FI" sz="1600" dirty="0" err="1"/>
              <a:t>Booksissa</a:t>
            </a:r>
            <a:r>
              <a:rPr lang="fi-FI" sz="1600" dirty="0"/>
              <a:t> ilmestyi 37 kirjaa (2021 25) </a:t>
            </a:r>
          </a:p>
          <a:p>
            <a:pPr marL="342900" indent="-342900">
              <a:buFont typeface="Arial" panose="020B0604020202020204" pitchFamily="34" charset="0"/>
              <a:buChar char="•"/>
            </a:pPr>
            <a:r>
              <a:rPr lang="fi-FI" sz="1600" dirty="0"/>
              <a:t>Niistä ilmestyi kaikkiaan 183 mainintaa verkkopalveluissa, joissa 31 tapauksessa jakoa on jollain tavalla kommentoitu. 32:ssa tapauksessa ”jälkeä” on seurattu. (Vuonna 2021 lukemat 182/23/23)</a:t>
            </a:r>
          </a:p>
          <a:p>
            <a:pPr marL="342900" indent="-342900">
              <a:buFont typeface="Arial" panose="020B0604020202020204" pitchFamily="34" charset="0"/>
              <a:buChar char="•"/>
            </a:pPr>
            <a:r>
              <a:rPr lang="fi-FI" sz="1600" dirty="0"/>
              <a:t>181 mainintaa on sosiaalisesta mediasta (180 Twitter, 1 Facebook) ja kaksi Wikipediasta</a:t>
            </a:r>
          </a:p>
          <a:p>
            <a:pPr marL="342900" indent="-342900">
              <a:buFont typeface="Arial" panose="020B0604020202020204" pitchFamily="34" charset="0"/>
              <a:buChar char="•"/>
            </a:pPr>
            <a:r>
              <a:rPr lang="fi-FI" sz="1600" dirty="0"/>
              <a:t>96 yksilöllistä twiittaajaa, kahdeksasta maasta. Ajallisesti suurimmat somepiikit olivat toukokuun puolivälissä, elokuun alussa ja marraskuun puolivälissä</a:t>
            </a:r>
          </a:p>
          <a:p>
            <a:pPr marL="342900" indent="-342900">
              <a:buFont typeface="Arial" panose="020B0604020202020204" pitchFamily="34" charset="0"/>
              <a:buChar char="•"/>
            </a:pPr>
            <a:r>
              <a:rPr lang="fi-FI" sz="1600" dirty="0"/>
              <a:t>Tarkastelen seuraavassa muutamaa muista somenäkyvyyden kannalta erottuvaa kirjaa esimerkkitapauksina HOB-kirjan vaikuttavuudesta. </a:t>
            </a:r>
          </a:p>
          <a:p>
            <a:endParaRPr lang="fi-FI" sz="1800" dirty="0"/>
          </a:p>
          <a:p>
            <a:pPr marL="342900" indent="-342900">
              <a:buFont typeface="Arial" panose="020B0604020202020204" pitchFamily="34" charset="0"/>
              <a:buChar char="•"/>
            </a:pPr>
            <a:endParaRPr lang="fi-FI" sz="1800" dirty="0"/>
          </a:p>
          <a:p>
            <a:pPr marL="342900" indent="-342900">
              <a:buFont typeface="Arial" panose="020B0604020202020204" pitchFamily="34" charset="0"/>
              <a:buChar char="•"/>
            </a:pPr>
            <a:endParaRPr lang="fi-FI" sz="1800" dirty="0"/>
          </a:p>
        </p:txBody>
      </p:sp>
      <p:graphicFrame>
        <p:nvGraphicFramePr>
          <p:cNvPr id="3" name="Taulukko 2"/>
          <p:cNvGraphicFramePr>
            <a:graphicFrameLocks noGrp="1"/>
          </p:cNvGraphicFramePr>
          <p:nvPr>
            <p:extLst>
              <p:ext uri="{D42A27DB-BD31-4B8C-83A1-F6EECF244321}">
                <p14:modId xmlns:p14="http://schemas.microsoft.com/office/powerpoint/2010/main" val="892851594"/>
              </p:ext>
            </p:extLst>
          </p:nvPr>
        </p:nvGraphicFramePr>
        <p:xfrm>
          <a:off x="8472264" y="2395050"/>
          <a:ext cx="2879152" cy="3168354"/>
        </p:xfrm>
        <a:graphic>
          <a:graphicData uri="http://schemas.openxmlformats.org/drawingml/2006/table">
            <a:tbl>
              <a:tblPr/>
              <a:tblGrid>
                <a:gridCol w="2879152">
                  <a:extLst>
                    <a:ext uri="{9D8B030D-6E8A-4147-A177-3AD203B41FA5}">
                      <a16:colId xmlns:a16="http://schemas.microsoft.com/office/drawing/2014/main" val="1377406001"/>
                    </a:ext>
                  </a:extLst>
                </a:gridCol>
              </a:tblGrid>
              <a:tr h="668829">
                <a:tc>
                  <a:txBody>
                    <a:bodyPr/>
                    <a:lstStyle/>
                    <a:p>
                      <a:pPr algn="l" fontAlgn="b"/>
                      <a:endParaRPr lang="fi-FI"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530955363"/>
                  </a:ext>
                </a:extLst>
              </a:tr>
              <a:tr h="277725">
                <a:tc>
                  <a:txBody>
                    <a:bodyPr/>
                    <a:lstStyle/>
                    <a:p>
                      <a:pPr algn="l" fontAlgn="b"/>
                      <a:endParaRPr lang="fi-FI"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475153139"/>
                  </a:ext>
                </a:extLst>
              </a:tr>
              <a:tr h="277725">
                <a:tc>
                  <a:txBody>
                    <a:bodyPr/>
                    <a:lstStyle/>
                    <a:p>
                      <a:pPr algn="l" fontAlgn="b"/>
                      <a:endParaRPr lang="fi-FI"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546355513"/>
                  </a:ext>
                </a:extLst>
              </a:tr>
              <a:tr h="277725">
                <a:tc>
                  <a:txBody>
                    <a:bodyPr/>
                    <a:lstStyle/>
                    <a:p>
                      <a:pPr algn="l" fontAlgn="b"/>
                      <a:endParaRPr lang="fi-FI"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179158018"/>
                  </a:ext>
                </a:extLst>
              </a:tr>
              <a:tr h="277725">
                <a:tc>
                  <a:txBody>
                    <a:bodyPr/>
                    <a:lstStyle/>
                    <a:p>
                      <a:pPr algn="l" fontAlgn="b"/>
                      <a:endParaRPr lang="fi-FI"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617889771"/>
                  </a:ext>
                </a:extLst>
              </a:tr>
              <a:tr h="277725">
                <a:tc>
                  <a:txBody>
                    <a:bodyPr/>
                    <a:lstStyle/>
                    <a:p>
                      <a:pPr algn="l" fontAlgn="b"/>
                      <a:endParaRPr lang="fi-FI"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293454783"/>
                  </a:ext>
                </a:extLst>
              </a:tr>
              <a:tr h="277725">
                <a:tc>
                  <a:txBody>
                    <a:bodyPr/>
                    <a:lstStyle/>
                    <a:p>
                      <a:pPr algn="l" fontAlgn="b"/>
                      <a:endParaRPr lang="fi-FI"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269564071"/>
                  </a:ext>
                </a:extLst>
              </a:tr>
              <a:tr h="277725">
                <a:tc>
                  <a:txBody>
                    <a:bodyPr/>
                    <a:lstStyle/>
                    <a:p>
                      <a:pPr algn="l" fontAlgn="b"/>
                      <a:endParaRPr lang="fi-FI"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417210109"/>
                  </a:ext>
                </a:extLst>
              </a:tr>
              <a:tr h="277725">
                <a:tc>
                  <a:txBody>
                    <a:bodyPr/>
                    <a:lstStyle/>
                    <a:p>
                      <a:pPr algn="l" fontAlgn="b"/>
                      <a:endParaRPr lang="fi-FI"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967428015"/>
                  </a:ext>
                </a:extLst>
              </a:tr>
              <a:tr h="277725">
                <a:tc>
                  <a:txBody>
                    <a:bodyPr/>
                    <a:lstStyle/>
                    <a:p>
                      <a:pPr algn="l" fontAlgn="b"/>
                      <a:endParaRPr lang="fi-FI"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72280220"/>
                  </a:ext>
                </a:extLst>
              </a:tr>
            </a:tbl>
          </a:graphicData>
        </a:graphic>
      </p:graphicFrame>
      <p:sp>
        <p:nvSpPr>
          <p:cNvPr id="9" name="Tekstiruutu 8">
            <a:extLst>
              <a:ext uri="{FF2B5EF4-FFF2-40B4-BE49-F238E27FC236}">
                <a16:creationId xmlns:a16="http://schemas.microsoft.com/office/drawing/2014/main" id="{C46CB932-7212-4DED-930E-8E3CB5939441}"/>
              </a:ext>
            </a:extLst>
          </p:cNvPr>
          <p:cNvSpPr txBox="1"/>
          <p:nvPr/>
        </p:nvSpPr>
        <p:spPr bwMode="auto">
          <a:xfrm>
            <a:off x="7914202" y="2484754"/>
            <a:ext cx="367240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rtlCol="0" anchor="ctr" anchorCtr="0" compatLnSpc="1">
            <a:prstTxWarp prst="textNoShape">
              <a:avLst/>
            </a:prstTxWarp>
            <a:spAutoFit/>
          </a:bodyPr>
          <a:lstStyle/>
          <a:p>
            <a:r>
              <a:rPr lang="fi-FI" sz="1200" dirty="0"/>
              <a:t>Maantieteellinen jakauma</a:t>
            </a:r>
          </a:p>
        </p:txBody>
      </p:sp>
      <p:pic>
        <p:nvPicPr>
          <p:cNvPr id="13" name="Sisällön paikkamerkki 12">
            <a:extLst>
              <a:ext uri="{FF2B5EF4-FFF2-40B4-BE49-F238E27FC236}">
                <a16:creationId xmlns:a16="http://schemas.microsoft.com/office/drawing/2014/main" id="{8C313C2E-721C-47A7-A0B4-4C0B3CB19B92}"/>
              </a:ext>
            </a:extLst>
          </p:cNvPr>
          <p:cNvPicPr>
            <a:picLocks noGrp="1" noChangeAspect="1"/>
          </p:cNvPicPr>
          <p:nvPr>
            <p:ph idx="1"/>
          </p:nvPr>
        </p:nvPicPr>
        <p:blipFill>
          <a:blip r:embed="rId2"/>
          <a:stretch>
            <a:fillRect/>
          </a:stretch>
        </p:blipFill>
        <p:spPr>
          <a:xfrm>
            <a:off x="349715" y="1765721"/>
            <a:ext cx="6805075" cy="1706287"/>
          </a:xfrm>
        </p:spPr>
      </p:pic>
      <p:pic>
        <p:nvPicPr>
          <p:cNvPr id="15" name="Kuva 14">
            <a:extLst>
              <a:ext uri="{FF2B5EF4-FFF2-40B4-BE49-F238E27FC236}">
                <a16:creationId xmlns:a16="http://schemas.microsoft.com/office/drawing/2014/main" id="{D2768BAE-5023-444E-B11F-26246B04BD14}"/>
              </a:ext>
            </a:extLst>
          </p:cNvPr>
          <p:cNvPicPr>
            <a:picLocks noChangeAspect="1"/>
          </p:cNvPicPr>
          <p:nvPr/>
        </p:nvPicPr>
        <p:blipFill>
          <a:blip r:embed="rId3"/>
          <a:stretch>
            <a:fillRect/>
          </a:stretch>
        </p:blipFill>
        <p:spPr>
          <a:xfrm>
            <a:off x="7821677" y="2926079"/>
            <a:ext cx="4006079" cy="2249719"/>
          </a:xfrm>
          <a:prstGeom prst="rect">
            <a:avLst/>
          </a:prstGeom>
        </p:spPr>
      </p:pic>
    </p:spTree>
    <p:extLst>
      <p:ext uri="{BB962C8B-B14F-4D97-AF65-F5344CB8AC3E}">
        <p14:creationId xmlns:p14="http://schemas.microsoft.com/office/powerpoint/2010/main" val="45204778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35360" y="692696"/>
            <a:ext cx="11521280" cy="648072"/>
          </a:xfrm>
        </p:spPr>
        <p:txBody>
          <a:bodyPr/>
          <a:lstStyle/>
          <a:p>
            <a:r>
              <a:rPr lang="fi-FI" dirty="0"/>
              <a:t>Eniten näkyvyyttä keränneet julkaisut </a:t>
            </a:r>
          </a:p>
        </p:txBody>
      </p:sp>
      <p:sp>
        <p:nvSpPr>
          <p:cNvPr id="5" name="Alatunnisteen paikkamerkki 4"/>
          <p:cNvSpPr>
            <a:spLocks noGrp="1"/>
          </p:cNvSpPr>
          <p:nvPr>
            <p:ph type="ftr" sz="quarter" idx="11"/>
          </p:nvPr>
        </p:nvSpPr>
        <p:spPr/>
        <p:txBody>
          <a:bodyPr/>
          <a:lstStyle/>
          <a:p>
            <a:r>
              <a:rPr lang="fi-FI"/>
              <a:t>HOB - latauslukuja ja altmetriikkaa</a:t>
            </a:r>
            <a:endParaRPr lang="fi-FI" dirty="0"/>
          </a:p>
        </p:txBody>
      </p:sp>
      <p:sp>
        <p:nvSpPr>
          <p:cNvPr id="6" name="Dian numeron paikkamerkki 5"/>
          <p:cNvSpPr>
            <a:spLocks noGrp="1"/>
          </p:cNvSpPr>
          <p:nvPr>
            <p:ph type="sldNum" sz="quarter" idx="12"/>
          </p:nvPr>
        </p:nvSpPr>
        <p:spPr/>
        <p:txBody>
          <a:bodyPr/>
          <a:lstStyle/>
          <a:p>
            <a:pPr>
              <a:defRPr/>
            </a:pPr>
            <a:fld id="{4669315E-5A66-CF44-AE5D-C333B2F730C4}" type="slidenum">
              <a:rPr lang="en-GB" smtClean="0"/>
              <a:pPr>
                <a:defRPr/>
              </a:pPr>
              <a:t>5</a:t>
            </a:fld>
            <a:endParaRPr lang="en-GB" dirty="0"/>
          </a:p>
        </p:txBody>
      </p:sp>
      <p:pic>
        <p:nvPicPr>
          <p:cNvPr id="8" name="Kuva 7">
            <a:extLst>
              <a:ext uri="{FF2B5EF4-FFF2-40B4-BE49-F238E27FC236}">
                <a16:creationId xmlns:a16="http://schemas.microsoft.com/office/drawing/2014/main" id="{2A676D65-F25A-47C5-A324-64927873D0D3}"/>
              </a:ext>
            </a:extLst>
          </p:cNvPr>
          <p:cNvPicPr>
            <a:picLocks noChangeAspect="1"/>
          </p:cNvPicPr>
          <p:nvPr/>
        </p:nvPicPr>
        <p:blipFill>
          <a:blip r:embed="rId2"/>
          <a:stretch>
            <a:fillRect/>
          </a:stretch>
        </p:blipFill>
        <p:spPr>
          <a:xfrm>
            <a:off x="707740" y="1586003"/>
            <a:ext cx="10776520" cy="4555154"/>
          </a:xfrm>
          <a:prstGeom prst="rect">
            <a:avLst/>
          </a:prstGeom>
        </p:spPr>
      </p:pic>
    </p:spTree>
    <p:extLst>
      <p:ext uri="{BB962C8B-B14F-4D97-AF65-F5344CB8AC3E}">
        <p14:creationId xmlns:p14="http://schemas.microsoft.com/office/powerpoint/2010/main" val="244912765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AB7889-EA63-4D7A-B6DF-4F693B3CF8F8}"/>
              </a:ext>
            </a:extLst>
          </p:cNvPr>
          <p:cNvSpPr>
            <a:spLocks noGrp="1"/>
          </p:cNvSpPr>
          <p:nvPr>
            <p:ph type="title"/>
          </p:nvPr>
        </p:nvSpPr>
        <p:spPr/>
        <p:txBody>
          <a:bodyPr/>
          <a:lstStyle/>
          <a:p>
            <a:r>
              <a:rPr lang="fi-FI" dirty="0"/>
              <a:t>Tieteidenvälisyydestä opetuksessa</a:t>
            </a:r>
          </a:p>
        </p:txBody>
      </p:sp>
      <p:pic>
        <p:nvPicPr>
          <p:cNvPr id="7" name="Sisällön paikkamerkki 6">
            <a:extLst>
              <a:ext uri="{FF2B5EF4-FFF2-40B4-BE49-F238E27FC236}">
                <a16:creationId xmlns:a16="http://schemas.microsoft.com/office/drawing/2014/main" id="{45252CBD-D975-4E7F-985A-4C3EDA121EDF}"/>
              </a:ext>
            </a:extLst>
          </p:cNvPr>
          <p:cNvPicPr>
            <a:picLocks noGrp="1" noChangeAspect="1"/>
          </p:cNvPicPr>
          <p:nvPr>
            <p:ph idx="1"/>
          </p:nvPr>
        </p:nvPicPr>
        <p:blipFill>
          <a:blip r:embed="rId3"/>
          <a:stretch>
            <a:fillRect/>
          </a:stretch>
        </p:blipFill>
        <p:spPr>
          <a:xfrm>
            <a:off x="5231904" y="1523967"/>
            <a:ext cx="6048672" cy="3904839"/>
          </a:xfrm>
        </p:spPr>
      </p:pic>
      <p:sp>
        <p:nvSpPr>
          <p:cNvPr id="4" name="Alatunnisteen paikkamerkki 3">
            <a:extLst>
              <a:ext uri="{FF2B5EF4-FFF2-40B4-BE49-F238E27FC236}">
                <a16:creationId xmlns:a16="http://schemas.microsoft.com/office/drawing/2014/main" id="{9E7648AF-52D3-41C8-8A08-12080E2BFADA}"/>
              </a:ext>
            </a:extLst>
          </p:cNvPr>
          <p:cNvSpPr>
            <a:spLocks noGrp="1"/>
          </p:cNvSpPr>
          <p:nvPr>
            <p:ph type="ftr" sz="quarter" idx="11"/>
          </p:nvPr>
        </p:nvSpPr>
        <p:spPr/>
        <p:txBody>
          <a:bodyPr/>
          <a:lstStyle/>
          <a:p>
            <a:r>
              <a:rPr lang="fi-FI"/>
              <a:t>HOB - latauslukuja ja altmetriikkaa</a:t>
            </a:r>
            <a:endParaRPr lang="fi-FI" dirty="0"/>
          </a:p>
        </p:txBody>
      </p:sp>
      <p:sp>
        <p:nvSpPr>
          <p:cNvPr id="5" name="Dian numeron paikkamerkki 4">
            <a:extLst>
              <a:ext uri="{FF2B5EF4-FFF2-40B4-BE49-F238E27FC236}">
                <a16:creationId xmlns:a16="http://schemas.microsoft.com/office/drawing/2014/main" id="{A1E82F05-EA76-4D10-A139-BCD544BB9855}"/>
              </a:ext>
            </a:extLst>
          </p:cNvPr>
          <p:cNvSpPr>
            <a:spLocks noGrp="1"/>
          </p:cNvSpPr>
          <p:nvPr>
            <p:ph type="sldNum" sz="quarter" idx="12"/>
          </p:nvPr>
        </p:nvSpPr>
        <p:spPr/>
        <p:txBody>
          <a:bodyPr/>
          <a:lstStyle/>
          <a:p>
            <a:pPr>
              <a:defRPr/>
            </a:pPr>
            <a:fld id="{4669315E-5A66-CF44-AE5D-C333B2F730C4}" type="slidenum">
              <a:rPr lang="en-GB" smtClean="0"/>
              <a:pPr>
                <a:defRPr/>
              </a:pPr>
              <a:t>6</a:t>
            </a:fld>
            <a:endParaRPr lang="en-GB" dirty="0"/>
          </a:p>
        </p:txBody>
      </p:sp>
      <p:sp>
        <p:nvSpPr>
          <p:cNvPr id="9" name="Tekstiruutu 8">
            <a:extLst>
              <a:ext uri="{FF2B5EF4-FFF2-40B4-BE49-F238E27FC236}">
                <a16:creationId xmlns:a16="http://schemas.microsoft.com/office/drawing/2014/main" id="{ED9E02A2-9A62-466C-9B77-4215F93AABB7}"/>
              </a:ext>
            </a:extLst>
          </p:cNvPr>
          <p:cNvSpPr txBox="1"/>
          <p:nvPr/>
        </p:nvSpPr>
        <p:spPr bwMode="auto">
          <a:xfrm>
            <a:off x="767408" y="1609054"/>
            <a:ext cx="4032448" cy="4431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rtlCol="0" anchor="ctr" anchorCtr="0" compatLnSpc="1">
            <a:prstTxWarp prst="textNoShape">
              <a:avLst/>
            </a:prstTxWarp>
            <a:spAutoFit/>
          </a:bodyPr>
          <a:lstStyle/>
          <a:p>
            <a:pPr marL="342900" indent="-342900">
              <a:buFont typeface="Arial" panose="020B0604020202020204" pitchFamily="34" charset="0"/>
              <a:buChar char="•"/>
            </a:pPr>
            <a:r>
              <a:rPr lang="fi-FI" sz="1800" dirty="0"/>
              <a:t>Latausluku 756</a:t>
            </a:r>
          </a:p>
          <a:p>
            <a:pPr marL="342900" indent="-342900">
              <a:buFont typeface="Arial" panose="020B0604020202020204" pitchFamily="34" charset="0"/>
              <a:buChar char="•"/>
            </a:pPr>
            <a:r>
              <a:rPr lang="fi-FI" sz="1800" dirty="0" err="1"/>
              <a:t>Altmetrics</a:t>
            </a:r>
            <a:r>
              <a:rPr lang="fi-FI" sz="1800" dirty="0"/>
              <a:t> Explorer: 23 twiittaajaa (25 </a:t>
            </a:r>
            <a:r>
              <a:rPr lang="fi-FI" sz="1800" dirty="0" err="1"/>
              <a:t>twiittiä</a:t>
            </a:r>
            <a:r>
              <a:rPr lang="fi-FI" sz="1800" dirty="0"/>
              <a:t>), monipuolisesti tekijöitä, opettajia, asiasta kiinnostuneita</a:t>
            </a:r>
          </a:p>
          <a:p>
            <a:pPr marL="342900" indent="-342900">
              <a:buFont typeface="Arial" panose="020B0604020202020204" pitchFamily="34" charset="0"/>
              <a:buChar char="•"/>
            </a:pPr>
            <a:r>
              <a:rPr lang="fi-FI" sz="1800" dirty="0"/>
              <a:t>Ensimmäinen HOB-kirja, josta järjestettiin </a:t>
            </a:r>
            <a:r>
              <a:rPr lang="fi-FI" sz="1800" dirty="0" err="1"/>
              <a:t>julkkarit</a:t>
            </a:r>
            <a:r>
              <a:rPr lang="fi-FI" sz="1800" dirty="0"/>
              <a:t> (Tiedekulmassa, mahdollista järjestää myös Kirjaston Kaisa-salissa)</a:t>
            </a:r>
          </a:p>
          <a:p>
            <a:pPr marL="342900" indent="-342900">
              <a:buFont typeface="Arial" panose="020B0604020202020204" pitchFamily="34" charset="0"/>
              <a:buChar char="•"/>
            </a:pPr>
            <a:r>
              <a:rPr lang="fi-FI" sz="1800" dirty="0"/>
              <a:t>Vertaisarvioitu, raportit julkaistu kirjassa </a:t>
            </a:r>
          </a:p>
          <a:p>
            <a:pPr marL="342900" indent="-342900">
              <a:buFont typeface="Arial" panose="020B0604020202020204" pitchFamily="34" charset="0"/>
              <a:buChar char="•"/>
            </a:pPr>
            <a:r>
              <a:rPr lang="fi-FI" sz="1800" dirty="0" err="1"/>
              <a:t>PlumX</a:t>
            </a:r>
            <a:r>
              <a:rPr lang="fi-FI" sz="1800" dirty="0"/>
              <a:t>: </a:t>
            </a:r>
            <a:r>
              <a:rPr lang="fi-FI" sz="1800" dirty="0" err="1"/>
              <a:t>Mendeleyssä</a:t>
            </a:r>
            <a:r>
              <a:rPr lang="fi-FI" sz="1800" dirty="0"/>
              <a:t> 1 lukija</a:t>
            </a:r>
          </a:p>
          <a:p>
            <a:pPr marL="342900" indent="-342900">
              <a:buFont typeface="Arial" panose="020B0604020202020204" pitchFamily="34" charset="0"/>
              <a:buChar char="•"/>
            </a:pPr>
            <a:endParaRPr lang="fi-FI" sz="1800" dirty="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err="1"/>
          </a:p>
        </p:txBody>
      </p:sp>
      <p:pic>
        <p:nvPicPr>
          <p:cNvPr id="11" name="Kuva 10">
            <a:extLst>
              <a:ext uri="{FF2B5EF4-FFF2-40B4-BE49-F238E27FC236}">
                <a16:creationId xmlns:a16="http://schemas.microsoft.com/office/drawing/2014/main" id="{8212CDC5-CF94-425D-9B30-74BEED6E7500}"/>
              </a:ext>
            </a:extLst>
          </p:cNvPr>
          <p:cNvPicPr>
            <a:picLocks noChangeAspect="1"/>
          </p:cNvPicPr>
          <p:nvPr/>
        </p:nvPicPr>
        <p:blipFill>
          <a:blip r:embed="rId4"/>
          <a:stretch>
            <a:fillRect/>
          </a:stretch>
        </p:blipFill>
        <p:spPr>
          <a:xfrm>
            <a:off x="5400835" y="5213331"/>
            <a:ext cx="5710810" cy="1170637"/>
          </a:xfrm>
          <a:prstGeom prst="rect">
            <a:avLst/>
          </a:prstGeom>
        </p:spPr>
      </p:pic>
      <p:pic>
        <p:nvPicPr>
          <p:cNvPr id="13" name="Kuva 12">
            <a:extLst>
              <a:ext uri="{FF2B5EF4-FFF2-40B4-BE49-F238E27FC236}">
                <a16:creationId xmlns:a16="http://schemas.microsoft.com/office/drawing/2014/main" id="{C3503ACA-C933-4660-B1A7-167D8C615177}"/>
              </a:ext>
            </a:extLst>
          </p:cNvPr>
          <p:cNvPicPr>
            <a:picLocks noChangeAspect="1"/>
          </p:cNvPicPr>
          <p:nvPr/>
        </p:nvPicPr>
        <p:blipFill>
          <a:blip r:embed="rId5"/>
          <a:stretch>
            <a:fillRect/>
          </a:stretch>
        </p:blipFill>
        <p:spPr>
          <a:xfrm>
            <a:off x="2865875" y="5010713"/>
            <a:ext cx="2170523" cy="1510304"/>
          </a:xfrm>
          <a:prstGeom prst="rect">
            <a:avLst/>
          </a:prstGeom>
        </p:spPr>
      </p:pic>
      <p:pic>
        <p:nvPicPr>
          <p:cNvPr id="15" name="Kuva 14">
            <a:extLst>
              <a:ext uri="{FF2B5EF4-FFF2-40B4-BE49-F238E27FC236}">
                <a16:creationId xmlns:a16="http://schemas.microsoft.com/office/drawing/2014/main" id="{A5AF0460-30A3-4C6D-9554-4E33D5305A18}"/>
              </a:ext>
            </a:extLst>
          </p:cNvPr>
          <p:cNvPicPr>
            <a:picLocks noChangeAspect="1"/>
          </p:cNvPicPr>
          <p:nvPr/>
        </p:nvPicPr>
        <p:blipFill>
          <a:blip r:embed="rId6"/>
          <a:stretch>
            <a:fillRect/>
          </a:stretch>
        </p:blipFill>
        <p:spPr>
          <a:xfrm>
            <a:off x="534746" y="4740407"/>
            <a:ext cx="2170523" cy="1426017"/>
          </a:xfrm>
          <a:prstGeom prst="rect">
            <a:avLst/>
          </a:prstGeom>
        </p:spPr>
      </p:pic>
    </p:spTree>
    <p:extLst>
      <p:ext uri="{BB962C8B-B14F-4D97-AF65-F5344CB8AC3E}">
        <p14:creationId xmlns:p14="http://schemas.microsoft.com/office/powerpoint/2010/main" val="402948946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AB7889-EA63-4D7A-B6DF-4F693B3CF8F8}"/>
              </a:ext>
            </a:extLst>
          </p:cNvPr>
          <p:cNvSpPr>
            <a:spLocks noGrp="1"/>
          </p:cNvSpPr>
          <p:nvPr>
            <p:ph type="title"/>
          </p:nvPr>
        </p:nvSpPr>
        <p:spPr>
          <a:xfrm>
            <a:off x="191344" y="395517"/>
            <a:ext cx="11521280" cy="1249544"/>
          </a:xfrm>
        </p:spPr>
        <p:txBody>
          <a:bodyPr/>
          <a:lstStyle/>
          <a:p>
            <a:r>
              <a:rPr lang="fi-FI" dirty="0"/>
              <a:t>Ympäristönmuutokset esteettiset ulottuvuudet</a:t>
            </a:r>
          </a:p>
        </p:txBody>
      </p:sp>
      <p:sp>
        <p:nvSpPr>
          <p:cNvPr id="4" name="Alatunnisteen paikkamerkki 3">
            <a:extLst>
              <a:ext uri="{FF2B5EF4-FFF2-40B4-BE49-F238E27FC236}">
                <a16:creationId xmlns:a16="http://schemas.microsoft.com/office/drawing/2014/main" id="{9E7648AF-52D3-41C8-8A08-12080E2BFADA}"/>
              </a:ext>
            </a:extLst>
          </p:cNvPr>
          <p:cNvSpPr>
            <a:spLocks noGrp="1"/>
          </p:cNvSpPr>
          <p:nvPr>
            <p:ph type="ftr" sz="quarter" idx="11"/>
          </p:nvPr>
        </p:nvSpPr>
        <p:spPr/>
        <p:txBody>
          <a:bodyPr/>
          <a:lstStyle/>
          <a:p>
            <a:r>
              <a:rPr lang="fi-FI"/>
              <a:t>HOB - latauslukuja ja altmetriikkaa</a:t>
            </a:r>
            <a:endParaRPr lang="fi-FI" dirty="0"/>
          </a:p>
        </p:txBody>
      </p:sp>
      <p:sp>
        <p:nvSpPr>
          <p:cNvPr id="5" name="Dian numeron paikkamerkki 4">
            <a:extLst>
              <a:ext uri="{FF2B5EF4-FFF2-40B4-BE49-F238E27FC236}">
                <a16:creationId xmlns:a16="http://schemas.microsoft.com/office/drawing/2014/main" id="{A1E82F05-EA76-4D10-A139-BCD544BB9855}"/>
              </a:ext>
            </a:extLst>
          </p:cNvPr>
          <p:cNvSpPr>
            <a:spLocks noGrp="1"/>
          </p:cNvSpPr>
          <p:nvPr>
            <p:ph type="sldNum" sz="quarter" idx="12"/>
          </p:nvPr>
        </p:nvSpPr>
        <p:spPr/>
        <p:txBody>
          <a:bodyPr/>
          <a:lstStyle/>
          <a:p>
            <a:pPr>
              <a:defRPr/>
            </a:pPr>
            <a:fld id="{4669315E-5A66-CF44-AE5D-C333B2F730C4}" type="slidenum">
              <a:rPr lang="en-GB" smtClean="0"/>
              <a:pPr>
                <a:defRPr/>
              </a:pPr>
              <a:t>7</a:t>
            </a:fld>
            <a:endParaRPr lang="en-GB" dirty="0"/>
          </a:p>
        </p:txBody>
      </p:sp>
      <p:sp>
        <p:nvSpPr>
          <p:cNvPr id="9" name="Tekstiruutu 8">
            <a:extLst>
              <a:ext uri="{FF2B5EF4-FFF2-40B4-BE49-F238E27FC236}">
                <a16:creationId xmlns:a16="http://schemas.microsoft.com/office/drawing/2014/main" id="{ED9E02A2-9A62-466C-9B77-4215F93AABB7}"/>
              </a:ext>
            </a:extLst>
          </p:cNvPr>
          <p:cNvSpPr txBox="1"/>
          <p:nvPr/>
        </p:nvSpPr>
        <p:spPr bwMode="auto">
          <a:xfrm>
            <a:off x="767408" y="1886054"/>
            <a:ext cx="4032448" cy="38779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ctr" anchorCtr="0" compatLnSpc="1">
            <a:prstTxWarp prst="textNoShape">
              <a:avLst/>
            </a:prstTxWarp>
            <a:spAutoFit/>
          </a:bodyPr>
          <a:lstStyle/>
          <a:p>
            <a:pPr marL="342900" indent="-342900">
              <a:buFont typeface="Arial" panose="020B0604020202020204" pitchFamily="34" charset="0"/>
              <a:buChar char="•"/>
            </a:pPr>
            <a:r>
              <a:rPr lang="fi-FI" sz="1800" dirty="0"/>
              <a:t>Latausluku 915</a:t>
            </a:r>
          </a:p>
          <a:p>
            <a:pPr marL="342900" indent="-342900">
              <a:buFont typeface="Arial" panose="020B0604020202020204" pitchFamily="34" charset="0"/>
              <a:buChar char="•"/>
            </a:pPr>
            <a:r>
              <a:rPr lang="fi-FI" sz="1800" dirty="0" err="1"/>
              <a:t>Altmetrics</a:t>
            </a:r>
            <a:r>
              <a:rPr lang="fi-FI" sz="1800" dirty="0"/>
              <a:t> Explorer: 22 twiittaajaa (28 </a:t>
            </a:r>
            <a:r>
              <a:rPr lang="fi-FI" sz="1800" dirty="0" err="1"/>
              <a:t>twiittiä</a:t>
            </a:r>
            <a:r>
              <a:rPr lang="fi-FI" sz="1800" dirty="0"/>
              <a:t>)</a:t>
            </a:r>
          </a:p>
          <a:p>
            <a:pPr marL="342900" indent="-342900">
              <a:buFont typeface="Arial" panose="020B0604020202020204" pitchFamily="34" charset="0"/>
              <a:buChar char="•"/>
            </a:pPr>
            <a:r>
              <a:rPr lang="fi-FI" sz="1800" dirty="0"/>
              <a:t>Kirjoittajat ja toimittajat ovat kiitettävästi twiitanneet kirjasta, osin jakamalla, osin omilla </a:t>
            </a:r>
            <a:r>
              <a:rPr lang="fi-FI" sz="1800" dirty="0" err="1"/>
              <a:t>twiiteillään</a:t>
            </a:r>
            <a:endParaRPr lang="fi-FI" sz="1800" dirty="0"/>
          </a:p>
          <a:p>
            <a:pPr marL="342900" indent="-342900">
              <a:buFont typeface="Arial" panose="020B0604020202020204" pitchFamily="34" charset="0"/>
              <a:buChar char="•"/>
            </a:pPr>
            <a:r>
              <a:rPr lang="fi-FI" sz="1800" dirty="0"/>
              <a:t>Huomattava latausluku estetiikan kirjaksi!</a:t>
            </a:r>
          </a:p>
          <a:p>
            <a:pPr marL="342900" indent="-342900">
              <a:buFont typeface="Arial" panose="020B0604020202020204" pitchFamily="34" charset="0"/>
              <a:buChar char="•"/>
            </a:pPr>
            <a:r>
              <a:rPr lang="fi-FI" sz="1800" dirty="0" err="1"/>
              <a:t>PlumX</a:t>
            </a:r>
            <a:r>
              <a:rPr lang="fi-FI" sz="1800" dirty="0"/>
              <a:t>: </a:t>
            </a:r>
            <a:r>
              <a:rPr lang="fi-FI" sz="1800" dirty="0" err="1"/>
              <a:t>Mendeleyssä</a:t>
            </a:r>
            <a:r>
              <a:rPr lang="fi-FI" sz="1800" dirty="0"/>
              <a:t> 1 lukija</a:t>
            </a:r>
          </a:p>
          <a:p>
            <a:pPr marL="342900" indent="-342900">
              <a:buFont typeface="Arial" panose="020B0604020202020204" pitchFamily="34" charset="0"/>
              <a:buChar char="•"/>
            </a:pPr>
            <a:endParaRPr lang="fi-FI" sz="1800" dirty="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err="1"/>
          </a:p>
        </p:txBody>
      </p:sp>
      <p:pic>
        <p:nvPicPr>
          <p:cNvPr id="10" name="Kuva 9">
            <a:extLst>
              <a:ext uri="{FF2B5EF4-FFF2-40B4-BE49-F238E27FC236}">
                <a16:creationId xmlns:a16="http://schemas.microsoft.com/office/drawing/2014/main" id="{7A587E9C-08A2-42EE-BF18-18EDF06CAA0E}"/>
              </a:ext>
            </a:extLst>
          </p:cNvPr>
          <p:cNvPicPr>
            <a:picLocks noChangeAspect="1"/>
          </p:cNvPicPr>
          <p:nvPr/>
        </p:nvPicPr>
        <p:blipFill>
          <a:blip r:embed="rId3"/>
          <a:stretch>
            <a:fillRect/>
          </a:stretch>
        </p:blipFill>
        <p:spPr>
          <a:xfrm>
            <a:off x="5197004" y="1556792"/>
            <a:ext cx="6154072" cy="4095922"/>
          </a:xfrm>
          <a:prstGeom prst="rect">
            <a:avLst/>
          </a:prstGeom>
        </p:spPr>
      </p:pic>
      <p:pic>
        <p:nvPicPr>
          <p:cNvPr id="14" name="Kuva 13">
            <a:extLst>
              <a:ext uri="{FF2B5EF4-FFF2-40B4-BE49-F238E27FC236}">
                <a16:creationId xmlns:a16="http://schemas.microsoft.com/office/drawing/2014/main" id="{8756ED43-F862-4156-B287-593EC77E0D18}"/>
              </a:ext>
            </a:extLst>
          </p:cNvPr>
          <p:cNvPicPr>
            <a:picLocks noChangeAspect="1"/>
          </p:cNvPicPr>
          <p:nvPr/>
        </p:nvPicPr>
        <p:blipFill>
          <a:blip r:embed="rId4"/>
          <a:stretch>
            <a:fillRect/>
          </a:stretch>
        </p:blipFill>
        <p:spPr>
          <a:xfrm>
            <a:off x="0" y="4805946"/>
            <a:ext cx="12192000" cy="1199086"/>
          </a:xfrm>
          <a:prstGeom prst="rect">
            <a:avLst/>
          </a:prstGeom>
        </p:spPr>
      </p:pic>
      <p:pic>
        <p:nvPicPr>
          <p:cNvPr id="17" name="Kuva 16">
            <a:extLst>
              <a:ext uri="{FF2B5EF4-FFF2-40B4-BE49-F238E27FC236}">
                <a16:creationId xmlns:a16="http://schemas.microsoft.com/office/drawing/2014/main" id="{FCC9059E-288B-4396-8CF2-F280E6F2E1ED}"/>
              </a:ext>
            </a:extLst>
          </p:cNvPr>
          <p:cNvPicPr>
            <a:picLocks noChangeAspect="1"/>
          </p:cNvPicPr>
          <p:nvPr/>
        </p:nvPicPr>
        <p:blipFill>
          <a:blip r:embed="rId5"/>
          <a:stretch>
            <a:fillRect/>
          </a:stretch>
        </p:blipFill>
        <p:spPr>
          <a:xfrm>
            <a:off x="2982662" y="5652714"/>
            <a:ext cx="1997968" cy="1182131"/>
          </a:xfrm>
          <a:prstGeom prst="rect">
            <a:avLst/>
          </a:prstGeom>
        </p:spPr>
      </p:pic>
    </p:spTree>
    <p:extLst>
      <p:ext uri="{BB962C8B-B14F-4D97-AF65-F5344CB8AC3E}">
        <p14:creationId xmlns:p14="http://schemas.microsoft.com/office/powerpoint/2010/main" val="74994966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AB7889-EA63-4D7A-B6DF-4F693B3CF8F8}"/>
              </a:ext>
            </a:extLst>
          </p:cNvPr>
          <p:cNvSpPr>
            <a:spLocks noGrp="1"/>
          </p:cNvSpPr>
          <p:nvPr>
            <p:ph type="title"/>
          </p:nvPr>
        </p:nvSpPr>
        <p:spPr>
          <a:xfrm>
            <a:off x="191344" y="395517"/>
            <a:ext cx="11521280" cy="1249544"/>
          </a:xfrm>
        </p:spPr>
        <p:txBody>
          <a:bodyPr/>
          <a:lstStyle/>
          <a:p>
            <a:r>
              <a:rPr lang="fi-FI" dirty="0"/>
              <a:t>Naisten vallankäytöstä </a:t>
            </a:r>
            <a:r>
              <a:rPr lang="fi-FI" dirty="0" err="1"/>
              <a:t>assyriassa</a:t>
            </a:r>
            <a:r>
              <a:rPr lang="fi-FI" dirty="0"/>
              <a:t> (2015)</a:t>
            </a:r>
          </a:p>
        </p:txBody>
      </p:sp>
      <p:sp>
        <p:nvSpPr>
          <p:cNvPr id="4" name="Alatunnisteen paikkamerkki 3">
            <a:extLst>
              <a:ext uri="{FF2B5EF4-FFF2-40B4-BE49-F238E27FC236}">
                <a16:creationId xmlns:a16="http://schemas.microsoft.com/office/drawing/2014/main" id="{9E7648AF-52D3-41C8-8A08-12080E2BFADA}"/>
              </a:ext>
            </a:extLst>
          </p:cNvPr>
          <p:cNvSpPr>
            <a:spLocks noGrp="1"/>
          </p:cNvSpPr>
          <p:nvPr>
            <p:ph type="ftr" sz="quarter" idx="11"/>
          </p:nvPr>
        </p:nvSpPr>
        <p:spPr/>
        <p:txBody>
          <a:bodyPr/>
          <a:lstStyle/>
          <a:p>
            <a:r>
              <a:rPr lang="fi-FI"/>
              <a:t>HOB - latauslukuja ja altmetriikkaa</a:t>
            </a:r>
            <a:endParaRPr lang="fi-FI" dirty="0"/>
          </a:p>
        </p:txBody>
      </p:sp>
      <p:sp>
        <p:nvSpPr>
          <p:cNvPr id="5" name="Dian numeron paikkamerkki 4">
            <a:extLst>
              <a:ext uri="{FF2B5EF4-FFF2-40B4-BE49-F238E27FC236}">
                <a16:creationId xmlns:a16="http://schemas.microsoft.com/office/drawing/2014/main" id="{A1E82F05-EA76-4D10-A139-BCD544BB9855}"/>
              </a:ext>
            </a:extLst>
          </p:cNvPr>
          <p:cNvSpPr>
            <a:spLocks noGrp="1"/>
          </p:cNvSpPr>
          <p:nvPr>
            <p:ph type="sldNum" sz="quarter" idx="12"/>
          </p:nvPr>
        </p:nvSpPr>
        <p:spPr/>
        <p:txBody>
          <a:bodyPr/>
          <a:lstStyle/>
          <a:p>
            <a:pPr>
              <a:defRPr/>
            </a:pPr>
            <a:fld id="{4669315E-5A66-CF44-AE5D-C333B2F730C4}" type="slidenum">
              <a:rPr lang="en-GB" smtClean="0"/>
              <a:pPr>
                <a:defRPr/>
              </a:pPr>
              <a:t>8</a:t>
            </a:fld>
            <a:endParaRPr lang="en-GB" dirty="0"/>
          </a:p>
        </p:txBody>
      </p:sp>
      <p:sp>
        <p:nvSpPr>
          <p:cNvPr id="9" name="Tekstiruutu 8">
            <a:extLst>
              <a:ext uri="{FF2B5EF4-FFF2-40B4-BE49-F238E27FC236}">
                <a16:creationId xmlns:a16="http://schemas.microsoft.com/office/drawing/2014/main" id="{ED9E02A2-9A62-466C-9B77-4215F93AABB7}"/>
              </a:ext>
            </a:extLst>
          </p:cNvPr>
          <p:cNvSpPr txBox="1"/>
          <p:nvPr/>
        </p:nvSpPr>
        <p:spPr bwMode="auto">
          <a:xfrm>
            <a:off x="767408" y="2024554"/>
            <a:ext cx="4032448" cy="36009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rtlCol="0" anchor="ctr" anchorCtr="0" compatLnSpc="1">
            <a:prstTxWarp prst="textNoShape">
              <a:avLst/>
            </a:prstTxWarp>
            <a:spAutoFit/>
          </a:bodyPr>
          <a:lstStyle/>
          <a:p>
            <a:pPr marL="342900" indent="-342900">
              <a:buFont typeface="Arial" panose="020B0604020202020204" pitchFamily="34" charset="0"/>
              <a:buChar char="•"/>
            </a:pPr>
            <a:r>
              <a:rPr lang="fi-FI" sz="1800" dirty="0"/>
              <a:t>Latausluku 93</a:t>
            </a:r>
          </a:p>
          <a:p>
            <a:pPr marL="342900" indent="-342900">
              <a:buFont typeface="Arial" panose="020B0604020202020204" pitchFamily="34" charset="0"/>
              <a:buChar char="•"/>
            </a:pPr>
            <a:r>
              <a:rPr lang="fi-FI" sz="1800" dirty="0" err="1"/>
              <a:t>Altmetrics</a:t>
            </a:r>
            <a:r>
              <a:rPr lang="fi-FI" sz="1800" dirty="0"/>
              <a:t> Explorer: 21 twiittaajaa (23 </a:t>
            </a:r>
            <a:r>
              <a:rPr lang="fi-FI" sz="1800" dirty="0" err="1"/>
              <a:t>twiittiä</a:t>
            </a:r>
            <a:r>
              <a:rPr lang="fi-FI" sz="1800" dirty="0"/>
              <a:t>)</a:t>
            </a:r>
          </a:p>
          <a:p>
            <a:pPr marL="342900" indent="-342900">
              <a:buFont typeface="Arial" panose="020B0604020202020204" pitchFamily="34" charset="0"/>
              <a:buChar char="•"/>
            </a:pPr>
            <a:r>
              <a:rPr lang="fi-FI" sz="1800" dirty="0"/>
              <a:t>Toimittajan </a:t>
            </a:r>
            <a:r>
              <a:rPr lang="fi-FI" sz="1800" dirty="0" err="1"/>
              <a:t>twiittiä</a:t>
            </a:r>
            <a:r>
              <a:rPr lang="fi-FI" sz="1800" dirty="0"/>
              <a:t> jaettu paljon ympäri maailmaa – hyvin muotoiltu twiitti on helppo jakaa!</a:t>
            </a:r>
          </a:p>
          <a:p>
            <a:pPr marL="342900" indent="-342900">
              <a:buFont typeface="Arial" panose="020B0604020202020204" pitchFamily="34" charset="0"/>
              <a:buChar char="•"/>
            </a:pPr>
            <a:r>
              <a:rPr lang="fi-FI" sz="1800" dirty="0" err="1"/>
              <a:t>Dimensionsissa</a:t>
            </a:r>
            <a:r>
              <a:rPr lang="fi-FI" sz="1800" dirty="0"/>
              <a:t> 2 lukijaa</a:t>
            </a:r>
          </a:p>
          <a:p>
            <a:endParaRPr lang="fi-FI" sz="1800" dirty="0"/>
          </a:p>
          <a:p>
            <a:endParaRPr lang="fi-FI" sz="1800" dirty="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err="1"/>
          </a:p>
        </p:txBody>
      </p:sp>
      <p:pic>
        <p:nvPicPr>
          <p:cNvPr id="6" name="Kuva 5">
            <a:extLst>
              <a:ext uri="{FF2B5EF4-FFF2-40B4-BE49-F238E27FC236}">
                <a16:creationId xmlns:a16="http://schemas.microsoft.com/office/drawing/2014/main" id="{3F4BF9AE-8365-4893-A8E4-0E63BB362160}"/>
              </a:ext>
            </a:extLst>
          </p:cNvPr>
          <p:cNvPicPr>
            <a:picLocks noChangeAspect="1"/>
          </p:cNvPicPr>
          <p:nvPr/>
        </p:nvPicPr>
        <p:blipFill>
          <a:blip r:embed="rId3"/>
          <a:stretch>
            <a:fillRect/>
          </a:stretch>
        </p:blipFill>
        <p:spPr>
          <a:xfrm>
            <a:off x="5015560" y="1774557"/>
            <a:ext cx="6696288" cy="3231654"/>
          </a:xfrm>
          <a:prstGeom prst="rect">
            <a:avLst/>
          </a:prstGeom>
        </p:spPr>
      </p:pic>
      <p:pic>
        <p:nvPicPr>
          <p:cNvPr id="8" name="Kuva 7">
            <a:extLst>
              <a:ext uri="{FF2B5EF4-FFF2-40B4-BE49-F238E27FC236}">
                <a16:creationId xmlns:a16="http://schemas.microsoft.com/office/drawing/2014/main" id="{300EF057-DBC3-453B-827F-2D6A9518B109}"/>
              </a:ext>
            </a:extLst>
          </p:cNvPr>
          <p:cNvPicPr>
            <a:picLocks noChangeAspect="1"/>
          </p:cNvPicPr>
          <p:nvPr/>
        </p:nvPicPr>
        <p:blipFill>
          <a:blip r:embed="rId4"/>
          <a:stretch>
            <a:fillRect/>
          </a:stretch>
        </p:blipFill>
        <p:spPr>
          <a:xfrm>
            <a:off x="1055440" y="3933056"/>
            <a:ext cx="2808567" cy="1940626"/>
          </a:xfrm>
          <a:prstGeom prst="rect">
            <a:avLst/>
          </a:prstGeom>
        </p:spPr>
      </p:pic>
    </p:spTree>
    <p:extLst>
      <p:ext uri="{BB962C8B-B14F-4D97-AF65-F5344CB8AC3E}">
        <p14:creationId xmlns:p14="http://schemas.microsoft.com/office/powerpoint/2010/main" val="287683016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AB7889-EA63-4D7A-B6DF-4F693B3CF8F8}"/>
              </a:ext>
            </a:extLst>
          </p:cNvPr>
          <p:cNvSpPr>
            <a:spLocks noGrp="1"/>
          </p:cNvSpPr>
          <p:nvPr>
            <p:ph type="title"/>
          </p:nvPr>
        </p:nvSpPr>
        <p:spPr>
          <a:xfrm>
            <a:off x="191344" y="395517"/>
            <a:ext cx="11521280" cy="1249544"/>
          </a:xfrm>
        </p:spPr>
        <p:txBody>
          <a:bodyPr/>
          <a:lstStyle/>
          <a:p>
            <a:r>
              <a:rPr lang="fi-FI" dirty="0"/>
              <a:t>Sateenkaari-Suomi – ensimmäinen HOB-maininta </a:t>
            </a:r>
            <a:r>
              <a:rPr lang="fi-FI" dirty="0" err="1"/>
              <a:t>wikipediassa</a:t>
            </a:r>
            <a:r>
              <a:rPr lang="fi-FI" dirty="0"/>
              <a:t>! </a:t>
            </a:r>
          </a:p>
        </p:txBody>
      </p:sp>
      <p:sp>
        <p:nvSpPr>
          <p:cNvPr id="4" name="Alatunnisteen paikkamerkki 3">
            <a:extLst>
              <a:ext uri="{FF2B5EF4-FFF2-40B4-BE49-F238E27FC236}">
                <a16:creationId xmlns:a16="http://schemas.microsoft.com/office/drawing/2014/main" id="{9E7648AF-52D3-41C8-8A08-12080E2BFADA}"/>
              </a:ext>
            </a:extLst>
          </p:cNvPr>
          <p:cNvSpPr>
            <a:spLocks noGrp="1"/>
          </p:cNvSpPr>
          <p:nvPr>
            <p:ph type="ftr" sz="quarter" idx="11"/>
          </p:nvPr>
        </p:nvSpPr>
        <p:spPr/>
        <p:txBody>
          <a:bodyPr/>
          <a:lstStyle/>
          <a:p>
            <a:r>
              <a:rPr lang="fi-FI"/>
              <a:t>HOB - latauslukuja ja altmetriikkaa</a:t>
            </a:r>
            <a:endParaRPr lang="fi-FI" dirty="0"/>
          </a:p>
        </p:txBody>
      </p:sp>
      <p:sp>
        <p:nvSpPr>
          <p:cNvPr id="5" name="Dian numeron paikkamerkki 4">
            <a:extLst>
              <a:ext uri="{FF2B5EF4-FFF2-40B4-BE49-F238E27FC236}">
                <a16:creationId xmlns:a16="http://schemas.microsoft.com/office/drawing/2014/main" id="{A1E82F05-EA76-4D10-A139-BCD544BB9855}"/>
              </a:ext>
            </a:extLst>
          </p:cNvPr>
          <p:cNvSpPr>
            <a:spLocks noGrp="1"/>
          </p:cNvSpPr>
          <p:nvPr>
            <p:ph type="sldNum" sz="quarter" idx="12"/>
          </p:nvPr>
        </p:nvSpPr>
        <p:spPr/>
        <p:txBody>
          <a:bodyPr/>
          <a:lstStyle/>
          <a:p>
            <a:pPr>
              <a:defRPr/>
            </a:pPr>
            <a:fld id="{4669315E-5A66-CF44-AE5D-C333B2F730C4}" type="slidenum">
              <a:rPr lang="en-GB" smtClean="0"/>
              <a:pPr>
                <a:defRPr/>
              </a:pPr>
              <a:t>9</a:t>
            </a:fld>
            <a:endParaRPr lang="en-GB" dirty="0"/>
          </a:p>
        </p:txBody>
      </p:sp>
      <p:sp>
        <p:nvSpPr>
          <p:cNvPr id="9" name="Tekstiruutu 8">
            <a:extLst>
              <a:ext uri="{FF2B5EF4-FFF2-40B4-BE49-F238E27FC236}">
                <a16:creationId xmlns:a16="http://schemas.microsoft.com/office/drawing/2014/main" id="{ED9E02A2-9A62-466C-9B77-4215F93AABB7}"/>
              </a:ext>
            </a:extLst>
          </p:cNvPr>
          <p:cNvSpPr txBox="1"/>
          <p:nvPr/>
        </p:nvSpPr>
        <p:spPr bwMode="auto">
          <a:xfrm>
            <a:off x="263352" y="1979448"/>
            <a:ext cx="4095209" cy="5262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ctr" anchorCtr="0" compatLnSpc="1">
            <a:prstTxWarp prst="textNoShape">
              <a:avLst/>
            </a:prstTxWarp>
            <a:spAutoFit/>
          </a:bodyPr>
          <a:lstStyle/>
          <a:p>
            <a:pPr marL="342900" indent="-342900">
              <a:buFont typeface="Arial" panose="020B0604020202020204" pitchFamily="34" charset="0"/>
              <a:buChar char="•"/>
            </a:pPr>
            <a:r>
              <a:rPr lang="fi-FI" sz="1800" dirty="0"/>
              <a:t>Latausluku 252</a:t>
            </a:r>
          </a:p>
          <a:p>
            <a:pPr marL="342900" indent="-342900">
              <a:buFont typeface="Arial" panose="020B0604020202020204" pitchFamily="34" charset="0"/>
              <a:buChar char="•"/>
            </a:pPr>
            <a:r>
              <a:rPr lang="fi-FI" sz="1800" dirty="0" err="1"/>
              <a:t>Altmetrics</a:t>
            </a:r>
            <a:r>
              <a:rPr lang="fi-FI" sz="1800" dirty="0"/>
              <a:t> Explorer: 6 twiittaajaa (6 </a:t>
            </a:r>
            <a:r>
              <a:rPr lang="fi-FI" sz="1800" dirty="0" err="1"/>
              <a:t>twiittiä</a:t>
            </a:r>
            <a:r>
              <a:rPr lang="fi-FI" sz="1800" dirty="0"/>
              <a:t>)</a:t>
            </a:r>
          </a:p>
          <a:p>
            <a:pPr marL="342900" indent="-342900">
              <a:buFont typeface="Arial" panose="020B0604020202020204" pitchFamily="34" charset="0"/>
              <a:buChar char="•"/>
            </a:pPr>
            <a:r>
              <a:rPr lang="fi-FI" sz="1800" dirty="0"/>
              <a:t>Kirja jo vuodelta 2007, tekijät eivät aktiivisia Somessa, mutta Tasa-arvotiedon </a:t>
            </a:r>
            <a:r>
              <a:rPr lang="fi-FI" sz="1800" dirty="0" err="1"/>
              <a:t>twiittiä</a:t>
            </a:r>
            <a:r>
              <a:rPr lang="fi-FI" sz="1800" dirty="0"/>
              <a:t> jaettu jonkin verran. </a:t>
            </a:r>
          </a:p>
          <a:p>
            <a:pPr marL="342900" indent="-342900">
              <a:buFont typeface="Arial" panose="020B0604020202020204" pitchFamily="34" charset="0"/>
              <a:buChar char="•"/>
            </a:pPr>
            <a:r>
              <a:rPr lang="fi-FI" sz="1800" dirty="0"/>
              <a:t>Kirjalla vajaat kaksi vuotta kestänyt </a:t>
            </a:r>
            <a:br>
              <a:rPr lang="fi-FI" sz="1800" dirty="0"/>
            </a:br>
            <a:r>
              <a:rPr lang="fi-FI" sz="1800" dirty="0"/>
              <a:t>matka HOB-kirjaksi, suuri työ lupien </a:t>
            </a:r>
            <a:br>
              <a:rPr lang="fi-FI" sz="1800" dirty="0"/>
            </a:br>
            <a:r>
              <a:rPr lang="fi-FI" sz="1800" dirty="0"/>
              <a:t>selvittämisessä. Kiitämme avusta </a:t>
            </a:r>
            <a:br>
              <a:rPr lang="fi-FI" sz="1800" dirty="0"/>
            </a:br>
            <a:r>
              <a:rPr lang="fi-FI" sz="1800" dirty="0"/>
              <a:t>Eva </a:t>
            </a:r>
            <a:r>
              <a:rPr lang="fi-FI" sz="1800" dirty="0" err="1"/>
              <a:t>Isakssonia</a:t>
            </a:r>
            <a:r>
              <a:rPr lang="fi-FI" sz="1800" dirty="0"/>
              <a:t>!</a:t>
            </a:r>
          </a:p>
          <a:p>
            <a:pPr marL="342900" indent="-342900">
              <a:buFont typeface="Arial" panose="020B0604020202020204" pitchFamily="34" charset="0"/>
              <a:buChar char="•"/>
            </a:pPr>
            <a:r>
              <a:rPr lang="fi-FI" sz="1800" dirty="0"/>
              <a:t>Kaksi mainintaa Wikipediassa: </a:t>
            </a:r>
            <a:r>
              <a:rPr lang="fi-FI" sz="1800" dirty="0" err="1"/>
              <a:t>Psyke</a:t>
            </a:r>
            <a:r>
              <a:rPr lang="fi-FI" sz="1800" dirty="0"/>
              <a:t> ja Toivottulapsi.com </a:t>
            </a:r>
          </a:p>
          <a:p>
            <a:endParaRPr lang="fi-FI" sz="1800" dirty="0"/>
          </a:p>
          <a:p>
            <a:endParaRPr lang="fi-FI" sz="1800" dirty="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err="1"/>
          </a:p>
        </p:txBody>
      </p:sp>
      <p:pic>
        <p:nvPicPr>
          <p:cNvPr id="7" name="Kuva 6">
            <a:extLst>
              <a:ext uri="{FF2B5EF4-FFF2-40B4-BE49-F238E27FC236}">
                <a16:creationId xmlns:a16="http://schemas.microsoft.com/office/drawing/2014/main" id="{D99E8FDE-7408-43C7-9885-A981B0FB7C34}"/>
              </a:ext>
            </a:extLst>
          </p:cNvPr>
          <p:cNvPicPr>
            <a:picLocks noChangeAspect="1"/>
          </p:cNvPicPr>
          <p:nvPr/>
        </p:nvPicPr>
        <p:blipFill>
          <a:blip r:embed="rId3"/>
          <a:stretch>
            <a:fillRect/>
          </a:stretch>
        </p:blipFill>
        <p:spPr>
          <a:xfrm>
            <a:off x="5375920" y="1663357"/>
            <a:ext cx="6296595" cy="3325324"/>
          </a:xfrm>
          <a:prstGeom prst="rect">
            <a:avLst/>
          </a:prstGeom>
        </p:spPr>
      </p:pic>
      <p:pic>
        <p:nvPicPr>
          <p:cNvPr id="11" name="Kuva 10">
            <a:extLst>
              <a:ext uri="{FF2B5EF4-FFF2-40B4-BE49-F238E27FC236}">
                <a16:creationId xmlns:a16="http://schemas.microsoft.com/office/drawing/2014/main" id="{0C46205D-D92E-4B01-A4B4-D6DDE5E1C8AF}"/>
              </a:ext>
            </a:extLst>
          </p:cNvPr>
          <p:cNvPicPr>
            <a:picLocks noChangeAspect="1"/>
          </p:cNvPicPr>
          <p:nvPr/>
        </p:nvPicPr>
        <p:blipFill>
          <a:blip r:embed="rId4"/>
          <a:stretch>
            <a:fillRect/>
          </a:stretch>
        </p:blipFill>
        <p:spPr>
          <a:xfrm>
            <a:off x="4430569" y="4610937"/>
            <a:ext cx="7496175" cy="1514475"/>
          </a:xfrm>
          <a:prstGeom prst="rect">
            <a:avLst/>
          </a:prstGeom>
        </p:spPr>
      </p:pic>
    </p:spTree>
    <p:extLst>
      <p:ext uri="{BB962C8B-B14F-4D97-AF65-F5344CB8AC3E}">
        <p14:creationId xmlns:p14="http://schemas.microsoft.com/office/powerpoint/2010/main" val="1419785153"/>
      </p:ext>
    </p:extLst>
  </p:cSld>
  <p:clrMapOvr>
    <a:masterClrMapping/>
  </p:clrMapOvr>
  <p:transition spd="slow"/>
</p:sld>
</file>

<file path=ppt/theme/theme1.xml><?xml version="1.0" encoding="utf-8"?>
<a:theme xmlns:a="http://schemas.openxmlformats.org/drawingml/2006/main" name="1_HY_2016">
  <a:themeElements>
    <a:clrScheme name="HY2016">
      <a:dk1>
        <a:sysClr val="windowText" lastClr="000000"/>
      </a:dk1>
      <a:lt1>
        <a:srgbClr val="FFFFFF"/>
      </a:lt1>
      <a:dk2>
        <a:srgbClr val="8C8A87"/>
      </a:dk2>
      <a:lt2>
        <a:srgbClr val="FFFFFF"/>
      </a:lt2>
      <a:accent1>
        <a:srgbClr val="0E4073"/>
      </a:accent1>
      <a:accent2>
        <a:srgbClr val="7B3CB4"/>
      </a:accent2>
      <a:accent3>
        <a:srgbClr val="45BC9F"/>
      </a:accent3>
      <a:accent4>
        <a:srgbClr val="A5E363"/>
      </a:accent4>
      <a:accent5>
        <a:srgbClr val="7ECEF1"/>
      </a:accent5>
      <a:accent6>
        <a:srgbClr val="FFE263"/>
      </a:accent6>
      <a:hlink>
        <a:srgbClr val="0091D0"/>
      </a:hlink>
      <a:folHlink>
        <a:srgbClr val="8C8A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0" tIns="0" rIns="0" bIns="0" numCol="1" anchor="ctr" anchorCtr="0" compatLnSpc="1">
        <a:prstTxWarp prst="textNoShape">
          <a:avLst/>
        </a:prstTxWarp>
      </a:bodyPr>
      <a:lstStyle>
        <a:defPPr>
          <a:defRPr dirty="0" err="1" smtClean="0"/>
        </a:defPPr>
      </a:lstStyle>
    </a:txDef>
  </a:objectDefaults>
  <a:extraClrSchemeLst/>
  <a:extLst>
    <a:ext uri="{05A4C25C-085E-4340-85A3-A5531E510DB2}">
      <thm15:themeFamily xmlns:thm15="http://schemas.microsoft.com/office/thememl/2012/main" name="HY_template_Arial_basic_widescreen_20042016.potx" id="{28925FB7-B4B1-46E9-B659-90022767B50D}" vid="{0C96BA78-BA98-4915-B324-CFB414722EE0}"/>
    </a:ext>
  </a:extLst>
</a:theme>
</file>

<file path=ppt/theme/theme2.xml><?xml version="1.0" encoding="utf-8"?>
<a:theme xmlns:a="http://schemas.openxmlformats.org/drawingml/2006/main" name="Office Theme">
  <a:themeElements>
    <a:clrScheme name="HY (konserni)">
      <a:dk1>
        <a:sysClr val="windowText" lastClr="000000"/>
      </a:dk1>
      <a:lt1>
        <a:srgbClr val="FFFFFF"/>
      </a:lt1>
      <a:dk2>
        <a:srgbClr val="8C8A87"/>
      </a:dk2>
      <a:lt2>
        <a:srgbClr val="FFFFFF"/>
      </a:lt2>
      <a:accent1>
        <a:srgbClr val="8C8A87"/>
      </a:accent1>
      <a:accent2>
        <a:srgbClr val="1E1C77"/>
      </a:accent2>
      <a:accent3>
        <a:srgbClr val="FCA311"/>
      </a:accent3>
      <a:accent4>
        <a:srgbClr val="256EC7"/>
      </a:accent4>
      <a:accent5>
        <a:srgbClr val="8EAC7D"/>
      </a:accent5>
      <a:accent6>
        <a:srgbClr val="718A93"/>
      </a:accent6>
      <a:hlink>
        <a:srgbClr val="FCA311"/>
      </a:hlink>
      <a:folHlink>
        <a:srgbClr val="8C8A87"/>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HY (konserni)">
      <a:dk1>
        <a:sysClr val="windowText" lastClr="000000"/>
      </a:dk1>
      <a:lt1>
        <a:srgbClr val="FFFFFF"/>
      </a:lt1>
      <a:dk2>
        <a:srgbClr val="8C8A87"/>
      </a:dk2>
      <a:lt2>
        <a:srgbClr val="FFFFFF"/>
      </a:lt2>
      <a:accent1>
        <a:srgbClr val="8C8A87"/>
      </a:accent1>
      <a:accent2>
        <a:srgbClr val="1E1C77"/>
      </a:accent2>
      <a:accent3>
        <a:srgbClr val="FCA311"/>
      </a:accent3>
      <a:accent4>
        <a:srgbClr val="256EC7"/>
      </a:accent4>
      <a:accent5>
        <a:srgbClr val="8EAC7D"/>
      </a:accent5>
      <a:accent6>
        <a:srgbClr val="718A93"/>
      </a:accent6>
      <a:hlink>
        <a:srgbClr val="FCA311"/>
      </a:hlink>
      <a:folHlink>
        <a:srgbClr val="8C8A87"/>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Y2016">
    <a:dk1>
      <a:sysClr val="windowText" lastClr="000000"/>
    </a:dk1>
    <a:lt1>
      <a:srgbClr val="FFFFFF"/>
    </a:lt1>
    <a:dk2>
      <a:srgbClr val="8C8A87"/>
    </a:dk2>
    <a:lt2>
      <a:srgbClr val="FFFFFF"/>
    </a:lt2>
    <a:accent1>
      <a:srgbClr val="0E4073"/>
    </a:accent1>
    <a:accent2>
      <a:srgbClr val="7B3CB4"/>
    </a:accent2>
    <a:accent3>
      <a:srgbClr val="45BC9F"/>
    </a:accent3>
    <a:accent4>
      <a:srgbClr val="A5E363"/>
    </a:accent4>
    <a:accent5>
      <a:srgbClr val="7ECEF1"/>
    </a:accent5>
    <a:accent6>
      <a:srgbClr val="FFE263"/>
    </a:accent6>
    <a:hlink>
      <a:srgbClr val="0091D0"/>
    </a:hlink>
    <a:folHlink>
      <a:srgbClr val="8C8A8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a01a6a4-fa77-4f42-a220-5a52c3926565">
      <Terms xmlns="http://schemas.microsoft.com/office/infopath/2007/PartnerControls"/>
    </lcf76f155ced4ddcb4097134ff3c332f>
    <TaxCatchAll xmlns="3dd6b32f-ccab-4544-9800-4bac6929ef3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ABA23C3CF80EC4EA130961CFCA02EDD" ma:contentTypeVersion="15" ma:contentTypeDescription="Create a new document." ma:contentTypeScope="" ma:versionID="bf0e64539420dca2c0ca06f199ff46e4">
  <xsd:schema xmlns:xsd="http://www.w3.org/2001/XMLSchema" xmlns:xs="http://www.w3.org/2001/XMLSchema" xmlns:p="http://schemas.microsoft.com/office/2006/metadata/properties" xmlns:ns2="ba01a6a4-fa77-4f42-a220-5a52c3926565" xmlns:ns3="3dd6b32f-ccab-4544-9800-4bac6929ef3e" targetNamespace="http://schemas.microsoft.com/office/2006/metadata/properties" ma:root="true" ma:fieldsID="2117aa2d9ee5c74239f18570ad52030c" ns2:_="" ns3:_="">
    <xsd:import namespace="ba01a6a4-fa77-4f42-a220-5a52c3926565"/>
    <xsd:import namespace="3dd6b32f-ccab-4544-9800-4bac6929ef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01a6a4-fa77-4f42-a220-5a52c39265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f519134-deff-459f-81c1-98498d3da87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dd6b32f-ccab-4544-9800-4bac6929ef3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a7d1330-fd9c-41e7-9460-7ba441d229fa}" ma:internalName="TaxCatchAll" ma:showField="CatchAllData" ma:web="3dd6b32f-ccab-4544-9800-4bac6929ef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3B85A7-5B68-4341-99CD-F18E8CF6C978}">
  <ds:schemaRef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ba01a6a4-fa77-4f42-a220-5a52c3926565"/>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45E7AEA-E0C7-434C-B6C6-6514588F601F}"/>
</file>

<file path=customXml/itemProps3.xml><?xml version="1.0" encoding="utf-8"?>
<ds:datastoreItem xmlns:ds="http://schemas.openxmlformats.org/officeDocument/2006/customXml" ds:itemID="{51D784D3-CEFE-45A0-996F-E8FCADCBB0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808</Words>
  <Application>Microsoft Office PowerPoint</Application>
  <PresentationFormat>Laajakuva</PresentationFormat>
  <Paragraphs>138</Paragraphs>
  <Slides>13</Slides>
  <Notes>6</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13</vt:i4>
      </vt:variant>
    </vt:vector>
  </HeadingPairs>
  <TitlesOfParts>
    <vt:vector size="18" baseType="lpstr">
      <vt:lpstr>Arial</vt:lpstr>
      <vt:lpstr>Calibri</vt:lpstr>
      <vt:lpstr>Gotham Narrow Bold</vt:lpstr>
      <vt:lpstr>Gotham Narrow Book</vt:lpstr>
      <vt:lpstr>1_HY_2016</vt:lpstr>
      <vt:lpstr>Helda open Books-Latauslukuja ja altmetriikkaa 2022 </vt:lpstr>
      <vt:lpstr>TOP 10 HOB-lataukset 2022 </vt:lpstr>
      <vt:lpstr>Hob altmetriikan näkökulmasta </vt:lpstr>
      <vt:lpstr>HOB-kirjojen näkyvyys 2022 </vt:lpstr>
      <vt:lpstr>Eniten näkyvyyttä keränneet julkaisut </vt:lpstr>
      <vt:lpstr>Tieteidenvälisyydestä opetuksessa</vt:lpstr>
      <vt:lpstr>Ympäristönmuutokset esteettiset ulottuvuudet</vt:lpstr>
      <vt:lpstr>Naisten vallankäytöstä assyriassa (2015)</vt:lpstr>
      <vt:lpstr>Sateenkaari-Suomi – ensimmäinen HOB-maininta wikipediassa! </vt:lpstr>
      <vt:lpstr>Venäjän kielioppi – menetetty Some-mahdollisuus </vt:lpstr>
      <vt:lpstr>Vähiten huomiota saaneet kirjat</vt:lpstr>
      <vt:lpstr>Muutama huomio HOBISTA ja NÄKYVYYDESTÄ </vt:lpstr>
      <vt:lpstr>PowerPoint-esitys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2018-02-15T08:28:46Z</dcterms:created>
  <dcterms:modified xsi:type="dcterms:W3CDTF">2022-12-14T05:48:29Z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0x0101005ABA23C3CF80EC4EA130961CFCA02EDD</vt:lpwstr>
  </property>
</Properties>
</file>