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6"/>
  </p:normalViewPr>
  <p:slideViewPr>
    <p:cSldViewPr snapToGrid="0" snapToObjects="1">
      <p:cViewPr varScale="1">
        <p:scale>
          <a:sx n="104" d="100"/>
          <a:sy n="104" d="100"/>
        </p:scale>
        <p:origin x="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3BEC7-63B6-4374-B2E5-F5434078B6B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A568DE5-51AB-4895-8027-807FE1C770FC}">
      <dgm:prSet/>
      <dgm:spPr/>
      <dgm:t>
        <a:bodyPr/>
        <a:lstStyle/>
        <a:p>
          <a:r>
            <a:rPr lang="en-GB"/>
            <a:t>Politiikkatieteiden “pyhä kolminaisuus”: instituutiot, intressit ja ideat</a:t>
          </a:r>
          <a:endParaRPr lang="en-US"/>
        </a:p>
      </dgm:t>
    </dgm:pt>
    <dgm:pt modelId="{F5AD8437-C004-4E08-B626-CFB79EC69D7D}" type="parTrans" cxnId="{D2EF1E98-01F1-4AE7-9FA2-DF631404CC09}">
      <dgm:prSet/>
      <dgm:spPr/>
      <dgm:t>
        <a:bodyPr/>
        <a:lstStyle/>
        <a:p>
          <a:endParaRPr lang="en-US"/>
        </a:p>
      </dgm:t>
    </dgm:pt>
    <dgm:pt modelId="{39563F21-8473-4102-9B23-7468F6D2DFEA}" type="sibTrans" cxnId="{D2EF1E98-01F1-4AE7-9FA2-DF631404CC09}">
      <dgm:prSet/>
      <dgm:spPr/>
      <dgm:t>
        <a:bodyPr/>
        <a:lstStyle/>
        <a:p>
          <a:endParaRPr lang="en-US"/>
        </a:p>
      </dgm:t>
    </dgm:pt>
    <dgm:pt modelId="{771574E7-F0AC-4D0D-857B-C20C1F64B58A}">
      <dgm:prSet/>
      <dgm:spPr/>
      <dgm:t>
        <a:bodyPr/>
        <a:lstStyle/>
        <a:p>
          <a:r>
            <a:rPr lang="en-GB"/>
            <a:t>Tieteenalan “ideakäänne” 1980-luvulta alkaen: ideoilla on enemmän valtaa kuin yleisesti uskotaan</a:t>
          </a:r>
          <a:endParaRPr lang="en-US"/>
        </a:p>
      </dgm:t>
    </dgm:pt>
    <dgm:pt modelId="{1BF5CBC8-6F49-45A9-ACD8-6067C1E8BD8A}" type="parTrans" cxnId="{C9F050C5-AE9E-4123-BA49-7B2B7257E7B1}">
      <dgm:prSet/>
      <dgm:spPr/>
      <dgm:t>
        <a:bodyPr/>
        <a:lstStyle/>
        <a:p>
          <a:endParaRPr lang="en-US"/>
        </a:p>
      </dgm:t>
    </dgm:pt>
    <dgm:pt modelId="{32C24FB6-626A-44FC-9A57-E1DD37ED0C60}" type="sibTrans" cxnId="{C9F050C5-AE9E-4123-BA49-7B2B7257E7B1}">
      <dgm:prSet/>
      <dgm:spPr/>
      <dgm:t>
        <a:bodyPr/>
        <a:lstStyle/>
        <a:p>
          <a:endParaRPr lang="en-US"/>
        </a:p>
      </dgm:t>
    </dgm:pt>
    <dgm:pt modelId="{68707211-61AA-4731-BFB1-98884F5E586A}">
      <dgm:prSet/>
      <dgm:spPr/>
      <dgm:t>
        <a:bodyPr/>
        <a:lstStyle/>
        <a:p>
          <a:r>
            <a:rPr lang="en-GB"/>
            <a:t>Sokea piste tutkimuksessa jo 30 vuoden ajan: mistä päätöksentekoon vaikuttavat ideat ovat peräisin?</a:t>
          </a:r>
          <a:endParaRPr lang="en-US"/>
        </a:p>
      </dgm:t>
    </dgm:pt>
    <dgm:pt modelId="{D391CCAD-06BA-4744-A397-281076FEC3F5}" type="parTrans" cxnId="{B49ADB9A-F694-47FB-821B-0535C50ABCCE}">
      <dgm:prSet/>
      <dgm:spPr/>
      <dgm:t>
        <a:bodyPr/>
        <a:lstStyle/>
        <a:p>
          <a:endParaRPr lang="en-US"/>
        </a:p>
      </dgm:t>
    </dgm:pt>
    <dgm:pt modelId="{FA6D71EF-A981-4AF8-BA25-929EA4C7FB83}" type="sibTrans" cxnId="{B49ADB9A-F694-47FB-821B-0535C50ABCCE}">
      <dgm:prSet/>
      <dgm:spPr/>
      <dgm:t>
        <a:bodyPr/>
        <a:lstStyle/>
        <a:p>
          <a:endParaRPr lang="en-US"/>
        </a:p>
      </dgm:t>
    </dgm:pt>
    <dgm:pt modelId="{F0952683-85C0-4C50-B957-071930FF0AB9}">
      <dgm:prSet/>
      <dgm:spPr/>
      <dgm:t>
        <a:bodyPr/>
        <a:lstStyle/>
        <a:p>
          <a:r>
            <a:rPr lang="en-GB"/>
            <a:t>Campbell &amp; Pedersen: </a:t>
          </a:r>
          <a:r>
            <a:rPr lang="en-GB" err="1"/>
            <a:t>ideat</a:t>
          </a:r>
          <a:r>
            <a:rPr lang="en-GB"/>
            <a:t> </a:t>
          </a:r>
          <a:r>
            <a:rPr lang="en-GB" err="1"/>
            <a:t>päätyvät</a:t>
          </a:r>
          <a:r>
            <a:rPr lang="en-GB"/>
            <a:t>, </a:t>
          </a:r>
          <a:r>
            <a:rPr lang="en-GB" err="1"/>
            <a:t>jalostuvat</a:t>
          </a:r>
          <a:r>
            <a:rPr lang="en-GB"/>
            <a:t> </a:t>
          </a:r>
          <a:r>
            <a:rPr lang="en-GB" err="1"/>
            <a:t>ja</a:t>
          </a:r>
          <a:r>
            <a:rPr lang="en-GB"/>
            <a:t> </a:t>
          </a:r>
          <a:r>
            <a:rPr lang="en-GB" err="1"/>
            <a:t>valikoituvat</a:t>
          </a:r>
          <a:r>
            <a:rPr lang="en-GB"/>
            <a:t> </a:t>
          </a:r>
          <a:r>
            <a:rPr lang="en-GB" err="1"/>
            <a:t>päätöksentekoon</a:t>
          </a:r>
          <a:r>
            <a:rPr lang="en-GB"/>
            <a:t> </a:t>
          </a:r>
          <a:r>
            <a:rPr lang="en-GB" err="1"/>
            <a:t>eri</a:t>
          </a:r>
          <a:r>
            <a:rPr lang="en-GB"/>
            <a:t> </a:t>
          </a:r>
          <a:r>
            <a:rPr lang="en-GB" err="1"/>
            <a:t>konteksteissa</a:t>
          </a:r>
          <a:r>
            <a:rPr lang="en-GB"/>
            <a:t> </a:t>
          </a:r>
          <a:r>
            <a:rPr lang="en-GB" err="1"/>
            <a:t>nk</a:t>
          </a:r>
          <a:r>
            <a:rPr lang="en-GB"/>
            <a:t>. </a:t>
          </a:r>
          <a:r>
            <a:rPr lang="en-GB" b="1" err="1"/>
            <a:t>tiedontuotannon</a:t>
          </a:r>
          <a:r>
            <a:rPr lang="en-GB" b="1"/>
            <a:t> </a:t>
          </a:r>
          <a:r>
            <a:rPr lang="en-GB" b="1" err="1"/>
            <a:t>regiimien</a:t>
          </a:r>
          <a:r>
            <a:rPr lang="en-GB" b="1"/>
            <a:t> </a:t>
          </a:r>
          <a:r>
            <a:rPr lang="en-GB" err="1"/>
            <a:t>kautta</a:t>
          </a:r>
          <a:endParaRPr lang="en-US"/>
        </a:p>
      </dgm:t>
    </dgm:pt>
    <dgm:pt modelId="{C14DCB82-60A1-42B1-BD17-127183957207}" type="parTrans" cxnId="{41EC67BB-F985-44A1-B6D6-7334AAF8C933}">
      <dgm:prSet/>
      <dgm:spPr/>
      <dgm:t>
        <a:bodyPr/>
        <a:lstStyle/>
        <a:p>
          <a:endParaRPr lang="en-US"/>
        </a:p>
      </dgm:t>
    </dgm:pt>
    <dgm:pt modelId="{FCDA4103-7282-418B-809D-BA945DB0C225}" type="sibTrans" cxnId="{41EC67BB-F985-44A1-B6D6-7334AAF8C933}">
      <dgm:prSet/>
      <dgm:spPr/>
      <dgm:t>
        <a:bodyPr/>
        <a:lstStyle/>
        <a:p>
          <a:endParaRPr lang="en-US"/>
        </a:p>
      </dgm:t>
    </dgm:pt>
    <dgm:pt modelId="{8514C31F-6BB7-494A-8048-3A01E8EE6C9A}">
      <dgm:prSet/>
      <dgm:spPr/>
      <dgm:t>
        <a:bodyPr/>
        <a:lstStyle/>
        <a:p>
          <a:r>
            <a:rPr lang="en-GB"/>
            <a:t>Viittaavat erilaisten tiedontuottajien (esim. tutkimuslaitokset, ajatushautomot, ministeriöt, virastot) muodostamiin organisaatiokenttiin ja tiedontuotannon “pelisääntöihin” </a:t>
          </a:r>
          <a:endParaRPr lang="en-US"/>
        </a:p>
      </dgm:t>
    </dgm:pt>
    <dgm:pt modelId="{A54116F7-8550-403A-8028-4FB718CD4DDF}" type="parTrans" cxnId="{5AE63EDB-480C-489E-A0F9-B6AC0E995747}">
      <dgm:prSet/>
      <dgm:spPr/>
      <dgm:t>
        <a:bodyPr/>
        <a:lstStyle/>
        <a:p>
          <a:endParaRPr lang="en-US"/>
        </a:p>
      </dgm:t>
    </dgm:pt>
    <dgm:pt modelId="{59CA4992-D54F-4376-A704-C8CC830B7A7C}" type="sibTrans" cxnId="{5AE63EDB-480C-489E-A0F9-B6AC0E995747}">
      <dgm:prSet/>
      <dgm:spPr/>
      <dgm:t>
        <a:bodyPr/>
        <a:lstStyle/>
        <a:p>
          <a:endParaRPr lang="en-US"/>
        </a:p>
      </dgm:t>
    </dgm:pt>
    <dgm:pt modelId="{AB844D3F-5031-489C-A842-67E39B176634}">
      <dgm:prSet/>
      <dgm:spPr/>
      <dgm:t>
        <a:bodyPr/>
        <a:lstStyle/>
        <a:p>
          <a:r>
            <a:rPr lang="en-GB" dirty="0" err="1"/>
            <a:t>Ideoiden</a:t>
          </a:r>
          <a:r>
            <a:rPr lang="en-GB" dirty="0"/>
            <a:t> </a:t>
          </a:r>
          <a:r>
            <a:rPr lang="en-GB" dirty="0" err="1"/>
            <a:t>päätyminen</a:t>
          </a:r>
          <a:r>
            <a:rPr lang="en-GB" dirty="0"/>
            <a:t> </a:t>
          </a:r>
          <a:r>
            <a:rPr lang="en-GB" dirty="0" err="1"/>
            <a:t>päätöksentekoon</a:t>
          </a:r>
          <a:r>
            <a:rPr lang="en-GB" dirty="0"/>
            <a:t> on </a:t>
          </a:r>
          <a:r>
            <a:rPr lang="en-GB" dirty="0" err="1"/>
            <a:t>organisoitua</a:t>
          </a:r>
          <a:r>
            <a:rPr lang="en-GB" dirty="0"/>
            <a:t>, </a:t>
          </a:r>
          <a:r>
            <a:rPr lang="en-GB" dirty="0" err="1"/>
            <a:t>mutta</a:t>
          </a:r>
          <a:r>
            <a:rPr lang="en-GB" dirty="0"/>
            <a:t> </a:t>
          </a:r>
          <a:r>
            <a:rPr lang="en-GB" dirty="0" err="1"/>
            <a:t>tämä</a:t>
          </a:r>
          <a:r>
            <a:rPr lang="en-GB" dirty="0"/>
            <a:t> </a:t>
          </a:r>
          <a:r>
            <a:rPr lang="en-GB" dirty="0" err="1"/>
            <a:t>organisointi</a:t>
          </a:r>
          <a:r>
            <a:rPr lang="en-GB" dirty="0"/>
            <a:t> </a:t>
          </a:r>
          <a:r>
            <a:rPr lang="en-GB" dirty="0" err="1"/>
            <a:t>ei</a:t>
          </a:r>
          <a:r>
            <a:rPr lang="en-GB" dirty="0"/>
            <a:t> </a:t>
          </a:r>
          <a:r>
            <a:rPr lang="en-GB" dirty="0" err="1"/>
            <a:t>palaudu</a:t>
          </a:r>
          <a:r>
            <a:rPr lang="en-GB" dirty="0"/>
            <a:t> </a:t>
          </a:r>
          <a:r>
            <a:rPr lang="en-GB" dirty="0" err="1"/>
            <a:t>poliittisen</a:t>
          </a:r>
          <a:r>
            <a:rPr lang="en-GB" dirty="0"/>
            <a:t> </a:t>
          </a:r>
          <a:r>
            <a:rPr lang="en-GB" dirty="0" err="1"/>
            <a:t>ja</a:t>
          </a:r>
          <a:r>
            <a:rPr lang="en-GB" dirty="0"/>
            <a:t> </a:t>
          </a:r>
          <a:r>
            <a:rPr lang="en-GB" dirty="0" err="1"/>
            <a:t>talousjärjestelmän</a:t>
          </a:r>
          <a:r>
            <a:rPr lang="en-GB" dirty="0"/>
            <a:t> </a:t>
          </a:r>
          <a:r>
            <a:rPr lang="en-GB" dirty="0" err="1"/>
            <a:t>luonteeseen</a:t>
          </a:r>
          <a:r>
            <a:rPr lang="en-GB" dirty="0"/>
            <a:t> – on </a:t>
          </a:r>
          <a:r>
            <a:rPr lang="en-GB" dirty="0" err="1"/>
            <a:t>tarkasteltava</a:t>
          </a:r>
          <a:r>
            <a:rPr lang="en-GB" dirty="0"/>
            <a:t> </a:t>
          </a:r>
          <a:r>
            <a:rPr lang="en-GB" dirty="0" err="1"/>
            <a:t>omana</a:t>
          </a:r>
          <a:r>
            <a:rPr lang="en-GB" dirty="0"/>
            <a:t> </a:t>
          </a:r>
          <a:r>
            <a:rPr lang="en-GB" dirty="0" err="1"/>
            <a:t>vaikutusvallan</a:t>
          </a:r>
          <a:r>
            <a:rPr lang="en-GB" dirty="0"/>
            <a:t> </a:t>
          </a:r>
          <a:r>
            <a:rPr lang="en-GB" dirty="0" err="1"/>
            <a:t>piirinään</a:t>
          </a:r>
          <a:endParaRPr lang="en-US" dirty="0"/>
        </a:p>
      </dgm:t>
    </dgm:pt>
    <dgm:pt modelId="{E28B64BE-05FA-4E0B-91A2-B736599CAD03}" type="parTrans" cxnId="{874BB413-F3C7-46F3-9588-CD66D28A2AA7}">
      <dgm:prSet/>
      <dgm:spPr/>
      <dgm:t>
        <a:bodyPr/>
        <a:lstStyle/>
        <a:p>
          <a:endParaRPr lang="en-US"/>
        </a:p>
      </dgm:t>
    </dgm:pt>
    <dgm:pt modelId="{A3195548-8B89-4DC9-982E-2035F50F3F3A}" type="sibTrans" cxnId="{874BB413-F3C7-46F3-9588-CD66D28A2AA7}">
      <dgm:prSet/>
      <dgm:spPr/>
      <dgm:t>
        <a:bodyPr/>
        <a:lstStyle/>
        <a:p>
          <a:endParaRPr lang="en-US"/>
        </a:p>
      </dgm:t>
    </dgm:pt>
    <dgm:pt modelId="{B0F73A4E-4142-4CC1-81DE-AAA7593A81A8}" type="pres">
      <dgm:prSet presAssocID="{D313BEC7-63B6-4374-B2E5-F5434078B6B5}" presName="root" presStyleCnt="0">
        <dgm:presLayoutVars>
          <dgm:dir/>
          <dgm:resizeHandles val="exact"/>
        </dgm:presLayoutVars>
      </dgm:prSet>
      <dgm:spPr/>
    </dgm:pt>
    <dgm:pt modelId="{305AC660-3091-402D-AFFB-2E9F401DCF07}" type="pres">
      <dgm:prSet presAssocID="{5A568DE5-51AB-4895-8027-807FE1C770FC}" presName="compNode" presStyleCnt="0"/>
      <dgm:spPr/>
    </dgm:pt>
    <dgm:pt modelId="{820BE534-9C7A-4E36-870F-66F7DF06EA42}" type="pres">
      <dgm:prSet presAssocID="{5A568DE5-51AB-4895-8027-807FE1C770FC}" presName="bgRect" presStyleLbl="bgShp" presStyleIdx="0" presStyleCnt="6"/>
      <dgm:spPr/>
    </dgm:pt>
    <dgm:pt modelId="{4E9BDDEB-32B5-4BE5-A080-F742547A4A35}" type="pres">
      <dgm:prSet presAssocID="{5A568DE5-51AB-4895-8027-807FE1C770F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041E29D-F391-4AA5-A95D-BD068E640255}" type="pres">
      <dgm:prSet presAssocID="{5A568DE5-51AB-4895-8027-807FE1C770FC}" presName="spaceRect" presStyleCnt="0"/>
      <dgm:spPr/>
    </dgm:pt>
    <dgm:pt modelId="{3D785CC3-5A1B-47A6-BE01-1C1F73594374}" type="pres">
      <dgm:prSet presAssocID="{5A568DE5-51AB-4895-8027-807FE1C770FC}" presName="parTx" presStyleLbl="revTx" presStyleIdx="0" presStyleCnt="6">
        <dgm:presLayoutVars>
          <dgm:chMax val="0"/>
          <dgm:chPref val="0"/>
        </dgm:presLayoutVars>
      </dgm:prSet>
      <dgm:spPr/>
    </dgm:pt>
    <dgm:pt modelId="{FB565F7B-B8CC-464A-9DC1-596984FB53B5}" type="pres">
      <dgm:prSet presAssocID="{39563F21-8473-4102-9B23-7468F6D2DFEA}" presName="sibTrans" presStyleCnt="0"/>
      <dgm:spPr/>
    </dgm:pt>
    <dgm:pt modelId="{83AED1F8-6A10-4547-B0CD-E22AE349E85B}" type="pres">
      <dgm:prSet presAssocID="{771574E7-F0AC-4D0D-857B-C20C1F64B58A}" presName="compNode" presStyleCnt="0"/>
      <dgm:spPr/>
    </dgm:pt>
    <dgm:pt modelId="{01B59E63-90B3-451C-99B5-DA86E495BEC4}" type="pres">
      <dgm:prSet presAssocID="{771574E7-F0AC-4D0D-857B-C20C1F64B58A}" presName="bgRect" presStyleLbl="bgShp" presStyleIdx="1" presStyleCnt="6"/>
      <dgm:spPr/>
    </dgm:pt>
    <dgm:pt modelId="{84D64783-E839-4E04-A3C4-3163812E7636}" type="pres">
      <dgm:prSet presAssocID="{771574E7-F0AC-4D0D-857B-C20C1F64B58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 "/>
        </a:ext>
      </dgm:extLst>
    </dgm:pt>
    <dgm:pt modelId="{1A53F89C-2A5D-4EBA-ABF3-3BE0AD981B7E}" type="pres">
      <dgm:prSet presAssocID="{771574E7-F0AC-4D0D-857B-C20C1F64B58A}" presName="spaceRect" presStyleCnt="0"/>
      <dgm:spPr/>
    </dgm:pt>
    <dgm:pt modelId="{A46653BA-4E60-4348-BEE3-53434B6A670B}" type="pres">
      <dgm:prSet presAssocID="{771574E7-F0AC-4D0D-857B-C20C1F64B58A}" presName="parTx" presStyleLbl="revTx" presStyleIdx="1" presStyleCnt="6">
        <dgm:presLayoutVars>
          <dgm:chMax val="0"/>
          <dgm:chPref val="0"/>
        </dgm:presLayoutVars>
      </dgm:prSet>
      <dgm:spPr/>
    </dgm:pt>
    <dgm:pt modelId="{9C801FE6-3167-402E-9489-20CB7E264C05}" type="pres">
      <dgm:prSet presAssocID="{32C24FB6-626A-44FC-9A57-E1DD37ED0C60}" presName="sibTrans" presStyleCnt="0"/>
      <dgm:spPr/>
    </dgm:pt>
    <dgm:pt modelId="{504DC12E-FFB6-4874-B656-2EEC743B8599}" type="pres">
      <dgm:prSet presAssocID="{68707211-61AA-4731-BFB1-98884F5E586A}" presName="compNode" presStyleCnt="0"/>
      <dgm:spPr/>
    </dgm:pt>
    <dgm:pt modelId="{E9B873D5-128F-4A94-9632-8AC32BD6915D}" type="pres">
      <dgm:prSet presAssocID="{68707211-61AA-4731-BFB1-98884F5E586A}" presName="bgRect" presStyleLbl="bgShp" presStyleIdx="2" presStyleCnt="6"/>
      <dgm:spPr/>
    </dgm:pt>
    <dgm:pt modelId="{79BE329E-D5C0-4A8A-9C72-8D9317ED2F28}" type="pres">
      <dgm:prSet presAssocID="{68707211-61AA-4731-BFB1-98884F5E586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/>
    </dgm:pt>
    <dgm:pt modelId="{A365462E-36F3-4069-ADF5-152FF06E0A76}" type="pres">
      <dgm:prSet presAssocID="{68707211-61AA-4731-BFB1-98884F5E586A}" presName="spaceRect" presStyleCnt="0"/>
      <dgm:spPr/>
    </dgm:pt>
    <dgm:pt modelId="{22EE5A11-5075-4876-AB3F-5FAE43F387E0}" type="pres">
      <dgm:prSet presAssocID="{68707211-61AA-4731-BFB1-98884F5E586A}" presName="parTx" presStyleLbl="revTx" presStyleIdx="2" presStyleCnt="6">
        <dgm:presLayoutVars>
          <dgm:chMax val="0"/>
          <dgm:chPref val="0"/>
        </dgm:presLayoutVars>
      </dgm:prSet>
      <dgm:spPr/>
    </dgm:pt>
    <dgm:pt modelId="{EC84F72B-C279-424D-9586-454CEEBBD8F4}" type="pres">
      <dgm:prSet presAssocID="{FA6D71EF-A981-4AF8-BA25-929EA4C7FB83}" presName="sibTrans" presStyleCnt="0"/>
      <dgm:spPr/>
    </dgm:pt>
    <dgm:pt modelId="{2BFFE7CC-242B-4EB4-BF43-7D14B7584B7D}" type="pres">
      <dgm:prSet presAssocID="{F0952683-85C0-4C50-B957-071930FF0AB9}" presName="compNode" presStyleCnt="0"/>
      <dgm:spPr/>
    </dgm:pt>
    <dgm:pt modelId="{D193CE62-EC25-4F3E-A4C9-3D0E1C3D50B1}" type="pres">
      <dgm:prSet presAssocID="{F0952683-85C0-4C50-B957-071930FF0AB9}" presName="bgRect" presStyleLbl="bgShp" presStyleIdx="3" presStyleCnt="6"/>
      <dgm:spPr/>
    </dgm:pt>
    <dgm:pt modelId="{8A018DA7-6796-403D-97E6-8C22DCFE9E32}" type="pres">
      <dgm:prSet presAssocID="{F0952683-85C0-4C50-B957-071930FF0AB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/>
    </dgm:pt>
    <dgm:pt modelId="{3B9869C8-52B6-438F-A7D6-AF9958139021}" type="pres">
      <dgm:prSet presAssocID="{F0952683-85C0-4C50-B957-071930FF0AB9}" presName="spaceRect" presStyleCnt="0"/>
      <dgm:spPr/>
    </dgm:pt>
    <dgm:pt modelId="{97321B1B-0FD9-4A25-AF52-AD5A1FA9A28C}" type="pres">
      <dgm:prSet presAssocID="{F0952683-85C0-4C50-B957-071930FF0AB9}" presName="parTx" presStyleLbl="revTx" presStyleIdx="3" presStyleCnt="6">
        <dgm:presLayoutVars>
          <dgm:chMax val="0"/>
          <dgm:chPref val="0"/>
        </dgm:presLayoutVars>
      </dgm:prSet>
      <dgm:spPr/>
    </dgm:pt>
    <dgm:pt modelId="{466D3DEE-7E17-4E3C-9FB3-CBDBD2380AF1}" type="pres">
      <dgm:prSet presAssocID="{FCDA4103-7282-418B-809D-BA945DB0C225}" presName="sibTrans" presStyleCnt="0"/>
      <dgm:spPr/>
    </dgm:pt>
    <dgm:pt modelId="{72F8BEFF-1511-4CDD-85F0-E27BE6B80821}" type="pres">
      <dgm:prSet presAssocID="{8514C31F-6BB7-494A-8048-3A01E8EE6C9A}" presName="compNode" presStyleCnt="0"/>
      <dgm:spPr/>
    </dgm:pt>
    <dgm:pt modelId="{9F6BD336-4B0E-471A-9479-85D800826A48}" type="pres">
      <dgm:prSet presAssocID="{8514C31F-6BB7-494A-8048-3A01E8EE6C9A}" presName="bgRect" presStyleLbl="bgShp" presStyleIdx="4" presStyleCnt="6"/>
      <dgm:spPr/>
    </dgm:pt>
    <dgm:pt modelId="{95F95FDD-BF64-4B00-A1A7-75C4BAB41C89}" type="pres">
      <dgm:prSet presAssocID="{8514C31F-6BB7-494A-8048-3A01E8EE6C9A}" presName="iconRect" presStyleLbl="node1" presStyleIdx="4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7EC1FE5-7D75-404E-86B8-A9F8C292F248}" type="pres">
      <dgm:prSet presAssocID="{8514C31F-6BB7-494A-8048-3A01E8EE6C9A}" presName="spaceRect" presStyleCnt="0"/>
      <dgm:spPr/>
    </dgm:pt>
    <dgm:pt modelId="{558D1AF8-966F-4F3C-8306-C756D72F6389}" type="pres">
      <dgm:prSet presAssocID="{8514C31F-6BB7-494A-8048-3A01E8EE6C9A}" presName="parTx" presStyleLbl="revTx" presStyleIdx="4" presStyleCnt="6">
        <dgm:presLayoutVars>
          <dgm:chMax val="0"/>
          <dgm:chPref val="0"/>
        </dgm:presLayoutVars>
      </dgm:prSet>
      <dgm:spPr/>
    </dgm:pt>
    <dgm:pt modelId="{5D0ABB33-90C9-4287-B42F-231AE8E457F9}" type="pres">
      <dgm:prSet presAssocID="{59CA4992-D54F-4376-A704-C8CC830B7A7C}" presName="sibTrans" presStyleCnt="0"/>
      <dgm:spPr/>
    </dgm:pt>
    <dgm:pt modelId="{A40903AA-22AA-483C-8560-E62FDB91E7EC}" type="pres">
      <dgm:prSet presAssocID="{AB844D3F-5031-489C-A842-67E39B176634}" presName="compNode" presStyleCnt="0"/>
      <dgm:spPr/>
    </dgm:pt>
    <dgm:pt modelId="{2415A536-6B90-4910-BD69-627F775222B8}" type="pres">
      <dgm:prSet presAssocID="{AB844D3F-5031-489C-A842-67E39B176634}" presName="bgRect" presStyleLbl="bgShp" presStyleIdx="5" presStyleCnt="6"/>
      <dgm:spPr/>
    </dgm:pt>
    <dgm:pt modelId="{F6CF3183-A416-43B5-BF64-C19E70DB41B9}" type="pres">
      <dgm:prSet presAssocID="{AB844D3F-5031-489C-A842-67E39B176634}" presName="iconRect" presStyleLbl="node1" presStyleIdx="5" presStyleCnt="6"/>
      <dgm:spPr>
        <a:blipFill>
          <a:blip xmlns:r="http://schemas.openxmlformats.org/officeDocument/2006/relationships"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>
          <a:noFill/>
        </a:ln>
      </dgm:spPr>
      <dgm:extLst/>
    </dgm:pt>
    <dgm:pt modelId="{3EF456DA-F35E-490A-8A65-2858251A1466}" type="pres">
      <dgm:prSet presAssocID="{AB844D3F-5031-489C-A842-67E39B176634}" presName="spaceRect" presStyleCnt="0"/>
      <dgm:spPr/>
    </dgm:pt>
    <dgm:pt modelId="{B94CB1D7-C4B0-47A5-AC0F-4A7212C50333}" type="pres">
      <dgm:prSet presAssocID="{AB844D3F-5031-489C-A842-67E39B17663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8AEBC908-BEB4-4AF6-9F65-276B4FB25E34}" type="presOf" srcId="{5A568DE5-51AB-4895-8027-807FE1C770FC}" destId="{3D785CC3-5A1B-47A6-BE01-1C1F73594374}" srcOrd="0" destOrd="0" presId="urn:microsoft.com/office/officeart/2018/2/layout/IconVerticalSolidList"/>
    <dgm:cxn modelId="{874BB413-F3C7-46F3-9588-CD66D28A2AA7}" srcId="{D313BEC7-63B6-4374-B2E5-F5434078B6B5}" destId="{AB844D3F-5031-489C-A842-67E39B176634}" srcOrd="5" destOrd="0" parTransId="{E28B64BE-05FA-4E0B-91A2-B736599CAD03}" sibTransId="{A3195548-8B89-4DC9-982E-2035F50F3F3A}"/>
    <dgm:cxn modelId="{80392C1C-FB7A-4343-A0BB-35AF4C92D66E}" type="presOf" srcId="{AB844D3F-5031-489C-A842-67E39B176634}" destId="{B94CB1D7-C4B0-47A5-AC0F-4A7212C50333}" srcOrd="0" destOrd="0" presId="urn:microsoft.com/office/officeart/2018/2/layout/IconVerticalSolidList"/>
    <dgm:cxn modelId="{07025650-B8DC-4434-AB87-C35CA25FAA5B}" type="presOf" srcId="{771574E7-F0AC-4D0D-857B-C20C1F64B58A}" destId="{A46653BA-4E60-4348-BEE3-53434B6A670B}" srcOrd="0" destOrd="0" presId="urn:microsoft.com/office/officeart/2018/2/layout/IconVerticalSolidList"/>
    <dgm:cxn modelId="{CAD77F67-F294-4C32-9CD4-5D7F95CFAFC3}" type="presOf" srcId="{8514C31F-6BB7-494A-8048-3A01E8EE6C9A}" destId="{558D1AF8-966F-4F3C-8306-C756D72F6389}" srcOrd="0" destOrd="0" presId="urn:microsoft.com/office/officeart/2018/2/layout/IconVerticalSolidList"/>
    <dgm:cxn modelId="{0D2F9A7C-BBBF-4341-ADE1-47248C1396E6}" type="presOf" srcId="{F0952683-85C0-4C50-B957-071930FF0AB9}" destId="{97321B1B-0FD9-4A25-AF52-AD5A1FA9A28C}" srcOrd="0" destOrd="0" presId="urn:microsoft.com/office/officeart/2018/2/layout/IconVerticalSolidList"/>
    <dgm:cxn modelId="{D2EF1E98-01F1-4AE7-9FA2-DF631404CC09}" srcId="{D313BEC7-63B6-4374-B2E5-F5434078B6B5}" destId="{5A568DE5-51AB-4895-8027-807FE1C770FC}" srcOrd="0" destOrd="0" parTransId="{F5AD8437-C004-4E08-B626-CFB79EC69D7D}" sibTransId="{39563F21-8473-4102-9B23-7468F6D2DFEA}"/>
    <dgm:cxn modelId="{B49ADB9A-F694-47FB-821B-0535C50ABCCE}" srcId="{D313BEC7-63B6-4374-B2E5-F5434078B6B5}" destId="{68707211-61AA-4731-BFB1-98884F5E586A}" srcOrd="2" destOrd="0" parTransId="{D391CCAD-06BA-4744-A397-281076FEC3F5}" sibTransId="{FA6D71EF-A981-4AF8-BA25-929EA4C7FB83}"/>
    <dgm:cxn modelId="{4FCC7EA9-D687-4884-9200-40D578A1D560}" type="presOf" srcId="{68707211-61AA-4731-BFB1-98884F5E586A}" destId="{22EE5A11-5075-4876-AB3F-5FAE43F387E0}" srcOrd="0" destOrd="0" presId="urn:microsoft.com/office/officeart/2018/2/layout/IconVerticalSolidList"/>
    <dgm:cxn modelId="{41EC67BB-F985-44A1-B6D6-7334AAF8C933}" srcId="{D313BEC7-63B6-4374-B2E5-F5434078B6B5}" destId="{F0952683-85C0-4C50-B957-071930FF0AB9}" srcOrd="3" destOrd="0" parTransId="{C14DCB82-60A1-42B1-BD17-127183957207}" sibTransId="{FCDA4103-7282-418B-809D-BA945DB0C225}"/>
    <dgm:cxn modelId="{C9F050C5-AE9E-4123-BA49-7B2B7257E7B1}" srcId="{D313BEC7-63B6-4374-B2E5-F5434078B6B5}" destId="{771574E7-F0AC-4D0D-857B-C20C1F64B58A}" srcOrd="1" destOrd="0" parTransId="{1BF5CBC8-6F49-45A9-ACD8-6067C1E8BD8A}" sibTransId="{32C24FB6-626A-44FC-9A57-E1DD37ED0C60}"/>
    <dgm:cxn modelId="{5AE63EDB-480C-489E-A0F9-B6AC0E995747}" srcId="{D313BEC7-63B6-4374-B2E5-F5434078B6B5}" destId="{8514C31F-6BB7-494A-8048-3A01E8EE6C9A}" srcOrd="4" destOrd="0" parTransId="{A54116F7-8550-403A-8028-4FB718CD4DDF}" sibTransId="{59CA4992-D54F-4376-A704-C8CC830B7A7C}"/>
    <dgm:cxn modelId="{006A86E6-0B4B-417F-A7DD-767771D3F85D}" type="presOf" srcId="{D313BEC7-63B6-4374-B2E5-F5434078B6B5}" destId="{B0F73A4E-4142-4CC1-81DE-AAA7593A81A8}" srcOrd="0" destOrd="0" presId="urn:microsoft.com/office/officeart/2018/2/layout/IconVerticalSolidList"/>
    <dgm:cxn modelId="{A2259645-5ADB-4B52-A9F9-F10CFD83521F}" type="presParOf" srcId="{B0F73A4E-4142-4CC1-81DE-AAA7593A81A8}" destId="{305AC660-3091-402D-AFFB-2E9F401DCF07}" srcOrd="0" destOrd="0" presId="urn:microsoft.com/office/officeart/2018/2/layout/IconVerticalSolidList"/>
    <dgm:cxn modelId="{1459765D-C929-4E13-8701-8EBD106AF803}" type="presParOf" srcId="{305AC660-3091-402D-AFFB-2E9F401DCF07}" destId="{820BE534-9C7A-4E36-870F-66F7DF06EA42}" srcOrd="0" destOrd="0" presId="urn:microsoft.com/office/officeart/2018/2/layout/IconVerticalSolidList"/>
    <dgm:cxn modelId="{3244475A-54FC-48F2-B29D-1E9B94280571}" type="presParOf" srcId="{305AC660-3091-402D-AFFB-2E9F401DCF07}" destId="{4E9BDDEB-32B5-4BE5-A080-F742547A4A35}" srcOrd="1" destOrd="0" presId="urn:microsoft.com/office/officeart/2018/2/layout/IconVerticalSolidList"/>
    <dgm:cxn modelId="{E9BD4E7E-566E-4698-9C35-544761989600}" type="presParOf" srcId="{305AC660-3091-402D-AFFB-2E9F401DCF07}" destId="{3041E29D-F391-4AA5-A95D-BD068E640255}" srcOrd="2" destOrd="0" presId="urn:microsoft.com/office/officeart/2018/2/layout/IconVerticalSolidList"/>
    <dgm:cxn modelId="{3BD07A4A-10CD-4B61-94F8-2CD5C0BA671B}" type="presParOf" srcId="{305AC660-3091-402D-AFFB-2E9F401DCF07}" destId="{3D785CC3-5A1B-47A6-BE01-1C1F73594374}" srcOrd="3" destOrd="0" presId="urn:microsoft.com/office/officeart/2018/2/layout/IconVerticalSolidList"/>
    <dgm:cxn modelId="{9B5C5BB4-BB0D-4FAD-A9BB-FD1727B2F12B}" type="presParOf" srcId="{B0F73A4E-4142-4CC1-81DE-AAA7593A81A8}" destId="{FB565F7B-B8CC-464A-9DC1-596984FB53B5}" srcOrd="1" destOrd="0" presId="urn:microsoft.com/office/officeart/2018/2/layout/IconVerticalSolidList"/>
    <dgm:cxn modelId="{0F7A4863-53F2-4514-9A40-9FD337AC7E57}" type="presParOf" srcId="{B0F73A4E-4142-4CC1-81DE-AAA7593A81A8}" destId="{83AED1F8-6A10-4547-B0CD-E22AE349E85B}" srcOrd="2" destOrd="0" presId="urn:microsoft.com/office/officeart/2018/2/layout/IconVerticalSolidList"/>
    <dgm:cxn modelId="{6CCB23B1-74C4-4703-B8E8-3E02506423CF}" type="presParOf" srcId="{83AED1F8-6A10-4547-B0CD-E22AE349E85B}" destId="{01B59E63-90B3-451C-99B5-DA86E495BEC4}" srcOrd="0" destOrd="0" presId="urn:microsoft.com/office/officeart/2018/2/layout/IconVerticalSolidList"/>
    <dgm:cxn modelId="{06BC540E-2E7A-4EA5-AA53-C1B29940E6C5}" type="presParOf" srcId="{83AED1F8-6A10-4547-B0CD-E22AE349E85B}" destId="{84D64783-E839-4E04-A3C4-3163812E7636}" srcOrd="1" destOrd="0" presId="urn:microsoft.com/office/officeart/2018/2/layout/IconVerticalSolidList"/>
    <dgm:cxn modelId="{CB318E67-E2FD-49F4-81DE-BDD4F1E4B9C3}" type="presParOf" srcId="{83AED1F8-6A10-4547-B0CD-E22AE349E85B}" destId="{1A53F89C-2A5D-4EBA-ABF3-3BE0AD981B7E}" srcOrd="2" destOrd="0" presId="urn:microsoft.com/office/officeart/2018/2/layout/IconVerticalSolidList"/>
    <dgm:cxn modelId="{71CEC634-4804-415F-815B-C1FD7C623814}" type="presParOf" srcId="{83AED1F8-6A10-4547-B0CD-E22AE349E85B}" destId="{A46653BA-4E60-4348-BEE3-53434B6A670B}" srcOrd="3" destOrd="0" presId="urn:microsoft.com/office/officeart/2018/2/layout/IconVerticalSolidList"/>
    <dgm:cxn modelId="{52A6303F-91F4-464A-9890-ADACE7FAA4F1}" type="presParOf" srcId="{B0F73A4E-4142-4CC1-81DE-AAA7593A81A8}" destId="{9C801FE6-3167-402E-9489-20CB7E264C05}" srcOrd="3" destOrd="0" presId="urn:microsoft.com/office/officeart/2018/2/layout/IconVerticalSolidList"/>
    <dgm:cxn modelId="{606C54CC-BA3A-4858-A5B7-4BDD5084D732}" type="presParOf" srcId="{B0F73A4E-4142-4CC1-81DE-AAA7593A81A8}" destId="{504DC12E-FFB6-4874-B656-2EEC743B8599}" srcOrd="4" destOrd="0" presId="urn:microsoft.com/office/officeart/2018/2/layout/IconVerticalSolidList"/>
    <dgm:cxn modelId="{E1CE118A-6E2A-4707-940B-F40FC4E560F4}" type="presParOf" srcId="{504DC12E-FFB6-4874-B656-2EEC743B8599}" destId="{E9B873D5-128F-4A94-9632-8AC32BD6915D}" srcOrd="0" destOrd="0" presId="urn:microsoft.com/office/officeart/2018/2/layout/IconVerticalSolidList"/>
    <dgm:cxn modelId="{B2CBF2A3-B77F-4573-893E-8D49907819DD}" type="presParOf" srcId="{504DC12E-FFB6-4874-B656-2EEC743B8599}" destId="{79BE329E-D5C0-4A8A-9C72-8D9317ED2F28}" srcOrd="1" destOrd="0" presId="urn:microsoft.com/office/officeart/2018/2/layout/IconVerticalSolidList"/>
    <dgm:cxn modelId="{EF2C8AA2-FBFB-44C1-BDE2-889320556598}" type="presParOf" srcId="{504DC12E-FFB6-4874-B656-2EEC743B8599}" destId="{A365462E-36F3-4069-ADF5-152FF06E0A76}" srcOrd="2" destOrd="0" presId="urn:microsoft.com/office/officeart/2018/2/layout/IconVerticalSolidList"/>
    <dgm:cxn modelId="{EE02242A-2483-4D30-BDA1-7EEE23596260}" type="presParOf" srcId="{504DC12E-FFB6-4874-B656-2EEC743B8599}" destId="{22EE5A11-5075-4876-AB3F-5FAE43F387E0}" srcOrd="3" destOrd="0" presId="urn:microsoft.com/office/officeart/2018/2/layout/IconVerticalSolidList"/>
    <dgm:cxn modelId="{DDD7C563-0C93-4AA6-A79D-7271D0B9634D}" type="presParOf" srcId="{B0F73A4E-4142-4CC1-81DE-AAA7593A81A8}" destId="{EC84F72B-C279-424D-9586-454CEEBBD8F4}" srcOrd="5" destOrd="0" presId="urn:microsoft.com/office/officeart/2018/2/layout/IconVerticalSolidList"/>
    <dgm:cxn modelId="{DA4AB4C2-2831-4321-B7C1-CC9A2AECBEDE}" type="presParOf" srcId="{B0F73A4E-4142-4CC1-81DE-AAA7593A81A8}" destId="{2BFFE7CC-242B-4EB4-BF43-7D14B7584B7D}" srcOrd="6" destOrd="0" presId="urn:microsoft.com/office/officeart/2018/2/layout/IconVerticalSolidList"/>
    <dgm:cxn modelId="{1A3F21F7-A649-4577-9E5D-74B291161A99}" type="presParOf" srcId="{2BFFE7CC-242B-4EB4-BF43-7D14B7584B7D}" destId="{D193CE62-EC25-4F3E-A4C9-3D0E1C3D50B1}" srcOrd="0" destOrd="0" presId="urn:microsoft.com/office/officeart/2018/2/layout/IconVerticalSolidList"/>
    <dgm:cxn modelId="{477D2EB0-813B-44A5-AD0E-CD8ED3E0ADE8}" type="presParOf" srcId="{2BFFE7CC-242B-4EB4-BF43-7D14B7584B7D}" destId="{8A018DA7-6796-403D-97E6-8C22DCFE9E32}" srcOrd="1" destOrd="0" presId="urn:microsoft.com/office/officeart/2018/2/layout/IconVerticalSolidList"/>
    <dgm:cxn modelId="{FA471E8C-57A5-4742-AD78-61B17FFF0D0C}" type="presParOf" srcId="{2BFFE7CC-242B-4EB4-BF43-7D14B7584B7D}" destId="{3B9869C8-52B6-438F-A7D6-AF9958139021}" srcOrd="2" destOrd="0" presId="urn:microsoft.com/office/officeart/2018/2/layout/IconVerticalSolidList"/>
    <dgm:cxn modelId="{060EEC47-9665-44DD-96C3-CAA1095C3E46}" type="presParOf" srcId="{2BFFE7CC-242B-4EB4-BF43-7D14B7584B7D}" destId="{97321B1B-0FD9-4A25-AF52-AD5A1FA9A28C}" srcOrd="3" destOrd="0" presId="urn:microsoft.com/office/officeart/2018/2/layout/IconVerticalSolidList"/>
    <dgm:cxn modelId="{9C6ECA90-2459-47D9-8DCA-1C08E59AB879}" type="presParOf" srcId="{B0F73A4E-4142-4CC1-81DE-AAA7593A81A8}" destId="{466D3DEE-7E17-4E3C-9FB3-CBDBD2380AF1}" srcOrd="7" destOrd="0" presId="urn:microsoft.com/office/officeart/2018/2/layout/IconVerticalSolidList"/>
    <dgm:cxn modelId="{61F28CCD-A483-475D-851C-35834D7CD3B9}" type="presParOf" srcId="{B0F73A4E-4142-4CC1-81DE-AAA7593A81A8}" destId="{72F8BEFF-1511-4CDD-85F0-E27BE6B80821}" srcOrd="8" destOrd="0" presId="urn:microsoft.com/office/officeart/2018/2/layout/IconVerticalSolidList"/>
    <dgm:cxn modelId="{00D0B957-08FE-422E-B2F0-93347778E5F9}" type="presParOf" srcId="{72F8BEFF-1511-4CDD-85F0-E27BE6B80821}" destId="{9F6BD336-4B0E-471A-9479-85D800826A48}" srcOrd="0" destOrd="0" presId="urn:microsoft.com/office/officeart/2018/2/layout/IconVerticalSolidList"/>
    <dgm:cxn modelId="{6BC17614-20C2-43C6-A58A-7C3F7B201676}" type="presParOf" srcId="{72F8BEFF-1511-4CDD-85F0-E27BE6B80821}" destId="{95F95FDD-BF64-4B00-A1A7-75C4BAB41C89}" srcOrd="1" destOrd="0" presId="urn:microsoft.com/office/officeart/2018/2/layout/IconVerticalSolidList"/>
    <dgm:cxn modelId="{572AA6C9-35C9-472B-8FA5-1579F4162229}" type="presParOf" srcId="{72F8BEFF-1511-4CDD-85F0-E27BE6B80821}" destId="{F7EC1FE5-7D75-404E-86B8-A9F8C292F248}" srcOrd="2" destOrd="0" presId="urn:microsoft.com/office/officeart/2018/2/layout/IconVerticalSolidList"/>
    <dgm:cxn modelId="{93FAA93B-D023-48D2-BD6A-C0A20F7FFC26}" type="presParOf" srcId="{72F8BEFF-1511-4CDD-85F0-E27BE6B80821}" destId="{558D1AF8-966F-4F3C-8306-C756D72F6389}" srcOrd="3" destOrd="0" presId="urn:microsoft.com/office/officeart/2018/2/layout/IconVerticalSolidList"/>
    <dgm:cxn modelId="{60DB3022-8435-4FF7-B4F0-94A98D7565D0}" type="presParOf" srcId="{B0F73A4E-4142-4CC1-81DE-AAA7593A81A8}" destId="{5D0ABB33-90C9-4287-B42F-231AE8E457F9}" srcOrd="9" destOrd="0" presId="urn:microsoft.com/office/officeart/2018/2/layout/IconVerticalSolidList"/>
    <dgm:cxn modelId="{0196DA44-893D-4B81-9343-AD14EFB64E29}" type="presParOf" srcId="{B0F73A4E-4142-4CC1-81DE-AAA7593A81A8}" destId="{A40903AA-22AA-483C-8560-E62FDB91E7EC}" srcOrd="10" destOrd="0" presId="urn:microsoft.com/office/officeart/2018/2/layout/IconVerticalSolidList"/>
    <dgm:cxn modelId="{C77869D5-8FA1-4574-8234-684BA9AD9C27}" type="presParOf" srcId="{A40903AA-22AA-483C-8560-E62FDB91E7EC}" destId="{2415A536-6B90-4910-BD69-627F775222B8}" srcOrd="0" destOrd="0" presId="urn:microsoft.com/office/officeart/2018/2/layout/IconVerticalSolidList"/>
    <dgm:cxn modelId="{7F4E5451-18B8-4C8F-8009-BC0F29BF491B}" type="presParOf" srcId="{A40903AA-22AA-483C-8560-E62FDB91E7EC}" destId="{F6CF3183-A416-43B5-BF64-C19E70DB41B9}" srcOrd="1" destOrd="0" presId="urn:microsoft.com/office/officeart/2018/2/layout/IconVerticalSolidList"/>
    <dgm:cxn modelId="{53FC2009-9508-474D-8879-8D0F93DF4309}" type="presParOf" srcId="{A40903AA-22AA-483C-8560-E62FDB91E7EC}" destId="{3EF456DA-F35E-490A-8A65-2858251A1466}" srcOrd="2" destOrd="0" presId="urn:microsoft.com/office/officeart/2018/2/layout/IconVerticalSolidList"/>
    <dgm:cxn modelId="{433A4872-F9EE-4477-BE1A-C6223E14EC10}" type="presParOf" srcId="{A40903AA-22AA-483C-8560-E62FDB91E7EC}" destId="{B94CB1D7-C4B0-47A5-AC0F-4A7212C5033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BE534-9C7A-4E36-870F-66F7DF06EA42}">
      <dsp:nvSpPr>
        <dsp:cNvPr id="0" name=""/>
        <dsp:cNvSpPr/>
      </dsp:nvSpPr>
      <dsp:spPr>
        <a:xfrm>
          <a:off x="0" y="1350"/>
          <a:ext cx="10576558" cy="5755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9BDDEB-32B5-4BE5-A080-F742547A4A35}">
      <dsp:nvSpPr>
        <dsp:cNvPr id="0" name=""/>
        <dsp:cNvSpPr/>
      </dsp:nvSpPr>
      <dsp:spPr>
        <a:xfrm>
          <a:off x="174105" y="130850"/>
          <a:ext cx="316554" cy="316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85CC3-5A1B-47A6-BE01-1C1F73594374}">
      <dsp:nvSpPr>
        <dsp:cNvPr id="0" name=""/>
        <dsp:cNvSpPr/>
      </dsp:nvSpPr>
      <dsp:spPr>
        <a:xfrm>
          <a:off x="664764" y="1350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Politiikkatieteiden “pyhä kolminaisuus”: instituutiot, intressit ja ideat</a:t>
          </a:r>
          <a:endParaRPr lang="en-US" sz="1600" kern="1200"/>
        </a:p>
      </dsp:txBody>
      <dsp:txXfrm>
        <a:off x="664764" y="1350"/>
        <a:ext cx="9911793" cy="575554"/>
      </dsp:txXfrm>
    </dsp:sp>
    <dsp:sp modelId="{01B59E63-90B3-451C-99B5-DA86E495BEC4}">
      <dsp:nvSpPr>
        <dsp:cNvPr id="0" name=""/>
        <dsp:cNvSpPr/>
      </dsp:nvSpPr>
      <dsp:spPr>
        <a:xfrm>
          <a:off x="0" y="720793"/>
          <a:ext cx="10576558" cy="57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D64783-E839-4E04-A3C4-3163812E7636}">
      <dsp:nvSpPr>
        <dsp:cNvPr id="0" name=""/>
        <dsp:cNvSpPr/>
      </dsp:nvSpPr>
      <dsp:spPr>
        <a:xfrm>
          <a:off x="174105" y="850292"/>
          <a:ext cx="316554" cy="3165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653BA-4E60-4348-BEE3-53434B6A670B}">
      <dsp:nvSpPr>
        <dsp:cNvPr id="0" name=""/>
        <dsp:cNvSpPr/>
      </dsp:nvSpPr>
      <dsp:spPr>
        <a:xfrm>
          <a:off x="664764" y="720793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Tieteenalan “ideakäänne” 1980-luvulta alkaen: ideoilla on enemmän valtaa kuin yleisesti uskotaan</a:t>
          </a:r>
          <a:endParaRPr lang="en-US" sz="1600" kern="1200"/>
        </a:p>
      </dsp:txBody>
      <dsp:txXfrm>
        <a:off x="664764" y="720793"/>
        <a:ext cx="9911793" cy="575554"/>
      </dsp:txXfrm>
    </dsp:sp>
    <dsp:sp modelId="{E9B873D5-128F-4A94-9632-8AC32BD6915D}">
      <dsp:nvSpPr>
        <dsp:cNvPr id="0" name=""/>
        <dsp:cNvSpPr/>
      </dsp:nvSpPr>
      <dsp:spPr>
        <a:xfrm>
          <a:off x="0" y="1440235"/>
          <a:ext cx="10576558" cy="5755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BE329E-D5C0-4A8A-9C72-8D9317ED2F28}">
      <dsp:nvSpPr>
        <dsp:cNvPr id="0" name=""/>
        <dsp:cNvSpPr/>
      </dsp:nvSpPr>
      <dsp:spPr>
        <a:xfrm>
          <a:off x="174105" y="1569735"/>
          <a:ext cx="316554" cy="3165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E5A11-5075-4876-AB3F-5FAE43F387E0}">
      <dsp:nvSpPr>
        <dsp:cNvPr id="0" name=""/>
        <dsp:cNvSpPr/>
      </dsp:nvSpPr>
      <dsp:spPr>
        <a:xfrm>
          <a:off x="664764" y="1440235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Sokea piste tutkimuksessa jo 30 vuoden ajan: mistä päätöksentekoon vaikuttavat ideat ovat peräisin?</a:t>
          </a:r>
          <a:endParaRPr lang="en-US" sz="1600" kern="1200"/>
        </a:p>
      </dsp:txBody>
      <dsp:txXfrm>
        <a:off x="664764" y="1440235"/>
        <a:ext cx="9911793" cy="575554"/>
      </dsp:txXfrm>
    </dsp:sp>
    <dsp:sp modelId="{D193CE62-EC25-4F3E-A4C9-3D0E1C3D50B1}">
      <dsp:nvSpPr>
        <dsp:cNvPr id="0" name=""/>
        <dsp:cNvSpPr/>
      </dsp:nvSpPr>
      <dsp:spPr>
        <a:xfrm>
          <a:off x="0" y="2159678"/>
          <a:ext cx="10576558" cy="575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018DA7-6796-403D-97E6-8C22DCFE9E32}">
      <dsp:nvSpPr>
        <dsp:cNvPr id="0" name=""/>
        <dsp:cNvSpPr/>
      </dsp:nvSpPr>
      <dsp:spPr>
        <a:xfrm>
          <a:off x="174105" y="2289177"/>
          <a:ext cx="316554" cy="3165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321B1B-0FD9-4A25-AF52-AD5A1FA9A28C}">
      <dsp:nvSpPr>
        <dsp:cNvPr id="0" name=""/>
        <dsp:cNvSpPr/>
      </dsp:nvSpPr>
      <dsp:spPr>
        <a:xfrm>
          <a:off x="664764" y="2159678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Campbell &amp; Pedersen: </a:t>
          </a:r>
          <a:r>
            <a:rPr lang="en-GB" sz="1600" kern="1200" err="1"/>
            <a:t>ideat</a:t>
          </a:r>
          <a:r>
            <a:rPr lang="en-GB" sz="1600" kern="1200"/>
            <a:t> </a:t>
          </a:r>
          <a:r>
            <a:rPr lang="en-GB" sz="1600" kern="1200" err="1"/>
            <a:t>päätyvät</a:t>
          </a:r>
          <a:r>
            <a:rPr lang="en-GB" sz="1600" kern="1200"/>
            <a:t>, </a:t>
          </a:r>
          <a:r>
            <a:rPr lang="en-GB" sz="1600" kern="1200" err="1"/>
            <a:t>jalostuvat</a:t>
          </a:r>
          <a:r>
            <a:rPr lang="en-GB" sz="1600" kern="1200"/>
            <a:t> </a:t>
          </a:r>
          <a:r>
            <a:rPr lang="en-GB" sz="1600" kern="1200" err="1"/>
            <a:t>ja</a:t>
          </a:r>
          <a:r>
            <a:rPr lang="en-GB" sz="1600" kern="1200"/>
            <a:t> </a:t>
          </a:r>
          <a:r>
            <a:rPr lang="en-GB" sz="1600" kern="1200" err="1"/>
            <a:t>valikoituvat</a:t>
          </a:r>
          <a:r>
            <a:rPr lang="en-GB" sz="1600" kern="1200"/>
            <a:t> </a:t>
          </a:r>
          <a:r>
            <a:rPr lang="en-GB" sz="1600" kern="1200" err="1"/>
            <a:t>päätöksentekoon</a:t>
          </a:r>
          <a:r>
            <a:rPr lang="en-GB" sz="1600" kern="1200"/>
            <a:t> </a:t>
          </a:r>
          <a:r>
            <a:rPr lang="en-GB" sz="1600" kern="1200" err="1"/>
            <a:t>eri</a:t>
          </a:r>
          <a:r>
            <a:rPr lang="en-GB" sz="1600" kern="1200"/>
            <a:t> </a:t>
          </a:r>
          <a:r>
            <a:rPr lang="en-GB" sz="1600" kern="1200" err="1"/>
            <a:t>konteksteissa</a:t>
          </a:r>
          <a:r>
            <a:rPr lang="en-GB" sz="1600" kern="1200"/>
            <a:t> </a:t>
          </a:r>
          <a:r>
            <a:rPr lang="en-GB" sz="1600" kern="1200" err="1"/>
            <a:t>nk</a:t>
          </a:r>
          <a:r>
            <a:rPr lang="en-GB" sz="1600" kern="1200"/>
            <a:t>. </a:t>
          </a:r>
          <a:r>
            <a:rPr lang="en-GB" sz="1600" b="1" kern="1200" err="1"/>
            <a:t>tiedontuotannon</a:t>
          </a:r>
          <a:r>
            <a:rPr lang="en-GB" sz="1600" b="1" kern="1200"/>
            <a:t> </a:t>
          </a:r>
          <a:r>
            <a:rPr lang="en-GB" sz="1600" b="1" kern="1200" err="1"/>
            <a:t>regiimien</a:t>
          </a:r>
          <a:r>
            <a:rPr lang="en-GB" sz="1600" b="1" kern="1200"/>
            <a:t> </a:t>
          </a:r>
          <a:r>
            <a:rPr lang="en-GB" sz="1600" kern="1200" err="1"/>
            <a:t>kautta</a:t>
          </a:r>
          <a:endParaRPr lang="en-US" sz="1600" kern="1200"/>
        </a:p>
      </dsp:txBody>
      <dsp:txXfrm>
        <a:off x="664764" y="2159678"/>
        <a:ext cx="9911793" cy="575554"/>
      </dsp:txXfrm>
    </dsp:sp>
    <dsp:sp modelId="{9F6BD336-4B0E-471A-9479-85D800826A48}">
      <dsp:nvSpPr>
        <dsp:cNvPr id="0" name=""/>
        <dsp:cNvSpPr/>
      </dsp:nvSpPr>
      <dsp:spPr>
        <a:xfrm>
          <a:off x="0" y="2879120"/>
          <a:ext cx="10576558" cy="575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F95FDD-BF64-4B00-A1A7-75C4BAB41C89}">
      <dsp:nvSpPr>
        <dsp:cNvPr id="0" name=""/>
        <dsp:cNvSpPr/>
      </dsp:nvSpPr>
      <dsp:spPr>
        <a:xfrm>
          <a:off x="174105" y="3008620"/>
          <a:ext cx="316554" cy="316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D1AF8-966F-4F3C-8306-C756D72F6389}">
      <dsp:nvSpPr>
        <dsp:cNvPr id="0" name=""/>
        <dsp:cNvSpPr/>
      </dsp:nvSpPr>
      <dsp:spPr>
        <a:xfrm>
          <a:off x="664764" y="2879120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Viittaavat erilaisten tiedontuottajien (esim. tutkimuslaitokset, ajatushautomot, ministeriöt, virastot) muodostamiin organisaatiokenttiin ja tiedontuotannon “pelisääntöihin” </a:t>
          </a:r>
          <a:endParaRPr lang="en-US" sz="1600" kern="1200"/>
        </a:p>
      </dsp:txBody>
      <dsp:txXfrm>
        <a:off x="664764" y="2879120"/>
        <a:ext cx="9911793" cy="575554"/>
      </dsp:txXfrm>
    </dsp:sp>
    <dsp:sp modelId="{2415A536-6B90-4910-BD69-627F775222B8}">
      <dsp:nvSpPr>
        <dsp:cNvPr id="0" name=""/>
        <dsp:cNvSpPr/>
      </dsp:nvSpPr>
      <dsp:spPr>
        <a:xfrm>
          <a:off x="0" y="3598563"/>
          <a:ext cx="10576558" cy="5755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CF3183-A416-43B5-BF64-C19E70DB41B9}">
      <dsp:nvSpPr>
        <dsp:cNvPr id="0" name=""/>
        <dsp:cNvSpPr/>
      </dsp:nvSpPr>
      <dsp:spPr>
        <a:xfrm>
          <a:off x="174105" y="3728062"/>
          <a:ext cx="316554" cy="316554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CB1D7-C4B0-47A5-AC0F-4A7212C50333}">
      <dsp:nvSpPr>
        <dsp:cNvPr id="0" name=""/>
        <dsp:cNvSpPr/>
      </dsp:nvSpPr>
      <dsp:spPr>
        <a:xfrm>
          <a:off x="664764" y="3598563"/>
          <a:ext cx="9911793" cy="57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" tIns="60913" rIns="60913" bIns="6091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Ideoiden</a:t>
          </a:r>
          <a:r>
            <a:rPr lang="en-GB" sz="1600" kern="1200" dirty="0"/>
            <a:t> </a:t>
          </a:r>
          <a:r>
            <a:rPr lang="en-GB" sz="1600" kern="1200" dirty="0" err="1"/>
            <a:t>päätyminen</a:t>
          </a:r>
          <a:r>
            <a:rPr lang="en-GB" sz="1600" kern="1200" dirty="0"/>
            <a:t> </a:t>
          </a:r>
          <a:r>
            <a:rPr lang="en-GB" sz="1600" kern="1200" dirty="0" err="1"/>
            <a:t>päätöksentekoon</a:t>
          </a:r>
          <a:r>
            <a:rPr lang="en-GB" sz="1600" kern="1200" dirty="0"/>
            <a:t> on </a:t>
          </a:r>
          <a:r>
            <a:rPr lang="en-GB" sz="1600" kern="1200" dirty="0" err="1"/>
            <a:t>organisoitua</a:t>
          </a:r>
          <a:r>
            <a:rPr lang="en-GB" sz="1600" kern="1200" dirty="0"/>
            <a:t>, </a:t>
          </a:r>
          <a:r>
            <a:rPr lang="en-GB" sz="1600" kern="1200" dirty="0" err="1"/>
            <a:t>mutta</a:t>
          </a:r>
          <a:r>
            <a:rPr lang="en-GB" sz="1600" kern="1200" dirty="0"/>
            <a:t> </a:t>
          </a:r>
          <a:r>
            <a:rPr lang="en-GB" sz="1600" kern="1200" dirty="0" err="1"/>
            <a:t>tämä</a:t>
          </a:r>
          <a:r>
            <a:rPr lang="en-GB" sz="1600" kern="1200" dirty="0"/>
            <a:t> </a:t>
          </a:r>
          <a:r>
            <a:rPr lang="en-GB" sz="1600" kern="1200" dirty="0" err="1"/>
            <a:t>organisointi</a:t>
          </a:r>
          <a:r>
            <a:rPr lang="en-GB" sz="1600" kern="1200" dirty="0"/>
            <a:t> </a:t>
          </a:r>
          <a:r>
            <a:rPr lang="en-GB" sz="1600" kern="1200" dirty="0" err="1"/>
            <a:t>ei</a:t>
          </a:r>
          <a:r>
            <a:rPr lang="en-GB" sz="1600" kern="1200" dirty="0"/>
            <a:t> </a:t>
          </a:r>
          <a:r>
            <a:rPr lang="en-GB" sz="1600" kern="1200" dirty="0" err="1"/>
            <a:t>palaudu</a:t>
          </a:r>
          <a:r>
            <a:rPr lang="en-GB" sz="1600" kern="1200" dirty="0"/>
            <a:t> </a:t>
          </a:r>
          <a:r>
            <a:rPr lang="en-GB" sz="1600" kern="1200" dirty="0" err="1"/>
            <a:t>poliittisen</a:t>
          </a:r>
          <a:r>
            <a:rPr lang="en-GB" sz="1600" kern="1200" dirty="0"/>
            <a:t> </a:t>
          </a:r>
          <a:r>
            <a:rPr lang="en-GB" sz="1600" kern="1200" dirty="0" err="1"/>
            <a:t>ja</a:t>
          </a:r>
          <a:r>
            <a:rPr lang="en-GB" sz="1600" kern="1200" dirty="0"/>
            <a:t> </a:t>
          </a:r>
          <a:r>
            <a:rPr lang="en-GB" sz="1600" kern="1200" dirty="0" err="1"/>
            <a:t>talousjärjestelmän</a:t>
          </a:r>
          <a:r>
            <a:rPr lang="en-GB" sz="1600" kern="1200" dirty="0"/>
            <a:t> </a:t>
          </a:r>
          <a:r>
            <a:rPr lang="en-GB" sz="1600" kern="1200" dirty="0" err="1"/>
            <a:t>luonteeseen</a:t>
          </a:r>
          <a:r>
            <a:rPr lang="en-GB" sz="1600" kern="1200" dirty="0"/>
            <a:t> – on </a:t>
          </a:r>
          <a:r>
            <a:rPr lang="en-GB" sz="1600" kern="1200" dirty="0" err="1"/>
            <a:t>tarkasteltava</a:t>
          </a:r>
          <a:r>
            <a:rPr lang="en-GB" sz="1600" kern="1200" dirty="0"/>
            <a:t> </a:t>
          </a:r>
          <a:r>
            <a:rPr lang="en-GB" sz="1600" kern="1200" dirty="0" err="1"/>
            <a:t>omana</a:t>
          </a:r>
          <a:r>
            <a:rPr lang="en-GB" sz="1600" kern="1200" dirty="0"/>
            <a:t> </a:t>
          </a:r>
          <a:r>
            <a:rPr lang="en-GB" sz="1600" kern="1200" dirty="0" err="1"/>
            <a:t>vaikutusvallan</a:t>
          </a:r>
          <a:r>
            <a:rPr lang="en-GB" sz="1600" kern="1200" dirty="0"/>
            <a:t> </a:t>
          </a:r>
          <a:r>
            <a:rPr lang="en-GB" sz="1600" kern="1200" dirty="0" err="1"/>
            <a:t>piirinään</a:t>
          </a:r>
          <a:endParaRPr lang="en-US" sz="1600" kern="1200" dirty="0"/>
        </a:p>
      </dsp:txBody>
      <dsp:txXfrm>
        <a:off x="664764" y="3598563"/>
        <a:ext cx="9911793" cy="575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lle-pekka.sorsa@hanken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EC5B-4C2E-074F-B249-D32FD1A64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Tiedontuotannon</a:t>
            </a:r>
            <a:r>
              <a:rPr lang="en-GB" dirty="0"/>
              <a:t> </a:t>
            </a:r>
            <a:r>
              <a:rPr lang="en-GB" dirty="0" err="1"/>
              <a:t>regiimit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asiantuntijavalta</a:t>
            </a:r>
            <a:r>
              <a:rPr lang="en-GB" dirty="0"/>
              <a:t> (TIRAS)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EAF09-065C-364F-83A9-570509CD2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Ville-Pekka Sorsa </a:t>
            </a:r>
          </a:p>
          <a:p>
            <a:r>
              <a:rPr lang="en-GB" dirty="0" err="1"/>
              <a:t>Suomen</a:t>
            </a:r>
            <a:r>
              <a:rPr lang="en-GB" dirty="0"/>
              <a:t> </a:t>
            </a:r>
            <a:r>
              <a:rPr lang="en-GB" dirty="0" err="1"/>
              <a:t>Kulttuurirahasto</a:t>
            </a:r>
            <a:r>
              <a:rPr lang="en-GB" dirty="0"/>
              <a:t>, 5.11.2018</a:t>
            </a:r>
          </a:p>
        </p:txBody>
      </p:sp>
    </p:spTree>
    <p:extLst>
      <p:ext uri="{BB962C8B-B14F-4D97-AF65-F5344CB8AC3E}">
        <p14:creationId xmlns:p14="http://schemas.microsoft.com/office/powerpoint/2010/main" val="6435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8079-D826-984D-BC60-7A9A5CA6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yleistiedot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C0E0-114F-B44C-BAB7-A5ABBA925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Suorituspaikka</a:t>
            </a:r>
            <a:r>
              <a:rPr lang="en-GB" dirty="0"/>
              <a:t>: </a:t>
            </a:r>
            <a:r>
              <a:rPr lang="en-GB" dirty="0" err="1"/>
              <a:t>institutionen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företagsledning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organisation, Hanken </a:t>
            </a:r>
            <a:r>
              <a:rPr lang="en-GB" dirty="0" err="1"/>
              <a:t>Svenska</a:t>
            </a:r>
            <a:r>
              <a:rPr lang="en-GB" dirty="0"/>
              <a:t> </a:t>
            </a:r>
            <a:r>
              <a:rPr lang="en-GB" dirty="0" err="1"/>
              <a:t>handelshögskolan</a:t>
            </a:r>
            <a:endParaRPr lang="en-GB" dirty="0"/>
          </a:p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vastuullinen</a:t>
            </a:r>
            <a:r>
              <a:rPr lang="en-GB" dirty="0"/>
              <a:t> </a:t>
            </a:r>
            <a:r>
              <a:rPr lang="en-GB" dirty="0" err="1"/>
              <a:t>tutkija</a:t>
            </a:r>
            <a:r>
              <a:rPr lang="en-GB" dirty="0"/>
              <a:t>: </a:t>
            </a:r>
            <a:r>
              <a:rPr lang="en-GB" b="1" dirty="0"/>
              <a:t>Ville-Pekka Sorsa </a:t>
            </a:r>
            <a:r>
              <a:rPr lang="en-GB" dirty="0"/>
              <a:t>(</a:t>
            </a:r>
            <a:r>
              <a:rPr lang="en-GB" dirty="0" err="1"/>
              <a:t>apulaisprofessori</a:t>
            </a:r>
            <a:r>
              <a:rPr lang="en-GB" dirty="0"/>
              <a:t>, </a:t>
            </a:r>
            <a:r>
              <a:rPr lang="en-GB" dirty="0" err="1"/>
              <a:t>johtaminen</a:t>
            </a:r>
            <a:r>
              <a:rPr lang="en-GB" dirty="0"/>
              <a:t>, Hanken; </a:t>
            </a:r>
            <a:r>
              <a:rPr lang="en-GB" dirty="0" err="1"/>
              <a:t>dosentti</a:t>
            </a:r>
            <a:r>
              <a:rPr lang="en-GB" dirty="0"/>
              <a:t>, </a:t>
            </a:r>
            <a:r>
              <a:rPr lang="en-GB" dirty="0" err="1"/>
              <a:t>yleinen</a:t>
            </a:r>
            <a:r>
              <a:rPr lang="en-GB" dirty="0"/>
              <a:t> </a:t>
            </a:r>
            <a:r>
              <a:rPr lang="en-GB" dirty="0" err="1"/>
              <a:t>valtio-oppi</a:t>
            </a:r>
            <a:r>
              <a:rPr lang="en-GB" dirty="0"/>
              <a:t>, HY &amp; </a:t>
            </a:r>
            <a:r>
              <a:rPr lang="en-GB" dirty="0" err="1"/>
              <a:t>sosiaalipolitiikka</a:t>
            </a:r>
            <a:r>
              <a:rPr lang="en-GB" dirty="0"/>
              <a:t>, TY)</a:t>
            </a:r>
          </a:p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tutkijat</a:t>
            </a:r>
            <a:r>
              <a:rPr lang="en-GB" dirty="0"/>
              <a:t>: </a:t>
            </a:r>
            <a:r>
              <a:rPr lang="en-GB" dirty="0" err="1"/>
              <a:t>väitöskirjatutkijat</a:t>
            </a:r>
            <a:r>
              <a:rPr lang="en-GB" dirty="0"/>
              <a:t> </a:t>
            </a:r>
            <a:r>
              <a:rPr lang="en-GB" b="1" dirty="0"/>
              <a:t>Antti </a:t>
            </a:r>
            <a:r>
              <a:rPr lang="en-GB" b="1" dirty="0" err="1"/>
              <a:t>Alaja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sosiologia</a:t>
            </a:r>
            <a:r>
              <a:rPr lang="en-GB" dirty="0"/>
              <a:t>, </a:t>
            </a:r>
            <a:r>
              <a:rPr lang="en-GB" dirty="0" err="1"/>
              <a:t>TaY</a:t>
            </a:r>
            <a:r>
              <a:rPr lang="en-GB" dirty="0"/>
              <a:t>)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b="1" dirty="0"/>
              <a:t>Joel </a:t>
            </a:r>
            <a:r>
              <a:rPr lang="en-GB" b="1" dirty="0" err="1"/>
              <a:t>Kaitila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yhteiskuntapolitiikka</a:t>
            </a:r>
            <a:r>
              <a:rPr lang="en-GB" dirty="0"/>
              <a:t>, JY)</a:t>
            </a:r>
          </a:p>
          <a:p>
            <a:r>
              <a:rPr lang="en-GB" dirty="0" err="1"/>
              <a:t>Kaikilla</a:t>
            </a:r>
            <a:r>
              <a:rPr lang="en-GB" dirty="0"/>
              <a:t> </a:t>
            </a:r>
            <a:r>
              <a:rPr lang="en-GB" dirty="0" err="1"/>
              <a:t>aiempaa</a:t>
            </a:r>
            <a:r>
              <a:rPr lang="en-GB" dirty="0"/>
              <a:t> </a:t>
            </a:r>
            <a:r>
              <a:rPr lang="en-GB" dirty="0" err="1"/>
              <a:t>aiheeseen</a:t>
            </a:r>
            <a:r>
              <a:rPr lang="en-GB" dirty="0"/>
              <a:t> </a:t>
            </a:r>
            <a:r>
              <a:rPr lang="en-GB" dirty="0" err="1"/>
              <a:t>liittyvää</a:t>
            </a:r>
            <a:r>
              <a:rPr lang="en-GB" dirty="0"/>
              <a:t> </a:t>
            </a:r>
            <a:r>
              <a:rPr lang="en-GB" dirty="0" err="1"/>
              <a:t>tutkimusta</a:t>
            </a:r>
            <a:r>
              <a:rPr lang="en-GB" dirty="0"/>
              <a:t>, </a:t>
            </a:r>
            <a:r>
              <a:rPr lang="en-GB" dirty="0" err="1"/>
              <a:t>joka</a:t>
            </a:r>
            <a:r>
              <a:rPr lang="en-GB" dirty="0"/>
              <a:t> “</a:t>
            </a:r>
            <a:r>
              <a:rPr lang="en-GB" dirty="0" err="1"/>
              <a:t>nidotaan</a:t>
            </a:r>
            <a:r>
              <a:rPr lang="en-GB" dirty="0"/>
              <a:t> </a:t>
            </a:r>
            <a:r>
              <a:rPr lang="en-GB" dirty="0" err="1"/>
              <a:t>yhteen</a:t>
            </a:r>
            <a:r>
              <a:rPr lang="en-GB" dirty="0"/>
              <a:t>” </a:t>
            </a:r>
            <a:r>
              <a:rPr lang="en-GB" dirty="0" err="1"/>
              <a:t>yhtenäisessä</a:t>
            </a:r>
            <a:r>
              <a:rPr lang="en-GB" dirty="0"/>
              <a:t> </a:t>
            </a:r>
            <a:r>
              <a:rPr lang="en-GB" dirty="0" err="1"/>
              <a:t>käsitteellisessä</a:t>
            </a:r>
            <a:r>
              <a:rPr lang="en-GB" dirty="0"/>
              <a:t> </a:t>
            </a:r>
            <a:r>
              <a:rPr lang="en-GB" dirty="0" err="1"/>
              <a:t>viitekehyksessä</a:t>
            </a:r>
            <a:endParaRPr lang="en-GB" dirty="0"/>
          </a:p>
          <a:p>
            <a:r>
              <a:rPr lang="en-GB" dirty="0" err="1"/>
              <a:t>Kesto</a:t>
            </a:r>
            <a:r>
              <a:rPr lang="en-GB" dirty="0"/>
              <a:t>: 9/2018-8/2019</a:t>
            </a:r>
          </a:p>
        </p:txBody>
      </p:sp>
    </p:spTree>
    <p:extLst>
      <p:ext uri="{BB962C8B-B14F-4D97-AF65-F5344CB8AC3E}">
        <p14:creationId xmlns:p14="http://schemas.microsoft.com/office/powerpoint/2010/main" val="25275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AE0E93-358B-FD4F-A414-CB1EB023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chemeClr val="tx1"/>
                </a:solidFill>
              </a:rPr>
              <a:t>Aiheesta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yleisesti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898B28-B750-48A1-AC2A-D6695B5D80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31998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11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BDDF4-10B2-C247-9B8A-0B9F0C9D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GB" sz="3200" dirty="0" err="1"/>
              <a:t>Hankkeen</a:t>
            </a:r>
            <a:r>
              <a:rPr lang="en-GB" sz="3200" dirty="0"/>
              <a:t> </a:t>
            </a:r>
            <a:r>
              <a:rPr lang="en-GB" sz="3200" dirty="0" err="1"/>
              <a:t>tutkimus-kysymykset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4846F-5129-EC47-BD42-BCB26FE91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300" y="612411"/>
            <a:ext cx="6554001" cy="5633178"/>
          </a:xfrm>
        </p:spPr>
        <p:txBody>
          <a:bodyPr>
            <a:normAutofit/>
          </a:bodyPr>
          <a:lstStyle/>
          <a:p>
            <a:r>
              <a:rPr lang="en-GB" dirty="0" err="1"/>
              <a:t>Millaisia</a:t>
            </a:r>
            <a:r>
              <a:rPr lang="en-GB" dirty="0"/>
              <a:t> </a:t>
            </a:r>
            <a:r>
              <a:rPr lang="en-GB" dirty="0" err="1"/>
              <a:t>tiedontuotannon</a:t>
            </a:r>
            <a:r>
              <a:rPr lang="en-GB" dirty="0"/>
              <a:t> </a:t>
            </a:r>
            <a:r>
              <a:rPr lang="en-GB" dirty="0" err="1"/>
              <a:t>regiimejä</a:t>
            </a:r>
            <a:r>
              <a:rPr lang="en-GB" dirty="0"/>
              <a:t> </a:t>
            </a:r>
            <a:r>
              <a:rPr lang="en-GB" dirty="0" err="1"/>
              <a:t>Suomessa</a:t>
            </a:r>
            <a:r>
              <a:rPr lang="en-GB" dirty="0"/>
              <a:t> </a:t>
            </a:r>
            <a:r>
              <a:rPr lang="en-GB" dirty="0" err="1"/>
              <a:t>esiintyy</a:t>
            </a:r>
            <a:r>
              <a:rPr lang="en-GB" dirty="0"/>
              <a:t>? </a:t>
            </a:r>
          </a:p>
          <a:p>
            <a:pPr lvl="1"/>
            <a:r>
              <a:rPr lang="en-GB" dirty="0" err="1"/>
              <a:t>Aiempi</a:t>
            </a:r>
            <a:r>
              <a:rPr lang="en-GB" dirty="0"/>
              <a:t> </a:t>
            </a:r>
            <a:r>
              <a:rPr lang="en-GB" dirty="0" err="1"/>
              <a:t>tutkimus</a:t>
            </a:r>
            <a:r>
              <a:rPr lang="en-GB" dirty="0"/>
              <a:t> </a:t>
            </a:r>
            <a:r>
              <a:rPr lang="en-GB" dirty="0" err="1"/>
              <a:t>kohdistunut</a:t>
            </a:r>
            <a:r>
              <a:rPr lang="en-GB" dirty="0"/>
              <a:t> </a:t>
            </a:r>
            <a:r>
              <a:rPr lang="en-GB" dirty="0" err="1"/>
              <a:t>varsin</a:t>
            </a:r>
            <a:r>
              <a:rPr lang="en-GB" dirty="0"/>
              <a:t> </a:t>
            </a:r>
            <a:r>
              <a:rPr lang="en-GB" dirty="0" err="1"/>
              <a:t>harvoihin</a:t>
            </a:r>
            <a:r>
              <a:rPr lang="en-GB" dirty="0"/>
              <a:t> </a:t>
            </a:r>
            <a:r>
              <a:rPr lang="en-GB" dirty="0" err="1"/>
              <a:t>maihin</a:t>
            </a:r>
            <a:endParaRPr lang="en-GB" dirty="0"/>
          </a:p>
          <a:p>
            <a:r>
              <a:rPr lang="en-GB" dirty="0" err="1"/>
              <a:t>Missä</a:t>
            </a:r>
            <a:r>
              <a:rPr lang="en-GB" dirty="0"/>
              <a:t> </a:t>
            </a:r>
            <a:r>
              <a:rPr lang="en-GB" dirty="0" err="1"/>
              <a:t>määrin</a:t>
            </a:r>
            <a:r>
              <a:rPr lang="en-GB" dirty="0"/>
              <a:t> </a:t>
            </a:r>
            <a:r>
              <a:rPr lang="en-GB" dirty="0" err="1"/>
              <a:t>päätöksentekoa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politiikan</a:t>
            </a:r>
            <a:r>
              <a:rPr lang="en-GB" dirty="0"/>
              <a:t> </a:t>
            </a:r>
            <a:r>
              <a:rPr lang="en-GB" dirty="0" err="1"/>
              <a:t>suunnanmuutoksia</a:t>
            </a:r>
            <a:r>
              <a:rPr lang="en-GB" dirty="0"/>
              <a:t> </a:t>
            </a:r>
            <a:r>
              <a:rPr lang="en-GB" dirty="0" err="1"/>
              <a:t>voidaan</a:t>
            </a:r>
            <a:r>
              <a:rPr lang="en-GB" dirty="0"/>
              <a:t> </a:t>
            </a:r>
            <a:r>
              <a:rPr lang="en-GB" dirty="0" err="1"/>
              <a:t>selittää</a:t>
            </a:r>
            <a:r>
              <a:rPr lang="en-GB" dirty="0"/>
              <a:t> </a:t>
            </a:r>
            <a:r>
              <a:rPr lang="en-GB" dirty="0" err="1"/>
              <a:t>tiedontuotannolla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Miten</a:t>
            </a:r>
            <a:r>
              <a:rPr lang="en-GB" dirty="0"/>
              <a:t> </a:t>
            </a:r>
            <a:r>
              <a:rPr lang="en-GB" dirty="0" err="1"/>
              <a:t>tiedontuotanto</a:t>
            </a:r>
            <a:r>
              <a:rPr lang="en-GB" dirty="0"/>
              <a:t> </a:t>
            </a:r>
            <a:r>
              <a:rPr lang="en-GB" dirty="0" err="1"/>
              <a:t>vaikuttaa</a:t>
            </a:r>
            <a:r>
              <a:rPr lang="en-GB" dirty="0"/>
              <a:t> </a:t>
            </a:r>
            <a:r>
              <a:rPr lang="en-GB" dirty="0" err="1"/>
              <a:t>politiikan</a:t>
            </a:r>
            <a:r>
              <a:rPr lang="en-GB" dirty="0"/>
              <a:t> </a:t>
            </a:r>
            <a:r>
              <a:rPr lang="en-GB" dirty="0" err="1"/>
              <a:t>sisältöjen</a:t>
            </a:r>
            <a:r>
              <a:rPr lang="en-GB" dirty="0"/>
              <a:t> </a:t>
            </a:r>
            <a:r>
              <a:rPr lang="en-GB" dirty="0" err="1"/>
              <a:t>eli</a:t>
            </a:r>
            <a:r>
              <a:rPr lang="en-GB" dirty="0"/>
              <a:t> </a:t>
            </a:r>
            <a:r>
              <a:rPr lang="en-GB" dirty="0" err="1"/>
              <a:t>yhteiskunnallisten</a:t>
            </a:r>
            <a:r>
              <a:rPr lang="en-GB" dirty="0"/>
              <a:t> </a:t>
            </a:r>
            <a:r>
              <a:rPr lang="en-GB" dirty="0" err="1"/>
              <a:t>ongelmien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niiden</a:t>
            </a:r>
            <a:r>
              <a:rPr lang="en-GB" dirty="0"/>
              <a:t> </a:t>
            </a:r>
            <a:r>
              <a:rPr lang="en-GB" dirty="0" err="1"/>
              <a:t>ratkaisujen</a:t>
            </a:r>
            <a:r>
              <a:rPr lang="en-GB" dirty="0"/>
              <a:t> </a:t>
            </a:r>
            <a:r>
              <a:rPr lang="en-GB" dirty="0" err="1"/>
              <a:t>määritelmien</a:t>
            </a:r>
            <a:r>
              <a:rPr lang="en-GB" dirty="0"/>
              <a:t> </a:t>
            </a:r>
            <a:r>
              <a:rPr lang="en-GB" dirty="0" err="1"/>
              <a:t>muutokseen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Missä</a:t>
            </a:r>
            <a:r>
              <a:rPr lang="en-GB" dirty="0"/>
              <a:t> </a:t>
            </a:r>
            <a:r>
              <a:rPr lang="en-GB" dirty="0" err="1"/>
              <a:t>määrin</a:t>
            </a:r>
            <a:r>
              <a:rPr lang="en-GB" dirty="0"/>
              <a:t> </a:t>
            </a:r>
            <a:r>
              <a:rPr lang="en-GB" dirty="0" err="1"/>
              <a:t>muilla</a:t>
            </a:r>
            <a:r>
              <a:rPr lang="en-GB" dirty="0"/>
              <a:t> </a:t>
            </a:r>
            <a:r>
              <a:rPr lang="en-GB" dirty="0" err="1"/>
              <a:t>tekijöillä</a:t>
            </a:r>
            <a:r>
              <a:rPr lang="en-GB" dirty="0"/>
              <a:t> (so. </a:t>
            </a:r>
            <a:r>
              <a:rPr lang="en-GB" dirty="0" err="1"/>
              <a:t>intressit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instituutiot</a:t>
            </a:r>
            <a:r>
              <a:rPr lang="en-GB" dirty="0"/>
              <a:t>) on </a:t>
            </a:r>
            <a:r>
              <a:rPr lang="en-GB" dirty="0" err="1"/>
              <a:t>selitysvoimaa</a:t>
            </a:r>
            <a:r>
              <a:rPr lang="en-GB" dirty="0"/>
              <a:t>?</a:t>
            </a:r>
          </a:p>
          <a:p>
            <a:r>
              <a:rPr lang="en-GB" dirty="0" err="1"/>
              <a:t>Millaista</a:t>
            </a:r>
            <a:r>
              <a:rPr lang="en-GB" dirty="0"/>
              <a:t> </a:t>
            </a:r>
            <a:r>
              <a:rPr lang="en-GB" dirty="0" err="1"/>
              <a:t>asiantuntijavaltaa</a:t>
            </a:r>
            <a:r>
              <a:rPr lang="en-GB" dirty="0"/>
              <a:t> </a:t>
            </a:r>
            <a:r>
              <a:rPr lang="en-GB" dirty="0" err="1"/>
              <a:t>tiedontuotannon</a:t>
            </a:r>
            <a:r>
              <a:rPr lang="en-GB" dirty="0"/>
              <a:t> </a:t>
            </a:r>
            <a:r>
              <a:rPr lang="en-GB" dirty="0" err="1"/>
              <a:t>regiimien</a:t>
            </a:r>
            <a:r>
              <a:rPr lang="en-GB" dirty="0"/>
              <a:t> </a:t>
            </a:r>
            <a:r>
              <a:rPr lang="en-GB" dirty="0" err="1"/>
              <a:t>kautta</a:t>
            </a:r>
            <a:r>
              <a:rPr lang="en-GB" dirty="0"/>
              <a:t> </a:t>
            </a:r>
            <a:r>
              <a:rPr lang="en-GB" dirty="0" err="1"/>
              <a:t>käytetään</a:t>
            </a:r>
            <a:r>
              <a:rPr lang="en-GB" dirty="0"/>
              <a:t>? </a:t>
            </a:r>
          </a:p>
          <a:p>
            <a:pPr lvl="1"/>
            <a:r>
              <a:rPr lang="en-GB" dirty="0" err="1"/>
              <a:t>Millainen</a:t>
            </a:r>
            <a:r>
              <a:rPr lang="en-GB" dirty="0"/>
              <a:t> </a:t>
            </a:r>
            <a:r>
              <a:rPr lang="en-GB" dirty="0" err="1"/>
              <a:t>asema</a:t>
            </a:r>
            <a:r>
              <a:rPr lang="en-GB" dirty="0"/>
              <a:t> </a:t>
            </a:r>
            <a:r>
              <a:rPr lang="en-GB" dirty="0" err="1"/>
              <a:t>tiedontuottajille</a:t>
            </a:r>
            <a:r>
              <a:rPr lang="en-GB" dirty="0"/>
              <a:t> </a:t>
            </a:r>
            <a:r>
              <a:rPr lang="en-GB" dirty="0" err="1"/>
              <a:t>annetaan</a:t>
            </a:r>
            <a:r>
              <a:rPr lang="en-GB" dirty="0"/>
              <a:t>? </a:t>
            </a:r>
            <a:r>
              <a:rPr lang="en-GB" dirty="0" err="1"/>
              <a:t>Kenen</a:t>
            </a:r>
            <a:r>
              <a:rPr lang="en-GB" dirty="0"/>
              <a:t> </a:t>
            </a:r>
            <a:r>
              <a:rPr lang="en-GB" dirty="0" err="1"/>
              <a:t>ideat</a:t>
            </a:r>
            <a:r>
              <a:rPr lang="en-GB" dirty="0"/>
              <a:t> 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millainen</a:t>
            </a:r>
            <a:r>
              <a:rPr lang="en-GB" dirty="0"/>
              <a:t> </a:t>
            </a:r>
            <a:r>
              <a:rPr lang="en-GB" dirty="0" err="1"/>
              <a:t>tieto</a:t>
            </a:r>
            <a:r>
              <a:rPr lang="en-GB" dirty="0"/>
              <a:t> </a:t>
            </a:r>
            <a:r>
              <a:rPr lang="en-GB" dirty="0" err="1"/>
              <a:t>valikoituu</a:t>
            </a:r>
            <a:r>
              <a:rPr lang="en-GB" dirty="0"/>
              <a:t> </a:t>
            </a:r>
            <a:r>
              <a:rPr lang="en-GB" dirty="0" err="1"/>
              <a:t>päätöksentekoon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miksi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Aiemmassa</a:t>
            </a:r>
            <a:r>
              <a:rPr lang="en-GB" dirty="0"/>
              <a:t> </a:t>
            </a:r>
            <a:r>
              <a:rPr lang="en-GB" dirty="0" err="1"/>
              <a:t>tutkimuksessa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kiinnitetty</a:t>
            </a:r>
            <a:r>
              <a:rPr lang="en-GB" dirty="0"/>
              <a:t> </a:t>
            </a:r>
            <a:r>
              <a:rPr lang="en-GB" dirty="0" err="1"/>
              <a:t>huomiota</a:t>
            </a:r>
            <a:r>
              <a:rPr lang="en-GB" dirty="0"/>
              <a:t> </a:t>
            </a:r>
            <a:r>
              <a:rPr lang="en-GB" dirty="0" err="1"/>
              <a:t>vallankäytön</a:t>
            </a:r>
            <a:r>
              <a:rPr lang="en-GB" dirty="0"/>
              <a:t> </a:t>
            </a:r>
            <a:r>
              <a:rPr lang="en-GB" dirty="0" err="1"/>
              <a:t>luonteeseen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“</a:t>
            </a:r>
            <a:r>
              <a:rPr lang="en-GB" dirty="0" err="1"/>
              <a:t>vastuunjakoon</a:t>
            </a:r>
            <a:r>
              <a:rPr lang="en-GB" dirty="0"/>
              <a:t>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294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B55196D0-95AD-4497-84D1-430C6EBB2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DDA3D29-E716-4F33-AB4C-8ED10BB36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1" name="Freeform 5">
              <a:extLst>
                <a:ext uri="{FF2B5EF4-FFF2-40B4-BE49-F238E27FC236}">
                  <a16:creationId xmlns:a16="http://schemas.microsoft.com/office/drawing/2014/main" id="{5D79944B-9254-4463-AD5B-36257D494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6">
              <a:extLst>
                <a:ext uri="{FF2B5EF4-FFF2-40B4-BE49-F238E27FC236}">
                  <a16:creationId xmlns:a16="http://schemas.microsoft.com/office/drawing/2014/main" id="{8DDA31B6-BB0C-47FB-B78E-A35B59D8B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7">
              <a:extLst>
                <a:ext uri="{FF2B5EF4-FFF2-40B4-BE49-F238E27FC236}">
                  <a16:creationId xmlns:a16="http://schemas.microsoft.com/office/drawing/2014/main" id="{B460420D-1A32-4F29-8E6A-0BF0E3A59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5744D7E2-E0C1-445D-81C0-6C9E382D5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5CE3C75D-E7AA-450E-AE72-A8F8660AC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0">
              <a:extLst>
                <a:ext uri="{FF2B5EF4-FFF2-40B4-BE49-F238E27FC236}">
                  <a16:creationId xmlns:a16="http://schemas.microsoft.com/office/drawing/2014/main" id="{4E82641D-7380-4EBC-A0B4-A21F9B703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1">
              <a:extLst>
                <a:ext uri="{FF2B5EF4-FFF2-40B4-BE49-F238E27FC236}">
                  <a16:creationId xmlns:a16="http://schemas.microsoft.com/office/drawing/2014/main" id="{06D3136D-2941-41F5-9CA6-0CD6378DB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459DAFD1-A8B5-4AF5-BBC4-82DBC67B68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3">
              <a:extLst>
                <a:ext uri="{FF2B5EF4-FFF2-40B4-BE49-F238E27FC236}">
                  <a16:creationId xmlns:a16="http://schemas.microsoft.com/office/drawing/2014/main" id="{73B5597B-C549-4923-9582-01359B7ED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4">
              <a:extLst>
                <a:ext uri="{FF2B5EF4-FFF2-40B4-BE49-F238E27FC236}">
                  <a16:creationId xmlns:a16="http://schemas.microsoft.com/office/drawing/2014/main" id="{484FB59A-C29A-4BC3-AED4-5CBDEEBF8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3E875A1F-55ED-4D78-BFCD-DEAB4B1F2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1AF6A9C4-B5C0-45CF-BEA4-E5E138FB5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7">
              <a:extLst>
                <a:ext uri="{FF2B5EF4-FFF2-40B4-BE49-F238E27FC236}">
                  <a16:creationId xmlns:a16="http://schemas.microsoft.com/office/drawing/2014/main" id="{B7A35A07-8906-46C9-A385-386C890B42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8">
              <a:extLst>
                <a:ext uri="{FF2B5EF4-FFF2-40B4-BE49-F238E27FC236}">
                  <a16:creationId xmlns:a16="http://schemas.microsoft.com/office/drawing/2014/main" id="{EDC56392-B772-4465-9844-E65545FE37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19">
              <a:extLst>
                <a:ext uri="{FF2B5EF4-FFF2-40B4-BE49-F238E27FC236}">
                  <a16:creationId xmlns:a16="http://schemas.microsoft.com/office/drawing/2014/main" id="{4E1EB07B-37CA-4168-8167-98F2E181C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F79CCCC1-44E4-40E6-BEC7-4D67883CA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BA2BCCEB-7B0D-4604-A0D9-C97985394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22">
              <a:extLst>
                <a:ext uri="{FF2B5EF4-FFF2-40B4-BE49-F238E27FC236}">
                  <a16:creationId xmlns:a16="http://schemas.microsoft.com/office/drawing/2014/main" id="{3E9BE4C6-A966-4993-B450-34D205DCE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23">
              <a:extLst>
                <a:ext uri="{FF2B5EF4-FFF2-40B4-BE49-F238E27FC236}">
                  <a16:creationId xmlns:a16="http://schemas.microsoft.com/office/drawing/2014/main" id="{D6D0BD97-50C4-4381-B670-2D0ADD588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4EA367D7-D8FE-4C9E-B6C6-5285FC7B5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3"/>
            <a:ext cx="12192000" cy="6014522"/>
          </a:xfrm>
          <a:custGeom>
            <a:avLst/>
            <a:gdLst>
              <a:gd name="connsiteX0" fmla="*/ 0 w 12192000"/>
              <a:gd name="connsiteY0" fmla="*/ 0 h 6014522"/>
              <a:gd name="connsiteX1" fmla="*/ 12192000 w 12192000"/>
              <a:gd name="connsiteY1" fmla="*/ 0 h 6014522"/>
              <a:gd name="connsiteX2" fmla="*/ 12192000 w 12192000"/>
              <a:gd name="connsiteY2" fmla="*/ 5663459 h 6014522"/>
              <a:gd name="connsiteX3" fmla="*/ 6299617 w 12192000"/>
              <a:gd name="connsiteY3" fmla="*/ 5663459 h 6014522"/>
              <a:gd name="connsiteX4" fmla="*/ 6096000 w 12192000"/>
              <a:gd name="connsiteY4" fmla="*/ 6014522 h 6014522"/>
              <a:gd name="connsiteX5" fmla="*/ 5892384 w 12192000"/>
              <a:gd name="connsiteY5" fmla="*/ 5663459 h 6014522"/>
              <a:gd name="connsiteX6" fmla="*/ 0 w 12192000"/>
              <a:gd name="connsiteY6" fmla="*/ 5663459 h 601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014522">
                <a:moveTo>
                  <a:pt x="0" y="0"/>
                </a:moveTo>
                <a:lnTo>
                  <a:pt x="12192000" y="0"/>
                </a:lnTo>
                <a:lnTo>
                  <a:pt x="12192000" y="5663459"/>
                </a:lnTo>
                <a:lnTo>
                  <a:pt x="6299617" y="5663459"/>
                </a:lnTo>
                <a:lnTo>
                  <a:pt x="6096000" y="6014522"/>
                </a:lnTo>
                <a:lnTo>
                  <a:pt x="5892384" y="5663459"/>
                </a:lnTo>
                <a:lnTo>
                  <a:pt x="0" y="566345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0B2AEE-DB71-2440-A4E7-C2E7A0B2C394}"/>
              </a:ext>
            </a:extLst>
          </p:cNvPr>
          <p:cNvGraphicFramePr>
            <a:graphicFrameLocks noGrp="1"/>
          </p:cNvGraphicFramePr>
          <p:nvPr/>
        </p:nvGraphicFramePr>
        <p:xfrm>
          <a:off x="485191" y="654877"/>
          <a:ext cx="11230556" cy="434621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86219">
                  <a:extLst>
                    <a:ext uri="{9D8B030D-6E8A-4147-A177-3AD203B41FA5}">
                      <a16:colId xmlns:a16="http://schemas.microsoft.com/office/drawing/2014/main" val="865929610"/>
                    </a:ext>
                  </a:extLst>
                </a:gridCol>
                <a:gridCol w="3026267">
                  <a:extLst>
                    <a:ext uri="{9D8B030D-6E8A-4147-A177-3AD203B41FA5}">
                      <a16:colId xmlns:a16="http://schemas.microsoft.com/office/drawing/2014/main" val="539021510"/>
                    </a:ext>
                  </a:extLst>
                </a:gridCol>
                <a:gridCol w="3213146">
                  <a:extLst>
                    <a:ext uri="{9D8B030D-6E8A-4147-A177-3AD203B41FA5}">
                      <a16:colId xmlns:a16="http://schemas.microsoft.com/office/drawing/2014/main" val="1547594651"/>
                    </a:ext>
                  </a:extLst>
                </a:gridCol>
                <a:gridCol w="3104924">
                  <a:extLst>
                    <a:ext uri="{9D8B030D-6E8A-4147-A177-3AD203B41FA5}">
                      <a16:colId xmlns:a16="http://schemas.microsoft.com/office/drawing/2014/main" val="3134513396"/>
                    </a:ext>
                  </a:extLst>
                </a:gridCol>
              </a:tblGrid>
              <a:tr h="58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cap="all" spc="150">
                          <a:effectLst/>
                        </a:rPr>
                        <a:t> </a:t>
                      </a:r>
                      <a:endParaRPr lang="fi-FI" sz="16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cap="all" spc="150">
                          <a:effectLst/>
                        </a:rPr>
                        <a:t>Poliittinen valta</a:t>
                      </a:r>
                      <a:endParaRPr lang="fi-FI" sz="16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cap="all" spc="150">
                          <a:effectLst/>
                        </a:rPr>
                        <a:t>Neuvonantajavalta</a:t>
                      </a:r>
                      <a:endParaRPr lang="fi-FI" sz="16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cap="all" spc="150">
                          <a:effectLst/>
                        </a:rPr>
                        <a:t>Asiantuntijavalta</a:t>
                      </a:r>
                      <a:endParaRPr lang="fi-FI" sz="16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extLst>
                  <a:ext uri="{0D108BD9-81ED-4DB2-BD59-A6C34878D82A}">
                    <a16:rowId xmlns:a16="http://schemas.microsoft.com/office/drawing/2014/main" val="236194747"/>
                  </a:ext>
                </a:extLst>
              </a:tr>
              <a:tr h="76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Tiedon suhde päätöksentekoon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Riippumaton: tieto valikoidaan vasta päätöksenteossa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Neuvoa-antava: tieto tuotetaan päätöksentekoa ohjaamaan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Preskriptiivinen: tieto määrää toimenpiteet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extLst>
                  <a:ext uri="{0D108BD9-81ED-4DB2-BD59-A6C34878D82A}">
                    <a16:rowId xmlns:a16="http://schemas.microsoft.com/office/drawing/2014/main" val="115490211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Tiedon luonne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Taustoittava: poliittisia valintoja arvioidaan päätöksentekijöiden antamilla kriteereillä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Arvioiva: poliittisia valintoja arvioidaan tiedontuottajien kriteereillä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Mustat laatikot: poliittiset valinnat kirjoitetaan sisään tietoon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extLst>
                  <a:ext uri="{0D108BD9-81ED-4DB2-BD59-A6C34878D82A}">
                    <a16:rowId xmlns:a16="http://schemas.microsoft.com/office/drawing/2014/main" val="3495955002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Tiedontuottajien tunnustaminen päätöksenteossa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Avoin: päätöksentekijät valikoivat tiedontuottajat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Neuvoteltu: päätöksentekijät ja tiedontuottajat valikoivat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Suljettu: tiedontuottajat valikoivat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extLst>
                  <a:ext uri="{0D108BD9-81ED-4DB2-BD59-A6C34878D82A}">
                    <a16:rowId xmlns:a16="http://schemas.microsoft.com/office/drawing/2014/main" val="4178975811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Politiikkaideoiden tuottajat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Päätöksentekijät määrittelevät normatiiviset ja kognitiiviset ideat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Päätöksentekijät määrittelevät normatiiviset ideat, tiedontuottajat kognitiiviset ideat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300" cap="none" spc="0">
                          <a:effectLst/>
                        </a:rPr>
                        <a:t>Tiedontuottajat määrittelevät normatiiviset ja kognitiiviset ideat</a:t>
                      </a:r>
                      <a:endParaRPr lang="fi-FI" sz="13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9967" marR="139967" marT="139967" marB="139967" anchor="ctr"/>
                </a:tc>
                <a:extLst>
                  <a:ext uri="{0D108BD9-81ED-4DB2-BD59-A6C34878D82A}">
                    <a16:rowId xmlns:a16="http://schemas.microsoft.com/office/drawing/2014/main" val="425391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369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87E8-5AAB-7149-9B3C-32BDF3C0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Tapaus-tutkimuksen</a:t>
            </a:r>
            <a:r>
              <a:rPr lang="en-GB" dirty="0"/>
              <a:t> </a:t>
            </a:r>
            <a:r>
              <a:rPr lang="en-GB" dirty="0" err="1"/>
              <a:t>strategia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48FB-563B-9D46-8D12-966C729E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Yleisenä</a:t>
            </a:r>
            <a:r>
              <a:rPr lang="en-GB" dirty="0"/>
              <a:t> </a:t>
            </a:r>
            <a:r>
              <a:rPr lang="en-GB" dirty="0" err="1"/>
              <a:t>tapaustutkimuksena</a:t>
            </a:r>
            <a:r>
              <a:rPr lang="en-GB" dirty="0"/>
              <a:t> </a:t>
            </a:r>
            <a:r>
              <a:rPr lang="en-GB" dirty="0" err="1"/>
              <a:t>Suomen</a:t>
            </a:r>
            <a:r>
              <a:rPr lang="en-GB" dirty="0"/>
              <a:t> </a:t>
            </a:r>
            <a:r>
              <a:rPr lang="en-GB" dirty="0" err="1"/>
              <a:t>työ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elinkeinopolitiikka</a:t>
            </a:r>
            <a:r>
              <a:rPr lang="en-GB" dirty="0"/>
              <a:t> ca. 1945-2018</a:t>
            </a:r>
          </a:p>
          <a:p>
            <a:pPr lvl="1"/>
            <a:r>
              <a:rPr lang="en-GB" dirty="0" err="1"/>
              <a:t>Edustaa</a:t>
            </a:r>
            <a:r>
              <a:rPr lang="en-GB" dirty="0"/>
              <a:t> </a:t>
            </a:r>
            <a:r>
              <a:rPr lang="en-GB" dirty="0" err="1"/>
              <a:t>kansainvälisenä</a:t>
            </a:r>
            <a:r>
              <a:rPr lang="en-GB" dirty="0"/>
              <a:t> </a:t>
            </a:r>
            <a:r>
              <a:rPr lang="en-GB" dirty="0" err="1"/>
              <a:t>casena</a:t>
            </a:r>
            <a:r>
              <a:rPr lang="en-GB" dirty="0"/>
              <a:t> </a:t>
            </a:r>
            <a:r>
              <a:rPr lang="en-GB" dirty="0" err="1"/>
              <a:t>korporatistista</a:t>
            </a:r>
            <a:r>
              <a:rPr lang="en-GB" dirty="0"/>
              <a:t> </a:t>
            </a:r>
            <a:r>
              <a:rPr lang="en-GB" dirty="0" err="1"/>
              <a:t>päätöksentekoa</a:t>
            </a:r>
            <a:r>
              <a:rPr lang="en-GB" dirty="0"/>
              <a:t>, </a:t>
            </a:r>
            <a:r>
              <a:rPr lang="en-GB" dirty="0" err="1"/>
              <a:t>joskin</a:t>
            </a:r>
            <a:r>
              <a:rPr lang="en-GB" dirty="0"/>
              <a:t> </a:t>
            </a:r>
            <a:r>
              <a:rPr lang="en-GB" dirty="0" err="1"/>
              <a:t>hyvin</a:t>
            </a:r>
            <a:r>
              <a:rPr lang="en-GB" dirty="0"/>
              <a:t> </a:t>
            </a:r>
            <a:r>
              <a:rPr lang="en-GB" dirty="0" err="1"/>
              <a:t>kolmikantaista</a:t>
            </a:r>
            <a:r>
              <a:rPr lang="en-GB" dirty="0"/>
              <a:t> </a:t>
            </a:r>
            <a:r>
              <a:rPr lang="en-GB" dirty="0" err="1"/>
              <a:t>sellaista</a:t>
            </a:r>
            <a:endParaRPr lang="en-GB" dirty="0"/>
          </a:p>
          <a:p>
            <a:r>
              <a:rPr lang="en-GB" dirty="0" err="1"/>
              <a:t>Merkittäviä</a:t>
            </a:r>
            <a:r>
              <a:rPr lang="en-GB" dirty="0"/>
              <a:t> </a:t>
            </a:r>
            <a:r>
              <a:rPr lang="en-GB" dirty="0" err="1"/>
              <a:t>makrotason</a:t>
            </a:r>
            <a:r>
              <a:rPr lang="en-GB" dirty="0"/>
              <a:t> </a:t>
            </a:r>
            <a:r>
              <a:rPr lang="en-GB" dirty="0" err="1"/>
              <a:t>muutoksia</a:t>
            </a:r>
            <a:r>
              <a:rPr lang="en-GB" dirty="0"/>
              <a:t> </a:t>
            </a:r>
            <a:r>
              <a:rPr lang="en-GB" dirty="0" err="1"/>
              <a:t>lohkolla</a:t>
            </a:r>
            <a:endParaRPr lang="en-GB" dirty="0"/>
          </a:p>
          <a:p>
            <a:pPr lvl="1"/>
            <a:r>
              <a:rPr lang="en-GB" dirty="0" err="1"/>
              <a:t>Politiikan</a:t>
            </a:r>
            <a:r>
              <a:rPr lang="en-GB" dirty="0"/>
              <a:t> </a:t>
            </a:r>
            <a:r>
              <a:rPr lang="en-GB" dirty="0" err="1"/>
              <a:t>sisältöjen</a:t>
            </a:r>
            <a:r>
              <a:rPr lang="en-GB" dirty="0"/>
              <a:t> </a:t>
            </a:r>
            <a:r>
              <a:rPr lang="en-GB" dirty="0" err="1"/>
              <a:t>muutokset</a:t>
            </a:r>
            <a:r>
              <a:rPr lang="en-GB" dirty="0"/>
              <a:t> (</a:t>
            </a:r>
            <a:r>
              <a:rPr lang="en-GB" dirty="0" err="1"/>
              <a:t>hyvinvointivaltiosta</a:t>
            </a:r>
            <a:r>
              <a:rPr lang="en-GB" dirty="0"/>
              <a:t> </a:t>
            </a:r>
            <a:r>
              <a:rPr lang="en-GB" dirty="0" err="1"/>
              <a:t>kv</a:t>
            </a:r>
            <a:r>
              <a:rPr lang="en-GB" dirty="0"/>
              <a:t>. </a:t>
            </a:r>
            <a:r>
              <a:rPr lang="en-GB" dirty="0" err="1"/>
              <a:t>kilpailuvaltioon</a:t>
            </a:r>
            <a:r>
              <a:rPr lang="en-GB" dirty="0"/>
              <a:t>)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poliittisen</a:t>
            </a:r>
            <a:r>
              <a:rPr lang="en-GB" dirty="0"/>
              <a:t> </a:t>
            </a:r>
            <a:r>
              <a:rPr lang="en-GB" dirty="0" err="1"/>
              <a:t>hallintatavan</a:t>
            </a:r>
            <a:r>
              <a:rPr lang="en-GB" dirty="0"/>
              <a:t> (</a:t>
            </a:r>
            <a:r>
              <a:rPr lang="en-GB" dirty="0" err="1"/>
              <a:t>neokorporatismista</a:t>
            </a:r>
            <a:r>
              <a:rPr lang="en-GB" dirty="0"/>
              <a:t> </a:t>
            </a:r>
            <a:r>
              <a:rPr lang="en-GB" dirty="0" err="1"/>
              <a:t>liberaaliin</a:t>
            </a:r>
            <a:r>
              <a:rPr lang="en-GB" dirty="0"/>
              <a:t> </a:t>
            </a:r>
            <a:r>
              <a:rPr lang="en-GB" dirty="0" err="1"/>
              <a:t>neostatismiin</a:t>
            </a:r>
            <a:r>
              <a:rPr lang="en-GB" dirty="0"/>
              <a:t>) </a:t>
            </a:r>
            <a:r>
              <a:rPr lang="en-GB" dirty="0" err="1"/>
              <a:t>suuret</a:t>
            </a:r>
            <a:r>
              <a:rPr lang="en-GB" dirty="0"/>
              <a:t> </a:t>
            </a:r>
            <a:r>
              <a:rPr lang="en-GB" dirty="0" err="1"/>
              <a:t>muutokset</a:t>
            </a:r>
            <a:endParaRPr lang="en-GB" dirty="0"/>
          </a:p>
          <a:p>
            <a:pPr lvl="1"/>
            <a:r>
              <a:rPr lang="en-GB" dirty="0" err="1"/>
              <a:t>Taloudellisten</a:t>
            </a:r>
            <a:r>
              <a:rPr lang="en-GB" dirty="0"/>
              <a:t> </a:t>
            </a:r>
            <a:r>
              <a:rPr lang="en-GB" dirty="0" err="1"/>
              <a:t>intressien</a:t>
            </a:r>
            <a:r>
              <a:rPr lang="en-GB" dirty="0"/>
              <a:t> </a:t>
            </a:r>
            <a:r>
              <a:rPr lang="en-GB" dirty="0" err="1"/>
              <a:t>polarisaatio</a:t>
            </a:r>
            <a:r>
              <a:rPr lang="en-GB" dirty="0"/>
              <a:t>: </a:t>
            </a:r>
            <a:r>
              <a:rPr lang="en-GB" dirty="0" err="1"/>
              <a:t>kansallisen</a:t>
            </a:r>
            <a:r>
              <a:rPr lang="en-GB" dirty="0"/>
              <a:t> </a:t>
            </a:r>
            <a:r>
              <a:rPr lang="en-GB" dirty="0" err="1"/>
              <a:t>liiketoimintajärjestelmän</a:t>
            </a:r>
            <a:r>
              <a:rPr lang="en-GB" dirty="0"/>
              <a:t> </a:t>
            </a:r>
            <a:r>
              <a:rPr lang="en-GB" dirty="0" err="1"/>
              <a:t>kaksi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kolminapaistuminen</a:t>
            </a:r>
            <a:endParaRPr lang="en-GB" dirty="0"/>
          </a:p>
          <a:p>
            <a:pPr lvl="1"/>
            <a:r>
              <a:rPr lang="en-GB" dirty="0" err="1"/>
              <a:t>Poliittisessa</a:t>
            </a:r>
            <a:r>
              <a:rPr lang="en-GB" dirty="0"/>
              <a:t> </a:t>
            </a:r>
            <a:r>
              <a:rPr lang="en-GB" dirty="0" err="1"/>
              <a:t>järjestelmän</a:t>
            </a:r>
            <a:r>
              <a:rPr lang="en-GB" dirty="0"/>
              <a:t> </a:t>
            </a:r>
            <a:r>
              <a:rPr lang="en-GB" dirty="0" err="1"/>
              <a:t>muutokset</a:t>
            </a:r>
            <a:r>
              <a:rPr lang="en-GB" dirty="0"/>
              <a:t>: </a:t>
            </a:r>
            <a:r>
              <a:rPr lang="en-GB" dirty="0" err="1"/>
              <a:t>monisidosryhmävalmistelun</a:t>
            </a:r>
            <a:r>
              <a:rPr lang="en-GB" dirty="0"/>
              <a:t> </a:t>
            </a:r>
            <a:r>
              <a:rPr lang="en-GB" dirty="0" err="1"/>
              <a:t>häviäminen</a:t>
            </a:r>
            <a:r>
              <a:rPr lang="en-GB" dirty="0"/>
              <a:t>, “</a:t>
            </a:r>
            <a:r>
              <a:rPr lang="en-GB" dirty="0" err="1"/>
              <a:t>konsultokratia</a:t>
            </a:r>
            <a:r>
              <a:rPr lang="en-GB" dirty="0"/>
              <a:t>”/</a:t>
            </a:r>
            <a:r>
              <a:rPr lang="en-GB" dirty="0" err="1"/>
              <a:t>julkisen</a:t>
            </a:r>
            <a:r>
              <a:rPr lang="en-GB" dirty="0"/>
              <a:t> </a:t>
            </a:r>
            <a:r>
              <a:rPr lang="en-GB" dirty="0" err="1"/>
              <a:t>sektorin</a:t>
            </a:r>
            <a:r>
              <a:rPr lang="en-GB" dirty="0"/>
              <a:t> “</a:t>
            </a:r>
            <a:r>
              <a:rPr lang="en-GB" dirty="0" err="1"/>
              <a:t>tyhmistäminen</a:t>
            </a:r>
            <a:r>
              <a:rPr lang="en-GB" dirty="0"/>
              <a:t>”, </a:t>
            </a:r>
            <a:r>
              <a:rPr lang="en-GB" dirty="0" err="1"/>
              <a:t>enemmistöhallinnan</a:t>
            </a:r>
            <a:r>
              <a:rPr lang="en-GB" dirty="0"/>
              <a:t> </a:t>
            </a:r>
            <a:r>
              <a:rPr lang="en-GB" dirty="0" err="1"/>
              <a:t>korostuminen</a:t>
            </a:r>
            <a:endParaRPr lang="en-GB" dirty="0"/>
          </a:p>
          <a:p>
            <a:r>
              <a:rPr lang="en-GB" dirty="0" err="1"/>
              <a:t>Kolme</a:t>
            </a:r>
            <a:r>
              <a:rPr lang="en-GB" dirty="0"/>
              <a:t> </a:t>
            </a:r>
            <a:r>
              <a:rPr lang="en-GB" dirty="0" err="1"/>
              <a:t>upotettua</a:t>
            </a:r>
            <a:r>
              <a:rPr lang="en-GB" dirty="0"/>
              <a:t> </a:t>
            </a:r>
            <a:r>
              <a:rPr lang="en-GB" dirty="0" err="1"/>
              <a:t>tapaustutkimusta</a:t>
            </a:r>
            <a:r>
              <a:rPr lang="en-GB" dirty="0"/>
              <a:t> (</a:t>
            </a:r>
            <a:r>
              <a:rPr lang="en-GB" dirty="0" err="1"/>
              <a:t>ks</a:t>
            </a:r>
            <a:r>
              <a:rPr lang="en-GB" dirty="0"/>
              <a:t>. </a:t>
            </a:r>
            <a:r>
              <a:rPr lang="en-GB" dirty="0" err="1"/>
              <a:t>seuraava</a:t>
            </a:r>
            <a:r>
              <a:rPr lang="en-GB" dirty="0"/>
              <a:t> </a:t>
            </a:r>
            <a:r>
              <a:rPr lang="en-GB" dirty="0" err="1"/>
              <a:t>dia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130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ontent Placeholder 3">
            <a:extLst>
              <a:ext uri="{FF2B5EF4-FFF2-40B4-BE49-F238E27FC236}">
                <a16:creationId xmlns:a16="http://schemas.microsoft.com/office/drawing/2014/main" id="{09504E8F-88C9-9948-822E-2250E1347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35028"/>
              </p:ext>
            </p:extLst>
          </p:nvPr>
        </p:nvGraphicFramePr>
        <p:xfrm>
          <a:off x="0" y="130630"/>
          <a:ext cx="12061825" cy="654509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235321">
                  <a:extLst>
                    <a:ext uri="{9D8B030D-6E8A-4147-A177-3AD203B41FA5}">
                      <a16:colId xmlns:a16="http://schemas.microsoft.com/office/drawing/2014/main" val="336079900"/>
                    </a:ext>
                  </a:extLst>
                </a:gridCol>
                <a:gridCol w="1748728">
                  <a:extLst>
                    <a:ext uri="{9D8B030D-6E8A-4147-A177-3AD203B41FA5}">
                      <a16:colId xmlns:a16="http://schemas.microsoft.com/office/drawing/2014/main" val="2238964013"/>
                    </a:ext>
                  </a:extLst>
                </a:gridCol>
                <a:gridCol w="2568898">
                  <a:extLst>
                    <a:ext uri="{9D8B030D-6E8A-4147-A177-3AD203B41FA5}">
                      <a16:colId xmlns:a16="http://schemas.microsoft.com/office/drawing/2014/main" val="239057685"/>
                    </a:ext>
                  </a:extLst>
                </a:gridCol>
                <a:gridCol w="1492344">
                  <a:extLst>
                    <a:ext uri="{9D8B030D-6E8A-4147-A177-3AD203B41FA5}">
                      <a16:colId xmlns:a16="http://schemas.microsoft.com/office/drawing/2014/main" val="480776395"/>
                    </a:ext>
                  </a:extLst>
                </a:gridCol>
                <a:gridCol w="1697901">
                  <a:extLst>
                    <a:ext uri="{9D8B030D-6E8A-4147-A177-3AD203B41FA5}">
                      <a16:colId xmlns:a16="http://schemas.microsoft.com/office/drawing/2014/main" val="1189503925"/>
                    </a:ext>
                  </a:extLst>
                </a:gridCol>
                <a:gridCol w="1523162">
                  <a:extLst>
                    <a:ext uri="{9D8B030D-6E8A-4147-A177-3AD203B41FA5}">
                      <a16:colId xmlns:a16="http://schemas.microsoft.com/office/drawing/2014/main" val="1876204698"/>
                    </a:ext>
                  </a:extLst>
                </a:gridCol>
                <a:gridCol w="1795471">
                  <a:extLst>
                    <a:ext uri="{9D8B030D-6E8A-4147-A177-3AD203B41FA5}">
                      <a16:colId xmlns:a16="http://schemas.microsoft.com/office/drawing/2014/main" val="3051198406"/>
                    </a:ext>
                  </a:extLst>
                </a:gridCol>
              </a:tblGrid>
              <a:tr h="1746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 </a:t>
                      </a:r>
                      <a:endParaRPr lang="fi-FI" sz="1400" b="0" cap="all" spc="15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Suhde yleiseen tapaus-tutkimukseen</a:t>
                      </a:r>
                      <a:endParaRPr lang="fi-FI" sz="1400" b="0" cap="all" spc="15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Keskeiset tiedontuottajat</a:t>
                      </a:r>
                      <a:endParaRPr lang="fi-FI" sz="1400" b="0" cap="all" spc="15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Tuotetun tiedon luonne</a:t>
                      </a:r>
                      <a:endParaRPr lang="fi-FI" sz="14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Keskeiset politiikka-ideoiden muutokset</a:t>
                      </a:r>
                      <a:endParaRPr lang="fi-FI" sz="1400" b="0" cap="all" spc="15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Tiedon ja päätöksen-teon suhde</a:t>
                      </a:r>
                      <a:endParaRPr lang="fi-FI" sz="1400" b="0" cap="all" spc="15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cap="all" spc="150">
                          <a:solidFill>
                            <a:schemeClr val="lt1"/>
                          </a:solidFill>
                          <a:effectLst/>
                        </a:rPr>
                        <a:t>Tutkittavat yksittäis-tapaukset</a:t>
                      </a:r>
                      <a:endParaRPr lang="fi-FI" sz="1400" b="0" cap="all" spc="15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75519"/>
                  </a:ext>
                </a:extLst>
              </a:tr>
              <a:tr h="1618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cap="none" spc="0">
                          <a:solidFill>
                            <a:schemeClr val="tx1"/>
                          </a:solidFill>
                          <a:effectLst/>
                        </a:rPr>
                        <a:t>Palkka-politiikka (Kaitila)</a:t>
                      </a:r>
                      <a:endParaRPr lang="fi-FI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Polunraivaaja:  esimerkki ja inkrementaalinen muutos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Tulo- ja kustannuskehityksen seurantatmk:t, eturyhmien tutkimuslaitokset (ETLA, PT), VM, Suomen Pankki, Euroopan komissio, WEF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Skenaariot, vaikutusarviot (mm. Aino, Kooma), vertailut (pitkin ja poikin)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Kansallinen kilpailukyky ja sen sisällön muutos (1990-l.-), keskitetty sopiminen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Vaihteleva, hitaasti asiantuntija-valtaistuva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Yksikkötyö-kustannuksien merkitys kiky-sopimuksessa 2016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626918"/>
                  </a:ext>
                </a:extLst>
              </a:tr>
              <a:tr h="1517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cap="none" spc="0">
                          <a:solidFill>
                            <a:schemeClr val="tx1"/>
                          </a:solidFill>
                          <a:effectLst/>
                        </a:rPr>
                        <a:t>Innovaatio-politiikka (Alaja)</a:t>
                      </a:r>
                      <a:endParaRPr lang="fi-FI" sz="14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Poikkeuksellinen: äkillinen, eksogeeninen muutos 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Tutkimus- ja innovaationeuvosto / Tiede- ja teknologianeuvosto, Sitra, ministeriöt (OKM ja TEM), Tekes, yliopistot, VTT, OECD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Rankingit, vertailut, evaluaatiot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Kansallinen innovaatio-järjestelmä  (1990-)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Neuvon-antajavalta, nopeasti muuttuva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KIJ-idean merkityksen ja vaikutusten heikentyminen 2010-l.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306647"/>
                  </a:ext>
                </a:extLst>
              </a:tr>
              <a:tr h="1618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cap="none" spc="0">
                          <a:solidFill>
                            <a:schemeClr val="tx1"/>
                          </a:solidFill>
                          <a:effectLst/>
                        </a:rPr>
                        <a:t>Työeläke-politiikka (Sorsa)</a:t>
                      </a:r>
                      <a:endParaRPr lang="fi-FI" sz="14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Omaperäinen: inkrementaalinen, endogeeninen muutos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Eläketurvakeskus, eläkelaitokset, TELA, ministeriöt (STM ja VM)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Tilasto- ja seurantatieto, skenaariot</a:t>
                      </a:r>
                      <a:endParaRPr lang="fi-FI" sz="14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Väestön ikääntyminen (1980-l.), julkistalouden kestävyysvaje (2000-l.)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Vaihteleva, enenevissä määrin säännelty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cap="none" spc="0">
                          <a:solidFill>
                            <a:schemeClr val="tx1"/>
                          </a:solidFill>
                          <a:effectLst/>
                        </a:rPr>
                        <a:t>Kestävyysvajeen merkitys työeläke-uudistuksessa 2017</a:t>
                      </a:r>
                      <a:endParaRPr lang="fi-FI" sz="14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4264" marR="94264" marT="94264" marB="9426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70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1F4DC8-5E0F-EA46-B401-F88BC6F2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GB" dirty="0" err="1"/>
              <a:t>Mitä</a:t>
            </a:r>
            <a:r>
              <a:rPr lang="en-GB" dirty="0"/>
              <a:t> </a:t>
            </a:r>
            <a:r>
              <a:rPr lang="en-GB" dirty="0" err="1"/>
              <a:t>konkreettisesti</a:t>
            </a:r>
            <a:r>
              <a:rPr lang="en-GB" dirty="0"/>
              <a:t> </a:t>
            </a:r>
            <a:r>
              <a:rPr lang="en-GB" dirty="0" err="1"/>
              <a:t>tehdään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1177-5D19-9941-9956-066B991A8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89365" cy="5561988"/>
          </a:xfrm>
        </p:spPr>
        <p:txBody>
          <a:bodyPr>
            <a:normAutofit/>
          </a:bodyPr>
          <a:lstStyle/>
          <a:p>
            <a:r>
              <a:rPr lang="en-GB" sz="1700" dirty="0" err="1"/>
              <a:t>Ensimmäiset</a:t>
            </a:r>
            <a:r>
              <a:rPr lang="en-GB" sz="1700" dirty="0"/>
              <a:t> </a:t>
            </a:r>
            <a:r>
              <a:rPr lang="en-GB" sz="1700" dirty="0" err="1"/>
              <a:t>kuukaudet</a:t>
            </a:r>
            <a:r>
              <a:rPr lang="en-GB" sz="1700" dirty="0"/>
              <a:t>: </a:t>
            </a:r>
            <a:r>
              <a:rPr lang="en-GB" sz="1700" dirty="0" err="1"/>
              <a:t>aineiston</a:t>
            </a:r>
            <a:r>
              <a:rPr lang="en-GB" sz="1700" dirty="0"/>
              <a:t> </a:t>
            </a:r>
            <a:r>
              <a:rPr lang="en-GB" sz="1700" dirty="0" err="1"/>
              <a:t>keräämistä</a:t>
            </a:r>
            <a:r>
              <a:rPr lang="en-GB" sz="1700" dirty="0"/>
              <a:t> (</a:t>
            </a:r>
            <a:r>
              <a:rPr lang="en-GB" sz="1700" dirty="0" err="1"/>
              <a:t>dokumentit</a:t>
            </a:r>
            <a:r>
              <a:rPr lang="en-GB" sz="1700" dirty="0"/>
              <a:t> </a:t>
            </a:r>
            <a:r>
              <a:rPr lang="en-GB" sz="1700" dirty="0" err="1"/>
              <a:t>ja</a:t>
            </a:r>
            <a:r>
              <a:rPr lang="en-GB" sz="1700" dirty="0"/>
              <a:t> </a:t>
            </a:r>
            <a:r>
              <a:rPr lang="en-GB" sz="1700" dirty="0" err="1"/>
              <a:t>haastattelut</a:t>
            </a:r>
            <a:r>
              <a:rPr lang="en-GB" sz="1700" dirty="0"/>
              <a:t>)</a:t>
            </a:r>
          </a:p>
          <a:p>
            <a:r>
              <a:rPr lang="en-GB" sz="1700" dirty="0" err="1"/>
              <a:t>Marras-joulukuu</a:t>
            </a:r>
            <a:r>
              <a:rPr lang="en-GB" sz="1700" dirty="0"/>
              <a:t> 2018:  </a:t>
            </a:r>
            <a:r>
              <a:rPr lang="en-GB" sz="1700" dirty="0" err="1"/>
              <a:t>erilaisten</a:t>
            </a:r>
            <a:r>
              <a:rPr lang="en-GB" sz="1700" dirty="0"/>
              <a:t> </a:t>
            </a:r>
            <a:r>
              <a:rPr lang="en-GB" sz="1700" dirty="0" err="1"/>
              <a:t>selitysmallien</a:t>
            </a:r>
            <a:r>
              <a:rPr lang="en-GB" sz="1700" dirty="0"/>
              <a:t> </a:t>
            </a:r>
            <a:r>
              <a:rPr lang="en-GB" sz="1700" dirty="0" err="1"/>
              <a:t>testaaminen</a:t>
            </a:r>
            <a:r>
              <a:rPr lang="en-GB" sz="1700" dirty="0"/>
              <a:t> </a:t>
            </a:r>
            <a:r>
              <a:rPr lang="en-GB" sz="1700" dirty="0" err="1"/>
              <a:t>kiky-sopimuksen</a:t>
            </a:r>
            <a:r>
              <a:rPr lang="en-GB" sz="1700" dirty="0"/>
              <a:t> 2016 </a:t>
            </a:r>
            <a:r>
              <a:rPr lang="en-GB" sz="1700" dirty="0" err="1"/>
              <a:t>tapauksessa</a:t>
            </a:r>
            <a:r>
              <a:rPr lang="en-GB" sz="1700" dirty="0"/>
              <a:t> (</a:t>
            </a:r>
            <a:r>
              <a:rPr lang="en-GB" sz="1700" dirty="0" err="1"/>
              <a:t>yksi</a:t>
            </a:r>
            <a:r>
              <a:rPr lang="en-GB" sz="1700" dirty="0"/>
              <a:t> </a:t>
            </a:r>
            <a:r>
              <a:rPr lang="en-GB" sz="1700" dirty="0" err="1"/>
              <a:t>suomenkielinen</a:t>
            </a:r>
            <a:r>
              <a:rPr lang="en-GB" sz="1700" dirty="0"/>
              <a:t> </a:t>
            </a:r>
            <a:r>
              <a:rPr lang="en-GB" sz="1700" dirty="0" err="1"/>
              <a:t>ja</a:t>
            </a:r>
            <a:r>
              <a:rPr lang="en-GB" sz="1700" dirty="0"/>
              <a:t> </a:t>
            </a:r>
            <a:r>
              <a:rPr lang="en-GB" sz="1700" dirty="0" err="1"/>
              <a:t>yksi</a:t>
            </a:r>
            <a:r>
              <a:rPr lang="en-GB" sz="1700" dirty="0"/>
              <a:t> </a:t>
            </a:r>
            <a:r>
              <a:rPr lang="en-GB" sz="1700" dirty="0" err="1"/>
              <a:t>laajempi</a:t>
            </a:r>
            <a:r>
              <a:rPr lang="en-GB" sz="1700" dirty="0"/>
              <a:t> </a:t>
            </a:r>
            <a:r>
              <a:rPr lang="en-GB" sz="1700" dirty="0" err="1"/>
              <a:t>kv</a:t>
            </a:r>
            <a:r>
              <a:rPr lang="en-GB" sz="1700" dirty="0"/>
              <a:t>. </a:t>
            </a:r>
            <a:r>
              <a:rPr lang="en-GB" sz="1700" dirty="0" err="1"/>
              <a:t>artikkeli</a:t>
            </a:r>
            <a:r>
              <a:rPr lang="en-GB" sz="1700" dirty="0"/>
              <a:t>)</a:t>
            </a:r>
          </a:p>
          <a:p>
            <a:r>
              <a:rPr lang="en-GB" sz="1700" dirty="0" err="1"/>
              <a:t>Alkuvuosi</a:t>
            </a:r>
            <a:r>
              <a:rPr lang="en-GB" sz="1700" dirty="0"/>
              <a:t> 2019:</a:t>
            </a:r>
          </a:p>
          <a:p>
            <a:pPr lvl="1"/>
            <a:r>
              <a:rPr lang="en-GB" sz="1500" dirty="0" err="1"/>
              <a:t>aineiston</a:t>
            </a:r>
            <a:r>
              <a:rPr lang="en-GB" sz="1500" dirty="0"/>
              <a:t> </a:t>
            </a:r>
            <a:r>
              <a:rPr lang="en-GB" sz="1500" dirty="0" err="1"/>
              <a:t>keruuta</a:t>
            </a:r>
            <a:r>
              <a:rPr lang="en-GB" sz="1500" dirty="0"/>
              <a:t> </a:t>
            </a:r>
            <a:r>
              <a:rPr lang="en-GB" sz="1500" dirty="0" err="1"/>
              <a:t>ja</a:t>
            </a:r>
            <a:r>
              <a:rPr lang="en-GB" sz="1500" dirty="0"/>
              <a:t> </a:t>
            </a:r>
            <a:r>
              <a:rPr lang="en-GB" sz="1500" dirty="0" err="1"/>
              <a:t>analyysia</a:t>
            </a:r>
            <a:endParaRPr lang="en-GB" sz="1500" dirty="0"/>
          </a:p>
          <a:p>
            <a:pPr lvl="1"/>
            <a:r>
              <a:rPr lang="en-GB" sz="1500" dirty="0" err="1"/>
              <a:t>artikkeleiden</a:t>
            </a:r>
            <a:r>
              <a:rPr lang="en-GB" sz="1500" dirty="0"/>
              <a:t> </a:t>
            </a:r>
            <a:r>
              <a:rPr lang="en-GB" sz="1500" dirty="0" err="1"/>
              <a:t>kirjoittamista</a:t>
            </a:r>
            <a:r>
              <a:rPr lang="en-GB" sz="1500" dirty="0"/>
              <a:t> </a:t>
            </a:r>
            <a:r>
              <a:rPr lang="en-GB" sz="1500" dirty="0" err="1"/>
              <a:t>ja</a:t>
            </a:r>
            <a:r>
              <a:rPr lang="en-GB" sz="1500" dirty="0"/>
              <a:t> </a:t>
            </a:r>
            <a:r>
              <a:rPr lang="en-GB" sz="1500" dirty="0" err="1"/>
              <a:t>ensimmäisten</a:t>
            </a:r>
            <a:r>
              <a:rPr lang="en-GB" sz="1500" dirty="0"/>
              <a:t> </a:t>
            </a:r>
            <a:r>
              <a:rPr lang="en-GB" sz="1500" dirty="0" err="1"/>
              <a:t>löydösten</a:t>
            </a:r>
            <a:r>
              <a:rPr lang="en-GB" sz="1500" dirty="0"/>
              <a:t> </a:t>
            </a:r>
            <a:r>
              <a:rPr lang="en-GB" sz="1500" dirty="0" err="1"/>
              <a:t>esittelyä</a:t>
            </a:r>
            <a:r>
              <a:rPr lang="en-GB" sz="1500" dirty="0"/>
              <a:t> </a:t>
            </a:r>
            <a:r>
              <a:rPr lang="en-GB" sz="1500" dirty="0" err="1"/>
              <a:t>Politiikan</a:t>
            </a:r>
            <a:r>
              <a:rPr lang="en-GB" sz="1500" dirty="0"/>
              <a:t> </a:t>
            </a:r>
            <a:r>
              <a:rPr lang="en-GB" sz="1500" dirty="0" err="1"/>
              <a:t>tutkimuksen</a:t>
            </a:r>
            <a:r>
              <a:rPr lang="en-GB" sz="1500" dirty="0"/>
              <a:t> </a:t>
            </a:r>
            <a:r>
              <a:rPr lang="en-GB" sz="1500" dirty="0" err="1"/>
              <a:t>päivillä</a:t>
            </a:r>
            <a:r>
              <a:rPr lang="en-GB" sz="1500" dirty="0"/>
              <a:t> (</a:t>
            </a:r>
            <a:r>
              <a:rPr lang="en-GB" sz="1500" dirty="0" err="1"/>
              <a:t>maaliskuussa</a:t>
            </a:r>
            <a:r>
              <a:rPr lang="en-GB" sz="1500" dirty="0"/>
              <a:t>)</a:t>
            </a:r>
          </a:p>
          <a:p>
            <a:pPr lvl="1"/>
            <a:r>
              <a:rPr lang="en-GB" sz="1500" dirty="0" err="1"/>
              <a:t>nettisivujen</a:t>
            </a:r>
            <a:r>
              <a:rPr lang="en-GB" sz="1500" dirty="0"/>
              <a:t> </a:t>
            </a:r>
            <a:r>
              <a:rPr lang="en-GB" sz="1500" dirty="0" err="1"/>
              <a:t>julkaiseminen</a:t>
            </a:r>
            <a:r>
              <a:rPr lang="en-GB" sz="1500" dirty="0"/>
              <a:t> (</a:t>
            </a:r>
            <a:r>
              <a:rPr lang="en-GB" sz="1500" dirty="0" err="1"/>
              <a:t>kunhan</a:t>
            </a:r>
            <a:r>
              <a:rPr lang="en-GB" sz="1500" dirty="0"/>
              <a:t> </a:t>
            </a:r>
            <a:r>
              <a:rPr lang="en-GB" sz="1500" dirty="0" err="1"/>
              <a:t>saamme</a:t>
            </a:r>
            <a:r>
              <a:rPr lang="en-GB" sz="1500" dirty="0"/>
              <a:t> </a:t>
            </a:r>
            <a:r>
              <a:rPr lang="en-GB" sz="1500" dirty="0" err="1"/>
              <a:t>ensimmäisiä</a:t>
            </a:r>
            <a:r>
              <a:rPr lang="en-GB" sz="1500" dirty="0"/>
              <a:t> </a:t>
            </a:r>
            <a:r>
              <a:rPr lang="en-GB" sz="1500" dirty="0" err="1"/>
              <a:t>löydöksiä</a:t>
            </a:r>
            <a:r>
              <a:rPr lang="en-GB" sz="1500" dirty="0"/>
              <a:t>/</a:t>
            </a:r>
            <a:r>
              <a:rPr lang="en-GB" sz="1500" dirty="0" err="1"/>
              <a:t>esityksiä</a:t>
            </a:r>
            <a:r>
              <a:rPr lang="en-GB" sz="1500" dirty="0"/>
              <a:t> </a:t>
            </a:r>
            <a:r>
              <a:rPr lang="en-GB" sz="1500" dirty="0" err="1"/>
              <a:t>sivustolle</a:t>
            </a:r>
            <a:r>
              <a:rPr lang="en-GB" sz="1500" dirty="0"/>
              <a:t>)</a:t>
            </a:r>
          </a:p>
          <a:p>
            <a:r>
              <a:rPr lang="en-GB" sz="1700" dirty="0" err="1"/>
              <a:t>Hankkeen</a:t>
            </a:r>
            <a:r>
              <a:rPr lang="en-GB" sz="1700" dirty="0"/>
              <a:t> </a:t>
            </a:r>
            <a:r>
              <a:rPr lang="en-GB" sz="1700" dirty="0" err="1"/>
              <a:t>lopputuotteena</a:t>
            </a:r>
            <a:r>
              <a:rPr lang="en-GB" sz="1700" dirty="0"/>
              <a:t> </a:t>
            </a:r>
            <a:r>
              <a:rPr lang="en-GB" sz="1700" dirty="0" err="1"/>
              <a:t>nettisivu</a:t>
            </a:r>
            <a:r>
              <a:rPr lang="en-GB" sz="1700" dirty="0"/>
              <a:t> </a:t>
            </a:r>
            <a:r>
              <a:rPr lang="en-GB" sz="1700" dirty="0" err="1"/>
              <a:t>ja</a:t>
            </a:r>
            <a:r>
              <a:rPr lang="en-GB" sz="1700" dirty="0"/>
              <a:t> </a:t>
            </a:r>
            <a:r>
              <a:rPr lang="en-GB" sz="1700" dirty="0" err="1"/>
              <a:t>artikkelit</a:t>
            </a:r>
            <a:r>
              <a:rPr lang="en-GB" sz="1700" dirty="0"/>
              <a:t> tai </a:t>
            </a:r>
            <a:r>
              <a:rPr lang="en-GB" sz="1700" dirty="0" err="1"/>
              <a:t>jatkorahoituksen</a:t>
            </a:r>
            <a:r>
              <a:rPr lang="en-GB" sz="1700" dirty="0"/>
              <a:t> </a:t>
            </a:r>
            <a:r>
              <a:rPr lang="en-GB" sz="1700" dirty="0" err="1"/>
              <a:t>saamisen</a:t>
            </a:r>
            <a:r>
              <a:rPr lang="en-GB" sz="1700" dirty="0"/>
              <a:t> </a:t>
            </a:r>
            <a:r>
              <a:rPr lang="en-GB" sz="1700" dirty="0" err="1"/>
              <a:t>tapauksessa</a:t>
            </a:r>
            <a:r>
              <a:rPr lang="en-GB" sz="1700" dirty="0"/>
              <a:t> </a:t>
            </a:r>
            <a:r>
              <a:rPr lang="en-GB" sz="1700" dirty="0" err="1"/>
              <a:t>yhteiskirjoitettu</a:t>
            </a:r>
            <a:r>
              <a:rPr lang="en-GB" sz="1700" dirty="0"/>
              <a:t> </a:t>
            </a:r>
            <a:r>
              <a:rPr lang="en-GB" sz="1700" dirty="0" err="1"/>
              <a:t>suomenkielinen</a:t>
            </a:r>
            <a:r>
              <a:rPr lang="en-GB" sz="1700" dirty="0"/>
              <a:t> </a:t>
            </a:r>
            <a:r>
              <a:rPr lang="en-GB" sz="1700" dirty="0" err="1"/>
              <a:t>monografia</a:t>
            </a:r>
            <a:r>
              <a:rPr lang="en-GB" sz="1700" dirty="0"/>
              <a:t> (</a:t>
            </a:r>
            <a:r>
              <a:rPr lang="en-GB" sz="1700" dirty="0" err="1"/>
              <a:t>Vastapaino</a:t>
            </a:r>
            <a:r>
              <a:rPr lang="en-GB" sz="1700" dirty="0"/>
              <a:t>), </a:t>
            </a:r>
            <a:r>
              <a:rPr lang="en-GB" sz="1700" dirty="0" err="1"/>
              <a:t>kirjoitetaan</a:t>
            </a:r>
            <a:r>
              <a:rPr lang="en-GB" sz="1700" dirty="0"/>
              <a:t> </a:t>
            </a:r>
            <a:r>
              <a:rPr lang="en-GB" sz="1700" dirty="0" err="1"/>
              <a:t>kesä-syksy</a:t>
            </a:r>
            <a:r>
              <a:rPr lang="en-GB" sz="1700" dirty="0"/>
              <a:t> 2019</a:t>
            </a:r>
          </a:p>
          <a:p>
            <a:r>
              <a:rPr lang="en-GB" sz="1700" dirty="0" err="1"/>
              <a:t>Jatkorahoitusta</a:t>
            </a:r>
            <a:r>
              <a:rPr lang="en-GB" sz="1700" dirty="0"/>
              <a:t> (</a:t>
            </a:r>
            <a:r>
              <a:rPr lang="en-GB" sz="1700" dirty="0" err="1"/>
              <a:t>laajennetulle</a:t>
            </a:r>
            <a:r>
              <a:rPr lang="en-GB" sz="1700" dirty="0"/>
              <a:t>) </a:t>
            </a:r>
            <a:r>
              <a:rPr lang="en-GB" sz="1700" dirty="0" err="1"/>
              <a:t>hankkeelle</a:t>
            </a:r>
            <a:r>
              <a:rPr lang="en-GB" sz="1700" dirty="0"/>
              <a:t> </a:t>
            </a:r>
            <a:r>
              <a:rPr lang="en-GB" sz="1700" dirty="0" err="1"/>
              <a:t>haettu</a:t>
            </a:r>
            <a:r>
              <a:rPr lang="en-GB" sz="1700" dirty="0"/>
              <a:t> </a:t>
            </a:r>
            <a:r>
              <a:rPr lang="en-GB" sz="1700" dirty="0" err="1"/>
              <a:t>säätiöiltä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401843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2200-2568-D347-8363-07A63BE1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Kiitos</a:t>
            </a:r>
            <a:r>
              <a:rPr lang="en-GB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2A538-DBF7-F243-85B3-8EB3B329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Kaikki</a:t>
            </a:r>
            <a:r>
              <a:rPr lang="en-GB" dirty="0"/>
              <a:t> </a:t>
            </a:r>
            <a:r>
              <a:rPr lang="en-GB" dirty="0" err="1"/>
              <a:t>palaute</a:t>
            </a:r>
            <a:r>
              <a:rPr lang="en-GB" dirty="0"/>
              <a:t> on </a:t>
            </a:r>
            <a:r>
              <a:rPr lang="en-GB" dirty="0" err="1"/>
              <a:t>tervetullutta</a:t>
            </a:r>
            <a:r>
              <a:rPr lang="en-GB" dirty="0"/>
              <a:t>!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ville-pekka.sorsa@hanken.fi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0945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728</Words>
  <Application>Microsoft Macintosh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Rockwell</vt:lpstr>
      <vt:lpstr>Wingdings</vt:lpstr>
      <vt:lpstr>Atlas</vt:lpstr>
      <vt:lpstr>Tiedontuotannon regiimit ja asiantuntijavalta (TIRAS)</vt:lpstr>
      <vt:lpstr>Hankkeen yleistiedot</vt:lpstr>
      <vt:lpstr>Aiheesta yleisesti</vt:lpstr>
      <vt:lpstr>Hankkeen tutkimus-kysymykset</vt:lpstr>
      <vt:lpstr>PowerPoint Presentation</vt:lpstr>
      <vt:lpstr>Tapaus-tutkimuksen strategia</vt:lpstr>
      <vt:lpstr>PowerPoint Presentation</vt:lpstr>
      <vt:lpstr>Mitä konkreettisesti tehdään?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Tiedontuotannon regiimit ja asiantuntijavalta (TIRAS)</dc:title>
  <dc:creator>Ville-Pekka Sorsa</dc:creator>
  <cp:lastModifiedBy>Ville-Pekka Sorsa</cp:lastModifiedBy>
  <cp:revision>4</cp:revision>
  <dcterms:created xsi:type="dcterms:W3CDTF">2018-11-04T12:21:39Z</dcterms:created>
  <dcterms:modified xsi:type="dcterms:W3CDTF">2018-12-11T09:47:22Z</dcterms:modified>
</cp:coreProperties>
</file>