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3"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0" r:id="rId29"/>
    <p:sldId id="283" r:id="rId30"/>
    <p:sldId id="284" r:id="rId31"/>
    <p:sldId id="285" r:id="rId32"/>
    <p:sldId id="286" r:id="rId33"/>
    <p:sldId id="287" r:id="rId34"/>
    <p:sldId id="288" r:id="rId35"/>
    <p:sldId id="289"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8D6"/>
    <a:srgbClr val="D1CEC9"/>
    <a:srgbClr val="DCD7D4"/>
    <a:srgbClr val="D6D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9BEB14-619D-4A83-A865-0A28F612B798}">
  <a:tblStyle styleId="{AD9BEB14-619D-4A83-A865-0A28F612B7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6C08039-70C3-40C5-8B79-B6BE8D88D9B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019bac2c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019bac2c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019bac2c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019bac2c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019bac2c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019bac2c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019bac2c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019bac2c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019bac2c2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019bac2c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019bac2c2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019bac2c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019bac2c2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019bac2c2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019bac2c2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019bac2c2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019bac2c2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019bac2c2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24d8ccd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24d8ccd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008daa51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008daa51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24d8ccd0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524d8ccd0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524d8ccd0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524d8ccd0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524d8ccd0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524d8ccd0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24d8ccd00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524d8ccd00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24d8ccd0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24d8ccd0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524d8ccd00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524d8ccd00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524d8ccd00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524d8ccd0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24d8ccd00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24d8ccd0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008daa51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008daa51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008daa51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008daa51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07cb9c14a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07cb9c14a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008daa51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008daa51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5008daa51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5008daa51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5008daa514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5008daa51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008daa51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008daa51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5008daa51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5008daa51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02fc8737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02fc8737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02fc8737d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02fc8737d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07cb9c14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07cb9c1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3ee8a96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3ee8a96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07cb9c14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07cb9c14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07cb9c14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07cb9c14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fi-FI"/>
              <a:t>Muokkaa ots. perustyyl. napsautt.</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3/13/19</a:t>
            </a:fld>
            <a:endParaRPr lang="en-US"/>
          </a:p>
        </p:txBody>
      </p:sp>
      <p:sp>
        <p:nvSpPr>
          <p:cNvPr id="5" name="Footer Placeholder 4"/>
          <p:cNvSpPr>
            <a:spLocks noGrp="1"/>
          </p:cNvSpPr>
          <p:nvPr>
            <p:ph type="ftr" sz="quarter" idx="11"/>
          </p:nvPr>
        </p:nvSpPr>
        <p:spPr>
          <a:xfrm>
            <a:off x="1812376" y="246981"/>
            <a:ext cx="3730436" cy="231901"/>
          </a:xfrm>
        </p:spPr>
        <p:txBody>
          <a:bodyPr/>
          <a:lstStyle/>
          <a:p>
            <a:endParaRPr lang="en-US"/>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78392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28003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235844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393371"/>
            <a:ext cx="8520600" cy="3175504"/>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extLst>
      <p:ext uri="{BB962C8B-B14F-4D97-AF65-F5344CB8AC3E}">
        <p14:creationId xmlns:p14="http://schemas.microsoft.com/office/powerpoint/2010/main" val="885375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extLst>
      <p:ext uri="{BB962C8B-B14F-4D97-AF65-F5344CB8AC3E}">
        <p14:creationId xmlns:p14="http://schemas.microsoft.com/office/powerpoint/2010/main" val="2551587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extLst>
      <p:ext uri="{BB962C8B-B14F-4D97-AF65-F5344CB8AC3E}">
        <p14:creationId xmlns:p14="http://schemas.microsoft.com/office/powerpoint/2010/main" val="312299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07237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fi-FI"/>
              <a:t>Muokkaa ots. perustyyl. napsautt.</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C6F822A4-8DA6-4447-9B1F-C5DB58435268}" type="datetimeFigureOut">
              <a:rPr lang="en-US" smtClean="0"/>
              <a:t>3/13/19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988723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fi-FI"/>
              <a:t>Muokkaa ots. perustyyl. napsautt.</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fi-FI"/>
              <a:t>Muokkaa tekstin perustyylejä
toinen taso
kolmas taso
neljäs taso
viides taso</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60745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fi-FI"/>
              <a:t>Muokkaa ots. perustyyl. napsautt.</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toinen taso
kolmas taso
neljäs taso
viides taso</a:t>
            </a:r>
            <a:endParaRPr lang="en-US" dirty="0"/>
          </a:p>
        </p:txBody>
      </p:sp>
      <p:sp>
        <p:nvSpPr>
          <p:cNvPr id="4" name="Content Placeholder 3"/>
          <p:cNvSpPr>
            <a:spLocks noGrp="1"/>
          </p:cNvSpPr>
          <p:nvPr>
            <p:ph sz="half" idx="2"/>
          </p:nvPr>
        </p:nvSpPr>
        <p:spPr>
          <a:xfrm>
            <a:off x="1085393" y="2118202"/>
            <a:ext cx="3483864" cy="1983343"/>
          </a:xfrm>
        </p:spPr>
        <p:txBody>
          <a:bodyPr/>
          <a:lstStyle/>
          <a:p>
            <a:pPr lvl="0"/>
            <a:r>
              <a:rPr lang="fi-FI"/>
              <a:t>Muokkaa tekstin perustyylejä
toinen taso
kolmas taso
neljäs taso
viides taso</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toinen taso
kolmas taso
neljäs taso
viides taso</a:t>
            </a:r>
            <a:endParaRPr lang="en-US" dirty="0"/>
          </a:p>
        </p:txBody>
      </p:sp>
      <p:sp>
        <p:nvSpPr>
          <p:cNvPr id="6" name="Content Placeholder 5"/>
          <p:cNvSpPr>
            <a:spLocks noGrp="1"/>
          </p:cNvSpPr>
          <p:nvPr>
            <p:ph sz="quarter" idx="4"/>
          </p:nvPr>
        </p:nvSpPr>
        <p:spPr>
          <a:xfrm>
            <a:off x="4809272" y="2116119"/>
            <a:ext cx="3483864" cy="1978028"/>
          </a:xfrm>
        </p:spPr>
        <p:txBody>
          <a:bodyPr/>
          <a:lstStyle/>
          <a:p>
            <a:pPr lvl="0"/>
            <a:r>
              <a:rPr lang="fi-FI"/>
              <a:t>Muokkaa tekstin perustyylejä
toinen taso
kolmas taso
neljäs taso
viides taso</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2545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424934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spTree>
    <p:extLst>
      <p:ext uri="{BB962C8B-B14F-4D97-AF65-F5344CB8AC3E}">
        <p14:creationId xmlns:p14="http://schemas.microsoft.com/office/powerpoint/2010/main" val="16997827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fi-FI"/>
              <a:t>Muokkaa ots. perustyyl. napsautt.</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fi-FI"/>
              <a:t>Muokkaa tekstin perustyylejä
toinen taso
kolmas taso
neljäs taso
viides taso</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p:txBody>
          <a:bodyPr/>
          <a:lstStyle/>
          <a:p>
            <a:fld id="{DA16AA21-1863-4931-97CB-99D0A168701B}" type="datetimeFigureOut">
              <a:rPr lang="en-US" smtClean="0"/>
              <a:t>3/13/19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70051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3772C379-9A7C-4C87-A116-CBE9F58B04C5}" type="datetimeFigureOut">
              <a:rPr lang="en-US" smtClean="0"/>
              <a:t>3/13/19</a:t>
            </a:fld>
            <a:endParaRPr lang="en-US"/>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97142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6">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8664C608-40B1-4030-A28D-5B74BC98ADCE}" type="datetimeFigureOut">
              <a:rPr lang="en-US" smtClean="0"/>
              <a:t>3/13/19</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fi" smtClean="0"/>
              <a:t>‹#›</a:t>
            </a:fld>
            <a:endParaRPr lang="fi"/>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99713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sz="4800" dirty="0"/>
              <a:t>Tiedontuotannon regiimit ja asiantuntijavalta</a:t>
            </a:r>
            <a:endParaRPr sz="4800" dirty="0"/>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sz="1400" dirty="0"/>
              <a:t>Asiantuntijoiden valta -työryhmä</a:t>
            </a:r>
          </a:p>
          <a:p>
            <a:pPr marL="0" lvl="0" indent="0" algn="ctr" rtl="0">
              <a:spcBef>
                <a:spcPts val="0"/>
              </a:spcBef>
              <a:spcAft>
                <a:spcPts val="0"/>
              </a:spcAft>
              <a:buNone/>
            </a:pPr>
            <a:r>
              <a:rPr lang="fi" sz="1400" dirty="0"/>
              <a:t>Politiikan tutkimuksen päivät </a:t>
            </a:r>
          </a:p>
          <a:p>
            <a:pPr marL="0" lvl="0" indent="0" algn="ctr" rtl="0">
              <a:spcBef>
                <a:spcPts val="0"/>
              </a:spcBef>
              <a:spcAft>
                <a:spcPts val="0"/>
              </a:spcAft>
              <a:buNone/>
            </a:pPr>
            <a:r>
              <a:rPr lang="fi" sz="1400" dirty="0"/>
              <a:t>15.3.2019</a:t>
            </a: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ctrTitle"/>
          </p:nvPr>
        </p:nvSpPr>
        <p:spPr>
          <a:xfrm>
            <a:off x="311700" y="744575"/>
            <a:ext cx="8520600" cy="143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sz="3600" dirty="0"/>
              <a:t>Tilannekuvan voima? </a:t>
            </a:r>
            <a:br>
              <a:rPr lang="fi" sz="3600" dirty="0"/>
            </a:br>
            <a:r>
              <a:rPr lang="fi" sz="2800" dirty="0"/>
              <a:t>Suomen palkkapolitiikan viimeaikaisten muutosten selittämisestä</a:t>
            </a:r>
            <a:endParaRPr sz="3600" dirty="0"/>
          </a:p>
        </p:txBody>
      </p:sp>
      <p:sp>
        <p:nvSpPr>
          <p:cNvPr id="108" name="Google Shape;108;p22"/>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b="1" dirty="0"/>
              <a:t>Joel Kaitila</a:t>
            </a:r>
            <a:r>
              <a:rPr lang="fi" dirty="0"/>
              <a:t>, Jyväskylän yliopisto</a:t>
            </a:r>
            <a:endParaRPr dirty="0"/>
          </a:p>
          <a:p>
            <a:pPr marL="0" lvl="0" indent="0" algn="ctr" rtl="0">
              <a:spcBef>
                <a:spcPts val="0"/>
              </a:spcBef>
              <a:spcAft>
                <a:spcPts val="0"/>
              </a:spcAft>
              <a:buNone/>
            </a:pPr>
            <a:r>
              <a:rPr lang="fi" dirty="0"/>
              <a:t>Ville-Pekka Sorsa, Helsingin yliopisto</a:t>
            </a:r>
            <a:endParaRPr dirty="0"/>
          </a:p>
          <a:p>
            <a:pPr marL="0" lvl="0" indent="0" algn="ctr" rtl="0">
              <a:spcBef>
                <a:spcPts val="0"/>
              </a:spcBef>
              <a:spcAft>
                <a:spcPts val="0"/>
              </a:spcAft>
              <a:buNone/>
            </a:pPr>
            <a:r>
              <a:rPr lang="fi" dirty="0"/>
              <a:t>Antti Alaja, Tampereen yliopisto</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1903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Tutkimusongelma</a:t>
            </a:r>
            <a:endParaRPr/>
          </a:p>
        </p:txBody>
      </p:sp>
      <p:sp>
        <p:nvSpPr>
          <p:cNvPr id="114" name="Google Shape;114;p23"/>
          <p:cNvSpPr txBox="1">
            <a:spLocks noGrp="1"/>
          </p:cNvSpPr>
          <p:nvPr>
            <p:ph type="body" idx="1"/>
          </p:nvPr>
        </p:nvSpPr>
        <p:spPr>
          <a:xfrm>
            <a:off x="311700" y="844975"/>
            <a:ext cx="8520600" cy="3723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fi" sz="1600" dirty="0"/>
              <a:t>Miten selittää palkkapolitiikan sisältöjen ja instituutioiden muutoksia Suomessa? </a:t>
            </a:r>
            <a:endParaRPr sz="1600" dirty="0"/>
          </a:p>
          <a:p>
            <a:pPr marL="0" lvl="0" indent="0" algn="l" rtl="0">
              <a:spcBef>
                <a:spcPts val="1600"/>
              </a:spcBef>
              <a:spcAft>
                <a:spcPts val="0"/>
              </a:spcAft>
              <a:buNone/>
            </a:pPr>
            <a:r>
              <a:rPr lang="fi" sz="1600" dirty="0"/>
              <a:t>Aiempi tutkimus keskittynyt intressien ja institutionaalisten seikkojen erittelyyn: </a:t>
            </a:r>
            <a:endParaRPr sz="1600" dirty="0"/>
          </a:p>
          <a:p>
            <a:pPr lvl="0" indent="-330200">
              <a:spcBef>
                <a:spcPts val="1600"/>
              </a:spcBef>
              <a:buSzPts val="1600"/>
            </a:pPr>
            <a:r>
              <a:rPr lang="fi" sz="1600" dirty="0"/>
              <a:t>“Pragmaattisuus” selittää policy-sisältöjen vaihteluja ja instituutioiden pysyvyyttä – vanhoja instituutioita käytetty joustavasti intressien ajamiseen (Andersen ym. 2015).</a:t>
            </a:r>
            <a:endParaRPr sz="1600" dirty="0"/>
          </a:p>
          <a:p>
            <a:pPr marL="457200" lvl="0" indent="-330200" algn="l" rtl="0">
              <a:spcBef>
                <a:spcPts val="0"/>
              </a:spcBef>
              <a:spcAft>
                <a:spcPts val="0"/>
              </a:spcAft>
              <a:buSzPts val="1600"/>
              <a:buChar char="●"/>
            </a:pPr>
            <a:r>
              <a:rPr lang="fi" sz="1600" dirty="0"/>
              <a:t>Kustannuskilpailukyvyn ylläpito pysyvänä intressinä sekä työnantajajärjestöjen tavat vastata ulkoisiin kilpailupaineisiin yleisesti ja etenkin suhteessa Saksan kehitykseen selittävät muutoksia kansallisissa instituutioissa Pohjois-Euroopan maissa (Dølvik ym. 2018).</a:t>
            </a:r>
            <a:endParaRPr sz="1600" dirty="0"/>
          </a:p>
          <a:p>
            <a:pPr marL="0" lvl="0" indent="0" algn="l" rtl="0">
              <a:spcBef>
                <a:spcPts val="1600"/>
              </a:spcBef>
              <a:spcAft>
                <a:spcPts val="0"/>
              </a:spcAft>
              <a:buNone/>
            </a:pPr>
            <a:r>
              <a:rPr lang="fi" sz="1600" dirty="0"/>
              <a:t>Tekeillä olevan artikkelin kysymyksenasettelu: ovatko selitysmallit päteviä Suomen tapauksessa? </a:t>
            </a:r>
            <a:endParaRPr sz="1600" dirty="0"/>
          </a:p>
          <a:p>
            <a:pPr marL="0" lvl="0" indent="0" algn="l" rtl="0">
              <a:spcBef>
                <a:spcPts val="1600"/>
              </a:spcBef>
              <a:spcAft>
                <a:spcPts val="1600"/>
              </a:spcAft>
              <a:buNone/>
            </a:pPr>
            <a:r>
              <a:rPr lang="fi" sz="1600" dirty="0"/>
              <a:t>Tässä esitelmässä tarkemmin: millainen rooli ideoilla ja tiedontuotannolla (Campbellin ja Pedersenin mielessä) on kiky-sopimuksen selityksessä? </a:t>
            </a:r>
            <a:endParaRP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Taustaa: Dølvik &amp; kollegoiden tutkimukset</a:t>
            </a:r>
            <a:endParaRPr dirty="0"/>
          </a:p>
        </p:txBody>
      </p:sp>
      <p:sp>
        <p:nvSpPr>
          <p:cNvPr id="120" name="Google Shape;120;p24"/>
          <p:cNvSpPr txBox="1">
            <a:spLocks noGrp="1"/>
          </p:cNvSpPr>
          <p:nvPr>
            <p:ph type="body" idx="1"/>
          </p:nvPr>
        </p:nvSpPr>
        <p:spPr>
          <a:xfrm>
            <a:off x="311700" y="1152475"/>
            <a:ext cx="8520600" cy="3573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fi" sz="1400" dirty="0"/>
              <a:t>Dølvik ym. (2018): teemanumero pohjoisten EU-maiden työmarkkinainstituutioiden muutoksista </a:t>
            </a:r>
            <a:r>
              <a:rPr lang="fi" sz="1400" i="1" dirty="0"/>
              <a:t>European Journal of Industrial Relations </a:t>
            </a:r>
            <a:r>
              <a:rPr lang="fi" sz="1400" dirty="0"/>
              <a:t>-lehdessä. Tapaustutkimukset (5 kpl) ja selityskehikko. </a:t>
            </a:r>
            <a:endParaRPr sz="1400" dirty="0"/>
          </a:p>
          <a:p>
            <a:pPr marL="0" lvl="0" indent="0" algn="l" rtl="0">
              <a:spcBef>
                <a:spcPts val="1600"/>
              </a:spcBef>
              <a:spcAft>
                <a:spcPts val="0"/>
              </a:spcAft>
              <a:buNone/>
            </a:pPr>
            <a:r>
              <a:rPr lang="fi" sz="1400" dirty="0"/>
              <a:t>Tapauksista 2 linkittyy Suomeen (neuvottelujen taso &amp; minimipalkat, Dolvik &amp; Marginson 2018; palkanmuodostus teollisuudessa, Müller ym. 2018)</a:t>
            </a:r>
            <a:endParaRPr sz="1400" dirty="0"/>
          </a:p>
          <a:p>
            <a:pPr marL="0" lvl="0" indent="0" algn="l" rtl="0">
              <a:spcBef>
                <a:spcPts val="1600"/>
              </a:spcBef>
              <a:spcAft>
                <a:spcPts val="0"/>
              </a:spcAft>
              <a:buNone/>
            </a:pPr>
            <a:r>
              <a:rPr lang="fi" sz="1400" dirty="0"/>
              <a:t>Selityskehikossa muutosten ajuri on kv. kilpailun koveneminen, josta erotetaan kolme aspektia:</a:t>
            </a:r>
            <a:endParaRPr sz="1400" dirty="0"/>
          </a:p>
          <a:p>
            <a:pPr marL="457200" lvl="0" indent="-317500" algn="l" rtl="0">
              <a:spcBef>
                <a:spcPts val="1600"/>
              </a:spcBef>
              <a:spcAft>
                <a:spcPts val="0"/>
              </a:spcAft>
              <a:buSzPts val="1400"/>
              <a:buAutoNum type="arabicParenR"/>
            </a:pPr>
            <a:r>
              <a:rPr lang="fi" sz="1400" dirty="0"/>
              <a:t>Pohjoisten jäsenmaiden koventunut keskinäinen kilpailu</a:t>
            </a:r>
            <a:endParaRPr sz="1400" dirty="0"/>
          </a:p>
          <a:p>
            <a:pPr marL="457200" lvl="0" indent="-317500" algn="l" rtl="0">
              <a:spcBef>
                <a:spcPts val="0"/>
              </a:spcBef>
              <a:spcAft>
                <a:spcPts val="0"/>
              </a:spcAft>
              <a:buSzPts val="1400"/>
              <a:buAutoNum type="arabicParenR"/>
            </a:pPr>
            <a:r>
              <a:rPr lang="fi" sz="1400" dirty="0"/>
              <a:t>EU:n itälaajenemisen vaikutukset (työn ja pääomien liikkuvuus)</a:t>
            </a:r>
            <a:endParaRPr sz="1400" dirty="0"/>
          </a:p>
          <a:p>
            <a:pPr marL="457200" lvl="0" indent="-317500" algn="l" rtl="0">
              <a:spcBef>
                <a:spcPts val="0"/>
              </a:spcBef>
              <a:spcAft>
                <a:spcPts val="0"/>
              </a:spcAft>
              <a:buSzPts val="1400"/>
              <a:buAutoNum type="arabicParenR"/>
            </a:pPr>
            <a:r>
              <a:rPr lang="fi" sz="1400" dirty="0"/>
              <a:t>Eteläisten EU-maiden talouskuripolitiikan ja sisäisten devalvaatioiden “tarttuminen” pohjoisiin talouksiin</a:t>
            </a:r>
            <a:endParaRPr sz="1400" dirty="0"/>
          </a:p>
          <a:p>
            <a:pPr marL="0" lvl="0" indent="0" algn="l" rtl="0">
              <a:spcBef>
                <a:spcPts val="1600"/>
              </a:spcBef>
              <a:spcAft>
                <a:spcPts val="1600"/>
              </a:spcAft>
              <a:buNone/>
            </a:pPr>
            <a:r>
              <a:rPr lang="fi" sz="1400" dirty="0"/>
              <a:t>Selitysmalli vahvasti </a:t>
            </a:r>
            <a:r>
              <a:rPr lang="fi" sz="1400" i="1" dirty="0"/>
              <a:t>tuotantoregiimiin</a:t>
            </a:r>
            <a:r>
              <a:rPr lang="fi" sz="1400" dirty="0"/>
              <a:t> perustuva. Paineet kanavoituneet kansalliseen politiikkaan työnantajajärjestöjen ja hallitusten aloitteista. Suomen tapauksessa pohjoisten maiden kilpailu tärkein tekijä.</a:t>
            </a:r>
            <a:endParaRPr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226700" y="555600"/>
            <a:ext cx="38751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i" dirty="0"/>
              <a:t>Institutionaaliset muutokset</a:t>
            </a:r>
            <a:endParaRPr dirty="0"/>
          </a:p>
        </p:txBody>
      </p:sp>
      <p:sp>
        <p:nvSpPr>
          <p:cNvPr id="126" name="Google Shape;126;p25"/>
          <p:cNvSpPr txBox="1">
            <a:spLocks noGrp="1"/>
          </p:cNvSpPr>
          <p:nvPr>
            <p:ph type="body" idx="1"/>
          </p:nvPr>
        </p:nvSpPr>
        <p:spPr>
          <a:xfrm>
            <a:off x="311700" y="1389600"/>
            <a:ext cx="3246900" cy="317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Institutionaalisten muutosten osalta Dølvik ym. erottelevat instituutioiden muutokset sekä näiden seuraukset (ks. oheinen taulukko)</a:t>
            </a:r>
            <a:endParaRPr dirty="0"/>
          </a:p>
          <a:p>
            <a:pPr marL="0" lvl="0" indent="0" algn="l" rtl="0">
              <a:spcBef>
                <a:spcPts val="1600"/>
              </a:spcBef>
              <a:spcAft>
                <a:spcPts val="0"/>
              </a:spcAft>
              <a:buNone/>
            </a:pPr>
            <a:r>
              <a:rPr lang="fi" dirty="0"/>
              <a:t>He tulkitsevat Suomen tapausta siten, että kiky-sopimuksella vastataan kriisiin ja tämä laukaisee neuvotteluinstituutioiden merkittävän uudelleenjärjestelyn (</a:t>
            </a:r>
            <a:r>
              <a:rPr lang="fi" i="1" dirty="0"/>
              <a:t>reconfiguration</a:t>
            </a:r>
            <a:r>
              <a:rPr lang="fi" dirty="0"/>
              <a:t>).</a:t>
            </a:r>
            <a:endParaRPr dirty="0"/>
          </a:p>
          <a:p>
            <a:pPr marL="0" lvl="0" indent="0" algn="l" rtl="0">
              <a:spcBef>
                <a:spcPts val="1600"/>
              </a:spcBef>
              <a:spcAft>
                <a:spcPts val="1600"/>
              </a:spcAft>
              <a:buNone/>
            </a:pPr>
            <a:r>
              <a:rPr lang="fi" dirty="0"/>
              <a:t>Suurin muutos koskee palkanmääräytymisen tapaa ja sijaa: kolmikannan loppu -&gt; siirtyminen liitto/sektoritasolle</a:t>
            </a:r>
            <a:endParaRPr dirty="0"/>
          </a:p>
        </p:txBody>
      </p:sp>
      <p:pic>
        <p:nvPicPr>
          <p:cNvPr id="127" name="Google Shape;127;p25"/>
          <p:cNvPicPr preferRelativeResize="0"/>
          <p:nvPr/>
        </p:nvPicPr>
        <p:blipFill>
          <a:blip r:embed="rId3">
            <a:alphaModFix/>
          </a:blip>
          <a:stretch>
            <a:fillRect/>
          </a:stretch>
        </p:blipFill>
        <p:spPr>
          <a:xfrm>
            <a:off x="4101800" y="117970"/>
            <a:ext cx="4631495" cy="434554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Kiky-sopimus suunnanmuutoksena?</a:t>
            </a:r>
            <a:endParaRPr/>
          </a:p>
        </p:txBody>
      </p:sp>
      <p:sp>
        <p:nvSpPr>
          <p:cNvPr id="133" name="Google Shape;133;p26"/>
          <p:cNvSpPr txBox="1">
            <a:spLocks noGrp="1"/>
          </p:cNvSpPr>
          <p:nvPr>
            <p:ph type="body" idx="1"/>
          </p:nvPr>
        </p:nvSpPr>
        <p:spPr>
          <a:xfrm>
            <a:off x="311700" y="1152475"/>
            <a:ext cx="8520600" cy="3613254"/>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fi" sz="1400" dirty="0"/>
              <a:t>Myös Müller ym. (2018) korostavat työmarkkinainstituutioiden vakautta ja kansallisia erityispiirteitä pohjoisissa talouksissa ja haastavat ajatuksen yleisestä uusliberalisaatiosta (ks. Howell &amp; Baccaro 2017). Suomi poikkeus muutosten ja valtion osallistumisen takia:</a:t>
            </a:r>
            <a:endParaRPr sz="1400" dirty="0"/>
          </a:p>
          <a:p>
            <a:pPr marL="457200" lvl="1" indent="0">
              <a:buNone/>
            </a:pPr>
            <a:r>
              <a:rPr lang="fi" sz="1250" dirty="0"/>
              <a:t>“[t]he outlier has been Finland, where the 2016 </a:t>
            </a:r>
            <a:r>
              <a:rPr lang="fi" sz="1250" b="1" dirty="0"/>
              <a:t>Kilpailukykysopimus triggered a sweeping reconfiguration</a:t>
            </a:r>
            <a:r>
              <a:rPr lang="fi" sz="1250" dirty="0"/>
              <a:t> </a:t>
            </a:r>
            <a:r>
              <a:rPr lang="fi" sz="1250" b="1" dirty="0"/>
              <a:t>of collective wage bargaining involving a shift from tripartite, peak-level incomes policies to bipartite, sectoral pattern bargaining</a:t>
            </a:r>
            <a:r>
              <a:rPr lang="fi" sz="1250" dirty="0"/>
              <a:t> as the main method and locus of wage determination. Within the newly established system of pattern bargaining, the manufacturing actors asserted themselves and obtained a leadership role in determining the upper norm for wage growth to be followed by other sectors.”</a:t>
            </a:r>
            <a:endParaRPr sz="1250" dirty="0"/>
          </a:p>
          <a:p>
            <a:pPr marL="0" lvl="0" indent="0" algn="l" rtl="0">
              <a:spcBef>
                <a:spcPts val="1600"/>
              </a:spcBef>
              <a:spcAft>
                <a:spcPts val="0"/>
              </a:spcAft>
              <a:buNone/>
            </a:pPr>
            <a:r>
              <a:rPr lang="fi" sz="1400" dirty="0"/>
              <a:t>Mutta oliko kiky instituutioiden 1) uudelleenjärjestelyn 2) </a:t>
            </a:r>
            <a:r>
              <a:rPr lang="fi" sz="1400" i="1" dirty="0"/>
              <a:t>laukaisija</a:t>
            </a:r>
            <a:r>
              <a:rPr lang="fi" sz="1400" dirty="0"/>
              <a:t>? Ellei, niin tarvitsemme kaksi “uutta” selitystä: suunnanmuutoksen selityksiä on etsittävä pidemmällä aikavälillä ja kiky-sopimusta täytyy selittää jonain muuna kuin suunnanmuutoksena.</a:t>
            </a:r>
            <a:endParaRPr sz="1400" dirty="0"/>
          </a:p>
          <a:p>
            <a:pPr marL="0" lvl="0" indent="0" algn="l" rtl="0">
              <a:spcBef>
                <a:spcPts val="1600"/>
              </a:spcBef>
              <a:spcAft>
                <a:spcPts val="1600"/>
              </a:spcAft>
              <a:buNone/>
            </a:pPr>
            <a:r>
              <a:rPr lang="fi" sz="1400" dirty="0"/>
              <a:t>Tämä esitelmä: tiedontuotannon asema kiky-sopimuksen selittämisessä</a:t>
            </a:r>
            <a:endParaRP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Kilpailukykysopimus 2016 (1)</a:t>
            </a:r>
            <a:endParaRPr/>
          </a:p>
        </p:txBody>
      </p:sp>
      <p:sp>
        <p:nvSpPr>
          <p:cNvPr id="139" name="Google Shape;139;p27"/>
          <p:cNvSpPr txBox="1">
            <a:spLocks noGrp="1"/>
          </p:cNvSpPr>
          <p:nvPr>
            <p:ph type="body" idx="1"/>
          </p:nvPr>
        </p:nvSpPr>
        <p:spPr>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fi" sz="1600" dirty="0"/>
              <a:t>Taustalla poliitikkojen ja etujärjestöjen intressejä (pol. regiimin piirissä), IT/paperin ongelmat talouskriisissä (tuot. regiimin piirissä) sekä muuttunut käsitys Suomen kilpailukykyongelmien luonteesta (so. yksikkötyökustannukset) (TT-regiimin piirissä)</a:t>
            </a:r>
            <a:endParaRPr sz="1600" dirty="0"/>
          </a:p>
          <a:p>
            <a:pPr marL="0" lvl="0" indent="0" algn="l" rtl="0">
              <a:spcBef>
                <a:spcPts val="1600"/>
              </a:spcBef>
              <a:spcAft>
                <a:spcPts val="0"/>
              </a:spcAft>
              <a:buNone/>
            </a:pPr>
            <a:r>
              <a:rPr lang="fi" sz="1600" dirty="0"/>
              <a:t>Sense-makingissa ja Kikyssä korostuvat palkkamoderaation ja joustavuuden tavoitteet:</a:t>
            </a:r>
            <a:endParaRPr sz="1600" dirty="0"/>
          </a:p>
          <a:p>
            <a:pPr marL="457200" lvl="0" indent="-330200" algn="l" rtl="0">
              <a:spcBef>
                <a:spcPts val="1600"/>
              </a:spcBef>
              <a:spcAft>
                <a:spcPts val="0"/>
              </a:spcAft>
              <a:buSzPts val="1600"/>
              <a:buAutoNum type="arabicParenR"/>
            </a:pPr>
            <a:r>
              <a:rPr lang="fi" sz="1600" dirty="0"/>
              <a:t>Yks.työkustannusten alentaminen (palkkajäädytys; työajan pidennys; julk. lomarahaleikkaus; työn sivukulujen vähennykset)</a:t>
            </a:r>
            <a:endParaRPr sz="1600" dirty="0"/>
          </a:p>
          <a:p>
            <a:pPr marL="457200" lvl="0" indent="-330200" algn="l" rtl="0">
              <a:spcBef>
                <a:spcPts val="0"/>
              </a:spcBef>
              <a:spcAft>
                <a:spcPts val="0"/>
              </a:spcAft>
              <a:buSzPts val="1600"/>
              <a:buAutoNum type="arabicParenR"/>
            </a:pPr>
            <a:r>
              <a:rPr lang="fi" sz="1600" dirty="0"/>
              <a:t>Järjestöjen yhteisymmärrys paikallisen sopimisen edistämisen keinoista ja marssijärjestyksestä sekä seuraavien neuvottelujen käymisestä sektoritasolla.</a:t>
            </a:r>
            <a:endParaRPr sz="1600" dirty="0"/>
          </a:p>
          <a:p>
            <a:pPr marL="457200" lvl="0" indent="0" algn="l" rtl="0">
              <a:spcBef>
                <a:spcPts val="1600"/>
              </a:spcBef>
              <a:spcAft>
                <a:spcPts val="0"/>
              </a:spcAft>
              <a:buNone/>
            </a:pPr>
            <a:r>
              <a:rPr lang="fi" sz="1600" dirty="0"/>
              <a:t>Edellinen on policy-sisällön muutos, jälkimmäinen instituutioita koskeva.</a:t>
            </a:r>
            <a:endParaRPr sz="1600" dirty="0"/>
          </a:p>
          <a:p>
            <a:pPr marL="0" lvl="0" indent="0" algn="l" rtl="0">
              <a:spcBef>
                <a:spcPts val="160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Kilpailukykysopimus 2016 (2)</a:t>
            </a:r>
            <a:endParaRPr/>
          </a:p>
        </p:txBody>
      </p:sp>
      <p:sp>
        <p:nvSpPr>
          <p:cNvPr id="145" name="Google Shape;145;p28"/>
          <p:cNvSpPr txBox="1">
            <a:spLocks noGrp="1"/>
          </p:cNvSpPr>
          <p:nvPr>
            <p:ph type="body" idx="1"/>
          </p:nvPr>
        </p:nvSpPr>
        <p:spPr>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fi" sz="1600" dirty="0"/>
              <a:t>Kolmikannan status vaihdellut 2000-luvulla riippuen työnantajien halukkuudesta osallistua keskitettyyn sopimiseen. Tauko 2007-2011 (sektorikohtaiset), paluu 2011-17 kriisivuosina.</a:t>
            </a:r>
            <a:endParaRPr sz="1600" dirty="0"/>
          </a:p>
          <a:p>
            <a:pPr marL="0" lvl="0" indent="0" algn="l" rtl="0">
              <a:spcBef>
                <a:spcPts val="1600"/>
              </a:spcBef>
              <a:spcAft>
                <a:spcPts val="0"/>
              </a:spcAft>
              <a:buNone/>
            </a:pPr>
            <a:r>
              <a:rPr lang="fi" sz="1600" dirty="0"/>
              <a:t>Kun kiky-sopimus solmittiin, oli jo tiedossa, että EK ei 2015 sääntömuutoksensa myötä tule olemaan kolmikannan sopimusosapuoli 2017 jälkeen. </a:t>
            </a:r>
            <a:endParaRPr sz="1600" dirty="0"/>
          </a:p>
          <a:p>
            <a:pPr marL="0" lvl="0" indent="0" algn="l" rtl="0">
              <a:spcBef>
                <a:spcPts val="1600"/>
              </a:spcBef>
              <a:spcAft>
                <a:spcPts val="0"/>
              </a:spcAft>
              <a:buNone/>
            </a:pPr>
            <a:r>
              <a:rPr lang="fi" sz="1600" dirty="0"/>
              <a:t>Kolmikannan keskitettyjen sopimusten loppu merkitsee Dølvikin ja kumppaneiden käsittein instituutioiden uudelleenjärjestelyä. Kiky ei siis muutoksen laukaisija, koska päätös oli tehty jo aiemmin.</a:t>
            </a:r>
            <a:endParaRPr sz="1600" dirty="0"/>
          </a:p>
          <a:p>
            <a:pPr marL="0" lvl="0" indent="0" algn="l" rtl="0">
              <a:spcBef>
                <a:spcPts val="1600"/>
              </a:spcBef>
              <a:spcAft>
                <a:spcPts val="0"/>
              </a:spcAft>
              <a:buNone/>
            </a:pPr>
            <a:r>
              <a:rPr lang="fi" sz="1600" dirty="0"/>
              <a:t>Samoin käsittein kiky-sopimuksen mukainen yksikkötyökustannusten alentaminen merkitsee olemassa olevien instituutioiden käyttämistä uusiin tarkoituksiin – viimeisen kerran (ainakin toistaiseksi). Edustaa suunnanmuutosta vain aiempien instituutioiden käytön mielessä, ei kerro uudesta suunnasta vielä mitään. </a:t>
            </a:r>
            <a:endParaRPr sz="1600" dirty="0"/>
          </a:p>
          <a:p>
            <a:pPr marL="0" lvl="0" indent="0" algn="l" rtl="0">
              <a:spcBef>
                <a:spcPts val="1600"/>
              </a:spcBef>
              <a:spcAft>
                <a:spcPts val="16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1549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Palkkapolitiikka ja kilpailukykykäsitys</a:t>
            </a:r>
            <a:endParaRPr/>
          </a:p>
        </p:txBody>
      </p:sp>
      <p:sp>
        <p:nvSpPr>
          <p:cNvPr id="151" name="Google Shape;151;p29"/>
          <p:cNvSpPr txBox="1">
            <a:spLocks noGrp="1"/>
          </p:cNvSpPr>
          <p:nvPr>
            <p:ph type="body" idx="1"/>
          </p:nvPr>
        </p:nvSpPr>
        <p:spPr>
          <a:xfrm>
            <a:off x="311700" y="770425"/>
            <a:ext cx="8520600" cy="3700836"/>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fi" sz="1600" dirty="0"/>
              <a:t>Suomen kilpailukyvyn tavoittelun konsensusnäkemys ennen eurokriisiä yhdistelmä “innovaatiopolitiikkaa” (jossa voitettavaa) ja sitä tukevaa maltillista palkkapolitiikkaa. Kikyssä uusi konsensus sense-makingissa: liian korkeat yksikkötyökustannukset (ULC) estävät vientimenestyksen. </a:t>
            </a:r>
            <a:endParaRPr sz="1600" dirty="0"/>
          </a:p>
          <a:p>
            <a:pPr marL="0" lvl="0" indent="0" algn="l" rtl="0">
              <a:spcBef>
                <a:spcPts val="1600"/>
              </a:spcBef>
              <a:spcAft>
                <a:spcPts val="0"/>
              </a:spcAft>
              <a:buNone/>
            </a:pPr>
            <a:r>
              <a:rPr lang="fi" sz="1600" dirty="0"/>
              <a:t>Näkemys perustui TT-regiimin piirissä yleistyneeseen tulkintaan. 2012 alkaen tiedontuotannosta vastanneet ekonomistit, jotka edustavat VM, SP &amp; TUKUSETO ja eturyhmien tutkimuslaitoksia (ETLA, PT) (Kaitila 2018). </a:t>
            </a:r>
            <a:endParaRPr sz="1600" dirty="0"/>
          </a:p>
          <a:p>
            <a:pPr marL="0" lvl="0" indent="0" algn="l" rtl="0">
              <a:spcBef>
                <a:spcPts val="1600"/>
              </a:spcBef>
              <a:spcAft>
                <a:spcPts val="0"/>
              </a:spcAft>
              <a:buNone/>
            </a:pPr>
            <a:r>
              <a:rPr lang="fi" sz="1600" dirty="0"/>
              <a:t>Kun kilpailukyvyn ongelmaksi määritellään ULC, vertailu Saksaan ei näytä kovinkaan suuria eroja. Sen sijaan erot suhteessa Suomen </a:t>
            </a:r>
            <a:r>
              <a:rPr lang="fi" sz="1600" i="1" dirty="0"/>
              <a:t>aiemman </a:t>
            </a:r>
            <a:r>
              <a:rPr lang="fi" sz="1600" dirty="0"/>
              <a:t>kilpailukyvyn tasoon ovat merkittäviä tällä mittarilla -&gt; käsitys “kriisistä” mahdollinen.</a:t>
            </a:r>
            <a:endParaRPr sz="1600" dirty="0"/>
          </a:p>
          <a:p>
            <a:pPr marL="0" lvl="0" indent="0" algn="l" rtl="0">
              <a:spcBef>
                <a:spcPts val="1600"/>
              </a:spcBef>
              <a:spcAft>
                <a:spcPts val="0"/>
              </a:spcAft>
              <a:buNone/>
            </a:pPr>
            <a:r>
              <a:rPr lang="fi" sz="1600" dirty="0"/>
              <a:t>Hallituksen politiikkatoimissa painottuivat työkustannukset; vastaavasti innovaatiopolitikan prioriteetti alempi varsinkin rahoituksen osalta (Alaja 2017). Sipilän hallitusohjelman tilannekuva: kilpailukyky “rapautunut 10-15% keskeisiä kilpailijamaita heikommaksi”; järjestöille esitys “toimista yksikkötyökustannusten alentamiseksi vähintään 5 prosentilla” (“Kiky”).</a:t>
            </a:r>
            <a:endParaRPr sz="1600" dirty="0"/>
          </a:p>
          <a:p>
            <a:pPr marL="0" lvl="0" indent="0" algn="l" rtl="0">
              <a:spcBef>
                <a:spcPts val="1600"/>
              </a:spcBef>
              <a:spcAft>
                <a:spcPts val="0"/>
              </a:spcAft>
              <a:buNone/>
            </a:pPr>
            <a:endParaRPr sz="1600" dirty="0"/>
          </a:p>
          <a:p>
            <a:pPr marL="0" lvl="0" indent="0" algn="l" rtl="0">
              <a:spcBef>
                <a:spcPts val="160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sz="2000" dirty="0"/>
              <a:t>JohtopäätöksIÄ: tiedontuotannolla selittämisen rajat</a:t>
            </a:r>
            <a:endParaRPr sz="2000" dirty="0"/>
          </a:p>
        </p:txBody>
      </p:sp>
      <p:sp>
        <p:nvSpPr>
          <p:cNvPr id="157" name="Google Shape;157;p30"/>
          <p:cNvSpPr txBox="1">
            <a:spLocks noGrp="1"/>
          </p:cNvSpPr>
          <p:nvPr>
            <p:ph type="body" idx="1"/>
          </p:nvPr>
        </p:nvSpPr>
        <p:spPr>
          <a:xfrm>
            <a:off x="311700" y="1152475"/>
            <a:ext cx="8520600" cy="3706244"/>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fi" sz="1400" dirty="0"/>
              <a:t>Suomen palkkapolitiikan selityksissä puutteita: reformien luonne ja kikysopimuksen sisällöt ja merkitys ongelmallisesti kuvattuja. Dølvik ym. käsittein Suomen tapaus enemmän </a:t>
            </a:r>
            <a:r>
              <a:rPr lang="fi" sz="1400" i="1" dirty="0"/>
              <a:t>recalibration-conversion</a:t>
            </a:r>
            <a:r>
              <a:rPr lang="fi" sz="1400" dirty="0"/>
              <a:t> kuin </a:t>
            </a:r>
            <a:r>
              <a:rPr lang="fi" sz="1400" i="1" dirty="0"/>
              <a:t>reconfiguration</a:t>
            </a:r>
            <a:r>
              <a:rPr lang="fi" sz="1400" dirty="0"/>
              <a:t>: kolmikannasta luovutaan ja sektoritasoon panostetaan (rekalibraatio) samalla kun kilpailukyvyn sisältö muuttuu (innovaatiot -&gt; tuotantokustannukset)</a:t>
            </a:r>
            <a:endParaRPr sz="1400" dirty="0"/>
          </a:p>
          <a:p>
            <a:pPr marL="0" lvl="0" indent="0" algn="l" rtl="0">
              <a:spcBef>
                <a:spcPts val="1600"/>
              </a:spcBef>
              <a:spcAft>
                <a:spcPts val="0"/>
              </a:spcAft>
              <a:buNone/>
            </a:pPr>
            <a:r>
              <a:rPr lang="fi" sz="1400" dirty="0"/>
              <a:t>Kilpailukyvyn painopistemuutosta ja Kikysopimuksen palkkamoderaation tapaa voi selittää osittain tiedontuotannon kautta: yhteinen tilannekuva mahdollisti vanhojen kolmikantaisten instituutioiden käytön “viimeistä kertaa” uudella policy-sisältöjen painotuksella. </a:t>
            </a:r>
            <a:endParaRPr sz="1400" dirty="0"/>
          </a:p>
          <a:p>
            <a:pPr marL="0" lvl="0" indent="0" algn="l" rtl="0">
              <a:spcBef>
                <a:spcPts val="1600"/>
              </a:spcBef>
              <a:spcAft>
                <a:spcPts val="0"/>
              </a:spcAft>
              <a:buNone/>
            </a:pPr>
            <a:r>
              <a:rPr lang="fi" sz="1400" dirty="0"/>
              <a:t>Intressien ja instituutioiden rooli kuitenkin huomioitava: miksi juuri tätä diagnoosia kannatettiin ja miksei toimittu heti uusien instituutioiden kautta? </a:t>
            </a:r>
            <a:endParaRPr sz="1400" dirty="0"/>
          </a:p>
          <a:p>
            <a:pPr marL="0" lvl="0" indent="0" algn="l" rtl="0">
              <a:spcBef>
                <a:spcPts val="1600"/>
              </a:spcBef>
              <a:spcAft>
                <a:spcPts val="1600"/>
              </a:spcAft>
              <a:buNone/>
            </a:pPr>
            <a:r>
              <a:rPr lang="fi" sz="1400" dirty="0"/>
              <a:t>Tiedontuotannon regiimin kautta ei löydy selitystä esim. sille, miksi EK hylkäsi kolmikannan (mikä johti neuvotteluinstituutioiden uudelleenjärjestelyyn).</a:t>
            </a:r>
            <a:endParaRPr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1523168"/>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i" dirty="0"/>
              <a:t> Teknologia- ja innovaatiopolitiikan tiedontuotannon regiimin synty 1980- ja 1990-luvun Suomessa</a:t>
            </a:r>
            <a:endParaRPr dirty="0"/>
          </a:p>
        </p:txBody>
      </p:sp>
      <p:sp>
        <p:nvSpPr>
          <p:cNvPr id="163" name="Google Shape;163;p31"/>
          <p:cNvSpPr txBox="1"/>
          <p:nvPr/>
        </p:nvSpPr>
        <p:spPr>
          <a:xfrm>
            <a:off x="2709225" y="3574575"/>
            <a:ext cx="4059900" cy="66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i" b="1" dirty="0"/>
              <a:t>Antti Alaja</a:t>
            </a:r>
            <a:r>
              <a:rPr lang="fi" dirty="0"/>
              <a:t>, Tampereen yliopisto</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dirty="0"/>
              <a:t>Tiedontuotannon regiimit ja asiantuntijavalta Suomessa (TIRAS)</a:t>
            </a:r>
            <a:endParaRPr dirty="0"/>
          </a:p>
        </p:txBody>
      </p:sp>
      <p:sp>
        <p:nvSpPr>
          <p:cNvPr id="61" name="Google Shape;61;p14"/>
          <p:cNvSpPr txBox="1">
            <a:spLocks noGrp="1"/>
          </p:cNvSpPr>
          <p:nvPr>
            <p:ph type="body" idx="1"/>
          </p:nvPr>
        </p:nvSpPr>
        <p:spPr>
          <a:xfrm>
            <a:off x="311700" y="1255363"/>
            <a:ext cx="8520600" cy="331351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SKR:n rahoittama tutkimushanke 9/2018-8/2019</a:t>
            </a:r>
            <a:endParaRPr dirty="0"/>
          </a:p>
          <a:p>
            <a:pPr marL="0" lvl="0" indent="0" algn="l" rtl="0">
              <a:spcBef>
                <a:spcPts val="1600"/>
              </a:spcBef>
              <a:spcAft>
                <a:spcPts val="0"/>
              </a:spcAft>
              <a:buNone/>
            </a:pPr>
            <a:r>
              <a:rPr lang="fi" dirty="0"/>
              <a:t>Johtaja Ville-Pekka Sorsa, tutkijat Antti Alaja &amp; Joel Kaitila</a:t>
            </a:r>
            <a:endParaRPr dirty="0"/>
          </a:p>
          <a:p>
            <a:pPr marL="0" lvl="0" indent="0" algn="l" rtl="0">
              <a:spcBef>
                <a:spcPts val="1600"/>
              </a:spcBef>
              <a:spcAft>
                <a:spcPts val="0"/>
              </a:spcAft>
              <a:buNone/>
            </a:pPr>
            <a:r>
              <a:rPr lang="fi" dirty="0"/>
              <a:t>Lähtökohtana ja kritiikin kohteena </a:t>
            </a:r>
            <a:r>
              <a:rPr lang="fi" i="1" dirty="0"/>
              <a:t>John L. Campbell &amp; Ove K. Pedersen (2014):  The National Origins of Policy Ideas Knowledge Regimes in the United States, France, Germany, and Denmark. Princeton University Press.</a:t>
            </a:r>
            <a:endParaRPr i="1" dirty="0"/>
          </a:p>
          <a:p>
            <a:pPr marL="0" lvl="0" indent="0" algn="l" rtl="0">
              <a:spcBef>
                <a:spcPts val="1600"/>
              </a:spcBef>
              <a:spcAft>
                <a:spcPts val="1600"/>
              </a:spcAft>
              <a:buNone/>
            </a:pPr>
            <a:r>
              <a:rPr lang="fi" dirty="0"/>
              <a:t>Tarkoituksena tutkia Suomen työ- ja elinkeinopolitiikan tiedontuotannon regiimiä kolmen alatapauksen kautta: palkkapolitiikka, teknologia- ja innovaatiopolitiikka sekä työeläkepolitiikka</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1549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a:t>Tutkimusasetelma ja aineisto</a:t>
            </a:r>
            <a:endParaRPr/>
          </a:p>
        </p:txBody>
      </p:sp>
      <p:sp>
        <p:nvSpPr>
          <p:cNvPr id="169" name="Google Shape;169;p32"/>
          <p:cNvSpPr txBox="1">
            <a:spLocks noGrp="1"/>
          </p:cNvSpPr>
          <p:nvPr>
            <p:ph type="body" idx="1"/>
          </p:nvPr>
        </p:nvSpPr>
        <p:spPr>
          <a:xfrm>
            <a:off x="311700" y="846625"/>
            <a:ext cx="8520600" cy="34164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fi" sz="1600" dirty="0"/>
              <a:t>Campbellin ja Pedersenin (2014) vertailevan poliittisen talouden lähestymistapa tutkii kansallisten tiedontuotannon regiimien, taloudellisen tuotannon ja päätöksenteon muutosta ja vuorovaikutusta. Sovellan Campbell &amp; Pedersen lähestymistapaa yksittäiseen politiikkasektoriin kansallisen sijaan.</a:t>
            </a:r>
            <a:endParaRPr sz="1600" dirty="0"/>
          </a:p>
          <a:p>
            <a:pPr marL="0" lvl="0" indent="0" algn="l" rtl="0">
              <a:spcBef>
                <a:spcPts val="1600"/>
              </a:spcBef>
              <a:spcAft>
                <a:spcPts val="0"/>
              </a:spcAft>
              <a:buNone/>
            </a:pPr>
            <a:r>
              <a:rPr lang="fi" sz="1600" dirty="0"/>
              <a:t>Tutkimuskysymykset: </a:t>
            </a:r>
          </a:p>
          <a:p>
            <a:pPr marL="342900" lvl="0" algn="l" rtl="0">
              <a:spcBef>
                <a:spcPts val="1600"/>
              </a:spcBef>
              <a:spcAft>
                <a:spcPts val="0"/>
              </a:spcAft>
              <a:buAutoNum type="arabicParenR"/>
            </a:pPr>
            <a:r>
              <a:rPr lang="fi" sz="1600" dirty="0"/>
              <a:t>Minkälaista kysyntää teknologiapolitiikan läpimurto ja talouden murros kohti t&amp;k-intensiivistä kasvua loi teknologian ja innovaatioiden tutkimukselle ja laajemmin tiedontuotannolle? </a:t>
            </a:r>
          </a:p>
          <a:p>
            <a:pPr marL="342900" lvl="0" algn="l" rtl="0">
              <a:spcBef>
                <a:spcPts val="1600"/>
              </a:spcBef>
              <a:spcAft>
                <a:spcPts val="0"/>
              </a:spcAft>
              <a:buAutoNum type="arabicParenR"/>
            </a:pPr>
            <a:r>
              <a:rPr lang="fi" sz="1600" dirty="0"/>
              <a:t>Minkälainen sektoraalinen tiedontuotannon organisaatiokenttä (toimijat ja niiden väliset suhteet) muodostui?   </a:t>
            </a:r>
            <a:endParaRPr sz="1600" dirty="0"/>
          </a:p>
          <a:p>
            <a:pPr marL="0" lvl="0" indent="0" algn="l" rtl="0">
              <a:spcBef>
                <a:spcPts val="1600"/>
              </a:spcBef>
              <a:spcAft>
                <a:spcPts val="0"/>
              </a:spcAft>
              <a:buNone/>
            </a:pPr>
            <a:r>
              <a:rPr lang="fi" sz="1600" dirty="0"/>
              <a:t>Aineistona tutkimukset ja raportit (VTT, ETLA, Tekes, KTM), asiantuntijahaastattelut, politiikkadokumentit (Teknologiakomitea ja Tiede- ja teknologianeuvosto), eduskunnan keskustelut teknologia- ja innovaatiopolitiikasta </a:t>
            </a:r>
            <a:endParaRPr sz="1600" dirty="0"/>
          </a:p>
          <a:p>
            <a:pPr marL="0" lvl="0" indent="0" algn="l" rtl="0">
              <a:spcBef>
                <a:spcPts val="1600"/>
              </a:spcBef>
              <a:spcAft>
                <a:spcPts val="0"/>
              </a:spcAft>
              <a:buNone/>
            </a:pPr>
            <a:endParaRPr sz="1600" dirty="0"/>
          </a:p>
          <a:p>
            <a:pPr marL="0" lvl="0" indent="0" algn="l" rtl="0">
              <a:spcBef>
                <a:spcPts val="160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a:t>Teknologia- ja innovaatiopolitiikan läpimurto</a:t>
            </a:r>
            <a:endParaRPr/>
          </a:p>
        </p:txBody>
      </p:sp>
      <p:sp>
        <p:nvSpPr>
          <p:cNvPr id="175" name="Google Shape;175;p33"/>
          <p:cNvSpPr txBox="1">
            <a:spLocks noGrp="1"/>
          </p:cNvSpPr>
          <p:nvPr>
            <p:ph type="body" idx="1"/>
          </p:nvPr>
        </p:nvSpPr>
        <p:spPr>
          <a:xfrm>
            <a:off x="421200" y="1152475"/>
            <a:ext cx="8411100" cy="3945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fi" sz="1700" dirty="0"/>
              <a:t>Moderni tiede- ja teknologiapolitiikka syntyi 60-luvun Suomessa, mutta 80-luvusta tuli teknologiavetoisen politiikan aikakausi (Lemola 2003)</a:t>
            </a:r>
            <a:endParaRPr sz="1700" dirty="0"/>
          </a:p>
          <a:p>
            <a:pPr marL="0" lvl="0" indent="0" algn="l" rtl="0">
              <a:spcBef>
                <a:spcPts val="1600"/>
              </a:spcBef>
              <a:spcAft>
                <a:spcPts val="0"/>
              </a:spcAft>
              <a:buNone/>
            </a:pPr>
            <a:r>
              <a:rPr lang="fi" sz="1700" dirty="0"/>
              <a:t>Teknologiakomitea 1979-1981 viitoitti teknologiapolitiikkaa, joka johti Tekesin perustamiseen, julkisen t&amp;k-rahoituksen kasvuun ja kansallisiin teknologiaohjelmiin “korkean teknologian” aloilla</a:t>
            </a:r>
            <a:endParaRPr sz="1700" dirty="0"/>
          </a:p>
          <a:p>
            <a:pPr marL="0" lvl="0" indent="0" algn="l" rtl="0">
              <a:spcBef>
                <a:spcPts val="1600"/>
              </a:spcBef>
              <a:spcAft>
                <a:spcPts val="0"/>
              </a:spcAft>
              <a:buNone/>
            </a:pPr>
            <a:r>
              <a:rPr lang="fi" sz="1700" dirty="0"/>
              <a:t>Taustalla monissa OECD-maissa ja Länsi-Euroopassa vallinnut huoli Japanin teknologisesta ylivertaisuudesta ja informaatioteknologian aikakaudesta ja yritysten kilpailukyvystä </a:t>
            </a:r>
            <a:endParaRPr sz="1700" dirty="0"/>
          </a:p>
          <a:p>
            <a:pPr marL="0" lvl="0" indent="0" algn="l" rtl="0">
              <a:spcBef>
                <a:spcPts val="1600"/>
              </a:spcBef>
              <a:spcAft>
                <a:spcPts val="0"/>
              </a:spcAft>
              <a:buNone/>
            </a:pPr>
            <a:r>
              <a:rPr lang="fi" sz="1700" dirty="0"/>
              <a:t>1990-luvulla tiede- ja teknologiapolitiikkaa alettiin hahmottaa osana reaalista kilpailukykyä määrittävän kansallisen innovaatiojärjestelmän toimintaa (Miettinen 2002). 1990-luvun lopulla innovaatiopolitiikan käsitteen käyttö alkoi yleistyä</a:t>
            </a:r>
            <a:endParaRPr sz="1700" dirty="0"/>
          </a:p>
          <a:p>
            <a:pPr marL="0" lvl="0" indent="0" algn="l" rtl="0">
              <a:spcBef>
                <a:spcPts val="1600"/>
              </a:spcBef>
              <a:spcAft>
                <a:spcPts val="1600"/>
              </a:spcAft>
              <a:buNone/>
            </a:pPr>
            <a:r>
              <a:rPr lang="fi" dirty="0"/>
              <a:t>   </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graphicFrame>
        <p:nvGraphicFramePr>
          <p:cNvPr id="180" name="Google Shape;180;p34"/>
          <p:cNvGraphicFramePr/>
          <p:nvPr>
            <p:extLst>
              <p:ext uri="{D42A27DB-BD31-4B8C-83A1-F6EECF244321}">
                <p14:modId xmlns:p14="http://schemas.microsoft.com/office/powerpoint/2010/main" val="3011288779"/>
              </p:ext>
            </p:extLst>
          </p:nvPr>
        </p:nvGraphicFramePr>
        <p:xfrm>
          <a:off x="505917" y="2900356"/>
          <a:ext cx="7132125" cy="2019300"/>
        </p:xfrm>
        <a:graphic>
          <a:graphicData uri="http://schemas.openxmlformats.org/drawingml/2006/table">
            <a:tbl>
              <a:tblPr>
                <a:noFill/>
                <a:tableStyleId>{AD9BEB14-619D-4A83-A865-0A28F612B798}</a:tableStyleId>
              </a:tblPr>
              <a:tblGrid>
                <a:gridCol w="1018875">
                  <a:extLst>
                    <a:ext uri="{9D8B030D-6E8A-4147-A177-3AD203B41FA5}">
                      <a16:colId xmlns:a16="http://schemas.microsoft.com/office/drawing/2014/main" val="20000"/>
                    </a:ext>
                  </a:extLst>
                </a:gridCol>
                <a:gridCol w="1018875">
                  <a:extLst>
                    <a:ext uri="{9D8B030D-6E8A-4147-A177-3AD203B41FA5}">
                      <a16:colId xmlns:a16="http://schemas.microsoft.com/office/drawing/2014/main" val="20001"/>
                    </a:ext>
                  </a:extLst>
                </a:gridCol>
                <a:gridCol w="1018875">
                  <a:extLst>
                    <a:ext uri="{9D8B030D-6E8A-4147-A177-3AD203B41FA5}">
                      <a16:colId xmlns:a16="http://schemas.microsoft.com/office/drawing/2014/main" val="20002"/>
                    </a:ext>
                  </a:extLst>
                </a:gridCol>
                <a:gridCol w="1018875">
                  <a:extLst>
                    <a:ext uri="{9D8B030D-6E8A-4147-A177-3AD203B41FA5}">
                      <a16:colId xmlns:a16="http://schemas.microsoft.com/office/drawing/2014/main" val="20003"/>
                    </a:ext>
                  </a:extLst>
                </a:gridCol>
                <a:gridCol w="1018875">
                  <a:extLst>
                    <a:ext uri="{9D8B030D-6E8A-4147-A177-3AD203B41FA5}">
                      <a16:colId xmlns:a16="http://schemas.microsoft.com/office/drawing/2014/main" val="20004"/>
                    </a:ext>
                  </a:extLst>
                </a:gridCol>
                <a:gridCol w="1018875">
                  <a:extLst>
                    <a:ext uri="{9D8B030D-6E8A-4147-A177-3AD203B41FA5}">
                      <a16:colId xmlns:a16="http://schemas.microsoft.com/office/drawing/2014/main" val="20005"/>
                    </a:ext>
                  </a:extLst>
                </a:gridCol>
                <a:gridCol w="1018875">
                  <a:extLst>
                    <a:ext uri="{9D8B030D-6E8A-4147-A177-3AD203B41FA5}">
                      <a16:colId xmlns:a16="http://schemas.microsoft.com/office/drawing/2014/main" val="20006"/>
                    </a:ext>
                  </a:extLst>
                </a:gridCol>
              </a:tblGrid>
              <a:tr h="312625">
                <a:tc>
                  <a:txBody>
                    <a:bodyPr/>
                    <a:lstStyle/>
                    <a:p>
                      <a:pPr marL="0" lvl="0" indent="0" algn="l" rtl="0">
                        <a:lnSpc>
                          <a:spcPct val="115000"/>
                        </a:lnSpc>
                        <a:spcBef>
                          <a:spcPts val="0"/>
                        </a:spcBef>
                        <a:spcAft>
                          <a:spcPts val="0"/>
                        </a:spcAft>
                        <a:buNone/>
                      </a:pPr>
                      <a:r>
                        <a:rPr lang="fi" sz="800" b="1" dirty="0"/>
                        <a:t>1984</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1985</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dirty="0"/>
                        <a:t>1986</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1987</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1988</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1989</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1990</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0"/>
                  </a:ext>
                </a:extLst>
              </a:tr>
              <a:tr h="360475">
                <a:tc>
                  <a:txBody>
                    <a:bodyPr/>
                    <a:lstStyle/>
                    <a:p>
                      <a:pPr marL="0" lvl="0" indent="0" algn="l" rtl="0">
                        <a:lnSpc>
                          <a:spcPct val="115000"/>
                        </a:lnSpc>
                        <a:spcBef>
                          <a:spcPts val="0"/>
                        </a:spcBef>
                        <a:spcAft>
                          <a:spcPts val="0"/>
                        </a:spcAft>
                        <a:buNone/>
                      </a:pPr>
                      <a:r>
                        <a:rPr lang="fi" sz="800" dirty="0"/>
                        <a:t>43,6</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52,1</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61,1</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dirty="0"/>
                        <a:t>72,2</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dirty="0"/>
                        <a:t>88,1</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113,0</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129</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312625">
                <a:tc>
                  <a:txBody>
                    <a:bodyPr/>
                    <a:lstStyle/>
                    <a:p>
                      <a:pPr marL="0" lvl="0" indent="0" algn="l" rtl="0">
                        <a:lnSpc>
                          <a:spcPct val="115000"/>
                        </a:lnSpc>
                        <a:spcBef>
                          <a:spcPts val="0"/>
                        </a:spcBef>
                        <a:spcAft>
                          <a:spcPts val="0"/>
                        </a:spcAft>
                        <a:buNone/>
                      </a:pPr>
                      <a:r>
                        <a:rPr lang="fi" sz="800" b="1"/>
                        <a:t>1991</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dirty="0"/>
                        <a:t>1992</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1993</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1994</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1995</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dirty="0"/>
                        <a:t>1996</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1997</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2"/>
                  </a:ext>
                </a:extLst>
              </a:tr>
              <a:tr h="360475">
                <a:tc>
                  <a:txBody>
                    <a:bodyPr/>
                    <a:lstStyle/>
                    <a:p>
                      <a:pPr marL="0" lvl="0" indent="0" algn="l" rtl="0">
                        <a:lnSpc>
                          <a:spcPct val="115000"/>
                        </a:lnSpc>
                        <a:spcBef>
                          <a:spcPts val="0"/>
                        </a:spcBef>
                        <a:spcAft>
                          <a:spcPts val="0"/>
                        </a:spcAft>
                        <a:buNone/>
                      </a:pPr>
                      <a:r>
                        <a:rPr lang="fi" sz="800"/>
                        <a:t>156,5</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174,9</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226,5</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237,1</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263</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246,2</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327,0</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312625">
                <a:tc>
                  <a:txBody>
                    <a:bodyPr/>
                    <a:lstStyle/>
                    <a:p>
                      <a:pPr marL="0" lvl="0" indent="0" algn="l" rtl="0">
                        <a:lnSpc>
                          <a:spcPct val="115000"/>
                        </a:lnSpc>
                        <a:spcBef>
                          <a:spcPts val="0"/>
                        </a:spcBef>
                        <a:spcAft>
                          <a:spcPts val="0"/>
                        </a:spcAft>
                        <a:buNone/>
                      </a:pPr>
                      <a:r>
                        <a:rPr lang="fi" sz="800" b="1" dirty="0"/>
                        <a:t>1998</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1999</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2000</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2001</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2002</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2003</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2004</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4"/>
                  </a:ext>
                </a:extLst>
              </a:tr>
              <a:tr h="360475">
                <a:tc>
                  <a:txBody>
                    <a:bodyPr/>
                    <a:lstStyle/>
                    <a:p>
                      <a:pPr marL="0" lvl="0" indent="0" algn="l" rtl="0">
                        <a:lnSpc>
                          <a:spcPct val="115000"/>
                        </a:lnSpc>
                        <a:spcBef>
                          <a:spcPts val="0"/>
                        </a:spcBef>
                        <a:spcAft>
                          <a:spcPts val="0"/>
                        </a:spcAft>
                        <a:buNone/>
                      </a:pPr>
                      <a:r>
                        <a:rPr lang="fi" sz="800"/>
                        <a:t>374,9</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410,8</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390,8</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399,4</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398,5</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412,7</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dirty="0"/>
                        <a:t>430,0</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5"/>
                  </a:ext>
                </a:extLst>
              </a:tr>
            </a:tbl>
          </a:graphicData>
        </a:graphic>
      </p:graphicFrame>
      <p:sp>
        <p:nvSpPr>
          <p:cNvPr id="181" name="Google Shape;181;p34"/>
          <p:cNvSpPr txBox="1"/>
          <p:nvPr/>
        </p:nvSpPr>
        <p:spPr>
          <a:xfrm>
            <a:off x="373655" y="2422554"/>
            <a:ext cx="6130762" cy="472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i" sz="1100" b="1" dirty="0"/>
              <a:t>Taulukko 2: Tekesin jakama t&amp;k-rahoitus käyvin hinnoin 1984-2004 (milj. €)</a:t>
            </a:r>
            <a:endParaRPr sz="1100" dirty="0"/>
          </a:p>
        </p:txBody>
      </p:sp>
      <p:sp>
        <p:nvSpPr>
          <p:cNvPr id="182" name="Google Shape;182;p34"/>
          <p:cNvSpPr txBox="1"/>
          <p:nvPr/>
        </p:nvSpPr>
        <p:spPr>
          <a:xfrm>
            <a:off x="7748223" y="3763077"/>
            <a:ext cx="1451301" cy="5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i" sz="1100" dirty="0"/>
              <a:t>Lähde: Tilastokeskus</a:t>
            </a:r>
            <a:endParaRPr sz="1100" dirty="0"/>
          </a:p>
        </p:txBody>
      </p:sp>
      <p:graphicFrame>
        <p:nvGraphicFramePr>
          <p:cNvPr id="183" name="Google Shape;183;p34"/>
          <p:cNvGraphicFramePr/>
          <p:nvPr>
            <p:extLst>
              <p:ext uri="{D42A27DB-BD31-4B8C-83A1-F6EECF244321}">
                <p14:modId xmlns:p14="http://schemas.microsoft.com/office/powerpoint/2010/main" val="1198398020"/>
              </p:ext>
            </p:extLst>
          </p:nvPr>
        </p:nvGraphicFramePr>
        <p:xfrm>
          <a:off x="505917" y="1413422"/>
          <a:ext cx="5998500" cy="933360"/>
        </p:xfrm>
        <a:graphic>
          <a:graphicData uri="http://schemas.openxmlformats.org/drawingml/2006/table">
            <a:tbl>
              <a:tblPr>
                <a:noFill/>
                <a:tableStyleId>{AD9BEB14-619D-4A83-A865-0A28F612B798}</a:tableStyleId>
              </a:tblPr>
              <a:tblGrid>
                <a:gridCol w="1077130">
                  <a:extLst>
                    <a:ext uri="{9D8B030D-6E8A-4147-A177-3AD203B41FA5}">
                      <a16:colId xmlns:a16="http://schemas.microsoft.com/office/drawing/2014/main" val="20000"/>
                    </a:ext>
                  </a:extLst>
                </a:gridCol>
                <a:gridCol w="984274">
                  <a:extLst>
                    <a:ext uri="{9D8B030D-6E8A-4147-A177-3AD203B41FA5}">
                      <a16:colId xmlns:a16="http://schemas.microsoft.com/office/drawing/2014/main" val="20001"/>
                    </a:ext>
                  </a:extLst>
                </a:gridCol>
                <a:gridCol w="984274">
                  <a:extLst>
                    <a:ext uri="{9D8B030D-6E8A-4147-A177-3AD203B41FA5}">
                      <a16:colId xmlns:a16="http://schemas.microsoft.com/office/drawing/2014/main" val="20002"/>
                    </a:ext>
                  </a:extLst>
                </a:gridCol>
                <a:gridCol w="984274">
                  <a:extLst>
                    <a:ext uri="{9D8B030D-6E8A-4147-A177-3AD203B41FA5}">
                      <a16:colId xmlns:a16="http://schemas.microsoft.com/office/drawing/2014/main" val="20003"/>
                    </a:ext>
                  </a:extLst>
                </a:gridCol>
                <a:gridCol w="984274">
                  <a:extLst>
                    <a:ext uri="{9D8B030D-6E8A-4147-A177-3AD203B41FA5}">
                      <a16:colId xmlns:a16="http://schemas.microsoft.com/office/drawing/2014/main" val="20004"/>
                    </a:ext>
                  </a:extLst>
                </a:gridCol>
                <a:gridCol w="984274">
                  <a:extLst>
                    <a:ext uri="{9D8B030D-6E8A-4147-A177-3AD203B41FA5}">
                      <a16:colId xmlns:a16="http://schemas.microsoft.com/office/drawing/2014/main" val="20005"/>
                    </a:ext>
                  </a:extLst>
                </a:gridCol>
              </a:tblGrid>
              <a:tr h="296437">
                <a:tc>
                  <a:txBody>
                    <a:bodyPr/>
                    <a:lstStyle/>
                    <a:p>
                      <a:pPr marL="0" lvl="0" indent="0" algn="l" rtl="0">
                        <a:lnSpc>
                          <a:spcPct val="115000"/>
                        </a:lnSpc>
                        <a:spcBef>
                          <a:spcPts val="0"/>
                        </a:spcBef>
                        <a:spcAft>
                          <a:spcPts val="0"/>
                        </a:spcAft>
                        <a:buNone/>
                      </a:pPr>
                      <a:r>
                        <a:rPr lang="fi" sz="800" b="1"/>
                        <a:t> </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dirty="0"/>
                        <a:t>1981</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1985</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dirty="0"/>
                        <a:t>1990</a:t>
                      </a:r>
                      <a:endParaRPr sz="800" b="1"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1995</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b="1"/>
                        <a:t>2000</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0"/>
                  </a:ext>
                </a:extLst>
              </a:tr>
              <a:tr h="296437">
                <a:tc>
                  <a:txBody>
                    <a:bodyPr/>
                    <a:lstStyle/>
                    <a:p>
                      <a:pPr marL="0" lvl="0" indent="0" algn="l" rtl="0">
                        <a:lnSpc>
                          <a:spcPct val="115000"/>
                        </a:lnSpc>
                        <a:spcBef>
                          <a:spcPts val="0"/>
                        </a:spcBef>
                        <a:spcAft>
                          <a:spcPts val="0"/>
                        </a:spcAft>
                        <a:buNone/>
                      </a:pPr>
                      <a:r>
                        <a:rPr lang="fi" sz="800" b="1"/>
                        <a:t>Suomi</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dirty="0"/>
                        <a:t>0,63</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0,89</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1,14</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1,39</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800"/>
                        <a:t>2,30</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296437">
                <a:tc>
                  <a:txBody>
                    <a:bodyPr/>
                    <a:lstStyle/>
                    <a:p>
                      <a:pPr marL="0" lvl="0" indent="0" algn="l" rtl="0">
                        <a:lnSpc>
                          <a:spcPct val="115000"/>
                        </a:lnSpc>
                        <a:spcBef>
                          <a:spcPts val="0"/>
                        </a:spcBef>
                        <a:spcAft>
                          <a:spcPts val="0"/>
                        </a:spcAft>
                        <a:buNone/>
                      </a:pPr>
                      <a:r>
                        <a:rPr lang="fi" sz="800" b="1"/>
                        <a:t>OECD</a:t>
                      </a:r>
                      <a:endParaRPr sz="8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a:t>1,20</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a:t>1,45</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a:t>1,48</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a:t>1,30</a:t>
                      </a:r>
                      <a:endParaRPr sz="8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800" dirty="0"/>
                        <a:t>1,47</a:t>
                      </a:r>
                      <a:endParaRPr sz="8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84" name="Google Shape;184;p34"/>
          <p:cNvSpPr txBox="1"/>
          <p:nvPr/>
        </p:nvSpPr>
        <p:spPr>
          <a:xfrm>
            <a:off x="428856" y="1056302"/>
            <a:ext cx="5129400" cy="35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i" sz="1100" b="1" dirty="0">
                <a:solidFill>
                  <a:schemeClr val="dk1"/>
                </a:solidFill>
              </a:rPr>
              <a:t>Taulukko 1: Yrityssektorin t&amp;k-menojen BKT-osuus (%)</a:t>
            </a:r>
            <a:endParaRPr sz="1100" b="1" dirty="0">
              <a:solidFill>
                <a:schemeClr val="dk1"/>
              </a:solidFill>
            </a:endParaRPr>
          </a:p>
        </p:txBody>
      </p:sp>
      <p:sp>
        <p:nvSpPr>
          <p:cNvPr id="185" name="Google Shape;185;p34"/>
          <p:cNvSpPr txBox="1"/>
          <p:nvPr/>
        </p:nvSpPr>
        <p:spPr>
          <a:xfrm>
            <a:off x="6672573" y="1472970"/>
            <a:ext cx="2151300" cy="1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i" sz="1100" dirty="0"/>
              <a:t>Lähde: OECD</a:t>
            </a:r>
            <a:endParaRPr sz="1100" dirty="0"/>
          </a:p>
        </p:txBody>
      </p:sp>
      <p:sp>
        <p:nvSpPr>
          <p:cNvPr id="12" name="Otsikko 1">
            <a:extLst>
              <a:ext uri="{FF2B5EF4-FFF2-40B4-BE49-F238E27FC236}">
                <a16:creationId xmlns:a16="http://schemas.microsoft.com/office/drawing/2014/main" id="{7F57087D-A53C-7149-9EC7-17F5A533DB5F}"/>
              </a:ext>
            </a:extLst>
          </p:cNvPr>
          <p:cNvSpPr>
            <a:spLocks noGrp="1"/>
          </p:cNvSpPr>
          <p:nvPr>
            <p:ph type="title"/>
          </p:nvPr>
        </p:nvSpPr>
        <p:spPr>
          <a:xfrm>
            <a:off x="1080936" y="155363"/>
            <a:ext cx="7202456" cy="786926"/>
          </a:xfrm>
        </p:spPr>
        <p:txBody>
          <a:bodyPr>
            <a:normAutofit fontScale="90000"/>
          </a:bodyPr>
          <a:lstStyle/>
          <a:p>
            <a:r>
              <a:rPr lang="fi-FI" dirty="0"/>
              <a:t> Ekstensiivisestä kasvusta intensiiviseen kasvuun 1980- ja 1990-luvulla</a:t>
            </a:r>
            <a:br>
              <a:rPr lang="fi-FI" dirty="0"/>
            </a:br>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sz="2400"/>
              <a:t>Teknologiapolitiikka loi kysyntää systemaattisemmalle tutkimukselle</a:t>
            </a:r>
            <a:endParaRPr sz="2400"/>
          </a:p>
        </p:txBody>
      </p:sp>
      <p:sp>
        <p:nvSpPr>
          <p:cNvPr id="192" name="Google Shape;192;p35"/>
          <p:cNvSpPr txBox="1">
            <a:spLocks noGrp="1"/>
          </p:cNvSpPr>
          <p:nvPr>
            <p:ph type="body" idx="1"/>
          </p:nvPr>
        </p:nvSpPr>
        <p:spPr>
          <a:xfrm>
            <a:off x="311700" y="1152475"/>
            <a:ext cx="8520600" cy="3396278"/>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fi" sz="1600" dirty="0"/>
              <a:t>T</a:t>
            </a:r>
            <a:r>
              <a:rPr lang="fi" sz="1400" dirty="0"/>
              <a:t>eknologiakomitea (1980) totesi, että teknologiapolitiikka loi tarpeen kehittää teknologiatutkimusta. </a:t>
            </a:r>
            <a:endParaRPr sz="1400" dirty="0"/>
          </a:p>
          <a:p>
            <a:pPr marL="0" lvl="0" indent="0" algn="l" rtl="0">
              <a:spcBef>
                <a:spcPts val="1600"/>
              </a:spcBef>
              <a:spcAft>
                <a:spcPts val="0"/>
              </a:spcAft>
              <a:buNone/>
            </a:pPr>
            <a:r>
              <a:rPr lang="fi" sz="1400" dirty="0"/>
              <a:t>Suomessa oli yksittäisiä taloustieteilijöitä, sosiologeja ja historiantutkijoita, jotka käsittelivät teknologiaa, mutta kyse oli hajautuneesta kentästä, joka ei pystynyt täyttämään laajenevan politiikkasektorin tiedontarpeita (Lemola 1990)</a:t>
            </a:r>
            <a:endParaRPr sz="1400" dirty="0"/>
          </a:p>
          <a:p>
            <a:pPr marL="0" lvl="0" indent="0" algn="l" rtl="0">
              <a:spcBef>
                <a:spcPts val="1600"/>
              </a:spcBef>
              <a:spcAft>
                <a:spcPts val="0"/>
              </a:spcAft>
              <a:buNone/>
            </a:pPr>
            <a:r>
              <a:rPr lang="fi" sz="1400" dirty="0"/>
              <a:t>VTT:ssä Tarmo Lemolan, Raimo Lovion ja Erkki Ormalan kaltaiset tutkijat loivat keskustelua teknologisen kehitykseen ja innovaatioihin vaikuttavista tekijöistä, teknologiaindikaattoreista ja t&amp;k-toiminnan arvioinnista. Christopher Freemanin empiiristä, institutionaalista ja historiallista innovaatiotaloustiedettä harjoittaneen “Sussexin koulukunnan” tutkimukset inspiraationa.</a:t>
            </a:r>
            <a:endParaRPr sz="1400" dirty="0"/>
          </a:p>
          <a:p>
            <a:pPr marL="0" lvl="0" indent="0" algn="l" rtl="0">
              <a:spcBef>
                <a:spcPts val="1600"/>
              </a:spcBef>
              <a:spcAft>
                <a:spcPts val="0"/>
              </a:spcAft>
              <a:buNone/>
            </a:pPr>
            <a:r>
              <a:rPr lang="fi" sz="1400" dirty="0"/>
              <a:t>ETLA:ssa harjoitettiin teknologiansiirron, toimialojen dynamiikan ja teknologisen kehityksen ja t&amp;k-rahoituksen tuottojen ja tuottavuusvaikutusten tutkimusta. </a:t>
            </a:r>
            <a:endParaRPr sz="1400" dirty="0"/>
          </a:p>
          <a:p>
            <a:pPr marL="0" lvl="0" indent="0" algn="l" rtl="0">
              <a:spcBef>
                <a:spcPts val="1600"/>
              </a:spcBef>
              <a:spcAft>
                <a:spcPts val="0"/>
              </a:spcAft>
              <a:buNone/>
            </a:pPr>
            <a:r>
              <a:rPr lang="fi" sz="1400" dirty="0"/>
              <a:t>Pääministerin kanslia, Kauppa- ja teollisuusministeriö, Sitra ja VTT rahoittivat 1980-luvulla teknologian tutkimukseen liittyviä hankkeita 1980-luvulla. VTT perusti vuonna 1992 Teknologian tutkimuksen ryhmän.    </a:t>
            </a:r>
            <a:endParaRPr sz="1400" dirty="0"/>
          </a:p>
          <a:p>
            <a:pPr marL="0" lvl="0" indent="0" algn="l" rtl="0">
              <a:spcBef>
                <a:spcPts val="1600"/>
              </a:spcBef>
              <a:spcAft>
                <a:spcPts val="16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graphicFrame>
        <p:nvGraphicFramePr>
          <p:cNvPr id="197" name="Google Shape;197;p36"/>
          <p:cNvGraphicFramePr/>
          <p:nvPr>
            <p:extLst>
              <p:ext uri="{D42A27DB-BD31-4B8C-83A1-F6EECF244321}">
                <p14:modId xmlns:p14="http://schemas.microsoft.com/office/powerpoint/2010/main" val="3526994487"/>
              </p:ext>
            </p:extLst>
          </p:nvPr>
        </p:nvGraphicFramePr>
        <p:xfrm>
          <a:off x="392827" y="1666109"/>
          <a:ext cx="6403181" cy="2783781"/>
        </p:xfrm>
        <a:graphic>
          <a:graphicData uri="http://schemas.openxmlformats.org/drawingml/2006/table">
            <a:tbl>
              <a:tblPr>
                <a:noFill/>
                <a:tableStyleId>{AD9BEB14-619D-4A83-A865-0A28F612B798}</a:tableStyleId>
              </a:tblPr>
              <a:tblGrid>
                <a:gridCol w="2026746">
                  <a:extLst>
                    <a:ext uri="{9D8B030D-6E8A-4147-A177-3AD203B41FA5}">
                      <a16:colId xmlns:a16="http://schemas.microsoft.com/office/drawing/2014/main" val="20000"/>
                    </a:ext>
                  </a:extLst>
                </a:gridCol>
                <a:gridCol w="1603579">
                  <a:extLst>
                    <a:ext uri="{9D8B030D-6E8A-4147-A177-3AD203B41FA5}">
                      <a16:colId xmlns:a16="http://schemas.microsoft.com/office/drawing/2014/main" val="20001"/>
                    </a:ext>
                  </a:extLst>
                </a:gridCol>
                <a:gridCol w="1703803">
                  <a:extLst>
                    <a:ext uri="{9D8B030D-6E8A-4147-A177-3AD203B41FA5}">
                      <a16:colId xmlns:a16="http://schemas.microsoft.com/office/drawing/2014/main" val="20002"/>
                    </a:ext>
                  </a:extLst>
                </a:gridCol>
                <a:gridCol w="1069053">
                  <a:extLst>
                    <a:ext uri="{9D8B030D-6E8A-4147-A177-3AD203B41FA5}">
                      <a16:colId xmlns:a16="http://schemas.microsoft.com/office/drawing/2014/main" val="20003"/>
                    </a:ext>
                  </a:extLst>
                </a:gridCol>
              </a:tblGrid>
              <a:tr h="352425">
                <a:tc>
                  <a:txBody>
                    <a:bodyPr/>
                    <a:lstStyle/>
                    <a:p>
                      <a:pPr marL="0" lvl="0" indent="0" algn="l" rtl="0">
                        <a:lnSpc>
                          <a:spcPct val="115000"/>
                        </a:lnSpc>
                        <a:spcBef>
                          <a:spcPts val="0"/>
                        </a:spcBef>
                        <a:spcAft>
                          <a:spcPts val="0"/>
                        </a:spcAft>
                        <a:buNone/>
                      </a:pPr>
                      <a:r>
                        <a:rPr lang="fi" sz="1000" b="1"/>
                        <a:t>Ohjelman nimi</a:t>
                      </a:r>
                      <a:endParaRPr sz="10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b="1"/>
                        <a:t>Keskeiset tutkimusorganisaatiot</a:t>
                      </a:r>
                      <a:endParaRPr sz="10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b="1"/>
                        <a:t>Rahoitus</a:t>
                      </a:r>
                      <a:endParaRPr sz="10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b="1"/>
                        <a:t>Vuodet</a:t>
                      </a:r>
                      <a:endParaRPr sz="1000" b="1"/>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0"/>
                  </a:ext>
                </a:extLst>
              </a:tr>
              <a:tr h="523875">
                <a:tc>
                  <a:txBody>
                    <a:bodyPr/>
                    <a:lstStyle/>
                    <a:p>
                      <a:pPr marL="0" lvl="0" indent="0" algn="l" rtl="0">
                        <a:lnSpc>
                          <a:spcPct val="115000"/>
                        </a:lnSpc>
                        <a:spcBef>
                          <a:spcPts val="0"/>
                        </a:spcBef>
                        <a:spcAft>
                          <a:spcPts val="0"/>
                        </a:spcAft>
                        <a:buNone/>
                      </a:pPr>
                      <a:r>
                        <a:rPr lang="fi" sz="1000"/>
                        <a:t>Teknologiatutkimuksen kehittäminen Suomessa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a:t>VTT</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dirty="0"/>
                        <a:t>Tekes</a:t>
                      </a:r>
                      <a:endParaRPr sz="10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a:t>1989-1990</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523875">
                <a:tc>
                  <a:txBody>
                    <a:bodyPr/>
                    <a:lstStyle/>
                    <a:p>
                      <a:pPr marL="0" lvl="0" indent="0" algn="l" rtl="0">
                        <a:lnSpc>
                          <a:spcPct val="115000"/>
                        </a:lnSpc>
                        <a:spcBef>
                          <a:spcPts val="0"/>
                        </a:spcBef>
                        <a:spcAft>
                          <a:spcPts val="0"/>
                        </a:spcAft>
                        <a:buNone/>
                      </a:pPr>
                      <a:r>
                        <a:rPr lang="fi" sz="1000"/>
                        <a:t>Teknologiatutkimuksen yhteistyöohjelma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a:t>Tekes and ETLA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a:t>KTM, Tekes</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a:t>1994-1997</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2"/>
                  </a:ext>
                </a:extLst>
              </a:tr>
              <a:tr h="523875">
                <a:tc>
                  <a:txBody>
                    <a:bodyPr/>
                    <a:lstStyle/>
                    <a:p>
                      <a:pPr marL="0" lvl="0" indent="0" algn="l" rtl="0">
                        <a:lnSpc>
                          <a:spcPct val="115000"/>
                        </a:lnSpc>
                        <a:spcBef>
                          <a:spcPts val="0"/>
                        </a:spcBef>
                        <a:spcAft>
                          <a:spcPts val="0"/>
                        </a:spcAft>
                        <a:buNone/>
                      </a:pPr>
                      <a:r>
                        <a:rPr lang="fi" sz="1000"/>
                        <a:t>Teknologian tutkimusohjelma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a:t>Tekes ja ETLA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a:t>KTM, Tekes</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fi" sz="1000"/>
                        <a:t>1997-2000</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523875">
                <a:tc>
                  <a:txBody>
                    <a:bodyPr/>
                    <a:lstStyle/>
                    <a:p>
                      <a:pPr marL="0" lvl="0" indent="0" algn="l" rtl="0">
                        <a:lnSpc>
                          <a:spcPct val="115000"/>
                        </a:lnSpc>
                        <a:spcBef>
                          <a:spcPts val="0"/>
                        </a:spcBef>
                        <a:spcAft>
                          <a:spcPts val="0"/>
                        </a:spcAft>
                        <a:buNone/>
                      </a:pPr>
                      <a:r>
                        <a:rPr lang="fi" sz="1000"/>
                        <a:t>Kansallisen innovaatiojärjestelmän tutkimusohjelma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a:t> 12 osahanketta </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a:t>Sitra</a:t>
                      </a:r>
                      <a:endParaRPr sz="100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i" sz="1000" dirty="0"/>
                        <a:t>1999-2001</a:t>
                      </a:r>
                      <a:endParaRPr sz="1000" dirty="0"/>
                    </a:p>
                  </a:txBody>
                  <a:tcPr marL="68575" marR="68575" marT="91425" marB="914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9" name="Google Shape;199;p36"/>
          <p:cNvSpPr txBox="1"/>
          <p:nvPr/>
        </p:nvSpPr>
        <p:spPr>
          <a:xfrm>
            <a:off x="6796008" y="2887599"/>
            <a:ext cx="2100019" cy="12349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i" dirty="0"/>
              <a:t>Lähde: Pesonen 2005 &amp; omat tiedot</a:t>
            </a:r>
            <a:endParaRPr dirty="0"/>
          </a:p>
        </p:txBody>
      </p:sp>
      <p:sp>
        <p:nvSpPr>
          <p:cNvPr id="2" name="Otsikko 1">
            <a:extLst>
              <a:ext uri="{FF2B5EF4-FFF2-40B4-BE49-F238E27FC236}">
                <a16:creationId xmlns:a16="http://schemas.microsoft.com/office/drawing/2014/main" id="{AC5FA1C0-7633-D44D-A68F-2228CF812E21}"/>
              </a:ext>
            </a:extLst>
          </p:cNvPr>
          <p:cNvSpPr>
            <a:spLocks noGrp="1"/>
          </p:cNvSpPr>
          <p:nvPr>
            <p:ph type="title"/>
          </p:nvPr>
        </p:nvSpPr>
        <p:spPr>
          <a:xfrm>
            <a:off x="1088685" y="378664"/>
            <a:ext cx="7202456" cy="786926"/>
          </a:xfrm>
        </p:spPr>
        <p:txBody>
          <a:bodyPr>
            <a:normAutofit fontScale="90000"/>
          </a:bodyPr>
          <a:lstStyle/>
          <a:p>
            <a:r>
              <a:rPr lang="fi-FI" dirty="0"/>
              <a:t>Kansallisia teknologia- ja innovaatiotutkimukseen liittyviä ohjelmia 1990-luvulla</a:t>
            </a:r>
            <a:br>
              <a:rPr lang="fi-FI" dirty="0"/>
            </a:br>
            <a:endParaRPr lang="fi-FI"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7"/>
          <p:cNvSpPr txBox="1"/>
          <p:nvPr/>
        </p:nvSpPr>
        <p:spPr>
          <a:xfrm>
            <a:off x="411425" y="1399975"/>
            <a:ext cx="8308800" cy="31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5" name="Google Shape;205;p37"/>
          <p:cNvSpPr txBox="1"/>
          <p:nvPr/>
        </p:nvSpPr>
        <p:spPr>
          <a:xfrm>
            <a:off x="799225" y="680525"/>
            <a:ext cx="4557900" cy="53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6" name="Google Shape;206;p37"/>
          <p:cNvSpPr txBox="1"/>
          <p:nvPr/>
        </p:nvSpPr>
        <p:spPr>
          <a:xfrm>
            <a:off x="1321475" y="135975"/>
            <a:ext cx="6488700" cy="71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400" dirty="0"/>
          </a:p>
        </p:txBody>
      </p:sp>
      <p:sp>
        <p:nvSpPr>
          <p:cNvPr id="5" name="Otsikko 4">
            <a:extLst>
              <a:ext uri="{FF2B5EF4-FFF2-40B4-BE49-F238E27FC236}">
                <a16:creationId xmlns:a16="http://schemas.microsoft.com/office/drawing/2014/main" id="{DB7FC637-7E1B-4B49-9F8E-7D16D510DFBF}"/>
              </a:ext>
            </a:extLst>
          </p:cNvPr>
          <p:cNvSpPr>
            <a:spLocks noGrp="1"/>
          </p:cNvSpPr>
          <p:nvPr>
            <p:ph type="title"/>
          </p:nvPr>
        </p:nvSpPr>
        <p:spPr/>
        <p:txBody>
          <a:bodyPr>
            <a:normAutofit/>
          </a:bodyPr>
          <a:lstStyle/>
          <a:p>
            <a:r>
              <a:rPr lang="fi-FI" dirty="0"/>
              <a:t>Hahmotelma </a:t>
            </a:r>
            <a:r>
              <a:rPr lang="fi-FI" dirty="0" err="1"/>
              <a:t>sektoraalisesta</a:t>
            </a:r>
            <a:r>
              <a:rPr lang="fi-FI" dirty="0"/>
              <a:t> tiedontuotannon </a:t>
            </a:r>
            <a:r>
              <a:rPr lang="fi-FI" dirty="0" err="1"/>
              <a:t>regiimistä</a:t>
            </a:r>
            <a:r>
              <a:rPr lang="fi-FI" dirty="0"/>
              <a:t> 1990-luvulla</a:t>
            </a:r>
          </a:p>
        </p:txBody>
      </p:sp>
      <p:sp>
        <p:nvSpPr>
          <p:cNvPr id="6" name="Sisällön paikkamerkki 5">
            <a:extLst>
              <a:ext uri="{FF2B5EF4-FFF2-40B4-BE49-F238E27FC236}">
                <a16:creationId xmlns:a16="http://schemas.microsoft.com/office/drawing/2014/main" id="{AE3C8369-02FE-E243-9E77-7CD7515A32D8}"/>
              </a:ext>
            </a:extLst>
          </p:cNvPr>
          <p:cNvSpPr>
            <a:spLocks noGrp="1"/>
          </p:cNvSpPr>
          <p:nvPr>
            <p:ph idx="1"/>
          </p:nvPr>
        </p:nvSpPr>
        <p:spPr>
          <a:xfrm>
            <a:off x="411425" y="1511798"/>
            <a:ext cx="8376114" cy="3114446"/>
          </a:xfrm>
        </p:spPr>
        <p:txBody>
          <a:bodyPr>
            <a:normAutofit fontScale="85000" lnSpcReduction="10000"/>
          </a:bodyPr>
          <a:lstStyle/>
          <a:p>
            <a:pPr>
              <a:spcBef>
                <a:spcPts val="0"/>
              </a:spcBef>
            </a:pPr>
            <a:r>
              <a:rPr lang="fi-FI" sz="1400" dirty="0"/>
              <a:t>Keskeiset tutkimusorganisaatiot:  VTT:n teknologiatutkimuksen ryhmä ja ETLA. Myös mukana keskustelussa: Helsingin kauppakorkeakoulu, VATT </a:t>
            </a:r>
          </a:p>
          <a:p>
            <a:pPr>
              <a:spcBef>
                <a:spcPts val="0"/>
              </a:spcBef>
            </a:pPr>
            <a:endParaRPr lang="fi-FI" sz="1400" dirty="0"/>
          </a:p>
          <a:p>
            <a:pPr>
              <a:spcBef>
                <a:spcPts val="0"/>
              </a:spcBef>
            </a:pPr>
            <a:r>
              <a:rPr lang="fi-FI" sz="1400" dirty="0"/>
              <a:t>Tekes teknologia- ja innovaatiopolitiikan rahoittaja-, asiantuntija- ja valmisteluorganisaationa. Laaja asiantuntijajoukko ja tilatut tutkimukset luovat vahvan aseman suhteessa Kauppa- ja teollisuusministeriöön.</a:t>
            </a:r>
          </a:p>
          <a:p>
            <a:pPr>
              <a:spcBef>
                <a:spcPts val="0"/>
              </a:spcBef>
            </a:pPr>
            <a:endParaRPr lang="fi-FI" sz="1400" dirty="0"/>
          </a:p>
          <a:p>
            <a:pPr>
              <a:spcBef>
                <a:spcPts val="0"/>
              </a:spcBef>
            </a:pPr>
            <a:r>
              <a:rPr lang="fi-FI" sz="1400" dirty="0"/>
              <a:t>Tilastokeskus tilastojen tuottajana ja tutkimuksen ja selvitysten tekijänä: </a:t>
            </a:r>
            <a:r>
              <a:rPr lang="fi-FI" sz="1400" dirty="0" err="1"/>
              <a:t>T&amp;k-rahoitus</a:t>
            </a:r>
            <a:r>
              <a:rPr lang="fi-FI" sz="1400" dirty="0"/>
              <a:t>, </a:t>
            </a:r>
            <a:r>
              <a:rPr lang="fi-FI" sz="1400" dirty="0" err="1"/>
              <a:t>Community</a:t>
            </a:r>
            <a:r>
              <a:rPr lang="fi-FI" sz="1400" dirty="0"/>
              <a:t> Innovation </a:t>
            </a:r>
            <a:r>
              <a:rPr lang="fi-FI" sz="1400" dirty="0" err="1"/>
              <a:t>Survey</a:t>
            </a:r>
            <a:r>
              <a:rPr lang="fi-FI" sz="1400" dirty="0"/>
              <a:t> yritysten innovaatiotoiminnasta</a:t>
            </a:r>
          </a:p>
          <a:p>
            <a:pPr>
              <a:spcBef>
                <a:spcPts val="0"/>
              </a:spcBef>
            </a:pPr>
            <a:endParaRPr lang="fi-FI" sz="1400" dirty="0"/>
          </a:p>
          <a:p>
            <a:pPr>
              <a:spcBef>
                <a:spcPts val="0"/>
              </a:spcBef>
            </a:pPr>
            <a:r>
              <a:rPr lang="fi-FI" sz="1400" dirty="0"/>
              <a:t>Pääministerin puheenjohtama Tiede- ja teknologianeuvosto kansallisten politiikkalinjausten koordinoijana. Neuvoston pääsuunnittelijoilla keskeinen rooli tiede- ja teknologiapolitiikan suunnittelussa ja kansallisen innovaatiojärjestelmän kehittämisessä</a:t>
            </a:r>
          </a:p>
          <a:p>
            <a:pPr>
              <a:spcBef>
                <a:spcPts val="0"/>
              </a:spcBef>
            </a:pPr>
            <a:endParaRPr lang="fi-FI" sz="1400" dirty="0"/>
          </a:p>
          <a:p>
            <a:pPr>
              <a:spcBef>
                <a:spcPts val="0"/>
              </a:spcBef>
            </a:pPr>
            <a:r>
              <a:rPr lang="fi-FI" sz="1400" dirty="0"/>
              <a:t>Sitrasta uusia avauksia (esim. riskirahoitustoiminta Suomessa) ja alan tutkimuksen rahoitusta</a:t>
            </a:r>
          </a:p>
          <a:p>
            <a:pPr>
              <a:spcBef>
                <a:spcPts val="0"/>
              </a:spcBef>
            </a:pPr>
            <a:endParaRPr lang="fi-FI" sz="1400" dirty="0"/>
          </a:p>
          <a:p>
            <a:pPr>
              <a:spcBef>
                <a:spcPts val="0"/>
              </a:spcBef>
            </a:pPr>
            <a:r>
              <a:rPr lang="fi-FI" sz="1400" dirty="0"/>
              <a:t>Pienessä maassa eri toimijoiden vuorovaikutus tiivistä ja toimijat tuntevat toisensa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8"/>
          <p:cNvSpPr txBox="1"/>
          <p:nvPr/>
        </p:nvSpPr>
        <p:spPr>
          <a:xfrm>
            <a:off x="1938700" y="269050"/>
            <a:ext cx="5590200" cy="87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600" dirty="0"/>
          </a:p>
        </p:txBody>
      </p:sp>
      <p:sp>
        <p:nvSpPr>
          <p:cNvPr id="212" name="Google Shape;212;p38"/>
          <p:cNvSpPr txBox="1"/>
          <p:nvPr/>
        </p:nvSpPr>
        <p:spPr>
          <a:xfrm>
            <a:off x="530175" y="1179050"/>
            <a:ext cx="8190000" cy="36876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arenR"/>
            </a:pPr>
            <a:endParaRPr sz="1800" dirty="0"/>
          </a:p>
        </p:txBody>
      </p:sp>
      <p:sp>
        <p:nvSpPr>
          <p:cNvPr id="2" name="Otsikko 1">
            <a:extLst>
              <a:ext uri="{FF2B5EF4-FFF2-40B4-BE49-F238E27FC236}">
                <a16:creationId xmlns:a16="http://schemas.microsoft.com/office/drawing/2014/main" id="{2435AB3B-E077-4744-9ED6-2F3BAD2DF479}"/>
              </a:ext>
            </a:extLst>
          </p:cNvPr>
          <p:cNvSpPr>
            <a:spLocks noGrp="1"/>
          </p:cNvSpPr>
          <p:nvPr>
            <p:ph type="title"/>
          </p:nvPr>
        </p:nvSpPr>
        <p:spPr/>
        <p:txBody>
          <a:bodyPr>
            <a:normAutofit fontScale="90000"/>
          </a:bodyPr>
          <a:lstStyle/>
          <a:p>
            <a:r>
              <a:rPr lang="fi-FI" dirty="0"/>
              <a:t>Tiedontuotannon </a:t>
            </a:r>
            <a:r>
              <a:rPr lang="fi-FI" dirty="0" err="1"/>
              <a:t>regiimi</a:t>
            </a:r>
            <a:r>
              <a:rPr lang="fi-FI" dirty="0"/>
              <a:t> funktionaalisesta näkökulmasta</a:t>
            </a:r>
            <a:br>
              <a:rPr lang="fi-FI" dirty="0"/>
            </a:br>
            <a:endParaRPr lang="fi-FI" dirty="0"/>
          </a:p>
        </p:txBody>
      </p:sp>
      <p:sp>
        <p:nvSpPr>
          <p:cNvPr id="3" name="Sisällön paikkamerkki 2">
            <a:extLst>
              <a:ext uri="{FF2B5EF4-FFF2-40B4-BE49-F238E27FC236}">
                <a16:creationId xmlns:a16="http://schemas.microsoft.com/office/drawing/2014/main" id="{AAB7C15D-1CDC-004F-8340-548DD332405E}"/>
              </a:ext>
            </a:extLst>
          </p:cNvPr>
          <p:cNvSpPr>
            <a:spLocks noGrp="1"/>
          </p:cNvSpPr>
          <p:nvPr>
            <p:ph idx="1"/>
          </p:nvPr>
        </p:nvSpPr>
        <p:spPr>
          <a:xfrm>
            <a:off x="1088685" y="1511798"/>
            <a:ext cx="7202456" cy="2912967"/>
          </a:xfrm>
        </p:spPr>
        <p:txBody>
          <a:bodyPr>
            <a:normAutofit fontScale="92500" lnSpcReduction="10000"/>
          </a:bodyPr>
          <a:lstStyle/>
          <a:p>
            <a:pPr marL="457200" indent="-342900">
              <a:spcBef>
                <a:spcPts val="0"/>
              </a:spcBef>
              <a:buSzPts val="1800"/>
            </a:pPr>
            <a:r>
              <a:rPr lang="fi-FI" sz="1600" dirty="0"/>
              <a:t>Arviointitoiminta: 1980- ja 1990-luku olivat arviointikulttuurin laajenemisen aikaa tiede- ja teknologiapolitiikassa. VTT ja Tekes aloittivat arviointitoiminnan 80-luvulla ja 1990-luvulla se laajeni entisestään koko innovaatiojärjestelmään. Tekesiin perustettiin arviointiyksikkö.  </a:t>
            </a:r>
          </a:p>
          <a:p>
            <a:pPr marL="457200" indent="-342900">
              <a:spcBef>
                <a:spcPts val="0"/>
              </a:spcBef>
              <a:buSzPts val="1800"/>
            </a:pPr>
            <a:r>
              <a:rPr lang="fi-FI" sz="1600" dirty="0"/>
              <a:t>Teknologisen kehityksen arviointi ja ennustaminen: Avuksi tulevaisuuden teknologiaohjelmien valitsemisessa. Tulevaisuusvaliokunta aloittaa teknologisen kehityksen tulevaisuuden vaikutusten arvioinnin </a:t>
            </a:r>
          </a:p>
          <a:p>
            <a:pPr marL="457200" indent="-342900">
              <a:spcBef>
                <a:spcPts val="0"/>
              </a:spcBef>
              <a:buSzPts val="1800"/>
            </a:pPr>
            <a:r>
              <a:rPr lang="fi-FI" sz="1600" dirty="0"/>
              <a:t>Teknologian ja innovaatioiden kehityksen dynamiikan ymmärtäminen politiikan kehittämiseksi: teknologiatyöntö, markkinaveto, yhteistyöverkostot, innovaatiojärjestelmä ja klusterit </a:t>
            </a:r>
          </a:p>
          <a:p>
            <a:pPr marL="457200" indent="-342900">
              <a:spcBef>
                <a:spcPts val="0"/>
              </a:spcBef>
              <a:buSzPts val="1800"/>
            </a:pPr>
            <a:r>
              <a:rPr lang="fi-FI" sz="1600" dirty="0"/>
              <a:t>T&amp;K, Teknologia, innovaatiot ja yritysten ja toimialojen uudistuminen  </a:t>
            </a:r>
          </a:p>
          <a:p>
            <a:endParaRPr lang="fi-F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 name="Otsikko 1">
            <a:extLst>
              <a:ext uri="{FF2B5EF4-FFF2-40B4-BE49-F238E27FC236}">
                <a16:creationId xmlns:a16="http://schemas.microsoft.com/office/drawing/2014/main" id="{F7466CC9-030E-E542-9CAE-C01B2F720936}"/>
              </a:ext>
            </a:extLst>
          </p:cNvPr>
          <p:cNvSpPr>
            <a:spLocks noGrp="1"/>
          </p:cNvSpPr>
          <p:nvPr>
            <p:ph type="title"/>
          </p:nvPr>
        </p:nvSpPr>
        <p:spPr/>
        <p:txBody>
          <a:bodyPr/>
          <a:lstStyle/>
          <a:p>
            <a:r>
              <a:rPr lang="fi-FI" dirty="0"/>
              <a:t>Tiivistelmä löydöksistä</a:t>
            </a:r>
            <a:br>
              <a:rPr lang="fi-FI" dirty="0"/>
            </a:br>
            <a:endParaRPr lang="fi-FI" dirty="0"/>
          </a:p>
        </p:txBody>
      </p:sp>
      <p:sp>
        <p:nvSpPr>
          <p:cNvPr id="3" name="Sisällön paikkamerkki 2">
            <a:extLst>
              <a:ext uri="{FF2B5EF4-FFF2-40B4-BE49-F238E27FC236}">
                <a16:creationId xmlns:a16="http://schemas.microsoft.com/office/drawing/2014/main" id="{AE9797A8-8038-894E-A82A-CC31E769798B}"/>
              </a:ext>
            </a:extLst>
          </p:cNvPr>
          <p:cNvSpPr>
            <a:spLocks noGrp="1"/>
          </p:cNvSpPr>
          <p:nvPr>
            <p:ph idx="1"/>
          </p:nvPr>
        </p:nvSpPr>
        <p:spPr>
          <a:xfrm>
            <a:off x="488197" y="1511799"/>
            <a:ext cx="8516318" cy="3230682"/>
          </a:xfrm>
        </p:spPr>
        <p:txBody>
          <a:bodyPr>
            <a:normAutofit fontScale="77500" lnSpcReduction="20000"/>
          </a:bodyPr>
          <a:lstStyle/>
          <a:p>
            <a:pPr marL="0" lvl="0" indent="0">
              <a:spcBef>
                <a:spcPts val="0"/>
              </a:spcBef>
              <a:buNone/>
            </a:pPr>
            <a:r>
              <a:rPr lang="fi-FI" sz="1600" dirty="0"/>
              <a:t>Teknologian ja innovaatioiden tiedontuotannon kehittäminen liittyy Suomessa keskeisesti päätöksenteon sekä tutkimus- ja innovaatiotoiminnan kehittämisen tarpeisiin. Myös muualla teknologian ja innovaatioiden tiedontuotanto ovat liittyneet käytännön tarpeisiin (esim. Christopher Freeman teki Federation of British </a:t>
            </a:r>
            <a:r>
              <a:rPr lang="fi-FI" sz="1600" dirty="0" err="1"/>
              <a:t>Industries</a:t>
            </a:r>
            <a:r>
              <a:rPr lang="fi-FI" sz="1600" dirty="0"/>
              <a:t> -selvityksen teollisesta </a:t>
            </a:r>
            <a:r>
              <a:rPr lang="fi-FI" sz="1600" dirty="0" err="1"/>
              <a:t>t&amp;k-toiminnasta</a:t>
            </a:r>
            <a:r>
              <a:rPr lang="fi-FI" sz="1600" dirty="0"/>
              <a:t> 60-luvulla) </a:t>
            </a:r>
          </a:p>
          <a:p>
            <a:pPr marL="0" lvl="0" indent="0">
              <a:spcBef>
                <a:spcPts val="0"/>
              </a:spcBef>
              <a:buNone/>
            </a:pPr>
            <a:br>
              <a:rPr lang="fi-FI" sz="1600" dirty="0"/>
            </a:br>
            <a:r>
              <a:rPr lang="fi-FI" sz="1600" dirty="0"/>
              <a:t>Campbellin ja </a:t>
            </a:r>
            <a:r>
              <a:rPr lang="fi-FI" sz="1600" dirty="0" err="1"/>
              <a:t>Pedersenin</a:t>
            </a:r>
            <a:r>
              <a:rPr lang="fi-FI" sz="1600" dirty="0"/>
              <a:t> lähestymistapa, jossa tutkitaan etenkin politiikan, talouden muutoksen ja tiedontuotannon vuorovaikutusta, soveltuu hyvin teknologian ja innovaatioiden tiedontuotannon </a:t>
            </a:r>
            <a:r>
              <a:rPr lang="fi-FI" sz="1600" dirty="0" err="1"/>
              <a:t>regiimin</a:t>
            </a:r>
            <a:r>
              <a:rPr lang="fi-FI" sz="1600" dirty="0"/>
              <a:t> synnyn analysointiin. Tiedontuotanto laajentui talouden rakennemuutoksesta (esim. </a:t>
            </a:r>
            <a:r>
              <a:rPr lang="fi-FI" sz="1600" dirty="0" err="1"/>
              <a:t>t&amp;k-intensiivisyys</a:t>
            </a:r>
            <a:r>
              <a:rPr lang="fi-FI" sz="1600" dirty="0"/>
              <a:t>) ja uuden politiikkasektorin synnystä johtuen (Tekes, teknologiapolitiikka, teknologiaohjelmat). Jatkossa vertailua muihin maihin ja tarkempi analyysi kentän muodostumisen mekanismeista. </a:t>
            </a:r>
          </a:p>
          <a:p>
            <a:pPr marL="0" lvl="0" indent="0">
              <a:spcBef>
                <a:spcPts val="0"/>
              </a:spcBef>
              <a:buNone/>
            </a:pPr>
            <a:endParaRPr lang="fi-FI" sz="1600" dirty="0"/>
          </a:p>
          <a:p>
            <a:pPr marL="0" lvl="0" indent="0">
              <a:spcBef>
                <a:spcPts val="0"/>
              </a:spcBef>
              <a:buNone/>
            </a:pPr>
            <a:r>
              <a:rPr lang="fi-FI" sz="1600" dirty="0"/>
              <a:t>Julkisilla toimijoilla vahva rooli tiedontuotannossa ja sen rahoituksessa. Huomio kiinnittyy etenkin koordinoivaan ja konsensusta luovaan tiede- ja teknologianeuvostoon, VTT:hen ja Tekesiin. Elinkeinoelämää lähellä oleva tutkimuslaitos ETLA oli keskeinen toimija, mutta palkansaajilla ei kovin merkittävä roolia tiedontuotannossa. Toisaalta Suomen ay-liike teknologianmyönteinen kansainvälisessä vertailussa.</a:t>
            </a:r>
          </a:p>
          <a:p>
            <a:pPr marL="0" lvl="0" indent="0">
              <a:spcBef>
                <a:spcPts val="0"/>
              </a:spcBef>
              <a:buNone/>
            </a:pPr>
            <a:endParaRPr lang="fi-FI" sz="1600" dirty="0"/>
          </a:p>
          <a:p>
            <a:pPr marL="0" lvl="0" indent="0">
              <a:spcBef>
                <a:spcPts val="0"/>
              </a:spcBef>
              <a:buNone/>
            </a:pPr>
            <a:r>
              <a:rPr lang="fi-FI" sz="1600" dirty="0"/>
              <a:t>Tutkimuksen puolella pienimuotoista vakiintumista (VTT:n teknologiatutkimuksen ryhmä), mutta toisaalta tutkimuksen rahoitus projektiluontoista. Kentän toimijat tuntevat toisensa henkilökohtaisella tasolla. Ei kilpailua eri tahojen välillä, vaan “yhteinen asia”.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3B4905B-2052-FC48-969F-A4648FC0A8E2}"/>
              </a:ext>
            </a:extLst>
          </p:cNvPr>
          <p:cNvSpPr>
            <a:spLocks noGrp="1"/>
          </p:cNvSpPr>
          <p:nvPr>
            <p:ph type="title"/>
          </p:nvPr>
        </p:nvSpPr>
        <p:spPr/>
        <p:txBody>
          <a:bodyPr/>
          <a:lstStyle/>
          <a:p>
            <a:r>
              <a:rPr lang="fi-FI" dirty="0"/>
              <a:t>Alustavaa: Tiedontuotannon Institutionaalisen muutoksen vaiheet</a:t>
            </a:r>
          </a:p>
        </p:txBody>
      </p:sp>
      <p:sp>
        <p:nvSpPr>
          <p:cNvPr id="4" name="Sisällön paikkamerkki 3">
            <a:extLst>
              <a:ext uri="{FF2B5EF4-FFF2-40B4-BE49-F238E27FC236}">
                <a16:creationId xmlns:a16="http://schemas.microsoft.com/office/drawing/2014/main" id="{90D21FA7-FD04-A74C-B2B0-6B83D9417766}"/>
              </a:ext>
            </a:extLst>
          </p:cNvPr>
          <p:cNvSpPr>
            <a:spLocks noGrp="1"/>
          </p:cNvSpPr>
          <p:nvPr>
            <p:ph idx="1"/>
          </p:nvPr>
        </p:nvSpPr>
        <p:spPr>
          <a:xfrm>
            <a:off x="395206" y="1511798"/>
            <a:ext cx="8601559" cy="2990460"/>
          </a:xfrm>
        </p:spPr>
        <p:txBody>
          <a:bodyPr>
            <a:normAutofit fontScale="85000" lnSpcReduction="20000"/>
          </a:bodyPr>
          <a:lstStyle/>
          <a:p>
            <a:pPr marL="342900" indent="-342900">
              <a:buFont typeface="+mj-lt"/>
              <a:buAutoNum type="arabicPeriod"/>
            </a:pPr>
            <a:r>
              <a:rPr lang="fi-FI" dirty="0" err="1"/>
              <a:t>Layering</a:t>
            </a:r>
            <a:r>
              <a:rPr lang="fi-FI" dirty="0"/>
              <a:t> (1980-l.): relevantti tiedontuotanto osaksi päätöksentekoa</a:t>
            </a:r>
          </a:p>
          <a:p>
            <a:pPr lvl="1"/>
            <a:r>
              <a:rPr lang="fi-FI" dirty="0"/>
              <a:t>Julkishallinnon organisaatioissa lisätään </a:t>
            </a:r>
            <a:r>
              <a:rPr lang="fi-FI" dirty="0" err="1"/>
              <a:t>inkrementaalisesti</a:t>
            </a:r>
            <a:r>
              <a:rPr lang="fi-FI" dirty="0"/>
              <a:t> relevantin tiedontuotannon kapasiteettia (erit. arviointia)</a:t>
            </a:r>
          </a:p>
          <a:p>
            <a:pPr lvl="1"/>
            <a:r>
              <a:rPr lang="fi-FI" dirty="0"/>
              <a:t>Tekes perustetaan edistämään tiede- ja teknologiapolitiikkaa</a:t>
            </a:r>
          </a:p>
          <a:p>
            <a:pPr lvl="1"/>
            <a:r>
              <a:rPr lang="fi-FI" dirty="0"/>
              <a:t>Teknologiakomitea (</a:t>
            </a:r>
            <a:r>
              <a:rPr lang="fi-FI" dirty="0" err="1"/>
              <a:t>pol</a:t>
            </a:r>
            <a:r>
              <a:rPr lang="fi-FI" dirty="0"/>
              <a:t>. </a:t>
            </a:r>
            <a:r>
              <a:rPr lang="fi-FI" dirty="0" err="1"/>
              <a:t>regiimi</a:t>
            </a:r>
            <a:r>
              <a:rPr lang="fi-FI" dirty="0"/>
              <a:t>) keskeinen vaikuttaja</a:t>
            </a:r>
          </a:p>
          <a:p>
            <a:pPr marL="342900" indent="-342900">
              <a:buFont typeface="+mj-lt"/>
              <a:buAutoNum type="arabicPeriod"/>
            </a:pPr>
            <a:r>
              <a:rPr lang="fi-FI" dirty="0"/>
              <a:t>Conversion (1980-l. loppu – 1990-l.): politiikalle uudet päämäärät tiedontuotannon kautta</a:t>
            </a:r>
          </a:p>
          <a:p>
            <a:pPr lvl="1"/>
            <a:r>
              <a:rPr lang="fi-FI" dirty="0"/>
              <a:t>Valtion tiedeneuvostosta Tiede- ja teknologianeuvosto</a:t>
            </a:r>
          </a:p>
          <a:p>
            <a:pPr lvl="1"/>
            <a:r>
              <a:rPr lang="fi-FI" dirty="0"/>
              <a:t>VTT alkaa seurata tiiviimmin teknologiapolitiikkaa </a:t>
            </a:r>
          </a:p>
          <a:p>
            <a:pPr lvl="1"/>
            <a:r>
              <a:rPr lang="fi-FI" dirty="0"/>
              <a:t>VTT:n ja </a:t>
            </a:r>
            <a:r>
              <a:rPr lang="fi-FI" dirty="0" err="1"/>
              <a:t>ETLA:n</a:t>
            </a:r>
            <a:r>
              <a:rPr lang="fi-FI" dirty="0"/>
              <a:t> tutkijat (</a:t>
            </a:r>
            <a:r>
              <a:rPr lang="fi-FI" dirty="0" err="1"/>
              <a:t>tt-regiimi</a:t>
            </a:r>
            <a:r>
              <a:rPr lang="fi-FI" dirty="0"/>
              <a:t>) keskeiset vaikuttajat, kuitenkin ”symbioosi” suunnan muuttajien ja muutettavien välillä</a:t>
            </a:r>
          </a:p>
          <a:p>
            <a:pPr marL="342900" indent="-342900">
              <a:buFont typeface="+mj-lt"/>
              <a:buAutoNum type="arabicPeriod"/>
            </a:pPr>
            <a:r>
              <a:rPr lang="fi-FI" dirty="0" err="1"/>
              <a:t>Drift</a:t>
            </a:r>
            <a:r>
              <a:rPr lang="fi-FI" dirty="0"/>
              <a:t> (2000-l.): uusi politiikka ja tiedontuotanto menettää vähitellen relevanssia</a:t>
            </a:r>
          </a:p>
          <a:p>
            <a:pPr lvl="1"/>
            <a:r>
              <a:rPr lang="fi-FI" dirty="0"/>
              <a:t>TTN menettää konsensuksen muodostamiskyvyn</a:t>
            </a:r>
          </a:p>
          <a:p>
            <a:pPr lvl="1"/>
            <a:r>
              <a:rPr lang="fi-FI" dirty="0"/>
              <a:t>Tekesin kyky tuottaa uutta heikkenee, keskittyy kaupallistamiseen</a:t>
            </a:r>
          </a:p>
          <a:p>
            <a:pPr lvl="1"/>
            <a:r>
              <a:rPr lang="fi-FI" dirty="0"/>
              <a:t>Nokian epäonnistuminen ja klustereiden vaihtuminen (tuot. </a:t>
            </a:r>
            <a:r>
              <a:rPr lang="fi-FI" dirty="0" err="1"/>
              <a:t>regiimi</a:t>
            </a:r>
            <a:r>
              <a:rPr lang="fi-FI" dirty="0"/>
              <a:t>) sekä alueellisen tason nousu (</a:t>
            </a:r>
            <a:r>
              <a:rPr lang="fi-FI" dirty="0" err="1"/>
              <a:t>pol</a:t>
            </a:r>
            <a:r>
              <a:rPr lang="fi-FI" dirty="0"/>
              <a:t>. </a:t>
            </a:r>
            <a:r>
              <a:rPr lang="fi-FI" dirty="0" err="1"/>
              <a:t>regiimi</a:t>
            </a:r>
            <a:r>
              <a:rPr lang="fi-FI" dirty="0"/>
              <a:t>) keskeistä</a:t>
            </a:r>
          </a:p>
        </p:txBody>
      </p:sp>
    </p:spTree>
    <p:extLst>
      <p:ext uri="{BB962C8B-B14F-4D97-AF65-F5344CB8AC3E}">
        <p14:creationId xmlns:p14="http://schemas.microsoft.com/office/powerpoint/2010/main" val="1772932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0"/>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sz="3600" dirty="0"/>
              <a:t>Tiedontuotannon regiimit Suomen työ- ja elinkeinopolitiikassa </a:t>
            </a:r>
            <a:endParaRPr sz="3600" dirty="0"/>
          </a:p>
        </p:txBody>
      </p:sp>
      <p:sp>
        <p:nvSpPr>
          <p:cNvPr id="224" name="Google Shape;224;p40"/>
          <p:cNvSpPr txBox="1">
            <a:spLocks noGrp="1"/>
          </p:cNvSpPr>
          <p:nvPr>
            <p:ph type="subTitle" idx="1"/>
          </p:nvPr>
        </p:nvSpPr>
        <p:spPr>
          <a:xfrm>
            <a:off x="360525" y="28504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i" sz="1800" b="1" dirty="0">
                <a:solidFill>
                  <a:schemeClr val="dk1"/>
                </a:solidFill>
              </a:rPr>
              <a:t>Ville-Pekka Sorsa, </a:t>
            </a:r>
            <a:r>
              <a:rPr lang="fi" sz="1800" dirty="0">
                <a:solidFill>
                  <a:schemeClr val="dk1"/>
                </a:solidFill>
              </a:rPr>
              <a:t>HY</a:t>
            </a:r>
            <a:endParaRPr lang="fi" sz="1800" b="1" dirty="0">
              <a:solidFill>
                <a:schemeClr val="dk1"/>
              </a:solidFill>
            </a:endParaRPr>
          </a:p>
          <a:p>
            <a:pPr marL="0" lvl="0" indent="0" algn="ctr" rtl="0">
              <a:spcBef>
                <a:spcPts val="0"/>
              </a:spcBef>
              <a:spcAft>
                <a:spcPts val="0"/>
              </a:spcAft>
              <a:buClr>
                <a:schemeClr val="dk1"/>
              </a:buClr>
              <a:buSzPts val="1100"/>
              <a:buFont typeface="Arial"/>
              <a:buNone/>
            </a:pPr>
            <a:r>
              <a:rPr lang="fi" sz="1800" dirty="0">
                <a:solidFill>
                  <a:schemeClr val="dk1"/>
                </a:solidFill>
              </a:rPr>
              <a:t>Joel Kaitila, JY</a:t>
            </a:r>
          </a:p>
          <a:p>
            <a:pPr marL="0" lvl="0" indent="0" algn="ctr" rtl="0">
              <a:spcBef>
                <a:spcPts val="0"/>
              </a:spcBef>
              <a:spcAft>
                <a:spcPts val="0"/>
              </a:spcAft>
              <a:buClr>
                <a:schemeClr val="dk1"/>
              </a:buClr>
              <a:buSzPts val="1100"/>
              <a:buFont typeface="Arial"/>
              <a:buNone/>
            </a:pPr>
            <a:r>
              <a:rPr lang="fi" sz="1800" dirty="0">
                <a:solidFill>
                  <a:schemeClr val="dk1"/>
                </a:solidFill>
              </a:rPr>
              <a:t>Antti Alaja, TUNI</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Mitkä tiedontuotannon regiimit? (1)</a:t>
            </a:r>
            <a:endParaRPr/>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Clr>
                <a:schemeClr val="dk1"/>
              </a:buClr>
              <a:buSzPts val="1100"/>
              <a:buFont typeface="Arial"/>
              <a:buNone/>
            </a:pPr>
            <a:r>
              <a:rPr lang="fi" dirty="0"/>
              <a:t>Tutkimuksen pyrkimyksenä selittää, </a:t>
            </a:r>
            <a:r>
              <a:rPr lang="fi" b="1" dirty="0"/>
              <a:t>miten </a:t>
            </a:r>
            <a:r>
              <a:rPr lang="fi" dirty="0"/>
              <a:t>ideat ja tiedontuottajat vaikuttavat politiikkaan ja toisinpäin. Nojaa runsaasti varhaisempaan politiikkaideoiden ja yleisemmin ideatutkimukseen (Campbell, Cox, Béland, ym.).</a:t>
            </a:r>
            <a:endParaRPr dirty="0"/>
          </a:p>
          <a:p>
            <a:pPr marL="0" lvl="0" indent="0" algn="l" rtl="0">
              <a:spcBef>
                <a:spcPts val="1600"/>
              </a:spcBef>
              <a:spcAft>
                <a:spcPts val="0"/>
              </a:spcAft>
              <a:buNone/>
            </a:pPr>
            <a:r>
              <a:rPr lang="fi" dirty="0"/>
              <a:t>TT-regiimit pähkinänkuoressa: kansallisen poliittisen päätöksenteon tarpeisiin tietoa tuottavia “institutionaalisia ja organisationaalisia koneistoja”.</a:t>
            </a:r>
            <a:endParaRPr dirty="0"/>
          </a:p>
          <a:p>
            <a:pPr lvl="0">
              <a:spcBef>
                <a:spcPts val="1600"/>
              </a:spcBef>
            </a:pPr>
            <a:r>
              <a:rPr lang="fi" dirty="0"/>
              <a:t>Funktionaalisesta näkökulmasta politiikkaongelmien ja -päämäärien </a:t>
            </a:r>
            <a:r>
              <a:rPr lang="fi" i="1" dirty="0"/>
              <a:t>sense-making</a:t>
            </a:r>
            <a:r>
              <a:rPr lang="fi" dirty="0"/>
              <a:t>-koneistoja. </a:t>
            </a:r>
            <a:r>
              <a:rPr lang="fi-FI" dirty="0"/>
              <a:t>Laajempi kuin esim. </a:t>
            </a:r>
            <a:r>
              <a:rPr lang="fi-FI" i="1" dirty="0" err="1"/>
              <a:t>policy</a:t>
            </a:r>
            <a:r>
              <a:rPr lang="fi-FI" i="1" dirty="0"/>
              <a:t> </a:t>
            </a:r>
            <a:r>
              <a:rPr lang="fi-FI" i="1" dirty="0" err="1"/>
              <a:t>advisory</a:t>
            </a:r>
            <a:r>
              <a:rPr lang="fi-FI" i="1" dirty="0"/>
              <a:t> </a:t>
            </a:r>
            <a:r>
              <a:rPr lang="fi-FI" i="1" dirty="0" err="1"/>
              <a:t>systems</a:t>
            </a:r>
            <a:r>
              <a:rPr lang="fi-FI" i="1" dirty="0"/>
              <a:t>. </a:t>
            </a:r>
            <a:r>
              <a:rPr lang="fi-FI" dirty="0"/>
              <a:t>Kaikki tiedontuottajat eivät ole osa organisoitua päätöksentekoa ja roolit päätöksenteossa riippuvat siitä, miten tieto ja sen tuottaja tunnustetaan osaksi päätöksentekoa.</a:t>
            </a:r>
          </a:p>
          <a:p>
            <a:pPr marL="457200" lvl="0" indent="-342900" algn="l" rtl="0">
              <a:spcBef>
                <a:spcPts val="1600"/>
              </a:spcBef>
              <a:spcAft>
                <a:spcPts val="0"/>
              </a:spcAft>
              <a:buSzPts val="1800"/>
              <a:buChar char="●"/>
            </a:pPr>
            <a:r>
              <a:rPr lang="fi" dirty="0"/>
              <a:t>Ontologisesta näkökulmasta organisaatiokenttiä eli tietoa tuottavien organisaatioiden (tutkimuslaitokset, ajatuspajat, ministeriöt, tilastoviranomaiset yms.), niiden välisten suhteiden ja tiedontuotannon “pelisääntöjen” muodostamia kokonaisuuksia. </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Tutkimusongelma</a:t>
            </a:r>
            <a:endParaRPr/>
          </a:p>
        </p:txBody>
      </p:sp>
      <p:sp>
        <p:nvSpPr>
          <p:cNvPr id="230" name="Google Shape;230;p4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Aiempi kirjallisuus: kansallisen tason politiikkaregiimi voi koostua monenkirjavista päätöksenteon regiimeistä (so. politiikkalohkojen instituutioista).</a:t>
            </a:r>
            <a:endParaRPr dirty="0"/>
          </a:p>
          <a:p>
            <a:pPr marL="0" lvl="0" indent="0" algn="l" rtl="0">
              <a:spcBef>
                <a:spcPts val="1600"/>
              </a:spcBef>
              <a:spcAft>
                <a:spcPts val="0"/>
              </a:spcAft>
              <a:buNone/>
            </a:pPr>
            <a:r>
              <a:rPr lang="fi" dirty="0"/>
              <a:t>Havainto: Suomen työ- ja elinkeinopolitiikkaan kohdistuvan tapaustutkimuksemme mukaan samaa voidaan sanoa myös tiedontuotannon regiimeistä.</a:t>
            </a:r>
            <a:endParaRPr dirty="0"/>
          </a:p>
          <a:p>
            <a:pPr marL="0" lvl="0" indent="0" algn="l" rtl="0">
              <a:spcBef>
                <a:spcPts val="1600"/>
              </a:spcBef>
              <a:spcAft>
                <a:spcPts val="0"/>
              </a:spcAft>
              <a:buNone/>
            </a:pPr>
            <a:r>
              <a:rPr lang="fi" dirty="0"/>
              <a:t>Ongelma: onko kansallisen tason tiedontuotannon regiimistä (jonkinlaisena aggregaattikäsitteenä) mielekästä puhua, jos eri politiikkalohkoilla vallitsevat regiimit ovat hyvin erilaisia?</a:t>
            </a:r>
            <a:endParaRPr dirty="0"/>
          </a:p>
          <a:p>
            <a:pPr marL="0" lvl="0" indent="0" algn="l" rtl="0">
              <a:spcBef>
                <a:spcPts val="1600"/>
              </a:spcBef>
              <a:spcAft>
                <a:spcPts val="1600"/>
              </a:spcAft>
              <a:buNone/>
            </a:pPr>
            <a:r>
              <a:rPr lang="fi" dirty="0"/>
              <a:t>Ratkaisu: vertaillaan erilaisia alaregiimejä ja katsotaan, millainen aggregaattikäsitys niistä voidaan muotoilla ja miten nämä poikkeavat regiimikohtaisesta. </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2"/>
          <p:cNvSpPr txBox="1">
            <a:spLocks noGrp="1"/>
          </p:cNvSpPr>
          <p:nvPr>
            <p:ph type="title"/>
          </p:nvPr>
        </p:nvSpPr>
        <p:spPr>
          <a:prstGeom prst="rect">
            <a:avLst/>
          </a:prstGeom>
        </p:spPr>
        <p:txBody>
          <a:bodyPr spcFirstLastPara="1" wrap="square" lIns="91425" tIns="91425" rIns="91425" bIns="91425" anchor="t" anchorCtr="0">
            <a:noAutofit/>
          </a:bodyPr>
          <a:lstStyle/>
          <a:p>
            <a:pPr lvl="0">
              <a:spcBef>
                <a:spcPts val="0"/>
              </a:spcBef>
            </a:pPr>
            <a:r>
              <a:rPr lang="fi" dirty="0"/>
              <a:t>Kolme upotettua tapaustutkimusta: asema politiikassa</a:t>
            </a:r>
            <a:endParaRPr dirty="0"/>
          </a:p>
        </p:txBody>
      </p:sp>
      <p:graphicFrame>
        <p:nvGraphicFramePr>
          <p:cNvPr id="5" name="Google Shape;236;p42">
            <a:extLst>
              <a:ext uri="{FF2B5EF4-FFF2-40B4-BE49-F238E27FC236}">
                <a16:creationId xmlns:a16="http://schemas.microsoft.com/office/drawing/2014/main" id="{7FC54F1C-8B3E-9B4A-8355-74CED678F6B8}"/>
              </a:ext>
            </a:extLst>
          </p:cNvPr>
          <p:cNvGraphicFramePr>
            <a:graphicFrameLocks noGrp="1"/>
          </p:cNvGraphicFramePr>
          <p:nvPr>
            <p:ph idx="1"/>
            <p:extLst>
              <p:ext uri="{D42A27DB-BD31-4B8C-83A1-F6EECF244321}">
                <p14:modId xmlns:p14="http://schemas.microsoft.com/office/powerpoint/2010/main" val="2175303278"/>
              </p:ext>
            </p:extLst>
          </p:nvPr>
        </p:nvGraphicFramePr>
        <p:xfrm>
          <a:off x="85241" y="1503552"/>
          <a:ext cx="8989017" cy="3261210"/>
        </p:xfrm>
        <a:graphic>
          <a:graphicData uri="http://schemas.openxmlformats.org/drawingml/2006/table">
            <a:tbl>
              <a:tblPr>
                <a:noFill/>
                <a:tableStyleId>{76C08039-70C3-40C5-8B79-B6BE8D88D9B5}</a:tableStyleId>
              </a:tblPr>
              <a:tblGrid>
                <a:gridCol w="1611823">
                  <a:extLst>
                    <a:ext uri="{9D8B030D-6E8A-4147-A177-3AD203B41FA5}">
                      <a16:colId xmlns:a16="http://schemas.microsoft.com/office/drawing/2014/main" val="20000"/>
                    </a:ext>
                  </a:extLst>
                </a:gridCol>
                <a:gridCol w="2541722">
                  <a:extLst>
                    <a:ext uri="{9D8B030D-6E8A-4147-A177-3AD203B41FA5}">
                      <a16:colId xmlns:a16="http://schemas.microsoft.com/office/drawing/2014/main" val="20001"/>
                    </a:ext>
                  </a:extLst>
                </a:gridCol>
                <a:gridCol w="2432899">
                  <a:extLst>
                    <a:ext uri="{9D8B030D-6E8A-4147-A177-3AD203B41FA5}">
                      <a16:colId xmlns:a16="http://schemas.microsoft.com/office/drawing/2014/main" val="20002"/>
                    </a:ext>
                  </a:extLst>
                </a:gridCol>
                <a:gridCol w="2402573">
                  <a:extLst>
                    <a:ext uri="{9D8B030D-6E8A-4147-A177-3AD203B41FA5}">
                      <a16:colId xmlns:a16="http://schemas.microsoft.com/office/drawing/2014/main" val="20003"/>
                    </a:ext>
                  </a:extLst>
                </a:gridCol>
              </a:tblGrid>
              <a:tr h="359078">
                <a:tc>
                  <a:txBody>
                    <a:bodyPr/>
                    <a:lstStyle/>
                    <a:p>
                      <a:pPr marL="0" lvl="0" indent="0" algn="l" rtl="0">
                        <a:spcBef>
                          <a:spcPts val="0"/>
                        </a:spcBef>
                        <a:spcAft>
                          <a:spcPts val="0"/>
                        </a:spcAft>
                        <a:buNone/>
                      </a:pPr>
                      <a:endParaRPr sz="1100" dirty="0"/>
                    </a:p>
                  </a:txBody>
                  <a:tcPr marL="91425" marR="91425" marT="91425" marB="91425"/>
                </a:tc>
                <a:tc>
                  <a:txBody>
                    <a:bodyPr/>
                    <a:lstStyle/>
                    <a:p>
                      <a:pPr marL="0" lvl="0" indent="0" algn="l" rtl="0">
                        <a:spcBef>
                          <a:spcPts val="0"/>
                        </a:spcBef>
                        <a:spcAft>
                          <a:spcPts val="0"/>
                        </a:spcAft>
                        <a:buNone/>
                      </a:pPr>
                      <a:r>
                        <a:rPr lang="fi" sz="1100" b="1" dirty="0"/>
                        <a:t>Palkkapolitiikka</a:t>
                      </a:r>
                      <a:endParaRPr sz="1100" b="1" dirty="0"/>
                    </a:p>
                  </a:txBody>
                  <a:tcPr marL="91425" marR="91425" marT="91425" marB="91425"/>
                </a:tc>
                <a:tc>
                  <a:txBody>
                    <a:bodyPr/>
                    <a:lstStyle/>
                    <a:p>
                      <a:pPr marL="0" lvl="0" indent="0" algn="l" rtl="0">
                        <a:spcBef>
                          <a:spcPts val="0"/>
                        </a:spcBef>
                        <a:spcAft>
                          <a:spcPts val="0"/>
                        </a:spcAft>
                        <a:buNone/>
                      </a:pPr>
                      <a:r>
                        <a:rPr lang="fi" sz="1100" b="1" dirty="0"/>
                        <a:t>Teknologia- ja innovaatiopolitiikka</a:t>
                      </a:r>
                      <a:endParaRPr sz="1100" b="1" dirty="0"/>
                    </a:p>
                  </a:txBody>
                  <a:tcPr marL="91425" marR="91425" marT="91425" marB="91425"/>
                </a:tc>
                <a:tc>
                  <a:txBody>
                    <a:bodyPr/>
                    <a:lstStyle/>
                    <a:p>
                      <a:pPr marL="0" lvl="0" indent="0" algn="l" rtl="0">
                        <a:spcBef>
                          <a:spcPts val="0"/>
                        </a:spcBef>
                        <a:spcAft>
                          <a:spcPts val="0"/>
                        </a:spcAft>
                        <a:buNone/>
                      </a:pPr>
                      <a:r>
                        <a:rPr lang="fi" sz="1100" b="1" dirty="0"/>
                        <a:t>Työeläkepolitiikka</a:t>
                      </a:r>
                      <a:endParaRPr sz="1100" b="1" dirty="0"/>
                    </a:p>
                  </a:txBody>
                  <a:tcPr marL="91425" marR="91425" marT="91425" marB="91425"/>
                </a:tc>
                <a:extLst>
                  <a:ext uri="{0D108BD9-81ED-4DB2-BD59-A6C34878D82A}">
                    <a16:rowId xmlns:a16="http://schemas.microsoft.com/office/drawing/2014/main" val="10000"/>
                  </a:ext>
                </a:extLst>
              </a:tr>
              <a:tr h="489967">
                <a:tc>
                  <a:txBody>
                    <a:bodyPr/>
                    <a:lstStyle/>
                    <a:p>
                      <a:pPr marL="0" lvl="0" indent="0" algn="l" rtl="0">
                        <a:spcBef>
                          <a:spcPts val="0"/>
                        </a:spcBef>
                        <a:spcAft>
                          <a:spcPts val="0"/>
                        </a:spcAft>
                        <a:buNone/>
                      </a:pPr>
                      <a:r>
                        <a:rPr lang="fi" sz="1100" dirty="0"/>
                        <a:t>Päätöksentekoregiimin luonne</a:t>
                      </a:r>
                      <a:endParaRPr sz="1100"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Kolmikantainen neuvottelu (</a:t>
                      </a:r>
                      <a:r>
                        <a:rPr lang="fi" sz="1100" dirty="0">
                          <a:solidFill>
                            <a:schemeClr val="dk1"/>
                          </a:solidFill>
                        </a:rPr>
                        <a:t>säännöllisesti)</a:t>
                      </a:r>
                      <a:endParaRPr sz="1100"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Valtion koordinoima politiikkaverkosto</a:t>
                      </a:r>
                      <a:endParaRPr sz="1100"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Kaksi- tai kolmikantainen neuvottelu (“tarpeen vaatiessa”)</a:t>
                      </a:r>
                      <a:endParaRPr sz="110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807023">
                <a:tc>
                  <a:txBody>
                    <a:bodyPr/>
                    <a:lstStyle/>
                    <a:p>
                      <a:pPr marL="0" lvl="0" indent="0" algn="l" rtl="0">
                        <a:spcBef>
                          <a:spcPts val="0"/>
                        </a:spcBef>
                        <a:spcAft>
                          <a:spcPts val="0"/>
                        </a:spcAft>
                        <a:buNone/>
                      </a:pPr>
                      <a:r>
                        <a:rPr lang="fi" sz="1100"/>
                        <a:t>Politiikkatoimenpiteet</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Keskitetyt/liittokohtaiset/paikalliset palkkasopimukset, valtion toimenpiteiden coupling (</a:t>
                      </a:r>
                      <a:r>
                        <a:rPr lang="fi" sz="1100" dirty="0">
                          <a:solidFill>
                            <a:schemeClr val="dk1"/>
                          </a:solidFill>
                        </a:rPr>
                        <a:t>tulopoliittiset ratkaisut</a:t>
                      </a:r>
                      <a:r>
                        <a:rPr lang="fi" sz="1100" dirty="0"/>
                        <a:t>)</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Julkiset strategiat, rahoituksen allokaatio, tutkimus- ja kehitysorganisaatioiden toiminta ja instrumentit</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Eläkelait (sis. eläke-etuudet ja toimeenpanijoiden sääntely) ja maksutaso, valtion toimenpiteiden coupling</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48495">
                <a:tc>
                  <a:txBody>
                    <a:bodyPr/>
                    <a:lstStyle/>
                    <a:p>
                      <a:pPr marL="0" lvl="0" indent="0" algn="l" rtl="0">
                        <a:spcBef>
                          <a:spcPts val="0"/>
                        </a:spcBef>
                        <a:spcAft>
                          <a:spcPts val="0"/>
                        </a:spcAft>
                        <a:buNone/>
                      </a:pPr>
                      <a:r>
                        <a:rPr lang="fi" sz="1100"/>
                        <a:t>Tiedontuottajien politiikkaideoiden tunnustaminen</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Ongelmien täsmentäminen (“tilannekuvat”), politiikkojen oikeuttaminen</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fi" sz="1100" dirty="0">
                          <a:solidFill>
                            <a:schemeClr val="dk1"/>
                          </a:solidFill>
                        </a:rPr>
                        <a:t>Ongelmien ja ratkaisumallien tunnistaminen ja täsmentäminen, politiikkojen oikeuttaminen</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Ongelmien täsmentäminen sekä </a:t>
                      </a:r>
                      <a:r>
                        <a:rPr lang="fi" sz="1100" dirty="0">
                          <a:solidFill>
                            <a:schemeClr val="dk1"/>
                          </a:solidFill>
                        </a:rPr>
                        <a:t>ratkaisumallien tunnistaminen ja täsmentäminen</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648495">
                <a:tc>
                  <a:txBody>
                    <a:bodyPr/>
                    <a:lstStyle/>
                    <a:p>
                      <a:pPr marL="0" lvl="0" indent="0" algn="l" rtl="0">
                        <a:spcBef>
                          <a:spcPts val="0"/>
                        </a:spcBef>
                        <a:spcAft>
                          <a:spcPts val="0"/>
                        </a:spcAft>
                        <a:buNone/>
                      </a:pPr>
                      <a:r>
                        <a:rPr lang="fi" sz="1100" dirty="0"/>
                        <a:t>Vaikutuskanavat päätöksenteossa</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Toistuvat selvitykset ja institutionalisoitu seuranta</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Ad hoc -selvitykset, säännölliset arvioinnit ja  asiantuntijavetoinen valmistelu</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Jatkuva asiantuntijavetoinen valmistelu ja seuranta</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i"/>
              <a:t>Aggregaattitason ongelma</a:t>
            </a:r>
            <a:endParaRPr/>
          </a:p>
          <a:p>
            <a:pPr marL="0" lvl="0" indent="0" algn="l" rtl="0">
              <a:spcBef>
                <a:spcPts val="0"/>
              </a:spcBef>
              <a:spcAft>
                <a:spcPts val="0"/>
              </a:spcAft>
              <a:buNone/>
            </a:pPr>
            <a:endParaRPr/>
          </a:p>
        </p:txBody>
      </p:sp>
      <p:graphicFrame>
        <p:nvGraphicFramePr>
          <p:cNvPr id="242" name="Google Shape;242;p43"/>
          <p:cNvGraphicFramePr/>
          <p:nvPr>
            <p:extLst>
              <p:ext uri="{D42A27DB-BD31-4B8C-83A1-F6EECF244321}">
                <p14:modId xmlns:p14="http://schemas.microsoft.com/office/powerpoint/2010/main" val="1029472395"/>
              </p:ext>
            </p:extLst>
          </p:nvPr>
        </p:nvGraphicFramePr>
        <p:xfrm>
          <a:off x="311700" y="1204900"/>
          <a:ext cx="8564675" cy="3299335"/>
        </p:xfrm>
        <a:graphic>
          <a:graphicData uri="http://schemas.openxmlformats.org/drawingml/2006/table">
            <a:tbl>
              <a:tblPr>
                <a:noFill/>
                <a:tableStyleId>{76C08039-70C3-40C5-8B79-B6BE8D88D9B5}</a:tableStyleId>
              </a:tblPr>
              <a:tblGrid>
                <a:gridCol w="2109000">
                  <a:extLst>
                    <a:ext uri="{9D8B030D-6E8A-4147-A177-3AD203B41FA5}">
                      <a16:colId xmlns:a16="http://schemas.microsoft.com/office/drawing/2014/main" val="20000"/>
                    </a:ext>
                  </a:extLst>
                </a:gridCol>
                <a:gridCol w="3493050">
                  <a:extLst>
                    <a:ext uri="{9D8B030D-6E8A-4147-A177-3AD203B41FA5}">
                      <a16:colId xmlns:a16="http://schemas.microsoft.com/office/drawing/2014/main" val="20001"/>
                    </a:ext>
                  </a:extLst>
                </a:gridCol>
                <a:gridCol w="2962625">
                  <a:extLst>
                    <a:ext uri="{9D8B030D-6E8A-4147-A177-3AD203B41FA5}">
                      <a16:colId xmlns:a16="http://schemas.microsoft.com/office/drawing/2014/main" val="20002"/>
                    </a:ext>
                  </a:extLst>
                </a:gridCol>
              </a:tblGrid>
              <a:tr h="294050">
                <a:tc>
                  <a:txBody>
                    <a:bodyPr/>
                    <a:lstStyle/>
                    <a:p>
                      <a:pPr marL="0" lvl="0" indent="0" algn="l" rtl="0">
                        <a:spcBef>
                          <a:spcPts val="0"/>
                        </a:spcBef>
                        <a:spcAft>
                          <a:spcPts val="0"/>
                        </a:spcAft>
                        <a:buNone/>
                      </a:pPr>
                      <a:r>
                        <a:rPr lang="fi" sz="1100" i="1" dirty="0"/>
                        <a:t>Tapaustutkimusstrategia</a:t>
                      </a:r>
                      <a:endParaRPr sz="1100" i="1" dirty="0"/>
                    </a:p>
                  </a:txBody>
                  <a:tcPr marL="91425" marR="91425" marT="91425" marB="91425"/>
                </a:tc>
                <a:tc>
                  <a:txBody>
                    <a:bodyPr/>
                    <a:lstStyle/>
                    <a:p>
                      <a:pPr marL="0" lvl="0" indent="0" algn="l" rtl="0">
                        <a:spcBef>
                          <a:spcPts val="0"/>
                        </a:spcBef>
                        <a:spcAft>
                          <a:spcPts val="0"/>
                        </a:spcAft>
                        <a:buNone/>
                      </a:pPr>
                      <a:r>
                        <a:rPr lang="fi" sz="1100" b="1"/>
                        <a:t>“Most similar” </a:t>
                      </a:r>
                      <a:endParaRPr sz="1100" b="1"/>
                    </a:p>
                  </a:txBody>
                  <a:tcPr marL="91425" marR="91425" marT="91425" marB="91425"/>
                </a:tc>
                <a:tc>
                  <a:txBody>
                    <a:bodyPr/>
                    <a:lstStyle/>
                    <a:p>
                      <a:pPr marL="0" lvl="0" indent="0" algn="l" rtl="0">
                        <a:spcBef>
                          <a:spcPts val="0"/>
                        </a:spcBef>
                        <a:spcAft>
                          <a:spcPts val="0"/>
                        </a:spcAft>
                        <a:buNone/>
                      </a:pPr>
                      <a:r>
                        <a:rPr lang="fi" sz="1100" b="1" dirty="0"/>
                        <a:t>Kumulatiivinen</a:t>
                      </a:r>
                      <a:endParaRPr sz="1100" b="1" dirty="0"/>
                    </a:p>
                  </a:txBody>
                  <a:tcPr marL="91425" marR="91425" marT="91425" marB="91425"/>
                </a:tc>
                <a:extLst>
                  <a:ext uri="{0D108BD9-81ED-4DB2-BD59-A6C34878D82A}">
                    <a16:rowId xmlns:a16="http://schemas.microsoft.com/office/drawing/2014/main" val="10000"/>
                  </a:ext>
                </a:extLst>
              </a:tr>
              <a:tr h="451075">
                <a:tc>
                  <a:txBody>
                    <a:bodyPr/>
                    <a:lstStyle/>
                    <a:p>
                      <a:pPr marL="0" lvl="0" indent="0" algn="l" rtl="0">
                        <a:spcBef>
                          <a:spcPts val="0"/>
                        </a:spcBef>
                        <a:spcAft>
                          <a:spcPts val="0"/>
                        </a:spcAft>
                        <a:buNone/>
                      </a:pPr>
                      <a:r>
                        <a:rPr lang="fi" sz="1100"/>
                        <a:t>Päätöksentekoregiimin luonne</a:t>
                      </a:r>
                      <a:endParaRPr sz="11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Kolmikantainen neuvottelu </a:t>
                      </a:r>
                      <a:endParaRPr sz="11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Laaja valtion koordinoima politiikkaverkosto</a:t>
                      </a:r>
                      <a:endParaRPr sz="1100"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08100">
                <a:tc>
                  <a:txBody>
                    <a:bodyPr/>
                    <a:lstStyle/>
                    <a:p>
                      <a:pPr marL="0" lvl="0" indent="0" algn="l" rtl="0">
                        <a:spcBef>
                          <a:spcPts val="0"/>
                        </a:spcBef>
                        <a:spcAft>
                          <a:spcPts val="0"/>
                        </a:spcAft>
                        <a:buNone/>
                      </a:pPr>
                      <a:r>
                        <a:rPr lang="fi" sz="1100"/>
                        <a:t>Politiikkatoimenpiteet</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Valtion toimenpiteiden coupling</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Julkiset strategiat, rahoituksen allokaatio ja organisaatiot, lait, valtion toimenpiteiden coupling </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08100">
                <a:tc>
                  <a:txBody>
                    <a:bodyPr/>
                    <a:lstStyle/>
                    <a:p>
                      <a:pPr marL="0" lvl="0" indent="0" algn="l" rtl="0">
                        <a:spcBef>
                          <a:spcPts val="0"/>
                        </a:spcBef>
                        <a:spcAft>
                          <a:spcPts val="0"/>
                        </a:spcAft>
                        <a:buNone/>
                      </a:pPr>
                      <a:r>
                        <a:rPr lang="fi" sz="1100"/>
                        <a:t>Tiedontuottajien politiikkaideoiden tunnustaminen</a:t>
                      </a:r>
                      <a:endParaRPr sz="11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Ongelmien täsmentäminen, ratkaisumallien tunnistaminen, toimenpiteiden oikeuttaminen</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solidFill>
                            <a:schemeClr val="dk1"/>
                          </a:solidFill>
                        </a:rPr>
                        <a:t>Ongelmien ja ratkaisumallien tunnistaminen ja täsmentäminen, politiikan oikeuttaminen</a:t>
                      </a:r>
                      <a:endParaRPr sz="11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608100">
                <a:tc>
                  <a:txBody>
                    <a:bodyPr/>
                    <a:lstStyle/>
                    <a:p>
                      <a:pPr marL="0" lvl="0" indent="0" algn="l" rtl="0">
                        <a:spcBef>
                          <a:spcPts val="0"/>
                        </a:spcBef>
                        <a:spcAft>
                          <a:spcPts val="0"/>
                        </a:spcAft>
                        <a:buNone/>
                      </a:pPr>
                      <a:r>
                        <a:rPr lang="fi" sz="1100"/>
                        <a:t>Vaikutuskanavat päätöksenteossa</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Säännölliset asiantuntijaselvitykset</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a:t>Asiantuntijavetoinen valmistelu ja institutionalisoitu seuranta</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51075">
                <a:tc>
                  <a:txBody>
                    <a:bodyPr/>
                    <a:lstStyle/>
                    <a:p>
                      <a:pPr marL="0" lvl="0" indent="0" algn="l" rtl="0">
                        <a:spcBef>
                          <a:spcPts val="0"/>
                        </a:spcBef>
                        <a:spcAft>
                          <a:spcPts val="0"/>
                        </a:spcAft>
                        <a:buNone/>
                      </a:pPr>
                      <a:r>
                        <a:rPr lang="fi" sz="1100"/>
                        <a:t>Tiedontuotannon regiimin tyyppi</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Korporatistinen hajautettu (Saksa-Tanska)</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100" dirty="0"/>
                        <a:t>Neuvoteltu keskitetty (Tanska-Ranska)</a:t>
                      </a:r>
                      <a:endParaRPr sz="11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Kolme upotettua tapaustutkimusta: regiimin luonne</a:t>
            </a:r>
            <a:endParaRPr/>
          </a:p>
        </p:txBody>
      </p:sp>
      <p:graphicFrame>
        <p:nvGraphicFramePr>
          <p:cNvPr id="248" name="Google Shape;248;p44"/>
          <p:cNvGraphicFramePr/>
          <p:nvPr>
            <p:extLst>
              <p:ext uri="{D42A27DB-BD31-4B8C-83A1-F6EECF244321}">
                <p14:modId xmlns:p14="http://schemas.microsoft.com/office/powerpoint/2010/main" val="1597258716"/>
              </p:ext>
            </p:extLst>
          </p:nvPr>
        </p:nvGraphicFramePr>
        <p:xfrm>
          <a:off x="311700" y="1204901"/>
          <a:ext cx="8520600" cy="3126100"/>
        </p:xfrm>
        <a:graphic>
          <a:graphicData uri="http://schemas.openxmlformats.org/drawingml/2006/table">
            <a:tbl>
              <a:tblPr>
                <a:noFill/>
                <a:tableStyleId>{76C08039-70C3-40C5-8B79-B6BE8D88D9B5}</a:tableStyleId>
              </a:tblPr>
              <a:tblGrid>
                <a:gridCol w="1521575">
                  <a:extLst>
                    <a:ext uri="{9D8B030D-6E8A-4147-A177-3AD203B41FA5}">
                      <a16:colId xmlns:a16="http://schemas.microsoft.com/office/drawing/2014/main" val="20000"/>
                    </a:ext>
                  </a:extLst>
                </a:gridCol>
                <a:gridCol w="2297023">
                  <a:extLst>
                    <a:ext uri="{9D8B030D-6E8A-4147-A177-3AD203B41FA5}">
                      <a16:colId xmlns:a16="http://schemas.microsoft.com/office/drawing/2014/main" val="20001"/>
                    </a:ext>
                  </a:extLst>
                </a:gridCol>
                <a:gridCol w="2340244">
                  <a:extLst>
                    <a:ext uri="{9D8B030D-6E8A-4147-A177-3AD203B41FA5}">
                      <a16:colId xmlns:a16="http://schemas.microsoft.com/office/drawing/2014/main" val="20002"/>
                    </a:ext>
                  </a:extLst>
                </a:gridCol>
                <a:gridCol w="2361758">
                  <a:extLst>
                    <a:ext uri="{9D8B030D-6E8A-4147-A177-3AD203B41FA5}">
                      <a16:colId xmlns:a16="http://schemas.microsoft.com/office/drawing/2014/main" val="20003"/>
                    </a:ext>
                  </a:extLst>
                </a:gridCol>
              </a:tblGrid>
              <a:tr h="567478">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r>
                        <a:rPr lang="fi" sz="1000" b="1"/>
                        <a:t>Palkkapolitiikka</a:t>
                      </a:r>
                      <a:endParaRPr sz="1000" b="1"/>
                    </a:p>
                  </a:txBody>
                  <a:tcPr marL="91425" marR="91425" marT="91425" marB="91425"/>
                </a:tc>
                <a:tc>
                  <a:txBody>
                    <a:bodyPr/>
                    <a:lstStyle/>
                    <a:p>
                      <a:pPr marL="0" lvl="0" indent="0" algn="l" rtl="0">
                        <a:spcBef>
                          <a:spcPts val="0"/>
                        </a:spcBef>
                        <a:spcAft>
                          <a:spcPts val="0"/>
                        </a:spcAft>
                        <a:buNone/>
                      </a:pPr>
                      <a:r>
                        <a:rPr lang="fi" sz="1000" b="1"/>
                        <a:t>Teknologia- ja innovaatiopolitiikka</a:t>
                      </a:r>
                      <a:endParaRPr sz="1000" b="1"/>
                    </a:p>
                  </a:txBody>
                  <a:tcPr marL="91425" marR="91425" marT="91425" marB="91425"/>
                </a:tc>
                <a:tc>
                  <a:txBody>
                    <a:bodyPr/>
                    <a:lstStyle/>
                    <a:p>
                      <a:pPr marL="0" lvl="0" indent="0" algn="l" rtl="0">
                        <a:spcBef>
                          <a:spcPts val="0"/>
                        </a:spcBef>
                        <a:spcAft>
                          <a:spcPts val="0"/>
                        </a:spcAft>
                        <a:buNone/>
                      </a:pPr>
                      <a:r>
                        <a:rPr lang="fi" sz="1000" b="1"/>
                        <a:t>Työeläkepolitiikka</a:t>
                      </a:r>
                      <a:endParaRPr sz="1000" b="1"/>
                    </a:p>
                  </a:txBody>
                  <a:tcPr marL="91425" marR="91425" marT="91425" marB="91425"/>
                </a:tc>
                <a:extLst>
                  <a:ext uri="{0D108BD9-81ED-4DB2-BD59-A6C34878D82A}">
                    <a16:rowId xmlns:a16="http://schemas.microsoft.com/office/drawing/2014/main" val="10000"/>
                  </a:ext>
                </a:extLst>
              </a:tr>
              <a:tr h="831336">
                <a:tc>
                  <a:txBody>
                    <a:bodyPr/>
                    <a:lstStyle/>
                    <a:p>
                      <a:pPr marL="0" lvl="0" indent="0" algn="l" rtl="0">
                        <a:spcBef>
                          <a:spcPts val="0"/>
                        </a:spcBef>
                        <a:spcAft>
                          <a:spcPts val="0"/>
                        </a:spcAft>
                        <a:buNone/>
                      </a:pPr>
                      <a:r>
                        <a:rPr lang="fi" sz="1000"/>
                        <a:t>Organisaatiokentän tiedontuottajat</a:t>
                      </a:r>
                      <a:endParaRPr sz="1000"/>
                    </a:p>
                  </a:txBody>
                  <a:tcPr marL="91425" marR="91425" marT="91425" marB="91425"/>
                </a:tc>
                <a:tc>
                  <a:txBody>
                    <a:bodyPr/>
                    <a:lstStyle/>
                    <a:p>
                      <a:pPr marL="0" lvl="0" indent="0" algn="l" rtl="0">
                        <a:lnSpc>
                          <a:spcPct val="115000"/>
                        </a:lnSpc>
                        <a:spcBef>
                          <a:spcPts val="0"/>
                        </a:spcBef>
                        <a:spcAft>
                          <a:spcPts val="0"/>
                        </a:spcAft>
                        <a:buNone/>
                      </a:pPr>
                      <a:r>
                        <a:rPr lang="fi" sz="1000" dirty="0">
                          <a:solidFill>
                            <a:schemeClr val="dk1"/>
                          </a:solidFill>
                        </a:rPr>
                        <a:t>Tulo- ja kustannuskehityksen seurantatmk:t, eturyhmien tutkimuslaitokset (ETLA, PT), VM, Suomen Pankki</a:t>
                      </a:r>
                      <a:endParaRPr sz="1000" dirty="0"/>
                    </a:p>
                  </a:txBody>
                  <a:tcPr marL="91425" marR="91425" marT="91425" marB="91425"/>
                </a:tc>
                <a:tc>
                  <a:txBody>
                    <a:bodyPr/>
                    <a:lstStyle/>
                    <a:p>
                      <a:pPr marL="0" lvl="0" indent="0" algn="l" rtl="0">
                        <a:lnSpc>
                          <a:spcPct val="115000"/>
                        </a:lnSpc>
                        <a:spcBef>
                          <a:spcPts val="0"/>
                        </a:spcBef>
                        <a:spcAft>
                          <a:spcPts val="0"/>
                        </a:spcAft>
                        <a:buNone/>
                      </a:pPr>
                      <a:r>
                        <a:rPr lang="fi" sz="1000">
                          <a:solidFill>
                            <a:schemeClr val="dk1"/>
                          </a:solidFill>
                        </a:rPr>
                        <a:t>Tutkimus- ja innovaationeuvosto / Tiede- ja teknologianeuvosto, Sitra, ministeriöt (OKM ja TEM), ETLA, Tekes, yliopistot, VTT, OECD</a:t>
                      </a:r>
                      <a:endParaRPr sz="1000"/>
                    </a:p>
                  </a:txBody>
                  <a:tcPr marL="91425" marR="91425" marT="91425" marB="91425"/>
                </a:tc>
                <a:tc>
                  <a:txBody>
                    <a:bodyPr/>
                    <a:lstStyle/>
                    <a:p>
                      <a:pPr marL="0" lvl="0" indent="0" algn="l" rtl="0">
                        <a:spcBef>
                          <a:spcPts val="0"/>
                        </a:spcBef>
                        <a:spcAft>
                          <a:spcPts val="0"/>
                        </a:spcAft>
                        <a:buNone/>
                      </a:pPr>
                      <a:r>
                        <a:rPr lang="fi" sz="1000"/>
                        <a:t>ETK, STM, TELA, VM, eläkelaitokset, työmarkkinajärjestöt, </a:t>
                      </a:r>
                      <a:r>
                        <a:rPr lang="fi" sz="1000">
                          <a:solidFill>
                            <a:schemeClr val="dk1"/>
                          </a:solidFill>
                        </a:rPr>
                        <a:t>Finanssiala, ETLA, yksittäiset tutkijat (satunnaisesti)</a:t>
                      </a:r>
                      <a:endParaRPr sz="1000"/>
                    </a:p>
                  </a:txBody>
                  <a:tcPr marL="91425" marR="91425" marT="91425" marB="91425"/>
                </a:tc>
                <a:extLst>
                  <a:ext uri="{0D108BD9-81ED-4DB2-BD59-A6C34878D82A}">
                    <a16:rowId xmlns:a16="http://schemas.microsoft.com/office/drawing/2014/main" val="10001"/>
                  </a:ext>
                </a:extLst>
              </a:tr>
              <a:tr h="911112">
                <a:tc>
                  <a:txBody>
                    <a:bodyPr/>
                    <a:lstStyle/>
                    <a:p>
                      <a:pPr marL="0" lvl="0" indent="0" algn="l" rtl="0">
                        <a:spcBef>
                          <a:spcPts val="0"/>
                        </a:spcBef>
                        <a:spcAft>
                          <a:spcPts val="0"/>
                        </a:spcAft>
                        <a:buNone/>
                      </a:pPr>
                      <a:r>
                        <a:rPr lang="fi" sz="1000"/>
                        <a:t>Tiedontuotanon luonne</a:t>
                      </a:r>
                      <a:endParaRPr sz="1000"/>
                    </a:p>
                  </a:txBody>
                  <a:tcPr marL="91425" marR="91425" marT="91425" marB="91425"/>
                </a:tc>
                <a:tc>
                  <a:txBody>
                    <a:bodyPr/>
                    <a:lstStyle/>
                    <a:p>
                      <a:pPr marL="0" lvl="0" indent="0" algn="l" rtl="0">
                        <a:spcBef>
                          <a:spcPts val="0"/>
                        </a:spcBef>
                        <a:spcAft>
                          <a:spcPts val="0"/>
                        </a:spcAft>
                        <a:buNone/>
                      </a:pPr>
                      <a:r>
                        <a:rPr lang="fi" sz="1000"/>
                        <a:t>Tilastot, simulaatiot; vakiintuneet indikaattorit ja vertailu; taloustieteen asema vahva</a:t>
                      </a:r>
                      <a:endParaRPr sz="1000"/>
                    </a:p>
                  </a:txBody>
                  <a:tcPr marL="91425" marR="91425" marT="91425" marB="91425"/>
                </a:tc>
                <a:tc>
                  <a:txBody>
                    <a:bodyPr/>
                    <a:lstStyle/>
                    <a:p>
                      <a:pPr marL="0" lvl="0" indent="0" algn="l" rtl="0">
                        <a:spcBef>
                          <a:spcPts val="0"/>
                        </a:spcBef>
                        <a:spcAft>
                          <a:spcPts val="0"/>
                        </a:spcAft>
                        <a:buNone/>
                      </a:pPr>
                      <a:r>
                        <a:rPr lang="fi" sz="1000"/>
                        <a:t>Indikaattorien luominen ja seuraaminen; rankingit, vertailut ja evaluaatiot; teknisten ja taloustieteiden asema vahva</a:t>
                      </a:r>
                      <a:endParaRPr sz="1000"/>
                    </a:p>
                  </a:txBody>
                  <a:tcPr marL="91425" marR="91425" marT="91425" marB="91425"/>
                </a:tc>
                <a:tc>
                  <a:txBody>
                    <a:bodyPr/>
                    <a:lstStyle/>
                    <a:p>
                      <a:pPr marL="0" lvl="0" indent="0" algn="l" rtl="0">
                        <a:spcBef>
                          <a:spcPts val="0"/>
                        </a:spcBef>
                        <a:spcAft>
                          <a:spcPts val="0"/>
                        </a:spcAft>
                        <a:buNone/>
                      </a:pPr>
                      <a:r>
                        <a:rPr lang="fi" sz="1000"/>
                        <a:t>Tilastot, skenaariot ja simulaatiot, surveyt; vakiintuneet indikaattorit; tilastotieteen asema vahva</a:t>
                      </a:r>
                      <a:endParaRPr sz="1000"/>
                    </a:p>
                  </a:txBody>
                  <a:tcPr marL="91425" marR="91425" marT="91425" marB="91425"/>
                </a:tc>
                <a:extLst>
                  <a:ext uri="{0D108BD9-81ED-4DB2-BD59-A6C34878D82A}">
                    <a16:rowId xmlns:a16="http://schemas.microsoft.com/office/drawing/2014/main" val="10002"/>
                  </a:ext>
                </a:extLst>
              </a:tr>
              <a:tr h="778542">
                <a:tc>
                  <a:txBody>
                    <a:bodyPr/>
                    <a:lstStyle/>
                    <a:p>
                      <a:pPr marL="0" lvl="0" indent="0" algn="l" rtl="0">
                        <a:spcBef>
                          <a:spcPts val="0"/>
                        </a:spcBef>
                        <a:spcAft>
                          <a:spcPts val="0"/>
                        </a:spcAft>
                        <a:buNone/>
                      </a:pPr>
                      <a:r>
                        <a:rPr lang="fi" sz="1000"/>
                        <a:t>Tiedontuotannon suhteet ja pelisäännöt</a:t>
                      </a:r>
                      <a:endParaRPr sz="1000"/>
                    </a:p>
                  </a:txBody>
                  <a:tcPr marL="91425" marR="91425" marT="91425" marB="91425"/>
                </a:tc>
                <a:tc>
                  <a:txBody>
                    <a:bodyPr/>
                    <a:lstStyle/>
                    <a:p>
                      <a:pPr marL="0" lvl="0" indent="0" algn="l" rtl="0">
                        <a:spcBef>
                          <a:spcPts val="0"/>
                        </a:spcBef>
                        <a:spcAft>
                          <a:spcPts val="0"/>
                        </a:spcAft>
                        <a:buNone/>
                      </a:pPr>
                      <a:r>
                        <a:rPr lang="fi" sz="1000"/>
                        <a:t>“Edustuksellisen yksimielisyyden” vaatimus seurannassa, monien toimijoiden välillinen tunnustaminen</a:t>
                      </a:r>
                      <a:endParaRPr sz="1000"/>
                    </a:p>
                  </a:txBody>
                  <a:tcPr marL="91425" marR="91425" marT="91425" marB="91425"/>
                </a:tc>
                <a:tc>
                  <a:txBody>
                    <a:bodyPr/>
                    <a:lstStyle/>
                    <a:p>
                      <a:pPr marL="0" lvl="0" indent="0" algn="l" rtl="0">
                        <a:spcBef>
                          <a:spcPts val="0"/>
                        </a:spcBef>
                        <a:spcAft>
                          <a:spcPts val="0"/>
                        </a:spcAft>
                        <a:buNone/>
                      </a:pPr>
                      <a:r>
                        <a:rPr lang="fi" sz="1000"/>
                        <a:t>Uusien toimijoiden tunnustaminen tiedon tyypin mukaan</a:t>
                      </a:r>
                      <a:endParaRPr sz="1000"/>
                    </a:p>
                  </a:txBody>
                  <a:tcPr marL="91425" marR="91425" marT="91425" marB="91425"/>
                </a:tc>
                <a:tc>
                  <a:txBody>
                    <a:bodyPr/>
                    <a:lstStyle/>
                    <a:p>
                      <a:pPr marL="0" lvl="0" indent="0" algn="l" rtl="0">
                        <a:spcBef>
                          <a:spcPts val="0"/>
                        </a:spcBef>
                        <a:spcAft>
                          <a:spcPts val="0"/>
                        </a:spcAft>
                        <a:buNone/>
                      </a:pPr>
                      <a:r>
                        <a:rPr lang="fi" sz="1000" dirty="0"/>
                        <a:t>“Rajavartiosto” vahva, vain “neutraali” (alan sisäinen) ja edustuksellinen asiantuntemus legitiimiä </a:t>
                      </a:r>
                      <a:endParaRPr sz="10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Aggregaattitason ongelma</a:t>
            </a:r>
            <a:endParaRPr/>
          </a:p>
        </p:txBody>
      </p:sp>
      <p:graphicFrame>
        <p:nvGraphicFramePr>
          <p:cNvPr id="254" name="Google Shape;254;p45"/>
          <p:cNvGraphicFramePr/>
          <p:nvPr>
            <p:extLst>
              <p:ext uri="{D42A27DB-BD31-4B8C-83A1-F6EECF244321}">
                <p14:modId xmlns:p14="http://schemas.microsoft.com/office/powerpoint/2010/main" val="2216538034"/>
              </p:ext>
            </p:extLst>
          </p:nvPr>
        </p:nvGraphicFramePr>
        <p:xfrm>
          <a:off x="311700" y="1251395"/>
          <a:ext cx="8613775" cy="2924529"/>
        </p:xfrm>
        <a:graphic>
          <a:graphicData uri="http://schemas.openxmlformats.org/drawingml/2006/table">
            <a:tbl>
              <a:tblPr>
                <a:noFill/>
                <a:tableStyleId>{76C08039-70C3-40C5-8B79-B6BE8D88D9B5}</a:tableStyleId>
              </a:tblPr>
              <a:tblGrid>
                <a:gridCol w="2050950">
                  <a:extLst>
                    <a:ext uri="{9D8B030D-6E8A-4147-A177-3AD203B41FA5}">
                      <a16:colId xmlns:a16="http://schemas.microsoft.com/office/drawing/2014/main" val="20000"/>
                    </a:ext>
                  </a:extLst>
                </a:gridCol>
                <a:gridCol w="3321125">
                  <a:extLst>
                    <a:ext uri="{9D8B030D-6E8A-4147-A177-3AD203B41FA5}">
                      <a16:colId xmlns:a16="http://schemas.microsoft.com/office/drawing/2014/main" val="20001"/>
                    </a:ext>
                  </a:extLst>
                </a:gridCol>
                <a:gridCol w="3241700">
                  <a:extLst>
                    <a:ext uri="{9D8B030D-6E8A-4147-A177-3AD203B41FA5}">
                      <a16:colId xmlns:a16="http://schemas.microsoft.com/office/drawing/2014/main" val="20002"/>
                    </a:ext>
                  </a:extLst>
                </a:gridCol>
              </a:tblGrid>
              <a:tr h="630000">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r>
                        <a:rPr lang="fi" sz="1200" b="1"/>
                        <a:t>“Most similar”</a:t>
                      </a:r>
                      <a:endParaRPr sz="1200" b="1"/>
                    </a:p>
                  </a:txBody>
                  <a:tcPr marL="91425" marR="91425" marT="91425" marB="91425"/>
                </a:tc>
                <a:tc>
                  <a:txBody>
                    <a:bodyPr/>
                    <a:lstStyle/>
                    <a:p>
                      <a:pPr marL="0" lvl="0" indent="0" algn="l" rtl="0">
                        <a:spcBef>
                          <a:spcPts val="0"/>
                        </a:spcBef>
                        <a:spcAft>
                          <a:spcPts val="0"/>
                        </a:spcAft>
                        <a:buNone/>
                      </a:pPr>
                      <a:r>
                        <a:rPr lang="fi" sz="1200" b="1"/>
                        <a:t>Kumulatiivinen</a:t>
                      </a:r>
                      <a:endParaRPr sz="1200" b="1"/>
                    </a:p>
                  </a:txBody>
                  <a:tcPr marL="91425" marR="91425" marT="91425" marB="91425"/>
                </a:tc>
                <a:extLst>
                  <a:ext uri="{0D108BD9-81ED-4DB2-BD59-A6C34878D82A}">
                    <a16:rowId xmlns:a16="http://schemas.microsoft.com/office/drawing/2014/main" val="10000"/>
                  </a:ext>
                </a:extLst>
              </a:tr>
              <a:tr h="699073">
                <a:tc>
                  <a:txBody>
                    <a:bodyPr/>
                    <a:lstStyle/>
                    <a:p>
                      <a:pPr marL="0" lvl="0" indent="0" algn="l" rtl="0">
                        <a:spcBef>
                          <a:spcPts val="0"/>
                        </a:spcBef>
                        <a:spcAft>
                          <a:spcPts val="0"/>
                        </a:spcAft>
                        <a:buNone/>
                      </a:pPr>
                      <a:r>
                        <a:rPr lang="fi" sz="1200" dirty="0"/>
                        <a:t>Organisaatiokentän tiedontuottajat (tärkeysjärjestyksessä)</a:t>
                      </a:r>
                      <a:endParaRPr sz="1200" dirty="0"/>
                    </a:p>
                  </a:txBody>
                  <a:tcPr marL="91425" marR="91425" marT="91425" marB="91425"/>
                </a:tc>
                <a:tc>
                  <a:txBody>
                    <a:bodyPr/>
                    <a:lstStyle/>
                    <a:p>
                      <a:pPr marL="0" lvl="0" indent="0" algn="l" rtl="0">
                        <a:lnSpc>
                          <a:spcPct val="115000"/>
                        </a:lnSpc>
                        <a:spcBef>
                          <a:spcPts val="0"/>
                        </a:spcBef>
                        <a:spcAft>
                          <a:spcPts val="0"/>
                        </a:spcAft>
                        <a:buNone/>
                      </a:pPr>
                      <a:r>
                        <a:rPr lang="fi" sz="1200" dirty="0">
                          <a:solidFill>
                            <a:schemeClr val="dk1"/>
                          </a:solidFill>
                        </a:rPr>
                        <a:t>Ministeriöt (erit. VM), valtiolliset neuvostot/työryhmät, ETLA</a:t>
                      </a:r>
                      <a:endParaRPr sz="1200" dirty="0"/>
                    </a:p>
                  </a:txBody>
                  <a:tcPr marL="91425" marR="91425" marT="91425" marB="91425"/>
                </a:tc>
                <a:tc>
                  <a:txBody>
                    <a:bodyPr/>
                    <a:lstStyle/>
                    <a:p>
                      <a:pPr marL="0" lvl="0" indent="0" algn="l" rtl="0">
                        <a:lnSpc>
                          <a:spcPct val="115000"/>
                        </a:lnSpc>
                        <a:spcBef>
                          <a:spcPts val="0"/>
                        </a:spcBef>
                        <a:spcAft>
                          <a:spcPts val="0"/>
                        </a:spcAft>
                        <a:buNone/>
                      </a:pPr>
                      <a:r>
                        <a:rPr lang="fi" sz="1200" dirty="0">
                          <a:solidFill>
                            <a:schemeClr val="dk1"/>
                          </a:solidFill>
                        </a:rPr>
                        <a:t>Ministeriöt, valtiolliset neuvostot/työryhmät, tutkimuslaitokset, edunvalvontajärjestöt, yritykset</a:t>
                      </a:r>
                      <a:endParaRPr sz="1200" dirty="0"/>
                    </a:p>
                  </a:txBody>
                  <a:tcPr marL="91425" marR="91425" marT="91425" marB="91425"/>
                </a:tc>
                <a:extLst>
                  <a:ext uri="{0D108BD9-81ED-4DB2-BD59-A6C34878D82A}">
                    <a16:rowId xmlns:a16="http://schemas.microsoft.com/office/drawing/2014/main" val="10001"/>
                  </a:ext>
                </a:extLst>
              </a:tr>
              <a:tr h="772150">
                <a:tc>
                  <a:txBody>
                    <a:bodyPr/>
                    <a:lstStyle/>
                    <a:p>
                      <a:pPr marL="0" lvl="0" indent="0" algn="l" rtl="0">
                        <a:spcBef>
                          <a:spcPts val="0"/>
                        </a:spcBef>
                        <a:spcAft>
                          <a:spcPts val="0"/>
                        </a:spcAft>
                        <a:buNone/>
                      </a:pPr>
                      <a:r>
                        <a:rPr lang="fi" sz="1200"/>
                        <a:t>Tiedontuotanon luonne</a:t>
                      </a:r>
                      <a:endParaRPr sz="1200"/>
                    </a:p>
                  </a:txBody>
                  <a:tcPr marL="91425" marR="91425" marT="91425" marB="91425"/>
                </a:tc>
                <a:tc>
                  <a:txBody>
                    <a:bodyPr/>
                    <a:lstStyle/>
                    <a:p>
                      <a:pPr marL="0" lvl="0" indent="0" algn="l" rtl="0">
                        <a:spcBef>
                          <a:spcPts val="0"/>
                        </a:spcBef>
                        <a:spcAft>
                          <a:spcPts val="0"/>
                        </a:spcAft>
                        <a:buNone/>
                      </a:pPr>
                      <a:r>
                        <a:rPr lang="fi" sz="1200" dirty="0"/>
                        <a:t>Tilastot, simulaatiot, </a:t>
                      </a:r>
                      <a:r>
                        <a:rPr lang="fi" sz="1200" dirty="0">
                          <a:solidFill>
                            <a:schemeClr val="dk1"/>
                          </a:solidFill>
                        </a:rPr>
                        <a:t>vertailut;</a:t>
                      </a:r>
                      <a:r>
                        <a:rPr lang="fi" sz="1200" dirty="0"/>
                        <a:t> vakiintuneet indikaattorit; taloustieteen asema vahva</a:t>
                      </a:r>
                      <a:endParaRPr sz="1200" dirty="0"/>
                    </a:p>
                  </a:txBody>
                  <a:tcPr marL="91425" marR="91425" marT="91425" marB="91425"/>
                </a:tc>
                <a:tc>
                  <a:txBody>
                    <a:bodyPr/>
                    <a:lstStyle/>
                    <a:p>
                      <a:pPr marL="0" lvl="0" indent="0" algn="l" rtl="0">
                        <a:spcBef>
                          <a:spcPts val="0"/>
                        </a:spcBef>
                        <a:spcAft>
                          <a:spcPts val="0"/>
                        </a:spcAft>
                        <a:buNone/>
                      </a:pPr>
                      <a:r>
                        <a:rPr lang="fi" sz="1200" dirty="0"/>
                        <a:t>Tilastot, simulaatiot/skenaariot, surveyt, vertailut, evaluaatiot; uudet ja vakiintuneet indikaattorit; “numerotieteiden” asema vahva</a:t>
                      </a:r>
                      <a:endParaRPr sz="1200" dirty="0"/>
                    </a:p>
                  </a:txBody>
                  <a:tcPr marL="91425" marR="91425" marT="91425" marB="91425"/>
                </a:tc>
                <a:extLst>
                  <a:ext uri="{0D108BD9-81ED-4DB2-BD59-A6C34878D82A}">
                    <a16:rowId xmlns:a16="http://schemas.microsoft.com/office/drawing/2014/main" val="10002"/>
                  </a:ext>
                </a:extLst>
              </a:tr>
              <a:tr h="726500">
                <a:tc>
                  <a:txBody>
                    <a:bodyPr/>
                    <a:lstStyle/>
                    <a:p>
                      <a:pPr marL="0" lvl="0" indent="0" algn="l" rtl="0">
                        <a:spcBef>
                          <a:spcPts val="0"/>
                        </a:spcBef>
                        <a:spcAft>
                          <a:spcPts val="0"/>
                        </a:spcAft>
                        <a:buNone/>
                      </a:pPr>
                      <a:r>
                        <a:rPr lang="fi" sz="1200"/>
                        <a:t>Tiedontuotannon suhteet ja pelisäännöt</a:t>
                      </a:r>
                      <a:endParaRPr sz="1200"/>
                    </a:p>
                  </a:txBody>
                  <a:tcPr marL="91425" marR="91425" marT="91425" marB="91425"/>
                </a:tc>
                <a:tc>
                  <a:txBody>
                    <a:bodyPr/>
                    <a:lstStyle/>
                    <a:p>
                      <a:pPr marL="0" lvl="0" indent="0" algn="l" rtl="0">
                        <a:spcBef>
                          <a:spcPts val="0"/>
                        </a:spcBef>
                        <a:spcAft>
                          <a:spcPts val="0"/>
                        </a:spcAft>
                        <a:buNone/>
                      </a:pPr>
                      <a:r>
                        <a:rPr lang="fi" sz="1200"/>
                        <a:t>Edustuksellinen asiantuntemus, vahvat julkiset portinvartijat</a:t>
                      </a:r>
                      <a:endParaRPr sz="1200"/>
                    </a:p>
                  </a:txBody>
                  <a:tcPr marL="91425" marR="91425" marT="91425" marB="91425"/>
                </a:tc>
                <a:tc>
                  <a:txBody>
                    <a:bodyPr/>
                    <a:lstStyle/>
                    <a:p>
                      <a:pPr marL="0" lvl="0" indent="0" algn="l" rtl="0">
                        <a:spcBef>
                          <a:spcPts val="0"/>
                        </a:spcBef>
                        <a:spcAft>
                          <a:spcPts val="0"/>
                        </a:spcAft>
                        <a:buNone/>
                      </a:pPr>
                      <a:r>
                        <a:rPr lang="fi" sz="1200" dirty="0"/>
                        <a:t>Edustuksellinen ja itsenäinen asiantuntijuus, inklusiivista ja eksklusiivista</a:t>
                      </a:r>
                      <a:endParaRPr sz="12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Johtopäätöksiä</a:t>
            </a:r>
            <a:endParaRPr/>
          </a:p>
        </p:txBody>
      </p:sp>
      <p:sp>
        <p:nvSpPr>
          <p:cNvPr id="260" name="Google Shape;260;p4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Suomen T&amp;E-politiikan kolme alatapausta osoittavat, että kansallisen tason aggregaattikäsitys </a:t>
            </a:r>
            <a:r>
              <a:rPr lang="fi" i="1" dirty="0"/>
              <a:t>kuvauksena</a:t>
            </a:r>
            <a:r>
              <a:rPr lang="fi" dirty="0"/>
              <a:t> 1) peittää keskeisiä eroja politiikkalohkojen välillä ja 2) johtaa mahdollisesti ongelmalliseeen kuvaan erilaisten tiedontuottajien vaikutusvallasta ja -kanavista. </a:t>
            </a:r>
            <a:endParaRPr dirty="0"/>
          </a:p>
          <a:p>
            <a:pPr marL="0" lvl="0" indent="0" algn="l" rtl="0">
              <a:spcBef>
                <a:spcPts val="1600"/>
              </a:spcBef>
              <a:spcAft>
                <a:spcPts val="0"/>
              </a:spcAft>
              <a:buNone/>
            </a:pPr>
            <a:r>
              <a:rPr lang="fi" dirty="0"/>
              <a:t>Mikäli Suomen poliittista taloutta hahmotettaisiin laajemmin, päädyttäisiin jokseenkin samansuuntaisiin tuloksiin. Sääntelyn ja julkisten palveluiden sekä niitä koskevan lainsäädännön merkitys toki kasvaisi. Jos konsultit, edunvalvontajärjestöt (erit. korporatistiset toimijat) ja (julkisten erityisalojen) lakiasiantuntijat nousisivat merkittävämpään asemaan, edustaisi regiimi vähän kaikkia C&amp;P:n kansallisia tyyppejä.</a:t>
            </a:r>
            <a:endParaRPr dirty="0"/>
          </a:p>
          <a:p>
            <a:pPr marL="0" lvl="0" indent="0" algn="l" rtl="0">
              <a:spcBef>
                <a:spcPts val="1600"/>
              </a:spcBef>
              <a:spcAft>
                <a:spcPts val="1600"/>
              </a:spcAft>
              <a:buNone/>
            </a:pPr>
            <a:r>
              <a:rPr lang="fi" dirty="0"/>
              <a:t>C&amp;P:n tulkinnat erittäin paljon riippuvaisia siitä, millaisia politiikkalohkoja analyysiin otetaan mukaan ja millä tavalla eroja huomioidaan analyysitasoa nostettaessa. Selittäjänä näin ollen hyvin epäselvä.</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i"/>
              <a:t>Mitkä tiedontuotannon regiimit? (2)</a:t>
            </a:r>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i" dirty="0"/>
              <a:t>Campbellin ja Pedersenin huomio poliittisessa taloudessa. Tiedontuotannon regiimi politiikkaregiimin ja tuotantoregiimin (kapitalismin variaation) instituutioiden ohella oma päätöksentekoon vaikuttava ”selityspiirinsä”. </a:t>
            </a:r>
            <a:endParaRPr dirty="0"/>
          </a:p>
          <a:p>
            <a:pPr marL="0" lvl="0" indent="0" algn="l" rtl="0">
              <a:spcBef>
                <a:spcPts val="1600"/>
              </a:spcBef>
              <a:spcAft>
                <a:spcPts val="0"/>
              </a:spcAft>
              <a:buClr>
                <a:schemeClr val="dk1"/>
              </a:buClr>
              <a:buSzPts val="1100"/>
              <a:buFont typeface="Arial"/>
              <a:buNone/>
            </a:pPr>
            <a:r>
              <a:rPr lang="fi" dirty="0"/>
              <a:t>Interaktiot kolmen regiimityypin välillä keskeisiä</a:t>
            </a:r>
          </a:p>
          <a:p>
            <a:pPr marL="285750" indent="-285750">
              <a:spcBef>
                <a:spcPts val="1600"/>
              </a:spcBef>
              <a:buClr>
                <a:schemeClr val="dk1"/>
              </a:buClr>
              <a:buSzPts val="1100"/>
            </a:pPr>
            <a:r>
              <a:rPr lang="fi" dirty="0"/>
              <a:t>TT-regiimit usein muuttuvat, kun päätöksentekijät havaitsevat vallitsevan koneiston käyttökelvottomaksi ja ottavat intentionaalisesti askelia toisenlaisen regiimin perustamiseksi. </a:t>
            </a:r>
          </a:p>
          <a:p>
            <a:pPr marL="285750" indent="-285750">
              <a:spcBef>
                <a:spcPts val="1600"/>
              </a:spcBef>
              <a:buClr>
                <a:schemeClr val="dk1"/>
              </a:buClr>
              <a:buSzPts val="1100"/>
            </a:pPr>
            <a:r>
              <a:rPr lang="fi" dirty="0"/>
              <a:t>Mutta TT-regiimit voivat olla myös suhteellisen autonomisia ja niiden sisäinen muutos voi vaikuttaa poliittisessa päätöksenteossa tunnustettavaan tiedontuotantoon.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9" name="Google Shape;79;p17"/>
          <p:cNvPicPr preferRelativeResize="0"/>
          <p:nvPr/>
        </p:nvPicPr>
        <p:blipFill>
          <a:blip r:embed="rId3">
            <a:alphaModFix/>
            <a:duotone>
              <a:prstClr val="black"/>
              <a:srgbClr val="DDD8D6">
                <a:tint val="45000"/>
                <a:satMod val="400000"/>
              </a:srgbClr>
            </a:duotone>
          </a:blip>
          <a:stretch>
            <a:fillRect/>
          </a:stretch>
        </p:blipFill>
        <p:spPr>
          <a:xfrm>
            <a:off x="945397" y="193728"/>
            <a:ext cx="7377193" cy="414579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Kansallisten regiimien tyyppejä</a:t>
            </a:r>
            <a:endParaRPr dirty="0"/>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Autofit/>
          </a:bodyPr>
          <a:lstStyle/>
          <a:p>
            <a:pPr marL="285750" indent="-285750">
              <a:buClr>
                <a:schemeClr val="dk1"/>
              </a:buClr>
              <a:buSzPts val="1100"/>
            </a:pPr>
            <a:r>
              <a:rPr lang="fi" dirty="0"/>
              <a:t>Kilpailullinen (USA): tiedontuotanto hajautunutta ja yksityistä (ajatushautomot, yliopistot, kansalaisliikkeet, yms.), advocacy-työ ja liittovaltiotaso keskeisiä tiedon tunnustamisessa</a:t>
            </a:r>
            <a:endParaRPr dirty="0"/>
          </a:p>
          <a:p>
            <a:pPr marL="285750" indent="-285750">
              <a:spcBef>
                <a:spcPts val="1600"/>
              </a:spcBef>
              <a:buClr>
                <a:schemeClr val="dk1"/>
              </a:buClr>
              <a:buSzPts val="1100"/>
            </a:pPr>
            <a:r>
              <a:rPr lang="fi" dirty="0"/>
              <a:t>Valtiokeskeinen (FRA): tiedontuotanto keskittyneesti valtionhallinnossa (ministeriöt, tutkimuslaitokset, yms.), henkilötason verkostot keskeisiä tiedon tunnustamisessa hallinnossa</a:t>
            </a:r>
            <a:endParaRPr dirty="0"/>
          </a:p>
          <a:p>
            <a:pPr marL="285750" indent="-285750">
              <a:spcBef>
                <a:spcPts val="1600"/>
              </a:spcBef>
              <a:buClr>
                <a:schemeClr val="dk1"/>
              </a:buClr>
              <a:buSzPts val="1100"/>
            </a:pPr>
            <a:r>
              <a:rPr lang="fi" dirty="0"/>
              <a:t>Korporatistinen (GER): tiedontuotanto edustuksellista ja jokseenkin hajautunutta (tutkimuslaitokset, ammattiyhdistysten tutkijat, yms.), päätöksenteon koordinaatio keskeistä tunnustamisessa</a:t>
            </a:r>
            <a:endParaRPr dirty="0"/>
          </a:p>
          <a:p>
            <a:pPr marL="285750" indent="-285750">
              <a:spcBef>
                <a:spcPts val="1600"/>
              </a:spcBef>
              <a:spcAft>
                <a:spcPts val="1600"/>
              </a:spcAft>
              <a:buClr>
                <a:schemeClr val="dk1"/>
              </a:buClr>
              <a:buSzPts val="1100"/>
            </a:pPr>
            <a:r>
              <a:rPr lang="fi" dirty="0"/>
              <a:t>Neuvoteltu (DK): tiedontuotanto hajautunutta, neuvottelu toimijoiden välillä keskeistä tunnustamisessa</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9"/>
          <p:cNvPicPr preferRelativeResize="0"/>
          <p:nvPr/>
        </p:nvPicPr>
        <p:blipFill rotWithShape="1">
          <a:blip r:embed="rId3">
            <a:alphaModFix/>
          </a:blip>
          <a:srcRect b="33421"/>
          <a:stretch/>
        </p:blipFill>
        <p:spPr>
          <a:xfrm>
            <a:off x="1370099" y="46494"/>
            <a:ext cx="5852111" cy="447901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Kritiikkimme kohdistuu selittämiseen</a:t>
            </a:r>
            <a:endParaRPr dirty="0"/>
          </a:p>
        </p:txBody>
      </p:sp>
      <p:sp>
        <p:nvSpPr>
          <p:cNvPr id="96" name="Google Shape;96;p2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buClr>
                <a:schemeClr val="dk1"/>
              </a:buClr>
              <a:buSzPts val="1100"/>
              <a:buNone/>
            </a:pPr>
            <a:r>
              <a:rPr lang="fi" dirty="0"/>
              <a:t>Epäilemättä, ideoilla on merkitystä ja (tiedontuotannollinen) sense-making on oleellista. Mutta </a:t>
            </a:r>
            <a:r>
              <a:rPr lang="fi" i="1" dirty="0"/>
              <a:t>mitä </a:t>
            </a:r>
            <a:r>
              <a:rPr lang="fi" dirty="0"/>
              <a:t>tiedontuottajien sense-makingilla (verrattuna esim. intresseihin ja instituutioihin) voidaan tarkalleen ottaen selittää, kun katsotaan politiikkaprosesseja? Entä millainen</a:t>
            </a:r>
            <a:r>
              <a:rPr lang="fi" i="1" dirty="0"/>
              <a:t> </a:t>
            </a:r>
            <a:r>
              <a:rPr lang="fi" dirty="0"/>
              <a:t>asema tt-regiimeissä tuotetuilla ideoilla on organisoidussa päätöksenteossa?</a:t>
            </a:r>
            <a:endParaRPr dirty="0"/>
          </a:p>
          <a:p>
            <a:pPr marL="0" lvl="0" indent="0" algn="l" rtl="0">
              <a:spcBef>
                <a:spcPts val="1600"/>
              </a:spcBef>
              <a:spcAft>
                <a:spcPts val="0"/>
              </a:spcAft>
              <a:buClr>
                <a:schemeClr val="dk1"/>
              </a:buClr>
              <a:buSzPts val="1100"/>
              <a:buFont typeface="Arial"/>
              <a:buNone/>
            </a:pPr>
            <a:r>
              <a:rPr lang="fi" dirty="0"/>
              <a:t>Tiedontuotanto epäilemättä erilainen vaikuttaja kuin poliittinen ja tuotantoregiimi. Mutta missä määrin tiedontuotanto voi selittää politiikkaa </a:t>
            </a:r>
            <a:r>
              <a:rPr lang="fi" i="1" dirty="0"/>
              <a:t>itsenäisesti </a:t>
            </a:r>
            <a:r>
              <a:rPr lang="fi" dirty="0"/>
              <a:t>eli muista regiimeistä riippumatta?</a:t>
            </a:r>
            <a:endParaRPr dirty="0"/>
          </a:p>
          <a:p>
            <a:pPr marL="0" lvl="0" indent="0" algn="l" rtl="0">
              <a:spcBef>
                <a:spcPts val="1600"/>
              </a:spcBef>
              <a:spcAft>
                <a:spcPts val="1600"/>
              </a:spcAft>
              <a:buClr>
                <a:schemeClr val="dk1"/>
              </a:buClr>
              <a:buSzPts val="1100"/>
              <a:buFont typeface="Arial"/>
              <a:buNone/>
            </a:pPr>
            <a:r>
              <a:rPr lang="fi" dirty="0"/>
              <a:t>Organisaatiokentät epäilemättä erilaisia eri maissa. Mutta kansallisella tasolla vallitsee myös monenlaisia tiedontuotannon organisaatiokenttiä. Missä määrin juuri </a:t>
            </a:r>
            <a:r>
              <a:rPr lang="fi" i="1" dirty="0"/>
              <a:t>kansallisen tason</a:t>
            </a:r>
            <a:r>
              <a:rPr lang="fi" dirty="0"/>
              <a:t> regiimi on selitysvoimainen?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Löydökset pähkinänkuoressa</a:t>
            </a:r>
            <a:endParaRPr dirty="0"/>
          </a:p>
        </p:txBody>
      </p:sp>
      <p:sp>
        <p:nvSpPr>
          <p:cNvPr id="102" name="Google Shape;102;p2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Joelin esitys: tiedontuotanto ei välttämättä selitä politiikkatoimenpiteitä. Kiky-tapaustutkimuksessamme selittää kyllä ymmärrystä toimenpiteiden tarpeista, mutta ei varsinaisesti määrää toimenpiteiden muotoa tai sisältöä (jotka voidaan selittää intresseillä ja instituutioilla).</a:t>
            </a:r>
            <a:endParaRPr dirty="0"/>
          </a:p>
          <a:p>
            <a:pPr marL="0" lvl="0" indent="0">
              <a:spcBef>
                <a:spcPts val="1600"/>
              </a:spcBef>
              <a:buNone/>
            </a:pPr>
            <a:r>
              <a:rPr lang="fi" dirty="0"/>
              <a:t>Antin esitys: tiedontuotannon regiimiä ei tule olettaa itsenäiseksi selityspiiriksi. Teknologia- ja innovaatiopolitiikan tapaustutkimus osoittaa, että regiimin itsenäisyys pitää selittää.</a:t>
            </a:r>
          </a:p>
          <a:p>
            <a:pPr marL="0" lvl="0" indent="0">
              <a:spcBef>
                <a:spcPts val="1600"/>
              </a:spcBef>
              <a:buNone/>
            </a:pPr>
            <a:r>
              <a:rPr lang="fi" dirty="0"/>
              <a:t>Ville-Pekan esitys: kansallinen taso voi johtaa harhaan. Kolmen tapauksemme vertailu osoittaa, että yhdessä maassa voi vallita hyvin erilaisia tiedontuotannon organisaatiokenttiä, joista ei voi muodostaa kovinkaan mielekästä aggregaattia.</a:t>
            </a:r>
            <a:endParaRPr dirty="0"/>
          </a:p>
        </p:txBody>
      </p:sp>
    </p:spTree>
  </p:cSld>
  <p:clrMapOvr>
    <a:masterClrMapping/>
  </p:clrMapOvr>
</p:sld>
</file>

<file path=ppt/theme/theme1.xml><?xml version="1.0" encoding="utf-8"?>
<a:theme xmlns:a="http://schemas.openxmlformats.org/drawingml/2006/main" name="Galleria">
  <a:themeElements>
    <a:clrScheme name="Gal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{78086D3C-643B-5145-8740-F6F38714BD0E}tf10001119</Template>
  <TotalTime>1075</TotalTime>
  <Words>2972</Words>
  <Application>Microsoft Macintosh PowerPoint</Application>
  <PresentationFormat>Näytössä katseltava esitys (16:9)</PresentationFormat>
  <Paragraphs>305</Paragraphs>
  <Slides>35</Slides>
  <Notes>34</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35</vt:i4>
      </vt:variant>
    </vt:vector>
  </HeadingPairs>
  <TitlesOfParts>
    <vt:vector size="38" baseType="lpstr">
      <vt:lpstr>Arial</vt:lpstr>
      <vt:lpstr>Gill Sans MT</vt:lpstr>
      <vt:lpstr>Galleria</vt:lpstr>
      <vt:lpstr>Tiedontuotannon regiimit ja asiantuntijavalta</vt:lpstr>
      <vt:lpstr>Tiedontuotannon regiimit ja asiantuntijavalta Suomessa (TIRAS)</vt:lpstr>
      <vt:lpstr>Mitkä tiedontuotannon regiimit? (1)</vt:lpstr>
      <vt:lpstr>Mitkä tiedontuotannon regiimit? (2) </vt:lpstr>
      <vt:lpstr>PowerPoint-esitys</vt:lpstr>
      <vt:lpstr>Kansallisten regiimien tyyppejä</vt:lpstr>
      <vt:lpstr>PowerPoint-esitys</vt:lpstr>
      <vt:lpstr>Kritiikkimme kohdistuu selittämiseen</vt:lpstr>
      <vt:lpstr>Löydökset pähkinänkuoressa</vt:lpstr>
      <vt:lpstr>Tilannekuvan voima?  Suomen palkkapolitiikan viimeaikaisten muutosten selittämisestä</vt:lpstr>
      <vt:lpstr>Tutkimusongelma</vt:lpstr>
      <vt:lpstr>Taustaa: Dølvik &amp; kollegoiden tutkimukset</vt:lpstr>
      <vt:lpstr>Institutionaaliset muutokset</vt:lpstr>
      <vt:lpstr>Kiky-sopimus suunnanmuutoksena?</vt:lpstr>
      <vt:lpstr>Kilpailukykysopimus 2016 (1)</vt:lpstr>
      <vt:lpstr>Kilpailukykysopimus 2016 (2)</vt:lpstr>
      <vt:lpstr>Palkkapolitiikka ja kilpailukykykäsitys</vt:lpstr>
      <vt:lpstr>JohtopäätöksIÄ: tiedontuotannolla selittämisen rajat</vt:lpstr>
      <vt:lpstr> Teknologia- ja innovaatiopolitiikan tiedontuotannon regiimin synty 1980- ja 1990-luvun Suomessa</vt:lpstr>
      <vt:lpstr>Tutkimusasetelma ja aineisto</vt:lpstr>
      <vt:lpstr>Teknologia- ja innovaatiopolitiikan läpimurto</vt:lpstr>
      <vt:lpstr> Ekstensiivisestä kasvusta intensiiviseen kasvuun 1980- ja 1990-luvulla </vt:lpstr>
      <vt:lpstr>Teknologiapolitiikka loi kysyntää systemaattisemmalle tutkimukselle</vt:lpstr>
      <vt:lpstr>Kansallisia teknologia- ja innovaatiotutkimukseen liittyviä ohjelmia 1990-luvulla </vt:lpstr>
      <vt:lpstr>Hahmotelma sektoraalisesta tiedontuotannon regiimistä 1990-luvulla</vt:lpstr>
      <vt:lpstr>Tiedontuotannon regiimi funktionaalisesta näkökulmasta </vt:lpstr>
      <vt:lpstr>Tiivistelmä löydöksistä </vt:lpstr>
      <vt:lpstr>Alustavaa: Tiedontuotannon Institutionaalisen muutoksen vaiheet</vt:lpstr>
      <vt:lpstr>Tiedontuotannon regiimit Suomen työ- ja elinkeinopolitiikassa </vt:lpstr>
      <vt:lpstr>Tutkimusongelma</vt:lpstr>
      <vt:lpstr>Kolme upotettua tapaustutkimusta: asema politiikassa</vt:lpstr>
      <vt:lpstr>Aggregaattitason ongelma </vt:lpstr>
      <vt:lpstr>Kolme upotettua tapaustutkimusta: regiimin luonne</vt:lpstr>
      <vt:lpstr>Aggregaattitason ongelma</vt:lpstr>
      <vt:lpstr>Johtopäätöksiä</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Tiedontuotannon regiimit ja asiantuntijavalta</dc:title>
  <cp:lastModifiedBy>Microsoft Office User</cp:lastModifiedBy>
  <cp:revision>41</cp:revision>
  <dcterms:modified xsi:type="dcterms:W3CDTF">2019-03-14T07:22:09Z</dcterms:modified>
</cp:coreProperties>
</file>