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38" r:id="rId1"/>
  </p:sldMasterIdLst>
  <p:notesMasterIdLst>
    <p:notesMasterId r:id="rId16"/>
  </p:notesMasterIdLst>
  <p:sldIdLst>
    <p:sldId id="256" r:id="rId2"/>
    <p:sldId id="257" r:id="rId3"/>
    <p:sldId id="258" r:id="rId4"/>
    <p:sldId id="262" r:id="rId5"/>
    <p:sldId id="259" r:id="rId6"/>
    <p:sldId id="260" r:id="rId7"/>
    <p:sldId id="263" r:id="rId8"/>
    <p:sldId id="264" r:id="rId9"/>
    <p:sldId id="286" r:id="rId10"/>
    <p:sldId id="294" r:id="rId11"/>
    <p:sldId id="295" r:id="rId12"/>
    <p:sldId id="293" r:id="rId13"/>
    <p:sldId id="291" r:id="rId14"/>
    <p:sldId id="292"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8D6"/>
    <a:srgbClr val="D1CEC9"/>
    <a:srgbClr val="DCD7D4"/>
    <a:srgbClr val="D6D3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D9BEB14-619D-4A83-A865-0A28F612B798}">
  <a:tblStyle styleId="{AD9BEB14-619D-4A83-A865-0A28F612B79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6C08039-70C3-40C5-8B79-B6BE8D88D9B5}"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p:restoredTop sz="85553"/>
  </p:normalViewPr>
  <p:slideViewPr>
    <p:cSldViewPr snapToGrid="0">
      <p:cViewPr varScale="1">
        <p:scale>
          <a:sx n="148" d="100"/>
          <a:sy n="148" d="100"/>
        </p:scale>
        <p:origin x="1144"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507cb9c14a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507cb9c14a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57395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381000" y="685800"/>
            <a:ext cx="6096000" cy="3429000"/>
          </a:xfrm>
        </p:spPr>
      </p:sp>
      <p:sp>
        <p:nvSpPr>
          <p:cNvPr id="3" name="Huomautusten paikkamerkki 2"/>
          <p:cNvSpPr>
            <a:spLocks noGrp="1"/>
          </p:cNvSpPr>
          <p:nvPr>
            <p:ph type="body" idx="1"/>
          </p:nvPr>
        </p:nvSpPr>
        <p:spPr/>
        <p:txBody>
          <a:bodyPr/>
          <a:lstStyle/>
          <a:p>
            <a:r>
              <a:rPr lang="fi-FI" dirty="0"/>
              <a:t>Ideaalityypit auttavat hahmottamaan muutoksia</a:t>
            </a:r>
          </a:p>
          <a:p>
            <a:r>
              <a:rPr lang="fi-FI" dirty="0"/>
              <a:t>T&amp;I-politiikka – pääasiallisesti neuvonantajavaltaa</a:t>
            </a:r>
          </a:p>
          <a:p>
            <a:r>
              <a:rPr lang="fi-FI" dirty="0"/>
              <a:t>Palkkapolitiikka – pääasiallisesti neuvonantajavaltaa, mutta tunnustamisen suhteen poliittista valtaa</a:t>
            </a:r>
          </a:p>
          <a:p>
            <a:r>
              <a:rPr lang="fi-FI" dirty="0"/>
              <a:t>Työeläkepolitiikka – pääasiallisesti poliittista valtaa, mutta viime aikoina asiantuntijavaltaisia elementtejä</a:t>
            </a:r>
          </a:p>
        </p:txBody>
      </p:sp>
    </p:spTree>
    <p:extLst>
      <p:ext uri="{BB962C8B-B14F-4D97-AF65-F5344CB8AC3E}">
        <p14:creationId xmlns:p14="http://schemas.microsoft.com/office/powerpoint/2010/main" val="2275628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008daa51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008daa51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507cb9c14a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507cb9c14a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523ee8a963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523ee8a963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502fc8737d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502fc8737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502fc8737d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502fc8737d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507cb9c14a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507cb9c14a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507cb9c14a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507cb9c14a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5008daa514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5008daa514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44473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1813335" y="601724"/>
            <a:ext cx="6477805" cy="1906073"/>
          </a:xfrm>
        </p:spPr>
        <p:txBody>
          <a:bodyPr bIns="0" anchor="b">
            <a:normAutofit/>
          </a:bodyPr>
          <a:lstStyle>
            <a:lvl1pPr algn="l">
              <a:defRPr sz="4950"/>
            </a:lvl1pPr>
          </a:lstStyle>
          <a:p>
            <a:r>
              <a:rPr lang="fi-FI"/>
              <a:t>Muokkaa ots. perustyyl. napsautt.</a:t>
            </a:r>
            <a:endParaRPr lang="en-US" dirty="0"/>
          </a:p>
        </p:txBody>
      </p:sp>
      <p:sp>
        <p:nvSpPr>
          <p:cNvPr id="3" name="Subtitle 2"/>
          <p:cNvSpPr>
            <a:spLocks noGrp="1"/>
          </p:cNvSpPr>
          <p:nvPr>
            <p:ph type="subTitle" idx="1"/>
          </p:nvPr>
        </p:nvSpPr>
        <p:spPr>
          <a:xfrm>
            <a:off x="1813335" y="2648403"/>
            <a:ext cx="6477804" cy="733216"/>
          </a:xfrm>
        </p:spPr>
        <p:txBody>
          <a:bodyPr tIns="91440" bIns="91440">
            <a:normAutofit/>
          </a:bodyPr>
          <a:lstStyle>
            <a:lvl1pPr marL="0" indent="0" algn="l">
              <a:buNone/>
              <a:defRPr sz="1350" b="0" cap="all" baseline="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6/10/19</a:t>
            </a:fld>
            <a:endParaRPr lang="en-US"/>
          </a:p>
        </p:txBody>
      </p:sp>
      <p:sp>
        <p:nvSpPr>
          <p:cNvPr id="5" name="Footer Placeholder 4"/>
          <p:cNvSpPr>
            <a:spLocks noGrp="1"/>
          </p:cNvSpPr>
          <p:nvPr>
            <p:ph type="ftr" sz="quarter" idx="11"/>
          </p:nvPr>
        </p:nvSpPr>
        <p:spPr>
          <a:xfrm>
            <a:off x="1812376" y="246981"/>
            <a:ext cx="3730436" cy="231901"/>
          </a:xfrm>
        </p:spPr>
        <p:txBody>
          <a:bodyPr/>
          <a:lstStyle/>
          <a:p>
            <a:endParaRPr lang="en-US"/>
          </a:p>
        </p:txBody>
      </p:sp>
      <p:sp>
        <p:nvSpPr>
          <p:cNvPr id="6" name="Slide Number Placeholder 5"/>
          <p:cNvSpPr>
            <a:spLocks noGrp="1"/>
          </p:cNvSpPr>
          <p:nvPr>
            <p:ph type="sldNum" sz="quarter" idx="12"/>
          </p:nvPr>
        </p:nvSpPr>
        <p:spPr>
          <a:xfrm>
            <a:off x="1078249" y="599230"/>
            <a:ext cx="608264" cy="377684"/>
          </a:xfrm>
        </p:spPr>
        <p:txBody>
          <a:bodyPr/>
          <a:lstStyle/>
          <a:p>
            <a:pPr marL="0" lvl="0" indent="0" algn="r" rtl="0">
              <a:spcBef>
                <a:spcPts val="0"/>
              </a:spcBef>
              <a:spcAft>
                <a:spcPts val="0"/>
              </a:spcAft>
              <a:buNone/>
            </a:pPr>
            <a:fld id="{00000000-1234-1234-1234-123412341234}" type="slidenum">
              <a:rPr lang="fi" smtClean="0"/>
              <a:t>‹#›</a:t>
            </a:fld>
            <a:endParaRPr lang="fi"/>
          </a:p>
        </p:txBody>
      </p:sp>
      <p:cxnSp>
        <p:nvCxnSpPr>
          <p:cNvPr id="15" name="Straight Connector 14"/>
          <p:cNvCxnSpPr/>
          <p:nvPr/>
        </p:nvCxnSpPr>
        <p:spPr>
          <a:xfrm>
            <a:off x="1813335" y="2646407"/>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4269114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toinen taso
kolmas taso
neljäs taso
viides taso</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6/10/19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 smtClean="0"/>
              <a:t>‹#›</a:t>
            </a:fld>
            <a:endParaRPr lang="fi"/>
          </a:p>
        </p:txBody>
      </p:sp>
      <p:cxnSp>
        <p:nvCxnSpPr>
          <p:cNvPr id="26" name="Straight Connector 25"/>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3336739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333" y="599230"/>
            <a:ext cx="1211807" cy="3494917"/>
          </a:xfrm>
        </p:spPr>
        <p:txBody>
          <a:bodyPr vert="eaVert"/>
          <a:lstStyle>
            <a:lvl1pPr algn="l">
              <a:defRPr/>
            </a:lvl1pPr>
          </a:lstStyle>
          <a:p>
            <a:r>
              <a:rPr lang="fi-FI"/>
              <a:t>Muokkaa ots. perustyyl. napsautt.</a:t>
            </a:r>
            <a:endParaRPr lang="en-US" dirty="0"/>
          </a:p>
        </p:txBody>
      </p:sp>
      <p:sp>
        <p:nvSpPr>
          <p:cNvPr id="3" name="Vertical Text Placeholder 2"/>
          <p:cNvSpPr>
            <a:spLocks noGrp="1"/>
          </p:cNvSpPr>
          <p:nvPr>
            <p:ph type="body" orient="vert" idx="1"/>
          </p:nvPr>
        </p:nvSpPr>
        <p:spPr>
          <a:xfrm>
            <a:off x="1083504" y="599230"/>
            <a:ext cx="5871623" cy="3494917"/>
          </a:xfrm>
        </p:spPr>
        <p:txBody>
          <a:bodyPr vert="eaVert"/>
          <a:lstStyle/>
          <a:p>
            <a:pPr lvl="0"/>
            <a:r>
              <a:rPr lang="fi-FI"/>
              <a:t>Muokkaa tekstin perustyylejä
toinen taso
kolmas taso
neljäs taso
viides taso</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6/10/19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 smtClean="0"/>
              <a:t>‹#›</a:t>
            </a:fld>
            <a:endParaRPr lang="fi"/>
          </a:p>
        </p:txBody>
      </p:sp>
      <p:cxnSp>
        <p:nvCxnSpPr>
          <p:cNvPr id="15" name="Straight Connector 14"/>
          <p:cNvCxnSpPr/>
          <p:nvPr/>
        </p:nvCxnSpPr>
        <p:spPr>
          <a:xfrm>
            <a:off x="7079333" y="599230"/>
            <a:ext cx="0" cy="3494917"/>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923378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393371"/>
            <a:ext cx="8520600" cy="3175504"/>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a:t>
            </a:fld>
            <a:endParaRPr/>
          </a:p>
        </p:txBody>
      </p:sp>
    </p:spTree>
    <p:extLst>
      <p:ext uri="{BB962C8B-B14F-4D97-AF65-F5344CB8AC3E}">
        <p14:creationId xmlns:p14="http://schemas.microsoft.com/office/powerpoint/2010/main" val="477443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nchor="t"/>
          <a:lstStyle/>
          <a:p>
            <a:pPr lvl="0"/>
            <a:r>
              <a:rPr lang="fi-FI"/>
              <a:t>Muokkaa tekstin perustyylejä
toinen taso
kolmas taso
neljäs taso
viides taso</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6/10/19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 smtClean="0"/>
              <a:t>‹#›</a:t>
            </a:fld>
            <a:endParaRPr lang="fi"/>
          </a:p>
        </p:txBody>
      </p:sp>
      <p:cxnSp>
        <p:nvCxnSpPr>
          <p:cNvPr id="33" name="Straight Connector 32"/>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2402132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1090679" y="1317097"/>
            <a:ext cx="6482366" cy="1415963"/>
          </a:xfrm>
        </p:spPr>
        <p:txBody>
          <a:bodyPr anchor="b">
            <a:normAutofit/>
          </a:bodyPr>
          <a:lstStyle>
            <a:lvl1pPr algn="l">
              <a:defRPr sz="2700"/>
            </a:lvl1pPr>
          </a:lstStyle>
          <a:p>
            <a:r>
              <a:rPr lang="fi-FI"/>
              <a:t>Muokkaa ots. perustyyl. napsautt.</a:t>
            </a:r>
            <a:endParaRPr lang="en-US" dirty="0"/>
          </a:p>
        </p:txBody>
      </p:sp>
      <p:sp>
        <p:nvSpPr>
          <p:cNvPr id="3" name="Text Placeholder 2"/>
          <p:cNvSpPr>
            <a:spLocks noGrp="1"/>
          </p:cNvSpPr>
          <p:nvPr>
            <p:ph type="body" idx="1"/>
          </p:nvPr>
        </p:nvSpPr>
        <p:spPr>
          <a:xfrm>
            <a:off x="1090679" y="2854647"/>
            <a:ext cx="6472835" cy="759697"/>
          </a:xfrm>
        </p:spPr>
        <p:txBody>
          <a:bodyPr tIns="91440">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i-FI"/>
              <a:t>Muokkaa tekstin perustyylejä
toinen taso
kolmas taso
neljäs taso
viides taso</a:t>
            </a:r>
            <a:endParaRPr lang="en-US" dirty="0"/>
          </a:p>
        </p:txBody>
      </p:sp>
      <p:sp>
        <p:nvSpPr>
          <p:cNvPr id="4" name="Date Placeholder 3"/>
          <p:cNvSpPr>
            <a:spLocks noGrp="1"/>
          </p:cNvSpPr>
          <p:nvPr>
            <p:ph type="dt" sz="half" idx="10"/>
          </p:nvPr>
        </p:nvSpPr>
        <p:spPr/>
        <p:txBody>
          <a:bodyPr/>
          <a:lstStyle/>
          <a:p>
            <a:fld id="{C6F822A4-8DA6-4447-9B1F-C5DB58435268}" type="datetimeFigureOut">
              <a:rPr lang="en-US" smtClean="0"/>
              <a:t>6/10/19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 smtClean="0"/>
              <a:t>‹#›</a:t>
            </a:fld>
            <a:endParaRPr lang="fi"/>
          </a:p>
        </p:txBody>
      </p:sp>
      <p:cxnSp>
        <p:nvCxnSpPr>
          <p:cNvPr id="15" name="Straight Connector 14"/>
          <p:cNvCxnSpPr/>
          <p:nvPr/>
        </p:nvCxnSpPr>
        <p:spPr>
          <a:xfrm>
            <a:off x="1090679" y="2853739"/>
            <a:ext cx="647283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4584497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a:xfrm>
            <a:off x="1086913" y="603667"/>
            <a:ext cx="7204226" cy="794479"/>
          </a:xfrm>
        </p:spPr>
        <p:txBody>
          <a:bodyPr/>
          <a:lstStyle/>
          <a:p>
            <a:r>
              <a:rPr lang="fi-FI"/>
              <a:t>Muokkaa ots. perustyyl. napsautt.</a:t>
            </a:r>
            <a:endParaRPr lang="en-US" dirty="0"/>
          </a:p>
        </p:txBody>
      </p:sp>
      <p:sp>
        <p:nvSpPr>
          <p:cNvPr id="3" name="Content Placeholder 2"/>
          <p:cNvSpPr>
            <a:spLocks noGrp="1"/>
          </p:cNvSpPr>
          <p:nvPr>
            <p:ph sz="half" idx="1"/>
          </p:nvPr>
        </p:nvSpPr>
        <p:spPr>
          <a:xfrm>
            <a:off x="1085498" y="1508159"/>
            <a:ext cx="3483864" cy="2586446"/>
          </a:xfrm>
        </p:spPr>
        <p:txBody>
          <a:bodyPr/>
          <a:lstStyle/>
          <a:p>
            <a:pPr lvl="0"/>
            <a:r>
              <a:rPr lang="fi-FI"/>
              <a:t>Muokkaa tekstin perustyylejä
toinen taso
kolmas taso
neljäs taso
viides taso</a:t>
            </a:r>
            <a:endParaRPr lang="en-US" dirty="0"/>
          </a:p>
        </p:txBody>
      </p:sp>
      <p:sp>
        <p:nvSpPr>
          <p:cNvPr id="4" name="Content Placeholder 3"/>
          <p:cNvSpPr>
            <a:spLocks noGrp="1"/>
          </p:cNvSpPr>
          <p:nvPr>
            <p:ph sz="half" idx="2"/>
          </p:nvPr>
        </p:nvSpPr>
        <p:spPr>
          <a:xfrm>
            <a:off x="4810328" y="1513007"/>
            <a:ext cx="3483864" cy="2581140"/>
          </a:xfrm>
        </p:spPr>
        <p:txBody>
          <a:bodyPr/>
          <a:lstStyle/>
          <a:p>
            <a:pPr lvl="0"/>
            <a:r>
              <a:rPr lang="fi-FI"/>
              <a:t>Muokkaa tekstin perustyylejä
toinen taso
kolmas taso
neljäs taso
viides taso</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6/10/19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 smtClean="0"/>
              <a:t>‹#›</a:t>
            </a:fld>
            <a:endParaRPr lang="fi"/>
          </a:p>
        </p:txBody>
      </p:sp>
      <p:cxnSp>
        <p:nvCxnSpPr>
          <p:cNvPr id="35" name="Straight Connector 3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4260226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1085394" y="603123"/>
            <a:ext cx="7205746" cy="792239"/>
          </a:xfrm>
        </p:spPr>
        <p:txBody>
          <a:bodyPr/>
          <a:lstStyle/>
          <a:p>
            <a:r>
              <a:rPr lang="fi-FI"/>
              <a:t>Muokkaa ots. perustyyl. napsautt.</a:t>
            </a:r>
            <a:endParaRPr lang="en-US" dirty="0"/>
          </a:p>
        </p:txBody>
      </p:sp>
      <p:sp>
        <p:nvSpPr>
          <p:cNvPr id="3" name="Text Placeholder 2"/>
          <p:cNvSpPr>
            <a:spLocks noGrp="1"/>
          </p:cNvSpPr>
          <p:nvPr>
            <p:ph type="body" idx="1"/>
          </p:nvPr>
        </p:nvSpPr>
        <p:spPr>
          <a:xfrm>
            <a:off x="1085393" y="1514662"/>
            <a:ext cx="3483864" cy="601457"/>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
toinen taso
kolmas taso
neljäs taso
viides taso</a:t>
            </a:r>
            <a:endParaRPr lang="en-US" dirty="0"/>
          </a:p>
        </p:txBody>
      </p:sp>
      <p:sp>
        <p:nvSpPr>
          <p:cNvPr id="4" name="Content Placeholder 3"/>
          <p:cNvSpPr>
            <a:spLocks noGrp="1"/>
          </p:cNvSpPr>
          <p:nvPr>
            <p:ph sz="half" idx="2"/>
          </p:nvPr>
        </p:nvSpPr>
        <p:spPr>
          <a:xfrm>
            <a:off x="1085393" y="2118202"/>
            <a:ext cx="3483864" cy="1983343"/>
          </a:xfrm>
        </p:spPr>
        <p:txBody>
          <a:bodyPr/>
          <a:lstStyle/>
          <a:p>
            <a:pPr lvl="0"/>
            <a:r>
              <a:rPr lang="fi-FI"/>
              <a:t>Muokkaa tekstin perustyylejä
toinen taso
kolmas taso
neljäs taso
viides taso</a:t>
            </a:r>
            <a:endParaRPr lang="en-US" dirty="0"/>
          </a:p>
        </p:txBody>
      </p:sp>
      <p:sp>
        <p:nvSpPr>
          <p:cNvPr id="5" name="Text Placeholder 4"/>
          <p:cNvSpPr>
            <a:spLocks noGrp="1"/>
          </p:cNvSpPr>
          <p:nvPr>
            <p:ph type="body" sz="quarter" idx="3"/>
          </p:nvPr>
        </p:nvSpPr>
        <p:spPr>
          <a:xfrm>
            <a:off x="4809272" y="1517253"/>
            <a:ext cx="3483864" cy="601678"/>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
toinen taso
kolmas taso
neljäs taso
viides taso</a:t>
            </a:r>
            <a:endParaRPr lang="en-US" dirty="0"/>
          </a:p>
        </p:txBody>
      </p:sp>
      <p:sp>
        <p:nvSpPr>
          <p:cNvPr id="6" name="Content Placeholder 5"/>
          <p:cNvSpPr>
            <a:spLocks noGrp="1"/>
          </p:cNvSpPr>
          <p:nvPr>
            <p:ph sz="quarter" idx="4"/>
          </p:nvPr>
        </p:nvSpPr>
        <p:spPr>
          <a:xfrm>
            <a:off x="4809272" y="2116119"/>
            <a:ext cx="3483864" cy="1978028"/>
          </a:xfrm>
        </p:spPr>
        <p:txBody>
          <a:bodyPr/>
          <a:lstStyle/>
          <a:p>
            <a:pPr lvl="0"/>
            <a:r>
              <a:rPr lang="fi-FI"/>
              <a:t>Muokkaa tekstin perustyylejä
toinen taso
kolmas taso
neljäs taso
viides taso</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6/10/19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 smtClean="0"/>
              <a:t>‹#›</a:t>
            </a:fld>
            <a:endParaRPr lang="fi"/>
          </a:p>
        </p:txBody>
      </p:sp>
      <p:cxnSp>
        <p:nvCxnSpPr>
          <p:cNvPr id="29" name="Straight Connector 28"/>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6278590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6/10/19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 smtClean="0"/>
              <a:t>‹#›</a:t>
            </a:fld>
            <a:endParaRPr lang="fi"/>
          </a:p>
        </p:txBody>
      </p:sp>
      <p:cxnSp>
        <p:nvCxnSpPr>
          <p:cNvPr id="25" name="Straight Connector 2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9166361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6/10/19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 smtClean="0"/>
              <a:t>‹#›</a:t>
            </a:fld>
            <a:endParaRPr lang="fi"/>
          </a:p>
        </p:txBody>
      </p:sp>
    </p:spTree>
    <p:extLst>
      <p:ext uri="{BB962C8B-B14F-4D97-AF65-F5344CB8AC3E}">
        <p14:creationId xmlns:p14="http://schemas.microsoft.com/office/powerpoint/2010/main" val="27148769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1083504" y="599230"/>
            <a:ext cx="2454824" cy="1685338"/>
          </a:xfrm>
        </p:spPr>
        <p:txBody>
          <a:bodyPr anchor="b">
            <a:normAutofit/>
          </a:bodyPr>
          <a:lstStyle>
            <a:lvl1pPr algn="l">
              <a:defRPr sz="1800"/>
            </a:lvl1pPr>
          </a:lstStyle>
          <a:p>
            <a:r>
              <a:rPr lang="fi-FI"/>
              <a:t>Muokkaa ots. perustyyl. napsautt.</a:t>
            </a:r>
            <a:endParaRPr lang="en-US" dirty="0"/>
          </a:p>
        </p:txBody>
      </p:sp>
      <p:sp>
        <p:nvSpPr>
          <p:cNvPr id="3" name="Content Placeholder 2"/>
          <p:cNvSpPr>
            <a:spLocks noGrp="1"/>
          </p:cNvSpPr>
          <p:nvPr>
            <p:ph idx="1"/>
          </p:nvPr>
        </p:nvSpPr>
        <p:spPr>
          <a:xfrm>
            <a:off x="3782785" y="599230"/>
            <a:ext cx="4509353" cy="3494120"/>
          </a:xfrm>
        </p:spPr>
        <p:txBody>
          <a:bodyPr anchor="ctr"/>
          <a:lstStyle/>
          <a:p>
            <a:pPr lvl="0"/>
            <a:r>
              <a:rPr lang="fi-FI"/>
              <a:t>Muokkaa tekstin perustyylejä
toinen taso
kolmas taso
neljäs taso
viides taso</a:t>
            </a:r>
            <a:endParaRPr lang="en-US" dirty="0"/>
          </a:p>
        </p:txBody>
      </p:sp>
      <p:sp>
        <p:nvSpPr>
          <p:cNvPr id="4" name="Text Placeholder 3"/>
          <p:cNvSpPr>
            <a:spLocks noGrp="1"/>
          </p:cNvSpPr>
          <p:nvPr>
            <p:ph type="body" sz="half" idx="2"/>
          </p:nvPr>
        </p:nvSpPr>
        <p:spPr>
          <a:xfrm>
            <a:off x="1083504" y="2404119"/>
            <a:ext cx="2456260" cy="1686136"/>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
toinen taso
kolmas taso
neljäs taso
viides taso</a:t>
            </a:r>
            <a:endParaRPr lang="en-US" dirty="0"/>
          </a:p>
        </p:txBody>
      </p:sp>
      <p:sp>
        <p:nvSpPr>
          <p:cNvPr id="5" name="Date Placeholder 4"/>
          <p:cNvSpPr>
            <a:spLocks noGrp="1"/>
          </p:cNvSpPr>
          <p:nvPr>
            <p:ph type="dt" sz="half" idx="10"/>
          </p:nvPr>
        </p:nvSpPr>
        <p:spPr/>
        <p:txBody>
          <a:bodyPr/>
          <a:lstStyle/>
          <a:p>
            <a:fld id="{DA16AA21-1863-4931-97CB-99D0A168701B}" type="datetimeFigureOut">
              <a:rPr lang="en-US" smtClean="0"/>
              <a:t>6/10/19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 smtClean="0"/>
              <a:t>‹#›</a:t>
            </a:fld>
            <a:endParaRPr lang="fi"/>
          </a:p>
        </p:txBody>
      </p:sp>
      <p:cxnSp>
        <p:nvCxnSpPr>
          <p:cNvPr id="17" name="Straight Connector 16"/>
          <p:cNvCxnSpPr/>
          <p:nvPr/>
        </p:nvCxnSpPr>
        <p:spPr>
          <a:xfrm>
            <a:off x="1086210" y="2404118"/>
            <a:ext cx="245211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059245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grpSp>
        <p:nvGrpSpPr>
          <p:cNvPr id="8" name="Group 7"/>
          <p:cNvGrpSpPr/>
          <p:nvPr/>
        </p:nvGrpSpPr>
        <p:grpSpPr>
          <a:xfrm>
            <a:off x="5608041" y="361628"/>
            <a:ext cx="3055900" cy="3861826"/>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088405" y="847135"/>
            <a:ext cx="4149246" cy="1372938"/>
          </a:xfrm>
        </p:spPr>
        <p:txBody>
          <a:bodyPr anchor="b">
            <a:normAutofit/>
          </a:bodyPr>
          <a:lstStyle>
            <a:lvl1pPr>
              <a:defRPr sz="2400"/>
            </a:lvl1pPr>
          </a:lstStyle>
          <a:p>
            <a:r>
              <a:rPr lang="fi-FI"/>
              <a:t>Muokkaa ots. perustyyl. napsautt.</a:t>
            </a:r>
            <a:endParaRPr lang="en-US" dirty="0"/>
          </a:p>
        </p:txBody>
      </p:sp>
      <p:sp>
        <p:nvSpPr>
          <p:cNvPr id="3" name="Picture Placeholder 2"/>
          <p:cNvSpPr>
            <a:spLocks noGrp="1" noChangeAspect="1"/>
          </p:cNvSpPr>
          <p:nvPr>
            <p:ph type="pic" idx="1"/>
          </p:nvPr>
        </p:nvSpPr>
        <p:spPr>
          <a:xfrm>
            <a:off x="6093292" y="841907"/>
            <a:ext cx="2093378" cy="2899745"/>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a:t>Lisää kuva napsauttamalla kuvaketta</a:t>
            </a:r>
            <a:endParaRPr lang="en-US" dirty="0"/>
          </a:p>
        </p:txBody>
      </p:sp>
      <p:sp>
        <p:nvSpPr>
          <p:cNvPr id="4" name="Text Placeholder 3"/>
          <p:cNvSpPr>
            <a:spLocks noGrp="1"/>
          </p:cNvSpPr>
          <p:nvPr>
            <p:ph type="body" sz="half" idx="2"/>
          </p:nvPr>
        </p:nvSpPr>
        <p:spPr>
          <a:xfrm>
            <a:off x="1087747" y="2359494"/>
            <a:ext cx="4143303" cy="1502807"/>
          </a:xfrm>
        </p:spPr>
        <p:txBody>
          <a:bodyPr>
            <a:normAutofit/>
          </a:bodyPr>
          <a:lstStyle>
            <a:lvl1pPr marL="0" indent="0" algn="l">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
toinen taso
kolmas taso
neljäs taso
viides taso</a:t>
            </a:r>
            <a:endParaRPr lang="en-US" dirty="0"/>
          </a:p>
        </p:txBody>
      </p:sp>
      <p:sp>
        <p:nvSpPr>
          <p:cNvPr id="5" name="Date Placeholder 4"/>
          <p:cNvSpPr>
            <a:spLocks noGrp="1"/>
          </p:cNvSpPr>
          <p:nvPr>
            <p:ph type="dt" sz="half" idx="10"/>
          </p:nvPr>
        </p:nvSpPr>
        <p:spPr>
          <a:xfrm>
            <a:off x="1085537" y="4102393"/>
            <a:ext cx="4145513" cy="240092"/>
          </a:xfrm>
        </p:spPr>
        <p:txBody>
          <a:bodyPr/>
          <a:lstStyle>
            <a:lvl1pPr algn="l">
              <a:defRPr/>
            </a:lvl1pPr>
          </a:lstStyle>
          <a:p>
            <a:fld id="{3772C379-9A7C-4C87-A116-CBE9F58B04C5}" type="datetimeFigureOut">
              <a:rPr lang="en-US" smtClean="0"/>
              <a:t>6/10/19</a:t>
            </a:fld>
            <a:endParaRPr lang="en-US"/>
          </a:p>
        </p:txBody>
      </p:sp>
      <p:sp>
        <p:nvSpPr>
          <p:cNvPr id="6" name="Footer Placeholder 5"/>
          <p:cNvSpPr>
            <a:spLocks noGrp="1"/>
          </p:cNvSpPr>
          <p:nvPr>
            <p:ph type="ftr" sz="quarter" idx="11"/>
          </p:nvPr>
        </p:nvSpPr>
        <p:spPr>
          <a:xfrm>
            <a:off x="1085537" y="238981"/>
            <a:ext cx="4155753" cy="240698"/>
          </a:xfrm>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 smtClean="0"/>
              <a:t>‹#›</a:t>
            </a:fld>
            <a:endParaRPr lang="fi"/>
          </a:p>
        </p:txBody>
      </p:sp>
      <p:cxnSp>
        <p:nvCxnSpPr>
          <p:cNvPr id="31" name="Straight Connector 30"/>
          <p:cNvCxnSpPr/>
          <p:nvPr/>
        </p:nvCxnSpPr>
        <p:spPr>
          <a:xfrm>
            <a:off x="1085537" y="2357704"/>
            <a:ext cx="414551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3788927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1514607"/>
            <a:ext cx="9144000" cy="3079456"/>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4594860"/>
            <a:ext cx="9144000" cy="557213"/>
          </a:xfrm>
          <a:prstGeom prst="rect">
            <a:avLst/>
          </a:prstGeom>
        </p:spPr>
      </p:pic>
      <p:sp>
        <p:nvSpPr>
          <p:cNvPr id="2" name="Title Placeholder 1"/>
          <p:cNvSpPr>
            <a:spLocks noGrp="1"/>
          </p:cNvSpPr>
          <p:nvPr>
            <p:ph type="title"/>
          </p:nvPr>
        </p:nvSpPr>
        <p:spPr>
          <a:xfrm>
            <a:off x="1088685" y="603390"/>
            <a:ext cx="7202456" cy="786926"/>
          </a:xfrm>
          <a:prstGeom prst="rect">
            <a:avLst/>
          </a:prstGeom>
        </p:spPr>
        <p:txBody>
          <a:bodyPr vert="horz" lIns="91440" tIns="45720" rIns="91440" bIns="45720" rtlCol="0" anchor="t">
            <a:normAutofit/>
          </a:bodyPr>
          <a:lstStyle/>
          <a:p>
            <a:r>
              <a:rPr lang="fi-FI"/>
              <a:t>Muokkaa ots. perustyyl. napsautt.</a:t>
            </a:r>
            <a:endParaRPr lang="en-US" dirty="0"/>
          </a:p>
        </p:txBody>
      </p:sp>
      <p:sp>
        <p:nvSpPr>
          <p:cNvPr id="3" name="Text Placeholder 2"/>
          <p:cNvSpPr>
            <a:spLocks noGrp="1"/>
          </p:cNvSpPr>
          <p:nvPr>
            <p:ph type="body" idx="1"/>
          </p:nvPr>
        </p:nvSpPr>
        <p:spPr>
          <a:xfrm>
            <a:off x="1088685" y="1511799"/>
            <a:ext cx="7202456" cy="25879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65604" y="247778"/>
            <a:ext cx="2625536" cy="231901"/>
          </a:xfrm>
          <a:prstGeom prst="rect">
            <a:avLst/>
          </a:prstGeom>
        </p:spPr>
        <p:txBody>
          <a:bodyPr vert="horz" lIns="91440" tIns="45720" rIns="91440" bIns="45720" rtlCol="0" anchor="ctr"/>
          <a:lstStyle>
            <a:lvl1pPr algn="r">
              <a:defRPr sz="750">
                <a:solidFill>
                  <a:schemeClr val="tx1">
                    <a:tint val="75000"/>
                  </a:schemeClr>
                </a:solidFill>
              </a:defRPr>
            </a:lvl1pPr>
          </a:lstStyle>
          <a:p>
            <a:fld id="{8664C608-40B1-4030-A28D-5B74BC98ADCE}" type="datetimeFigureOut">
              <a:rPr lang="en-US" smtClean="0"/>
              <a:t>6/10/19</a:t>
            </a:fld>
            <a:endParaRPr lang="en-US" dirty="0"/>
          </a:p>
        </p:txBody>
      </p:sp>
      <p:sp>
        <p:nvSpPr>
          <p:cNvPr id="5" name="Footer Placeholder 4"/>
          <p:cNvSpPr>
            <a:spLocks noGrp="1"/>
          </p:cNvSpPr>
          <p:nvPr>
            <p:ph type="ftr" sz="quarter" idx="3"/>
          </p:nvPr>
        </p:nvSpPr>
        <p:spPr>
          <a:xfrm>
            <a:off x="1088684" y="246981"/>
            <a:ext cx="4454127" cy="231901"/>
          </a:xfrm>
          <a:prstGeom prst="rect">
            <a:avLst/>
          </a:prstGeom>
        </p:spPr>
        <p:txBody>
          <a:bodyPr vert="horz" lIns="91440" tIns="45720" rIns="91440" bIns="45720" rtlCol="0" anchor="ctr"/>
          <a:lstStyle>
            <a:lvl1pPr algn="l">
              <a:defRPr sz="7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0046" y="599230"/>
            <a:ext cx="608264" cy="377684"/>
          </a:xfrm>
          <a:prstGeom prst="rect">
            <a:avLst/>
          </a:prstGeom>
        </p:spPr>
        <p:txBody>
          <a:bodyPr vert="horz" lIns="91440" tIns="45720" rIns="91440" bIns="45720" rtlCol="0" anchor="t"/>
          <a:lstStyle>
            <a:lvl1pPr algn="r">
              <a:defRPr sz="2100">
                <a:solidFill>
                  <a:schemeClr val="accent1"/>
                </a:solidFill>
              </a:defRPr>
            </a:lvl1pPr>
          </a:lstStyle>
          <a:p>
            <a:pPr marL="0" lvl="0" indent="0" algn="r" rtl="0">
              <a:spcBef>
                <a:spcPts val="0"/>
              </a:spcBef>
              <a:spcAft>
                <a:spcPts val="0"/>
              </a:spcAft>
              <a:buNone/>
            </a:pPr>
            <a:fld id="{00000000-1234-1234-1234-123412341234}" type="slidenum">
              <a:rPr lang="fi" smtClean="0"/>
              <a:t>‹#›</a:t>
            </a:fld>
            <a:endParaRPr lang="fi"/>
          </a:p>
        </p:txBody>
      </p:sp>
      <p:cxnSp>
        <p:nvCxnSpPr>
          <p:cNvPr id="10" name="Straight Connector 9"/>
          <p:cNvCxnSpPr/>
          <p:nvPr/>
        </p:nvCxnSpPr>
        <p:spPr>
          <a:xfrm>
            <a:off x="0" y="4596310"/>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2180048"/>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 id="2147483850" r:id="rId12"/>
  </p:sldLayoutIdLst>
  <p:hf sldNum="0" hdr="0" ftr="0" dt="0"/>
  <p:txStyles>
    <p:titleStyle>
      <a:lvl1pPr algn="l" defTabSz="685800" rtl="0" eaLnBrk="1" latinLnBrk="0" hangingPunct="1">
        <a:lnSpc>
          <a:spcPct val="90000"/>
        </a:lnSpc>
        <a:spcBef>
          <a:spcPct val="0"/>
        </a:spcBef>
        <a:buNone/>
        <a:defRPr sz="2400" b="0" i="0" kern="1200" cap="all">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s://blogs.helsinki.fi/tiedontuotanto/"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fi" sz="3200" dirty="0"/>
              <a:t>Tiedontuotannon regiimit ja asiantuntijavalta</a:t>
            </a:r>
            <a:br>
              <a:rPr lang="fi" sz="3200" dirty="0"/>
            </a:br>
            <a:r>
              <a:rPr lang="fi" sz="3200" dirty="0"/>
              <a:t>– hankkeen LÖYDÖKSET ja niiden merkitys</a:t>
            </a:r>
            <a:endParaRPr sz="3200" dirty="0"/>
          </a:p>
        </p:txBody>
      </p:sp>
      <p:sp>
        <p:nvSpPr>
          <p:cNvPr id="55" name="Google Shape;55;p13"/>
          <p:cNvSpPr txBox="1">
            <a:spLocks noGrp="1"/>
          </p:cNvSpPr>
          <p:nvPr>
            <p:ph type="subTitle" idx="1"/>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i" sz="1400" dirty="0"/>
              <a:t>Ville-Pekka Sorsa (HY)</a:t>
            </a:r>
          </a:p>
          <a:p>
            <a:pPr marL="0" lvl="0" indent="0" algn="ctr" rtl="0">
              <a:spcBef>
                <a:spcPts val="0"/>
              </a:spcBef>
              <a:spcAft>
                <a:spcPts val="0"/>
              </a:spcAft>
              <a:buNone/>
            </a:pPr>
            <a:r>
              <a:rPr lang="fi" sz="1400" dirty="0"/>
              <a:t>ANTTI ALAJA (TUNI)</a:t>
            </a:r>
          </a:p>
          <a:p>
            <a:pPr marL="0" lvl="0" indent="0" algn="ctr" rtl="0">
              <a:spcBef>
                <a:spcPts val="0"/>
              </a:spcBef>
              <a:spcAft>
                <a:spcPts val="0"/>
              </a:spcAft>
              <a:buNone/>
            </a:pPr>
            <a:r>
              <a:rPr lang="fi" sz="1400" dirty="0"/>
              <a:t>JOEL KAITILA (JY)</a:t>
            </a:r>
          </a:p>
          <a:p>
            <a:pPr marL="0" lvl="0" indent="0" algn="ctr" rtl="0">
              <a:spcBef>
                <a:spcPts val="0"/>
              </a:spcBef>
              <a:spcAft>
                <a:spcPts val="0"/>
              </a:spcAft>
              <a:buNone/>
            </a:pPr>
            <a:endParaRPr lang="fi" sz="1400" dirty="0"/>
          </a:p>
          <a:p>
            <a:pPr marL="0" lvl="0" indent="0" algn="ctr" rtl="0">
              <a:spcBef>
                <a:spcPts val="0"/>
              </a:spcBef>
              <a:spcAft>
                <a:spcPts val="0"/>
              </a:spcAft>
              <a:buNone/>
            </a:pPr>
            <a:r>
              <a:rPr lang="fi" sz="1400" dirty="0"/>
              <a:t>Suomen Kulttuurirahasto</a:t>
            </a:r>
          </a:p>
          <a:p>
            <a:pPr marL="0" lvl="0" indent="0" algn="ctr" rtl="0">
              <a:spcBef>
                <a:spcPts val="0"/>
              </a:spcBef>
              <a:spcAft>
                <a:spcPts val="0"/>
              </a:spcAft>
              <a:buNone/>
            </a:pPr>
            <a:r>
              <a:rPr lang="fi" sz="1400" dirty="0"/>
              <a:t>10.6.2019</a:t>
            </a:r>
            <a:endParaRPr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1"/>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dirty="0"/>
              <a:t>Löydökset pähkinänkuoressa (2)</a:t>
            </a:r>
            <a:endParaRPr dirty="0"/>
          </a:p>
        </p:txBody>
      </p:sp>
      <p:sp>
        <p:nvSpPr>
          <p:cNvPr id="102" name="Google Shape;102;p21"/>
          <p:cNvSpPr txBox="1">
            <a:spLocks noGrp="1"/>
          </p:cNvSpPr>
          <p:nvPr>
            <p:ph type="body" idx="1"/>
          </p:nvPr>
        </p:nvSpPr>
        <p:spPr>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fi" dirty="0"/>
              <a:t>Regiimin luonne ja toiminta ei sellaisenaan riitä selittämään politiikkatoimenpiteitä – pitää tarkemmin katsoa a) mitä päätöstä selitetään ja b) miten tiedontuotanto on kytketty asiaa koskevaan päätöksentekoon. </a:t>
            </a:r>
            <a:r>
              <a:rPr lang="fi" b="1" dirty="0"/>
              <a:t>Suhde muihin selitysmalleihin </a:t>
            </a:r>
            <a:r>
              <a:rPr lang="fi" dirty="0"/>
              <a:t>epäselvä tai ainakin </a:t>
            </a:r>
            <a:r>
              <a:rPr lang="fi" b="1" dirty="0"/>
              <a:t>epätarkka</a:t>
            </a:r>
            <a:r>
              <a:rPr lang="fi" dirty="0"/>
              <a:t>.</a:t>
            </a:r>
          </a:p>
          <a:p>
            <a:pPr marL="0" lvl="0" indent="0" algn="l" rtl="0">
              <a:spcBef>
                <a:spcPts val="0"/>
              </a:spcBef>
              <a:spcAft>
                <a:spcPts val="0"/>
              </a:spcAft>
              <a:buNone/>
            </a:pPr>
            <a:endParaRPr lang="fi" dirty="0"/>
          </a:p>
          <a:p>
            <a:pPr marL="285750" indent="-285750"/>
            <a:r>
              <a:rPr lang="fi" dirty="0"/>
              <a:t>Palkkapolitiikan tapauksessa vahvat instituutiot ja intressiristiriidat. Suomen kilpailukykysopimusta 2016 koskeva tutkimuksemme näyttää, että tiedontuotannon muutos selittää ideoiden muutoksen (ULC alas) ja käsityksen ”vastavirtaan menevien” toimintatapojen (keskitetty sopiminen) tarpeesta.</a:t>
            </a:r>
            <a:r>
              <a:rPr lang="fi-FI" i="1" dirty="0"/>
              <a:t> </a:t>
            </a:r>
            <a:r>
              <a:rPr lang="fi-FI" dirty="0"/>
              <a:t>Eivät kuitenkaan selitä ideoiden omaksumista (intressiristiriidat ja valta-asetelmat) tai ”myötävirtaa” (institutionaaliset kokemukset). Miksi ideoilla oli siis niin paljon valtaa tilanteessa? TT-</a:t>
            </a:r>
            <a:r>
              <a:rPr lang="fi-FI" dirty="0" err="1"/>
              <a:t>regiimin</a:t>
            </a:r>
            <a:r>
              <a:rPr lang="fi-FI" dirty="0"/>
              <a:t> toiminnassa ei muutosta.</a:t>
            </a:r>
          </a:p>
          <a:p>
            <a:pPr marL="285750" indent="-285750"/>
            <a:endParaRPr lang="fi-FI" dirty="0"/>
          </a:p>
          <a:p>
            <a:pPr marL="285750" indent="-285750"/>
            <a:r>
              <a:rPr lang="fi-FI" dirty="0"/>
              <a:t>Työeläkejärjestelmän tapauksessa tiedontuotannon asema päätöksenteossa muuttuu koko ajan. Esim. julkisen sektorin kestävyysvajetta ja kaikkea muuta koskeva tiedontuotanto oli eroteltu työeläkereformissa (2017). Edellisen sisältämille ideoille annettiin kontrolloiva preskriptiivinen asema, jälkimmäisille formatiivinen evaluoiva asema neuvotteluissa. Miksi yksien ideoille annetaan erilaista valtaa kuin toisten – mikä mahdollistaa </a:t>
            </a:r>
            <a:r>
              <a:rPr lang="fi-FI" dirty="0" err="1"/>
              <a:t>tt-regiimin</a:t>
            </a:r>
            <a:r>
              <a:rPr lang="fi-FI" dirty="0"/>
              <a:t> toimimisen selittäjänä?</a:t>
            </a:r>
            <a:endParaRPr dirty="0"/>
          </a:p>
        </p:txBody>
      </p:sp>
    </p:spTree>
    <p:extLst>
      <p:ext uri="{BB962C8B-B14F-4D97-AF65-F5344CB8AC3E}">
        <p14:creationId xmlns:p14="http://schemas.microsoft.com/office/powerpoint/2010/main" val="1361413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AF306D9A-1A69-DB4C-B7FF-50B4D297E957}"/>
              </a:ext>
            </a:extLst>
          </p:cNvPr>
          <p:cNvGraphicFramePr>
            <a:graphicFrameLocks noGrp="1"/>
          </p:cNvGraphicFramePr>
          <p:nvPr>
            <p:extLst>
              <p:ext uri="{D42A27DB-BD31-4B8C-83A1-F6EECF244321}">
                <p14:modId xmlns:p14="http://schemas.microsoft.com/office/powerpoint/2010/main" val="1966519925"/>
              </p:ext>
            </p:extLst>
          </p:nvPr>
        </p:nvGraphicFramePr>
        <p:xfrm>
          <a:off x="152362" y="1181559"/>
          <a:ext cx="8813792" cy="3882853"/>
        </p:xfrm>
        <a:graphic>
          <a:graphicData uri="http://schemas.openxmlformats.org/drawingml/2006/table">
            <a:tbl>
              <a:tblPr firstRow="1" bandRow="1">
                <a:tableStyleId>{8EC20E35-A176-4012-BC5E-935CFFF8708E}</a:tableStyleId>
              </a:tblPr>
              <a:tblGrid>
                <a:gridCol w="1585754">
                  <a:extLst>
                    <a:ext uri="{9D8B030D-6E8A-4147-A177-3AD203B41FA5}">
                      <a16:colId xmlns:a16="http://schemas.microsoft.com/office/drawing/2014/main" val="865929610"/>
                    </a:ext>
                  </a:extLst>
                </a:gridCol>
                <a:gridCol w="2418248">
                  <a:extLst>
                    <a:ext uri="{9D8B030D-6E8A-4147-A177-3AD203B41FA5}">
                      <a16:colId xmlns:a16="http://schemas.microsoft.com/office/drawing/2014/main" val="539021510"/>
                    </a:ext>
                  </a:extLst>
                </a:gridCol>
                <a:gridCol w="2373031">
                  <a:extLst>
                    <a:ext uri="{9D8B030D-6E8A-4147-A177-3AD203B41FA5}">
                      <a16:colId xmlns:a16="http://schemas.microsoft.com/office/drawing/2014/main" val="1547594651"/>
                    </a:ext>
                  </a:extLst>
                </a:gridCol>
                <a:gridCol w="2436759">
                  <a:extLst>
                    <a:ext uri="{9D8B030D-6E8A-4147-A177-3AD203B41FA5}">
                      <a16:colId xmlns:a16="http://schemas.microsoft.com/office/drawing/2014/main" val="3134513396"/>
                    </a:ext>
                  </a:extLst>
                </a:gridCol>
              </a:tblGrid>
              <a:tr h="615657">
                <a:tc>
                  <a:txBody>
                    <a:bodyPr/>
                    <a:lstStyle/>
                    <a:p>
                      <a:pPr>
                        <a:lnSpc>
                          <a:spcPct val="100000"/>
                        </a:lnSpc>
                        <a:spcAft>
                          <a:spcPts val="0"/>
                        </a:spcAft>
                      </a:pPr>
                      <a:r>
                        <a:rPr lang="fi-FI" sz="1400" cap="all" spc="150" dirty="0">
                          <a:effectLst/>
                        </a:rPr>
                        <a:t> </a:t>
                      </a:r>
                      <a:endParaRPr lang="fi-FI" sz="1400" b="0" cap="all" spc="150" dirty="0">
                        <a:solidFill>
                          <a:schemeClr val="lt1"/>
                        </a:solidFill>
                        <a:effectLst/>
                        <a:latin typeface="Arial" panose="020B0604020202020204" pitchFamily="34" charset="0"/>
                        <a:ea typeface="Arial" panose="020B0604020202020204" pitchFamily="34" charset="0"/>
                      </a:endParaRPr>
                    </a:p>
                  </a:txBody>
                  <a:tcPr marL="139967" marR="139967" marT="139967" marB="139967"/>
                </a:tc>
                <a:tc>
                  <a:txBody>
                    <a:bodyPr/>
                    <a:lstStyle/>
                    <a:p>
                      <a:pPr algn="ctr">
                        <a:lnSpc>
                          <a:spcPct val="100000"/>
                        </a:lnSpc>
                        <a:spcAft>
                          <a:spcPts val="0"/>
                        </a:spcAft>
                      </a:pPr>
                      <a:r>
                        <a:rPr lang="fi-FI" sz="1200" cap="all" spc="150">
                          <a:effectLst/>
                        </a:rPr>
                        <a:t>Poliittinen valta</a:t>
                      </a:r>
                      <a:endParaRPr lang="fi-FI" sz="1200" b="0" cap="all" spc="150">
                        <a:solidFill>
                          <a:schemeClr val="lt1"/>
                        </a:solidFill>
                        <a:effectLst/>
                        <a:latin typeface="Arial" panose="020B0604020202020204" pitchFamily="34" charset="0"/>
                        <a:ea typeface="Arial" panose="020B0604020202020204" pitchFamily="34" charset="0"/>
                      </a:endParaRPr>
                    </a:p>
                  </a:txBody>
                  <a:tcPr marL="139967" marR="139967" marT="139967" marB="139967" anchor="ctr"/>
                </a:tc>
                <a:tc>
                  <a:txBody>
                    <a:bodyPr/>
                    <a:lstStyle/>
                    <a:p>
                      <a:pPr algn="ctr">
                        <a:lnSpc>
                          <a:spcPct val="100000"/>
                        </a:lnSpc>
                        <a:spcAft>
                          <a:spcPts val="0"/>
                        </a:spcAft>
                      </a:pPr>
                      <a:r>
                        <a:rPr lang="fi-FI" sz="1200" cap="all" spc="150" dirty="0">
                          <a:effectLst/>
                        </a:rPr>
                        <a:t>Neuvonantaja-valta</a:t>
                      </a:r>
                      <a:endParaRPr lang="fi-FI" sz="1200" b="0" cap="all" spc="150" dirty="0">
                        <a:solidFill>
                          <a:schemeClr val="lt1"/>
                        </a:solidFill>
                        <a:effectLst/>
                        <a:latin typeface="Arial" panose="020B0604020202020204" pitchFamily="34" charset="0"/>
                        <a:ea typeface="Arial" panose="020B0604020202020204" pitchFamily="34" charset="0"/>
                      </a:endParaRPr>
                    </a:p>
                  </a:txBody>
                  <a:tcPr marL="139967" marR="139967" marT="139967" marB="139967" anchor="ctr"/>
                </a:tc>
                <a:tc>
                  <a:txBody>
                    <a:bodyPr/>
                    <a:lstStyle/>
                    <a:p>
                      <a:pPr algn="ctr">
                        <a:lnSpc>
                          <a:spcPct val="100000"/>
                        </a:lnSpc>
                        <a:spcAft>
                          <a:spcPts val="0"/>
                        </a:spcAft>
                      </a:pPr>
                      <a:r>
                        <a:rPr lang="fi-FI" sz="1200" cap="all" spc="150" dirty="0">
                          <a:effectLst/>
                        </a:rPr>
                        <a:t>Asiantuntija-valta</a:t>
                      </a:r>
                      <a:endParaRPr lang="fi-FI" sz="1200" b="0" cap="all" spc="150" dirty="0">
                        <a:solidFill>
                          <a:schemeClr val="lt1"/>
                        </a:solidFill>
                        <a:effectLst/>
                        <a:latin typeface="Arial" panose="020B0604020202020204" pitchFamily="34" charset="0"/>
                        <a:ea typeface="Arial" panose="020B0604020202020204" pitchFamily="34" charset="0"/>
                      </a:endParaRPr>
                    </a:p>
                  </a:txBody>
                  <a:tcPr marL="139967" marR="139967" marT="139967" marB="139967" anchor="ctr"/>
                </a:tc>
                <a:extLst>
                  <a:ext uri="{0D108BD9-81ED-4DB2-BD59-A6C34878D82A}">
                    <a16:rowId xmlns:a16="http://schemas.microsoft.com/office/drawing/2014/main" val="236194747"/>
                  </a:ext>
                </a:extLst>
              </a:tr>
              <a:tr h="589102">
                <a:tc>
                  <a:txBody>
                    <a:bodyPr/>
                    <a:lstStyle/>
                    <a:p>
                      <a:pPr>
                        <a:lnSpc>
                          <a:spcPct val="100000"/>
                        </a:lnSpc>
                        <a:spcAft>
                          <a:spcPts val="0"/>
                        </a:spcAft>
                      </a:pPr>
                      <a:r>
                        <a:rPr lang="fi-FI" sz="1200" cap="none" spc="0">
                          <a:effectLst/>
                        </a:rPr>
                        <a:t>Tiedon suhde päätöksentekoon</a:t>
                      </a:r>
                      <a:endParaRPr lang="fi-FI" sz="1200" cap="none" spc="0">
                        <a:solidFill>
                          <a:schemeClr val="tx1"/>
                        </a:solidFill>
                        <a:effectLst/>
                        <a:latin typeface="Arial" panose="020B0604020202020204" pitchFamily="34" charset="0"/>
                        <a:ea typeface="Arial" panose="020B0604020202020204" pitchFamily="34" charset="0"/>
                      </a:endParaRPr>
                    </a:p>
                  </a:txBody>
                  <a:tcPr marL="139967" marR="139967" marT="139967" marB="139967" anchor="ctr"/>
                </a:tc>
                <a:tc>
                  <a:txBody>
                    <a:bodyPr/>
                    <a:lstStyle/>
                    <a:p>
                      <a:pPr>
                        <a:lnSpc>
                          <a:spcPct val="100000"/>
                        </a:lnSpc>
                        <a:spcAft>
                          <a:spcPts val="0"/>
                        </a:spcAft>
                      </a:pPr>
                      <a:r>
                        <a:rPr lang="fi-FI" sz="1200" cap="none" spc="0">
                          <a:effectLst/>
                        </a:rPr>
                        <a:t>Riippumaton: tieto valikoidaan vasta päätöksenteossa</a:t>
                      </a:r>
                      <a:endParaRPr lang="fi-FI" sz="1200" cap="none" spc="0">
                        <a:solidFill>
                          <a:schemeClr val="tx1"/>
                        </a:solidFill>
                        <a:effectLst/>
                        <a:latin typeface="Arial" panose="020B0604020202020204" pitchFamily="34" charset="0"/>
                        <a:ea typeface="Arial" panose="020B0604020202020204" pitchFamily="34" charset="0"/>
                      </a:endParaRPr>
                    </a:p>
                  </a:txBody>
                  <a:tcPr marL="139967" marR="139967" marT="139967" marB="139967" anchor="ctr"/>
                </a:tc>
                <a:tc>
                  <a:txBody>
                    <a:bodyPr/>
                    <a:lstStyle/>
                    <a:p>
                      <a:pPr>
                        <a:lnSpc>
                          <a:spcPct val="100000"/>
                        </a:lnSpc>
                        <a:spcAft>
                          <a:spcPts val="0"/>
                        </a:spcAft>
                      </a:pPr>
                      <a:r>
                        <a:rPr lang="fi-FI" sz="1200" cap="none" spc="0" dirty="0">
                          <a:effectLst/>
                        </a:rPr>
                        <a:t>Neuvoa-antava: tieto tuotetaan päätöksentekoa ohjaamaan</a:t>
                      </a:r>
                      <a:endParaRPr lang="fi-FI" sz="1200" cap="none" spc="0" dirty="0">
                        <a:solidFill>
                          <a:schemeClr val="tx1"/>
                        </a:solidFill>
                        <a:effectLst/>
                        <a:latin typeface="Arial" panose="020B0604020202020204" pitchFamily="34" charset="0"/>
                        <a:ea typeface="Arial" panose="020B0604020202020204" pitchFamily="34" charset="0"/>
                      </a:endParaRPr>
                    </a:p>
                  </a:txBody>
                  <a:tcPr marL="139967" marR="139967" marT="139967" marB="139967" anchor="ctr"/>
                </a:tc>
                <a:tc>
                  <a:txBody>
                    <a:bodyPr/>
                    <a:lstStyle/>
                    <a:p>
                      <a:pPr>
                        <a:lnSpc>
                          <a:spcPct val="100000"/>
                        </a:lnSpc>
                        <a:spcAft>
                          <a:spcPts val="0"/>
                        </a:spcAft>
                      </a:pPr>
                      <a:r>
                        <a:rPr lang="fi-FI" sz="1200" cap="none" spc="0">
                          <a:effectLst/>
                        </a:rPr>
                        <a:t>Preskriptiivinen: tieto määrää toimenpiteet</a:t>
                      </a:r>
                      <a:endParaRPr lang="fi-FI" sz="1200" cap="none" spc="0">
                        <a:solidFill>
                          <a:schemeClr val="tx1"/>
                        </a:solidFill>
                        <a:effectLst/>
                        <a:latin typeface="Arial" panose="020B0604020202020204" pitchFamily="34" charset="0"/>
                        <a:ea typeface="Arial" panose="020B0604020202020204" pitchFamily="34" charset="0"/>
                      </a:endParaRPr>
                    </a:p>
                  </a:txBody>
                  <a:tcPr marL="139967" marR="139967" marT="139967" marB="139967" anchor="ctr"/>
                </a:tc>
                <a:extLst>
                  <a:ext uri="{0D108BD9-81ED-4DB2-BD59-A6C34878D82A}">
                    <a16:rowId xmlns:a16="http://schemas.microsoft.com/office/drawing/2014/main" val="115490211"/>
                  </a:ext>
                </a:extLst>
              </a:tr>
              <a:tr h="761709">
                <a:tc>
                  <a:txBody>
                    <a:bodyPr/>
                    <a:lstStyle/>
                    <a:p>
                      <a:pPr>
                        <a:lnSpc>
                          <a:spcPct val="100000"/>
                        </a:lnSpc>
                        <a:spcAft>
                          <a:spcPts val="0"/>
                        </a:spcAft>
                      </a:pPr>
                      <a:r>
                        <a:rPr lang="fi-FI" sz="1200" cap="none" spc="0" dirty="0">
                          <a:effectLst/>
                        </a:rPr>
                        <a:t>Tiedon luonne</a:t>
                      </a:r>
                      <a:endParaRPr lang="fi-FI" sz="1200" cap="none" spc="0" dirty="0">
                        <a:solidFill>
                          <a:schemeClr val="tx1"/>
                        </a:solidFill>
                        <a:effectLst/>
                        <a:latin typeface="Arial" panose="020B0604020202020204" pitchFamily="34" charset="0"/>
                        <a:ea typeface="Arial" panose="020B0604020202020204" pitchFamily="34" charset="0"/>
                      </a:endParaRPr>
                    </a:p>
                  </a:txBody>
                  <a:tcPr marL="139967" marR="139967" marT="139967" marB="139967" anchor="ctr"/>
                </a:tc>
                <a:tc>
                  <a:txBody>
                    <a:bodyPr/>
                    <a:lstStyle/>
                    <a:p>
                      <a:pPr>
                        <a:lnSpc>
                          <a:spcPct val="100000"/>
                        </a:lnSpc>
                        <a:spcAft>
                          <a:spcPts val="0"/>
                        </a:spcAft>
                      </a:pPr>
                      <a:r>
                        <a:rPr lang="fi-FI" sz="1200" cap="none" spc="0" dirty="0">
                          <a:effectLst/>
                        </a:rPr>
                        <a:t>Taustoittava: poliittisia valintoja arvioidaan päätöksentekijöiden antamilla kriteereillä</a:t>
                      </a:r>
                      <a:endParaRPr lang="fi-FI" sz="1200" cap="none" spc="0" dirty="0">
                        <a:solidFill>
                          <a:schemeClr val="tx1"/>
                        </a:solidFill>
                        <a:effectLst/>
                        <a:latin typeface="Arial" panose="020B0604020202020204" pitchFamily="34" charset="0"/>
                        <a:ea typeface="Arial" panose="020B0604020202020204" pitchFamily="34" charset="0"/>
                      </a:endParaRPr>
                    </a:p>
                  </a:txBody>
                  <a:tcPr marL="139967" marR="139967" marT="139967" marB="139967" anchor="ctr"/>
                </a:tc>
                <a:tc>
                  <a:txBody>
                    <a:bodyPr/>
                    <a:lstStyle/>
                    <a:p>
                      <a:pPr>
                        <a:lnSpc>
                          <a:spcPct val="100000"/>
                        </a:lnSpc>
                        <a:spcAft>
                          <a:spcPts val="0"/>
                        </a:spcAft>
                      </a:pPr>
                      <a:r>
                        <a:rPr lang="fi-FI" sz="1200" cap="none" spc="0" dirty="0">
                          <a:effectLst/>
                        </a:rPr>
                        <a:t>Arvioiva: poliittisia valintoja arvioidaan tiedontuottajien kriteereillä</a:t>
                      </a:r>
                      <a:endParaRPr lang="fi-FI" sz="1200" cap="none" spc="0" dirty="0">
                        <a:solidFill>
                          <a:schemeClr val="tx1"/>
                        </a:solidFill>
                        <a:effectLst/>
                        <a:latin typeface="Arial" panose="020B0604020202020204" pitchFamily="34" charset="0"/>
                        <a:ea typeface="Arial" panose="020B0604020202020204" pitchFamily="34" charset="0"/>
                      </a:endParaRPr>
                    </a:p>
                  </a:txBody>
                  <a:tcPr marL="139967" marR="139967" marT="139967" marB="139967" anchor="ctr"/>
                </a:tc>
                <a:tc>
                  <a:txBody>
                    <a:bodyPr/>
                    <a:lstStyle/>
                    <a:p>
                      <a:pPr>
                        <a:lnSpc>
                          <a:spcPct val="100000"/>
                        </a:lnSpc>
                        <a:spcAft>
                          <a:spcPts val="0"/>
                        </a:spcAft>
                      </a:pPr>
                      <a:r>
                        <a:rPr lang="fi-FI" sz="1200" cap="none" spc="0" dirty="0">
                          <a:effectLst/>
                        </a:rPr>
                        <a:t>Mustat laatikot: poliittiset valinnat kirjoitetaan sisään tietoon</a:t>
                      </a:r>
                      <a:endParaRPr lang="fi-FI" sz="1200" cap="none" spc="0" dirty="0">
                        <a:solidFill>
                          <a:schemeClr val="tx1"/>
                        </a:solidFill>
                        <a:effectLst/>
                        <a:latin typeface="Arial" panose="020B0604020202020204" pitchFamily="34" charset="0"/>
                        <a:ea typeface="Arial" panose="020B0604020202020204" pitchFamily="34" charset="0"/>
                      </a:endParaRPr>
                    </a:p>
                  </a:txBody>
                  <a:tcPr marL="139967" marR="139967" marT="139967" marB="139967" anchor="ctr"/>
                </a:tc>
                <a:extLst>
                  <a:ext uri="{0D108BD9-81ED-4DB2-BD59-A6C34878D82A}">
                    <a16:rowId xmlns:a16="http://schemas.microsoft.com/office/drawing/2014/main" val="3495955002"/>
                  </a:ext>
                </a:extLst>
              </a:tr>
              <a:tr h="761709">
                <a:tc>
                  <a:txBody>
                    <a:bodyPr/>
                    <a:lstStyle/>
                    <a:p>
                      <a:pPr>
                        <a:lnSpc>
                          <a:spcPct val="100000"/>
                        </a:lnSpc>
                        <a:spcAft>
                          <a:spcPts val="0"/>
                        </a:spcAft>
                      </a:pPr>
                      <a:r>
                        <a:rPr lang="fi-FI" sz="1200" cap="none" spc="0" dirty="0">
                          <a:effectLst/>
                        </a:rPr>
                        <a:t>Tiedontuottajien tunnustaminen päätöksenteossa</a:t>
                      </a:r>
                      <a:endParaRPr lang="fi-FI" sz="1200" cap="none" spc="0" dirty="0">
                        <a:solidFill>
                          <a:schemeClr val="tx1"/>
                        </a:solidFill>
                        <a:effectLst/>
                        <a:latin typeface="Arial" panose="020B0604020202020204" pitchFamily="34" charset="0"/>
                        <a:ea typeface="Arial" panose="020B0604020202020204" pitchFamily="34" charset="0"/>
                      </a:endParaRPr>
                    </a:p>
                  </a:txBody>
                  <a:tcPr marL="139967" marR="139967" marT="139967" marB="139967" anchor="ctr"/>
                </a:tc>
                <a:tc>
                  <a:txBody>
                    <a:bodyPr/>
                    <a:lstStyle/>
                    <a:p>
                      <a:pPr>
                        <a:lnSpc>
                          <a:spcPct val="100000"/>
                        </a:lnSpc>
                        <a:spcAft>
                          <a:spcPts val="0"/>
                        </a:spcAft>
                      </a:pPr>
                      <a:r>
                        <a:rPr lang="fi-FI" sz="1200" cap="none" spc="0" dirty="0">
                          <a:effectLst/>
                        </a:rPr>
                        <a:t>Avoin: päätöksentekijät valikoivat tiedontuottajat</a:t>
                      </a:r>
                      <a:endParaRPr lang="fi-FI" sz="1200" cap="none" spc="0" dirty="0">
                        <a:solidFill>
                          <a:schemeClr val="tx1"/>
                        </a:solidFill>
                        <a:effectLst/>
                        <a:latin typeface="Arial" panose="020B0604020202020204" pitchFamily="34" charset="0"/>
                        <a:ea typeface="Arial" panose="020B0604020202020204" pitchFamily="34" charset="0"/>
                      </a:endParaRPr>
                    </a:p>
                  </a:txBody>
                  <a:tcPr marL="139967" marR="139967" marT="139967" marB="139967" anchor="ctr"/>
                </a:tc>
                <a:tc>
                  <a:txBody>
                    <a:bodyPr/>
                    <a:lstStyle/>
                    <a:p>
                      <a:pPr>
                        <a:lnSpc>
                          <a:spcPct val="100000"/>
                        </a:lnSpc>
                        <a:spcAft>
                          <a:spcPts val="0"/>
                        </a:spcAft>
                      </a:pPr>
                      <a:r>
                        <a:rPr lang="fi-FI" sz="1200" cap="none" spc="0" dirty="0">
                          <a:effectLst/>
                        </a:rPr>
                        <a:t>Neuvoteltu: päätöksentekijät ja tiedontuottajat valikoivat</a:t>
                      </a:r>
                      <a:endParaRPr lang="fi-FI" sz="1200" cap="none" spc="0" dirty="0">
                        <a:solidFill>
                          <a:schemeClr val="tx1"/>
                        </a:solidFill>
                        <a:effectLst/>
                        <a:latin typeface="Arial" panose="020B0604020202020204" pitchFamily="34" charset="0"/>
                        <a:ea typeface="Arial" panose="020B0604020202020204" pitchFamily="34" charset="0"/>
                      </a:endParaRPr>
                    </a:p>
                  </a:txBody>
                  <a:tcPr marL="139967" marR="139967" marT="139967" marB="139967" anchor="ctr"/>
                </a:tc>
                <a:tc>
                  <a:txBody>
                    <a:bodyPr/>
                    <a:lstStyle/>
                    <a:p>
                      <a:pPr>
                        <a:lnSpc>
                          <a:spcPct val="100000"/>
                        </a:lnSpc>
                        <a:spcAft>
                          <a:spcPts val="0"/>
                        </a:spcAft>
                      </a:pPr>
                      <a:r>
                        <a:rPr lang="fi-FI" sz="1200" cap="none" spc="0" dirty="0">
                          <a:effectLst/>
                        </a:rPr>
                        <a:t>Suljettu: tiedontuottajat valikoivat</a:t>
                      </a:r>
                      <a:endParaRPr lang="fi-FI" sz="1200" cap="none" spc="0" dirty="0">
                        <a:solidFill>
                          <a:schemeClr val="tx1"/>
                        </a:solidFill>
                        <a:effectLst/>
                        <a:latin typeface="Arial" panose="020B0604020202020204" pitchFamily="34" charset="0"/>
                        <a:ea typeface="Arial" panose="020B0604020202020204" pitchFamily="34" charset="0"/>
                      </a:endParaRPr>
                    </a:p>
                  </a:txBody>
                  <a:tcPr marL="139967" marR="139967" marT="139967" marB="139967" anchor="ctr"/>
                </a:tc>
                <a:extLst>
                  <a:ext uri="{0D108BD9-81ED-4DB2-BD59-A6C34878D82A}">
                    <a16:rowId xmlns:a16="http://schemas.microsoft.com/office/drawing/2014/main" val="4178975811"/>
                  </a:ext>
                </a:extLst>
              </a:tr>
              <a:tr h="934317">
                <a:tc>
                  <a:txBody>
                    <a:bodyPr/>
                    <a:lstStyle/>
                    <a:p>
                      <a:pPr>
                        <a:lnSpc>
                          <a:spcPct val="100000"/>
                        </a:lnSpc>
                        <a:spcAft>
                          <a:spcPts val="0"/>
                        </a:spcAft>
                      </a:pPr>
                      <a:r>
                        <a:rPr lang="fi-FI" sz="1200" cap="none" spc="0">
                          <a:effectLst/>
                        </a:rPr>
                        <a:t>Politiikkaideoiden tuottajat</a:t>
                      </a:r>
                      <a:endParaRPr lang="fi-FI" sz="1200" cap="none" spc="0">
                        <a:solidFill>
                          <a:schemeClr val="tx1"/>
                        </a:solidFill>
                        <a:effectLst/>
                        <a:latin typeface="Arial" panose="020B0604020202020204" pitchFamily="34" charset="0"/>
                        <a:ea typeface="Arial" panose="020B0604020202020204" pitchFamily="34" charset="0"/>
                      </a:endParaRPr>
                    </a:p>
                  </a:txBody>
                  <a:tcPr marL="139967" marR="139967" marT="139967" marB="139967" anchor="ctr"/>
                </a:tc>
                <a:tc>
                  <a:txBody>
                    <a:bodyPr/>
                    <a:lstStyle/>
                    <a:p>
                      <a:pPr>
                        <a:lnSpc>
                          <a:spcPct val="100000"/>
                        </a:lnSpc>
                        <a:spcAft>
                          <a:spcPts val="0"/>
                        </a:spcAft>
                      </a:pPr>
                      <a:r>
                        <a:rPr lang="fi-FI" sz="1200" cap="none" spc="0">
                          <a:effectLst/>
                        </a:rPr>
                        <a:t>Päätöksentekijät määrittelevät normatiiviset ja kognitiiviset ideat</a:t>
                      </a:r>
                      <a:endParaRPr lang="fi-FI" sz="1200" cap="none" spc="0">
                        <a:solidFill>
                          <a:schemeClr val="tx1"/>
                        </a:solidFill>
                        <a:effectLst/>
                        <a:latin typeface="Arial" panose="020B0604020202020204" pitchFamily="34" charset="0"/>
                        <a:ea typeface="Arial" panose="020B0604020202020204" pitchFamily="34" charset="0"/>
                      </a:endParaRPr>
                    </a:p>
                  </a:txBody>
                  <a:tcPr marL="139967" marR="139967" marT="139967" marB="139967" anchor="ctr"/>
                </a:tc>
                <a:tc>
                  <a:txBody>
                    <a:bodyPr/>
                    <a:lstStyle/>
                    <a:p>
                      <a:pPr>
                        <a:lnSpc>
                          <a:spcPct val="100000"/>
                        </a:lnSpc>
                        <a:spcAft>
                          <a:spcPts val="0"/>
                        </a:spcAft>
                      </a:pPr>
                      <a:r>
                        <a:rPr lang="fi-FI" sz="1200" cap="none" spc="0" dirty="0">
                          <a:effectLst/>
                        </a:rPr>
                        <a:t>Päätöksentekijät määrittelevät normatiiviset, tiedontuottajat kognitiiviset ideat</a:t>
                      </a:r>
                      <a:endParaRPr lang="fi-FI" sz="1200" cap="none" spc="0" dirty="0">
                        <a:solidFill>
                          <a:schemeClr val="tx1"/>
                        </a:solidFill>
                        <a:effectLst/>
                        <a:latin typeface="Arial" panose="020B0604020202020204" pitchFamily="34" charset="0"/>
                        <a:ea typeface="Arial" panose="020B0604020202020204" pitchFamily="34" charset="0"/>
                      </a:endParaRPr>
                    </a:p>
                  </a:txBody>
                  <a:tcPr marL="139967" marR="139967" marT="139967" marB="139967" anchor="ctr"/>
                </a:tc>
                <a:tc>
                  <a:txBody>
                    <a:bodyPr/>
                    <a:lstStyle/>
                    <a:p>
                      <a:pPr>
                        <a:lnSpc>
                          <a:spcPct val="100000"/>
                        </a:lnSpc>
                        <a:spcAft>
                          <a:spcPts val="0"/>
                        </a:spcAft>
                      </a:pPr>
                      <a:r>
                        <a:rPr lang="fi-FI" sz="1200" cap="none" spc="0" dirty="0">
                          <a:effectLst/>
                        </a:rPr>
                        <a:t>Tiedontuottajat määrittelevät normatiiviset ja kognitiiviset ideat</a:t>
                      </a:r>
                      <a:endParaRPr lang="fi-FI" sz="1200" cap="none" spc="0" dirty="0">
                        <a:solidFill>
                          <a:schemeClr val="tx1"/>
                        </a:solidFill>
                        <a:effectLst/>
                        <a:latin typeface="Arial" panose="020B0604020202020204" pitchFamily="34" charset="0"/>
                        <a:ea typeface="Arial" panose="020B0604020202020204" pitchFamily="34" charset="0"/>
                      </a:endParaRPr>
                    </a:p>
                  </a:txBody>
                  <a:tcPr marL="139967" marR="139967" marT="139967" marB="139967" anchor="ctr"/>
                </a:tc>
                <a:extLst>
                  <a:ext uri="{0D108BD9-81ED-4DB2-BD59-A6C34878D82A}">
                    <a16:rowId xmlns:a16="http://schemas.microsoft.com/office/drawing/2014/main" val="4253914267"/>
                  </a:ext>
                </a:extLst>
              </a:tr>
            </a:tbl>
          </a:graphicData>
        </a:graphic>
      </p:graphicFrame>
      <p:sp>
        <p:nvSpPr>
          <p:cNvPr id="3" name="Otsikko 2">
            <a:extLst>
              <a:ext uri="{FF2B5EF4-FFF2-40B4-BE49-F238E27FC236}">
                <a16:creationId xmlns:a16="http://schemas.microsoft.com/office/drawing/2014/main" id="{0B6979E4-CE72-2149-B597-F2B23A27B5E6}"/>
              </a:ext>
            </a:extLst>
          </p:cNvPr>
          <p:cNvSpPr>
            <a:spLocks noGrp="1"/>
          </p:cNvSpPr>
          <p:nvPr>
            <p:ph type="title"/>
          </p:nvPr>
        </p:nvSpPr>
        <p:spPr>
          <a:xfrm>
            <a:off x="1126470" y="263324"/>
            <a:ext cx="7202456" cy="786926"/>
          </a:xfrm>
        </p:spPr>
        <p:txBody>
          <a:bodyPr/>
          <a:lstStyle/>
          <a:p>
            <a:r>
              <a:rPr lang="fi-FI" dirty="0"/>
              <a:t>Jatkopohdinta: Millaista valtaa tiedontuottajat käyttävät?</a:t>
            </a:r>
          </a:p>
        </p:txBody>
      </p:sp>
    </p:spTree>
    <p:extLst>
      <p:ext uri="{BB962C8B-B14F-4D97-AF65-F5344CB8AC3E}">
        <p14:creationId xmlns:p14="http://schemas.microsoft.com/office/powerpoint/2010/main" val="1194459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1C477CE-1625-F943-994B-39DFF35ACCE8}"/>
              </a:ext>
            </a:extLst>
          </p:cNvPr>
          <p:cNvSpPr>
            <a:spLocks noGrp="1"/>
          </p:cNvSpPr>
          <p:nvPr>
            <p:ph type="title"/>
          </p:nvPr>
        </p:nvSpPr>
        <p:spPr/>
        <p:txBody>
          <a:bodyPr/>
          <a:lstStyle/>
          <a:p>
            <a:r>
              <a:rPr lang="fi-FI" dirty="0"/>
              <a:t>Reflektiot pähkinänkuoressa:</a:t>
            </a:r>
          </a:p>
        </p:txBody>
      </p:sp>
      <p:sp>
        <p:nvSpPr>
          <p:cNvPr id="3" name="Tekstin paikkamerkki 2">
            <a:extLst>
              <a:ext uri="{FF2B5EF4-FFF2-40B4-BE49-F238E27FC236}">
                <a16:creationId xmlns:a16="http://schemas.microsoft.com/office/drawing/2014/main" id="{76B0D815-E194-9C4A-AB0F-A4E3A9FCD483}"/>
              </a:ext>
            </a:extLst>
          </p:cNvPr>
          <p:cNvSpPr>
            <a:spLocks noGrp="1"/>
          </p:cNvSpPr>
          <p:nvPr>
            <p:ph type="body" idx="1"/>
          </p:nvPr>
        </p:nvSpPr>
        <p:spPr/>
        <p:txBody>
          <a:bodyPr/>
          <a:lstStyle/>
          <a:p>
            <a:pPr marL="114300" indent="0">
              <a:buNone/>
            </a:pPr>
            <a:r>
              <a:rPr lang="fi-FI" dirty="0"/>
              <a:t>Tiedontuotannon </a:t>
            </a:r>
            <a:r>
              <a:rPr lang="fi-FI" dirty="0" err="1"/>
              <a:t>regiimin</a:t>
            </a:r>
            <a:r>
              <a:rPr lang="fi-FI" dirty="0"/>
              <a:t> </a:t>
            </a:r>
            <a:r>
              <a:rPr lang="fi-FI" i="1" dirty="0"/>
              <a:t>käsite </a:t>
            </a:r>
            <a:r>
              <a:rPr lang="fi-FI" dirty="0"/>
              <a:t>on hyödyllinen, jos halutaan</a:t>
            </a:r>
          </a:p>
          <a:p>
            <a:r>
              <a:rPr lang="fi-FI" dirty="0"/>
              <a:t>kuvata politiikkalohkon päätöksentekotapojen, (toimeenpano- tai) tuotantojärjestelmän ja tiedontuotannon yhteyksiä</a:t>
            </a:r>
          </a:p>
          <a:p>
            <a:r>
              <a:rPr lang="fi-FI" dirty="0"/>
              <a:t>kuvata laajemman kuin ”nimettyjen” tiedontuottajien joukon vaikutusta päätöksentekoon</a:t>
            </a:r>
          </a:p>
          <a:p>
            <a:endParaRPr lang="fi-FI" dirty="0"/>
          </a:p>
          <a:p>
            <a:pPr marL="114300" indent="0">
              <a:buNone/>
            </a:pPr>
            <a:r>
              <a:rPr lang="fi-FI" dirty="0"/>
              <a:t>Campbellin ja </a:t>
            </a:r>
            <a:r>
              <a:rPr lang="fi-FI" dirty="0" err="1"/>
              <a:t>Pedersenin</a:t>
            </a:r>
            <a:r>
              <a:rPr lang="fi-FI" dirty="0"/>
              <a:t> lähestymistapa on kuitenkin ongelmallinen</a:t>
            </a:r>
          </a:p>
          <a:p>
            <a:r>
              <a:rPr lang="fi-FI" dirty="0"/>
              <a:t>(itsenäisenä) selittäjänä sekä (asiantuntija)vallan paikantajana ja luonnehtijana – liian korkea abstraktiotaso?</a:t>
            </a:r>
          </a:p>
          <a:p>
            <a:r>
              <a:rPr lang="fi-FI" dirty="0"/>
              <a:t>kansallisen tason käsitteenä – hyödyllisempi politiikkalohko- tai kenttätasolla?</a:t>
            </a:r>
          </a:p>
        </p:txBody>
      </p:sp>
    </p:spTree>
    <p:extLst>
      <p:ext uri="{BB962C8B-B14F-4D97-AF65-F5344CB8AC3E}">
        <p14:creationId xmlns:p14="http://schemas.microsoft.com/office/powerpoint/2010/main" val="2116340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E12D23-E678-C749-A8F8-E2ED7B95A02A}"/>
              </a:ext>
            </a:extLst>
          </p:cNvPr>
          <p:cNvSpPr>
            <a:spLocks noGrp="1"/>
          </p:cNvSpPr>
          <p:nvPr>
            <p:ph type="title"/>
          </p:nvPr>
        </p:nvSpPr>
        <p:spPr/>
        <p:txBody>
          <a:bodyPr/>
          <a:lstStyle/>
          <a:p>
            <a:r>
              <a:rPr lang="fi-FI" dirty="0"/>
              <a:t>Hankkeen tuotokset</a:t>
            </a:r>
          </a:p>
        </p:txBody>
      </p:sp>
      <p:sp>
        <p:nvSpPr>
          <p:cNvPr id="3" name="Tekstin paikkamerkki 2">
            <a:extLst>
              <a:ext uri="{FF2B5EF4-FFF2-40B4-BE49-F238E27FC236}">
                <a16:creationId xmlns:a16="http://schemas.microsoft.com/office/drawing/2014/main" id="{3F485C14-E9BB-F844-A5CC-C1B1D0643E30}"/>
              </a:ext>
            </a:extLst>
          </p:cNvPr>
          <p:cNvSpPr>
            <a:spLocks noGrp="1"/>
          </p:cNvSpPr>
          <p:nvPr>
            <p:ph type="body" idx="1"/>
          </p:nvPr>
        </p:nvSpPr>
        <p:spPr/>
        <p:txBody>
          <a:bodyPr>
            <a:normAutofit fontScale="85000" lnSpcReduction="10000"/>
          </a:bodyPr>
          <a:lstStyle/>
          <a:p>
            <a:pPr>
              <a:spcAft>
                <a:spcPts val="600"/>
              </a:spcAft>
            </a:pPr>
            <a:r>
              <a:rPr lang="fi-FI" sz="2000" dirty="0"/>
              <a:t>Hankkeen loppuraportti on toteutettu nettisivun muodossa, ks. </a:t>
            </a:r>
            <a:r>
              <a:rPr lang="fi-FI" sz="2000" dirty="0">
                <a:hlinkClick r:id="rId2"/>
              </a:rPr>
              <a:t>https://blogs.helsinki.fi/tiedontuotanto/</a:t>
            </a:r>
            <a:endParaRPr lang="fi-FI" sz="2000" dirty="0"/>
          </a:p>
          <a:p>
            <a:pPr>
              <a:spcAft>
                <a:spcPts val="600"/>
              </a:spcAft>
            </a:pPr>
            <a:r>
              <a:rPr lang="fi-FI" sz="2000" dirty="0"/>
              <a:t>Työryhmä ja esitelmät Politiikan tutkimuksen päivillä (Lapin yliopisto) maaliskuussa 2019</a:t>
            </a:r>
          </a:p>
          <a:p>
            <a:pPr>
              <a:spcAft>
                <a:spcPts val="600"/>
              </a:spcAft>
            </a:pPr>
            <a:r>
              <a:rPr lang="fi-FI" sz="2000" dirty="0"/>
              <a:t>Yhteiskirjoitettu artikkeli suomalaisen palkkapolitiikan viimeaikaisten kehityskulkujen selittämisestä, lähetetään näinä päivinä (EJIR)</a:t>
            </a:r>
          </a:p>
          <a:p>
            <a:pPr>
              <a:spcAft>
                <a:spcPts val="600"/>
              </a:spcAft>
            </a:pPr>
            <a:r>
              <a:rPr lang="fi-FI" sz="2000" dirty="0"/>
              <a:t>Antin artikkeli teknologia- ja innovaatiopolitiikan TT-</a:t>
            </a:r>
            <a:r>
              <a:rPr lang="fi-FI" sz="2000" dirty="0" err="1"/>
              <a:t>regiimistä</a:t>
            </a:r>
            <a:r>
              <a:rPr lang="fi-FI" sz="2000" dirty="0"/>
              <a:t> viimeisteltävänä, lähetys kesällä 2019 (RP)</a:t>
            </a:r>
            <a:endParaRPr lang="fi-FI" sz="2000" i="1" dirty="0"/>
          </a:p>
          <a:p>
            <a:pPr>
              <a:spcAft>
                <a:spcPts val="600"/>
              </a:spcAft>
            </a:pPr>
            <a:r>
              <a:rPr lang="fi-FI" sz="2000" dirty="0"/>
              <a:t>Käsitteen mielekkyyttä koskeva yhteisartikkeli työn alla, lähetys loppuvuodesta 2019 (SER)</a:t>
            </a:r>
          </a:p>
        </p:txBody>
      </p:sp>
    </p:spTree>
    <p:extLst>
      <p:ext uri="{BB962C8B-B14F-4D97-AF65-F5344CB8AC3E}">
        <p14:creationId xmlns:p14="http://schemas.microsoft.com/office/powerpoint/2010/main" val="1820021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65D22CEB-0A51-AE45-BBE9-8EF3BC54FE42}"/>
              </a:ext>
            </a:extLst>
          </p:cNvPr>
          <p:cNvSpPr>
            <a:spLocks noGrp="1"/>
          </p:cNvSpPr>
          <p:nvPr>
            <p:ph type="title"/>
          </p:nvPr>
        </p:nvSpPr>
        <p:spPr/>
        <p:txBody>
          <a:bodyPr/>
          <a:lstStyle/>
          <a:p>
            <a:pPr algn="ctr"/>
            <a:r>
              <a:rPr lang="fi-FI" dirty="0"/>
              <a:t>Kiitos Suomen Kulttuurirahasto!</a:t>
            </a:r>
          </a:p>
        </p:txBody>
      </p:sp>
      <p:sp>
        <p:nvSpPr>
          <p:cNvPr id="5" name="Tekstin paikkamerkki 4">
            <a:extLst>
              <a:ext uri="{FF2B5EF4-FFF2-40B4-BE49-F238E27FC236}">
                <a16:creationId xmlns:a16="http://schemas.microsoft.com/office/drawing/2014/main" id="{12D4B504-BD16-E447-8D3D-90199DA03876}"/>
              </a:ext>
            </a:extLst>
          </p:cNvPr>
          <p:cNvSpPr>
            <a:spLocks noGrp="1"/>
          </p:cNvSpPr>
          <p:nvPr>
            <p:ph type="body" idx="1"/>
          </p:nvPr>
        </p:nvSpPr>
        <p:spPr/>
        <p:txBody>
          <a:bodyPr/>
          <a:lstStyle/>
          <a:p>
            <a:endParaRPr lang="fi-FI"/>
          </a:p>
        </p:txBody>
      </p:sp>
    </p:spTree>
    <p:extLst>
      <p:ext uri="{BB962C8B-B14F-4D97-AF65-F5344CB8AC3E}">
        <p14:creationId xmlns:p14="http://schemas.microsoft.com/office/powerpoint/2010/main" val="1936640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i" dirty="0"/>
              <a:t>Tausta: Tiedontuotannon regiimit ja asiantuntijavalta Suomessa (TIRAS)</a:t>
            </a:r>
            <a:endParaRPr dirty="0"/>
          </a:p>
        </p:txBody>
      </p:sp>
      <p:sp>
        <p:nvSpPr>
          <p:cNvPr id="61" name="Google Shape;61;p14"/>
          <p:cNvSpPr txBox="1">
            <a:spLocks noGrp="1"/>
          </p:cNvSpPr>
          <p:nvPr>
            <p:ph type="body" idx="1"/>
          </p:nvPr>
        </p:nvSpPr>
        <p:spPr>
          <a:xfrm>
            <a:off x="311700" y="1255363"/>
            <a:ext cx="8520600" cy="3313512"/>
          </a:xfrm>
          <a:prstGeom prst="rect">
            <a:avLst/>
          </a:prstGeom>
        </p:spPr>
        <p:txBody>
          <a:bodyPr spcFirstLastPara="1" wrap="square" lIns="91425" tIns="91425" rIns="91425" bIns="91425" anchor="t" anchorCtr="0">
            <a:normAutofit fontScale="92500"/>
          </a:bodyPr>
          <a:lstStyle/>
          <a:p>
            <a:pPr marL="0" lvl="0" indent="0">
              <a:buNone/>
            </a:pPr>
            <a:r>
              <a:rPr lang="fi" sz="1600" dirty="0"/>
              <a:t>SKR:n rahoittama tutkimushanke 9/2018-8/2019 – Palkansaajasäätiöltä lisärahoitusta kuluihin</a:t>
            </a:r>
            <a:endParaRPr sz="1600" dirty="0"/>
          </a:p>
          <a:p>
            <a:pPr marL="0" lvl="0" indent="0">
              <a:spcBef>
                <a:spcPts val="1600"/>
              </a:spcBef>
              <a:buNone/>
            </a:pPr>
            <a:r>
              <a:rPr lang="fi" sz="1600" dirty="0"/>
              <a:t>Johtaja Ville-Pekka Sorsa, tutkijat Antti Alaja &amp; Joel Kaitila. Hanken maksaa palkat, työskentely virtuaalitiiminä.</a:t>
            </a:r>
            <a:endParaRPr sz="1600" dirty="0"/>
          </a:p>
          <a:p>
            <a:pPr marL="0" lvl="0" indent="0" algn="l" rtl="0">
              <a:spcBef>
                <a:spcPts val="1600"/>
              </a:spcBef>
              <a:spcAft>
                <a:spcPts val="0"/>
              </a:spcAft>
              <a:buNone/>
            </a:pPr>
            <a:r>
              <a:rPr lang="fi" sz="1600" dirty="0"/>
              <a:t>Lähtökohtana ja kritiikin kohteena </a:t>
            </a:r>
            <a:r>
              <a:rPr lang="fi" sz="1600" i="1" dirty="0"/>
              <a:t>John L. Campbell &amp; Ove K. Pedersen (2014):  The National Origins of Policy Ideas Knowledge Regimes in the United States, France, Germany, and Denmark. Princeton University Press.</a:t>
            </a:r>
            <a:endParaRPr sz="1600" i="1" dirty="0"/>
          </a:p>
          <a:p>
            <a:pPr marL="0" lvl="0" indent="0">
              <a:spcBef>
                <a:spcPts val="1600"/>
              </a:spcBef>
              <a:spcAft>
                <a:spcPts val="1600"/>
              </a:spcAft>
              <a:buNone/>
            </a:pPr>
            <a:r>
              <a:rPr lang="fi" sz="1600" dirty="0"/>
              <a:t>Tarkoituksena tutkia Suomen tiedontuotannon regiimiä tapaustutkimusstrategialla ja ottaa C&amp;P:n näkemykset kriittiseen tarkasteluun. </a:t>
            </a:r>
            <a:r>
              <a:rPr lang="fi" sz="1600" i="1" dirty="0"/>
              <a:t>Nested case study</a:t>
            </a:r>
            <a:r>
              <a:rPr lang="fi" sz="1600" dirty="0"/>
              <a:t>, jossa tapauksena kolme alaregiimiä: </a:t>
            </a:r>
            <a:r>
              <a:rPr lang="fi" sz="1600" b="1" dirty="0"/>
              <a:t>palkkapolitiikka</a:t>
            </a:r>
            <a:r>
              <a:rPr lang="fi" sz="1600" dirty="0"/>
              <a:t>, </a:t>
            </a:r>
            <a:r>
              <a:rPr lang="fi" sz="1600" b="1" dirty="0"/>
              <a:t>teknologia- ja innovaatiopolitiikka </a:t>
            </a:r>
            <a:r>
              <a:rPr lang="fi" sz="1600" dirty="0"/>
              <a:t>sekä </a:t>
            </a:r>
            <a:r>
              <a:rPr lang="fi" sz="1600" b="1" dirty="0"/>
              <a:t>yksityisen sektorin työeläkepolitiikka</a:t>
            </a:r>
            <a:r>
              <a:rPr lang="fi" sz="1600" dirty="0"/>
              <a:t>.</a:t>
            </a:r>
            <a:endParaRPr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dirty="0"/>
              <a:t>Taustaa: Mitkä tiedontuotannon regiimit? (1)</a:t>
            </a:r>
            <a:endParaRPr dirty="0"/>
          </a:p>
        </p:txBody>
      </p:sp>
      <p:sp>
        <p:nvSpPr>
          <p:cNvPr id="67" name="Google Shape;67;p15"/>
          <p:cNvSpPr txBox="1">
            <a:spLocks noGrp="1"/>
          </p:cNvSpPr>
          <p:nvPr>
            <p:ph type="body" idx="1"/>
          </p:nvPr>
        </p:nvSpPr>
        <p:spPr>
          <a:prstGeom prst="rect">
            <a:avLst/>
          </a:prstGeom>
        </p:spPr>
        <p:txBody>
          <a:bodyPr spcFirstLastPara="1" wrap="square" lIns="91425" tIns="91425" rIns="91425" bIns="91425" anchor="t" anchorCtr="0">
            <a:normAutofit fontScale="92500"/>
          </a:bodyPr>
          <a:lstStyle/>
          <a:p>
            <a:pPr marL="0" lvl="0" indent="0">
              <a:spcBef>
                <a:spcPts val="1600"/>
              </a:spcBef>
              <a:buNone/>
            </a:pPr>
            <a:r>
              <a:rPr lang="fi" dirty="0"/>
              <a:t>TT-regiimit pähkinänkuoressa: kansallisen poliittisen päätöksenteon tarpeisiin tietoa tuottavia “institutionaalisia ja organisationaalisia koneistoja”. Campbellin ja Pedersenin huomio poliittisessa taloudessa / kapitalismin variaatiossa. </a:t>
            </a:r>
            <a:endParaRPr dirty="0"/>
          </a:p>
          <a:p>
            <a:pPr marL="114300" lvl="0" indent="0">
              <a:spcBef>
                <a:spcPts val="1600"/>
              </a:spcBef>
              <a:buNone/>
            </a:pPr>
            <a:r>
              <a:rPr lang="fi" b="1" dirty="0"/>
              <a:t>Funktionaalisesta </a:t>
            </a:r>
            <a:r>
              <a:rPr lang="fi" dirty="0"/>
              <a:t>näkökulmasta politiikkaongelmien ja -päämäärien </a:t>
            </a:r>
            <a:r>
              <a:rPr lang="fi" i="1" dirty="0"/>
              <a:t>sense-making</a:t>
            </a:r>
            <a:r>
              <a:rPr lang="fi" dirty="0"/>
              <a:t>-koneistoja ja ideoiden tulkintakoneistoja – tuovat ja tulkitsevat ideat kunki maan päätöksentekoon sopivaan muotoon. L</a:t>
            </a:r>
            <a:r>
              <a:rPr lang="fi-FI" dirty="0" err="1"/>
              <a:t>aajempi</a:t>
            </a:r>
            <a:r>
              <a:rPr lang="fi-FI" dirty="0"/>
              <a:t> käsite kuin </a:t>
            </a:r>
            <a:r>
              <a:rPr lang="fi-FI" i="1" dirty="0" err="1"/>
              <a:t>policy</a:t>
            </a:r>
            <a:r>
              <a:rPr lang="fi-FI" i="1" dirty="0"/>
              <a:t> </a:t>
            </a:r>
            <a:r>
              <a:rPr lang="fi-FI" i="1" dirty="0" err="1"/>
              <a:t>advisory</a:t>
            </a:r>
            <a:r>
              <a:rPr lang="fi-FI" i="1" dirty="0"/>
              <a:t> </a:t>
            </a:r>
            <a:r>
              <a:rPr lang="fi-FI" i="1" dirty="0" err="1"/>
              <a:t>system</a:t>
            </a:r>
            <a:r>
              <a:rPr lang="fi-FI" i="1" dirty="0"/>
              <a:t>. </a:t>
            </a:r>
            <a:r>
              <a:rPr lang="fi-FI" dirty="0"/>
              <a:t>Jokaista tiedontuottajaa ei ole nimitetty osaksi päätöksentekoa, mutta voi silti vaikuttaa siihen systemaattisesti. Roolit ja asema riippuvat siitä, miten tieto ja sen tuottajat </a:t>
            </a:r>
            <a:r>
              <a:rPr lang="fi-FI" i="1" dirty="0"/>
              <a:t>tunnustetaan </a:t>
            </a:r>
            <a:r>
              <a:rPr lang="fi-FI" dirty="0"/>
              <a:t>sen piirissä</a:t>
            </a:r>
            <a:r>
              <a:rPr lang="fi-FI" i="1" dirty="0"/>
              <a:t>.</a:t>
            </a:r>
            <a:endParaRPr lang="fi-FI" dirty="0"/>
          </a:p>
          <a:p>
            <a:pPr marL="114300" lvl="0" indent="0" algn="l" rtl="0">
              <a:spcBef>
                <a:spcPts val="1600"/>
              </a:spcBef>
              <a:spcAft>
                <a:spcPts val="0"/>
              </a:spcAft>
              <a:buSzPts val="1800"/>
              <a:buNone/>
            </a:pPr>
            <a:r>
              <a:rPr lang="fi" b="1" dirty="0"/>
              <a:t>Ontologisesta </a:t>
            </a:r>
            <a:r>
              <a:rPr lang="fi" dirty="0"/>
              <a:t>näkökulmasta organisaatiokenttiä eli tietoa tuottavien organisaatioiden (tutkimuslaitokset, ajatuspajat, ministeriöt, tilastoviranomaiset yms.), niiden välisten suhteiden ja tiedontuotannon “pelisääntöjen” muodostamia kokonaisuuksia.  Tunnustaminen kentän yhteisenä perustana, mutta toiminta itsenäistä.</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90" name="Google Shape;90;p19"/>
          <p:cNvPicPr preferRelativeResize="0"/>
          <p:nvPr/>
        </p:nvPicPr>
        <p:blipFill rotWithShape="1">
          <a:blip r:embed="rId3">
            <a:alphaModFix/>
          </a:blip>
          <a:srcRect b="33421"/>
          <a:stretch/>
        </p:blipFill>
        <p:spPr>
          <a:xfrm>
            <a:off x="1370099" y="46494"/>
            <a:ext cx="5852111" cy="447901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fi-FI" dirty="0"/>
              <a:t>Taustaa</a:t>
            </a:r>
            <a:r>
              <a:rPr lang="fi" dirty="0"/>
              <a:t>: Mitkä tiedontuotannon regiimit? (2)</a:t>
            </a:r>
            <a:endParaRPr dirty="0"/>
          </a:p>
          <a:p>
            <a:pPr marL="0" lvl="0" indent="0" algn="l" rtl="0">
              <a:spcBef>
                <a:spcPts val="0"/>
              </a:spcBef>
              <a:spcAft>
                <a:spcPts val="0"/>
              </a:spcAft>
              <a:buNone/>
            </a:pPr>
            <a:endParaRPr dirty="0"/>
          </a:p>
        </p:txBody>
      </p:sp>
      <p:sp>
        <p:nvSpPr>
          <p:cNvPr id="73" name="Google Shape;73;p16"/>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nSpc>
                <a:spcPct val="100000"/>
              </a:lnSpc>
              <a:buClr>
                <a:schemeClr val="dk1"/>
              </a:buClr>
              <a:buSzPts val="1100"/>
              <a:buNone/>
            </a:pPr>
            <a:r>
              <a:rPr lang="fi" dirty="0"/>
              <a:t>Tiedontuotannon regiimi on politiikkaregiimin ja tuotantoregiimin ohella </a:t>
            </a:r>
            <a:r>
              <a:rPr lang="fi" b="1" dirty="0"/>
              <a:t>erillinen </a:t>
            </a:r>
            <a:r>
              <a:rPr lang="fi" dirty="0"/>
              <a:t>päätöksentekoon vaikuttava ”selityspiirinsä”.  Interaktiot kolmen regiimityypin välillä keskeisiä:</a:t>
            </a:r>
          </a:p>
          <a:p>
            <a:pPr marL="285750" indent="-285750">
              <a:lnSpc>
                <a:spcPct val="100000"/>
              </a:lnSpc>
              <a:spcBef>
                <a:spcPts val="1600"/>
              </a:spcBef>
              <a:buClr>
                <a:schemeClr val="dk1"/>
              </a:buClr>
              <a:buSzPts val="1100"/>
            </a:pPr>
            <a:r>
              <a:rPr lang="fi" dirty="0"/>
              <a:t>TT-regiimit usein muuttuvat, kun päätöksentekijät havaitsevat vallitsevan koneiston käyttökelvottomaksi ja ottavat intentionaalisesti askelia toisenlaisen regiimin perustamiseksi. </a:t>
            </a:r>
          </a:p>
          <a:p>
            <a:pPr marL="285750" indent="-285750">
              <a:lnSpc>
                <a:spcPct val="100000"/>
              </a:lnSpc>
              <a:spcBef>
                <a:spcPts val="1600"/>
              </a:spcBef>
              <a:buClr>
                <a:schemeClr val="dk1"/>
              </a:buClr>
              <a:buSzPts val="1100"/>
            </a:pPr>
            <a:r>
              <a:rPr lang="fi" dirty="0"/>
              <a:t>Usein TT-regiimit käyvät käyttökelvottomaksi, kun tuotantoregiimit muuttuvat.</a:t>
            </a:r>
          </a:p>
          <a:p>
            <a:pPr marL="285750" indent="-285750">
              <a:lnSpc>
                <a:spcPct val="100000"/>
              </a:lnSpc>
              <a:spcBef>
                <a:spcPts val="1600"/>
              </a:spcBef>
              <a:buClr>
                <a:schemeClr val="dk1"/>
              </a:buClr>
              <a:buSzPts val="1100"/>
            </a:pPr>
            <a:r>
              <a:rPr lang="fi" dirty="0"/>
              <a:t>TT-regiimit voivat olla myös suhteellisen autonomisia ja niiden sisäinen muutos voi vaikuttaa poliittisessa päätöksenteossa tunnustettavaan tiedontuotantoon ja siten politiikkaan.</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pic>
        <p:nvPicPr>
          <p:cNvPr id="79" name="Google Shape;79;p17"/>
          <p:cNvPicPr preferRelativeResize="0"/>
          <p:nvPr/>
        </p:nvPicPr>
        <p:blipFill>
          <a:blip r:embed="rId3">
            <a:alphaModFix/>
            <a:duotone>
              <a:prstClr val="black"/>
              <a:srgbClr val="DDD8D6">
                <a:tint val="45000"/>
                <a:satMod val="400000"/>
              </a:srgbClr>
            </a:duotone>
          </a:blip>
          <a:stretch>
            <a:fillRect/>
          </a:stretch>
        </p:blipFill>
        <p:spPr>
          <a:xfrm>
            <a:off x="945397" y="193728"/>
            <a:ext cx="7377193" cy="414579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dirty="0"/>
              <a:t>Sympaattinen Kritiikkimme: milloin käsite on ja milloin ei ole hyödyllinen?</a:t>
            </a:r>
            <a:endParaRPr dirty="0"/>
          </a:p>
        </p:txBody>
      </p:sp>
      <p:sp>
        <p:nvSpPr>
          <p:cNvPr id="96" name="Google Shape;96;p20"/>
          <p:cNvSpPr txBox="1">
            <a:spLocks noGrp="1"/>
          </p:cNvSpPr>
          <p:nvPr>
            <p:ph type="body" idx="1"/>
          </p:nvPr>
        </p:nvSpPr>
        <p:spPr>
          <a:prstGeom prst="rect">
            <a:avLst/>
          </a:prstGeom>
        </p:spPr>
        <p:txBody>
          <a:bodyPr spcFirstLastPara="1" wrap="square" lIns="91425" tIns="91425" rIns="91425" bIns="91425" anchor="t" anchorCtr="0">
            <a:noAutofit/>
          </a:bodyPr>
          <a:lstStyle/>
          <a:p>
            <a:pPr marL="0" indent="0">
              <a:buClr>
                <a:schemeClr val="dk1"/>
              </a:buClr>
              <a:buSzPts val="1100"/>
              <a:buNone/>
            </a:pPr>
            <a:r>
              <a:rPr lang="fi-FI" dirty="0"/>
              <a:t>TT-organisaatiokentät epäilemättä erilaisia eri maissa. Mutta kansallisen tason sisällä vallitsee varsin monenlaisia organisaatiokenttiä. Mikä </a:t>
            </a:r>
            <a:r>
              <a:rPr lang="fi-FI" i="1" dirty="0"/>
              <a:t>kansallisen tason</a:t>
            </a:r>
            <a:r>
              <a:rPr lang="fi-FI" dirty="0"/>
              <a:t> </a:t>
            </a:r>
            <a:r>
              <a:rPr lang="fi-FI" dirty="0" err="1"/>
              <a:t>regiimi</a:t>
            </a:r>
            <a:r>
              <a:rPr lang="fi-FI" dirty="0"/>
              <a:t> oikeastaan on?</a:t>
            </a:r>
          </a:p>
          <a:p>
            <a:pPr marL="0" lvl="0" indent="0">
              <a:buClr>
                <a:schemeClr val="dk1"/>
              </a:buClr>
              <a:buSzPts val="1100"/>
              <a:buNone/>
            </a:pPr>
            <a:endParaRPr lang="fi" dirty="0"/>
          </a:p>
          <a:p>
            <a:pPr marL="0" lvl="0" indent="0">
              <a:buClr>
                <a:schemeClr val="dk1"/>
              </a:buClr>
              <a:buSzPts val="1100"/>
              <a:buNone/>
            </a:pPr>
            <a:r>
              <a:rPr lang="fi" dirty="0"/>
              <a:t>Tiedontuotanto on epäilemättä erilainen vaikuttaja kuin poliittinen tai tuotantoregiimi. Mutta missä määrin ja millaisissa tilanteissa tiedontuotanto on näistä </a:t>
            </a:r>
            <a:r>
              <a:rPr lang="fi" i="1" dirty="0"/>
              <a:t>erillistä </a:t>
            </a:r>
            <a:r>
              <a:rPr lang="fi" dirty="0"/>
              <a:t>ja voi selittää politiikkaa riittävän </a:t>
            </a:r>
            <a:r>
              <a:rPr lang="fi" i="1" dirty="0"/>
              <a:t>riippumattomasti, </a:t>
            </a:r>
            <a:r>
              <a:rPr lang="fi" dirty="0"/>
              <a:t>jotta kyse ei olisi poliittisesta neuvonantajajärjestelmästä (PAS)?</a:t>
            </a:r>
          </a:p>
          <a:p>
            <a:pPr marL="0" lvl="0" indent="0">
              <a:buClr>
                <a:schemeClr val="dk1"/>
              </a:buClr>
              <a:buSzPts val="1100"/>
              <a:buNone/>
            </a:pPr>
            <a:endParaRPr lang="fi" dirty="0"/>
          </a:p>
          <a:p>
            <a:pPr marL="0" indent="0">
              <a:buClr>
                <a:schemeClr val="dk1"/>
              </a:buClr>
              <a:buSzPts val="1100"/>
              <a:buNone/>
            </a:pPr>
            <a:r>
              <a:rPr lang="fi" dirty="0"/>
              <a:t>Tiedontuotanto epäilemättä selittää päätöksentekoa. Mutta </a:t>
            </a:r>
            <a:r>
              <a:rPr lang="fi" i="1" dirty="0"/>
              <a:t>mitä </a:t>
            </a:r>
            <a:r>
              <a:rPr lang="fi" dirty="0"/>
              <a:t>tiedontuotannon ”koneiston” olemuksella ja toiminnalla voidaan tarkalleen ottaen selittää, kun katsotaan konkreettisia politiikkaprosesseja?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1"/>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dirty="0"/>
              <a:t>Löydökset pähkinänkuoressa (1)</a:t>
            </a:r>
            <a:endParaRPr dirty="0"/>
          </a:p>
        </p:txBody>
      </p:sp>
      <p:sp>
        <p:nvSpPr>
          <p:cNvPr id="102" name="Google Shape;102;p21"/>
          <p:cNvSpPr txBox="1">
            <a:spLocks noGrp="1"/>
          </p:cNvSpPr>
          <p:nvPr>
            <p:ph type="body" idx="1"/>
          </p:nvPr>
        </p:nvSpPr>
        <p:spPr>
          <a:prstGeom prst="rect">
            <a:avLst/>
          </a:prstGeom>
        </p:spPr>
        <p:txBody>
          <a:bodyPr spcFirstLastPara="1" wrap="square" lIns="91425" tIns="91425" rIns="91425" bIns="91425" anchor="t" anchorCtr="0">
            <a:normAutofit lnSpcReduction="10000"/>
          </a:bodyPr>
          <a:lstStyle/>
          <a:p>
            <a:pPr marL="0" indent="0">
              <a:buNone/>
            </a:pPr>
            <a:r>
              <a:rPr lang="fi-FI" dirty="0"/>
              <a:t>Kansallinen taso voi johtaa harhaan. Kolmen tapauksemme vertailu osoittaa, että yhdessä maassa voi vallita luonteeltaan ja toiminnaltaan hyvin erilaisia tiedontuotannon organisaatiokenttiä. </a:t>
            </a:r>
            <a:r>
              <a:rPr lang="fi-FI" b="1" dirty="0"/>
              <a:t>Käsite epäselvä </a:t>
            </a:r>
            <a:r>
              <a:rPr lang="fi-FI" dirty="0"/>
              <a:t>tiedollisen vallankäytön paikantajana.</a:t>
            </a:r>
          </a:p>
          <a:p>
            <a:pPr marL="285750" indent="-285750"/>
            <a:endParaRPr lang="fi-FI" dirty="0"/>
          </a:p>
          <a:p>
            <a:pPr marL="285750" indent="-285750"/>
            <a:r>
              <a:rPr lang="fi-FI" dirty="0"/>
              <a:t>Suomen kansallinen </a:t>
            </a:r>
            <a:r>
              <a:rPr lang="fi-FI" dirty="0" err="1"/>
              <a:t>regiimi</a:t>
            </a:r>
            <a:r>
              <a:rPr lang="fi-FI" dirty="0"/>
              <a:t> näyttää </a:t>
            </a:r>
            <a:r>
              <a:rPr lang="fi-FI" dirty="0" err="1"/>
              <a:t>C&amp;P:n</a:t>
            </a:r>
            <a:r>
              <a:rPr lang="fi-FI" dirty="0"/>
              <a:t> typologiassa erilaiselta kahdella tapaustutkimusstrategialla – ks. seuraava dia</a:t>
            </a:r>
            <a:endParaRPr lang="fi-FI" i="1" dirty="0"/>
          </a:p>
          <a:p>
            <a:pPr marL="0" lvl="0" indent="0" algn="l" rtl="0">
              <a:spcBef>
                <a:spcPts val="0"/>
              </a:spcBef>
              <a:spcAft>
                <a:spcPts val="0"/>
              </a:spcAft>
              <a:buNone/>
            </a:pPr>
            <a:endParaRPr lang="fi" dirty="0"/>
          </a:p>
          <a:p>
            <a:pPr marL="0" indent="0">
              <a:buNone/>
            </a:pPr>
            <a:r>
              <a:rPr lang="fi" dirty="0"/>
              <a:t>Tiedontuotannon regiimiä ei tule olettaa erilliseksi selityspiiriksi, vaan </a:t>
            </a:r>
            <a:r>
              <a:rPr lang="fi" b="1" dirty="0"/>
              <a:t>erillisyys </a:t>
            </a:r>
            <a:r>
              <a:rPr lang="fi" dirty="0"/>
              <a:t>pitää osoittaa (ja selittää). </a:t>
            </a:r>
          </a:p>
          <a:p>
            <a:pPr marL="0" indent="0">
              <a:buNone/>
            </a:pPr>
            <a:endParaRPr lang="fi" dirty="0"/>
          </a:p>
          <a:p>
            <a:pPr marL="285750" indent="-285750"/>
            <a:r>
              <a:rPr lang="fi" dirty="0"/>
              <a:t>Teknologia- ja innovaatiopolitiikan tapaustutkimus osoittaa, että tiedontuotannon regiimi on </a:t>
            </a:r>
            <a:r>
              <a:rPr lang="fi" i="1" dirty="0"/>
              <a:t>de facto </a:t>
            </a:r>
            <a:r>
              <a:rPr lang="fi" dirty="0"/>
              <a:t>neuvonantajajärjestelmä. TT-regiimi tulkintakehyksenä ei välttämättä anna lisäarvoa.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43"/>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fi-FI" dirty="0"/>
              <a:t>Suomen ”kansallinen taso”</a:t>
            </a:r>
            <a:endParaRPr dirty="0"/>
          </a:p>
        </p:txBody>
      </p:sp>
      <p:graphicFrame>
        <p:nvGraphicFramePr>
          <p:cNvPr id="242" name="Google Shape;242;p43"/>
          <p:cNvGraphicFramePr/>
          <p:nvPr>
            <p:extLst>
              <p:ext uri="{D42A27DB-BD31-4B8C-83A1-F6EECF244321}">
                <p14:modId xmlns:p14="http://schemas.microsoft.com/office/powerpoint/2010/main" val="3528440248"/>
              </p:ext>
            </p:extLst>
          </p:nvPr>
        </p:nvGraphicFramePr>
        <p:xfrm>
          <a:off x="311700" y="1204900"/>
          <a:ext cx="8564675" cy="3238325"/>
        </p:xfrm>
        <a:graphic>
          <a:graphicData uri="http://schemas.openxmlformats.org/drawingml/2006/table">
            <a:tbl>
              <a:tblPr>
                <a:noFill/>
                <a:tableStyleId>{76C08039-70C3-40C5-8B79-B6BE8D88D9B5}</a:tableStyleId>
              </a:tblPr>
              <a:tblGrid>
                <a:gridCol w="1931168">
                  <a:extLst>
                    <a:ext uri="{9D8B030D-6E8A-4147-A177-3AD203B41FA5}">
                      <a16:colId xmlns:a16="http://schemas.microsoft.com/office/drawing/2014/main" val="20000"/>
                    </a:ext>
                  </a:extLst>
                </a:gridCol>
                <a:gridCol w="2958860">
                  <a:extLst>
                    <a:ext uri="{9D8B030D-6E8A-4147-A177-3AD203B41FA5}">
                      <a16:colId xmlns:a16="http://schemas.microsoft.com/office/drawing/2014/main" val="20001"/>
                    </a:ext>
                  </a:extLst>
                </a:gridCol>
                <a:gridCol w="3674647">
                  <a:extLst>
                    <a:ext uri="{9D8B030D-6E8A-4147-A177-3AD203B41FA5}">
                      <a16:colId xmlns:a16="http://schemas.microsoft.com/office/drawing/2014/main" val="20002"/>
                    </a:ext>
                  </a:extLst>
                </a:gridCol>
              </a:tblGrid>
              <a:tr h="294050">
                <a:tc>
                  <a:txBody>
                    <a:bodyPr/>
                    <a:lstStyle/>
                    <a:p>
                      <a:pPr marL="0" lvl="0" indent="0" algn="l" rtl="0">
                        <a:spcBef>
                          <a:spcPts val="0"/>
                        </a:spcBef>
                        <a:spcAft>
                          <a:spcPts val="0"/>
                        </a:spcAft>
                        <a:buNone/>
                      </a:pPr>
                      <a:endParaRPr sz="1200" i="1" dirty="0"/>
                    </a:p>
                  </a:txBody>
                  <a:tcPr marL="91425" marR="91425" marT="91425" marB="91425"/>
                </a:tc>
                <a:tc>
                  <a:txBody>
                    <a:bodyPr/>
                    <a:lstStyle/>
                    <a:p>
                      <a:pPr marL="0" lvl="0" indent="0" algn="l" rtl="0">
                        <a:spcBef>
                          <a:spcPts val="0"/>
                        </a:spcBef>
                        <a:spcAft>
                          <a:spcPts val="0"/>
                        </a:spcAft>
                        <a:buNone/>
                      </a:pPr>
                      <a:r>
                        <a:rPr lang="fi" sz="1200" b="1" dirty="0"/>
                        <a:t>“Most similar” -aggregaatti</a:t>
                      </a:r>
                      <a:endParaRPr sz="1200" b="1" dirty="0"/>
                    </a:p>
                  </a:txBody>
                  <a:tcPr marL="91425" marR="91425" marT="91425" marB="91425"/>
                </a:tc>
                <a:tc>
                  <a:txBody>
                    <a:bodyPr/>
                    <a:lstStyle/>
                    <a:p>
                      <a:pPr marL="0" lvl="0" indent="0" algn="l" rtl="0">
                        <a:spcBef>
                          <a:spcPts val="0"/>
                        </a:spcBef>
                        <a:spcAft>
                          <a:spcPts val="0"/>
                        </a:spcAft>
                        <a:buNone/>
                      </a:pPr>
                      <a:r>
                        <a:rPr lang="fi" sz="1200" b="1" dirty="0"/>
                        <a:t>Kumulatiivinen aggregaatti</a:t>
                      </a:r>
                      <a:endParaRPr sz="1200" b="1" dirty="0"/>
                    </a:p>
                  </a:txBody>
                  <a:tcPr marL="91425" marR="91425" marT="91425" marB="91425"/>
                </a:tc>
                <a:extLst>
                  <a:ext uri="{0D108BD9-81ED-4DB2-BD59-A6C34878D82A}">
                    <a16:rowId xmlns:a16="http://schemas.microsoft.com/office/drawing/2014/main" val="10000"/>
                  </a:ext>
                </a:extLst>
              </a:tr>
              <a:tr h="376295">
                <a:tc>
                  <a:txBody>
                    <a:bodyPr/>
                    <a:lstStyle/>
                    <a:p>
                      <a:pPr marL="0" lvl="0" indent="0" algn="l" rtl="0">
                        <a:spcBef>
                          <a:spcPts val="0"/>
                        </a:spcBef>
                        <a:spcAft>
                          <a:spcPts val="0"/>
                        </a:spcAft>
                        <a:buNone/>
                      </a:pPr>
                      <a:r>
                        <a:rPr lang="fi" sz="1200" i="1" dirty="0"/>
                        <a:t>Pol. regiimin luonne</a:t>
                      </a:r>
                      <a:endParaRPr sz="1200" i="1" dirty="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200" dirty="0"/>
                        <a:t>Kolmikantainen neuvottelu </a:t>
                      </a:r>
                      <a:endParaRPr sz="1200" dirty="0"/>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200" dirty="0"/>
                        <a:t>Valtion koordinoimat päätöksentekoareenat</a:t>
                      </a:r>
                      <a:endParaRPr sz="1200" dirty="0"/>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608100">
                <a:tc>
                  <a:txBody>
                    <a:bodyPr/>
                    <a:lstStyle/>
                    <a:p>
                      <a:pPr marL="0" lvl="0" indent="0" algn="l" rtl="0">
                        <a:spcBef>
                          <a:spcPts val="0"/>
                        </a:spcBef>
                        <a:spcAft>
                          <a:spcPts val="0"/>
                        </a:spcAft>
                        <a:buNone/>
                      </a:pPr>
                      <a:r>
                        <a:rPr lang="fi" sz="1200" i="1" dirty="0"/>
                        <a:t>Politiikkatoimenpiteet</a:t>
                      </a:r>
                      <a:endParaRPr sz="1200" i="1"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200" dirty="0"/>
                        <a:t>Valtion toimenpiteiden coupling työmarkkinaneuvotteluissa</a:t>
                      </a:r>
                      <a:endParaRPr sz="1200"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200" dirty="0"/>
                        <a:t>Julkiset strategiat, rahoituksen allokaatio ja organisaatiot, lait, valtion toimenpiteiden coupling </a:t>
                      </a:r>
                      <a:endParaRPr sz="1200"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608100">
                <a:tc>
                  <a:txBody>
                    <a:bodyPr/>
                    <a:lstStyle/>
                    <a:p>
                      <a:pPr marL="0" lvl="0" indent="0" algn="l" rtl="0">
                        <a:spcBef>
                          <a:spcPts val="0"/>
                        </a:spcBef>
                        <a:spcAft>
                          <a:spcPts val="0"/>
                        </a:spcAft>
                        <a:buNone/>
                      </a:pPr>
                      <a:r>
                        <a:rPr lang="fi" sz="1200" i="1" dirty="0"/>
                        <a:t>Tiedontuottajien politiikkaideoiden tunnustaminen</a:t>
                      </a:r>
                      <a:endParaRPr sz="1200" i="1"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200" dirty="0"/>
                        <a:t>Ongelmien täsmentäminen, ratkaisumallien tunnistaminen, toimenpiteiden oikeuttaminen</a:t>
                      </a:r>
                      <a:endParaRPr sz="1200"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200" dirty="0">
                          <a:solidFill>
                            <a:schemeClr val="dk1"/>
                          </a:solidFill>
                        </a:rPr>
                        <a:t>Ongelmien ja ratkaisumallien tunnistaminen ja täsmentäminen, politiikan laaja-alainen oikeuttaminen </a:t>
                      </a:r>
                      <a:endParaRPr sz="1200" dirty="0"/>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608100">
                <a:tc>
                  <a:txBody>
                    <a:bodyPr/>
                    <a:lstStyle/>
                    <a:p>
                      <a:pPr marL="0" lvl="0" indent="0" algn="l" rtl="0">
                        <a:spcBef>
                          <a:spcPts val="0"/>
                        </a:spcBef>
                        <a:spcAft>
                          <a:spcPts val="0"/>
                        </a:spcAft>
                        <a:buNone/>
                      </a:pPr>
                      <a:r>
                        <a:rPr lang="fi" sz="1200" i="1" dirty="0"/>
                        <a:t>Vaikutuskanavat päätöksenteossa</a:t>
                      </a:r>
                      <a:endParaRPr sz="1200" i="1"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200" dirty="0"/>
                        <a:t>Säännölliset asiantuntijaselvitykset</a:t>
                      </a:r>
                      <a:endParaRPr sz="12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200" dirty="0"/>
                        <a:t>Asiantuntijavetoinen valmistelu, institutionalisoitu seuranta</a:t>
                      </a:r>
                      <a:endParaRPr sz="12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451075">
                <a:tc>
                  <a:txBody>
                    <a:bodyPr/>
                    <a:lstStyle/>
                    <a:p>
                      <a:pPr marL="0" lvl="0" indent="0" algn="l" rtl="0">
                        <a:spcBef>
                          <a:spcPts val="0"/>
                        </a:spcBef>
                        <a:spcAft>
                          <a:spcPts val="0"/>
                        </a:spcAft>
                        <a:buNone/>
                      </a:pPr>
                      <a:r>
                        <a:rPr lang="fi" sz="1200" i="1" dirty="0"/>
                        <a:t>Tiedontuotannon regiimin tyyppi</a:t>
                      </a:r>
                      <a:endParaRPr sz="1200" i="1"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200" dirty="0"/>
                        <a:t>Korporatistinen (Saksa)</a:t>
                      </a:r>
                      <a:endParaRPr sz="12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fi" sz="1200" dirty="0"/>
                        <a:t>Neuvoteltu (Tanska)</a:t>
                      </a:r>
                      <a:endParaRPr sz="1200" dirty="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56476801"/>
      </p:ext>
    </p:extLst>
  </p:cSld>
  <p:clrMapOvr>
    <a:masterClrMapping/>
  </p:clrMapOvr>
</p:sld>
</file>

<file path=ppt/theme/theme1.xml><?xml version="1.0" encoding="utf-8"?>
<a:theme xmlns:a="http://schemas.openxmlformats.org/drawingml/2006/main" name="Galleria">
  <a:themeElements>
    <a:clrScheme name="Gal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{BD01277B-9DD6-9045-98F5-459A6BA71AA4}tf10001070</Template>
  <TotalTime>1295</TotalTime>
  <Words>1041</Words>
  <Application>Microsoft Macintosh PowerPoint</Application>
  <PresentationFormat>Näytössä katseltava esitys (16:9)</PresentationFormat>
  <Paragraphs>99</Paragraphs>
  <Slides>14</Slides>
  <Notes>11</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14</vt:i4>
      </vt:variant>
    </vt:vector>
  </HeadingPairs>
  <TitlesOfParts>
    <vt:vector size="17" baseType="lpstr">
      <vt:lpstr>Arial</vt:lpstr>
      <vt:lpstr>Gill Sans MT</vt:lpstr>
      <vt:lpstr>Galleria</vt:lpstr>
      <vt:lpstr>Tiedontuotannon regiimit ja asiantuntijavalta – hankkeen LÖYDÖKSET ja niiden merkitys</vt:lpstr>
      <vt:lpstr>Tausta: Tiedontuotannon regiimit ja asiantuntijavalta Suomessa (TIRAS)</vt:lpstr>
      <vt:lpstr>Taustaa: Mitkä tiedontuotannon regiimit? (1)</vt:lpstr>
      <vt:lpstr>PowerPoint-esitys</vt:lpstr>
      <vt:lpstr>Taustaa: Mitkä tiedontuotannon regiimit? (2) </vt:lpstr>
      <vt:lpstr>PowerPoint-esitys</vt:lpstr>
      <vt:lpstr>Sympaattinen Kritiikkimme: milloin käsite on ja milloin ei ole hyödyllinen?</vt:lpstr>
      <vt:lpstr>Löydökset pähkinänkuoressa (1)</vt:lpstr>
      <vt:lpstr>Suomen ”kansallinen taso”</vt:lpstr>
      <vt:lpstr>Löydökset pähkinänkuoressa (2)</vt:lpstr>
      <vt:lpstr>Jatkopohdinta: Millaista valtaa tiedontuottajat käyttävät?</vt:lpstr>
      <vt:lpstr>Reflektiot pähkinänkuoressa:</vt:lpstr>
      <vt:lpstr>Hankkeen tuotokset</vt:lpstr>
      <vt:lpstr>Kiitos Suomen Kulttuurirahasto!</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Tiedontuotannon regiimit ja asiantuntijavalta</dc:title>
  <cp:lastModifiedBy>Microsoft Office User</cp:lastModifiedBy>
  <cp:revision>165</cp:revision>
  <dcterms:modified xsi:type="dcterms:W3CDTF">2019-06-10T06:10:08Z</dcterms:modified>
</cp:coreProperties>
</file>