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2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2" r:id="rId17"/>
    <p:sldId id="271" r:id="rId18"/>
    <p:sldId id="272" r:id="rId19"/>
    <p:sldId id="273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7FF914F-8140-4675-AC78-7AA1B700D67E}">
  <a:tblStyle styleId="{27FF914F-8140-4675-AC78-7AA1B700D67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6" autoAdjust="0"/>
    <p:restoredTop sz="73233" autoAdjust="0"/>
  </p:normalViewPr>
  <p:slideViewPr>
    <p:cSldViewPr snapToGrid="0" snapToObjects="1">
      <p:cViewPr>
        <p:scale>
          <a:sx n="81" d="100"/>
          <a:sy n="81" d="100"/>
        </p:scale>
        <p:origin x="-1104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03541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Shape 38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24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fi-FI"/>
          </a:p>
        </p:txBody>
      </p:sp>
      <p:sp>
        <p:nvSpPr>
          <p:cNvPr id="402" name="Shape 40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Shape 41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versaali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73490" y="2370406"/>
            <a:ext cx="7812000" cy="185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73069" y="4279554"/>
            <a:ext cx="7812843" cy="174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65" name="Shape 65" descr="hy_flame_white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516" y="188640"/>
            <a:ext cx="2079624" cy="194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 descr="FS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95" y="6213090"/>
            <a:ext cx="1454813" cy="37399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rPr>
              <a:t>www.helsinki.fi/yliopisto</a:t>
            </a:r>
            <a:endParaRPr sz="900">
              <a:solidFill>
                <a:srgbClr val="8C8A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Picture">
  <p:cSld name="Title and Content with Pictur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1979612" y="1989138"/>
            <a:ext cx="6840538" cy="51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pic" idx="2"/>
          </p:nvPr>
        </p:nvSpPr>
        <p:spPr>
          <a:xfrm>
            <a:off x="1979613" y="2492375"/>
            <a:ext cx="6840537" cy="352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1/2 Picture">
  <p:cSld name="Title and Content with 1/2 Pictur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979613" y="1989136"/>
            <a:ext cx="3348038" cy="4032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pic" idx="2"/>
          </p:nvPr>
        </p:nvSpPr>
        <p:spPr>
          <a:xfrm>
            <a:off x="5472113" y="1989138"/>
            <a:ext cx="3348037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mall pictures">
  <p:cSld name="Title and Content with small pictures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979612" y="4221162"/>
            <a:ext cx="6840537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2"/>
          </p:nvPr>
        </p:nvSpPr>
        <p:spPr>
          <a:xfrm>
            <a:off x="1979613" y="1989138"/>
            <a:ext cx="15843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3"/>
          </p:nvPr>
        </p:nvSpPr>
        <p:spPr>
          <a:xfrm>
            <a:off x="3708400" y="1989138"/>
            <a:ext cx="15843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4"/>
          </p:nvPr>
        </p:nvSpPr>
        <p:spPr>
          <a:xfrm>
            <a:off x="5435600" y="1989138"/>
            <a:ext cx="15843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5"/>
          </p:nvPr>
        </p:nvSpPr>
        <p:spPr>
          <a:xfrm>
            <a:off x="7164388" y="1989138"/>
            <a:ext cx="15843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pic" idx="6"/>
          </p:nvPr>
        </p:nvSpPr>
        <p:spPr>
          <a:xfrm>
            <a:off x="1979613" y="2492375"/>
            <a:ext cx="1584325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pic" idx="7"/>
          </p:nvPr>
        </p:nvSpPr>
        <p:spPr>
          <a:xfrm>
            <a:off x="3708400" y="2492375"/>
            <a:ext cx="1584325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pic" idx="8"/>
          </p:nvPr>
        </p:nvSpPr>
        <p:spPr>
          <a:xfrm>
            <a:off x="5435600" y="2492375"/>
            <a:ext cx="1584325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pic" idx="9"/>
          </p:nvPr>
        </p:nvSpPr>
        <p:spPr>
          <a:xfrm>
            <a:off x="7164388" y="2492375"/>
            <a:ext cx="1584325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107950" y="115888"/>
            <a:ext cx="1782228" cy="1671592"/>
          </a:xfrm>
          <a:custGeom>
            <a:avLst/>
            <a:gdLst/>
            <a:ahLst/>
            <a:cxnLst/>
            <a:rect l="0" t="0" r="0" b="0"/>
            <a:pathLst>
              <a:path w="8135" h="7628" extrusionOk="0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Shape 167" descr="FS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95" y="6203674"/>
            <a:ext cx="1454813" cy="373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teksti" type="title">
  <p:cSld name="TIT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016000" y="540000"/>
            <a:ext cx="6840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016000" y="1987478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luettelo">
  <p:cSld name="Otsikko ja luettel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2016000" y="540000"/>
            <a:ext cx="6840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ubTitle" idx="1"/>
          </p:nvPr>
        </p:nvSpPr>
        <p:spPr>
          <a:xfrm>
            <a:off x="2014301" y="1991137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2016000" y="540000"/>
            <a:ext cx="6840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dk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107951" y="115888"/>
            <a:ext cx="2161402" cy="2027228"/>
          </a:xfrm>
          <a:custGeom>
            <a:avLst/>
            <a:gdLst/>
            <a:ahLst/>
            <a:cxnLst/>
            <a:rect l="0" t="0" r="0" b="0"/>
            <a:pathLst>
              <a:path w="8135" h="7628" extrusionOk="0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www.helsinki.fi/yliopisto</a:t>
            </a: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Shape 112" descr="FS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95" y="6203674"/>
            <a:ext cx="1454813" cy="373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107951" y="115888"/>
            <a:ext cx="2161402" cy="2027228"/>
          </a:xfrm>
          <a:custGeom>
            <a:avLst/>
            <a:gdLst/>
            <a:ahLst/>
            <a:cxnLst/>
            <a:rect l="0" t="0" r="0" b="0"/>
            <a:pathLst>
              <a:path w="8135" h="7628" extrusionOk="0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www.helsinki.fi/yliopisto</a:t>
            </a: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Shape 121" descr="FS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95" y="6203674"/>
            <a:ext cx="1454813" cy="373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979613" y="1989138"/>
            <a:ext cx="3348038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5472113" y="1989138"/>
            <a:ext cx="3348036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83567" y="1934308"/>
            <a:ext cx="8209607" cy="450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3567" y="2644726"/>
            <a:ext cx="8209607" cy="369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56" name="Shape 56" descr="hy_flame_white.ep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313" y="125334"/>
            <a:ext cx="1749791" cy="164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 descr="FSE_RGB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3595" y="6213090"/>
            <a:ext cx="1454813" cy="37399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1" name="Shape 61"/>
          <p:cNvSpPr txBox="1"/>
          <p:nvPr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rPr>
              <a:t>www.helsinki.fi/yliopisto</a:t>
            </a:r>
            <a:endParaRPr sz="900">
              <a:solidFill>
                <a:srgbClr val="8C8A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94" name="Shape 94"/>
          <p:cNvSpPr/>
          <p:nvPr/>
        </p:nvSpPr>
        <p:spPr>
          <a:xfrm>
            <a:off x="107950" y="115888"/>
            <a:ext cx="1782228" cy="1671592"/>
          </a:xfrm>
          <a:custGeom>
            <a:avLst/>
            <a:gdLst/>
            <a:ahLst/>
            <a:cxnLst/>
            <a:rect l="0" t="0" r="0" b="0"/>
            <a:pathLst>
              <a:path w="8135" h="7628" extrusionOk="0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www.helsinki.fi/yliopisto</a:t>
            </a: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Shape 96"/>
          <p:cNvCxnSpPr/>
          <p:nvPr/>
        </p:nvCxnSpPr>
        <p:spPr>
          <a:xfrm>
            <a:off x="1979614" y="1773238"/>
            <a:ext cx="6840536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7" name="Shape 97" descr="FSE_RGB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3595" y="6203674"/>
            <a:ext cx="1454813" cy="3739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73069" y="3984568"/>
            <a:ext cx="7812843" cy="203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673069" y="1196752"/>
            <a:ext cx="7812843" cy="25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fi-FI" sz="3000" b="1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Kaikille avoin kaupunkitapahtuma la 5.5. Myyrmäessä tyhjässä konttorisalissa ja kurssi kaupunkikulttuurista, kaupunkirakenteen muutoksesta sekä tilapäiskäytöistä aluekehittämisessä</a:t>
            </a:r>
            <a:endParaRPr sz="3000" b="1">
              <a:solidFill>
                <a:srgbClr val="FFFFFF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1">
              <a:solidFill>
                <a:srgbClr val="FFFFFF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fi-FI" sz="3000" b="1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Kuvittele: 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fi-FI" sz="3000" b="1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Saat avaimet toimistokolossiin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1">
              <a:solidFill>
                <a:srgbClr val="FFFFFF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1">
              <a:solidFill>
                <a:srgbClr val="FFFFFF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/>
        </p:nvSpPr>
        <p:spPr>
          <a:xfrm>
            <a:off x="8896" y="5808322"/>
            <a:ext cx="9891696" cy="10527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1871700" y="1664804"/>
            <a:ext cx="7524836" cy="2160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Shape 380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49350" y="12325"/>
            <a:ext cx="2183100" cy="1998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215525" y="332650"/>
            <a:ext cx="8724300" cy="6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</a:pPr>
            <a:r>
              <a:rPr lang="fi-FI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Mitkä ehdotukset tai ideat voisi toteuttaa parhaiten </a:t>
            </a:r>
            <a:r>
              <a:rPr lang="fi-FI" sz="1600" b="1"/>
              <a:t>Rajatorpantie 8:n konttorisalissa</a:t>
            </a:r>
            <a:r>
              <a:rPr lang="fi-FI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600"/>
          </a:p>
          <a:p>
            <a:pPr marL="266700" marR="0" lvl="0" indent="-2476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/>
              <a:t>Ehkä helpointa on toteuttaa konseptit, joissa tapahtuman osallistujat ns. toisivat tapahtuman itse paikalle, eli esimerkiksi vaatteet ja tavarat, joita he myyvät tai vaihtavat.</a:t>
            </a:r>
            <a:endParaRPr sz="1600"/>
          </a:p>
          <a:p>
            <a:pPr marL="266700" marR="0" lvl="0" indent="-2476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/>
              <a:t>Kulttuuri, taide tai ruokaideat. Myös kirpputori voisi onnistua hyvin. Olisi hyvä tehdä hiukan vielä tutkimusta alueen tarpeista ja olemassa olevista toimijoista.</a:t>
            </a:r>
            <a:endParaRPr sz="1600"/>
          </a:p>
          <a:p>
            <a:pPr marL="266700" marR="0" lvl="0" indent="-2476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/>
              <a:t>"Colosseum  kestävä viihtymisen ja asioinnin solmukohta" ja Colosseumin Carla" ovat mielestäni kiinnostavimpia ja parhaiten toteutettavissa olevia ideoita. Niiden laaja sisältö takaa monimuotoisen kohderyhmän tavoittamisen ja monipuolisen toiminnan tuottamisen.</a:t>
            </a:r>
            <a:endParaRPr sz="1600"/>
          </a:p>
          <a:p>
            <a:pPr marL="266700" marR="0" lvl="0" indent="-2476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/>
              <a:t>Street art &amp; hip hop festival, open mic tapahtuma, YOGA ug</a:t>
            </a:r>
            <a:endParaRPr sz="1600"/>
          </a:p>
          <a:p>
            <a:pPr marL="266700" marR="0" lvl="0" indent="-2476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/>
              <a:t>...kurssin jälkeistä  jatkokäyttöä hahmottelevat konseptit olivat samankaltaisia: niitä yhdistämällä tilasta saattaisi olla mahdollista tehdä hieman nykyistä tiedekulmaa tai konepaja, Brunoa muistuttava ja tapahtumiltaan monipuolinen Myyrmäkiläisten olohuone/hubi/harrastetila/kulttuuritalo. Ideat ovat hienoja ja toivottavasti saadaan välitettyä Elolle, mutta saattavat olla vaikeita toteuttaa kurssin puitteissa.   Sen sijaan kaikki festari/tapahtumatyyppiset konseptit ovat kurssin näkökulmasta helpommin toteutettavissa.</a:t>
            </a:r>
            <a:endParaRPr sz="1600"/>
          </a:p>
          <a:p>
            <a:pPr marL="266700" marR="0" lvl="0" indent="-2476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/>
              <a:t>Helpoimpia ja huokeimpia toteuttaa a) kirpparit b) esiintymistilat.</a:t>
            </a:r>
            <a:endParaRPr sz="1600"/>
          </a:p>
          <a:p>
            <a:pPr marL="266700" marR="0" lvl="0" indent="-2476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/>
              <a:t>Audiovisual pleasures kiinnostaa, mutta voi vaatia enemmän esitystekniikkaa kuin on tarjolla?. Samanaikasesti sisäpihalla ruokailutapahtuma tai kirpputoritapahtuma? Kuitenkin niin, ettei tila liittyisi vain ostamiseen.   Toteutettavissa olevia muita: Open mic/stand up -ilta, Nuorten aukio ja kirpputoritapahtumat. </a:t>
            </a:r>
            <a:endParaRPr sz="1600"/>
          </a:p>
          <a:p>
            <a:pPr marL="266700" marR="0" lvl="0" indent="-2476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/>
              <a:t>Lasten festari ja siihen liittyvät aktiviteetit voisi painottua päivään   Yhdessä tilassa voisi olla hiljaisempaa ja siihen voisi yhdistää esimerkiksi taidenäyttelyä, itsepalvelukirpparia/vaatteidenvaihtotoria ja itsepalvelukirppistä</a:t>
            </a:r>
            <a:endParaRPr sz="1600"/>
          </a:p>
          <a:p>
            <a:pPr marL="266700" marR="0" lvl="0" indent="-146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146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332922" y="1989150"/>
            <a:ext cx="8487300" cy="40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/>
              <a:t>Inspiroiva nimi?</a:t>
            </a:r>
            <a:endParaRPr sz="300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i-FI" sz="3000"/>
              <a:t>Ydinviesti? </a:t>
            </a:r>
            <a:endParaRPr sz="3000"/>
          </a:p>
          <a:p>
            <a:pPr marL="0" lvl="0" indent="0" algn="ctr">
              <a:spcBef>
                <a:spcPts val="8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fi-FI" sz="2000"/>
              <a:t>Avatkaa kaupunkitapahtuman tavoitteita yleistajuisesti, hauskasti ja kiinnostavasti. Miksi saapua Myyrmäkeen la 5.5.2018?</a:t>
            </a:r>
            <a:endParaRPr sz="2000"/>
          </a:p>
          <a:p>
            <a:pPr marL="0" lvl="0" indent="0" algn="ctr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i-FI" sz="2000"/>
              <a:t>Luokaa inspiroivia, hauskoja ja ymmärrettäviä nimiä ja iskulauseita, joiden alle voidaan myöhemmin sijoittaa monia erilaisia tilapäiskäyttöjä. </a:t>
            </a:r>
            <a:endParaRPr sz="2000"/>
          </a:p>
        </p:txBody>
      </p:sp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1934800" y="549275"/>
            <a:ext cx="6885300" cy="11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/>
              <a:t>Työpaja 1. Nimi ja ydinviesti kokeilualustallemme MyyrYorkissa</a:t>
            </a:r>
            <a:r>
              <a:rPr lang="fi-FI"/>
              <a:t> 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181700" y="5901700"/>
            <a:ext cx="8754300" cy="797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1938700" y="592075"/>
            <a:ext cx="68814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Vaihe 1: </a:t>
            </a:r>
            <a:r>
              <a:rPr lang="fi-FI" sz="2000"/>
              <a:t>Kehittäkää ryhmässä inspiroiva nimi ja ydinviesti (=iskulause tai tavoite) kokeilualustallemme (kaupunkitapahtumme / tilamme nimi)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551800" y="1989150"/>
            <a:ext cx="82683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fi-FI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(n. 15 min)</a:t>
            </a:r>
            <a:endParaRPr/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Saatte ohjeet ja taustamateriaalit paperilla.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Jakautukaa n. </a:t>
            </a:r>
            <a:r>
              <a:rPr lang="fi-FI" sz="1600"/>
              <a:t>5</a:t>
            </a:r>
            <a:r>
              <a:rPr lang="fi-FI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hengen ryhmiin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fi-FI" sz="1600"/>
              <a:t>Ideoikaa kaupunkitapahtumalle n. viiden minuutin ajan post-it-lapuille itsenäisesti nimiehdotuksia ja iskulauseita (tai muutaman lauseen kuvauksia), jotka yhdistävät useita ennakkotehtävistä esiin nousseita ideoita ja teemoja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Kehittäkää ryhmänä </a:t>
            </a:r>
            <a:r>
              <a:rPr lang="fi-FI" sz="1600"/>
              <a:t>4–</a:t>
            </a:r>
            <a:r>
              <a:rPr lang="fi-FI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fi-FI" sz="1600"/>
              <a:t>nimiehdotusta ja iskulausetta (tai muutaman lauseen kuvausta) tulevalle kaupunkitapahtumalle, joka toimii kokeilualustanamme. Voitte teemoitella ja yhdistellä nimi- ja iskulause-ehdotuksia sekä luoda vielä uusia ehdotuksia</a:t>
            </a:r>
            <a:endParaRPr/>
          </a:p>
          <a:p>
            <a:pPr marL="539750" marR="0" lvl="1" indent="-274638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Huomioikaa, että kaikkien mielipiteet tulevat kuulluksi, ja että päätös on ryhmän yhteinen.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9750" marR="0" lvl="1" indent="-274638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/>
              <a:t>Pyrkikää luomaan inspiroivia, hauskoja ja ymmärrettäviä nimiä ja iskulauseita, joiden alle voidaan myöhemmin sijoittaa monia erilaisia tilapäiskäyttöjä.</a:t>
            </a:r>
            <a:r>
              <a:rPr lang="fi-FI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Kirjatkaa valitsem</a:t>
            </a:r>
            <a:r>
              <a:rPr lang="fi-FI" sz="1600"/>
              <a:t>anne nimet ja iskulauseet lyhyesti Flingaan: &lt;OSOITE&gt;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1651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1651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1651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512375" y="1989150"/>
            <a:ext cx="83079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60"/>
              <a:buFont typeface="Arial"/>
              <a:buNone/>
            </a:pPr>
            <a:r>
              <a:rPr lang="fi-FI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(n. 15 min)</a:t>
            </a:r>
            <a:endParaRPr sz="1600"/>
          </a:p>
          <a:p>
            <a:pPr marL="266700" marR="0" lvl="0" indent="-25019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Jakautukaa n. 12 hengen ryhmiin yhdistämällä kaksi ryhmää. Voitte tarvittaessa siirtyä ryhmänä luokan ulkopuolelle keskustelemaan.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0096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/>
              <a:t>Valitkaa joukostanne puheenjohtaja ja sihteeri. Puheenjohtajan tehtävänä on huolehtia, että jokainen ryhmän jäsen (mukaan lukien hän itse) pääsee tasapuolisesti ääneen sekä pitää huolta aikataulusta. Sihteeri kirjaa ryhmän valinnat ja perustelut.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0096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/>
              <a:t>Tutustukaa Flingassa oleviin nimi- ja iskulause-ehdotuksiin.</a:t>
            </a:r>
            <a:r>
              <a:rPr lang="fi-FI" sz="1600" b="1"/>
              <a:t> Valitkaa 4 mielestänne parhainta nimeä ja iskulausetta. </a:t>
            </a:r>
            <a:r>
              <a:rPr lang="fi-FI" sz="1600"/>
              <a:t>Voitte myös peukuttaa Flingassa suosikkejanne.</a:t>
            </a:r>
            <a:endParaRPr sz="1600"/>
          </a:p>
          <a:p>
            <a:pPr marL="539750" marR="0" lvl="1" indent="-249237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/>
              <a:t>Huomioikaa, että kaikkien mielipiteet tulevat kuulluksi, ja että päätös on ryhmän yhteinen.</a:t>
            </a:r>
            <a:endParaRPr sz="1600"/>
          </a:p>
          <a:p>
            <a:pPr marL="539750" marR="0" lvl="1" indent="-249237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/>
              <a:t>Valitkaa  inspiroivia, hauskoja ja ymmärrettäviä nimiä ja iskulauseita, joiden alle voidaan myöhemmin sijoittaa monia erilaisia tilapäiskäyttöjä</a:t>
            </a:r>
            <a:r>
              <a:rPr lang="fi-FI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/>
          </a:p>
          <a:p>
            <a:pPr marL="266700" marR="0" lvl="0" indent="-260096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/>
              <a:t>Kirjatkaa ryhmän valitsemat nimet ja iskulauseet lyhyesti paperille.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158432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5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158432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5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158432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5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1941325" y="549275"/>
            <a:ext cx="68787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Vaihe 2: T</a:t>
            </a:r>
            <a:r>
              <a:rPr lang="fi-FI" sz="2400"/>
              <a:t>utustukaa kokeilualustalle luotuihin nimi- ja iskulause-ehdotuksiin ja tehkää esivalinta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marR="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Arial"/>
              <a:buChar char="•"/>
            </a:pPr>
            <a:r>
              <a:rPr lang="fi-FI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Kokoonnutaan yhteen</a:t>
            </a:r>
            <a:endParaRPr sz="22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Arial"/>
              <a:buChar char="•"/>
            </a:pPr>
            <a:r>
              <a:rPr lang="fi-FI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Kertokaa ryhmittäin valintanne kurssin </a:t>
            </a:r>
            <a:r>
              <a:rPr lang="fi-FI" sz="2220"/>
              <a:t>kaupunkitapahtuman / kokeilualustan</a:t>
            </a:r>
            <a:r>
              <a:rPr lang="fi-FI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nimeksi ja </a:t>
            </a:r>
            <a:r>
              <a:rPr lang="fi-FI" sz="2220"/>
              <a:t>ydinviestiksi</a:t>
            </a:r>
            <a:endParaRPr/>
          </a:p>
          <a:p>
            <a:pPr marL="2667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Arial"/>
              <a:buChar char="•"/>
            </a:pPr>
            <a:r>
              <a:rPr lang="fi-FI" sz="2220"/>
              <a:t>Kaupunkitapahtuman / kokeilualustan nimi ja ydinviesti valitaan </a:t>
            </a:r>
            <a:r>
              <a:rPr lang="fi-FI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viimeistään ensi keskiviikko-aamuna yhteisen keskustelun tai äänestyksen pohjalta</a:t>
            </a:r>
            <a:endParaRPr sz="22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Arial"/>
              <a:buChar char="•"/>
            </a:pPr>
            <a:r>
              <a:rPr lang="fi-FI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Lähetämme tiedon</a:t>
            </a:r>
            <a:r>
              <a:rPr lang="fi-FI" sz="2220"/>
              <a:t> </a:t>
            </a:r>
            <a:r>
              <a:rPr lang="fi-FI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ensi viikolla yliopiston viestintä- ja yhteiskuntasuhteet yksikölle, joka lähettää tiedotteen valinnastamme</a:t>
            </a:r>
            <a:endParaRPr sz="203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13747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Arial"/>
              <a:buNone/>
            </a:pPr>
            <a:endParaRPr sz="203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13747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Arial"/>
              <a:buNone/>
            </a:pPr>
            <a:endParaRPr sz="203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fi-FI"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Vaihe 3: </a:t>
            </a:r>
            <a:r>
              <a:rPr lang="fi-FI"/>
              <a:t>Kokeilualustan nimen ja iskulauseen</a:t>
            </a:r>
            <a:r>
              <a:rPr lang="fi-FI"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valinta</a:t>
            </a:r>
            <a:endParaRPr sz="3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-297876" y="-360638"/>
            <a:ext cx="9908287" cy="834171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Näyttökuva 2019-03-23 kello 16.34.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0"/>
            <a:ext cx="9144000" cy="55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95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295912" y="1989139"/>
            <a:ext cx="8524238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fi-FI" sz="1000" b="1" i="0" u="none" strike="noStrike" cap="none">
                <a:solidFill>
                  <a:schemeClr val="dk1"/>
                </a:solidFill>
                <a:sym typeface="Arial"/>
              </a:rPr>
              <a:t>1. M.Y.C. Myyr York Compass:</a:t>
            </a:r>
          </a:p>
          <a:p>
            <a:pPr marL="723900" lvl="1" indent="-266700">
              <a:spcBef>
                <a:spcPts val="0"/>
              </a:spcBef>
              <a:buSzPts val="1800"/>
            </a:pPr>
            <a:r>
              <a:rPr lang="fi-FI" sz="1000" b="1"/>
              <a:t>Suunnannäyttäjä, ytimekäs sana (kompassi), </a:t>
            </a:r>
            <a:endParaRPr sz="1000"/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fi-FI" sz="1000" b="1" i="0" u="none" strike="noStrike" cap="none">
                <a:solidFill>
                  <a:schemeClr val="dk1"/>
                </a:solidFill>
                <a:sym typeface="Arial"/>
              </a:rPr>
              <a:t>2. Elohuone</a:t>
            </a:r>
          </a:p>
          <a:p>
            <a:pPr marL="723900" lvl="1" indent="-266700">
              <a:buSzPts val="1800"/>
            </a:pPr>
            <a:r>
              <a:rPr lang="fi-FI" sz="1000" b="1"/>
              <a:t>Monimerkityksinen, haetaan olohuonetta, mukana myös elo, elohuone on aktiivinen tila (vs. olohuone)</a:t>
            </a:r>
            <a:endParaRPr sz="1000"/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fi-FI" sz="1000" b="1" i="0" u="none" strike="noStrike" cap="none">
                <a:solidFill>
                  <a:schemeClr val="dk1"/>
                </a:solidFill>
                <a:sym typeface="Arial"/>
              </a:rPr>
              <a:t>3. Kivijalka</a:t>
            </a:r>
          </a:p>
          <a:p>
            <a:pPr marL="723900" lvl="1" indent="-266700">
              <a:buSzPts val="1800"/>
            </a:pPr>
            <a:r>
              <a:rPr lang="fi-FI" sz="1000" b="1"/>
              <a:t>Palataan rakennukseen: iso, jykevä, keskustassa, keskipiste, kivijalkaliikkeet, trendisana, tehty kivestä</a:t>
            </a:r>
            <a:endParaRPr sz="1000"/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fi-FI" sz="1000" b="1" i="0" u="none" strike="noStrike" cap="none">
                <a:solidFill>
                  <a:schemeClr val="dk1"/>
                </a:solidFill>
                <a:sym typeface="Arial"/>
              </a:rPr>
              <a:t>4. Eloisa</a:t>
            </a:r>
          </a:p>
          <a:p>
            <a:pPr marL="723900" lvl="1" indent="-266700">
              <a:buSzPts val="1800"/>
            </a:pPr>
            <a:r>
              <a:rPr lang="fi-FI" sz="1000" b="1"/>
              <a:t>Flingassa alun perin: eloisa tapahtuma (elo is a tapahtuma)</a:t>
            </a:r>
          </a:p>
          <a:p>
            <a:pPr marL="266700" lvl="0" indent="-266700">
              <a:spcBef>
                <a:spcPts val="800"/>
              </a:spcBef>
              <a:buSzPts val="1800"/>
            </a:pPr>
            <a:r>
              <a:rPr lang="fi-FI" sz="1000" b="1"/>
              <a:t>5. Myyr York 5/5 : The Big Banana</a:t>
            </a:r>
          </a:p>
          <a:p>
            <a:pPr marL="723900" lvl="1" indent="-266700">
              <a:buSzPts val="1800"/>
            </a:pPr>
            <a:r>
              <a:rPr lang="fi-FI" sz="1000" b="1"/>
              <a:t>Tapahtuman päivämäärä = 5.5., yhdistää sekä nuoria että vanhoja, meemi tiedossa, päivämäärä helppo muistaa, big banana = new york = big apple, samaa ideaa, tapahtuma saa kaupungin go bananas, positiivinen kreiseys, Myyr York never sleeps</a:t>
            </a:r>
          </a:p>
          <a:p>
            <a:pPr marL="266700" lvl="0" indent="-266700">
              <a:spcBef>
                <a:spcPts val="800"/>
              </a:spcBef>
              <a:buSzPts val="1800"/>
            </a:pPr>
            <a:r>
              <a:rPr lang="fi-FI" sz="1000" b="1"/>
              <a:t>6. Myyrmäen Voima / </a:t>
            </a:r>
            <a:r>
              <a:rPr lang="fi-FI" sz="1000" b="1" strike="sngStrike"/>
              <a:t>Myyrmäki-ilmiö</a:t>
            </a:r>
            <a:r>
              <a:rPr lang="fi-FI" sz="1000" b="1"/>
              <a:t>: Myrtsi Power!</a:t>
            </a:r>
          </a:p>
          <a:p>
            <a:pPr marL="723900" lvl="1" indent="-266700">
              <a:buSzPts val="1800"/>
            </a:pPr>
            <a:r>
              <a:rPr lang="fi-FI" sz="1000" b="1"/>
              <a:t>Imatran Voima ollut aikaisemmin rakennuksessa, tapahtuma tuo virtaa / energiaa kaupunkiin, energinen tapahtuma tulossa</a:t>
            </a:r>
          </a:p>
          <a:p>
            <a:pPr marL="266700" lvl="0" indent="-266700">
              <a:spcBef>
                <a:spcPts val="800"/>
              </a:spcBef>
              <a:buSzPts val="1800"/>
            </a:pPr>
            <a:r>
              <a:rPr lang="fi-FI" sz="1000" b="1"/>
              <a:t>7. 5/5 Fest: Myrtsittää </a:t>
            </a:r>
            <a:r>
              <a:rPr lang="fi-FI" sz="1000" b="1" strike="sngStrike"/>
              <a:t>/ Myyrkuume</a:t>
            </a:r>
          </a:p>
          <a:p>
            <a:pPr marL="723900" lvl="1" indent="-266700">
              <a:buSzPts val="1800"/>
            </a:pPr>
            <a:r>
              <a:rPr lang="fi-FI" sz="1000" b="1"/>
              <a:t>Tapahtuman päivämäärä 5.5., Myrtsi sanana, kun myrtsittää, pitää päästä Myrtsiin! Fiilistellään Myrtsiä #myrtsittää</a:t>
            </a:r>
          </a:p>
          <a:p>
            <a:pPr marL="266700" lvl="0" indent="-266700">
              <a:spcBef>
                <a:spcPts val="800"/>
              </a:spcBef>
              <a:buSzPts val="1800"/>
            </a:pPr>
            <a:r>
              <a:rPr lang="fi-FI" sz="1000" b="1"/>
              <a:t>8. May York Fest</a:t>
            </a:r>
          </a:p>
          <a:p>
            <a:pPr marL="723900" lvl="1" indent="-266700">
              <a:buSzPts val="1800"/>
            </a:pPr>
            <a:r>
              <a:rPr lang="fi-FI" sz="1000" b="1"/>
              <a:t>Tapahtuma toukokuussa May York = Myyr York, logossa voi hyödyntää MY:tä</a:t>
            </a:r>
            <a:endParaRPr lang="fi-FI" sz="1000"/>
          </a:p>
          <a:p>
            <a:pPr marL="723900" lvl="1" indent="-266700">
              <a:buSzPts val="1800"/>
            </a:pPr>
            <a:endParaRPr sz="1000" b="1" i="0" u="none" strike="noStrike" cap="none">
              <a:solidFill>
                <a:schemeClr val="dk1"/>
              </a:solidFill>
              <a:sym typeface="Arial"/>
            </a:endParaRPr>
          </a:p>
        </p:txBody>
      </p:sp>
      <p:sp>
        <p:nvSpPr>
          <p:cNvPr id="420" name="Shape 420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838624" y="549275"/>
            <a:ext cx="7981526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fi-FI"/>
              <a:t>Kokeilualustan nimen ja iskulauseen</a:t>
            </a:r>
            <a:r>
              <a:rPr lang="fi-FI"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valinta (muistiinpanot)</a:t>
            </a:r>
            <a:endParaRPr sz="3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Laaja yleisö, kaikille suunnattu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Erilaisia ihmisiä yhteen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Monikielisyys, monikulttuurisuus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Saavutettavuus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Kannustaa kiertotalouteen, asioiden uudelleen käyttöön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Tuoda esimerkkejä minkälaisia tilapäisiä käyttöjä voidaan tehdä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Mitä asukkaat voivat itse tehdä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Mainostaa Myyrmäkeä ja kaupunkikulttuuria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Elävöittää kaupunkikuvaa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Mieluummin överit kuin vajarit, tehdään isosti, ei hissuksiin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Aktivoidaan ihmisiä ja eri väestöryhmiä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Tuoda uusia ideoita ihmisten elämään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Myyrmäen oman identiteetin vahvistamista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Ei hävetä mitään, baitsi banaaneja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Vantaalaiset ei häpeä mitään, paikallisylpeys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Kaikki uskaltaa tulla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We are going bananas!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Koska myrtsittää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Tulkaa tulevalle hipsterivyöhykkeelle, sneak peak mitä se tarkoittaa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Tää on niinku se next level. Tää on nyt se seuraava.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Koska aina etsitään seuraavaa. 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Se yks gimmelin biisi: etsin myrtsii/muijaa seuraavaa. Kun etsit myrtsii seuravaa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Rakennuksesta tai paikasta jotain viestintään: talo on iso ja ytimessä. Sekä sisä, että ulkotiloja. Sää ei ole este. 20 min keskustasta. Sä et ole este. Älä ole este. Rakennamme siltaa. 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100"/>
              <a:t>Myrtsi = next level. </a:t>
            </a: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endParaRPr lang="fi-FI" sz="1100"/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endParaRPr lang="fi-FI" sz="1100"/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endParaRPr lang="fi-FI"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endParaRPr sz="1100"/>
          </a:p>
        </p:txBody>
      </p:sp>
      <p:sp>
        <p:nvSpPr>
          <p:cNvPr id="427" name="Shape 427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30.3.17</a:t>
            </a: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Shape 429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Matemaattis-luonnontieteellinen tiedekunta / Henkilön nimi / Esityksen nimi</a:t>
            </a: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421"/>
          <p:cNvSpPr txBox="1">
            <a:spLocks noGrp="1"/>
          </p:cNvSpPr>
          <p:nvPr>
            <p:ph type="title"/>
          </p:nvPr>
        </p:nvSpPr>
        <p:spPr>
          <a:xfrm>
            <a:off x="838624" y="549275"/>
            <a:ext cx="7981526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fi-FI"/>
              <a:t>Kokeilualustan nimen ja iskulauseen</a:t>
            </a:r>
            <a:r>
              <a:rPr lang="fi-FI"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valinta (muistiinpanot, perustelut)</a:t>
            </a:r>
            <a:endParaRPr sz="3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7" name="Shape 437"/>
          <p:cNvGraphicFramePr/>
          <p:nvPr>
            <p:extLst>
              <p:ext uri="{D42A27DB-BD31-4B8C-83A1-F6EECF244321}">
                <p14:modId xmlns:p14="http://schemas.microsoft.com/office/powerpoint/2010/main" val="3947170860"/>
              </p:ext>
            </p:extLst>
          </p:nvPr>
        </p:nvGraphicFramePr>
        <p:xfrm>
          <a:off x="143508" y="44624"/>
          <a:ext cx="8712975" cy="6606619"/>
        </p:xfrm>
        <a:graphic>
          <a:graphicData uri="http://schemas.openxmlformats.org/drawingml/2006/table">
            <a:tbl>
              <a:tblPr firstRow="1" bandRow="1">
                <a:noFill/>
                <a:tableStyleId>{27FF914F-8140-4675-AC78-7AA1B700D67E}</a:tableStyleId>
              </a:tblPr>
              <a:tblGrid>
                <a:gridCol w="8436850"/>
                <a:gridCol w="276125"/>
              </a:tblGrid>
              <a:tr h="2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1100" b="0" u="none" strike="noStrike" cap="none"/>
                        <a:t>1. </a:t>
                      </a:r>
                      <a:r>
                        <a:rPr lang="fi-FI" sz="1100" b="0"/>
                        <a:t>Audivisual Pleasures: Sisätiloihin rakennettu puisto, jossa yhdistyy piknik ja audiovisuaaliset sisällöt (elokuvat, taide)</a:t>
                      </a:r>
                      <a:endParaRPr sz="1100" b="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</a:tr>
              <a:tr h="2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1100" u="none" strike="noStrike" cap="none"/>
                        <a:t>2. </a:t>
                      </a:r>
                      <a:r>
                        <a:rPr lang="fi-FI" sz="1100"/>
                        <a:t>Kulttuurikattila: kohtaamispaikka</a:t>
                      </a:r>
                      <a:r>
                        <a:rPr lang="fi-FI" sz="1100" u="none" strike="noStrike" cap="none"/>
                        <a:t> </a:t>
                      </a:r>
                      <a:endParaRPr sz="11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</a:tr>
              <a:tr h="2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1100" u="none" strike="noStrike" cap="none"/>
                        <a:t>3. </a:t>
                      </a:r>
                      <a:r>
                        <a:rPr lang="fi-FI" sz="1100"/>
                        <a:t>Colosseumin Carla: Kaupunkiolohuonemainen kirpputoritapahtuma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</a:tr>
              <a:tr h="32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u="none" strike="noStrike" cap="none"/>
                        <a:t>4. </a:t>
                      </a:r>
                      <a:r>
                        <a:rPr lang="fi-FI" sz="1100"/>
                        <a:t>Monikulttuurinen Myyrmäki: Vaihdetaan ruoka-, taide- ja musiikkiosaamista eri kulttuurien välillä</a:t>
                      </a:r>
                      <a:endParaRPr sz="11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</a:tr>
              <a:tr h="2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u="none" strike="noStrike" cap="none"/>
                        <a:t>5. </a:t>
                      </a:r>
                      <a:r>
                        <a:rPr lang="fi-FI" sz="1100"/>
                        <a:t>YOGA UG: joogaa ja teknoa</a:t>
                      </a:r>
                      <a:endParaRPr sz="11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</a:tr>
              <a:tr h="2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u="none" strike="noStrike" cap="none"/>
                        <a:t>6. </a:t>
                      </a:r>
                      <a:r>
                        <a:rPr lang="fi-FI" sz="1100"/>
                        <a:t>Säästä rahaa ja luontoa: Kierrätystä ja ekologista elämää!</a:t>
                      </a:r>
                      <a:endParaRPr sz="11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</a:tr>
              <a:tr h="2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u="none" strike="noStrike" cap="none"/>
                        <a:t>7. </a:t>
                      </a:r>
                      <a:r>
                        <a:rPr lang="fi-FI" sz="1100"/>
                        <a:t>Sähköenergiaa pyöräilemällä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</a:tr>
              <a:tr h="2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u="none" strike="noStrike" cap="none"/>
                        <a:t>8. </a:t>
                      </a:r>
                      <a:r>
                        <a:rPr lang="fi-FI" sz="1100"/>
                        <a:t>Myyrmäki street art &amp; hip hop festival: Tila katutaiteelle ja hip hop-kulttuurille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</a:tr>
              <a:tr h="2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u="none" strike="noStrike" cap="none"/>
                        <a:t>9. </a:t>
                      </a:r>
                      <a:r>
                        <a:rPr lang="fi-FI" sz="1100"/>
                        <a:t>Myyr York Festival: Myyrmäen ja Länsi-Vantaan kulttuurin, taiteen ja ihmisten kohtauspaikka</a:t>
                      </a:r>
                      <a:endParaRPr sz="11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</a:tr>
              <a:tr h="301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u="none" strike="noStrike" cap="none"/>
                        <a:t>10. </a:t>
                      </a:r>
                      <a:r>
                        <a:rPr lang="fi-FI" sz="1100"/>
                        <a:t>Matalan kynnyksen harrastetila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</a:tr>
              <a:tr h="29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u="none" strike="noStrike" cap="none"/>
                        <a:t>11. </a:t>
                      </a:r>
                      <a:r>
                        <a:rPr lang="fi-FI" sz="1100"/>
                        <a:t>KOTOISA:  yhteisö tutuksi – tuntematon yhteisöksi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</a:tr>
              <a:tr h="2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u="none" strike="noStrike" cap="none"/>
                        <a:t>12. </a:t>
                      </a:r>
                      <a:r>
                        <a:rPr lang="fi-FI" sz="1100"/>
                        <a:t>Komediaklubi Myyr York: Mahdollisimman matalan kynnyksen stand-up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</a:tr>
              <a:tr h="32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u="none" strike="noStrike" cap="none"/>
                        <a:t>13. </a:t>
                      </a:r>
                      <a:r>
                        <a:rPr lang="fi-FI" sz="1100"/>
                        <a:t>Hubitila: maisemakonttori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</a:tr>
              <a:tr h="2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u="none" strike="noStrike" cap="none"/>
                        <a:t>14. </a:t>
                      </a:r>
                      <a:r>
                        <a:rPr lang="fi-FI" sz="1100"/>
                        <a:t>Myyrmäki StreetFood: Katuruokamarkkinat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</a:tr>
              <a:tr h="305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u="none" strike="noStrike" cap="none"/>
                        <a:t>15. </a:t>
                      </a:r>
                      <a:r>
                        <a:rPr lang="fi-FI" sz="1100"/>
                        <a:t>Itsepalvelukirjasto: Kirjoja ja lukumahdollisuus paikan päällä halukkaille</a:t>
                      </a:r>
                      <a:endParaRPr sz="11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</a:tr>
              <a:tr h="2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u="none" strike="noStrike" cap="none"/>
                        <a:t>16. </a:t>
                      </a:r>
                      <a:r>
                        <a:rPr lang="fi-FI" sz="1100"/>
                        <a:t>Pop up -kirkko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</a:tr>
              <a:tr h="2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1100" u="none" strike="noStrike" cap="none"/>
                        <a:t>17. </a:t>
                      </a:r>
                      <a:r>
                        <a:rPr lang="fi-FI" sz="1100"/>
                        <a:t>Open Mic -tapahtuma: Open Mic tai Lava on vapaa</a:t>
                      </a:r>
                      <a:endParaRPr sz="1100" u="none" strike="noStrike" cap="none"/>
                    </a:p>
                  </a:txBody>
                  <a:tcPr marL="91450" marR="91450" marT="45725" marB="45725"/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</a:tr>
              <a:tr h="2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1100" u="none" strike="noStrike" cap="none"/>
                        <a:t>18. </a:t>
                      </a:r>
                      <a:r>
                        <a:rPr lang="fi-FI" sz="1100"/>
                        <a:t>Lasten ja lastenmielisten kyläfestari</a:t>
                      </a:r>
                      <a:endParaRPr sz="1100" u="none" strike="noStrike" cap="none"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25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1100" u="none" strike="noStrike" cap="none"/>
                        <a:t>19. </a:t>
                      </a:r>
                      <a:r>
                        <a:rPr lang="fi-FI" sz="1100"/>
                        <a:t>Nuorten aukio: Nuorille suunnattu vaatteiden/tavaroitten vaihtotori ja hengaushuone</a:t>
                      </a:r>
                      <a:endParaRPr sz="1100" u="none" strike="noStrike" cap="none"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25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1100" u="none" strike="noStrike" cap="none"/>
                        <a:t>20. </a:t>
                      </a:r>
                      <a:r>
                        <a:rPr lang="fi-FI" sz="1100"/>
                        <a:t>Colosseum – kestävä viihtymisen ja asioinnin solmukohta: kaikille yhteinen tila</a:t>
                      </a:r>
                      <a:endParaRPr sz="1100" u="none" strike="noStrike" cap="none"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25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1100" u="none" strike="noStrike" cap="none"/>
                        <a:t>21. </a:t>
                      </a:r>
                      <a:r>
                        <a:rPr lang="fi-FI" sz="1100"/>
                        <a:t>Pop-up tavaralainaamo: Tila jossa hyödyllisiä käyttötavaroita voi kokeilla ja niitä pääsee lainaamaan</a:t>
                      </a:r>
                      <a:endParaRPr sz="11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</a:tr>
              <a:tr h="25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 sz="1100" u="none" strike="noStrike" cap="none"/>
                        <a:t>22. </a:t>
                      </a:r>
                      <a:r>
                        <a:rPr lang="fi-FI" sz="1100"/>
                        <a:t>Tyhjät tilat vapaassa jaossa: Vapaiden tilojen tarjoaminen yhteiskäyttöön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</a:tr>
              <a:tr h="25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i-FI"/>
                        <a:t>Työt 21-22: &lt;OSOITE&gt;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438" name="Shape 438"/>
          <p:cNvSpPr/>
          <p:nvPr/>
        </p:nvSpPr>
        <p:spPr>
          <a:xfrm>
            <a:off x="8676456" y="6417332"/>
            <a:ext cx="252028" cy="25202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fi-FI"/>
              <a:t>9:15 Aamupiiri</a:t>
            </a:r>
            <a:endParaRPr/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fi-FI"/>
              <a:t>9:30 Työpaja 1: Ohjeistus: Kokeilualustan alustava ideointi Myyrmäkeen</a:t>
            </a:r>
            <a:endParaRPr/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fi-FI"/>
              <a:t>10:00​ ​Yhteistyökumppani esittäytyy: Kaupunkiaktivisti ​Petteri Niskanen (Myyrmäki-liike): Myyrmäki-liike ja yhteisöllinen kaupunkikulttuuri</a:t>
            </a:r>
            <a:endParaRPr/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fi-FI"/>
              <a:t>11:00 Työpaja 1: Kokeilualustan tavoitteiden ja nimen alustava ideointi (idea, nimi, markkinointi, tavoite) ennakkotehtävien pohjalta</a:t>
            </a:r>
            <a:endParaRPr/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fi-FI"/>
              <a:t>12:15 Tuotantoryhmiin jakautuminen ja toimintasuunnitelman ohjeistus</a:t>
            </a:r>
            <a:endParaRPr/>
          </a:p>
          <a:p>
            <a:pPr marL="266700" marR="0" lvl="0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fi-FI"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Päivän aikataulu</a:t>
            </a:r>
            <a:endParaRPr sz="3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fi-FI" sz="2000"/>
              <a:t>(Coworking Myyr York, Myyrmäki)</a:t>
            </a:r>
            <a:endParaRPr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5298075" y="5747800"/>
            <a:ext cx="4188000" cy="111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15231051" y="6089326"/>
            <a:ext cx="431700" cy="43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600" cy="11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Projektin vaiheet 27.3.-6.5.2018</a:t>
            </a:r>
            <a:endParaRPr/>
          </a:p>
        </p:txBody>
      </p:sp>
      <p:sp>
        <p:nvSpPr>
          <p:cNvPr id="277" name="Shape 277"/>
          <p:cNvSpPr txBox="1"/>
          <p:nvPr/>
        </p:nvSpPr>
        <p:spPr>
          <a:xfrm>
            <a:off x="13425150" y="3199400"/>
            <a:ext cx="1377600" cy="15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Shape 278"/>
          <p:cNvGrpSpPr/>
          <p:nvPr/>
        </p:nvGrpSpPr>
        <p:grpSpPr>
          <a:xfrm>
            <a:off x="-160457" y="1699964"/>
            <a:ext cx="3691000" cy="5032702"/>
            <a:chOff x="-84257" y="1699964"/>
            <a:chExt cx="3691000" cy="5032702"/>
          </a:xfrm>
        </p:grpSpPr>
        <p:sp>
          <p:nvSpPr>
            <p:cNvPr id="279" name="Shape 279"/>
            <p:cNvSpPr/>
            <p:nvPr/>
          </p:nvSpPr>
          <p:spPr>
            <a:xfrm rot="-1498158">
              <a:off x="227683" y="2011904"/>
              <a:ext cx="1898219" cy="1898219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 rot="-1498158">
              <a:off x="460239" y="2511396"/>
              <a:ext cx="1898219" cy="1898219"/>
            </a:xfrm>
            <a:prstGeom prst="ellipse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 rot="-1498158">
              <a:off x="673516" y="2969478"/>
              <a:ext cx="1898219" cy="1898219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 rot="-1498158">
              <a:off x="906072" y="3468969"/>
              <a:ext cx="1898219" cy="1898219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 rot="-1498158">
              <a:off x="1164028" y="4023015"/>
              <a:ext cx="1898219" cy="1898219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 rot="-1498158">
              <a:off x="1396584" y="4522506"/>
              <a:ext cx="1898219" cy="1898219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2087775" y="1807275"/>
            <a:ext cx="6577500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i-FI" sz="1500" b="1"/>
              <a:t>Alkuvalmistelut: Kohteeseen tutustuminen ja ennakkotietojen keräys:</a:t>
            </a:r>
            <a:r>
              <a:rPr lang="fi-FI" sz="1500"/>
              <a:t> aloitusluennot, tutustuminen alueeseen ja sen toimijoihin kurssin alussa, kansainväliset ja kotimaiset esimerkit ennakkotehtävien kautta </a:t>
            </a:r>
            <a:endParaRPr sz="1500" b="1"/>
          </a:p>
        </p:txBody>
      </p:sp>
      <p:sp>
        <p:nvSpPr>
          <p:cNvPr id="286" name="Shape 286"/>
          <p:cNvSpPr txBox="1"/>
          <p:nvPr/>
        </p:nvSpPr>
        <p:spPr>
          <a:xfrm>
            <a:off x="2393025" y="2543675"/>
            <a:ext cx="62301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i-FI" sz="1500" b="1">
                <a:solidFill>
                  <a:schemeClr val="dk1"/>
                </a:solidFill>
              </a:rPr>
              <a:t>Työpaja 1:</a:t>
            </a:r>
            <a:r>
              <a:rPr lang="fi-FI" sz="1500">
                <a:solidFill>
                  <a:schemeClr val="dk1"/>
                </a:solidFill>
              </a:rPr>
              <a:t> Inspiroivan nimen, tavoitteiden ja viestinnällisen sanoman kehittäminen kokeilualustallemme (=kaupunkitapahtuma ja tilamme  Colosseumissa)</a:t>
            </a:r>
            <a:endParaRPr/>
          </a:p>
        </p:txBody>
      </p:sp>
      <p:sp>
        <p:nvSpPr>
          <p:cNvPr id="287" name="Shape 287"/>
          <p:cNvSpPr txBox="1"/>
          <p:nvPr/>
        </p:nvSpPr>
        <p:spPr>
          <a:xfrm>
            <a:off x="2545425" y="3310175"/>
            <a:ext cx="62301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i-FI" sz="1500" b="1">
                <a:solidFill>
                  <a:schemeClr val="dk1"/>
                </a:solidFill>
              </a:rPr>
              <a:t>Työpaja 2: </a:t>
            </a:r>
            <a:r>
              <a:rPr lang="fi-FI" sz="1500">
                <a:solidFill>
                  <a:schemeClr val="dk1"/>
                </a:solidFill>
              </a:rPr>
              <a:t>Tilapäiskäyttökonseptien ideointi ja tarpeiden kartoitus</a:t>
            </a:r>
            <a:endParaRPr/>
          </a:p>
        </p:txBody>
      </p:sp>
      <p:sp>
        <p:nvSpPr>
          <p:cNvPr id="288" name="Shape 288"/>
          <p:cNvSpPr txBox="1"/>
          <p:nvPr/>
        </p:nvSpPr>
        <p:spPr>
          <a:xfrm>
            <a:off x="2732450" y="3789950"/>
            <a:ext cx="6453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i-FI" sz="1500" b="1">
                <a:solidFill>
                  <a:schemeClr val="dk1"/>
                </a:solidFill>
              </a:rPr>
              <a:t>Työpaja 3: </a:t>
            </a:r>
            <a:r>
              <a:rPr lang="fi-FI" sz="1500">
                <a:solidFill>
                  <a:schemeClr val="dk1"/>
                </a:solidFill>
              </a:rPr>
              <a:t>Tilapäiskäyttökonseptien kirkastaminen ja jatkokehittäminen</a:t>
            </a:r>
            <a:endParaRPr/>
          </a:p>
        </p:txBody>
      </p:sp>
      <p:sp>
        <p:nvSpPr>
          <p:cNvPr id="289" name="Shape 289"/>
          <p:cNvSpPr txBox="1"/>
          <p:nvPr/>
        </p:nvSpPr>
        <p:spPr>
          <a:xfrm>
            <a:off x="3116125" y="4324325"/>
            <a:ext cx="5854500" cy="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i-FI" sz="1500" b="1">
                <a:solidFill>
                  <a:schemeClr val="dk1"/>
                </a:solidFill>
              </a:rPr>
              <a:t>Tuotantovaihe: </a:t>
            </a:r>
            <a:r>
              <a:rPr lang="fi-FI" sz="1500">
                <a:solidFill>
                  <a:schemeClr val="dk1"/>
                </a:solidFill>
              </a:rPr>
              <a:t>Tilapäiskäyttökokeilujen toteutus neljässä tuotantoryhmässä, tavoitteena kaupunkitapahtuma la 5.5.2018 Colosseumissa</a:t>
            </a:r>
            <a:endParaRPr/>
          </a:p>
        </p:txBody>
      </p:sp>
      <p:sp>
        <p:nvSpPr>
          <p:cNvPr id="290" name="Shape 290"/>
          <p:cNvSpPr txBox="1"/>
          <p:nvPr/>
        </p:nvSpPr>
        <p:spPr>
          <a:xfrm>
            <a:off x="3374100" y="5086170"/>
            <a:ext cx="60315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i-FI" sz="1500" b="1">
                <a:solidFill>
                  <a:schemeClr val="dk1"/>
                </a:solidFill>
              </a:rPr>
              <a:t>Loppuraportointi ja dokumentointi</a:t>
            </a:r>
            <a:endParaRPr/>
          </a:p>
        </p:txBody>
      </p:sp>
      <p:sp>
        <p:nvSpPr>
          <p:cNvPr id="291" name="Shape 291"/>
          <p:cNvSpPr txBox="1"/>
          <p:nvPr/>
        </p:nvSpPr>
        <p:spPr>
          <a:xfrm>
            <a:off x="3530550" y="5704025"/>
            <a:ext cx="5440200" cy="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i-FI" sz="1500">
                <a:solidFill>
                  <a:schemeClr val="dk1"/>
                </a:solidFill>
              </a:rPr>
              <a:t>“Kokeilualusta = tila, resurssi, organisaatio, prosessi jne. joka mahdollistaa uusien toimintatapojen kokeilun.” Käytännössä kokeilualustanamme toimivat kurssilaisten järjestämä kaupunkitapahtuma ja tilamme Colosseumissa.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1979612" y="1989138"/>
            <a:ext cx="6840538" cy="47162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marR="0" lvl="0" indent="-25177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fi-FI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N=2</a:t>
            </a:r>
            <a:r>
              <a:rPr lang="fi-FI" sz="1800"/>
              <a:t>1</a:t>
            </a:r>
            <a:endParaRPr sz="1800"/>
          </a:p>
          <a:p>
            <a:pPr marL="266700" marR="0" lvl="0" indent="-251777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fi-FI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Kuinka kiinnostava t</a:t>
            </a:r>
            <a:r>
              <a:rPr lang="fi-FI" sz="1800"/>
              <a:t>ilapäiskäyttö</a:t>
            </a:r>
            <a:r>
              <a:rPr lang="fi-FI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konsepti omasta mielestäsi on, mikäli kyseinen konsepti onnistuu? </a:t>
            </a:r>
            <a:endParaRPr sz="1800"/>
          </a:p>
          <a:p>
            <a:pPr marL="266700" marR="0" lvl="0" indent="-251777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fi-FI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Kuinka suuri mahdollisuus t</a:t>
            </a:r>
            <a:r>
              <a:rPr lang="fi-FI" sz="1800"/>
              <a:t>ilapäiskäyttö</a:t>
            </a:r>
            <a:r>
              <a:rPr lang="fi-FI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konseptilla mielestäsi on onnistua (</a:t>
            </a:r>
            <a:r>
              <a:rPr lang="fi-FI" sz="1800"/>
              <a:t>Rajatorpantie 8:ssa Myyrmäessä</a:t>
            </a:r>
            <a:r>
              <a:rPr lang="fi-FI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konseptissa kerrottujen tietojen perusteella? Vastaa asteikolla 1–5 (1=ei lainkaan, 5=erittäin suuri).</a:t>
            </a:r>
            <a:endParaRPr sz="1800"/>
          </a:p>
          <a:p>
            <a:pPr marL="266700" marR="0" lvl="0" indent="-251777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fi-FI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Valitse kolme mielestäsi parhainta t</a:t>
            </a:r>
            <a:r>
              <a:rPr lang="fi-FI" sz="1800"/>
              <a:t>ilapäiskäyttö</a:t>
            </a:r>
            <a:r>
              <a:rPr lang="fi-FI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konseptia.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51777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fi-FI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Oliko konsepteissa erityisen hyviä toteutusideoita (esim. käytännön toteutus, kuten viestintä, henkilöstö, infrastruktuuri, tilankäyttö, yhteistyökumppanit), joita kannattaisi mielestäsi hyödyntää?</a:t>
            </a:r>
            <a:endParaRPr sz="1800"/>
          </a:p>
          <a:p>
            <a:pPr marL="266700" marR="0" lvl="0" indent="-251777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fi-FI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Voisiko joitakin t</a:t>
            </a:r>
            <a:r>
              <a:rPr lang="fi-FI" sz="1800"/>
              <a:t>ilapäiskäyttö</a:t>
            </a:r>
            <a:r>
              <a:rPr lang="fi-FI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konsepteja yhdistää?</a:t>
            </a:r>
            <a:endParaRPr sz="1800"/>
          </a:p>
          <a:p>
            <a:pPr marL="266700" marR="0" lvl="0" indent="-251777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fi-FI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Mitkä ehdotukset tai ideat voisi toteuttaa parhaiten </a:t>
            </a:r>
            <a:r>
              <a:rPr lang="fi-FI" sz="1800"/>
              <a:t>Rajatorpantie 8</a:t>
            </a:r>
            <a:r>
              <a:rPr lang="fi-FI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:ss</a:t>
            </a:r>
            <a:r>
              <a:rPr lang="fi-FI" sz="1800"/>
              <a:t>a</a:t>
            </a:r>
            <a:r>
              <a:rPr lang="fi-FI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/>
              <a:t>Myyrmäessä</a:t>
            </a:r>
            <a:r>
              <a:rPr lang="fi-FI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137477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137477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Arial"/>
              <a:buNone/>
            </a:pPr>
            <a:r>
              <a:rPr lang="fi-FI" sz="30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Miten t</a:t>
            </a:r>
            <a:r>
              <a:rPr lang="fi-FI" sz="3060"/>
              <a:t>ilapäiskäyttöideoita</a:t>
            </a:r>
            <a:r>
              <a:rPr lang="fi-FI" sz="30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arvioitiin? E-lomakekyselyn tuloksia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/>
        </p:nvSpPr>
        <p:spPr>
          <a:xfrm>
            <a:off x="49350" y="12325"/>
            <a:ext cx="2183100" cy="1592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 t="317" b="327"/>
          <a:stretch/>
        </p:blipFill>
        <p:spPr>
          <a:xfrm>
            <a:off x="0" y="1604853"/>
            <a:ext cx="9144000" cy="5250492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4.9.2013</a:t>
            </a:r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6215608" y="3748844"/>
            <a:ext cx="324000" cy="31050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7312496" y="3753036"/>
            <a:ext cx="324000" cy="31050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8352420" y="3645024"/>
            <a:ext cx="324036" cy="3104964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935596" y="1268760"/>
            <a:ext cx="40849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Erot pieniä, keskiarvo 3–4:n välillä</a:t>
            </a: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4470648" y="3780420"/>
            <a:ext cx="324000" cy="31050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3735524" y="3755054"/>
            <a:ext cx="324000" cy="31050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4095564" y="3753036"/>
            <a:ext cx="324000" cy="31050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1579476" y="3825044"/>
            <a:ext cx="324000" cy="31050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2375756" y="3760463"/>
            <a:ext cx="324036" cy="3104964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7611380" y="3753036"/>
            <a:ext cx="324000" cy="31050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4787280" y="3757759"/>
            <a:ext cx="324000" cy="31050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5168280" y="3757759"/>
            <a:ext cx="324000" cy="31050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5473080" y="3757759"/>
            <a:ext cx="324000" cy="31050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827584" y="224644"/>
            <a:ext cx="767794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Kuinka kiinnostava t</a:t>
            </a:r>
            <a:r>
              <a:rPr lang="fi-FI" sz="1800" b="1">
                <a:solidFill>
                  <a:schemeClr val="dk1"/>
                </a:solidFill>
              </a:rPr>
              <a:t>ilapäiskäyttö</a:t>
            </a:r>
            <a:r>
              <a:rPr lang="fi-FI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konsepti omasta mielestäsi on, mikäli kyseinen konsepti onnistuu? </a:t>
            </a:r>
            <a:r>
              <a:rPr lang="fi-FI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Vastaa asteikolla 1–5                      (1 = ei lainkaan, 5 = erittäin paljon)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45575"/>
            <a:ext cx="9144000" cy="529333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4.9.2013</a:t>
            </a:r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1855259" y="423372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 txBox="1"/>
          <p:nvPr/>
        </p:nvSpPr>
        <p:spPr>
          <a:xfrm>
            <a:off x="254942" y="-44227"/>
            <a:ext cx="900049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Kuinka suuri mahdollisuus t</a:t>
            </a:r>
            <a:r>
              <a:rPr lang="fi-FI" sz="1800" b="1">
                <a:solidFill>
                  <a:schemeClr val="dk1"/>
                </a:solidFill>
              </a:rPr>
              <a:t>ilapäiskäyttö</a:t>
            </a:r>
            <a:r>
              <a:rPr lang="fi-FI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konseptilla mielestäsi on onnistua konseptissa kerrottujen tietojen perusteella? </a:t>
            </a:r>
            <a:r>
              <a:rPr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Huomioi, että konsepti toteutetaan ennakkotehtävän ohjeistuksessa mainituin resurssein, eli vapaaehtoisvoimin ilman varsinaisia taloudellisia resursseja. Huomioi myös käytettävissä oleva </a:t>
            </a:r>
            <a:r>
              <a:rPr lang="fi-FI" sz="1600">
                <a:solidFill>
                  <a:schemeClr val="dk1"/>
                </a:solidFill>
              </a:rPr>
              <a:t>tila</a:t>
            </a:r>
            <a:r>
              <a:rPr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ja muut resurssit. Vastaa asteikolla 1–5 (1=ei lainkaan, 5=erittäin suuri).</a:t>
            </a: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1922325" y="3768850"/>
            <a:ext cx="1166700" cy="31050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Shape 334"/>
          <p:cNvSpPr/>
          <p:nvPr/>
        </p:nvSpPr>
        <p:spPr>
          <a:xfrm>
            <a:off x="6181771" y="3768870"/>
            <a:ext cx="324000" cy="31050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7221650" y="3784850"/>
            <a:ext cx="1166700" cy="31050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Shape 336"/>
          <p:cNvSpPr/>
          <p:nvPr/>
        </p:nvSpPr>
        <p:spPr>
          <a:xfrm>
            <a:off x="4091372" y="3880048"/>
            <a:ext cx="756000" cy="31050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5136575" y="3861050"/>
            <a:ext cx="756000" cy="31050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3407296" y="3856856"/>
            <a:ext cx="324000" cy="31050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475" y="919825"/>
            <a:ext cx="9234476" cy="546247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/>
          <p:nvPr/>
        </p:nvSpPr>
        <p:spPr>
          <a:xfrm rot="2753992">
            <a:off x="3034279" y="3845395"/>
            <a:ext cx="324178" cy="2234028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Shape 347"/>
          <p:cNvSpPr/>
          <p:nvPr/>
        </p:nvSpPr>
        <p:spPr>
          <a:xfrm rot="2754351">
            <a:off x="2537365" y="3505622"/>
            <a:ext cx="324036" cy="2391989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Shape 348"/>
          <p:cNvSpPr/>
          <p:nvPr/>
        </p:nvSpPr>
        <p:spPr>
          <a:xfrm rot="2754351">
            <a:off x="63421" y="3630015"/>
            <a:ext cx="324036" cy="2521026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Shape 349"/>
          <p:cNvSpPr/>
          <p:nvPr/>
        </p:nvSpPr>
        <p:spPr>
          <a:xfrm rot="2753992">
            <a:off x="2815340" y="3609518"/>
            <a:ext cx="324178" cy="2391875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Shape 350"/>
          <p:cNvSpPr/>
          <p:nvPr/>
        </p:nvSpPr>
        <p:spPr>
          <a:xfrm rot="2754853">
            <a:off x="7197583" y="3793774"/>
            <a:ext cx="319087" cy="2142802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Shape 351"/>
          <p:cNvSpPr/>
          <p:nvPr/>
        </p:nvSpPr>
        <p:spPr>
          <a:xfrm rot="2754853">
            <a:off x="3616183" y="3793774"/>
            <a:ext cx="319087" cy="2142802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Shape 352"/>
          <p:cNvSpPr/>
          <p:nvPr/>
        </p:nvSpPr>
        <p:spPr>
          <a:xfrm rot="2754853">
            <a:off x="7561032" y="3701173"/>
            <a:ext cx="319087" cy="3252605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37025" y="-1078475"/>
            <a:ext cx="2183100" cy="1998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251100" y="6382300"/>
            <a:ext cx="1907400" cy="215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Shape 355"/>
          <p:cNvSpPr txBox="1"/>
          <p:nvPr/>
        </p:nvSpPr>
        <p:spPr>
          <a:xfrm>
            <a:off x="1371600" y="-990600"/>
            <a:ext cx="8750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dk1"/>
                </a:solidFill>
              </a:rPr>
              <a:t>Kolme mielestäsi parasta tilapäiskäyttökonseptia (multiple response, frequencies, Max 300 %)</a:t>
            </a: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/>
        </p:nvSpPr>
        <p:spPr>
          <a:xfrm>
            <a:off x="8896" y="5808322"/>
            <a:ext cx="9891696" cy="10527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1871700" y="1664804"/>
            <a:ext cx="7524836" cy="2160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Shape 362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49350" y="12325"/>
            <a:ext cx="2183100" cy="1998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215516" y="191694"/>
            <a:ext cx="8928600" cy="6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r>
              <a:rPr lang="fi-FI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Oliko t</a:t>
            </a:r>
            <a:r>
              <a:rPr lang="fi-FI" sz="1700" b="1"/>
              <a:t>ilapäiskäyttö</a:t>
            </a:r>
            <a:r>
              <a:rPr lang="fi-FI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konsepteissa erityisen hyviä toteutusideoita, joita kannattaisi mielestäsi hyödyntää?</a:t>
            </a: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1700" b="1"/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fi-FI" sz="1700"/>
              <a:t>Colosseumin Carlassa hyvä toteutusidea oli maksaa kahvilatarjoilut kirpputorin pöytävuokrilla.</a:t>
            </a:r>
            <a:endParaRPr sz="1700"/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fi-FI" sz="1700"/>
              <a:t>…mielestäni opiskelijat ovat mielestäni hyvä yhteistyökumppani työvoiman ja ideoinnin kannalta, mutta eivät niinkään taloudellisten resurssien kannalta.   </a:t>
            </a:r>
            <a:endParaRPr sz="1700"/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fi-FI" sz="1700"/>
              <a:t>Markkinointi on todella olennaista tämän kaltaisissa tapahtumissa, jotta pystytään houkuttelemaan osallistujia paikalle.</a:t>
            </a:r>
            <a:endParaRPr sz="1700"/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fi-FI" sz="1700"/>
              <a:t>Kestävän kulutuksen ja kiertotalouden ihanteet olivat läsnä monessa konseptissa nämä muodostavat  projektille mielestäni hyvän periaatteellisen pohjan. Myös ohjelma/tapahtumapuolella toistui samanlaisia ideoita ja teemoja, kuten kirppikset, kahvila, jooga, taide ja performanssit.</a:t>
            </a:r>
            <a:endParaRPr sz="1700"/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fi-FI" sz="1700"/>
              <a:t>Sähköenergiaa pyöräilemällä yliveto. Taatusti saisi mediahuomiota mutta muutenkin kolahtaa. Ja saisi kyllä yhteistyökumppaneita.  </a:t>
            </a:r>
            <a:endParaRPr sz="1700"/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fi-FI" sz="1700"/>
              <a:t>En nosta yhtä konseptia, mutta hyödyntäisin ehdottomasti niitä, joissa oli mietitty paikallisia yhteistyökumppaneita: Myyrmäki-liike, Vaskivuoren lukio, Metropolia ammattikorkeakoulu.</a:t>
            </a:r>
            <a:endParaRPr sz="1700"/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fi-FI" sz="1700"/>
              <a:t>Monikulttuurisuusteema olisi hyvä olla läsnä Myyrmäen ison vieraskielisen asutuksen vuoksi.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8896" y="5808322"/>
            <a:ext cx="9891696" cy="10527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1871700" y="1664804"/>
            <a:ext cx="7524836" cy="2160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49350" y="12325"/>
            <a:ext cx="2183100" cy="1998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215400" y="483376"/>
            <a:ext cx="8928600" cy="6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r>
              <a:rPr lang="fi-FI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Voisiko jotain t</a:t>
            </a:r>
            <a:r>
              <a:rPr lang="fi-FI" sz="1700" b="1"/>
              <a:t>ilapäiskäyttö</a:t>
            </a:r>
            <a:r>
              <a:rPr lang="fi-FI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konsepteja yhdistää?</a:t>
            </a:r>
            <a:endParaRPr/>
          </a:p>
          <a:p>
            <a:pPr marL="266700" marR="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/>
              <a:t>Kirpputori-tyyliset konseptit ja ruokaan liittyvät konseptit toimivat mielestäni aina hyvin yhdessä.</a:t>
            </a:r>
            <a:endParaRPr sz="1600"/>
          </a:p>
          <a:p>
            <a:pPr marL="266700" marR="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/>
              <a:t>Eli esimerkiksi Colosseumin Carla, Nuorten aukio tai Säästä rahaa ja luontoa voitaisiin yhdistää Myyrmäki StreetFoodin kanssa, jolloin ruokamarkkinat olisivat alkuperäistä konseptia pienemmässä osassa, jolloin myös toteutus saattaisi olla helpompaa.</a:t>
            </a:r>
            <a:endParaRPr sz="1600"/>
          </a:p>
          <a:p>
            <a:pPr marL="266700" marR="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/>
              <a:t>Myyr York festivaali, street art &amp; hiphop festivaali, Komediaklubi Myyr York ja Open Mic -tapahtumissa. Niitä voisi helposti yhdistää, koska kaikissa on kyse jossain määrin esittävistä taiteista.</a:t>
            </a:r>
            <a:endParaRPr sz="1600"/>
          </a:p>
          <a:p>
            <a:pPr marL="266700" marR="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/>
              <a:t>Monessa konseptissa tuli myös esiin monikulttuurisuus, ruoka ja olohuonemaisuus, joten niitäkin saa yhdistettyä toimivasti.</a:t>
            </a:r>
            <a:endParaRPr sz="1600"/>
          </a:p>
          <a:p>
            <a:pPr marL="266700" marR="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/>
              <a:t>Ruokafestari-ideoita oli useampi: näitä lienee mahdollista yhdistää ja soveltaa. Samoin osa kulttuuritapahtumista olivat lähellä toisiaan. Myös osa itsenäisistä konsepteista saattaisivat olla mahdollista sitoa osaksi monikäyttöistä kulttuuritilaa.</a:t>
            </a:r>
            <a:endParaRPr sz="1600"/>
          </a:p>
          <a:p>
            <a:pPr marL="266700" marR="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/>
              <a:t>Monista konsepteista voisi hyödyntää joitakin osia valmiimpien konseptien toteuttamiseen.</a:t>
            </a:r>
            <a:endParaRPr sz="1600"/>
          </a:p>
          <a:p>
            <a:pPr marL="266700" marR="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/>
              <a:t>Hyvinkin monien, mm. kirpputori-ideaan perustuvien. Samoin esiintymistapahtumiin perustuvat.</a:t>
            </a:r>
            <a:endParaRPr sz="1600"/>
          </a:p>
          <a:p>
            <a:pPr marL="266700" marR="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/>
              <a:t>Yksittäisinä tapahtumina mietityttää monissa ehdotuksissa miten saada monenlaisia ryhmiä liikkeelle ja se miten tapahtumien profiili sopii Myyrmäen kaltaiseen lähiöön missä asuu paljon esimerkiksi vanhempia ihmisiä.</a:t>
            </a:r>
            <a:endParaRPr sz="1600"/>
          </a:p>
          <a:p>
            <a:pPr marL="266700" marR="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/>
              <a:t>Sähköenergiaa pyöräilemällä ja teknojooga olis hauskaa nähdä yhdessä: osa polkee, että musiikki pyörii :D  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1587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1587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1587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1587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HY__DB14_HY-2____________RGB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lsingin Yliopisto">
  <a:themeElements>
    <a:clrScheme name="HY (mltt)">
      <a:dk1>
        <a:srgbClr val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rgbClr val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2056</Words>
  <Application>Microsoft Macintosh PowerPoint</Application>
  <PresentationFormat>Näytössä katseltava diaesitys (4:3)</PresentationFormat>
  <Paragraphs>191</Paragraphs>
  <Slides>18</Slides>
  <Notes>17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18</vt:i4>
      </vt:variant>
    </vt:vector>
  </HeadingPairs>
  <TitlesOfParts>
    <vt:vector size="20" baseType="lpstr">
      <vt:lpstr>1_HY__DB14_HY-2____________RGB</vt:lpstr>
      <vt:lpstr>Helsingin Yliopisto</vt:lpstr>
      <vt:lpstr>PowerPoint-esitys</vt:lpstr>
      <vt:lpstr>Päivän aikataulu (Coworking Myyr York, Myyrmäki)</vt:lpstr>
      <vt:lpstr>Projektin vaiheet 27.3.-6.5.2018</vt:lpstr>
      <vt:lpstr>Miten tilapäiskäyttöideoita arvioitiin? E-lomakekyselyn tuloksia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Työpaja 1. Nimi ja ydinviesti kokeilualustallemme MyyrYorkissa </vt:lpstr>
      <vt:lpstr>Vaihe 1: Kehittäkää ryhmässä inspiroiva nimi ja ydinviesti (=iskulause tai tavoite) kokeilualustallemme (kaupunkitapahtumme / tilamme nimi)</vt:lpstr>
      <vt:lpstr>Vaihe 2: Tutustukaa kokeilualustalle luotuihin nimi- ja iskulause-ehdotuksiin ja tehkää esivalinta</vt:lpstr>
      <vt:lpstr>Vaihe 3: Kokeilualustan nimen ja iskulauseen valinta</vt:lpstr>
      <vt:lpstr>PowerPoint-esitys</vt:lpstr>
      <vt:lpstr>Kokeilualustan nimen ja iskulauseen valinta (muistiinpanot)</vt:lpstr>
      <vt:lpstr>Kokeilualustan nimen ja iskulauseen valinta (muistiinpanot, perustelut)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cp:lastModifiedBy>Rami Ratvio</cp:lastModifiedBy>
  <cp:revision>24</cp:revision>
  <cp:lastPrinted>2019-03-23T15:55:08Z</cp:lastPrinted>
  <dcterms:modified xsi:type="dcterms:W3CDTF">2019-05-30T17:38:26Z</dcterms:modified>
</cp:coreProperties>
</file>