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4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793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4156">
          <p15:clr>
            <a:srgbClr val="A4A3A4"/>
          </p15:clr>
        </p15:guide>
        <p15:guide id="6" orient="horz" pos="3884">
          <p15:clr>
            <a:srgbClr val="A4A3A4"/>
          </p15:clr>
        </p15:guide>
        <p15:guide id="7" orient="horz" pos="1570">
          <p15:clr>
            <a:srgbClr val="A4A3A4"/>
          </p15:clr>
        </p15:guide>
        <p15:guide id="8" pos="204">
          <p15:clr>
            <a:srgbClr val="A4A3A4"/>
          </p15:clr>
        </p15:guide>
        <p15:guide id="9" pos="5556">
          <p15:clr>
            <a:srgbClr val="A4A3A4"/>
          </p15:clr>
        </p15:guide>
        <p15:guide id="10" pos="431">
          <p15:clr>
            <a:srgbClr val="A4A3A4"/>
          </p15:clr>
        </p15:guide>
        <p15:guide id="11" pos="4422">
          <p15:clr>
            <a:srgbClr val="A4A3A4"/>
          </p15:clr>
        </p15:guide>
        <p15:guide id="12" pos="1247">
          <p15:clr>
            <a:srgbClr val="A4A3A4"/>
          </p15:clr>
        </p15:guide>
        <p15:guide id="13" pos="3424">
          <p15:clr>
            <a:srgbClr val="A4A3A4"/>
          </p15:clr>
        </p15:guide>
        <p15:guide id="14" pos="3356">
          <p15:clr>
            <a:srgbClr val="A4A3A4"/>
          </p15:clr>
        </p15:guide>
        <p15:guide id="15" pos="4513">
          <p15:clr>
            <a:srgbClr val="A4A3A4"/>
          </p15:clr>
        </p15:guide>
        <p15:guide id="16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50CBEBF-9CC4-4ABD-B195-6F7A1CEEF3E9}">
  <a:tblStyle styleId="{550CBEBF-9CC4-4ABD-B195-6F7A1CEEF3E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1744" y="-792"/>
      </p:cViewPr>
      <p:guideLst>
        <p:guide orient="horz" pos="3793"/>
        <p:guide orient="horz" pos="1117"/>
        <p:guide orient="horz" pos="346"/>
        <p:guide orient="horz" pos="2568"/>
        <p:guide orient="horz" pos="4156"/>
        <p:guide orient="horz" pos="3884"/>
        <p:guide orient="horz" pos="1570"/>
        <p:guide pos="204"/>
        <p:guide pos="5556"/>
        <p:guide pos="431"/>
        <p:guide pos="4422"/>
        <p:guide pos="1247"/>
        <p:guide pos="3424"/>
        <p:guide pos="3356"/>
        <p:guide pos="4513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730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9acf1f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075" tIns="86075" rIns="86075" bIns="860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317" name="Google Shape;317;g369acf1f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9568" y="686475"/>
            <a:ext cx="4938900" cy="3428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69acf1f9e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369acf1f9e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69acf1f9e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69acf1f9e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369acf1f9e_0_3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versaali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673490" y="2370406"/>
            <a:ext cx="7812000" cy="18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673069" y="4279554"/>
            <a:ext cx="7812843" cy="174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21" name="Google Shape;21;p2" descr="hy_flame_white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4516" y="188640"/>
            <a:ext cx="2079624" cy="194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FSE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95" y="6213090"/>
            <a:ext cx="1454813" cy="373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rgbClr val="8C8A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1979613" y="1989138"/>
            <a:ext cx="334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2"/>
          </p:nvPr>
        </p:nvSpPr>
        <p:spPr>
          <a:xfrm>
            <a:off x="5472113" y="1989138"/>
            <a:ext cx="334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Picture">
  <p:cSld name="Title and Content with Pictur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1979612" y="1989138"/>
            <a:ext cx="68406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5" name="Google Shape;105;p14"/>
          <p:cNvSpPr>
            <a:spLocks noGrp="1"/>
          </p:cNvSpPr>
          <p:nvPr>
            <p:ph type="pic" idx="2"/>
          </p:nvPr>
        </p:nvSpPr>
        <p:spPr>
          <a:xfrm>
            <a:off x="1979613" y="2492375"/>
            <a:ext cx="6840600" cy="3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1/2 Picture">
  <p:cSld name="Title and Content with 1/2 Pictur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1979613" y="1989136"/>
            <a:ext cx="334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>
            <a:spLocks noGrp="1"/>
          </p:cNvSpPr>
          <p:nvPr>
            <p:ph type="pic" idx="2"/>
          </p:nvPr>
        </p:nvSpPr>
        <p:spPr>
          <a:xfrm>
            <a:off x="5472113" y="1989138"/>
            <a:ext cx="334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mall pictures">
  <p:cSld name="Title and Content with small picture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979612" y="4221162"/>
            <a:ext cx="6840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1979613" y="1989138"/>
            <a:ext cx="1584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3"/>
          </p:nvPr>
        </p:nvSpPr>
        <p:spPr>
          <a:xfrm>
            <a:off x="3708400" y="1989138"/>
            <a:ext cx="1584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4"/>
          </p:nvPr>
        </p:nvSpPr>
        <p:spPr>
          <a:xfrm>
            <a:off x="5435600" y="1989138"/>
            <a:ext cx="1584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5"/>
          </p:nvPr>
        </p:nvSpPr>
        <p:spPr>
          <a:xfrm>
            <a:off x="7164388" y="1989138"/>
            <a:ext cx="1584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>
            <a:spLocks noGrp="1"/>
          </p:cNvSpPr>
          <p:nvPr>
            <p:ph type="pic" idx="6"/>
          </p:nvPr>
        </p:nvSpPr>
        <p:spPr>
          <a:xfrm>
            <a:off x="1979613" y="2492375"/>
            <a:ext cx="15843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7"/>
          </p:nvPr>
        </p:nvSpPr>
        <p:spPr>
          <a:xfrm>
            <a:off x="3708400" y="2492375"/>
            <a:ext cx="15843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>
            <a:spLocks noGrp="1"/>
          </p:cNvSpPr>
          <p:nvPr>
            <p:ph type="pic" idx="8"/>
          </p:nvPr>
        </p:nvSpPr>
        <p:spPr>
          <a:xfrm>
            <a:off x="5435600" y="2492375"/>
            <a:ext cx="15843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>
            <a:spLocks noGrp="1"/>
          </p:cNvSpPr>
          <p:nvPr>
            <p:ph type="pic" idx="9"/>
          </p:nvPr>
        </p:nvSpPr>
        <p:spPr>
          <a:xfrm>
            <a:off x="7164388" y="2492375"/>
            <a:ext cx="15843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107950" y="115888"/>
            <a:ext cx="1782236" cy="1671600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7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6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dk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>
            <a:spLocks noGrp="1"/>
          </p:cNvSpPr>
          <p:nvPr>
            <p:ph type="ctrTitle"/>
          </p:nvPr>
        </p:nvSpPr>
        <p:spPr>
          <a:xfrm>
            <a:off x="684212" y="2349499"/>
            <a:ext cx="77757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subTitle" idx="1"/>
          </p:nvPr>
        </p:nvSpPr>
        <p:spPr>
          <a:xfrm>
            <a:off x="684212" y="4292600"/>
            <a:ext cx="7775700" cy="1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107951" y="115888"/>
            <a:ext cx="2161408" cy="2027236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0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ftr" idx="11"/>
          </p:nvPr>
        </p:nvSpPr>
        <p:spPr>
          <a:xfrm>
            <a:off x="1979614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6" name="Google Shape;236;p30"/>
          <p:cNvSpPr txBox="1"/>
          <p:nvPr/>
        </p:nvSpPr>
        <p:spPr>
          <a:xfrm>
            <a:off x="6011862" y="6165850"/>
            <a:ext cx="1489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-FI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0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ctrTitle"/>
          </p:nvPr>
        </p:nvSpPr>
        <p:spPr>
          <a:xfrm>
            <a:off x="684213" y="2349499"/>
            <a:ext cx="77757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1"/>
          </p:nvPr>
        </p:nvSpPr>
        <p:spPr>
          <a:xfrm>
            <a:off x="684211" y="4292600"/>
            <a:ext cx="77757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1"/>
          <p:cNvSpPr/>
          <p:nvPr/>
        </p:nvSpPr>
        <p:spPr>
          <a:xfrm>
            <a:off x="107951" y="115888"/>
            <a:ext cx="2161408" cy="2027236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45" name="Google Shape;245;p31"/>
          <p:cNvSpPr txBox="1"/>
          <p:nvPr/>
        </p:nvSpPr>
        <p:spPr>
          <a:xfrm>
            <a:off x="6011862" y="6165850"/>
            <a:ext cx="1489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-FI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31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1979613" y="1989138"/>
            <a:ext cx="334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2"/>
          </p:nvPr>
        </p:nvSpPr>
        <p:spPr>
          <a:xfrm>
            <a:off x="5472113" y="1989138"/>
            <a:ext cx="334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53" name="Google Shape;253;p32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teksti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016000" y="540000"/>
            <a:ext cx="6840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016000" y="1987478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33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Picture">
  <p:cSld name="Title and Content with Picture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body" idx="1"/>
          </p:nvPr>
        </p:nvSpPr>
        <p:spPr>
          <a:xfrm>
            <a:off x="1979612" y="1989138"/>
            <a:ext cx="68406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3" name="Google Shape;263;p34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4" name="Google Shape;264;p34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5" name="Google Shape;265;p34"/>
          <p:cNvSpPr>
            <a:spLocks noGrp="1"/>
          </p:cNvSpPr>
          <p:nvPr>
            <p:ph type="pic" idx="2"/>
          </p:nvPr>
        </p:nvSpPr>
        <p:spPr>
          <a:xfrm>
            <a:off x="1979613" y="2492375"/>
            <a:ext cx="6840600" cy="35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1/2 Picture">
  <p:cSld name="Title and Content with 1/2 Picture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69" name="Google Shape;269;p35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35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35"/>
          <p:cNvSpPr txBox="1">
            <a:spLocks noGrp="1"/>
          </p:cNvSpPr>
          <p:nvPr>
            <p:ph type="body" idx="1"/>
          </p:nvPr>
        </p:nvSpPr>
        <p:spPr>
          <a:xfrm>
            <a:off x="1979613" y="1989136"/>
            <a:ext cx="334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35"/>
          <p:cNvSpPr>
            <a:spLocks noGrp="1"/>
          </p:cNvSpPr>
          <p:nvPr>
            <p:ph type="pic" idx="2"/>
          </p:nvPr>
        </p:nvSpPr>
        <p:spPr>
          <a:xfrm>
            <a:off x="5472113" y="1989138"/>
            <a:ext cx="33480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mall pictures">
  <p:cSld name="Title and Content with small picture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76" name="Google Shape;276;p36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36"/>
          <p:cNvSpPr txBox="1">
            <a:spLocks noGrp="1"/>
          </p:cNvSpPr>
          <p:nvPr>
            <p:ph type="body" idx="1"/>
          </p:nvPr>
        </p:nvSpPr>
        <p:spPr>
          <a:xfrm>
            <a:off x="1979612" y="4221162"/>
            <a:ext cx="68406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36"/>
          <p:cNvSpPr txBox="1">
            <a:spLocks noGrp="1"/>
          </p:cNvSpPr>
          <p:nvPr>
            <p:ph type="body" idx="2"/>
          </p:nvPr>
        </p:nvSpPr>
        <p:spPr>
          <a:xfrm>
            <a:off x="1979613" y="1989138"/>
            <a:ext cx="1584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36"/>
          <p:cNvSpPr txBox="1">
            <a:spLocks noGrp="1"/>
          </p:cNvSpPr>
          <p:nvPr>
            <p:ph type="body" idx="3"/>
          </p:nvPr>
        </p:nvSpPr>
        <p:spPr>
          <a:xfrm>
            <a:off x="3708400" y="1989138"/>
            <a:ext cx="1584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36"/>
          <p:cNvSpPr txBox="1">
            <a:spLocks noGrp="1"/>
          </p:cNvSpPr>
          <p:nvPr>
            <p:ph type="body" idx="4"/>
          </p:nvPr>
        </p:nvSpPr>
        <p:spPr>
          <a:xfrm>
            <a:off x="5435600" y="1989138"/>
            <a:ext cx="1584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5"/>
          </p:nvPr>
        </p:nvSpPr>
        <p:spPr>
          <a:xfrm>
            <a:off x="7164388" y="1989138"/>
            <a:ext cx="1584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36"/>
          <p:cNvSpPr>
            <a:spLocks noGrp="1"/>
          </p:cNvSpPr>
          <p:nvPr>
            <p:ph type="pic" idx="6"/>
          </p:nvPr>
        </p:nvSpPr>
        <p:spPr>
          <a:xfrm>
            <a:off x="1979613" y="2492375"/>
            <a:ext cx="15843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36"/>
          <p:cNvSpPr>
            <a:spLocks noGrp="1"/>
          </p:cNvSpPr>
          <p:nvPr>
            <p:ph type="pic" idx="7"/>
          </p:nvPr>
        </p:nvSpPr>
        <p:spPr>
          <a:xfrm>
            <a:off x="3708400" y="2492375"/>
            <a:ext cx="15843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36"/>
          <p:cNvSpPr>
            <a:spLocks noGrp="1"/>
          </p:cNvSpPr>
          <p:nvPr>
            <p:ph type="pic" idx="8"/>
          </p:nvPr>
        </p:nvSpPr>
        <p:spPr>
          <a:xfrm>
            <a:off x="5435600" y="2492375"/>
            <a:ext cx="15843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6" name="Google Shape;286;p36"/>
          <p:cNvSpPr>
            <a:spLocks noGrp="1"/>
          </p:cNvSpPr>
          <p:nvPr>
            <p:ph type="pic" idx="9"/>
          </p:nvPr>
        </p:nvSpPr>
        <p:spPr>
          <a:xfrm>
            <a:off x="7164388" y="2492375"/>
            <a:ext cx="15843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7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37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90" name="Google Shape;290;p37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107950" y="115888"/>
            <a:ext cx="1782236" cy="1671600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7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luettelo">
  <p:cSld name="Otsikko ja luettel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016000" y="540000"/>
            <a:ext cx="6840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2014301" y="1991137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016000" y="540000"/>
            <a:ext cx="684000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6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6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asic">
  <p:cSld name="Title and Content Basic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277200" y="1600200"/>
            <a:ext cx="8562000" cy="3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ctrTitle"/>
          </p:nvPr>
        </p:nvSpPr>
        <p:spPr>
          <a:xfrm>
            <a:off x="684212" y="2349499"/>
            <a:ext cx="77757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1"/>
          </p:nvPr>
        </p:nvSpPr>
        <p:spPr>
          <a:xfrm>
            <a:off x="684212" y="4292600"/>
            <a:ext cx="7775700" cy="13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/>
          <p:nvPr/>
        </p:nvSpPr>
        <p:spPr>
          <a:xfrm>
            <a:off x="107951" y="115888"/>
            <a:ext cx="2161408" cy="2027236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1979614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76" name="Google Shape;76;p10"/>
          <p:cNvSpPr txBox="1"/>
          <p:nvPr/>
        </p:nvSpPr>
        <p:spPr>
          <a:xfrm>
            <a:off x="6011862" y="6165850"/>
            <a:ext cx="1489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0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ctrTitle"/>
          </p:nvPr>
        </p:nvSpPr>
        <p:spPr>
          <a:xfrm>
            <a:off x="684213" y="2349499"/>
            <a:ext cx="77757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684211" y="4292600"/>
            <a:ext cx="77757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107951" y="115888"/>
            <a:ext cx="2161408" cy="2027236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5" name="Google Shape;85;p11"/>
          <p:cNvSpPr txBox="1"/>
          <p:nvPr/>
        </p:nvSpPr>
        <p:spPr>
          <a:xfrm>
            <a:off x="6011862" y="6165850"/>
            <a:ext cx="1489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1" descr="FSE_RGB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83567" y="1934308"/>
            <a:ext cx="8209607" cy="450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83567" y="2644726"/>
            <a:ext cx="8209607" cy="369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2" name="Google Shape;12;p1" descr="hy_flame_white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313" y="125334"/>
            <a:ext cx="1749791" cy="1640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FSE_RG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3595" y="6213090"/>
            <a:ext cx="1454813" cy="373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392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8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7" name="Google Shape;17;p1"/>
          <p:cNvSpPr txBox="1"/>
          <p:nvPr/>
        </p:nvSpPr>
        <p:spPr>
          <a:xfrm>
            <a:off x="6011862" y="6165850"/>
            <a:ext cx="148909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 b="0" i="0" u="none" strike="noStrike" cap="none">
                <a:solidFill>
                  <a:srgbClr val="8C8A87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rgbClr val="8C8A8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6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107950" y="115888"/>
            <a:ext cx="1782236" cy="1671600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6011862" y="6165850"/>
            <a:ext cx="1489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Google Shape;52;p6"/>
          <p:cNvCxnSpPr/>
          <p:nvPr/>
        </p:nvCxnSpPr>
        <p:spPr>
          <a:xfrm>
            <a:off x="1979614" y="1773238"/>
            <a:ext cx="68406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" name="Google Shape;53;p6" descr="FSE_RGB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8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6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dt" idx="10"/>
          </p:nvPr>
        </p:nvSpPr>
        <p:spPr>
          <a:xfrm>
            <a:off x="7500958" y="6165850"/>
            <a:ext cx="8874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28"/>
          <p:cNvSpPr txBox="1">
            <a:spLocks noGrp="1"/>
          </p:cNvSpPr>
          <p:nvPr>
            <p:ph type="ftr" idx="11"/>
          </p:nvPr>
        </p:nvSpPr>
        <p:spPr>
          <a:xfrm>
            <a:off x="1979615" y="6165850"/>
            <a:ext cx="25923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107950" y="115888"/>
            <a:ext cx="1782236" cy="1671600"/>
          </a:xfrm>
          <a:custGeom>
            <a:avLst/>
            <a:gdLst/>
            <a:ahLst/>
            <a:cxnLst/>
            <a:rect l="l" t="t" r="r" b="b"/>
            <a:pathLst>
              <a:path w="8135" h="7628" extrusionOk="0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6011862" y="6165850"/>
            <a:ext cx="14892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i-FI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www.helsinki.fi/yliopisto</a:t>
            </a: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28"/>
          <p:cNvCxnSpPr/>
          <p:nvPr/>
        </p:nvCxnSpPr>
        <p:spPr>
          <a:xfrm>
            <a:off x="1979614" y="1773238"/>
            <a:ext cx="6840600" cy="0"/>
          </a:xfrm>
          <a:prstGeom prst="straightConnector1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22" name="Google Shape;222;p28" descr="FSE_RGB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3595" y="6203674"/>
            <a:ext cx="1454813" cy="3739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>
            <a:spLocks noGrp="1"/>
          </p:cNvSpPr>
          <p:nvPr>
            <p:ph type="body" idx="1"/>
          </p:nvPr>
        </p:nvSpPr>
        <p:spPr>
          <a:xfrm>
            <a:off x="673069" y="3984568"/>
            <a:ext cx="7812843" cy="203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673490" y="2370406"/>
            <a:ext cx="7812000" cy="18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i-FI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Tilapioneerit</a:t>
            </a:r>
            <a:endParaRPr sz="3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8"/>
          <p:cNvSpPr txBox="1"/>
          <p:nvPr/>
        </p:nvSpPr>
        <p:spPr>
          <a:xfrm>
            <a:off x="673069" y="3984568"/>
            <a:ext cx="7812843" cy="203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fi-FI"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http://tilapioneerit.fi</a:t>
            </a:r>
            <a:endParaRPr sz="2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5566588" y="273123"/>
            <a:ext cx="32685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Työpajat 1 &amp; 2, viikko 2</a:t>
            </a:r>
            <a:endParaRPr/>
          </a:p>
        </p:txBody>
      </p:sp>
      <p:sp>
        <p:nvSpPr>
          <p:cNvPr id="303" name="Google Shape;303;p38"/>
          <p:cNvSpPr txBox="1"/>
          <p:nvPr/>
        </p:nvSpPr>
        <p:spPr>
          <a:xfrm>
            <a:off x="673069" y="3176972"/>
            <a:ext cx="7812843" cy="174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endParaRPr sz="22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i-FI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Kuvittele: </a:t>
            </a:r>
            <a:endParaRPr sz="2400"/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i-FI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Saat avaimet </a:t>
            </a:r>
            <a:r>
              <a:rPr lang="fi-FI" sz="2400" b="1">
                <a:solidFill>
                  <a:schemeClr val="lt1"/>
                </a:solidFill>
              </a:rPr>
              <a:t>toimistokolossiin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7"/>
          <p:cNvSpPr/>
          <p:nvPr/>
        </p:nvSpPr>
        <p:spPr>
          <a:xfrm>
            <a:off x="135575" y="101550"/>
            <a:ext cx="2222700" cy="206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fi-FI" sz="3300">
                <a:solidFill>
                  <a:schemeClr val="dk1"/>
                </a:solidFill>
              </a:rPr>
              <a:t>Nimiäänestys</a:t>
            </a:r>
            <a:endParaRPr/>
          </a:p>
        </p:txBody>
      </p:sp>
      <p:sp>
        <p:nvSpPr>
          <p:cNvPr id="427" name="Google Shape;427;p47"/>
          <p:cNvSpPr txBox="1"/>
          <p:nvPr/>
        </p:nvSpPr>
        <p:spPr>
          <a:xfrm>
            <a:off x="102169" y="1268760"/>
            <a:ext cx="9041831" cy="546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3175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fi-FI" sz="2500"/>
              <a:t>Nimi</a:t>
            </a:r>
            <a:r>
              <a:rPr lang="fi-FI" sz="2500">
                <a:solidFill>
                  <a:srgbClr val="000000"/>
                </a:solidFill>
              </a:rPr>
              <a:t>ehdotukset kirjataan taululle</a:t>
            </a:r>
            <a:endParaRPr sz="2500"/>
          </a:p>
          <a:p>
            <a:pPr marL="285750" marR="0" lvl="0" indent="-31750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lang="fi-FI" sz="2500" b="1"/>
              <a:t>1</a:t>
            </a:r>
            <a:r>
              <a:rPr lang="fi-FI" sz="25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Jokaisella on kaksi ääntä (post-it-lappua). Kiinnitä 1-2 post-it-lappua mielestäsi parhaiden ehdotusten kohdalle.</a:t>
            </a:r>
            <a:endParaRPr sz="25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500" b="1"/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500" b="1"/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fi-FI" sz="2500">
                <a:solidFill>
                  <a:schemeClr val="dk1"/>
                </a:solidFill>
              </a:rPr>
              <a:t>Vaihe 1. Äänestetään 4 parasta ehdotusta</a:t>
            </a:r>
            <a:endParaRPr sz="2500">
              <a:solidFill>
                <a:schemeClr val="dk1"/>
              </a:solidFill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fi-FI" sz="2500">
                <a:solidFill>
                  <a:schemeClr val="dk1"/>
                </a:solidFill>
              </a:rPr>
              <a:t>Vaihe 2. Äänestetään 2 parasta ehdotusta (suljettu lappuäänestys)</a:t>
            </a:r>
            <a:endParaRPr sz="2500">
              <a:solidFill>
                <a:schemeClr val="dk1"/>
              </a:solidFill>
            </a:endParaRPr>
          </a:p>
          <a:p>
            <a:pPr marL="914400" lvl="1" indent="-387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○"/>
            </a:pPr>
            <a:r>
              <a:rPr lang="fi-FI" sz="2500">
                <a:solidFill>
                  <a:schemeClr val="dk1"/>
                </a:solidFill>
              </a:rPr>
              <a:t>Vaihe 3. Äänestetään voittaja (suljettu lappuäänestys)</a:t>
            </a:r>
            <a:endParaRPr sz="2500">
              <a:solidFill>
                <a:schemeClr val="dk1"/>
              </a:solidFill>
            </a:endParaRPr>
          </a:p>
          <a:p>
            <a:pPr marL="285750" marR="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endParaRPr sz="25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8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800" cy="4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8"/>
          <p:cNvSpPr/>
          <p:nvPr/>
        </p:nvSpPr>
        <p:spPr>
          <a:xfrm>
            <a:off x="67825" y="101550"/>
            <a:ext cx="8891100" cy="206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5" name="Google Shape;435;p48"/>
          <p:cNvPicPr preferRelativeResize="0"/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192900" y="0"/>
            <a:ext cx="100494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8"/>
          <p:cNvSpPr txBox="1"/>
          <p:nvPr/>
        </p:nvSpPr>
        <p:spPr>
          <a:xfrm>
            <a:off x="0" y="0"/>
            <a:ext cx="9799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0">
                <a:solidFill>
                  <a:schemeClr val="dk1"/>
                </a:solidFill>
              </a:rPr>
              <a:t>Nimi: M.Y. Fest</a:t>
            </a:r>
            <a:endParaRPr sz="4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0">
                <a:solidFill>
                  <a:schemeClr val="dk1"/>
                </a:solidFill>
              </a:rPr>
              <a:t>Ydinviesti: kaupunkikulttuurifestivaali, olohuone, talo avautuu, uniikkia, nextiä leveliä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437" name="Google Shape;437;p48"/>
          <p:cNvSpPr txBox="1"/>
          <p:nvPr/>
        </p:nvSpPr>
        <p:spPr>
          <a:xfrm>
            <a:off x="271225" y="3347675"/>
            <a:ext cx="8687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fi-FI" sz="2200">
                <a:solidFill>
                  <a:schemeClr val="dk1"/>
                </a:solidFill>
              </a:rPr>
              <a:t>Viestintäryhmä muokkaa ydinviestiä ja tapahtuman tavoitteita lyhyeksi tiedotetekstiksi kurssilaisten kommenttien ja palautteen pohjalta niin, että kaikkien ajatukset ja käyty keskustelu tulevat huomioiduksi ☺. Lopullinen tulos selviää la 5.5.2018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body" idx="1"/>
          </p:nvPr>
        </p:nvSpPr>
        <p:spPr>
          <a:xfrm>
            <a:off x="673069" y="3984568"/>
            <a:ext cx="7812843" cy="203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311" name="Google Shape;311;p39"/>
          <p:cNvSpPr txBox="1">
            <a:spLocks noGrp="1"/>
          </p:cNvSpPr>
          <p:nvPr>
            <p:ph type="title"/>
          </p:nvPr>
        </p:nvSpPr>
        <p:spPr>
          <a:xfrm>
            <a:off x="673490" y="2370406"/>
            <a:ext cx="7812000" cy="185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</a:pPr>
            <a:r>
              <a:rPr lang="fi-FI"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Tilapioneerit</a:t>
            </a:r>
            <a:endParaRPr sz="35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9"/>
          <p:cNvSpPr txBox="1"/>
          <p:nvPr/>
        </p:nvSpPr>
        <p:spPr>
          <a:xfrm>
            <a:off x="673069" y="3984568"/>
            <a:ext cx="7812843" cy="203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None/>
            </a:pPr>
            <a:r>
              <a:rPr lang="fi-FI" sz="2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http://tilapioneerit.fi</a:t>
            </a:r>
            <a:endParaRPr sz="2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9"/>
          <p:cNvSpPr txBox="1"/>
          <p:nvPr/>
        </p:nvSpPr>
        <p:spPr>
          <a:xfrm>
            <a:off x="5566588" y="273123"/>
            <a:ext cx="326851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Työpajat 1 &amp; 2, viikko 2</a:t>
            </a:r>
            <a:endParaRPr/>
          </a:p>
        </p:txBody>
      </p:sp>
      <p:sp>
        <p:nvSpPr>
          <p:cNvPr id="314" name="Google Shape;314;p39"/>
          <p:cNvSpPr txBox="1"/>
          <p:nvPr/>
        </p:nvSpPr>
        <p:spPr>
          <a:xfrm>
            <a:off x="673069" y="3176972"/>
            <a:ext cx="7812843" cy="174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Kaikille avoin kaupunkitapahtuma la </a:t>
            </a:r>
            <a:r>
              <a:rPr lang="fi-FI" sz="2200" b="1">
                <a:solidFill>
                  <a:schemeClr val="lt1"/>
                </a:solidFill>
              </a:rPr>
              <a:t>5</a:t>
            </a: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.5. </a:t>
            </a:r>
            <a:r>
              <a:rPr lang="fi-FI" sz="2200" b="1">
                <a:solidFill>
                  <a:schemeClr val="lt1"/>
                </a:solidFill>
              </a:rPr>
              <a:t>Myyrmäessä</a:t>
            </a: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tyhjässä </a:t>
            </a:r>
            <a:r>
              <a:rPr lang="fi-FI" sz="2200" b="1">
                <a:solidFill>
                  <a:schemeClr val="lt1"/>
                </a:solidFill>
              </a:rPr>
              <a:t>konttorisalissa</a:t>
            </a:r>
            <a:r>
              <a:rPr lang="fi-FI" sz="2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ja kurssi kaupunkikulttuurista, kaupunkirakenteen muutoksesta sekä tilapäiskäytöistä aluekehittämisessä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0"/>
          <p:cNvPicPr preferRelativeResize="0"/>
          <p:nvPr/>
        </p:nvPicPr>
        <p:blipFill rotWithShape="1">
          <a:blip r:embed="rId3">
            <a:alphaModFix/>
          </a:blip>
          <a:srcRect r="10578"/>
          <a:stretch/>
        </p:blipFill>
        <p:spPr>
          <a:xfrm>
            <a:off x="0" y="23025"/>
            <a:ext cx="9143999" cy="682277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0"/>
          <p:cNvSpPr txBox="1">
            <a:spLocks noGrp="1"/>
          </p:cNvSpPr>
          <p:nvPr>
            <p:ph type="body" idx="1"/>
          </p:nvPr>
        </p:nvSpPr>
        <p:spPr>
          <a:xfrm>
            <a:off x="566400" y="1959425"/>
            <a:ext cx="8253900" cy="45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66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Paikka: Tilapioneerien </a:t>
            </a:r>
            <a:r>
              <a:rPr lang="fi-FI" sz="2035">
                <a:solidFill>
                  <a:srgbClr val="FFFFFF"/>
                </a:solidFill>
              </a:rPr>
              <a:t>Colosseum</a:t>
            </a:r>
            <a:r>
              <a:rPr lang="fi-FI" sz="203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i-FI" sz="2035">
                <a:solidFill>
                  <a:srgbClr val="FFFFFF"/>
                </a:solidFill>
              </a:rPr>
              <a:t>co-working -tilat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9:15 – 9:30 Nähdään Colosseumin aulassa: avainkortit vaksilta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9:30 – 10:00 Kurssitiloihin tutustuminen ja munajahti joukkueissa 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10:00–10:45 Luento: Yhteistyökumppani esittäytyy: Property Development Manager Eero Ojala​ (Newsec)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 b="1">
                <a:solidFill>
                  <a:srgbClr val="FFFFFF"/>
                </a:solidFill>
              </a:rPr>
              <a:t>10:45–11:15 Työpaja 1 (tapahtuman nimi) loppuun (Rami)</a:t>
            </a:r>
            <a:endParaRPr sz="2035" b="1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11:15–11:45 Luento: </a:t>
            </a:r>
            <a:r>
              <a:rPr lang="fi-FI" sz="2035">
                <a:solidFill>
                  <a:schemeClr val="lt1"/>
                </a:solidFill>
              </a:rPr>
              <a:t>Rajatorpantie 8:n konttorisalin haasteet ja mahdollisuudet kaupunkitapahtuman näkökulmasta sekä yhteistyö tuotantokumppaneiden kanssa, (</a:t>
            </a:r>
            <a:r>
              <a:rPr lang="fi-FI" sz="2035">
                <a:solidFill>
                  <a:srgbClr val="FFFFFF"/>
                </a:solidFill>
              </a:rPr>
              <a:t>Daniel, Olli &amp; Elska)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11:45–13:00 Ohjeistus: Työpaja 2. Tilapäiskäyttökonseptien luominen alueelle, ideakorttien suunnittelu (Jaska)</a:t>
            </a:r>
            <a:endParaRPr sz="2035">
              <a:solidFill>
                <a:srgbClr val="FFFFFF"/>
              </a:solidFill>
            </a:endParaRPr>
          </a:p>
          <a:p>
            <a:pPr marL="266700" marR="0" lvl="0" indent="-266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035"/>
              <a:buFont typeface="Arial"/>
              <a:buChar char="•"/>
            </a:pPr>
            <a:r>
              <a:rPr lang="fi-FI" sz="2035">
                <a:solidFill>
                  <a:srgbClr val="FFFFFF"/>
                </a:solidFill>
              </a:rPr>
              <a:t>Kotitehtävä: Tilapäiskäyttökonseptien jatkokehitys</a:t>
            </a:r>
            <a:endParaRPr sz="2035">
              <a:solidFill>
                <a:srgbClr val="FFFFFF"/>
              </a:solidFill>
            </a:endParaRPr>
          </a:p>
        </p:txBody>
      </p:sp>
      <p:sp>
        <p:nvSpPr>
          <p:cNvPr id="321" name="Google Shape;321;p40"/>
          <p:cNvSpPr txBox="1">
            <a:spLocks noGrp="1"/>
          </p:cNvSpPr>
          <p:nvPr>
            <p:ph type="title"/>
          </p:nvPr>
        </p:nvSpPr>
        <p:spPr>
          <a:xfrm>
            <a:off x="214325" y="549275"/>
            <a:ext cx="87714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</a:pPr>
            <a:r>
              <a:rPr lang="fi-FI" sz="2800">
                <a:solidFill>
                  <a:schemeClr val="lt1"/>
                </a:solidFill>
              </a:rPr>
              <a:t>Ke 4.4.2018 klo 9-13 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</a:pPr>
            <a:r>
              <a:rPr lang="fi-FI" sz="2800">
                <a:solidFill>
                  <a:schemeClr val="lt1"/>
                </a:solidFill>
              </a:rPr>
              <a:t>Työpaja 1: Tapahtuman nimi loppuun</a:t>
            </a:r>
            <a:endParaRPr sz="279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/>
          <p:nvPr/>
        </p:nvSpPr>
        <p:spPr>
          <a:xfrm>
            <a:off x="135575" y="101550"/>
            <a:ext cx="2290500" cy="2168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fi-FI"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Onnistunut tapahtuma kuukaudessa?</a:t>
            </a:r>
            <a:endParaRPr/>
          </a:p>
        </p:txBody>
      </p:sp>
      <p:sp>
        <p:nvSpPr>
          <p:cNvPr id="329" name="Google Shape;329;p41"/>
          <p:cNvSpPr txBox="1"/>
          <p:nvPr/>
        </p:nvSpPr>
        <p:spPr>
          <a:xfrm>
            <a:off x="457200" y="846571"/>
            <a:ext cx="8229600" cy="51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Stuba Nikula: tällä hetkellä tapahtumista menestyvät:</a:t>
            </a:r>
            <a:endParaRPr/>
          </a:p>
        </p:txBody>
      </p:sp>
      <p:sp>
        <p:nvSpPr>
          <p:cNvPr id="330" name="Google Shape;330;p41"/>
          <p:cNvSpPr txBox="1"/>
          <p:nvPr/>
        </p:nvSpPr>
        <p:spPr>
          <a:xfrm>
            <a:off x="457200" y="1397813"/>
            <a:ext cx="4106078" cy="4718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Arial"/>
              <a:buNone/>
            </a:pPr>
            <a:r>
              <a:rPr lang="fi-FI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”Osallistu pisteenä ilmakuvassa” </a:t>
            </a:r>
            <a:r>
              <a:rPr lang="fi-FI" sz="19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-tapahtumat, eli isot massaproduktiot. Viestintä perustuu isoon markkinointibudjettiin, laajaan (kaupalliseen) näkyvyyteen.</a:t>
            </a:r>
            <a:endParaRPr sz="1900"/>
          </a:p>
          <a:p>
            <a:pPr marL="0" marR="0" lvl="0" indent="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lt1"/>
              </a:buClr>
              <a:buSzPts val="2035"/>
              <a:buFont typeface="Arial"/>
              <a:buNone/>
            </a:pPr>
            <a:endParaRPr sz="19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2035"/>
              <a:buFont typeface="Arial"/>
              <a:buNone/>
            </a:pPr>
            <a:r>
              <a:rPr lang="fi-FI" sz="19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Ääriesimerkki: </a:t>
            </a:r>
            <a:endParaRPr sz="1900"/>
          </a:p>
          <a:p>
            <a:pPr marL="342900" marR="0" lvl="0" indent="-334327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fi-FI" sz="19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Cheekin stadionkeikat (Suomi) </a:t>
            </a:r>
            <a:endParaRPr sz="1900"/>
          </a:p>
          <a:p>
            <a:pPr marL="342900" marR="0" lvl="0" indent="-334327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fi-FI" sz="19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Konsepti: pop-musaa stadionilla</a:t>
            </a:r>
            <a:endParaRPr sz="1900"/>
          </a:p>
          <a:p>
            <a:pPr marL="342900" marR="0" lvl="0" indent="-334327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fi-FI" sz="19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Mainonta ja mediatila maksimoitu, tapahtuma joka lehdessä ja tv-ohjelmassa</a:t>
            </a:r>
            <a:endParaRPr sz="1900"/>
          </a:p>
          <a:p>
            <a:pPr marL="342900" marR="0" lvl="0" indent="-334327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fi-FI" sz="19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”Tuottajien määrä: 1 kpl”</a:t>
            </a:r>
            <a:endParaRPr sz="1900"/>
          </a:p>
          <a:p>
            <a:pPr marL="342900" marR="0" lvl="0" indent="-334327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fi-FI" sz="19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n. 70 000 tyytyväistä kävijää, loppuunmyyty</a:t>
            </a:r>
            <a:endParaRPr sz="1900"/>
          </a:p>
          <a:p>
            <a:pPr marL="0" marR="0" lvl="0" indent="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lt1"/>
              </a:buClr>
              <a:buSzPts val="2035"/>
              <a:buFont typeface="Arial"/>
              <a:buNone/>
            </a:pPr>
            <a:endParaRPr sz="19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Clr>
                <a:schemeClr val="lt1"/>
              </a:buClr>
              <a:buSzPts val="2035"/>
              <a:buFont typeface="Arial"/>
              <a:buNone/>
            </a:pPr>
            <a:endParaRPr sz="19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67" y="1997925"/>
            <a:ext cx="3168551" cy="37586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5188239" y="5811409"/>
            <a:ext cx="25712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/>
              <a:t>Kuva: Janne Iltanen CC BY-SA 3.0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2"/>
          <p:cNvSpPr/>
          <p:nvPr/>
        </p:nvSpPr>
        <p:spPr>
          <a:xfrm>
            <a:off x="135575" y="4672350"/>
            <a:ext cx="2222700" cy="206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2"/>
          <p:cNvSpPr/>
          <p:nvPr/>
        </p:nvSpPr>
        <p:spPr>
          <a:xfrm>
            <a:off x="135575" y="101550"/>
            <a:ext cx="2222700" cy="206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fi-FI"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Onnistunut tapahtuma kuukaudessa?</a:t>
            </a:r>
            <a:endParaRPr/>
          </a:p>
        </p:txBody>
      </p:sp>
      <p:sp>
        <p:nvSpPr>
          <p:cNvPr id="340" name="Google Shape;340;p42"/>
          <p:cNvSpPr txBox="1"/>
          <p:nvPr/>
        </p:nvSpPr>
        <p:spPr>
          <a:xfrm>
            <a:off x="457200" y="846571"/>
            <a:ext cx="8229600" cy="51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Stuba Nikula: tällä hetkellä tapahtumista menestyvät:</a:t>
            </a:r>
            <a:endParaRPr/>
          </a:p>
        </p:txBody>
      </p:sp>
      <p:sp>
        <p:nvSpPr>
          <p:cNvPr id="341" name="Google Shape;341;p42"/>
          <p:cNvSpPr txBox="1"/>
          <p:nvPr/>
        </p:nvSpPr>
        <p:spPr>
          <a:xfrm>
            <a:off x="457199" y="1397812"/>
            <a:ext cx="5045929" cy="546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”Osallistu aktiivisena toimijana</a:t>
            </a:r>
            <a:r>
              <a:rPr lang="fi-FI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-tapahtumat, eli tapahtumat jossa vieraat ovat myös tuottajia. Viestintä perustuu laajan medianäkyvyyden sijaan sosiaalisiin verkostoihin, siihen että tapahtuman tuottajat ottavat vieraat tuotantoprojektiin mukaan, ja vieraat tuovat kaverinsa. 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Ääriesimerkki: </a:t>
            </a:r>
            <a:r>
              <a:rPr lang="fi-FI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Fusion Festival (Saksa)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Konsepti: vaihtoehtokulttuuria vanhassa rakettitukikohdassa: nykytaidetta, teatteria, paljon musiikkityylejä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Mainonta ja mediatila minimoitu: nollatoleranssi mediaan, ei mainontaa, esiintyjiä ei julkisteta.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”Tuottajien määrä: satoja toisiinsa verkottuneita toimijoita”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n. 70 000 tyytyväistä kävijää, loppuunmyyty </a:t>
            </a:r>
            <a:endParaRPr/>
          </a:p>
        </p:txBody>
      </p:sp>
      <p:pic>
        <p:nvPicPr>
          <p:cNvPr id="2" name="Kuva 1" descr="9231731038_5e6de3e8e5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5" r="15718"/>
          <a:stretch/>
        </p:blipFill>
        <p:spPr>
          <a:xfrm>
            <a:off x="5742582" y="1720419"/>
            <a:ext cx="3143082" cy="4306227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5747965" y="5983598"/>
            <a:ext cx="339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Kuva: Fusion Festival 2013, Montecruz Foto, (CC BY-SA 2.0)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"/>
          <p:cNvSpPr/>
          <p:nvPr/>
        </p:nvSpPr>
        <p:spPr>
          <a:xfrm>
            <a:off x="5505650" y="4592350"/>
            <a:ext cx="2222700" cy="203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3"/>
          <p:cNvSpPr/>
          <p:nvPr/>
        </p:nvSpPr>
        <p:spPr>
          <a:xfrm>
            <a:off x="135575" y="4705925"/>
            <a:ext cx="2222700" cy="206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3"/>
          <p:cNvSpPr/>
          <p:nvPr/>
        </p:nvSpPr>
        <p:spPr>
          <a:xfrm>
            <a:off x="135575" y="101550"/>
            <a:ext cx="2222700" cy="206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fi-FI"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Onnistunut tapahtuma kuukaudessa?</a:t>
            </a:r>
            <a:endParaRPr/>
          </a:p>
        </p:txBody>
      </p:sp>
      <p:sp>
        <p:nvSpPr>
          <p:cNvPr id="352" name="Google Shape;352;p43"/>
          <p:cNvSpPr txBox="1"/>
          <p:nvPr/>
        </p:nvSpPr>
        <p:spPr>
          <a:xfrm>
            <a:off x="457200" y="846571"/>
            <a:ext cx="8229600" cy="51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fi-FI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Stuba Nikula: tällä hetkellä tapahtumista menestyvät:</a:t>
            </a:r>
            <a:endParaRPr/>
          </a:p>
        </p:txBody>
      </p:sp>
      <p:sp>
        <p:nvSpPr>
          <p:cNvPr id="353" name="Google Shape;353;p43"/>
          <p:cNvSpPr/>
          <p:nvPr/>
        </p:nvSpPr>
        <p:spPr>
          <a:xfrm>
            <a:off x="6117621" y="1870674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43"/>
          <p:cNvSpPr/>
          <p:nvPr/>
        </p:nvSpPr>
        <p:spPr>
          <a:xfrm>
            <a:off x="6993757" y="2023074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43"/>
          <p:cNvSpPr/>
          <p:nvPr/>
        </p:nvSpPr>
        <p:spPr>
          <a:xfrm>
            <a:off x="7717493" y="1765837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p43"/>
          <p:cNvSpPr/>
          <p:nvPr/>
        </p:nvSpPr>
        <p:spPr>
          <a:xfrm>
            <a:off x="5755753" y="3374875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" name="Google Shape;357;p43"/>
          <p:cNvSpPr/>
          <p:nvPr/>
        </p:nvSpPr>
        <p:spPr>
          <a:xfrm>
            <a:off x="6422421" y="3495111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43"/>
          <p:cNvSpPr/>
          <p:nvPr/>
        </p:nvSpPr>
        <p:spPr>
          <a:xfrm>
            <a:off x="6936689" y="3832075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3"/>
          <p:cNvSpPr/>
          <p:nvPr/>
        </p:nvSpPr>
        <p:spPr>
          <a:xfrm>
            <a:off x="7717493" y="4073002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43"/>
          <p:cNvSpPr/>
          <p:nvPr/>
        </p:nvSpPr>
        <p:spPr>
          <a:xfrm>
            <a:off x="5728442" y="3920602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43"/>
          <p:cNvSpPr/>
          <p:nvPr/>
        </p:nvSpPr>
        <p:spPr>
          <a:xfrm>
            <a:off x="6628609" y="4264166"/>
            <a:ext cx="723600" cy="423300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43"/>
          <p:cNvSpPr/>
          <p:nvPr/>
        </p:nvSpPr>
        <p:spPr>
          <a:xfrm>
            <a:off x="7298557" y="4496293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43"/>
          <p:cNvSpPr/>
          <p:nvPr/>
        </p:nvSpPr>
        <p:spPr>
          <a:xfrm>
            <a:off x="7660425" y="3649711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43"/>
          <p:cNvSpPr/>
          <p:nvPr/>
        </p:nvSpPr>
        <p:spPr>
          <a:xfrm>
            <a:off x="4879617" y="5067129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43"/>
          <p:cNvSpPr/>
          <p:nvPr/>
        </p:nvSpPr>
        <p:spPr>
          <a:xfrm>
            <a:off x="5546285" y="5187365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43"/>
          <p:cNvSpPr/>
          <p:nvPr/>
        </p:nvSpPr>
        <p:spPr>
          <a:xfrm>
            <a:off x="6060553" y="5524329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43"/>
          <p:cNvSpPr/>
          <p:nvPr/>
        </p:nvSpPr>
        <p:spPr>
          <a:xfrm>
            <a:off x="6841357" y="5765256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43"/>
          <p:cNvSpPr/>
          <p:nvPr/>
        </p:nvSpPr>
        <p:spPr>
          <a:xfrm>
            <a:off x="4852306" y="5612856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43"/>
          <p:cNvSpPr/>
          <p:nvPr/>
        </p:nvSpPr>
        <p:spPr>
          <a:xfrm>
            <a:off x="5698685" y="5947620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0" name="Google Shape;370;p43"/>
          <p:cNvSpPr/>
          <p:nvPr/>
        </p:nvSpPr>
        <p:spPr>
          <a:xfrm>
            <a:off x="6422421" y="6188547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43"/>
          <p:cNvSpPr/>
          <p:nvPr/>
        </p:nvSpPr>
        <p:spPr>
          <a:xfrm>
            <a:off x="6784289" y="5341965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43"/>
          <p:cNvSpPr/>
          <p:nvPr/>
        </p:nvSpPr>
        <p:spPr>
          <a:xfrm>
            <a:off x="6327089" y="5033220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3" name="Google Shape;373;p43"/>
          <p:cNvSpPr/>
          <p:nvPr/>
        </p:nvSpPr>
        <p:spPr>
          <a:xfrm>
            <a:off x="6993757" y="5153456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43"/>
          <p:cNvSpPr/>
          <p:nvPr/>
        </p:nvSpPr>
        <p:spPr>
          <a:xfrm>
            <a:off x="7508025" y="5490420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43"/>
          <p:cNvSpPr/>
          <p:nvPr/>
        </p:nvSpPr>
        <p:spPr>
          <a:xfrm>
            <a:off x="8288829" y="5731347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43"/>
          <p:cNvSpPr/>
          <p:nvPr/>
        </p:nvSpPr>
        <p:spPr>
          <a:xfrm>
            <a:off x="6299778" y="5578947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43"/>
          <p:cNvSpPr/>
          <p:nvPr/>
        </p:nvSpPr>
        <p:spPr>
          <a:xfrm>
            <a:off x="7146157" y="5913711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43"/>
          <p:cNvSpPr/>
          <p:nvPr/>
        </p:nvSpPr>
        <p:spPr>
          <a:xfrm>
            <a:off x="7869893" y="6154638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43"/>
          <p:cNvSpPr/>
          <p:nvPr/>
        </p:nvSpPr>
        <p:spPr>
          <a:xfrm>
            <a:off x="8231761" y="5308056"/>
            <a:ext cx="723736" cy="423291"/>
          </a:xfrm>
          <a:prstGeom prst="ellipse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43"/>
          <p:cNvSpPr/>
          <p:nvPr/>
        </p:nvSpPr>
        <p:spPr>
          <a:xfrm>
            <a:off x="7584225" y="2700947"/>
            <a:ext cx="571336" cy="7941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43"/>
          <p:cNvSpPr/>
          <p:nvPr/>
        </p:nvSpPr>
        <p:spPr>
          <a:xfrm>
            <a:off x="6574821" y="2456265"/>
            <a:ext cx="571336" cy="7941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p43"/>
          <p:cNvSpPr/>
          <p:nvPr/>
        </p:nvSpPr>
        <p:spPr>
          <a:xfrm rot="1771314">
            <a:off x="5576694" y="4522501"/>
            <a:ext cx="571336" cy="7941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43"/>
          <p:cNvSpPr/>
          <p:nvPr/>
        </p:nvSpPr>
        <p:spPr>
          <a:xfrm>
            <a:off x="6574821" y="4636138"/>
            <a:ext cx="571336" cy="7941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43"/>
          <p:cNvSpPr/>
          <p:nvPr/>
        </p:nvSpPr>
        <p:spPr>
          <a:xfrm>
            <a:off x="7584225" y="4944883"/>
            <a:ext cx="571336" cy="79416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43"/>
          <p:cNvSpPr txBox="1"/>
          <p:nvPr/>
        </p:nvSpPr>
        <p:spPr>
          <a:xfrm>
            <a:off x="7869893" y="2114242"/>
            <a:ext cx="10614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Tuottajia</a:t>
            </a:r>
            <a:endParaRPr/>
          </a:p>
        </p:txBody>
      </p:sp>
      <p:sp>
        <p:nvSpPr>
          <p:cNvPr id="386" name="Google Shape;386;p43"/>
          <p:cNvSpPr txBox="1"/>
          <p:nvPr/>
        </p:nvSpPr>
        <p:spPr>
          <a:xfrm>
            <a:off x="7963033" y="3832075"/>
            <a:ext cx="9931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Lisää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tuottajia</a:t>
            </a:r>
            <a:endParaRPr/>
          </a:p>
        </p:txBody>
      </p:sp>
      <p:sp>
        <p:nvSpPr>
          <p:cNvPr id="387" name="Google Shape;387;p43"/>
          <p:cNvSpPr txBox="1"/>
          <p:nvPr/>
        </p:nvSpPr>
        <p:spPr>
          <a:xfrm>
            <a:off x="6327088" y="5610656"/>
            <a:ext cx="15075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Tapahtuma</a:t>
            </a:r>
            <a:endParaRPr/>
          </a:p>
        </p:txBody>
      </p:sp>
      <p:sp>
        <p:nvSpPr>
          <p:cNvPr id="388" name="Google Shape;388;p43"/>
          <p:cNvSpPr txBox="1"/>
          <p:nvPr/>
        </p:nvSpPr>
        <p:spPr>
          <a:xfrm>
            <a:off x="457199" y="1397812"/>
            <a:ext cx="4906889" cy="546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”Osallistu aktiivisena toimijana</a:t>
            </a:r>
            <a:r>
              <a:rPr lang="fi-FI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-tapahtumat, eli tapahtumat jossa vieraat ovat myös tuottajia. Viestintä perustuu laajan medianäkyvyyden sijaan sosiaalisiin verkostoihin, siihen että tapahtuman tuottajat ottavat vieraat tuotantoprojektiin mukaan, ja vieraat tuovat kaverinsa. 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Aktiivisia toimijoita verkottava vaihtoehto varmempi, jos rahaa mainoskampanjaan ei ole </a:t>
            </a:r>
            <a:endParaRPr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i-FI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Verkoston rakentaminen: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Vahvat sosiaaliset siteet: kysytään mukaan tuttuja ihmisiä </a:t>
            </a:r>
            <a:r>
              <a:rPr lang="fi-FI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sekä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Heikot sosiaaliset siteet: kysytään kiinnostavia paikallisia vieraita ja rakennetaan luottamus (vrt. Putnam 2000)</a:t>
            </a:r>
            <a:endParaRPr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fi-FI" sz="18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Medianäkyvyys on silti plussaa ☺</a:t>
            </a:r>
            <a:endParaRPr sz="18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4"/>
          <p:cNvSpPr/>
          <p:nvPr/>
        </p:nvSpPr>
        <p:spPr>
          <a:xfrm>
            <a:off x="220200" y="4658775"/>
            <a:ext cx="2222700" cy="206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4"/>
          <p:cNvSpPr/>
          <p:nvPr/>
        </p:nvSpPr>
        <p:spPr>
          <a:xfrm>
            <a:off x="135575" y="101550"/>
            <a:ext cx="2222700" cy="2060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fi-FI"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Onnistunut tapahtuma kuukaudessa?</a:t>
            </a:r>
            <a:endParaRPr/>
          </a:p>
        </p:txBody>
      </p:sp>
      <p:sp>
        <p:nvSpPr>
          <p:cNvPr id="397" name="Google Shape;397;p44"/>
          <p:cNvSpPr txBox="1"/>
          <p:nvPr/>
        </p:nvSpPr>
        <p:spPr>
          <a:xfrm>
            <a:off x="457200" y="846571"/>
            <a:ext cx="8229600" cy="51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4"/>
          <p:cNvSpPr txBox="1"/>
          <p:nvPr/>
        </p:nvSpPr>
        <p:spPr>
          <a:xfrm>
            <a:off x="306994" y="1187680"/>
            <a:ext cx="8379900" cy="5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fi-FI" sz="2000" b="1"/>
              <a:t>Äänestys ja ryhmäkeskustelu</a:t>
            </a:r>
            <a:r>
              <a:rPr lang="fi-FI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fi-FI" sz="2000" b="1"/>
              <a:t>Nimen ja ydinviestin valinta kaupunkitapahtumalle la 5.5.2018 Colosseumissa</a:t>
            </a:r>
            <a:endParaRPr sz="20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000" b="1"/>
          </a:p>
          <a:p>
            <a:pPr marL="28575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i-FI" sz="2000" b="1"/>
              <a:t>I</a:t>
            </a:r>
            <a:r>
              <a:rPr lang="fi-FI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skev</a:t>
            </a:r>
            <a:r>
              <a:rPr lang="fi-FI" sz="2000" b="1"/>
              <a:t>ä,</a:t>
            </a:r>
            <a:r>
              <a:rPr lang="fi-FI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jännittävä</a:t>
            </a:r>
            <a:r>
              <a:rPr lang="fi-FI" sz="2000" b="1"/>
              <a:t>, hauska ja teille omalta tuntuva</a:t>
            </a:r>
            <a:r>
              <a:rPr lang="fi-FI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nim</a:t>
            </a:r>
            <a:r>
              <a:rPr lang="fi-FI" sz="2000" b="1"/>
              <a:t>i </a:t>
            </a:r>
            <a:r>
              <a:rPr lang="fi-FI" sz="2000"/>
              <a:t>kokeilualustallemme/kaupunkitapahtumallemme</a:t>
            </a:r>
            <a:r>
              <a:rPr lang="fi-FI" sz="2000">
                <a:solidFill>
                  <a:srgbClr val="000000"/>
                </a:solidFill>
              </a:rPr>
              <a:t>, jonka alle mahtuu monenlais</a:t>
            </a:r>
            <a:r>
              <a:rPr lang="fi-FI" sz="2000"/>
              <a:t>ia tilapäiskäyttöideoita.</a:t>
            </a:r>
            <a:r>
              <a:rPr lang="fi-FI" sz="2000" b="1">
                <a:solidFill>
                  <a:srgbClr val="000000"/>
                </a:solidFill>
              </a:rPr>
              <a:t> </a:t>
            </a:r>
            <a:endParaRPr sz="2000" b="1">
              <a:solidFill>
                <a:srgbClr val="000000"/>
              </a:solidFill>
            </a:endParaRPr>
          </a:p>
          <a:p>
            <a:pPr marL="28575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i-FI" sz="2000" b="1"/>
              <a:t>Ydinviesti: 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1–2 isoa ajatusta, jotka on helppo ymmärtää ja selittää muille. </a:t>
            </a:r>
            <a:r>
              <a:rPr lang="fi-FI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Mitä haluatte tapahtumallanne saavuttaa?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Pohtikaa paikallisuutta (</a:t>
            </a:r>
            <a:r>
              <a:rPr lang="fi-FI" sz="2000"/>
              <a:t>Myyrmäki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ja tapahtuman innovatiivisuutta, mikä saa ihmiset liikkeelle </a:t>
            </a:r>
            <a:r>
              <a:rPr lang="fi-FI" sz="2000"/>
              <a:t>Myyrmäkeen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000"/>
          </a:p>
          <a:p>
            <a:pPr marL="28575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Raja</a:t>
            </a:r>
            <a:r>
              <a:rPr lang="fi-FI" sz="2000"/>
              <a:t>tkaa hieman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muttei liikaa. Lopullinen ohjelma valmistuu la </a:t>
            </a:r>
            <a:r>
              <a:rPr lang="fi-FI" sz="2000"/>
              <a:t>5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.5.</a:t>
            </a:r>
            <a:endParaRPr sz="2000"/>
          </a:p>
          <a:p>
            <a:pPr marL="28575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Huomioikaa myös tila ja alue: yksi</a:t>
            </a:r>
            <a:r>
              <a:rPr lang="fi-FI" sz="2000"/>
              <a:t> konttorisali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alueen toimijat, esim. lähialueen asukkaat, koulu, työpaikat, </a:t>
            </a:r>
            <a:r>
              <a:rPr lang="fi-FI" sz="2000"/>
              <a:t>Myyrmäki-liike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ulkotilan käyttö, kiertotalous ja tulevaisuuden </a:t>
            </a:r>
            <a:r>
              <a:rPr lang="fi-FI" sz="2000"/>
              <a:t>Myyrmäki</a:t>
            </a:r>
            <a:endParaRPr sz="2000"/>
          </a:p>
          <a:p>
            <a:pPr marL="285750" marR="0" lvl="0" indent="-273050" algn="l" rtl="0"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Ennakkotöistä voidaan </a:t>
            </a:r>
            <a:r>
              <a:rPr lang="fi-FI" sz="2000"/>
              <a:t>nimen ja ydinviesti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selvittyä kehittää </a:t>
            </a:r>
            <a:r>
              <a:rPr lang="fi-FI" sz="2000"/>
              <a:t>ohjelma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sisältö</a:t>
            </a:r>
            <a:r>
              <a:rPr lang="fi-FI" sz="2000"/>
              <a:t>ä</a:t>
            </a:r>
            <a:r>
              <a:rPr lang="fi-FI" sz="2000" b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hyviä ideoita oli paljon!</a:t>
            </a:r>
            <a:endParaRPr sz="2000"/>
          </a:p>
          <a:p>
            <a:pPr marL="2857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0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5"/>
          <p:cNvSpPr/>
          <p:nvPr/>
        </p:nvSpPr>
        <p:spPr>
          <a:xfrm>
            <a:off x="54250" y="20225"/>
            <a:ext cx="1924500" cy="170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5"/>
          <p:cNvSpPr/>
          <p:nvPr/>
        </p:nvSpPr>
        <p:spPr>
          <a:xfrm>
            <a:off x="271125" y="1578875"/>
            <a:ext cx="1843200" cy="298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5"/>
          <p:cNvSpPr/>
          <p:nvPr/>
        </p:nvSpPr>
        <p:spPr>
          <a:xfrm>
            <a:off x="122025" y="6004800"/>
            <a:ext cx="8809800" cy="704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5"/>
          <p:cNvSpPr/>
          <p:nvPr/>
        </p:nvSpPr>
        <p:spPr>
          <a:xfrm>
            <a:off x="1816200" y="1513125"/>
            <a:ext cx="7196700" cy="431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body" idx="1"/>
          </p:nvPr>
        </p:nvSpPr>
        <p:spPr>
          <a:xfrm>
            <a:off x="264825" y="1443800"/>
            <a:ext cx="8524200" cy="5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667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M.Y.C. Myyr York Compass:</a:t>
            </a:r>
            <a:r>
              <a:rPr lang="fi-FI" sz="1600"/>
              <a:t> </a:t>
            </a: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Suunnannäyttäjä, ytimekäs sana (kompassi),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Elohuone:</a:t>
            </a:r>
            <a:r>
              <a:rPr lang="fi-FI" sz="1600"/>
              <a:t> </a:t>
            </a: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Monimerkityksinen, haetaan olohuonetta, mukana myös elo, elohuone on aktiivinen tila (vs. olohuone)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Kivijalka</a:t>
            </a:r>
            <a:r>
              <a:rPr lang="fi-FI" sz="1600"/>
              <a:t>: </a:t>
            </a: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Palataan rakennukseen: iso, jykevä, keskustassa, keskipiste, kivijalkaliikkeet, trendisana, tehty kivestä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Eloisa</a:t>
            </a:r>
            <a:r>
              <a:rPr lang="fi-FI" sz="1600"/>
              <a:t>: </a:t>
            </a: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Flingassa alun perin: eloisa tapahtuma (elo is a tapahtuma)</a:t>
            </a:r>
            <a:endParaRPr sz="1200"/>
          </a:p>
          <a:p>
            <a:pPr marL="2667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Myyr York 5/5 : The Big Banana</a:t>
            </a:r>
            <a:r>
              <a:rPr lang="fi-FI" sz="1600"/>
              <a:t>: </a:t>
            </a: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Tapahtuman päivämäärä = 5.5., yhdistää sekä nuoria että vanhoja, meemi tiedossa, päivämäärä helppo muistaa, big banana = new york = big apple, samaa ideaa, tapahtuma saa kaupungin go bananas, positiivinen kreiseys, Myyr York never sleeps</a:t>
            </a:r>
            <a:endParaRPr sz="1200"/>
          </a:p>
          <a:p>
            <a:pPr marL="2667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 Myyrmäen Voima: </a:t>
            </a:r>
            <a:r>
              <a:rPr lang="fi-FI" sz="1200" b="1"/>
              <a:t>Imatran Voima ollut aikaisemmin rakennuksessa, tapahtuma tuo virtaa / energiaa kaupunkiin, energinen tapahtuma tulossa</a:t>
            </a:r>
            <a:endParaRPr sz="1600" b="1"/>
          </a:p>
          <a:p>
            <a:pPr marL="2667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/>
              <a:t>7. </a:t>
            </a:r>
            <a:r>
              <a:rPr lang="fi-FI" sz="1600" b="1" i="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Myyrmäki-ilmiö: </a:t>
            </a: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Myrtsi Power!</a:t>
            </a:r>
            <a:endParaRPr sz="1200"/>
          </a:p>
          <a:p>
            <a:pPr marL="2667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/>
              <a:t>8</a:t>
            </a:r>
            <a:r>
              <a:rPr lang="fi-FI" sz="1600" b="1" i="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5/5 Fest: Myrtsittää / </a:t>
            </a:r>
            <a:endParaRPr sz="1600" b="1" i="0" u="non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/>
              <a:t>9. </a:t>
            </a:r>
            <a:r>
              <a:rPr lang="fi-FI" sz="1600" b="1" i="0" u="non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Myyrkuume:</a:t>
            </a:r>
            <a:r>
              <a:rPr lang="fi-FI" sz="1600"/>
              <a:t> </a:t>
            </a: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Tapahtuman päivämäärä 5.5., Myrtsi sanana, kun myrtsittää, pitää päästä Myrtsiin! Fiilistellään Myrtsiä #myrtsittää</a:t>
            </a:r>
            <a:endParaRPr sz="1200"/>
          </a:p>
          <a:p>
            <a:pPr marL="2667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/>
              <a:t>10</a:t>
            </a:r>
            <a:r>
              <a:rPr lang="fi-FI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May York Fest:</a:t>
            </a:r>
            <a:r>
              <a:rPr lang="fi-FI" sz="1600"/>
              <a:t> </a:t>
            </a:r>
            <a:r>
              <a:rPr lang="fi-FI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Tapahtuma toukokuussa May York = Myyr York, logossa voi hyödyntää MY:tä</a:t>
            </a: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540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fi-FI" sz="1600" b="1"/>
              <a:t>Jokin uusi ehdotus?</a:t>
            </a:r>
            <a:endParaRPr sz="1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5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i-FI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5"/>
          <p:cNvSpPr txBox="1">
            <a:spLocks noGrp="1"/>
          </p:cNvSpPr>
          <p:nvPr>
            <p:ph type="title"/>
          </p:nvPr>
        </p:nvSpPr>
        <p:spPr>
          <a:xfrm>
            <a:off x="477350" y="553625"/>
            <a:ext cx="80379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fi-FI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Kokeilualustan/tapahtuman ni</a:t>
            </a:r>
            <a:r>
              <a:rPr lang="fi-FI" sz="3000"/>
              <a:t>miehdotukset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/>
          <p:nvPr/>
        </p:nvSpPr>
        <p:spPr>
          <a:xfrm>
            <a:off x="149125" y="6146350"/>
            <a:ext cx="8239200" cy="569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6"/>
          <p:cNvSpPr txBox="1">
            <a:spLocks noGrp="1"/>
          </p:cNvSpPr>
          <p:nvPr>
            <p:ph type="body" idx="1"/>
          </p:nvPr>
        </p:nvSpPr>
        <p:spPr>
          <a:xfrm>
            <a:off x="1979612" y="1989139"/>
            <a:ext cx="6840600" cy="40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46"/>
          <p:cNvSpPr txBox="1">
            <a:spLocks noGrp="1"/>
          </p:cNvSpPr>
          <p:nvPr>
            <p:ph type="sldNum" idx="12"/>
          </p:nvPr>
        </p:nvSpPr>
        <p:spPr>
          <a:xfrm>
            <a:off x="8388351" y="6165851"/>
            <a:ext cx="431700" cy="43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1979612" y="549275"/>
            <a:ext cx="6840600" cy="11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000"/>
              <a:t>Ideointia tapahtuman ydinviestiksi: Mitä halutaan saavuttaa?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19" name="Google Shape;419;p46"/>
          <p:cNvGraphicFramePr/>
          <p:nvPr/>
        </p:nvGraphicFramePr>
        <p:xfrm>
          <a:off x="238100" y="1989150"/>
          <a:ext cx="8582100" cy="5059650"/>
        </p:xfrm>
        <a:graphic>
          <a:graphicData uri="http://schemas.openxmlformats.org/drawingml/2006/table">
            <a:tbl>
              <a:tblPr>
                <a:noFill/>
                <a:tableStyleId>{550CBEBF-9CC4-4ABD-B195-6F7A1CEEF3E9}</a:tableStyleId>
              </a:tblPr>
              <a:tblGrid>
                <a:gridCol w="4291050"/>
                <a:gridCol w="4291050"/>
              </a:tblGrid>
              <a:tr h="4608400">
                <a:tc>
                  <a:txBody>
                    <a:bodyPr/>
                    <a:lstStyle/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Laaja yleisö, kaikille suunnattu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Erilaisia ihmisiä yhteen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Monikielisyys, monikulttuurisuus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Saavutettavuus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Kannustaa kiertotalouteen, asioiden uudelleen käyttöön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Tuoda esimerkkejä minkälaisia tilapäisiä käyttöjä voidaan tehdä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Mitä asukkaat voivat itse tehdä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Mainostaa Myyrmäkeä ja kaupunkikulttuuria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Elävöittää kaupunkikuvaa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Mieluummin överit kuin vajarit, tehdään isosti, ei hissuksiin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Aktivoidaan ihmisiä ja eri väestöryhmiä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Tuoda uusia ideoita ihmisten elämään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Myyrmäen oman identiteetin vahvistamista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Ei hävetä mitään, baitsi banaaneja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Vantaalaiset ei häpeä mitään, paikallisylpeys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Kaikki uskaltaa tulla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We are going bananas!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Koska myrtsittää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Tulkaa tulevalle hipsterivyöhykkeelle, sneak peak mitä se tarkoittaa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Tää on niinku se next level. Tää on nyt se seuraava.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Koska aina etsitään seuraavaa.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Se yks gimmelin biisi: etsin myrtsii/muijaa seuraavaa. Kun etsit myrtsii seuravaa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Rakennuksesta tai paikasta jotain viestintään: talo on iso ja ytimessä. Sekä sisä, että ulkotiloja. Sää ei ole este. 20 min keskustasta. Sä et ole este. Älä ole este. Rakennamme siltaa.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2667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Char char="•"/>
                      </a:pPr>
                      <a:r>
                        <a:rPr lang="fi-FI" sz="1600">
                          <a:solidFill>
                            <a:schemeClr val="dk1"/>
                          </a:solidFill>
                        </a:rPr>
                        <a:t>Myrtsi = next level. 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26670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600"/>
                        <a:buFont typeface="Arial"/>
                        <a:buNone/>
                      </a:pP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HY__DB14_HY-2____________RGB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singin Yliopisto">
  <a:themeElements>
    <a:clrScheme name="HY (mltt)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elsingin Yliopisto">
  <a:themeElements>
    <a:clrScheme name="HY (mltt)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HY (konserni)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8C8A87"/>
      </a:accent1>
      <a:accent2>
        <a:srgbClr val="1E1C77"/>
      </a:accent2>
      <a:accent3>
        <a:srgbClr val="FCA311"/>
      </a:accent3>
      <a:accent4>
        <a:srgbClr val="256EC7"/>
      </a:accent4>
      <a:accent5>
        <a:srgbClr val="E5053A"/>
      </a:accent5>
      <a:accent6>
        <a:srgbClr val="FCD116"/>
      </a:accent6>
      <a:hlink>
        <a:srgbClr val="FCA311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1062</Words>
  <Application>Microsoft Macintosh PowerPoint</Application>
  <PresentationFormat>Näytössä katseltava diaesitys (4:3)</PresentationFormat>
  <Paragraphs>132</Paragraphs>
  <Slides>11</Slides>
  <Notes>11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1_HY__DB14_HY-2____________RGB</vt:lpstr>
      <vt:lpstr>Helsingin Yliopisto</vt:lpstr>
      <vt:lpstr>Helsingin Yliopisto</vt:lpstr>
      <vt:lpstr>Tilapioneerit</vt:lpstr>
      <vt:lpstr>Tilapioneerit</vt:lpstr>
      <vt:lpstr>Ke 4.4.2018 klo 9-13  Työpaja 1: Tapahtuman nimi loppuun</vt:lpstr>
      <vt:lpstr>Onnistunut tapahtuma kuukaudessa?</vt:lpstr>
      <vt:lpstr>Onnistunut tapahtuma kuukaudessa?</vt:lpstr>
      <vt:lpstr>Onnistunut tapahtuma kuukaudessa?</vt:lpstr>
      <vt:lpstr>Onnistunut tapahtuma kuukaudessa?</vt:lpstr>
      <vt:lpstr>Kokeilualustan/tapahtuman nimiehdotukset</vt:lpstr>
      <vt:lpstr>Ideointia tapahtuman ydinviestiksi: Mitä halutaan saavuttaa? </vt:lpstr>
      <vt:lpstr>Nimiäänestys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Tilapioneerit</dc:title>
  <cp:lastModifiedBy>Rami Ratvio</cp:lastModifiedBy>
  <cp:revision>3</cp:revision>
  <dcterms:modified xsi:type="dcterms:W3CDTF">2019-05-30T17:43:00Z</dcterms:modified>
</cp:coreProperties>
</file>