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7102475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67" d="100"/>
          <a:sy n="67" d="100"/>
        </p:scale>
        <p:origin x="-1336" y="-96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197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6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:notes"/>
          <p:cNvSpPr txBox="1">
            <a:spLocks noGrp="1"/>
          </p:cNvSpPr>
          <p:nvPr>
            <p:ph type="sldNum" idx="12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mall pictures">
  <p:cSld name="Title and Content with small picture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1979612" y="4221162"/>
            <a:ext cx="684053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1979613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3"/>
          </p:nvPr>
        </p:nvSpPr>
        <p:spPr>
          <a:xfrm>
            <a:off x="3708400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4"/>
          </p:nvPr>
        </p:nvSpPr>
        <p:spPr>
          <a:xfrm>
            <a:off x="5435600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5"/>
          </p:nvPr>
        </p:nvSpPr>
        <p:spPr>
          <a:xfrm>
            <a:off x="7164388" y="1989138"/>
            <a:ext cx="158432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>
            <a:spLocks noGrp="1"/>
          </p:cNvSpPr>
          <p:nvPr>
            <p:ph type="pic" idx="6"/>
          </p:nvPr>
        </p:nvSpPr>
        <p:spPr>
          <a:xfrm>
            <a:off x="1979613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7"/>
          </p:nvPr>
        </p:nvSpPr>
        <p:spPr>
          <a:xfrm>
            <a:off x="3708400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>
            <a:spLocks noGrp="1"/>
          </p:cNvSpPr>
          <p:nvPr>
            <p:ph type="pic" idx="8"/>
          </p:nvPr>
        </p:nvSpPr>
        <p:spPr>
          <a:xfrm>
            <a:off x="5435600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9"/>
          </p:nvPr>
        </p:nvSpPr>
        <p:spPr>
          <a:xfrm>
            <a:off x="7164388" y="2492375"/>
            <a:ext cx="1584325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/>
          <p:nvPr/>
        </p:nvSpPr>
        <p:spPr>
          <a:xfrm>
            <a:off x="107950" y="115888"/>
            <a:ext cx="1782228" cy="1671592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3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asic">
  <p:cSld name="Title and Content Basic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77200" y="1600200"/>
            <a:ext cx="8562000" cy="362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107951" y="115888"/>
            <a:ext cx="2161402" cy="2027228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1979614" y="6165850"/>
            <a:ext cx="259238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107951" y="115888"/>
            <a:ext cx="2161402" cy="2027228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7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979613" y="1989138"/>
            <a:ext cx="33480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5472113" y="1989138"/>
            <a:ext cx="3348036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979612" y="1989138"/>
            <a:ext cx="6840538" cy="51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0"/>
          <p:cNvSpPr>
            <a:spLocks noGrp="1"/>
          </p:cNvSpPr>
          <p:nvPr>
            <p:ph type="pic" idx="2"/>
          </p:nvPr>
        </p:nvSpPr>
        <p:spPr>
          <a:xfrm>
            <a:off x="1979613" y="2492375"/>
            <a:ext cx="6840537" cy="352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1/2 Picture">
  <p:cSld name="Title and Content with 1/2 Pictur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1979613" y="1989136"/>
            <a:ext cx="3348038" cy="40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>
            <a:spLocks noGrp="1"/>
          </p:cNvSpPr>
          <p:nvPr>
            <p:ph type="pic" idx="2"/>
          </p:nvPr>
        </p:nvSpPr>
        <p:spPr>
          <a:xfrm>
            <a:off x="5472113" y="1989138"/>
            <a:ext cx="3348037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538" cy="115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538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107950" y="115888"/>
            <a:ext cx="1782228" cy="1671592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2"/>
          <p:cNvCxnSpPr/>
          <p:nvPr/>
        </p:nvCxnSpPr>
        <p:spPr>
          <a:xfrm>
            <a:off x="1979614" y="1773238"/>
            <a:ext cx="684053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2" descr="FSE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566400" y="1959425"/>
            <a:ext cx="8253900" cy="4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Paikka: Tilapioneerien </a:t>
            </a:r>
            <a:r>
              <a:rPr lang="fi-FI" sz="2035">
                <a:solidFill>
                  <a:srgbClr val="FFFFFF"/>
                </a:solidFill>
              </a:rPr>
              <a:t>Colosseum</a:t>
            </a: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035">
                <a:solidFill>
                  <a:srgbClr val="FFFFFF"/>
                </a:solidFill>
              </a:rPr>
              <a:t>co-working -tilat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9:15 – 9:30 Nähdään Colosseumin aulassa: avainkortit vaksilta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9:30 – 10:00 Kurssitiloihin tutustuminen ja munajahti joukkueissa 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10:00–10:45 Luento: Yhteistyökumppani esittäytyy: Property Development Manager Eero Ojala​ (Newsec)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10:45–11:15 Työpaja 1 (tapahtuman nimi) loppuun (Rami)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11:15–11:45 Luento: </a:t>
            </a:r>
            <a:r>
              <a:rPr lang="fi-FI" sz="2035">
                <a:solidFill>
                  <a:schemeClr val="lt1"/>
                </a:solidFill>
              </a:rPr>
              <a:t>Rajatorpantie 8:n konttorisalin haasteet ja mahdollisuudet kaupunkitapahtuman näkökulmasta sekä yhteistyö tuotantokumppaneiden kanssa, (</a:t>
            </a:r>
            <a:r>
              <a:rPr lang="fi-FI" sz="2035">
                <a:solidFill>
                  <a:srgbClr val="FFFFFF"/>
                </a:solidFill>
              </a:rPr>
              <a:t>Daniel, Olli &amp; Elska)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 b="1">
                <a:solidFill>
                  <a:srgbClr val="FFFFFF"/>
                </a:solidFill>
              </a:rPr>
              <a:t>11:45–13:00 Ohjeistus: Työpaja 2. Tilapäiskäyttökonseptien luominen alueelle, ideakorttien suunnittelu (Jaska)</a:t>
            </a:r>
            <a:endParaRPr sz="2035" b="1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Kotitehtävä: Tilapäiskäyttökonseptien jatkokehitys</a:t>
            </a:r>
            <a:endParaRPr sz="2035">
              <a:solidFill>
                <a:srgbClr val="FFFFFF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214325" y="549275"/>
            <a:ext cx="87714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r>
              <a:rPr lang="fi-FI" sz="2800">
                <a:solidFill>
                  <a:srgbClr val="FFFFFF"/>
                </a:solidFill>
              </a:rPr>
              <a:t>Ke 11.4.2018 klo 9-13 </a:t>
            </a:r>
            <a:endParaRPr sz="2800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r>
              <a:rPr lang="fi-FI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Työpaja 2:</a:t>
            </a:r>
            <a:r>
              <a:rPr lang="fi-FI" sz="2800">
                <a:solidFill>
                  <a:srgbClr val="FFFFFF"/>
                </a:solidFill>
              </a:rPr>
              <a:t> T</a:t>
            </a:r>
            <a:r>
              <a:rPr lang="fi-FI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ilapäiskäyttökonseptien luominen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" y="0"/>
            <a:ext cx="9143998" cy="832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1079800" y="224647"/>
            <a:ext cx="68406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Ideoista konsepteihin</a:t>
            </a:r>
            <a:endParaRPr sz="3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229625" y="1016725"/>
            <a:ext cx="8482500" cy="4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</a:t>
            </a: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konseptin esimuoto → työpajassa syntyy ensin ideoita, joista kehitellään ja testataan valmiita </a:t>
            </a:r>
            <a:r>
              <a:rPr lang="fi-FI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konsepteja</a:t>
            </a:r>
            <a:endParaRPr>
              <a:solidFill>
                <a:srgbClr val="000000"/>
              </a:solidFill>
            </a:endParaRPr>
          </a:p>
          <a:p>
            <a:pPr marL="2667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Kaksi erillistä ideaa voidaan myös liittää yhteen → syntyy uusi konsepti</a:t>
            </a:r>
            <a:endParaRPr>
              <a:solidFill>
                <a:srgbClr val="000000"/>
              </a:solidFill>
            </a:endParaRPr>
          </a:p>
          <a:p>
            <a:pPr marL="2667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Konseptit saattavat muuttua paljonkin tuotantoprosessin aikana → lopullinen ohjelma selviää </a:t>
            </a:r>
            <a:r>
              <a:rPr lang="fi-FI">
                <a:solidFill>
                  <a:srgbClr val="000000"/>
                </a:solidFill>
              </a:rPr>
              <a:t>5</a:t>
            </a: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.5.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Valitse ympäristö, jossa ideat lähtevät virtaamaan, välillä voi olla hankala päästä oikeaan mielentilaan</a:t>
            </a:r>
            <a:endParaRPr>
              <a:solidFill>
                <a:srgbClr val="000000"/>
              </a:solidFill>
            </a:endParaRPr>
          </a:p>
          <a:p>
            <a:pPr marL="2667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Ideoinnille täytyy antaa aikaa → syntynyttä ajatusta voi haudutella mielessään yön yli ja näin se voi kehittyä edelleen paremmaksi</a:t>
            </a:r>
            <a:endParaRPr>
              <a:solidFill>
                <a:srgbClr val="000000"/>
              </a:solidFill>
            </a:endParaRPr>
          </a:p>
          <a:p>
            <a:pPr marL="266700" marR="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Älä ammu toisten ideoita alas, vaan keksi niistä jotain positiivista sanottavaa → rohkaisee ideoimaan lisää</a:t>
            </a:r>
            <a:r>
              <a:rPr lang="fi-FI">
                <a:solidFill>
                  <a:srgbClr val="000000"/>
                </a:solidFill>
              </a:rPr>
              <a:t> (joo, ja…)</a:t>
            </a:r>
            <a:endParaRPr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474125" y="641125"/>
            <a:ext cx="84504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Työpaja 2: Ohjelman ja kokeilujen ideointi työpajatyöskentelyn avulla innovointiryhmissä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841500" y="2145600"/>
            <a:ext cx="7884000" cy="2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Aivoriihi (</a:t>
            </a:r>
            <a:r>
              <a:rPr lang="fi-FI" sz="2800">
                <a:solidFill>
                  <a:srgbClr val="FFFFFF"/>
                </a:solidFill>
              </a:rPr>
              <a:t>20</a:t>
            </a:r>
            <a:r>
              <a:rPr lang="fi-FI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min)</a:t>
            </a:r>
            <a:endParaRPr>
              <a:solidFill>
                <a:srgbClr val="FFFFFF"/>
              </a:solidFill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Ohjelmaideoiden teemoittelu (</a:t>
            </a:r>
            <a:r>
              <a:rPr lang="fi-FI" sz="2800">
                <a:solidFill>
                  <a:srgbClr val="FFFFFF"/>
                </a:solidFill>
              </a:rPr>
              <a:t>20</a:t>
            </a:r>
            <a:r>
              <a:rPr lang="fi-FI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min)</a:t>
            </a:r>
            <a:endParaRPr>
              <a:solidFill>
                <a:srgbClr val="FFFFFF"/>
              </a:solidFill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AutoNum type="arabicPeriod"/>
            </a:pPr>
            <a:r>
              <a:rPr lang="fi-FI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Konseptikorttien täyttäminen esim. pareittain ja esittely innovointiryhmälle (</a:t>
            </a:r>
            <a:r>
              <a:rPr lang="fi-FI" sz="2800">
                <a:solidFill>
                  <a:srgbClr val="FFFFFF"/>
                </a:solidFill>
              </a:rPr>
              <a:t>20 </a:t>
            </a:r>
            <a:r>
              <a:rPr lang="fi-FI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581700" y="1524650"/>
            <a:ext cx="8238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898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fi-FI" sz="2400" b="1">
                <a:solidFill>
                  <a:srgbClr val="FFFFFF"/>
                </a:solidFill>
              </a:rPr>
              <a:t>&lt;Ryhmän 1 opiskelijoiden nimet&gt;</a:t>
            </a:r>
          </a:p>
          <a:p>
            <a:pPr marL="266700" marR="0" lvl="0" indent="-2898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endParaRPr sz="2400">
              <a:solidFill>
                <a:srgbClr val="FFFFFF"/>
              </a:solidFill>
            </a:endParaRPr>
          </a:p>
          <a:p>
            <a:pPr marL="266700" marR="0" lvl="0" indent="-2898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fi-FI" sz="2400" b="1">
                <a:solidFill>
                  <a:srgbClr val="FFFFFF"/>
                </a:solidFill>
              </a:rPr>
              <a:t>&lt;Ryhmän 2 opiskelijoiden nimet&gt;</a:t>
            </a:r>
          </a:p>
          <a:p>
            <a:pPr marL="266700" marR="0" lvl="0" indent="-2898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endParaRPr sz="2400">
              <a:solidFill>
                <a:srgbClr val="FFFFFF"/>
              </a:solidFill>
            </a:endParaRPr>
          </a:p>
          <a:p>
            <a:pPr marL="266700" marR="0" lvl="0" indent="-2898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fi-FI" sz="2400" b="1">
                <a:solidFill>
                  <a:srgbClr val="FFFFFF"/>
                </a:solidFill>
              </a:rPr>
              <a:t>&lt;Ryhmän 3 opiskelijoiden nimet&gt;</a:t>
            </a:r>
          </a:p>
          <a:p>
            <a:pPr marL="266700" marR="0" lvl="0" indent="-2898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endParaRPr sz="2400">
              <a:solidFill>
                <a:srgbClr val="FFFFFF"/>
              </a:solidFill>
            </a:endParaRPr>
          </a:p>
          <a:p>
            <a:pPr marL="266700" marR="0" lvl="0" indent="-289877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fi-FI" sz="2400" b="1">
                <a:solidFill>
                  <a:srgbClr val="FFFFFF"/>
                </a:solidFill>
              </a:rPr>
              <a:t>&lt;Ryhmän 4 opiskelijoiden nimet&gt;</a:t>
            </a:r>
            <a:endParaRPr sz="203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581550" y="549275"/>
            <a:ext cx="82386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Innovointiryhmät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459250" y="549275"/>
            <a:ext cx="85113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Aivoriihi ohjelma- ja kokeiluideoista (</a:t>
            </a:r>
            <a:r>
              <a:rPr lang="fi-FI" sz="3000">
                <a:solidFill>
                  <a:srgbClr val="FFFFFF"/>
                </a:solidFill>
              </a:rPr>
              <a:t>20</a:t>
            </a: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min)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627625" y="1989150"/>
            <a:ext cx="81927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Siirrytään innovointiryhmiin </a:t>
            </a:r>
            <a:endParaRPr>
              <a:solidFill>
                <a:srgbClr val="FFFFFF"/>
              </a:solidFill>
            </a:endParaRPr>
          </a:p>
          <a:p>
            <a:pPr marL="4572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Kirjoittakaa </a:t>
            </a:r>
            <a:r>
              <a:rPr lang="fi-FI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itsenäisesti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post it </a:t>
            </a:r>
            <a:r>
              <a:rPr lang="fi-FI" sz="2400">
                <a:solidFill>
                  <a:srgbClr val="FFFFFF"/>
                </a:solidFill>
              </a:rPr>
              <a:t>-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lapuille rohkeasti ideoita </a:t>
            </a:r>
            <a:r>
              <a:rPr lang="fi-FI" sz="2400">
                <a:solidFill>
                  <a:srgbClr val="FFFFFF"/>
                </a:solidFill>
              </a:rPr>
              <a:t>kaupunkitapahtuman</a:t>
            </a:r>
            <a:r>
              <a:rPr lang="fi-FI" sz="2400" b="1">
                <a:solidFill>
                  <a:srgbClr val="FFFFFF"/>
                </a:solidFill>
              </a:rPr>
              <a:t> </a:t>
            </a:r>
            <a:r>
              <a:rPr lang="fi-FI" sz="2400" i="0" u="none" strike="noStrike" cap="none">
                <a:solidFill>
                  <a:srgbClr val="FFFFFF"/>
                </a:solidFill>
              </a:rPr>
              <a:t>ohjelmasta ja kokeiluista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Esitelkää lyhyesti ideanne pienryhmällenne ja keskustelkaa niiden vahvuuksista ja kehittämisehdotuksista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Tässä vaiheessa tavoitteena ideoiden runsaus!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689000" y="1637075"/>
            <a:ext cx="81312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Ryhmitelkää post it -lappujen ideat teemoihin (mikäli samantapaisia tai yhdistettäviä ideoita) </a:t>
            </a:r>
            <a:r>
              <a:rPr lang="fi-FI" sz="2400">
                <a:solidFill>
                  <a:srgbClr val="FFFFFF"/>
                </a:solidFill>
              </a:rPr>
              <a:t>isoille 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paper</a:t>
            </a:r>
            <a:r>
              <a:rPr lang="fi-FI" sz="2400">
                <a:solidFill>
                  <a:srgbClr val="FFFFFF"/>
                </a:solidFill>
              </a:rPr>
              <a:t>iarkeille ja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seinälle. Voitte yhdistellä ideoita toisiinsa. 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Pohtikaa mitkä ohjelmaideoista ovat kaikista kiinnostavimpia ja kehityskelpoisimpia</a:t>
            </a:r>
            <a:endParaRPr sz="2400">
              <a:solidFill>
                <a:srgbClr val="FFFFFF"/>
              </a:solidFill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“Kehityskelpoisuus” tarkoittaa about, että: </a:t>
            </a:r>
            <a:br>
              <a:rPr lang="fi-FI" sz="2400">
                <a:solidFill>
                  <a:srgbClr val="FFFFFF"/>
                </a:solidFill>
              </a:rPr>
            </a:br>
            <a:r>
              <a:rPr lang="fi-FI" sz="2400">
                <a:solidFill>
                  <a:srgbClr val="FFFFFF"/>
                </a:solidFill>
              </a:rPr>
              <a:t>- Idean esittäjä on siitä innostunut ja saa kaverinkin innostumaan</a:t>
            </a:r>
            <a:br>
              <a:rPr lang="fi-FI" sz="2400">
                <a:solidFill>
                  <a:srgbClr val="FFFFFF"/>
                </a:solidFill>
              </a:rPr>
            </a:br>
            <a:r>
              <a:rPr lang="fi-FI" sz="2400">
                <a:solidFill>
                  <a:srgbClr val="FFFFFF"/>
                </a:solidFill>
              </a:rPr>
              <a:t>- Talkoovoimin, itse hankituilla resursseilla järjestettävissä</a:t>
            </a:r>
            <a:br>
              <a:rPr lang="fi-FI" sz="2400">
                <a:solidFill>
                  <a:srgbClr val="FFFFFF"/>
                </a:solidFill>
              </a:rPr>
            </a:br>
            <a:r>
              <a:rPr lang="fi-FI" sz="2400">
                <a:solidFill>
                  <a:srgbClr val="FFFFFF"/>
                </a:solidFill>
              </a:rPr>
              <a:t>- Ohjelma- / kokeiluidealle löytyy kohderyhmä</a:t>
            </a:r>
            <a:endParaRPr sz="2400">
              <a:solidFill>
                <a:srgbClr val="FFFFFF"/>
              </a:solidFill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Ottakaa ja tallentakaa kuvat teemoitteluista ja tallentakaa innovointiryhmien kansioihin ja slackiin #general-kanavalle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689000" y="549275"/>
            <a:ext cx="81312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Ohjelma- ja kokeiluideoiden teemoittelu (</a:t>
            </a:r>
            <a:r>
              <a:rPr lang="fi-FI" sz="3000">
                <a:solidFill>
                  <a:srgbClr val="FFFFFF"/>
                </a:solidFill>
              </a:rPr>
              <a:t>20</a:t>
            </a: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min) 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734775" y="549275"/>
            <a:ext cx="78072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Konseptikortin täyttäminen ja esittäminen innovointiryhmälle (</a:t>
            </a:r>
            <a:r>
              <a:rPr lang="fi-FI" sz="2800">
                <a:solidFill>
                  <a:srgbClr val="FFFFFF"/>
                </a:solidFill>
              </a:rPr>
              <a:t>20</a:t>
            </a:r>
            <a:r>
              <a:rPr lang="fi-FI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min)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260225" y="2004450"/>
            <a:ext cx="87408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Valitkaa teemoitelluista ohjelmaideoista kehityskelpoisimmat esim. 2-4 ideaa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-2667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Jakakaa teemoitellut ideat</a:t>
            </a:r>
            <a:r>
              <a:rPr lang="fi-FI" sz="2400">
                <a:solidFill>
                  <a:srgbClr val="FFFFFF"/>
                </a:solidFill>
              </a:rPr>
              <a:t> i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nnovointiryhmän kesken esim. pareittain ja täyttäkää jokaisesta </a:t>
            </a:r>
            <a:r>
              <a:rPr lang="fi-FI" sz="2400">
                <a:solidFill>
                  <a:srgbClr val="FFFFFF"/>
                </a:solidFill>
              </a:rPr>
              <a:t>ideasta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oma konseptikorttiin </a:t>
            </a:r>
            <a:r>
              <a:rPr lang="fi-FI"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olennaisimmat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>
                <a:solidFill>
                  <a:srgbClr val="FFFFFF"/>
                </a:solidFill>
              </a:rPr>
              <a:t>tiedot (alkuun vaikka paperille, lopullinen kuitenkin sähköisesti)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-2667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>
                <a:solidFill>
                  <a:srgbClr val="FFFFFF"/>
                </a:solidFill>
              </a:rPr>
              <a:t>Myyrdrive -&gt; innovointiryhmien materiaalit</a:t>
            </a: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-&gt; konseptikortti2018.</a:t>
            </a:r>
            <a:r>
              <a:rPr lang="fi-FI" sz="2400">
                <a:solidFill>
                  <a:srgbClr val="FFFFFF"/>
                </a:solidFill>
              </a:rPr>
              <a:t>docx</a:t>
            </a:r>
            <a:endParaRPr>
              <a:solidFill>
                <a:srgbClr val="FFFFFF"/>
              </a:solidFill>
            </a:endParaRPr>
          </a:p>
          <a:p>
            <a:pPr marL="457200" marR="0" lvl="0" indent="-2667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Esitelkää lopuksi konseptikortin sisältö innovointiryhmällenne (jos ehditte)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413325" y="1310050"/>
            <a:ext cx="84069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447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Tehkää konseptikortit loppuun ja palauttakaa ne </a:t>
            </a:r>
            <a:r>
              <a:rPr lang="fi-FI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keskustelualueelle </a:t>
            </a:r>
            <a:r>
              <a:rPr lang="fi-FI" sz="2000" b="1">
                <a:solidFill>
                  <a:srgbClr val="FFFFFF"/>
                </a:solidFill>
              </a:rPr>
              <a:t>pe 6</a:t>
            </a:r>
            <a:r>
              <a:rPr lang="fi-FI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.4.</a:t>
            </a: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mennessä: </a:t>
            </a:r>
            <a:r>
              <a:rPr lang="fi-FI" sz="2000">
                <a:solidFill>
                  <a:srgbClr val="FFFFFF"/>
                </a:solidFill>
              </a:rPr>
              <a:t>Myyrdrive -&gt; innovointiryhmien materiaalit</a:t>
            </a:r>
            <a:br>
              <a:rPr lang="fi-FI" sz="2000">
                <a:solidFill>
                  <a:srgbClr val="FFFFFF"/>
                </a:solidFill>
              </a:rPr>
            </a:br>
            <a:r>
              <a:rPr lang="fi-FI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sekä Slackin #ohjelma -kanavalle</a:t>
            </a:r>
            <a:endParaRPr>
              <a:solidFill>
                <a:srgbClr val="FFFFFF"/>
              </a:solidFill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Konseptikortti kannattaa nimetä esim. Innovointiryhmä1_taidekonsepti, Innovointiryhmä1_sirkuskonsepti jne. </a:t>
            </a:r>
            <a:endParaRPr sz="203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Konseptikortit ovat tallessa </a:t>
            </a:r>
            <a:r>
              <a:rPr lang="fi-FI" sz="2035">
                <a:solidFill>
                  <a:srgbClr val="FFFFFF"/>
                </a:solidFill>
              </a:rPr>
              <a:t>myyrdrivessä</a:t>
            </a: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ohjelmaryhmää ja innovointiryhmien loppuraporttia varten</a:t>
            </a:r>
            <a:endParaRPr sz="203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35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35" b="1">
                <a:solidFill>
                  <a:srgbClr val="FFFFFF"/>
                </a:solidFill>
              </a:rPr>
              <a:t>Tuotantoryhmät:</a:t>
            </a:r>
            <a:endParaRPr sz="2035" b="1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35">
                <a:solidFill>
                  <a:srgbClr val="FFFFFF"/>
                </a:solidFill>
              </a:rPr>
              <a:t>• Sopikaa tälle viikolle ainakin yksi tapaaminen oman tuotantoryhmänne kanssa, aloittakaa suunnittelu</a:t>
            </a:r>
            <a:endParaRPr sz="2035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35">
                <a:solidFill>
                  <a:srgbClr val="FFFFFF"/>
                </a:solidFill>
              </a:rPr>
              <a:t>• Lähettäkää linkki toimintasuunnitelmaanne slackiin (general) pe 6.4. mennessä</a:t>
            </a:r>
            <a:endParaRPr sz="2035">
              <a:solidFill>
                <a:srgbClr val="FFFFFF"/>
              </a:solidFill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2035">
                <a:solidFill>
                  <a:srgbClr val="FFFFFF"/>
                </a:solidFill>
              </a:rPr>
              <a:t>• Kommentoikaa ryhmien toimintasuunnitelmia slackissa</a:t>
            </a:r>
            <a:endParaRPr sz="2035">
              <a:solidFill>
                <a:srgbClr val="FFFFFF"/>
              </a:solidFill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413325" y="549275"/>
            <a:ext cx="85419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Kotitehtävä: Konseptikortit (pe </a:t>
            </a:r>
            <a:r>
              <a:rPr lang="fi-FI" sz="3000">
                <a:solidFill>
                  <a:srgbClr val="FFFFFF"/>
                </a:solidFill>
              </a:rPr>
              <a:t>6</a:t>
            </a: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.4.</a:t>
            </a:r>
            <a:r>
              <a:rPr lang="fi-FI" sz="3000">
                <a:solidFill>
                  <a:srgbClr val="FFFFFF"/>
                </a:solidFill>
              </a:rPr>
              <a:t> </a:t>
            </a:r>
            <a:r>
              <a:rPr lang="fi-FI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mennessä)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lsingin Yliopisto">
  <a:themeElements>
    <a:clrScheme name="HY (mltt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Y (konserni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Macintosh PowerPoint</Application>
  <PresentationFormat>Näytössä katseltava diaesitys (4:3)</PresentationFormat>
  <Paragraphs>57</Paragraphs>
  <Slides>8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Helsingin Yliopisto</vt:lpstr>
      <vt:lpstr>Ke 11.4.2018 klo 9-13  Työpaja 2: Tilapäiskäyttökonseptien luominen</vt:lpstr>
      <vt:lpstr>Ideoista konsepteihin</vt:lpstr>
      <vt:lpstr>Työpaja 2: Ohjelman ja kokeilujen ideointi työpajatyöskentelyn avulla innovointiryhmissä</vt:lpstr>
      <vt:lpstr>Innovointiryhmät</vt:lpstr>
      <vt:lpstr>1. Aivoriihi ohjelma- ja kokeiluideoista (20 min)</vt:lpstr>
      <vt:lpstr>2. Ohjelma- ja kokeiluideoiden teemoittelu (20 min) </vt:lpstr>
      <vt:lpstr>3. Konseptikortin täyttäminen ja esittäminen innovointiryhmälle (20 min)</vt:lpstr>
      <vt:lpstr>Kotitehtävä: Konseptikortit (pe 6.4. mennessä)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 11.4.2018 klo 9-13  Työpaja 2: Tilapäiskäyttökonseptien luominen</dc:title>
  <cp:lastModifiedBy>Rami Ratvio</cp:lastModifiedBy>
  <cp:revision>2</cp:revision>
  <dcterms:modified xsi:type="dcterms:W3CDTF">2019-05-30T17:45:57Z</dcterms:modified>
</cp:coreProperties>
</file>