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  <p:sldMasterId id="214748366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102475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80" d="100"/>
          <a:sy n="80" d="100"/>
        </p:scale>
        <p:origin x="-1584" y="-96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2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434a82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6434a8242_0_45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20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6434a8242_0_45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b87b00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b87b00b6_0_0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20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6b87b00b6_0_0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00" cy="511800"/>
          </a:xfrm>
          <a:prstGeom prst="rect">
            <a:avLst/>
          </a:prstGeom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20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434a82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5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6434a8242_0_0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20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6434a8242_0_0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434a824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5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6434a8242_0_10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20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6434a8242_0_10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434a82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5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6434a8242_0_17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20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6434a8242_0_17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2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2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434a824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6434a8242_0_55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20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6434a8242_0_55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434a824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6434a8242_0_82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20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6434a8242_0_82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435429"/>
            <a:ext cx="7772400" cy="316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766457"/>
            <a:ext cx="6400800" cy="78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asic">
  <p:cSld name="Title and Content Basic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77200" y="1600200"/>
            <a:ext cx="8562000" cy="362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107951" y="115888"/>
            <a:ext cx="2161402" cy="2027228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5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107951" y="115888"/>
            <a:ext cx="2161402" cy="2027228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979613" y="1989138"/>
            <a:ext cx="33480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5472113" y="1989138"/>
            <a:ext cx="3348036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Picture">
  <p:cSld name="Title and Content with Pictur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1979612" y="1989138"/>
            <a:ext cx="6840538" cy="51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pic" idx="2"/>
          </p:nvPr>
        </p:nvSpPr>
        <p:spPr>
          <a:xfrm>
            <a:off x="1979613" y="2492375"/>
            <a:ext cx="6840537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1/2 Picture">
  <p:cSld name="Title and Content with 1/2 Pictur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1979613" y="1989136"/>
            <a:ext cx="3348038" cy="40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>
            <a:spLocks noGrp="1"/>
          </p:cNvSpPr>
          <p:nvPr>
            <p:ph type="pic" idx="2"/>
          </p:nvPr>
        </p:nvSpPr>
        <p:spPr>
          <a:xfrm>
            <a:off x="5472113" y="1989138"/>
            <a:ext cx="3348037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mall pictures">
  <p:cSld name="Title and Content with small picture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1979612" y="4221162"/>
            <a:ext cx="684053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1979613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3"/>
          </p:nvPr>
        </p:nvSpPr>
        <p:spPr>
          <a:xfrm>
            <a:off x="3708400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4"/>
          </p:nvPr>
        </p:nvSpPr>
        <p:spPr>
          <a:xfrm>
            <a:off x="5435600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5"/>
          </p:nvPr>
        </p:nvSpPr>
        <p:spPr>
          <a:xfrm>
            <a:off x="7164388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>
            <a:spLocks noGrp="1"/>
          </p:cNvSpPr>
          <p:nvPr>
            <p:ph type="pic" idx="6"/>
          </p:nvPr>
        </p:nvSpPr>
        <p:spPr>
          <a:xfrm>
            <a:off x="1979613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>
            <a:spLocks noGrp="1"/>
          </p:cNvSpPr>
          <p:nvPr>
            <p:ph type="pic" idx="7"/>
          </p:nvPr>
        </p:nvSpPr>
        <p:spPr>
          <a:xfrm>
            <a:off x="3708400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>
            <a:spLocks noGrp="1"/>
          </p:cNvSpPr>
          <p:nvPr>
            <p:ph type="pic" idx="8"/>
          </p:nvPr>
        </p:nvSpPr>
        <p:spPr>
          <a:xfrm>
            <a:off x="5435600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>
            <a:spLocks noGrp="1"/>
          </p:cNvSpPr>
          <p:nvPr>
            <p:ph type="pic" idx="9"/>
          </p:nvPr>
        </p:nvSpPr>
        <p:spPr>
          <a:xfrm>
            <a:off x="7164388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54800" y="1494971"/>
            <a:ext cx="8841600" cy="3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107950" y="115888"/>
            <a:ext cx="1782228" cy="1671592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2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435430"/>
            <a:ext cx="7772400" cy="225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685800" y="2823027"/>
            <a:ext cx="7772400" cy="234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asic">
  <p:cSld name="Title and Content Basic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277200" y="1600200"/>
            <a:ext cx="8562000" cy="362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77199" y="361684"/>
            <a:ext cx="8569257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Picture">
  <p:cSld name="Title and Content Picture">
    <p:bg>
      <p:bgPr>
        <a:solidFill>
          <a:srgbClr val="D8D8D8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77200" y="1706400"/>
            <a:ext cx="8562000" cy="35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77199" y="361684"/>
            <a:ext cx="8569257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32" name="Google Shape;32;p6"/>
            <p:cNvSpPr/>
            <p:nvPr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"/>
            <p:cNvSpPr/>
            <p:nvPr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2564" y="5200865"/>
            <a:ext cx="1915298" cy="13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Picture Nega">
  <p:cSld name="Title and Content Picture Nega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77200" y="1706400"/>
            <a:ext cx="8562000" cy="35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77199" y="361684"/>
            <a:ext cx="8569257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0" name="Google Shape;40;p7"/>
          <p:cNvGrpSpPr/>
          <p:nvPr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41" name="Google Shape;41;p7"/>
            <p:cNvSpPr/>
            <p:nvPr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2564" y="5200865"/>
            <a:ext cx="1915297" cy="13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277199" y="1600201"/>
            <a:ext cx="437825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468199" y="1600201"/>
            <a:ext cx="437825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77199" y="361684"/>
            <a:ext cx="8569257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77199" y="361684"/>
            <a:ext cx="8569257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taustakuva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12564" y="5200865"/>
            <a:ext cx="1915298" cy="13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277199" y="361684"/>
            <a:ext cx="8569257" cy="12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277199" y="1600200"/>
            <a:ext cx="8569257" cy="362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319317" y="6554464"/>
            <a:ext cx="966558" cy="14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390775" y="6554464"/>
            <a:ext cx="4352925" cy="14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320088" y="6554464"/>
            <a:ext cx="531800" cy="14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107950" y="115888"/>
            <a:ext cx="1782228" cy="1671592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1"/>
          <p:cNvCxnSpPr/>
          <p:nvPr/>
        </p:nvCxnSpPr>
        <p:spPr>
          <a:xfrm>
            <a:off x="1979614" y="1773238"/>
            <a:ext cx="684053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11" descr="FSE_RG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4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>
            <a:spLocks noGrp="1"/>
          </p:cNvSpPr>
          <p:nvPr>
            <p:ph type="ctrTitle"/>
          </p:nvPr>
        </p:nvSpPr>
        <p:spPr>
          <a:xfrm>
            <a:off x="685800" y="435429"/>
            <a:ext cx="7772400" cy="316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0" b="0" i="0" u="none" strike="noStrike" cap="none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TILAPIONEERIT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1"/>
          </p:nvPr>
        </p:nvSpPr>
        <p:spPr>
          <a:xfrm>
            <a:off x="2597238" y="3670725"/>
            <a:ext cx="39495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fi-FI" sz="4000" b="0" i="0" u="none" strike="noStrike" cap="none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2</a:t>
            </a:r>
            <a:r>
              <a:rPr lang="fi-FI" sz="400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7</a:t>
            </a:r>
            <a:r>
              <a:rPr lang="fi-FI" sz="4000" b="0" i="0" u="none" strike="noStrike" cap="none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.3.-</a:t>
            </a:r>
            <a:r>
              <a:rPr lang="fi-FI" sz="400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6</a:t>
            </a:r>
            <a:r>
              <a:rPr lang="fi-FI" sz="4000" b="0" i="0" u="none" strike="noStrike" cap="none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.5.201</a:t>
            </a:r>
            <a:r>
              <a:rPr lang="fi-FI" sz="400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8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1123675" y="4716175"/>
            <a:ext cx="68769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</a:pPr>
            <a:endParaRPr sz="119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</a:pPr>
            <a:endParaRPr sz="119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</a:pPr>
            <a:endParaRPr sz="119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i-FI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HTTP://TILAPIONEERIT.FI</a:t>
            </a:r>
            <a:endParaRPr sz="1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i-FI" sz="1700" b="1">
                <a:solidFill>
                  <a:srgbClr val="FFFFFF"/>
                </a:solidFill>
              </a:rPr>
              <a:t>PE 6.4.2018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2680798" y="4454625"/>
            <a:ext cx="37824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i-FI" sz="400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goes myyr york</a:t>
            </a:r>
            <a:endParaRPr sz="4000" b="0" i="0" u="none" strike="noStrike" cap="none">
              <a:solidFill>
                <a:srgbClr val="FFFFFF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229625" y="1989150"/>
            <a:ext cx="87255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266700" marR="0" lvl="0" indent="-29845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Palauttakaa haastatteluaineisto </a:t>
            </a:r>
            <a:r>
              <a:rPr lang="fi-FI" sz="2400">
                <a:solidFill>
                  <a:srgbClr val="FFFFFF"/>
                </a:solidFill>
              </a:rPr>
              <a:t>Myyrdriven innovaatioryhmien kansioihin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 1</a:t>
            </a:r>
            <a:r>
              <a:rPr lang="fi-FI" sz="2400" b="1">
                <a:solidFill>
                  <a:srgbClr val="FFFFFF"/>
                </a:solidFill>
              </a:rPr>
              <a:t>3</a:t>
            </a:r>
            <a:r>
              <a:rPr lang="fi-FI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.4. mennessä 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sekä Slackiin #ohjelma -kanavalle.</a:t>
            </a:r>
            <a:endParaRPr sz="2400">
              <a:solidFill>
                <a:srgbClr val="FFFFFF"/>
              </a:solidFill>
            </a:endParaRPr>
          </a:p>
          <a:p>
            <a:pPr marL="266700" marR="0" lvl="0" indent="-29845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>
                <a:solidFill>
                  <a:srgbClr val="FFFFFF"/>
                </a:solidFill>
              </a:rPr>
              <a:t>Tulossa myös: konseptien pitchaus 13.4.! (11.4. suunnitellaan)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428675" y="549275"/>
            <a:ext cx="83916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000">
                <a:solidFill>
                  <a:srgbClr val="FFFFFF"/>
                </a:solidFill>
              </a:rPr>
              <a:t>Konseptien testaaminen – haastattelun suunnittelu ja toteutus (pe 13.4. mennessä)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Merkatkaa kalenteriin pe 13.4. klo 16-20</a:t>
            </a: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4549029" y="1989150"/>
            <a:ext cx="4271100" cy="4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/>
              <a:t>KURSSIN OMA</a:t>
            </a:r>
            <a:endParaRPr sz="3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3000"/>
              <a:t>EPÄVARMUUSDISCO KE 11.4. klo 16-20 </a:t>
            </a:r>
            <a:endParaRPr sz="3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3000"/>
              <a:t>COLO, 2.KRS! </a:t>
            </a:r>
            <a:endParaRPr sz="3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3000"/>
              <a:t>M.Y. FEST -SPACE (5/5)</a:t>
            </a:r>
            <a:endParaRPr sz="3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2500"/>
              <a:t>sekä Myyrmäen alkuasukas ja luolamaalauskierros         by Nele</a:t>
            </a:r>
            <a:endParaRPr sz="25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9" y="2012041"/>
            <a:ext cx="3072466" cy="45967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218490" y="6554181"/>
            <a:ext cx="2407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/>
              <a:t>Kuva: Tracy (CC BY-NC-SA 2.0)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52075" y="1524650"/>
            <a:ext cx="8468100" cy="4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8987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1">
                <a:solidFill>
                  <a:srgbClr val="FFFFFF"/>
                </a:solidFill>
              </a:rPr>
              <a:t>1. &lt;Ryhmän 1 opiskelijoiden nimet&gt;</a:t>
            </a:r>
          </a:p>
          <a:p>
            <a:pPr marL="266700" marR="0" lvl="0" indent="-28987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endParaRPr sz="2400">
              <a:solidFill>
                <a:srgbClr val="FFFFFF"/>
              </a:solidFill>
            </a:endParaRPr>
          </a:p>
          <a:p>
            <a:pPr marL="266700" lvl="0" indent="-289877">
              <a:lnSpc>
                <a:spcPct val="80000"/>
              </a:lnSpc>
              <a:buClr>
                <a:srgbClr val="FFFFFF"/>
              </a:buClr>
              <a:buSzPts val="2400"/>
            </a:pPr>
            <a:r>
              <a:rPr lang="fi-FI" sz="2400" b="1">
                <a:solidFill>
                  <a:srgbClr val="FFFFFF"/>
                </a:solidFill>
              </a:rPr>
              <a:t>2. &lt;Ryhmän 2 opiskelijoiden nimet&gt;</a:t>
            </a:r>
          </a:p>
          <a:p>
            <a:pPr marL="266700" lvl="0" indent="-289877">
              <a:lnSpc>
                <a:spcPct val="80000"/>
              </a:lnSpc>
              <a:buClr>
                <a:srgbClr val="FFFFFF"/>
              </a:buClr>
              <a:buSzPts val="2400"/>
            </a:pPr>
            <a:endParaRPr lang="fi-FI" sz="2400">
              <a:solidFill>
                <a:srgbClr val="FFFFFF"/>
              </a:solidFill>
            </a:endParaRPr>
          </a:p>
          <a:p>
            <a:pPr marL="266700" lvl="0" indent="-289877">
              <a:lnSpc>
                <a:spcPct val="80000"/>
              </a:lnSpc>
              <a:buClr>
                <a:srgbClr val="FFFFFF"/>
              </a:buClr>
              <a:buSzPts val="2400"/>
            </a:pPr>
            <a:r>
              <a:rPr lang="fi-FI" sz="2400" b="1">
                <a:solidFill>
                  <a:srgbClr val="FFFFFF"/>
                </a:solidFill>
              </a:rPr>
              <a:t>3. &lt;Ryhmän 3 opiskelijoiden nimet&gt;</a:t>
            </a:r>
          </a:p>
          <a:p>
            <a:pPr marL="266700" lvl="0" indent="-289877">
              <a:lnSpc>
                <a:spcPct val="80000"/>
              </a:lnSpc>
              <a:buClr>
                <a:srgbClr val="FFFFFF"/>
              </a:buClr>
              <a:buSzPts val="2400"/>
            </a:pPr>
            <a:endParaRPr lang="fi-FI" sz="2400">
              <a:solidFill>
                <a:srgbClr val="FFFFFF"/>
              </a:solidFill>
            </a:endParaRPr>
          </a:p>
          <a:p>
            <a:pPr marL="266700" indent="-289877">
              <a:lnSpc>
                <a:spcPct val="80000"/>
              </a:lnSpc>
              <a:spcBef>
                <a:spcPts val="800"/>
              </a:spcBef>
              <a:buClr>
                <a:srgbClr val="FFFFFF"/>
              </a:buClr>
              <a:buSzPts val="2400"/>
            </a:pPr>
            <a:r>
              <a:rPr lang="fi-FI" sz="2400" b="1">
                <a:solidFill>
                  <a:srgbClr val="FFFFFF"/>
                </a:solidFill>
              </a:rPr>
              <a:t>4. &lt;Ryhmän 4 opiskelijoiden nimet&gt;</a:t>
            </a:r>
            <a:endParaRPr lang="fi-FI"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sz="203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555950" y="518650"/>
            <a:ext cx="68406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Innovointiryhmät</a:t>
            </a:r>
            <a:endParaRPr sz="3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658250" y="579900"/>
            <a:ext cx="7993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>
                <a:solidFill>
                  <a:srgbClr val="FFFFFF"/>
                </a:solidFill>
              </a:rPr>
              <a:t>Työpaja 2.2, jatketaan ideointia 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98000" y="1637950"/>
            <a:ext cx="8404200" cy="4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78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>
                <a:solidFill>
                  <a:srgbClr val="FFFFFF"/>
                </a:solidFill>
              </a:rPr>
              <a:t>Käyttäkää vielä noin 15 min uusien ideoiden lisäilyyn ja teemoitteluun</a:t>
            </a: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266700" marR="0" lvl="0" indent="-278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>
                <a:solidFill>
                  <a:srgbClr val="FFFFFF"/>
                </a:solidFill>
              </a:rPr>
              <a:t>Ottakaa arkista kuva ja/tai listatkaa vielä teemat ja ideat ylös innovointiryhmien kansioihin.  </a:t>
            </a: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266700" marR="0" lvl="0" indent="-278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>
                <a:solidFill>
                  <a:srgbClr val="FFFFFF"/>
                </a:solidFill>
              </a:rPr>
              <a:t>Valitkaa 2-4 ohjelmaideaa jatkokehittelyä varten.</a:t>
            </a:r>
            <a:br>
              <a:rPr lang="fi-FI" sz="2400">
                <a:solidFill>
                  <a:srgbClr val="FFFFFF"/>
                </a:solidFill>
              </a:rPr>
            </a:br>
            <a:r>
              <a:rPr lang="fi-FI" sz="2400">
                <a:solidFill>
                  <a:schemeClr val="lt1"/>
                </a:solidFill>
              </a:rPr>
              <a:t>- Idean esittäjä on siitä innostunut ja saa kaverinkin innostumaan</a:t>
            </a:r>
            <a:br>
              <a:rPr lang="fi-FI" sz="2400">
                <a:solidFill>
                  <a:schemeClr val="lt1"/>
                </a:solidFill>
              </a:rPr>
            </a:br>
            <a:r>
              <a:rPr lang="fi-FI" sz="2400">
                <a:solidFill>
                  <a:schemeClr val="lt1"/>
                </a:solidFill>
              </a:rPr>
              <a:t>- Talkoovoimin, itse hankituilla resursseilla järjestettävissä</a:t>
            </a:r>
            <a:br>
              <a:rPr lang="fi-FI" sz="2400">
                <a:solidFill>
                  <a:schemeClr val="lt1"/>
                </a:solidFill>
              </a:rPr>
            </a:br>
            <a:r>
              <a:rPr lang="fi-FI" sz="2400">
                <a:solidFill>
                  <a:schemeClr val="lt1"/>
                </a:solidFill>
              </a:rPr>
              <a:t>- Ohjelma- / kokeiluidealle löytyy kohderyhmä</a:t>
            </a:r>
            <a:endParaRPr sz="2400">
              <a:solidFill>
                <a:srgbClr val="FFFFFF"/>
              </a:solidFill>
            </a:endParaRPr>
          </a:p>
          <a:p>
            <a:pPr marL="266700" marR="0" lvl="0" indent="-13747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Arial"/>
              <a:buNone/>
            </a:pPr>
            <a:endParaRPr sz="203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658250" y="579900"/>
            <a:ext cx="7993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>
                <a:solidFill>
                  <a:srgbClr val="FFFFFF"/>
                </a:solidFill>
              </a:rPr>
              <a:t>Työpaja 2.2, työstetään konseptikortteja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330300" y="1867600"/>
            <a:ext cx="8483400" cy="43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3162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fi-FI" sz="3000">
                <a:solidFill>
                  <a:srgbClr val="FFFFFF"/>
                </a:solidFill>
              </a:rPr>
              <a:t>Työstäkää ideoista 2-3 hengen voimin konseptikortteja (30 min)</a:t>
            </a:r>
            <a:endParaRPr sz="3000">
              <a:solidFill>
                <a:srgbClr val="FFFFFF"/>
              </a:solidFill>
            </a:endParaRPr>
          </a:p>
          <a:p>
            <a:pPr marL="266700" marR="0" lvl="0" indent="-3162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fi-FI" sz="3000">
                <a:solidFill>
                  <a:srgbClr val="FFFFFF"/>
                </a:solidFill>
              </a:rPr>
              <a:t>Esitelkää konseptit innovointiryhmissänne, keskustelkaa ja antakaa palautetta.</a:t>
            </a:r>
            <a:endParaRPr sz="3000">
              <a:solidFill>
                <a:srgbClr val="FFFFFF"/>
              </a:solidFill>
            </a:endParaRPr>
          </a:p>
          <a:p>
            <a:pPr marL="266700" marR="0" lvl="0" indent="-3162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fi-FI" sz="3000">
                <a:solidFill>
                  <a:srgbClr val="FFFFFF"/>
                </a:solidFill>
              </a:rPr>
              <a:t>Käydään lopuksi konseptikortteja lyhyesti läpi koko porukalla</a:t>
            </a:r>
            <a:endParaRPr sz="3000">
              <a:solidFill>
                <a:srgbClr val="FFFFFF"/>
              </a:solidFill>
            </a:endParaRPr>
          </a:p>
          <a:p>
            <a:pPr marL="266700" marR="0" lvl="0" indent="-3162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fi-FI" sz="3000">
                <a:solidFill>
                  <a:srgbClr val="FFFFFF"/>
                </a:solidFill>
              </a:rPr>
              <a:t>Bonuksena voitte miettiä konseptin mahdollisuuksia muuttua pysyvämmäksi toiminnaksi</a:t>
            </a: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266700" marR="0" lvl="0" indent="-13747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658250" y="579900"/>
            <a:ext cx="7993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>
                <a:solidFill>
                  <a:srgbClr val="FFFFFF"/>
                </a:solidFill>
              </a:rPr>
              <a:t>Konseptien testaaminen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330300" y="2005350"/>
            <a:ext cx="8483400" cy="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3162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fi-FI" sz="3000">
                <a:solidFill>
                  <a:srgbClr val="FFFFFF"/>
                </a:solidFill>
              </a:rPr>
              <a:t>Palatkaa konseptikorttien pariin ja miettikää miten parhaiten testaatte konseptin toimivuutta ja miten keräätte lisätietoa sitä varten.</a:t>
            </a: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266700" marR="0" lvl="0" indent="-3162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fi-FI" sz="3000">
                <a:solidFill>
                  <a:srgbClr val="FFFFFF"/>
                </a:solidFill>
              </a:rPr>
              <a:t>Mitkä/ketkä ovat konseptin kannalta olennaiset </a:t>
            </a:r>
            <a:r>
              <a:rPr lang="fi-FI" sz="3000" i="1">
                <a:solidFill>
                  <a:srgbClr val="FFFFFF"/>
                </a:solidFill>
              </a:rPr>
              <a:t>kohderyhmät</a:t>
            </a:r>
            <a:r>
              <a:rPr lang="fi-FI" sz="3000">
                <a:solidFill>
                  <a:srgbClr val="FFFFFF"/>
                </a:solidFill>
              </a:rPr>
              <a:t> ja </a:t>
            </a:r>
            <a:r>
              <a:rPr lang="fi-FI" sz="3000" i="1">
                <a:solidFill>
                  <a:srgbClr val="FFFFFF"/>
                </a:solidFill>
              </a:rPr>
              <a:t>asiantuntijat</a:t>
            </a:r>
            <a:endParaRPr sz="3000" i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266700" marR="0" lvl="0" indent="-3162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fi-FI" sz="3000">
                <a:solidFill>
                  <a:srgbClr val="FFFFFF"/>
                </a:solidFill>
              </a:rPr>
              <a:t>Voiko konseptia testata pienimuotoisesti ja kehittää kokemusten perusteella?</a:t>
            </a: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266700" marR="0" lvl="0" indent="-13747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352075" y="579900"/>
            <a:ext cx="84834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>
                <a:solidFill>
                  <a:srgbClr val="FFFFFF"/>
                </a:solidFill>
              </a:rPr>
              <a:t>Konseptien testaaminen – “Lean Tilapioneeri”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253750" y="1714500"/>
            <a:ext cx="8483400" cy="3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266700" marR="0" lvl="0" indent="-13747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3854400" y="2077925"/>
            <a:ext cx="1224600" cy="1224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"/>
          <p:cNvSpPr/>
          <p:nvPr/>
        </p:nvSpPr>
        <p:spPr>
          <a:xfrm rot="5400000">
            <a:off x="2774850" y="4121875"/>
            <a:ext cx="1224600" cy="1224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8"/>
          <p:cNvSpPr txBox="1"/>
          <p:nvPr/>
        </p:nvSpPr>
        <p:spPr>
          <a:xfrm>
            <a:off x="5220050" y="2096500"/>
            <a:ext cx="2694300" cy="1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</a:rPr>
              <a:t>Idea</a:t>
            </a:r>
            <a:br>
              <a:rPr lang="fi-FI" sz="3000">
                <a:solidFill>
                  <a:schemeClr val="lt1"/>
                </a:solidFill>
              </a:rPr>
            </a:br>
            <a:r>
              <a:rPr lang="fi-FI" sz="1800">
                <a:solidFill>
                  <a:schemeClr val="lt1"/>
                </a:solidFill>
              </a:rPr>
              <a:t>oletukset perustuen parhaaseen tietoon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6292250" y="3918775"/>
            <a:ext cx="3306600" cy="18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</a:rPr>
              <a:t>Testi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</a:rPr>
              <a:t>pienimmällä mahdollisella “tuotteella”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192175" y="4475550"/>
            <a:ext cx="2578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chemeClr val="lt1"/>
                </a:solidFill>
              </a:rPr>
              <a:t>Jatkokehitys</a:t>
            </a:r>
            <a:br>
              <a:rPr lang="fi-FI" sz="3000">
                <a:solidFill>
                  <a:schemeClr val="lt1"/>
                </a:solidFill>
              </a:rPr>
            </a:br>
            <a:r>
              <a:rPr lang="fi-FI" sz="1800">
                <a:solidFill>
                  <a:schemeClr val="lt1"/>
                </a:solidFill>
              </a:rPr>
              <a:t>idean jalostaminen uuden tiedon valossa</a:t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 rot="5400000">
            <a:off x="4991450" y="4121875"/>
            <a:ext cx="1224600" cy="1224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/>
          <p:nvPr/>
        </p:nvSpPr>
        <p:spPr>
          <a:xfrm rot="2700000">
            <a:off x="3719807" y="3467179"/>
            <a:ext cx="321592" cy="4900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/>
          <p:nvPr/>
        </p:nvSpPr>
        <p:spPr>
          <a:xfrm rot="-5400000">
            <a:off x="4334641" y="4489220"/>
            <a:ext cx="321600" cy="489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8"/>
          <p:cNvSpPr/>
          <p:nvPr/>
        </p:nvSpPr>
        <p:spPr>
          <a:xfrm rot="8233812">
            <a:off x="4863980" y="3476491"/>
            <a:ext cx="321624" cy="48997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 txBox="1"/>
          <p:nvPr/>
        </p:nvSpPr>
        <p:spPr>
          <a:xfrm rot="1154609">
            <a:off x="5349819" y="5908265"/>
            <a:ext cx="2857244" cy="73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lt1"/>
                </a:solidFill>
              </a:rPr>
              <a:t>Voiko tiloja käyttää jo nyt pienimuotoisempiin kokeiluihin?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428675" y="625475"/>
            <a:ext cx="83916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2800">
                <a:solidFill>
                  <a:schemeClr val="lt1"/>
                </a:solidFill>
              </a:rPr>
              <a:t>Konseptien testaaminen – ensimmäinen testi: haastattelut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376200" y="2143500"/>
            <a:ext cx="8391600" cy="2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FFFF"/>
                </a:solidFill>
              </a:rPr>
              <a:t>Haastatteluilla on kaksi tavoitetta:</a:t>
            </a: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2667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chemeClr val="lt1"/>
                </a:solidFill>
              </a:rPr>
              <a:t>Konseptin testaus ja lisätiedon hankkiminen jatkokehitystä varten</a:t>
            </a:r>
            <a:br>
              <a:rPr lang="fi-FI" sz="2400">
                <a:solidFill>
                  <a:schemeClr val="lt1"/>
                </a:solidFill>
              </a:rPr>
            </a:br>
            <a:endParaRPr sz="2400">
              <a:solidFill>
                <a:schemeClr val="lt1"/>
              </a:solidFill>
            </a:endParaRPr>
          </a:p>
          <a:p>
            <a:pPr marL="266700" lvl="0" indent="-298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chemeClr val="lt1"/>
                </a:solidFill>
              </a:rPr>
              <a:t>Kokonaan uusien tarpeiden ja ideoiden löytäminen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428675" y="549275"/>
            <a:ext cx="83916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000">
                <a:solidFill>
                  <a:srgbClr val="FFFFFF"/>
                </a:solidFill>
              </a:rPr>
              <a:t>Konseptien testaaminen – haastattelun suunnittelu ja toteutus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284225" y="1760625"/>
            <a:ext cx="8832900" cy="4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Selvittäkää ja valitkaa </a:t>
            </a:r>
            <a:r>
              <a:rPr lang="fi-FI" sz="2000">
                <a:solidFill>
                  <a:srgbClr val="FFFFFF"/>
                </a:solidFill>
              </a:rPr>
              <a:t>1</a:t>
            </a: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-4 </a:t>
            </a:r>
            <a:r>
              <a:rPr lang="fi-FI" sz="2000">
                <a:solidFill>
                  <a:srgbClr val="FFFFFF"/>
                </a:solidFill>
              </a:rPr>
              <a:t>konseptinne </a:t>
            </a: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kannalta oleellista </a:t>
            </a:r>
            <a:r>
              <a:rPr lang="fi-FI" sz="2000">
                <a:solidFill>
                  <a:srgbClr val="FFFFFF"/>
                </a:solidFill>
              </a:rPr>
              <a:t>tahoa</a:t>
            </a: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(organisaatio </a:t>
            </a:r>
            <a:r>
              <a:rPr lang="fi-FI" sz="2000">
                <a:solidFill>
                  <a:srgbClr val="FFFFFF"/>
                </a:solidFill>
              </a:rPr>
              <a:t>tai </a:t>
            </a: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henkilö) tai alue, jolle katuhaastattelut (10 kpl) kannattaa suunnata</a:t>
            </a:r>
            <a:endParaRPr sz="2000">
              <a:solidFill>
                <a:srgbClr val="FFFFFF"/>
              </a:solidFill>
            </a:endParaRPr>
          </a:p>
          <a:p>
            <a:pPr marL="26670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fi-FI" sz="2000">
                <a:solidFill>
                  <a:srgbClr val="FFFFFF"/>
                </a:solidFill>
              </a:rPr>
              <a:t>Miettikää tapa, jolla esitätte konseptinne erittäin lyhyesti ja selkeästi. Ottakaa myös tiedote mukaan. </a:t>
            </a:r>
            <a:endParaRPr sz="2000">
              <a:solidFill>
                <a:srgbClr val="FFFFFF"/>
              </a:solidFill>
            </a:endParaRPr>
          </a:p>
          <a:p>
            <a:pPr marL="266700" marR="0" lvl="0" indent="-27305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Suunnitelkaa haastattelurunkoon kysymykset/teemat valmiiksi (esim. 6-8 teemaa ja alakysymyksiä). Muistakaa lisätä valmiit kysymykset runkoon</a:t>
            </a:r>
            <a:endParaRPr sz="2000">
              <a:solidFill>
                <a:schemeClr val="lt1"/>
              </a:solidFill>
            </a:endParaRPr>
          </a:p>
          <a:p>
            <a:pPr marL="266700" lvl="0" indent="-2730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fi-FI" sz="2000">
                <a:solidFill>
                  <a:schemeClr val="lt1"/>
                </a:solidFill>
              </a:rPr>
              <a:t>Sopikaa tapaamisesta, puhelinhaastattelusta, facebook-/ sähköpostihaastattelusta tai tehkää katuhaastattelut</a:t>
            </a:r>
            <a:endParaRPr sz="2000">
              <a:solidFill>
                <a:schemeClr val="lt1"/>
              </a:solidFill>
            </a:endParaRPr>
          </a:p>
          <a:p>
            <a:pPr marL="266700" lvl="0" indent="-2730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fi-FI" sz="2000">
                <a:solidFill>
                  <a:schemeClr val="lt1"/>
                </a:solidFill>
              </a:rPr>
              <a:t>Haastattelut kannattaa nauhoittaa (puhelimella)</a:t>
            </a:r>
            <a:endParaRPr sz="2000">
              <a:solidFill>
                <a:schemeClr val="lt1"/>
              </a:solidFill>
            </a:endParaRPr>
          </a:p>
          <a:p>
            <a:pPr marL="266700" lvl="0" indent="-2730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fi-FI" sz="2000">
                <a:solidFill>
                  <a:schemeClr val="lt1"/>
                </a:solidFill>
              </a:rPr>
              <a:t>Kirjatkaa muistiin haastattelukysymykset, haastateltavan tiedot, vastausten pääkohdat ja kiinnostavimmat lainaukset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153425" y="1836825"/>
            <a:ext cx="8832600" cy="4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FFFFFF"/>
                </a:solidFill>
              </a:rPr>
              <a:t>Lisävinkkejä haastatteluun</a:t>
            </a:r>
            <a:endParaRPr sz="20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266700" lvl="0" indent="-2730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i-FI" sz="2000">
                <a:solidFill>
                  <a:srgbClr val="FFFFFF"/>
                </a:solidFill>
              </a:rPr>
              <a:t>Jokaista konseptia kohden 1-2 pidempää teemahaastattelua (keskusteleva) tai 10 lyhyttä lomakehaastattelua kohderyhmälle</a:t>
            </a:r>
            <a:endParaRPr sz="2000">
              <a:solidFill>
                <a:srgbClr val="FFFFFF"/>
              </a:solidFill>
            </a:endParaRPr>
          </a:p>
          <a:p>
            <a:pPr marL="266700" lvl="0" indent="-27305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fi-FI" sz="2000">
                <a:solidFill>
                  <a:schemeClr val="lt1"/>
                </a:solidFill>
              </a:rPr>
              <a:t>Esitelkää itsenne, kertokaa taustanne (Helsingin yliopiston Tilapioneerit-kurssi) ja kuvailkaa konseptinne vapaalla, luontevalla tavalla</a:t>
            </a:r>
            <a:endParaRPr sz="2000">
              <a:solidFill>
                <a:srgbClr val="FFFFFF"/>
              </a:solidFill>
            </a:endParaRPr>
          </a:p>
          <a:p>
            <a:pPr marL="266700" lvl="0" indent="-2730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i-FI" sz="2000">
                <a:solidFill>
                  <a:srgbClr val="FFFFFF"/>
                </a:solidFill>
              </a:rPr>
              <a:t> Kysyttäviä asioita: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1. Perustiedot (nimi, ikä, sukupuoli, organisaatio, suhde Myyrmäkeen)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2. Konseptin kiinnostavuus/toteutettavuus/tarve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3. Taustatiedon lisääminen (haastateltavan kokemukset, asiantuntemus jne)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4. Mitä haastateltava haluaisi Colosseumiin jos voisi vapaasti päättää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428675" y="549275"/>
            <a:ext cx="83916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000">
                <a:solidFill>
                  <a:srgbClr val="FFFFFF"/>
                </a:solidFill>
              </a:rPr>
              <a:t>Konseptien testaaminen – haastattelun suunnittelu ja toteutus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Y__DB20_gotham_FI_V____RGB">
  <a:themeElements>
    <a:clrScheme name="HY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singin Yliopisto">
  <a:themeElements>
    <a:clrScheme name="HY (mltt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461</Words>
  <Application>Microsoft Macintosh PowerPoint</Application>
  <PresentationFormat>Näytössä katseltava diaesitys (4:3)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Calibri</vt:lpstr>
      <vt:lpstr>HY__DB20_gotham_FI_V____RGB</vt:lpstr>
      <vt:lpstr>Helsingin Yliopisto</vt:lpstr>
      <vt:lpstr>TILAPIONEERIT</vt:lpstr>
      <vt:lpstr>Innovointiryhmät</vt:lpstr>
      <vt:lpstr>Työpaja 2.2, jatketaan ideointia </vt:lpstr>
      <vt:lpstr>Työpaja 2.2, työstetään konseptikortteja</vt:lpstr>
      <vt:lpstr>Konseptien testaaminen</vt:lpstr>
      <vt:lpstr>Konseptien testaaminen – “Lean Tilapioneeri”</vt:lpstr>
      <vt:lpstr>Konseptien testaaminen – ensimmäinen testi: haastattelut</vt:lpstr>
      <vt:lpstr>Konseptien testaaminen – haastattelun suunnittelu ja toteutus</vt:lpstr>
      <vt:lpstr>Konseptien testaaminen – haastattelun suunnittelu ja toteutus</vt:lpstr>
      <vt:lpstr>Konseptien testaaminen – haastattelun suunnittelu ja toteutus (pe 13.4. mennessä)</vt:lpstr>
      <vt:lpstr>Merkatkaa kalenteriin pe 13.4. klo 16-20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TILAPIONEERIT</dc:title>
  <cp:lastModifiedBy>Rami Ratvio</cp:lastModifiedBy>
  <cp:revision>3</cp:revision>
  <dcterms:modified xsi:type="dcterms:W3CDTF">2019-05-30T17:50:06Z</dcterms:modified>
</cp:coreProperties>
</file>