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9159F0C-5113-4C7B-A2E5-F9E5C7D7C494}">
  <a:tblStyle styleId="{D9159F0C-5113-4C7B-A2E5-F9E5C7D7C4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632" y="160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0920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6ef9788c4_0_0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36ef9788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6ef9788c4_0_6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36ef9788c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6ef9788c4_0_12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36ef9788c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6ef9788c4_0_18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36ef9788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6ef9788c4_0_25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36ef9788c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5000" cy="3837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6ef9788c4_0_31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36ef9788c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6ef9788c4_0_40:notes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2000" cy="46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g36ef9788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979612" y="1989139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Basic">
  <p:cSld name="Title and Content Basic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277200" y="1600200"/>
            <a:ext cx="8562000" cy="3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ctrTitle"/>
          </p:nvPr>
        </p:nvSpPr>
        <p:spPr>
          <a:xfrm>
            <a:off x="684212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"/>
          </p:nvPr>
        </p:nvSpPr>
        <p:spPr>
          <a:xfrm>
            <a:off x="684212" y="4292600"/>
            <a:ext cx="7775700" cy="13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07951" y="115888"/>
            <a:ext cx="2161408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ftr" idx="11"/>
          </p:nvPr>
        </p:nvSpPr>
        <p:spPr>
          <a:xfrm>
            <a:off x="1979614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6011862" y="6165850"/>
            <a:ext cx="14892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www.helsinki.fi/yliopisto</a:t>
            </a:r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3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595" y="6203674"/>
            <a:ext cx="1454813" cy="37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ctrTitle"/>
          </p:nvPr>
        </p:nvSpPr>
        <p:spPr>
          <a:xfrm>
            <a:off x="684213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1"/>
          </p:nvPr>
        </p:nvSpPr>
        <p:spPr>
          <a:xfrm>
            <a:off x="684211" y="4292600"/>
            <a:ext cx="7775700" cy="1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107951" y="115888"/>
            <a:ext cx="2161408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6011862" y="6165850"/>
            <a:ext cx="14892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www.helsinki.fi/yliopisto</a:t>
            </a:r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4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595" y="6203674"/>
            <a:ext cx="1454813" cy="37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19796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2"/>
          </p:nvPr>
        </p:nvSpPr>
        <p:spPr>
          <a:xfrm>
            <a:off x="54721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Picture">
  <p:cSld name="Title and Content with Pictur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body" idx="1"/>
          </p:nvPr>
        </p:nvSpPr>
        <p:spPr>
          <a:xfrm>
            <a:off x="1979612" y="1989138"/>
            <a:ext cx="68406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7"/>
          <p:cNvSpPr>
            <a:spLocks noGrp="1"/>
          </p:cNvSpPr>
          <p:nvPr>
            <p:ph type="pic" idx="2"/>
          </p:nvPr>
        </p:nvSpPr>
        <p:spPr>
          <a:xfrm>
            <a:off x="1979613" y="2492375"/>
            <a:ext cx="6840600" cy="3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1/2 Picture">
  <p:cSld name="Title and Content with 1/2 Pictur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1979613" y="1989136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>
            <a:spLocks noGrp="1"/>
          </p:cNvSpPr>
          <p:nvPr>
            <p:ph type="pic" idx="2"/>
          </p:nvPr>
        </p:nvSpPr>
        <p:spPr>
          <a:xfrm>
            <a:off x="54721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small pictures">
  <p:cSld name="Title and Content with small pictures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1979612" y="4221162"/>
            <a:ext cx="68406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2"/>
          </p:nvPr>
        </p:nvSpPr>
        <p:spPr>
          <a:xfrm>
            <a:off x="1979613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3"/>
          </p:nvPr>
        </p:nvSpPr>
        <p:spPr>
          <a:xfrm>
            <a:off x="3708400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4"/>
          </p:nvPr>
        </p:nvSpPr>
        <p:spPr>
          <a:xfrm>
            <a:off x="5435600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5"/>
          </p:nvPr>
        </p:nvSpPr>
        <p:spPr>
          <a:xfrm>
            <a:off x="7164388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>
            <a:spLocks noGrp="1"/>
          </p:cNvSpPr>
          <p:nvPr>
            <p:ph type="pic" idx="6"/>
          </p:nvPr>
        </p:nvSpPr>
        <p:spPr>
          <a:xfrm>
            <a:off x="1979613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>
            <a:spLocks noGrp="1"/>
          </p:cNvSpPr>
          <p:nvPr>
            <p:ph type="pic" idx="7"/>
          </p:nvPr>
        </p:nvSpPr>
        <p:spPr>
          <a:xfrm>
            <a:off x="3708400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19"/>
          <p:cNvSpPr>
            <a:spLocks noGrp="1"/>
          </p:cNvSpPr>
          <p:nvPr>
            <p:ph type="pic" idx="8"/>
          </p:nvPr>
        </p:nvSpPr>
        <p:spPr>
          <a:xfrm>
            <a:off x="5435600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19"/>
          <p:cNvSpPr>
            <a:spLocks noGrp="1"/>
          </p:cNvSpPr>
          <p:nvPr>
            <p:ph type="pic" idx="9"/>
          </p:nvPr>
        </p:nvSpPr>
        <p:spPr>
          <a:xfrm>
            <a:off x="7164388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20"/>
          <p:cNvSpPr/>
          <p:nvPr/>
        </p:nvSpPr>
        <p:spPr>
          <a:xfrm>
            <a:off x="107950" y="115888"/>
            <a:ext cx="1782236" cy="1671600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20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595" y="6203674"/>
            <a:ext cx="1454813" cy="37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1979612" y="1989139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9" name="Google Shape;59;p11"/>
          <p:cNvSpPr/>
          <p:nvPr/>
        </p:nvSpPr>
        <p:spPr>
          <a:xfrm>
            <a:off x="107950" y="115888"/>
            <a:ext cx="1782236" cy="1671600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/>
          <p:nvPr/>
        </p:nvSpPr>
        <p:spPr>
          <a:xfrm>
            <a:off x="6011862" y="6165850"/>
            <a:ext cx="14892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www.helsinki.fi/yliopisto</a:t>
            </a:r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11"/>
          <p:cNvCxnSpPr/>
          <p:nvPr/>
        </p:nvCxnSpPr>
        <p:spPr>
          <a:xfrm>
            <a:off x="1979614" y="1773238"/>
            <a:ext cx="68406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2" name="Google Shape;62;p11" descr="FSE_RGB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23595" y="6203674"/>
            <a:ext cx="1454813" cy="37399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1979612" y="1989139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66700" marR="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Teh</a:t>
            </a:r>
            <a:r>
              <a:rPr lang="fi-FI"/>
              <a:t>dään vapaavalintaisissa 1-3 hengen ryhmissä  blogikirjoitus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ohjelmakonseptien luomisprosessista</a:t>
            </a:r>
            <a:endParaRPr/>
          </a:p>
          <a:p>
            <a:pPr marL="266700" marR="0" lvl="0" indent="-266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Loppuraportille on </a:t>
            </a:r>
            <a:r>
              <a:rPr lang="fi-FI"/>
              <a:t>oma ohjeistus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j</a:t>
            </a:r>
            <a:r>
              <a:rPr lang="fi-FI"/>
              <a:t>oka löytyy Myyrdrivestä Kurssimateriaalit-kansiosta</a:t>
            </a:r>
            <a:endParaRPr/>
          </a:p>
          <a:p>
            <a:pPr marL="266700" marR="0" lvl="0" indent="-266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Raportin pituus on noin </a:t>
            </a:r>
            <a:r>
              <a:rPr lang="fi-FI"/>
              <a:t>2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i-FI"/>
              <a:t>3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tekstisivua / </a:t>
            </a:r>
            <a:r>
              <a:rPr lang="fi-FI"/>
              <a:t>henkilö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marR="0" lvl="0" indent="-266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Tämän lisäksi raportissa kannattaa esittää havainnollistavia kuvia ja konseptikortit.</a:t>
            </a:r>
            <a:endParaRPr/>
          </a:p>
          <a:p>
            <a:pPr marL="266700" marR="0" lvl="0" indent="-266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Pääpaino raportissa on valmiiden ohjelmakonseptien (</a:t>
            </a:r>
            <a:r>
              <a:rPr lang="fi-FI"/>
              <a:t>1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i-FI"/>
              <a:t>2</a:t>
            </a: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kpl) esittelyssä.</a:t>
            </a:r>
            <a:endParaRPr/>
          </a:p>
          <a:p>
            <a:pPr marL="266700" marR="0" lvl="0" indent="-266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Palauttakaa raportti</a:t>
            </a:r>
            <a:r>
              <a:rPr lang="fi-FI"/>
              <a:t> </a:t>
            </a:r>
            <a:r>
              <a:rPr lang="fi-FI" u="sng">
                <a:solidFill>
                  <a:schemeClr val="hlink"/>
                </a:solidFill>
              </a:rPr>
              <a:t>http://tilapioneerit.fi/</a:t>
            </a:r>
            <a:r>
              <a:rPr lang="fi-FI"/>
              <a:t>  -blogiin </a:t>
            </a:r>
            <a:r>
              <a:rPr lang="fi-FI" b="1"/>
              <a:t>31</a:t>
            </a:r>
            <a:r>
              <a:rPr lang="fi-FI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.5.201</a:t>
            </a:r>
            <a:r>
              <a:rPr lang="fi-FI" b="1"/>
              <a:t>8</a:t>
            </a:r>
            <a:r>
              <a:rPr lang="fi-FI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mennessä. </a:t>
            </a:r>
            <a:endParaRPr/>
          </a:p>
          <a:p>
            <a:pPr marL="266700" marR="0" lvl="0" indent="-127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1979400" y="331975"/>
            <a:ext cx="6840600" cy="1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i-FI" sz="2800"/>
              <a:t>M.Y. Fest l</a:t>
            </a:r>
            <a:r>
              <a:rPr lang="fi-FI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oppuraportti blogi</a:t>
            </a:r>
            <a:r>
              <a:rPr lang="fi-FI" sz="2800"/>
              <a:t>kirjoituksena</a:t>
            </a:r>
            <a:r>
              <a:rPr lang="fi-FI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touko</a:t>
            </a:r>
            <a:r>
              <a:rPr lang="fi-FI" sz="2800"/>
              <a:t>kuussa kurssin päätyttyä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>
            <a:spLocks noGrp="1"/>
          </p:cNvSpPr>
          <p:nvPr>
            <p:ph type="body" idx="1"/>
          </p:nvPr>
        </p:nvSpPr>
        <p:spPr>
          <a:xfrm>
            <a:off x="431540" y="1989139"/>
            <a:ext cx="8388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39750" marR="0" lvl="1" indent="-27463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Työpaja 2: Tutkimusongelman ratkaiseminen ja ohjelmakonseptien ideointi (aivoriihessä syntyneet ideat sekä niiden pohjalta kehitetyt konseptikortit). </a:t>
            </a:r>
            <a:endParaRPr/>
          </a:p>
          <a:p>
            <a:pPr marL="539750" marR="0" lvl="1" indent="-274637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Työpaja 3: Haastatteluiden tulosten kuvaaminen (haastattelukysymykset, vastausten pääkohdat ja kiinnostavimmat lainaukset)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3275" marR="0" lvl="2" indent="-265112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Kuvaus konseptien jatkokehittämisestä haastatteluissa ja esityksessä saadun palautteen pohjalta. Miten ohjelmakonseptit kehittyivät palautteen myötä?</a:t>
            </a:r>
            <a:endParaRPr/>
          </a:p>
          <a:p>
            <a:pPr marL="539750" marR="0" lvl="1" indent="-274637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Ohjelmakonseptin testaaminen ja onnistuminen kurssin kaupunkitapahtumassa. </a:t>
            </a:r>
            <a:endParaRPr/>
          </a:p>
          <a:p>
            <a:pPr marL="266700" marR="0" lvl="0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1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1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60"/>
              <a:buFont typeface="Arial"/>
              <a:buNone/>
            </a:pPr>
            <a:r>
              <a:rPr lang="fi-FI" sz="306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Raportissa dokumentoidaan kurssin vaiheet:</a:t>
            </a:r>
            <a:br>
              <a:rPr lang="fi-FI" sz="306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06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>
            <a:spLocks noGrp="1"/>
          </p:cNvSpPr>
          <p:nvPr>
            <p:ph type="body" idx="1"/>
          </p:nvPr>
        </p:nvSpPr>
        <p:spPr>
          <a:xfrm>
            <a:off x="323528" y="1989139"/>
            <a:ext cx="8496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6670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Kurssin päätutkimuskysymyksen esittely: Miten Colosseumin kiinteistöä ja sen lähialuetta voidaan kehittää tilapäiskäyttöjen avulla ja minkä tyyppiset käyttötarkoitukset kiinteistöön soveltuvat? Lisäksi konseptiin voi liittyä ryhmän itse määrittelemiä tutkimuskysymyksiä, joita haluatte ohjelmakonsepteillanne ratkaista.</a:t>
            </a:r>
            <a:endParaRPr sz="2000"/>
          </a:p>
          <a:p>
            <a:pPr marL="26670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Konseptien luomisprosessi ja aihe: miksi kyseiset ohjelmakonseptit ovat kiinnostavia ja tärkeitä? </a:t>
            </a:r>
            <a:endParaRPr sz="2000"/>
          </a:p>
          <a:p>
            <a:pPr marL="26670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Kuvatkaa lyhyesti, miten huomioitte Myyrmäen alueen (rakennettu ympäristö, alueen toimijat, konseptien kannalta muut tärkeät toimijat lähialueilla) konseptien luomisessa.</a:t>
            </a:r>
            <a:endParaRPr sz="2000"/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None/>
            </a:pPr>
            <a:endParaRPr sz="2035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2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Raportin rakenne:</a:t>
            </a:r>
            <a:b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Johdanto</a:t>
            </a:r>
            <a:endParaRPr sz="3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/>
          <p:nvPr/>
        </p:nvSpPr>
        <p:spPr>
          <a:xfrm>
            <a:off x="-324544" y="5769260"/>
            <a:ext cx="10117200" cy="1440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3"/>
          <p:cNvSpPr txBox="1">
            <a:spLocks noGrp="1"/>
          </p:cNvSpPr>
          <p:nvPr>
            <p:ph type="body" idx="1"/>
          </p:nvPr>
        </p:nvSpPr>
        <p:spPr>
          <a:xfrm>
            <a:off x="323528" y="1989138"/>
            <a:ext cx="8496600" cy="44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None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Kuvatkaa tässä luvussa lyhyesti, miten konsepteja ideoitiin ja kehitettiin työpajoissa. Konseptien sisältö kuvataan tarkemmin seuraavassa luvussa.</a:t>
            </a:r>
            <a:endParaRPr/>
          </a:p>
          <a:p>
            <a:pPr marL="266700" marR="0" lvl="0" indent="-2667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Tarpeiden kartoittaminen:</a:t>
            </a: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Kuvatkaa lyhyesti, minkälaisia näkökulmia kurssin aikana kuultiin (eri luennoitsijoilta ja kaupungin edustajilta) </a:t>
            </a:r>
            <a:r>
              <a:rPr lang="fi-FI" sz="2035"/>
              <a:t>Myyrmäen</a:t>
            </a: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tulevista käyttötarpeista? </a:t>
            </a:r>
            <a:endParaRPr/>
          </a:p>
          <a:p>
            <a:pPr marL="266700" marR="0" lvl="0" indent="-2667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Tutkimusongelman ratkaiseminen:</a:t>
            </a: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Miten ja miksi päädyttiin valittuihin konsepteihin (karsiutuiko osa ideoista pois?) Esitelkää lyhyesti aivoriihessä syntyneet ideat.</a:t>
            </a:r>
            <a:endParaRPr/>
          </a:p>
          <a:p>
            <a:pPr marL="266700" marR="0" lvl="0" indent="-2667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Konseptien ennakkotestaaminen haastatteluiden ja esityksistä saadun palautteen avulla.</a:t>
            </a: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Kuvatkaa haastatteluiden toteuttaminen ja keskeiset tulokset (haastattelukysymykset, vastausten pääkohdat ja kiinnostavimmat lainaukset). Kuvatkaa esityksissä saamanne palaute lyhyesti.</a:t>
            </a:r>
            <a:endParaRPr/>
          </a:p>
          <a:p>
            <a:pPr marL="266700" marR="0" lvl="0" indent="-2667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Konseptien jatkokehittäminen:</a:t>
            </a: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Mitä haastatteluista ja esityksistä opittiin? Miten konsepteja kehitettiin palauteen pohjalta?</a:t>
            </a:r>
            <a:endParaRPr/>
          </a:p>
          <a:p>
            <a:pPr marL="266700" marR="0" lvl="0" indent="-137477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None/>
            </a:pPr>
            <a:endParaRPr sz="2035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3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3"/>
          <p:cNvSpPr txBox="1">
            <a:spLocks noGrp="1"/>
          </p:cNvSpPr>
          <p:nvPr>
            <p:ph type="title"/>
          </p:nvPr>
        </p:nvSpPr>
        <p:spPr>
          <a:xfrm>
            <a:off x="1984764" y="332656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Raportin rakenne:</a:t>
            </a:r>
            <a:br>
              <a:rPr lang="fi-FI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Konseptin luomisprosessin vaiheet (aineisto ja menetelmät)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/>
          <p:nvPr/>
        </p:nvSpPr>
        <p:spPr>
          <a:xfrm>
            <a:off x="-324544" y="5769260"/>
            <a:ext cx="10117200" cy="1440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4"/>
          <p:cNvSpPr txBox="1">
            <a:spLocks noGrp="1"/>
          </p:cNvSpPr>
          <p:nvPr>
            <p:ph type="body" idx="1"/>
          </p:nvPr>
        </p:nvSpPr>
        <p:spPr>
          <a:xfrm>
            <a:off x="215516" y="2061147"/>
            <a:ext cx="8676600" cy="45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Ohjelmakonsepti yhdellä sanalla tai lauseella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Ohjelmakonsepti kuvitettuna ja kirjoitettuna (voitte liittää konseptikuvaukseen havainnollistavia kuvia)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Perustele, miksi tälle ohjelmakonseptille olisi tarvetta?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Kohderyhmä: Kenelle ohjelmakonsepti on ensisijaisesti suunnattu?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Mitä ohjelman toteuttamiseen tarvitaan? (resurssit, yhteistyökumppanit)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Miten ohjelma toteutetaan käytännössä?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Aikataulu: Milloin konsepti voitaisiin toteuttaa (esim. vuodenaika)? Onko konsepti kertaluontoinen vai jatkuva? Miten huomioidaan konseptin jatkuvuus/ toteuttaminen alueella kurssin jälkeen?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Ohjelman toteuttamisen haasteet ja mahdollisuudet?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Arial"/>
              <a:buChar char="•"/>
            </a:pPr>
            <a:r>
              <a:rPr lang="fi-FI" sz="203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Liittäkää tehdyt konseptikortit raportin liitteiksi</a:t>
            </a:r>
            <a:endParaRPr/>
          </a:p>
        </p:txBody>
      </p:sp>
      <p:sp>
        <p:nvSpPr>
          <p:cNvPr id="238" name="Google Shape;238;p34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Raportin rakenne:</a:t>
            </a:r>
            <a:b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Ohjelmakonseptien esittely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>
            <a:spLocks noGrp="1"/>
          </p:cNvSpPr>
          <p:nvPr>
            <p:ph type="body" idx="1"/>
          </p:nvPr>
        </p:nvSpPr>
        <p:spPr>
          <a:xfrm>
            <a:off x="1979612" y="1989139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Ohjelmakonseptin toteutus ja onnistuminen kurssin kaupunkitapahtumassa (toteutuneiden ohjelmakonseptien osalta) </a:t>
            </a:r>
            <a:endParaRPr/>
          </a:p>
          <a:p>
            <a:pPr marL="539750" marR="0" lvl="1" indent="-274637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Kuvatkaa lyhyesti kuinka ohjelmakonsepti toteutettiin kaupunkitapahtumassa</a:t>
            </a:r>
            <a:endParaRPr/>
          </a:p>
          <a:p>
            <a:pPr marL="539750" marR="0" lvl="1" indent="-274637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Liittäkää mukaan valokuvia</a:t>
            </a:r>
            <a:endParaRPr/>
          </a:p>
          <a:p>
            <a:pPr marL="539750" marR="0" lvl="1" indent="-274637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lang="fi-FI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Arvioikaa ohjelmakonseptien onnistuneisuutta ja kehityskohteita: mikä oli onnistunutta ja mitä olisi voinut tehdä toisin?</a:t>
            </a:r>
            <a:endParaRPr/>
          </a:p>
          <a:p>
            <a:pPr marL="266700" marR="0" lvl="0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marR="0" lvl="0" indent="-1270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5"/>
          <p:cNvSpPr txBox="1">
            <a:spLocks noGrp="1"/>
          </p:cNvSpPr>
          <p:nvPr>
            <p:ph type="dt" idx="10"/>
          </p:nvPr>
        </p:nvSpPr>
        <p:spPr>
          <a:xfrm>
            <a:off x="750095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12.4.17</a:t>
            </a:r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5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5"/>
          <p:cNvSpPr txBox="1">
            <a:spLocks noGrp="1"/>
          </p:cNvSpPr>
          <p:nvPr>
            <p:ph type="ftr" idx="11"/>
          </p:nvPr>
        </p:nvSpPr>
        <p:spPr>
          <a:xfrm>
            <a:off x="1979615" y="6165850"/>
            <a:ext cx="2592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Matemaattis-luonnontieteellinen tiedekunta / Henkilön nimi / Esityksen nimi</a:t>
            </a:r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5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Raportin rakenne:</a:t>
            </a:r>
            <a:b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Ohjelmakonseptien esittely</a:t>
            </a:r>
            <a:endParaRPr/>
          </a:p>
        </p:txBody>
      </p:sp>
      <p:sp>
        <p:nvSpPr>
          <p:cNvPr id="248" name="Google Shape;248;p35"/>
          <p:cNvSpPr/>
          <p:nvPr/>
        </p:nvSpPr>
        <p:spPr>
          <a:xfrm>
            <a:off x="-324544" y="5769260"/>
            <a:ext cx="10117200" cy="1440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6"/>
          <p:cNvSpPr txBox="1">
            <a:spLocks noGrp="1"/>
          </p:cNvSpPr>
          <p:nvPr>
            <p:ph type="body" idx="1"/>
          </p:nvPr>
        </p:nvSpPr>
        <p:spPr>
          <a:xfrm>
            <a:off x="1979612" y="1989139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Konseptin luomisen </a:t>
            </a:r>
            <a:r>
              <a:rPr lang="fi-FI"/>
              <a:t>taustatukena voi käyttää lähdekirjallisuutta.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Voitte viitata aikaisempiin tutkimuksiin aiheesta tai muiden luomiin ideoihin ja kokemuksii</a:t>
            </a:r>
            <a:r>
              <a:rPr lang="fi-FI"/>
              <a:t>n.</a:t>
            </a:r>
            <a:endParaRPr/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Lähdeluettelon lisäksi tehkää lähdeviitteet tekstiin.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lang="fi-FI"/>
              <a:t>Myyrdrive → kurssimateriaali/materiaalipankki/loppuraportoinnin materiaalipankki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6"/>
          <p:cNvSpPr txBox="1">
            <a:spLocks noGrp="1"/>
          </p:cNvSpPr>
          <p:nvPr>
            <p:ph type="sldNum" idx="12"/>
          </p:nvPr>
        </p:nvSpPr>
        <p:spPr>
          <a:xfrm>
            <a:off x="8388351" y="6165851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6"/>
          <p:cNvSpPr txBox="1">
            <a:spLocks noGrp="1"/>
          </p:cNvSpPr>
          <p:nvPr>
            <p:ph type="title"/>
          </p:nvPr>
        </p:nvSpPr>
        <p:spPr>
          <a:xfrm>
            <a:off x="1979612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i-FI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Lähteet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mltt)">
      <a:dk1>
        <a:srgbClr val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rgbClr val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504</Words>
  <Application>Microsoft Macintosh PowerPoint</Application>
  <PresentationFormat>Näytössä katseltava diaesitys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Helsingin Yliopisto</vt:lpstr>
      <vt:lpstr>M.Y. Fest loppuraportti blogikirjoituksena toukokuussa kurssin päätyttyä</vt:lpstr>
      <vt:lpstr>Raportissa dokumentoidaan kurssin vaiheet: </vt:lpstr>
      <vt:lpstr>Raportin rakenne: 1. Johdanto</vt:lpstr>
      <vt:lpstr>Raportin rakenne: 2. Konseptin luomisprosessin vaiheet (aineisto ja menetelmät)</vt:lpstr>
      <vt:lpstr>Raportin rakenne: 3. Ohjelmakonseptien esittely</vt:lpstr>
      <vt:lpstr>Raportin rakenne: 3. Ohjelmakonseptien esittely</vt:lpstr>
      <vt:lpstr>Lähteet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M.Y. FEST</dc:title>
  <cp:lastModifiedBy>Rami Ratvio</cp:lastModifiedBy>
  <cp:revision>3</cp:revision>
  <dcterms:modified xsi:type="dcterms:W3CDTF">2019-05-30T17:58:27Z</dcterms:modified>
</cp:coreProperties>
</file>