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3" r:id="rId3"/>
    <p:sldMasterId id="2147483693" r:id="rId4"/>
    <p:sldMasterId id="2147483703" r:id="rId5"/>
  </p:sldMasterIdLst>
  <p:notesMasterIdLst>
    <p:notesMasterId r:id="rId22"/>
  </p:notesMasterIdLst>
  <p:sldIdLst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9144000" cy="6858000" type="screen4x3"/>
  <p:notesSz cx="6858000" cy="9144000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5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862864-735B-F041-9470-1BF3478510F1}" type="datetimeFigureOut">
              <a:t>30.5.19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5285C4-4FD6-7C46-836B-56D98B5194BF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5712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376" tIns="84376" rIns="84376" bIns="84376" anchor="ctr" anchorCtr="0">
            <a:noAutofit/>
          </a:bodyPr>
          <a:lstStyle/>
          <a:p>
            <a:endParaRPr/>
          </a:p>
        </p:txBody>
      </p:sp>
      <p:sp>
        <p:nvSpPr>
          <p:cNvPr id="228" name="Google Shape;22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707" rIns="91413" bIns="45707" anchor="t" anchorCtr="0">
            <a:noAutofit/>
          </a:bodyPr>
          <a:lstStyle/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r>
              <a:rPr lang="fi-FI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Jakaudutaan tapahtumatuotannon ryhmiin käymällä yksitellen kurssilaisia ja heidän toiveitaan läpi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r>
              <a:rPr lang="fi-FI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Valitkaa ryhmällenne vastuuhenkilö, jonka tehtävänä on ryhmän toiminnan koordinointi</a:t>
            </a:r>
            <a:endParaRPr/>
          </a:p>
          <a:p>
            <a:pPr>
              <a:lnSpc>
                <a:spcPct val="90000"/>
              </a:lnSpc>
            </a:pPr>
            <a:r>
              <a:rPr lang="fi-FI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-Ryhmätoiveet: https://doodle.com/hrvzpyavfcvernv3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707" rIns="91413" bIns="45707" anchor="b" anchorCtr="0">
            <a:noAutofit/>
          </a:bodyPr>
          <a:lstStyle/>
          <a:p>
            <a:fld id="{00000000-1234-1234-1234-123412341234}" type="slidenum">
              <a:rPr lang="fi-FI" sz="800">
                <a:latin typeface="Calibri"/>
                <a:ea typeface="Calibri"/>
                <a:cs typeface="Calibri"/>
                <a:sym typeface="Calibri"/>
              </a:rPr>
              <a:pPr/>
              <a:t>10</a:t>
            </a:fld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707" rIns="91413" bIns="45707" anchor="t" anchorCtr="0">
            <a:noAutofit/>
          </a:bodyPr>
          <a:lstStyle/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r>
              <a:rPr lang="fi-FI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Jakaudutaan tapahtumatuotannon ryhmiin käymällä yksitellen kurssilaisia ja heidän toiveitaan läpi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r>
              <a:rPr lang="fi-FI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Valitkaa ryhmällenne vastuuhenkilö, jonka tehtävänä on ryhmän toiminnan koordinointi</a:t>
            </a:r>
            <a:endParaRPr/>
          </a:p>
          <a:p>
            <a:pPr>
              <a:lnSpc>
                <a:spcPct val="90000"/>
              </a:lnSpc>
            </a:pPr>
            <a:r>
              <a:rPr lang="fi-FI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-Ryhmätoiveet: https://doodle.com/hrvzpyavfcvernv3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707" rIns="91413" bIns="45707" anchor="b" anchorCtr="0">
            <a:noAutofit/>
          </a:bodyPr>
          <a:lstStyle/>
          <a:p>
            <a:fld id="{00000000-1234-1234-1234-123412341234}" type="slidenum">
              <a:rPr lang="fi-FI" sz="800">
                <a:latin typeface="Calibri"/>
                <a:ea typeface="Calibri"/>
                <a:cs typeface="Calibri"/>
                <a:sym typeface="Calibri"/>
              </a:rPr>
              <a:pPr/>
              <a:t>11</a:t>
            </a:fld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707" rIns="91413" bIns="45707" anchor="t" anchorCtr="0">
            <a:noAutofit/>
          </a:bodyPr>
          <a:lstStyle/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r>
              <a:rPr lang="fi-FI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Jakaudutaan tapahtumatuotannon ryhmiin käymällä yksitellen kurssilaisia ja heidän toiveitaan läpi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r>
              <a:rPr lang="fi-FI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Valitkaa ryhmällenne vastuuhenkilö, jonka tehtävänä on ryhmän toiminnan koordinointi</a:t>
            </a:r>
            <a:endParaRPr/>
          </a:p>
          <a:p>
            <a:pPr>
              <a:lnSpc>
                <a:spcPct val="90000"/>
              </a:lnSpc>
            </a:pPr>
            <a:r>
              <a:rPr lang="fi-FI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-Ryhmätoiveet: https://doodle.com/hrvzpyavfcvernv3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707" rIns="91413" bIns="45707" anchor="b" anchorCtr="0">
            <a:noAutofit/>
          </a:bodyPr>
          <a:lstStyle/>
          <a:p>
            <a:fld id="{00000000-1234-1234-1234-123412341234}" type="slidenum">
              <a:rPr lang="fi-FI" sz="800">
                <a:latin typeface="Calibri"/>
                <a:ea typeface="Calibri"/>
                <a:cs typeface="Calibri"/>
                <a:sym typeface="Calibri"/>
              </a:rPr>
              <a:pPr/>
              <a:t>12</a:t>
            </a:fld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376" tIns="84376" rIns="84376" bIns="84376" anchor="ctr" anchorCtr="0">
            <a:noAutofit/>
          </a:bodyPr>
          <a:lstStyle/>
          <a:p>
            <a:endParaRPr/>
          </a:p>
        </p:txBody>
      </p:sp>
      <p:sp>
        <p:nvSpPr>
          <p:cNvPr id="302" name="Google Shape;30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9568" y="686474"/>
            <a:ext cx="4938864" cy="342811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707" rIns="91413" bIns="45707" anchor="t" anchorCtr="0">
            <a:noAutofit/>
          </a:bodyPr>
          <a:lstStyle/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r>
              <a:rPr lang="fi-FI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Jakaudutaan tapahtumatuotannon ryhmiin käymällä yksitellen kurssilaisia ja heidän toiveitaan läpi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r>
              <a:rPr lang="fi-FI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Valitkaa ryhmällenne vastuuhenkilö, jonka tehtävänä on ryhmän toiminnan koordinointi</a:t>
            </a:r>
            <a:endParaRPr/>
          </a:p>
          <a:p>
            <a:pPr>
              <a:lnSpc>
                <a:spcPct val="90000"/>
              </a:lnSpc>
            </a:pPr>
            <a:r>
              <a:rPr lang="fi-FI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-Ryhmätoiveet: https://doodle.com/hrvzpyavfcvernv3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707" rIns="91413" bIns="45707" anchor="b" anchorCtr="0">
            <a:noAutofit/>
          </a:bodyPr>
          <a:lstStyle/>
          <a:p>
            <a:fld id="{00000000-1234-1234-1234-123412341234}" type="slidenum">
              <a:rPr lang="fi-FI" sz="800">
                <a:latin typeface="Calibri"/>
                <a:ea typeface="Calibri"/>
                <a:cs typeface="Calibri"/>
                <a:sym typeface="Calibri"/>
              </a:rPr>
              <a:pPr/>
              <a:t>14</a:t>
            </a:fld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707" rIns="91413" bIns="45707" anchor="t" anchorCtr="0">
            <a:noAutofit/>
          </a:bodyPr>
          <a:lstStyle/>
          <a:p>
            <a:pPr>
              <a:lnSpc>
                <a:spcPct val="90000"/>
              </a:lnSpc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r>
              <a:rPr lang="fi-FI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Jakaudutaan tapahtumatuotannon ryhmiin käymällä yksitellen kurssilaisia ja heidän toiveitaan läpi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r>
              <a:rPr lang="fi-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Valitkaa ryhmällenne vastuuhenkilö, jonka tehtävänä on ryhmän toiminnan koordinointi</a:t>
            </a:r>
            <a:endParaRPr/>
          </a:p>
          <a:p>
            <a:pPr>
              <a:lnSpc>
                <a:spcPct val="90000"/>
              </a:lnSpc>
            </a:pPr>
            <a:r>
              <a:rPr lang="fi-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-Ryhmätoiveet: https://doodle.com/hrvzpyavfcvernv3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707" rIns="91413" bIns="45707" anchor="b" anchorCtr="0">
            <a:noAutofit/>
          </a:bodyPr>
          <a:lstStyle/>
          <a:p>
            <a:fld id="{00000000-1234-1234-1234-123412341234}" type="slidenum">
              <a:rPr lang="fi-FI" sz="800">
                <a:latin typeface="Calibri"/>
                <a:ea typeface="Calibri"/>
                <a:cs typeface="Calibri"/>
                <a:sym typeface="Calibri"/>
              </a:rPr>
              <a:pPr/>
              <a:t>15</a:t>
            </a:fld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889645a24_5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g3889645a24_5_8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419" cy="4114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707" rIns="91413" bIns="45707" anchor="t" anchorCtr="0">
            <a:noAutofit/>
          </a:bodyPr>
          <a:lstStyle/>
          <a:p>
            <a:pPr>
              <a:lnSpc>
                <a:spcPct val="90000"/>
              </a:lnSpc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g3889645a24_5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762" cy="457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707" rIns="91413" bIns="45707" anchor="b" anchorCtr="0">
            <a:noAutofit/>
          </a:bodyPr>
          <a:lstStyle/>
          <a:p>
            <a:fld id="{00000000-1234-1234-1234-123412341234}" type="slidenum">
              <a:rPr lang="fi-FI" sz="800">
                <a:latin typeface="Calibri"/>
                <a:ea typeface="Calibri"/>
                <a:cs typeface="Calibri"/>
                <a:sym typeface="Calibri"/>
              </a:rPr>
              <a:pPr/>
              <a:t>16</a:t>
            </a:fld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64dfbf5ac_0_3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419" cy="4114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376" tIns="84376" rIns="84376" bIns="84376" anchor="ctr" anchorCtr="0">
            <a:noAutofit/>
          </a:bodyPr>
          <a:lstStyle/>
          <a:p>
            <a:endParaRPr/>
          </a:p>
        </p:txBody>
      </p:sp>
      <p:sp>
        <p:nvSpPr>
          <p:cNvPr id="236" name="Google Shape;236;g364dfbf5a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6ef9788c4_0_113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419" cy="4114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376" tIns="84376" rIns="84376" bIns="84376" anchor="ctr" anchorCtr="0">
            <a:noAutofit/>
          </a:bodyPr>
          <a:lstStyle/>
          <a:p>
            <a:endParaRPr/>
          </a:p>
        </p:txBody>
      </p:sp>
      <p:sp>
        <p:nvSpPr>
          <p:cNvPr id="316" name="Google Shape;316;g36ef9788c4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6ef9788c4_0_121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419" cy="4114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376" tIns="84376" rIns="84376" bIns="84376" anchor="ctr" anchorCtr="0">
            <a:noAutofit/>
          </a:bodyPr>
          <a:lstStyle/>
          <a:p>
            <a:endParaRPr/>
          </a:p>
        </p:txBody>
      </p:sp>
      <p:sp>
        <p:nvSpPr>
          <p:cNvPr id="326" name="Google Shape;326;g36ef9788c4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897436caa_0_55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419" cy="4114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376" tIns="84376" rIns="84376" bIns="84376" anchor="ctr" anchorCtr="0">
            <a:noAutofit/>
          </a:bodyPr>
          <a:lstStyle/>
          <a:p>
            <a:endParaRPr/>
          </a:p>
        </p:txBody>
      </p:sp>
      <p:sp>
        <p:nvSpPr>
          <p:cNvPr id="223" name="Google Shape;223;g3897436caa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9568" y="686474"/>
            <a:ext cx="4938864" cy="342811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707" rIns="91413" bIns="45707" anchor="t" anchorCtr="0">
            <a:noAutofit/>
          </a:bodyPr>
          <a:lstStyle/>
          <a:p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707" rIns="91413" bIns="45707" anchor="b" anchorCtr="0">
            <a:noAutofit/>
          </a:bodyPr>
          <a:lstStyle/>
          <a:p>
            <a:fld id="{00000000-1234-1234-1234-123412341234}" type="slidenum">
              <a:rPr lang="fi-FI" sz="800">
                <a:solidFill>
                  <a:prstClr val="black"/>
                </a:solidFill>
              </a:rPr>
              <a:pPr/>
              <a:t>6</a:t>
            </a:fld>
            <a:endParaRPr sz="8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707" rIns="91413" bIns="45707" anchor="t" anchorCtr="0">
            <a:noAutofit/>
          </a:bodyPr>
          <a:lstStyle/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r>
              <a:rPr lang="fi-FI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Jakaudutaan tapahtumatuotannon ryhmiin käymällä yksitellen kurssilaisia ja heidän toiveitaan läpi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r>
              <a:rPr lang="fi-FI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Valitkaa ryhmällenne vastuuhenkilö, jonka tehtävänä on ryhmän toiminnan koordinointi</a:t>
            </a:r>
            <a:endParaRPr/>
          </a:p>
          <a:p>
            <a:pPr>
              <a:lnSpc>
                <a:spcPct val="90000"/>
              </a:lnSpc>
            </a:pPr>
            <a:r>
              <a:rPr lang="fi-FI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-Ryhmätoiveet: https://doodle.com/hrvzpyavfcvernv3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707" rIns="91413" bIns="45707" anchor="b" anchorCtr="0">
            <a:noAutofit/>
          </a:bodyPr>
          <a:lstStyle/>
          <a:p>
            <a:fld id="{00000000-1234-1234-1234-123412341234}" type="slidenum">
              <a:rPr lang="fi-FI" sz="800">
                <a:latin typeface="Calibri"/>
                <a:ea typeface="Calibri"/>
                <a:cs typeface="Calibri"/>
                <a:sym typeface="Calibri"/>
              </a:rPr>
              <a:pPr/>
              <a:t>7</a:t>
            </a:fld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88a8a106e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g388a8a106e_1_3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419" cy="4114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707" rIns="91413" bIns="45707" anchor="t" anchorCtr="0">
            <a:noAutofit/>
          </a:bodyPr>
          <a:lstStyle/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r>
              <a:rPr lang="fi-FI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Jakaudutaan tapahtumatuotannon ryhmiin käymällä yksitellen kurssilaisia ja heidän toiveitaan läpi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r>
              <a:rPr lang="fi-FI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Valitkaa ryhmällenne vastuuhenkilö, jonka tehtävänä on ryhmän toiminnan koordinointi</a:t>
            </a:r>
            <a:endParaRPr/>
          </a:p>
          <a:p>
            <a:pPr>
              <a:lnSpc>
                <a:spcPct val="90000"/>
              </a:lnSpc>
            </a:pPr>
            <a:r>
              <a:rPr lang="fi-FI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-Ryhmätoiveet: https://doodle.com/hrvzpyavfcvernv3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g388a8a106e_1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762" cy="457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707" rIns="91413" bIns="45707" anchor="b" anchorCtr="0">
            <a:noAutofit/>
          </a:bodyPr>
          <a:lstStyle/>
          <a:p>
            <a:fld id="{00000000-1234-1234-1234-123412341234}" type="slidenum">
              <a:rPr lang="fi-FI" sz="800">
                <a:latin typeface="Calibri"/>
                <a:ea typeface="Calibri"/>
                <a:cs typeface="Calibri"/>
                <a:sym typeface="Calibri"/>
              </a:rPr>
              <a:pPr/>
              <a:t>8</a:t>
            </a:fld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707" rIns="91413" bIns="45707" anchor="t" anchorCtr="0">
            <a:noAutofit/>
          </a:bodyPr>
          <a:lstStyle/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r>
              <a:rPr lang="fi-FI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Jakaudutaan tapahtumatuotannon ryhmiin käymällä yksitellen kurssilaisia ja heidän toiveitaan läpi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</a:pPr>
            <a:r>
              <a:rPr lang="fi-FI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Valitkaa ryhmällenne vastuuhenkilö, jonka tehtävänä on ryhmän toiminnan koordinointi</a:t>
            </a:r>
            <a:endParaRPr/>
          </a:p>
          <a:p>
            <a:pPr>
              <a:lnSpc>
                <a:spcPct val="90000"/>
              </a:lnSpc>
            </a:pPr>
            <a:r>
              <a:rPr lang="fi-FI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-Ryhmätoiveet: https://doodle.com/hrvzpyavfcvernv3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707" rIns="91413" bIns="45707" anchor="b" anchorCtr="0">
            <a:noAutofit/>
          </a:bodyPr>
          <a:lstStyle/>
          <a:p>
            <a:fld id="{00000000-1234-1234-1234-123412341234}" type="slidenum">
              <a:rPr lang="fi-FI" sz="800">
                <a:latin typeface="Calibri"/>
                <a:ea typeface="Calibri"/>
                <a:cs typeface="Calibri"/>
                <a:sym typeface="Calibri"/>
              </a:rPr>
              <a:pPr/>
              <a:t>9</a:t>
            </a:fld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>
  <p:cSld name="Otsikko ja sisältö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body" idx="1"/>
          </p:nvPr>
        </p:nvSpPr>
        <p:spPr>
          <a:xfrm>
            <a:off x="1979612" y="1989139"/>
            <a:ext cx="68406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73" name="Google Shape;73;p13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74" name="Google Shape;74;p13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952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38" name="Google Shape;138;p22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139" name="Google Shape;139;p22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40" name="Google Shape;140;p22"/>
          <p:cNvSpPr/>
          <p:nvPr/>
        </p:nvSpPr>
        <p:spPr>
          <a:xfrm>
            <a:off x="107950" y="115888"/>
            <a:ext cx="1782236" cy="1671600"/>
          </a:xfrm>
          <a:custGeom>
            <a:avLst/>
            <a:gdLst/>
            <a:ahLst/>
            <a:cxnLst/>
            <a:rect l="l" t="t" r="r" b="b"/>
            <a:pathLst>
              <a:path w="8135" h="7628" extrusionOk="0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Google Shape;141;p22" descr="FSE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3595" y="6203674"/>
            <a:ext cx="1454813" cy="373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5467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body" idx="1"/>
          </p:nvPr>
        </p:nvSpPr>
        <p:spPr>
          <a:xfrm>
            <a:off x="1979612" y="1989139"/>
            <a:ext cx="68406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66" name="Google Shape;66;p12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67" name="Google Shape;67;p12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68" name="Google Shape;68;p12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9185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 txBox="1">
            <a:spLocks noGrp="1"/>
          </p:cNvSpPr>
          <p:nvPr>
            <p:ph type="ctrTitle"/>
          </p:nvPr>
        </p:nvSpPr>
        <p:spPr>
          <a:xfrm>
            <a:off x="684212" y="2349499"/>
            <a:ext cx="7775700" cy="18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"/>
          </p:nvPr>
        </p:nvSpPr>
        <p:spPr>
          <a:xfrm>
            <a:off x="684212" y="4292600"/>
            <a:ext cx="7775700" cy="13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/>
          <p:nvPr/>
        </p:nvSpPr>
        <p:spPr>
          <a:xfrm>
            <a:off x="107951" y="115888"/>
            <a:ext cx="2161408" cy="2027236"/>
          </a:xfrm>
          <a:custGeom>
            <a:avLst/>
            <a:gdLst/>
            <a:ahLst/>
            <a:cxnLst/>
            <a:rect l="l" t="t" r="r" b="b"/>
            <a:pathLst>
              <a:path w="8135" h="7628" extrusionOk="0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3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74" name="Google Shape;74;p13"/>
          <p:cNvSpPr txBox="1">
            <a:spLocks noGrp="1"/>
          </p:cNvSpPr>
          <p:nvPr>
            <p:ph type="ftr" idx="11"/>
          </p:nvPr>
        </p:nvSpPr>
        <p:spPr>
          <a:xfrm>
            <a:off x="1979614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75" name="Google Shape;75;p13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76" name="Google Shape;76;p13"/>
          <p:cNvSpPr txBox="1"/>
          <p:nvPr/>
        </p:nvSpPr>
        <p:spPr>
          <a:xfrm>
            <a:off x="6011862" y="6165850"/>
            <a:ext cx="14892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fi-FI" sz="900" kern="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rPr>
              <a:t>www.helsinki.fi/yliopisto</a:t>
            </a:r>
            <a:endParaRPr sz="900" kern="0">
              <a:solidFill>
                <a:srgbClr val="8C8A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Google Shape;77;p13" descr="FSE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3595" y="6203674"/>
            <a:ext cx="1454813" cy="373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6822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>
  <p:cSld name="Section 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>
            <a:spLocks noGrp="1"/>
          </p:cNvSpPr>
          <p:nvPr>
            <p:ph type="ctrTitle"/>
          </p:nvPr>
        </p:nvSpPr>
        <p:spPr>
          <a:xfrm>
            <a:off x="684213" y="2349499"/>
            <a:ext cx="7775700" cy="18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subTitle" idx="1"/>
          </p:nvPr>
        </p:nvSpPr>
        <p:spPr>
          <a:xfrm>
            <a:off x="684211" y="4292600"/>
            <a:ext cx="7775700" cy="1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4"/>
          <p:cNvSpPr/>
          <p:nvPr/>
        </p:nvSpPr>
        <p:spPr>
          <a:xfrm>
            <a:off x="107951" y="115888"/>
            <a:ext cx="2161408" cy="2027236"/>
          </a:xfrm>
          <a:custGeom>
            <a:avLst/>
            <a:gdLst/>
            <a:ahLst/>
            <a:cxnLst/>
            <a:rect l="l" t="t" r="r" b="b"/>
            <a:pathLst>
              <a:path w="8135" h="7628" extrusionOk="0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4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83" name="Google Shape;83;p14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85" name="Google Shape;85;p14"/>
          <p:cNvSpPr txBox="1"/>
          <p:nvPr/>
        </p:nvSpPr>
        <p:spPr>
          <a:xfrm>
            <a:off x="6011862" y="6165850"/>
            <a:ext cx="14892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fi-FI" sz="900" kern="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rPr>
              <a:t>www.helsinki.fi/yliopisto</a:t>
            </a:r>
            <a:endParaRPr sz="900" kern="0">
              <a:solidFill>
                <a:srgbClr val="8C8A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4" descr="FSE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3595" y="6203674"/>
            <a:ext cx="1454813" cy="373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8055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>
            <a:spLocks noGrp="1"/>
          </p:cNvSpPr>
          <p:nvPr>
            <p:ph type="body" idx="1"/>
          </p:nvPr>
        </p:nvSpPr>
        <p:spPr>
          <a:xfrm>
            <a:off x="1979613" y="1989138"/>
            <a:ext cx="33480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body" idx="2"/>
          </p:nvPr>
        </p:nvSpPr>
        <p:spPr>
          <a:xfrm>
            <a:off x="5472113" y="1989138"/>
            <a:ext cx="33480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92" name="Google Shape;92;p15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93" name="Google Shape;93;p15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341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97" name="Google Shape;97;p16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98" name="Google Shape;98;p16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181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th Picture">
  <p:cSld name="Title and Content with Pictur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>
            <a:spLocks noGrp="1"/>
          </p:cNvSpPr>
          <p:nvPr>
            <p:ph type="body" idx="1"/>
          </p:nvPr>
        </p:nvSpPr>
        <p:spPr>
          <a:xfrm>
            <a:off x="1979612" y="1989138"/>
            <a:ext cx="68406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02" name="Google Shape;102;p17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103" name="Google Shape;103;p17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04" name="Google Shape;104;p17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5" name="Google Shape;105;p17"/>
          <p:cNvSpPr>
            <a:spLocks noGrp="1"/>
          </p:cNvSpPr>
          <p:nvPr>
            <p:ph type="pic" idx="2"/>
          </p:nvPr>
        </p:nvSpPr>
        <p:spPr>
          <a:xfrm>
            <a:off x="1979613" y="2492375"/>
            <a:ext cx="6840600" cy="35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3821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th 1/2 Picture">
  <p:cSld name="Title and Content with 1/2 Picture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08" name="Google Shape;108;p18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109" name="Google Shape;109;p18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body" idx="1"/>
          </p:nvPr>
        </p:nvSpPr>
        <p:spPr>
          <a:xfrm>
            <a:off x="1979613" y="1989136"/>
            <a:ext cx="33480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Google Shape;112;p18"/>
          <p:cNvSpPr>
            <a:spLocks noGrp="1"/>
          </p:cNvSpPr>
          <p:nvPr>
            <p:ph type="pic" idx="2"/>
          </p:nvPr>
        </p:nvSpPr>
        <p:spPr>
          <a:xfrm>
            <a:off x="5472113" y="1989138"/>
            <a:ext cx="33480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00340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th small pictures">
  <p:cSld name="Title and Content with small picture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15" name="Google Shape;115;p19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116" name="Google Shape;116;p19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17" name="Google Shape;117;p19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>
            <a:off x="1979612" y="4221162"/>
            <a:ext cx="6840600" cy="18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body" idx="2"/>
          </p:nvPr>
        </p:nvSpPr>
        <p:spPr>
          <a:xfrm>
            <a:off x="1979613" y="1989138"/>
            <a:ext cx="1584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body" idx="3"/>
          </p:nvPr>
        </p:nvSpPr>
        <p:spPr>
          <a:xfrm>
            <a:off x="3708400" y="1989138"/>
            <a:ext cx="1584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body" idx="4"/>
          </p:nvPr>
        </p:nvSpPr>
        <p:spPr>
          <a:xfrm>
            <a:off x="5435600" y="1989138"/>
            <a:ext cx="1584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body" idx="5"/>
          </p:nvPr>
        </p:nvSpPr>
        <p:spPr>
          <a:xfrm>
            <a:off x="7164388" y="1989138"/>
            <a:ext cx="1584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19"/>
          <p:cNvSpPr>
            <a:spLocks noGrp="1"/>
          </p:cNvSpPr>
          <p:nvPr>
            <p:ph type="pic" idx="6"/>
          </p:nvPr>
        </p:nvSpPr>
        <p:spPr>
          <a:xfrm>
            <a:off x="1979613" y="2492375"/>
            <a:ext cx="1584300" cy="15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p19"/>
          <p:cNvSpPr>
            <a:spLocks noGrp="1"/>
          </p:cNvSpPr>
          <p:nvPr>
            <p:ph type="pic" idx="7"/>
          </p:nvPr>
        </p:nvSpPr>
        <p:spPr>
          <a:xfrm>
            <a:off x="3708400" y="2492375"/>
            <a:ext cx="1584300" cy="15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Google Shape;125;p19"/>
          <p:cNvSpPr>
            <a:spLocks noGrp="1"/>
          </p:cNvSpPr>
          <p:nvPr>
            <p:ph type="pic" idx="8"/>
          </p:nvPr>
        </p:nvSpPr>
        <p:spPr>
          <a:xfrm>
            <a:off x="5435600" y="2492375"/>
            <a:ext cx="1584300" cy="15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19"/>
          <p:cNvSpPr>
            <a:spLocks noGrp="1"/>
          </p:cNvSpPr>
          <p:nvPr>
            <p:ph type="pic" idx="9"/>
          </p:nvPr>
        </p:nvSpPr>
        <p:spPr>
          <a:xfrm>
            <a:off x="7164388" y="2492375"/>
            <a:ext cx="1584300" cy="15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70696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29" name="Google Shape;129;p20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130" name="Google Shape;130;p20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31" name="Google Shape;131;p20"/>
          <p:cNvSpPr/>
          <p:nvPr/>
        </p:nvSpPr>
        <p:spPr>
          <a:xfrm>
            <a:off x="107950" y="115888"/>
            <a:ext cx="1782236" cy="1671600"/>
          </a:xfrm>
          <a:custGeom>
            <a:avLst/>
            <a:gdLst/>
            <a:ahLst/>
            <a:cxnLst/>
            <a:rect l="l" t="t" r="r" b="b"/>
            <a:pathLst>
              <a:path w="8135" h="7628" extrusionOk="0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" name="Google Shape;132;p20" descr="FSE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3595" y="6203674"/>
            <a:ext cx="1454813" cy="373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9790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Basic">
  <p:cSld name="Title and Content Basic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>
            <a:off x="277200" y="1600200"/>
            <a:ext cx="8562000" cy="3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42912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Basic">
  <p:cSld name="Title and Content Basic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body" idx="1"/>
          </p:nvPr>
        </p:nvSpPr>
        <p:spPr>
          <a:xfrm>
            <a:off x="277200" y="1600200"/>
            <a:ext cx="8562000" cy="3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46377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Otsikkodia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685800" y="435429"/>
            <a:ext cx="7772400" cy="3165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371600" y="3766457"/>
            <a:ext cx="6400800" cy="783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56831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type="titleOnly">
  <p:cSld name="Sub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154800" y="1494971"/>
            <a:ext cx="8841600" cy="340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52228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">
  <p:cSld name="Content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ctrTitle"/>
          </p:nvPr>
        </p:nvSpPr>
        <p:spPr>
          <a:xfrm>
            <a:off x="685800" y="435430"/>
            <a:ext cx="7772400" cy="2256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ubTitle" idx="1"/>
          </p:nvPr>
        </p:nvSpPr>
        <p:spPr>
          <a:xfrm>
            <a:off x="685800" y="2823027"/>
            <a:ext cx="7772400" cy="2344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7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32984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Basic">
  <p:cSld name="Title and Content Basic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277200" y="1600200"/>
            <a:ext cx="8562000" cy="3622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277199" y="361684"/>
            <a:ext cx="8569257" cy="1249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51129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 Picture">
  <p:cSld name="Title and Content Picture">
    <p:bg>
      <p:bgPr>
        <a:solidFill>
          <a:srgbClr val="D8D8D8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277200" y="1706400"/>
            <a:ext cx="8562000" cy="351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7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7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7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7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7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277199" y="361684"/>
            <a:ext cx="8569257" cy="1249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31" name="Google Shape;31;p6"/>
          <p:cNvGrpSpPr/>
          <p:nvPr/>
        </p:nvGrpSpPr>
        <p:grpSpPr>
          <a:xfrm>
            <a:off x="-1" y="0"/>
            <a:ext cx="9145336" cy="6862856"/>
            <a:chOff x="-1" y="0"/>
            <a:chExt cx="9145336" cy="6862856"/>
          </a:xfrm>
        </p:grpSpPr>
        <p:sp>
          <p:nvSpPr>
            <p:cNvPr id="32" name="Google Shape;32;p6"/>
            <p:cNvSpPr/>
            <p:nvPr/>
          </p:nvSpPr>
          <p:spPr>
            <a:xfrm>
              <a:off x="-1" y="0"/>
              <a:ext cx="9144000" cy="1452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6"/>
            <p:cNvSpPr/>
            <p:nvPr/>
          </p:nvSpPr>
          <p:spPr>
            <a:xfrm>
              <a:off x="0" y="6717600"/>
              <a:ext cx="9144000" cy="1452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6"/>
            <p:cNvSpPr/>
            <p:nvPr/>
          </p:nvSpPr>
          <p:spPr>
            <a:xfrm>
              <a:off x="0" y="0"/>
              <a:ext cx="144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6"/>
            <p:cNvSpPr/>
            <p:nvPr/>
          </p:nvSpPr>
          <p:spPr>
            <a:xfrm>
              <a:off x="9001335" y="0"/>
              <a:ext cx="144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6" name="Google Shape;36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2564" y="5200865"/>
            <a:ext cx="1915298" cy="135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69761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 Picture Nega">
  <p:cSld name="Title and Content Picture Nega">
    <p:bg>
      <p:bgPr>
        <a:solidFill>
          <a:schemeClr val="accent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277200" y="1706400"/>
            <a:ext cx="8562000" cy="351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75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75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75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75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75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77199" y="361684"/>
            <a:ext cx="8569257" cy="1249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40" name="Google Shape;40;p7"/>
          <p:cNvGrpSpPr/>
          <p:nvPr/>
        </p:nvGrpSpPr>
        <p:grpSpPr>
          <a:xfrm>
            <a:off x="-1" y="0"/>
            <a:ext cx="9145336" cy="6862856"/>
            <a:chOff x="-1" y="0"/>
            <a:chExt cx="9145336" cy="6862856"/>
          </a:xfrm>
        </p:grpSpPr>
        <p:sp>
          <p:nvSpPr>
            <p:cNvPr id="41" name="Google Shape;41;p7"/>
            <p:cNvSpPr/>
            <p:nvPr/>
          </p:nvSpPr>
          <p:spPr>
            <a:xfrm>
              <a:off x="-1" y="0"/>
              <a:ext cx="9144000" cy="1452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7"/>
            <p:cNvSpPr/>
            <p:nvPr/>
          </p:nvSpPr>
          <p:spPr>
            <a:xfrm>
              <a:off x="0" y="6717600"/>
              <a:ext cx="9144000" cy="1452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7"/>
            <p:cNvSpPr/>
            <p:nvPr/>
          </p:nvSpPr>
          <p:spPr>
            <a:xfrm>
              <a:off x="0" y="0"/>
              <a:ext cx="144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7"/>
            <p:cNvSpPr/>
            <p:nvPr/>
          </p:nvSpPr>
          <p:spPr>
            <a:xfrm>
              <a:off x="9001335" y="0"/>
              <a:ext cx="144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5" name="Google Shape;45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2564" y="5200865"/>
            <a:ext cx="1915297" cy="135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2461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>
  <p:cSld name="Kaksi sisältökohdetta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body" idx="1"/>
          </p:nvPr>
        </p:nvSpPr>
        <p:spPr>
          <a:xfrm>
            <a:off x="277199" y="1600201"/>
            <a:ext cx="4378257" cy="36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2"/>
          </p:nvPr>
        </p:nvSpPr>
        <p:spPr>
          <a:xfrm>
            <a:off x="4468199" y="1600201"/>
            <a:ext cx="4378257" cy="36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277199" y="361684"/>
            <a:ext cx="8569257" cy="1249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79464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>
  <p:cSld name="Vain otsikk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277199" y="361684"/>
            <a:ext cx="8569257" cy="1249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6486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 type="blank">
  <p:cSld name="Tyhjä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2226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dk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ctrTitle"/>
          </p:nvPr>
        </p:nvSpPr>
        <p:spPr>
          <a:xfrm>
            <a:off x="684212" y="2349499"/>
            <a:ext cx="7775700" cy="18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1"/>
          </p:nvPr>
        </p:nvSpPr>
        <p:spPr>
          <a:xfrm>
            <a:off x="684212" y="4292600"/>
            <a:ext cx="7775700" cy="13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/>
          <p:nvPr/>
        </p:nvSpPr>
        <p:spPr>
          <a:xfrm>
            <a:off x="107951" y="115888"/>
            <a:ext cx="2161408" cy="2027236"/>
          </a:xfrm>
          <a:custGeom>
            <a:avLst/>
            <a:gdLst/>
            <a:ahLst/>
            <a:cxnLst/>
            <a:rect l="l" t="t" r="r" b="b"/>
            <a:pathLst>
              <a:path w="8135" h="7628" extrusionOk="0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5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83" name="Google Shape;83;p15"/>
          <p:cNvSpPr txBox="1">
            <a:spLocks noGrp="1"/>
          </p:cNvSpPr>
          <p:nvPr>
            <p:ph type="ftr" idx="11"/>
          </p:nvPr>
        </p:nvSpPr>
        <p:spPr>
          <a:xfrm>
            <a:off x="1979614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84" name="Google Shape;84;p15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85" name="Google Shape;85;p15"/>
          <p:cNvSpPr txBox="1"/>
          <p:nvPr/>
        </p:nvSpPr>
        <p:spPr>
          <a:xfrm>
            <a:off x="6011862" y="6165850"/>
            <a:ext cx="14892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fi-FI" sz="900" kern="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rPr>
              <a:t>www.helsinki.fi/yliopisto</a:t>
            </a:r>
            <a:endParaRPr sz="900" kern="0">
              <a:solidFill>
                <a:srgbClr val="8C8A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5" descr="FSE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3595" y="6203674"/>
            <a:ext cx="1454813" cy="373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78412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>
            <a:spLocks noGrp="1"/>
          </p:cNvSpPr>
          <p:nvPr>
            <p:ph type="body" idx="1"/>
          </p:nvPr>
        </p:nvSpPr>
        <p:spPr>
          <a:xfrm>
            <a:off x="1979612" y="1989139"/>
            <a:ext cx="68406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dt" idx="10"/>
          </p:nvPr>
        </p:nvSpPr>
        <p:spPr>
          <a:xfrm>
            <a:off x="7500959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46" name="Google Shape;146;p22"/>
          <p:cNvSpPr txBox="1">
            <a:spLocks noGrp="1"/>
          </p:cNvSpPr>
          <p:nvPr>
            <p:ph type="sldNum" idx="12"/>
          </p:nvPr>
        </p:nvSpPr>
        <p:spPr>
          <a:xfrm>
            <a:off x="8388351" y="6165852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147" name="Google Shape;147;p22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48" name="Google Shape;148;p22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20697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dk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>
            <a:spLocks noGrp="1"/>
          </p:cNvSpPr>
          <p:nvPr>
            <p:ph type="ctrTitle"/>
          </p:nvPr>
        </p:nvSpPr>
        <p:spPr>
          <a:xfrm>
            <a:off x="684212" y="2349500"/>
            <a:ext cx="7775700" cy="18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1"/>
          </p:nvPr>
        </p:nvSpPr>
        <p:spPr>
          <a:xfrm>
            <a:off x="684212" y="4292600"/>
            <a:ext cx="7775700" cy="13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2" name="Google Shape;152;p23"/>
          <p:cNvSpPr/>
          <p:nvPr/>
        </p:nvSpPr>
        <p:spPr>
          <a:xfrm>
            <a:off x="107951" y="115888"/>
            <a:ext cx="2161408" cy="2027236"/>
          </a:xfrm>
          <a:custGeom>
            <a:avLst/>
            <a:gdLst/>
            <a:ahLst/>
            <a:cxnLst/>
            <a:rect l="l" t="t" r="r" b="b"/>
            <a:pathLst>
              <a:path w="8135" h="7628" extrusionOk="0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3"/>
          <p:cNvSpPr txBox="1">
            <a:spLocks noGrp="1"/>
          </p:cNvSpPr>
          <p:nvPr>
            <p:ph type="dt" idx="10"/>
          </p:nvPr>
        </p:nvSpPr>
        <p:spPr>
          <a:xfrm>
            <a:off x="7500959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54" name="Google Shape;154;p23"/>
          <p:cNvSpPr txBox="1">
            <a:spLocks noGrp="1"/>
          </p:cNvSpPr>
          <p:nvPr>
            <p:ph type="ftr" idx="11"/>
          </p:nvPr>
        </p:nvSpPr>
        <p:spPr>
          <a:xfrm>
            <a:off x="1979616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55" name="Google Shape;155;p23"/>
          <p:cNvSpPr txBox="1">
            <a:spLocks noGrp="1"/>
          </p:cNvSpPr>
          <p:nvPr>
            <p:ph type="sldNum" idx="12"/>
          </p:nvPr>
        </p:nvSpPr>
        <p:spPr>
          <a:xfrm>
            <a:off x="8388351" y="6165852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156" name="Google Shape;156;p23"/>
          <p:cNvSpPr txBox="1"/>
          <p:nvPr/>
        </p:nvSpPr>
        <p:spPr>
          <a:xfrm>
            <a:off x="6011863" y="6165850"/>
            <a:ext cx="14892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fi-FI" sz="900" kern="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rPr>
              <a:t>www.helsinki.fi/yliopisto</a:t>
            </a:r>
            <a:endParaRPr sz="900" kern="0">
              <a:solidFill>
                <a:srgbClr val="8C8A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23" descr="FSE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3596" y="6203674"/>
            <a:ext cx="1454813" cy="373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043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>
  <p:cSld name="Section Header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4"/>
          <p:cNvSpPr txBox="1">
            <a:spLocks noGrp="1"/>
          </p:cNvSpPr>
          <p:nvPr>
            <p:ph type="ctrTitle"/>
          </p:nvPr>
        </p:nvSpPr>
        <p:spPr>
          <a:xfrm>
            <a:off x="684214" y="2349500"/>
            <a:ext cx="7775700" cy="18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subTitle" idx="1"/>
          </p:nvPr>
        </p:nvSpPr>
        <p:spPr>
          <a:xfrm>
            <a:off x="684211" y="4292601"/>
            <a:ext cx="7775700" cy="1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1" name="Google Shape;161;p24"/>
          <p:cNvSpPr/>
          <p:nvPr/>
        </p:nvSpPr>
        <p:spPr>
          <a:xfrm>
            <a:off x="107951" y="115888"/>
            <a:ext cx="2161408" cy="2027236"/>
          </a:xfrm>
          <a:custGeom>
            <a:avLst/>
            <a:gdLst/>
            <a:ahLst/>
            <a:cxnLst/>
            <a:rect l="l" t="t" r="r" b="b"/>
            <a:pathLst>
              <a:path w="8135" h="7628" extrusionOk="0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4"/>
          <p:cNvSpPr txBox="1">
            <a:spLocks noGrp="1"/>
          </p:cNvSpPr>
          <p:nvPr>
            <p:ph type="dt" idx="10"/>
          </p:nvPr>
        </p:nvSpPr>
        <p:spPr>
          <a:xfrm>
            <a:off x="7500959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63" name="Google Shape;163;p24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64" name="Google Shape;164;p24"/>
          <p:cNvSpPr txBox="1">
            <a:spLocks noGrp="1"/>
          </p:cNvSpPr>
          <p:nvPr>
            <p:ph type="sldNum" idx="12"/>
          </p:nvPr>
        </p:nvSpPr>
        <p:spPr>
          <a:xfrm>
            <a:off x="8388351" y="6165852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165" name="Google Shape;165;p24"/>
          <p:cNvSpPr txBox="1"/>
          <p:nvPr/>
        </p:nvSpPr>
        <p:spPr>
          <a:xfrm>
            <a:off x="6011863" y="6165850"/>
            <a:ext cx="14892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fi-FI" sz="900" kern="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rPr>
              <a:t>www.helsinki.fi/yliopisto</a:t>
            </a:r>
            <a:endParaRPr sz="900" kern="0">
              <a:solidFill>
                <a:srgbClr val="8C8A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" name="Google Shape;166;p24" descr="FSE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3596" y="6203674"/>
            <a:ext cx="1454813" cy="373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61623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5"/>
          <p:cNvSpPr txBox="1">
            <a:spLocks noGrp="1"/>
          </p:cNvSpPr>
          <p:nvPr>
            <p:ph type="body" idx="1"/>
          </p:nvPr>
        </p:nvSpPr>
        <p:spPr>
          <a:xfrm>
            <a:off x="1979614" y="1989138"/>
            <a:ext cx="33480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9" name="Google Shape;169;p25"/>
          <p:cNvSpPr txBox="1">
            <a:spLocks noGrp="1"/>
          </p:cNvSpPr>
          <p:nvPr>
            <p:ph type="body" idx="2"/>
          </p:nvPr>
        </p:nvSpPr>
        <p:spPr>
          <a:xfrm>
            <a:off x="5472114" y="1989138"/>
            <a:ext cx="33480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0" name="Google Shape;170;p25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dt" idx="10"/>
          </p:nvPr>
        </p:nvSpPr>
        <p:spPr>
          <a:xfrm>
            <a:off x="7500959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72" name="Google Shape;172;p25"/>
          <p:cNvSpPr txBox="1">
            <a:spLocks noGrp="1"/>
          </p:cNvSpPr>
          <p:nvPr>
            <p:ph type="sldNum" idx="12"/>
          </p:nvPr>
        </p:nvSpPr>
        <p:spPr>
          <a:xfrm>
            <a:off x="8388351" y="6165852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173" name="Google Shape;173;p25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2960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6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6" name="Google Shape;176;p26"/>
          <p:cNvSpPr txBox="1">
            <a:spLocks noGrp="1"/>
          </p:cNvSpPr>
          <p:nvPr>
            <p:ph type="dt" idx="10"/>
          </p:nvPr>
        </p:nvSpPr>
        <p:spPr>
          <a:xfrm>
            <a:off x="7500959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77" name="Google Shape;177;p26"/>
          <p:cNvSpPr txBox="1">
            <a:spLocks noGrp="1"/>
          </p:cNvSpPr>
          <p:nvPr>
            <p:ph type="sldNum" idx="12"/>
          </p:nvPr>
        </p:nvSpPr>
        <p:spPr>
          <a:xfrm>
            <a:off x="8388351" y="6165852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178" name="Google Shape;178;p26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1507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th Picture">
  <p:cSld name="Title and Content with Picture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"/>
          <p:cNvSpPr txBox="1">
            <a:spLocks noGrp="1"/>
          </p:cNvSpPr>
          <p:nvPr>
            <p:ph type="body" idx="1"/>
          </p:nvPr>
        </p:nvSpPr>
        <p:spPr>
          <a:xfrm>
            <a:off x="1979612" y="1989138"/>
            <a:ext cx="68406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27"/>
          <p:cNvSpPr txBox="1">
            <a:spLocks noGrp="1"/>
          </p:cNvSpPr>
          <p:nvPr>
            <p:ph type="dt" idx="10"/>
          </p:nvPr>
        </p:nvSpPr>
        <p:spPr>
          <a:xfrm>
            <a:off x="7500959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82" name="Google Shape;182;p27"/>
          <p:cNvSpPr txBox="1">
            <a:spLocks noGrp="1"/>
          </p:cNvSpPr>
          <p:nvPr>
            <p:ph type="sldNum" idx="12"/>
          </p:nvPr>
        </p:nvSpPr>
        <p:spPr>
          <a:xfrm>
            <a:off x="8388351" y="6165852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183" name="Google Shape;183;p27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84" name="Google Shape;184;p27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5" name="Google Shape;185;p27"/>
          <p:cNvSpPr>
            <a:spLocks noGrp="1"/>
          </p:cNvSpPr>
          <p:nvPr>
            <p:ph type="pic" idx="2"/>
          </p:nvPr>
        </p:nvSpPr>
        <p:spPr>
          <a:xfrm>
            <a:off x="1979614" y="2492376"/>
            <a:ext cx="6840600" cy="35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57127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th 1/2 Picture">
  <p:cSld name="Title and Content with 1/2 Picture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8"/>
          <p:cNvSpPr txBox="1">
            <a:spLocks noGrp="1"/>
          </p:cNvSpPr>
          <p:nvPr>
            <p:ph type="dt" idx="10"/>
          </p:nvPr>
        </p:nvSpPr>
        <p:spPr>
          <a:xfrm>
            <a:off x="7500959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88" name="Google Shape;188;p28"/>
          <p:cNvSpPr txBox="1">
            <a:spLocks noGrp="1"/>
          </p:cNvSpPr>
          <p:nvPr>
            <p:ph type="sldNum" idx="12"/>
          </p:nvPr>
        </p:nvSpPr>
        <p:spPr>
          <a:xfrm>
            <a:off x="8388351" y="6165852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189" name="Google Shape;189;p28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90" name="Google Shape;190;p28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1" name="Google Shape;191;p28"/>
          <p:cNvSpPr txBox="1">
            <a:spLocks noGrp="1"/>
          </p:cNvSpPr>
          <p:nvPr>
            <p:ph type="body" idx="1"/>
          </p:nvPr>
        </p:nvSpPr>
        <p:spPr>
          <a:xfrm>
            <a:off x="1979614" y="1989137"/>
            <a:ext cx="33480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2" name="Google Shape;192;p28"/>
          <p:cNvSpPr>
            <a:spLocks noGrp="1"/>
          </p:cNvSpPr>
          <p:nvPr>
            <p:ph type="pic" idx="2"/>
          </p:nvPr>
        </p:nvSpPr>
        <p:spPr>
          <a:xfrm>
            <a:off x="5472114" y="1989138"/>
            <a:ext cx="33480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1683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th small pictures">
  <p:cSld name="Title and Content with small pictures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9"/>
          <p:cNvSpPr txBox="1">
            <a:spLocks noGrp="1"/>
          </p:cNvSpPr>
          <p:nvPr>
            <p:ph type="dt" idx="10"/>
          </p:nvPr>
        </p:nvSpPr>
        <p:spPr>
          <a:xfrm>
            <a:off x="7500959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95" name="Google Shape;195;p29"/>
          <p:cNvSpPr txBox="1">
            <a:spLocks noGrp="1"/>
          </p:cNvSpPr>
          <p:nvPr>
            <p:ph type="sldNum" idx="12"/>
          </p:nvPr>
        </p:nvSpPr>
        <p:spPr>
          <a:xfrm>
            <a:off x="8388351" y="6165852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196" name="Google Shape;196;p29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97" name="Google Shape;197;p29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8" name="Google Shape;198;p29"/>
          <p:cNvSpPr txBox="1">
            <a:spLocks noGrp="1"/>
          </p:cNvSpPr>
          <p:nvPr>
            <p:ph type="body" idx="1"/>
          </p:nvPr>
        </p:nvSpPr>
        <p:spPr>
          <a:xfrm>
            <a:off x="1979613" y="4221163"/>
            <a:ext cx="6840600" cy="18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9" name="Google Shape;199;p29"/>
          <p:cNvSpPr txBox="1">
            <a:spLocks noGrp="1"/>
          </p:cNvSpPr>
          <p:nvPr>
            <p:ph type="body" idx="2"/>
          </p:nvPr>
        </p:nvSpPr>
        <p:spPr>
          <a:xfrm>
            <a:off x="1979614" y="1989138"/>
            <a:ext cx="1584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0" name="Google Shape;200;p29"/>
          <p:cNvSpPr txBox="1">
            <a:spLocks noGrp="1"/>
          </p:cNvSpPr>
          <p:nvPr>
            <p:ph type="body" idx="3"/>
          </p:nvPr>
        </p:nvSpPr>
        <p:spPr>
          <a:xfrm>
            <a:off x="3708400" y="1989138"/>
            <a:ext cx="1584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1" name="Google Shape;201;p29"/>
          <p:cNvSpPr txBox="1">
            <a:spLocks noGrp="1"/>
          </p:cNvSpPr>
          <p:nvPr>
            <p:ph type="body" idx="4"/>
          </p:nvPr>
        </p:nvSpPr>
        <p:spPr>
          <a:xfrm>
            <a:off x="5435600" y="1989138"/>
            <a:ext cx="1584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2" name="Google Shape;202;p29"/>
          <p:cNvSpPr txBox="1">
            <a:spLocks noGrp="1"/>
          </p:cNvSpPr>
          <p:nvPr>
            <p:ph type="body" idx="5"/>
          </p:nvPr>
        </p:nvSpPr>
        <p:spPr>
          <a:xfrm>
            <a:off x="7164388" y="1989138"/>
            <a:ext cx="1584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3" name="Google Shape;203;p29"/>
          <p:cNvSpPr>
            <a:spLocks noGrp="1"/>
          </p:cNvSpPr>
          <p:nvPr>
            <p:ph type="pic" idx="6"/>
          </p:nvPr>
        </p:nvSpPr>
        <p:spPr>
          <a:xfrm>
            <a:off x="1979614" y="2492376"/>
            <a:ext cx="1584300" cy="15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4" name="Google Shape;204;p29"/>
          <p:cNvSpPr>
            <a:spLocks noGrp="1"/>
          </p:cNvSpPr>
          <p:nvPr>
            <p:ph type="pic" idx="7"/>
          </p:nvPr>
        </p:nvSpPr>
        <p:spPr>
          <a:xfrm>
            <a:off x="3708400" y="2492376"/>
            <a:ext cx="1584300" cy="15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5" name="Google Shape;205;p29"/>
          <p:cNvSpPr>
            <a:spLocks noGrp="1"/>
          </p:cNvSpPr>
          <p:nvPr>
            <p:ph type="pic" idx="8"/>
          </p:nvPr>
        </p:nvSpPr>
        <p:spPr>
          <a:xfrm>
            <a:off x="5435600" y="2492376"/>
            <a:ext cx="1584300" cy="15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6" name="Google Shape;206;p29"/>
          <p:cNvSpPr>
            <a:spLocks noGrp="1"/>
          </p:cNvSpPr>
          <p:nvPr>
            <p:ph type="pic" idx="9"/>
          </p:nvPr>
        </p:nvSpPr>
        <p:spPr>
          <a:xfrm>
            <a:off x="7164388" y="2492376"/>
            <a:ext cx="1584300" cy="15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56754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0"/>
          <p:cNvSpPr txBox="1">
            <a:spLocks noGrp="1"/>
          </p:cNvSpPr>
          <p:nvPr>
            <p:ph type="dt" idx="10"/>
          </p:nvPr>
        </p:nvSpPr>
        <p:spPr>
          <a:xfrm>
            <a:off x="7500959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209" name="Google Shape;209;p30"/>
          <p:cNvSpPr txBox="1">
            <a:spLocks noGrp="1"/>
          </p:cNvSpPr>
          <p:nvPr>
            <p:ph type="sldNum" idx="12"/>
          </p:nvPr>
        </p:nvSpPr>
        <p:spPr>
          <a:xfrm>
            <a:off x="8388351" y="6165852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210" name="Google Shape;210;p30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211" name="Google Shape;211;p30"/>
          <p:cNvSpPr/>
          <p:nvPr/>
        </p:nvSpPr>
        <p:spPr>
          <a:xfrm>
            <a:off x="107951" y="115888"/>
            <a:ext cx="1782236" cy="1671600"/>
          </a:xfrm>
          <a:custGeom>
            <a:avLst/>
            <a:gdLst/>
            <a:ahLst/>
            <a:cxnLst/>
            <a:rect l="l" t="t" r="r" b="b"/>
            <a:pathLst>
              <a:path w="8135" h="7628" extrusionOk="0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p30" descr="FSE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3596" y="6203674"/>
            <a:ext cx="1454813" cy="373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63932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body" idx="1"/>
          </p:nvPr>
        </p:nvSpPr>
        <p:spPr>
          <a:xfrm>
            <a:off x="1979612" y="1989139"/>
            <a:ext cx="6840538" cy="403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66" name="Google Shape;66;p12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/>
              <a:pPr/>
              <a:t>‹#›</a:t>
            </a:fld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86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68" name="Google Shape;68;p12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538" cy="115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6365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>
  <p:cSld name="Section Header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>
            <a:spLocks noGrp="1"/>
          </p:cNvSpPr>
          <p:nvPr>
            <p:ph type="ctrTitle"/>
          </p:nvPr>
        </p:nvSpPr>
        <p:spPr>
          <a:xfrm>
            <a:off x="684213" y="2349499"/>
            <a:ext cx="7775700" cy="18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1"/>
          </p:nvPr>
        </p:nvSpPr>
        <p:spPr>
          <a:xfrm>
            <a:off x="684211" y="4292600"/>
            <a:ext cx="7775700" cy="1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/>
          <p:nvPr/>
        </p:nvSpPr>
        <p:spPr>
          <a:xfrm>
            <a:off x="107951" y="115888"/>
            <a:ext cx="2161408" cy="2027236"/>
          </a:xfrm>
          <a:custGeom>
            <a:avLst/>
            <a:gdLst/>
            <a:ahLst/>
            <a:cxnLst/>
            <a:rect l="l" t="t" r="r" b="b"/>
            <a:pathLst>
              <a:path w="8135" h="7628" extrusionOk="0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6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92" name="Google Shape;92;p16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93" name="Google Shape;93;p16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94" name="Google Shape;94;p16"/>
          <p:cNvSpPr txBox="1"/>
          <p:nvPr/>
        </p:nvSpPr>
        <p:spPr>
          <a:xfrm>
            <a:off x="6011862" y="6165850"/>
            <a:ext cx="14892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fi-FI" sz="900" kern="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rPr>
              <a:t>www.helsinki.fi/yliopisto</a:t>
            </a:r>
            <a:endParaRPr sz="900" kern="0">
              <a:solidFill>
                <a:srgbClr val="8C8A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" name="Google Shape;95;p16" descr="FSE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3595" y="6203674"/>
            <a:ext cx="1454813" cy="373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47346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 txBox="1">
            <a:spLocks noGrp="1"/>
          </p:cNvSpPr>
          <p:nvPr>
            <p:ph type="ctrTitle"/>
          </p:nvPr>
        </p:nvSpPr>
        <p:spPr>
          <a:xfrm>
            <a:off x="684212" y="2349499"/>
            <a:ext cx="7775576" cy="187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"/>
          </p:nvPr>
        </p:nvSpPr>
        <p:spPr>
          <a:xfrm>
            <a:off x="684212" y="4292600"/>
            <a:ext cx="7775576" cy="135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/>
          <p:nvPr/>
        </p:nvSpPr>
        <p:spPr>
          <a:xfrm>
            <a:off x="107951" y="115888"/>
            <a:ext cx="2161402" cy="2027228"/>
          </a:xfrm>
          <a:custGeom>
            <a:avLst/>
            <a:gdLst/>
            <a:ahLst/>
            <a:cxnLst/>
            <a:rect l="l" t="t" r="r" b="b"/>
            <a:pathLst>
              <a:path w="8135" h="7628" extrusionOk="0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3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74" name="Google Shape;74;p13"/>
          <p:cNvSpPr txBox="1">
            <a:spLocks noGrp="1"/>
          </p:cNvSpPr>
          <p:nvPr>
            <p:ph type="ftr" idx="11"/>
          </p:nvPr>
        </p:nvSpPr>
        <p:spPr>
          <a:xfrm>
            <a:off x="1979614" y="6165850"/>
            <a:ext cx="2592385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75" name="Google Shape;75;p13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/>
              <a:pPr/>
              <a:t>‹#›</a:t>
            </a:fld>
            <a:endParaRPr/>
          </a:p>
        </p:txBody>
      </p:sp>
      <p:sp>
        <p:nvSpPr>
          <p:cNvPr id="76" name="Google Shape;76;p13"/>
          <p:cNvSpPr txBox="1"/>
          <p:nvPr/>
        </p:nvSpPr>
        <p:spPr>
          <a:xfrm>
            <a:off x="6011862" y="6165850"/>
            <a:ext cx="1489095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fi-FI" sz="900" kern="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rPr>
              <a:t>www.helsinki.fi/yliopisto</a:t>
            </a:r>
            <a:endParaRPr sz="900" kern="0">
              <a:solidFill>
                <a:srgbClr val="8C8A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Google Shape;77;p13" descr="FSE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3595" y="6203674"/>
            <a:ext cx="1454813" cy="373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15714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>
  <p:cSld name="Section 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>
            <a:spLocks noGrp="1"/>
          </p:cNvSpPr>
          <p:nvPr>
            <p:ph type="ctrTitle"/>
          </p:nvPr>
        </p:nvSpPr>
        <p:spPr>
          <a:xfrm>
            <a:off x="684213" y="2349499"/>
            <a:ext cx="7775574" cy="187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subTitle" idx="1"/>
          </p:nvPr>
        </p:nvSpPr>
        <p:spPr>
          <a:xfrm>
            <a:off x="684211" y="4292600"/>
            <a:ext cx="7775578" cy="136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4"/>
          <p:cNvSpPr/>
          <p:nvPr/>
        </p:nvSpPr>
        <p:spPr>
          <a:xfrm>
            <a:off x="107951" y="115888"/>
            <a:ext cx="2161402" cy="2027228"/>
          </a:xfrm>
          <a:custGeom>
            <a:avLst/>
            <a:gdLst/>
            <a:ahLst/>
            <a:cxnLst/>
            <a:rect l="l" t="t" r="r" b="b"/>
            <a:pathLst>
              <a:path w="8135" h="7628" extrusionOk="0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4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83" name="Google Shape;83;p14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86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/>
              <a:pPr/>
              <a:t>‹#›</a:t>
            </a:fld>
            <a:endParaRPr/>
          </a:p>
        </p:txBody>
      </p:sp>
      <p:sp>
        <p:nvSpPr>
          <p:cNvPr id="85" name="Google Shape;85;p14"/>
          <p:cNvSpPr txBox="1"/>
          <p:nvPr/>
        </p:nvSpPr>
        <p:spPr>
          <a:xfrm>
            <a:off x="6011862" y="6165850"/>
            <a:ext cx="1489095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fi-FI" sz="900" kern="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rPr>
              <a:t>www.helsinki.fi/yliopisto</a:t>
            </a:r>
            <a:endParaRPr sz="900" kern="0">
              <a:solidFill>
                <a:srgbClr val="8C8A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4" descr="FSE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3595" y="6203674"/>
            <a:ext cx="1454813" cy="373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69008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>
            <a:spLocks noGrp="1"/>
          </p:cNvSpPr>
          <p:nvPr>
            <p:ph type="body" idx="1"/>
          </p:nvPr>
        </p:nvSpPr>
        <p:spPr>
          <a:xfrm>
            <a:off x="1979613" y="1989138"/>
            <a:ext cx="3348038" cy="403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body" idx="2"/>
          </p:nvPr>
        </p:nvSpPr>
        <p:spPr>
          <a:xfrm>
            <a:off x="5472113" y="1989138"/>
            <a:ext cx="3348036" cy="403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538" cy="115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92" name="Google Shape;92;p15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/>
              <a:pPr/>
              <a:t>‹#›</a:t>
            </a:fld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86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9565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538" cy="115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97" name="Google Shape;97;p16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/>
              <a:pPr/>
              <a:t>‹#›</a:t>
            </a:fld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86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0382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th Picture">
  <p:cSld name="Title and Content with Pictur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>
            <a:spLocks noGrp="1"/>
          </p:cNvSpPr>
          <p:nvPr>
            <p:ph type="body" idx="1"/>
          </p:nvPr>
        </p:nvSpPr>
        <p:spPr>
          <a:xfrm>
            <a:off x="1979612" y="1989138"/>
            <a:ext cx="6840538" cy="511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02" name="Google Shape;102;p17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/>
              <a:pPr/>
              <a:t>‹#›</a:t>
            </a:fld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86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04" name="Google Shape;104;p17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538" cy="115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5" name="Google Shape;105;p17"/>
          <p:cNvSpPr>
            <a:spLocks noGrp="1"/>
          </p:cNvSpPr>
          <p:nvPr>
            <p:ph type="pic" idx="2"/>
          </p:nvPr>
        </p:nvSpPr>
        <p:spPr>
          <a:xfrm>
            <a:off x="1979613" y="2492375"/>
            <a:ext cx="6840537" cy="3529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67117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th 1/2 Picture">
  <p:cSld name="Title and Content with 1/2 Picture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08" name="Google Shape;108;p18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/>
              <a:pPr/>
              <a:t>‹#›</a:t>
            </a:fld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86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538" cy="115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body" idx="1"/>
          </p:nvPr>
        </p:nvSpPr>
        <p:spPr>
          <a:xfrm>
            <a:off x="1979613" y="1989136"/>
            <a:ext cx="3348038" cy="4032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Google Shape;112;p18"/>
          <p:cNvSpPr>
            <a:spLocks noGrp="1"/>
          </p:cNvSpPr>
          <p:nvPr>
            <p:ph type="pic" idx="2"/>
          </p:nvPr>
        </p:nvSpPr>
        <p:spPr>
          <a:xfrm>
            <a:off x="5472113" y="1989138"/>
            <a:ext cx="3348037" cy="403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35577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th small pictures">
  <p:cSld name="Title and Content with small picture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15" name="Google Shape;115;p19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/>
              <a:pPr/>
              <a:t>‹#›</a:t>
            </a:fld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86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17" name="Google Shape;117;p19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538" cy="115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>
            <a:off x="1979612" y="4221162"/>
            <a:ext cx="6840537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body" idx="2"/>
          </p:nvPr>
        </p:nvSpPr>
        <p:spPr>
          <a:xfrm>
            <a:off x="1979613" y="1989138"/>
            <a:ext cx="1584325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body" idx="3"/>
          </p:nvPr>
        </p:nvSpPr>
        <p:spPr>
          <a:xfrm>
            <a:off x="3708400" y="1989138"/>
            <a:ext cx="1584325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body" idx="4"/>
          </p:nvPr>
        </p:nvSpPr>
        <p:spPr>
          <a:xfrm>
            <a:off x="5435600" y="1989138"/>
            <a:ext cx="1584325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body" idx="5"/>
          </p:nvPr>
        </p:nvSpPr>
        <p:spPr>
          <a:xfrm>
            <a:off x="7164388" y="1989138"/>
            <a:ext cx="1584325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19"/>
          <p:cNvSpPr>
            <a:spLocks noGrp="1"/>
          </p:cNvSpPr>
          <p:nvPr>
            <p:ph type="pic" idx="6"/>
          </p:nvPr>
        </p:nvSpPr>
        <p:spPr>
          <a:xfrm>
            <a:off x="1979613" y="2492375"/>
            <a:ext cx="1584325" cy="158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p19"/>
          <p:cNvSpPr>
            <a:spLocks noGrp="1"/>
          </p:cNvSpPr>
          <p:nvPr>
            <p:ph type="pic" idx="7"/>
          </p:nvPr>
        </p:nvSpPr>
        <p:spPr>
          <a:xfrm>
            <a:off x="3708400" y="2492375"/>
            <a:ext cx="1584325" cy="158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Google Shape;125;p19"/>
          <p:cNvSpPr>
            <a:spLocks noGrp="1"/>
          </p:cNvSpPr>
          <p:nvPr>
            <p:ph type="pic" idx="8"/>
          </p:nvPr>
        </p:nvSpPr>
        <p:spPr>
          <a:xfrm>
            <a:off x="5435600" y="2492375"/>
            <a:ext cx="1584325" cy="158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19"/>
          <p:cNvSpPr>
            <a:spLocks noGrp="1"/>
          </p:cNvSpPr>
          <p:nvPr>
            <p:ph type="pic" idx="9"/>
          </p:nvPr>
        </p:nvSpPr>
        <p:spPr>
          <a:xfrm>
            <a:off x="7164388" y="2492375"/>
            <a:ext cx="1584325" cy="158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42418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29" name="Google Shape;129;p20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/>
              <a:pPr/>
              <a:t>‹#›</a:t>
            </a:fld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86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31" name="Google Shape;131;p20"/>
          <p:cNvSpPr/>
          <p:nvPr/>
        </p:nvSpPr>
        <p:spPr>
          <a:xfrm>
            <a:off x="107950" y="115888"/>
            <a:ext cx="1782228" cy="1671592"/>
          </a:xfrm>
          <a:custGeom>
            <a:avLst/>
            <a:gdLst/>
            <a:ahLst/>
            <a:cxnLst/>
            <a:rect l="l" t="t" r="r" b="b"/>
            <a:pathLst>
              <a:path w="8135" h="7628" extrusionOk="0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" name="Google Shape;132;p20" descr="FSE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3595" y="6203674"/>
            <a:ext cx="1454813" cy="373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8852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1979613" y="1989138"/>
            <a:ext cx="33480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body" idx="2"/>
          </p:nvPr>
        </p:nvSpPr>
        <p:spPr>
          <a:xfrm>
            <a:off x="5472113" y="1989138"/>
            <a:ext cx="33480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01" name="Google Shape;101;p17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102" name="Google Shape;102;p17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755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06" name="Google Shape;106;p18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107" name="Google Shape;107;p18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649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th Picture">
  <p:cSld name="Title and Content with Pictur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>
            <a:spLocks noGrp="1"/>
          </p:cNvSpPr>
          <p:nvPr>
            <p:ph type="body" idx="1"/>
          </p:nvPr>
        </p:nvSpPr>
        <p:spPr>
          <a:xfrm>
            <a:off x="1979612" y="1989138"/>
            <a:ext cx="68406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11" name="Google Shape;111;p19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112" name="Google Shape;112;p19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4" name="Google Shape;114;p19"/>
          <p:cNvSpPr>
            <a:spLocks noGrp="1"/>
          </p:cNvSpPr>
          <p:nvPr>
            <p:ph type="pic" idx="2"/>
          </p:nvPr>
        </p:nvSpPr>
        <p:spPr>
          <a:xfrm>
            <a:off x="1979613" y="2492375"/>
            <a:ext cx="6840600" cy="35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5300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th 1/2 Picture">
  <p:cSld name="Title and Content with 1/2 Pictur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17" name="Google Shape;117;p20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118" name="Google Shape;118;p20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19" name="Google Shape;119;p20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body" idx="1"/>
          </p:nvPr>
        </p:nvSpPr>
        <p:spPr>
          <a:xfrm>
            <a:off x="1979613" y="1989136"/>
            <a:ext cx="33480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20"/>
          <p:cNvSpPr>
            <a:spLocks noGrp="1"/>
          </p:cNvSpPr>
          <p:nvPr>
            <p:ph type="pic" idx="2"/>
          </p:nvPr>
        </p:nvSpPr>
        <p:spPr>
          <a:xfrm>
            <a:off x="5472113" y="1989138"/>
            <a:ext cx="33480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9163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th small pictures">
  <p:cSld name="Title and Content with small picture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24" name="Google Shape;124;p21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‹#›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125" name="Google Shape;125;p21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>
              <a:solidFill>
                <a:srgbClr val="8C8A87"/>
              </a:solidFill>
            </a:endParaRPr>
          </a:p>
        </p:txBody>
      </p:sp>
      <p:sp>
        <p:nvSpPr>
          <p:cNvPr id="126" name="Google Shape;126;p21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body" idx="1"/>
          </p:nvPr>
        </p:nvSpPr>
        <p:spPr>
          <a:xfrm>
            <a:off x="1979612" y="4221162"/>
            <a:ext cx="6840600" cy="18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body" idx="2"/>
          </p:nvPr>
        </p:nvSpPr>
        <p:spPr>
          <a:xfrm>
            <a:off x="1979613" y="1989138"/>
            <a:ext cx="1584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body" idx="3"/>
          </p:nvPr>
        </p:nvSpPr>
        <p:spPr>
          <a:xfrm>
            <a:off x="3708400" y="1989138"/>
            <a:ext cx="1584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Google Shape;130;p21"/>
          <p:cNvSpPr txBox="1">
            <a:spLocks noGrp="1"/>
          </p:cNvSpPr>
          <p:nvPr>
            <p:ph type="body" idx="4"/>
          </p:nvPr>
        </p:nvSpPr>
        <p:spPr>
          <a:xfrm>
            <a:off x="5435600" y="1989138"/>
            <a:ext cx="1584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body" idx="5"/>
          </p:nvPr>
        </p:nvSpPr>
        <p:spPr>
          <a:xfrm>
            <a:off x="7164388" y="1989138"/>
            <a:ext cx="1584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21"/>
          <p:cNvSpPr>
            <a:spLocks noGrp="1"/>
          </p:cNvSpPr>
          <p:nvPr>
            <p:ph type="pic" idx="6"/>
          </p:nvPr>
        </p:nvSpPr>
        <p:spPr>
          <a:xfrm>
            <a:off x="1979613" y="2492375"/>
            <a:ext cx="1584300" cy="15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21"/>
          <p:cNvSpPr>
            <a:spLocks noGrp="1"/>
          </p:cNvSpPr>
          <p:nvPr>
            <p:ph type="pic" idx="7"/>
          </p:nvPr>
        </p:nvSpPr>
        <p:spPr>
          <a:xfrm>
            <a:off x="3708400" y="2492375"/>
            <a:ext cx="1584300" cy="15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Google Shape;134;p21"/>
          <p:cNvSpPr>
            <a:spLocks noGrp="1"/>
          </p:cNvSpPr>
          <p:nvPr>
            <p:ph type="pic" idx="8"/>
          </p:nvPr>
        </p:nvSpPr>
        <p:spPr>
          <a:xfrm>
            <a:off x="5435600" y="2492375"/>
            <a:ext cx="1584300" cy="15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" name="Google Shape;135;p21"/>
          <p:cNvSpPr>
            <a:spLocks noGrp="1"/>
          </p:cNvSpPr>
          <p:nvPr>
            <p:ph type="pic" idx="9"/>
          </p:nvPr>
        </p:nvSpPr>
        <p:spPr>
          <a:xfrm>
            <a:off x="7164388" y="2492375"/>
            <a:ext cx="1584300" cy="15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2088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theme" Target="../theme/theme2.xml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jpg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Relationship Id="rId9" Type="http://schemas.openxmlformats.org/officeDocument/2006/relationships/slideLayout" Target="../slideLayouts/slideLayout29.xml"/><Relationship Id="rId1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Relationship Id="rId9" Type="http://schemas.openxmlformats.org/officeDocument/2006/relationships/slideLayout" Target="../slideLayouts/slideLayout38.xml"/><Relationship Id="rId10" Type="http://schemas.openxmlformats.org/officeDocument/2006/relationships/theme" Target="../theme/theme4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theme" Target="../theme/theme5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1979612" y="1989139"/>
            <a:ext cx="68406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8C8A87"/>
              </a:solidFill>
            </a:endParaRPr>
          </a:p>
        </p:txBody>
      </p:sp>
      <p:sp>
        <p:nvSpPr>
          <p:cNvPr id="57" name="Google Shape;57;p11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8C8A87"/>
              </a:solidFill>
            </a:endParaRPr>
          </a:p>
        </p:txBody>
      </p:sp>
      <p:sp>
        <p:nvSpPr>
          <p:cNvPr id="58" name="Google Shape;58;p11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 kern="0">
                <a:solidFill>
                  <a:srgbClr val="8C8A87"/>
                </a:solidFill>
              </a:rPr>
              <a:pPr defTabSz="914400"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8C8A87"/>
              </a:solidFill>
            </a:endParaRPr>
          </a:p>
        </p:txBody>
      </p:sp>
      <p:sp>
        <p:nvSpPr>
          <p:cNvPr id="59" name="Google Shape;59;p11"/>
          <p:cNvSpPr/>
          <p:nvPr/>
        </p:nvSpPr>
        <p:spPr>
          <a:xfrm>
            <a:off x="107950" y="115888"/>
            <a:ext cx="1782236" cy="1671600"/>
          </a:xfrm>
          <a:custGeom>
            <a:avLst/>
            <a:gdLst/>
            <a:ahLst/>
            <a:cxnLst/>
            <a:rect l="l" t="t" r="r" b="b"/>
            <a:pathLst>
              <a:path w="8135" h="7628" extrusionOk="0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1"/>
          <p:cNvSpPr txBox="1"/>
          <p:nvPr/>
        </p:nvSpPr>
        <p:spPr>
          <a:xfrm>
            <a:off x="6011862" y="6165850"/>
            <a:ext cx="14892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fi-FI" sz="900" kern="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rPr>
              <a:t>www.helsinki.fi/yliopisto</a:t>
            </a:r>
            <a:endParaRPr sz="900" kern="0">
              <a:solidFill>
                <a:srgbClr val="8C8A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" name="Google Shape;61;p11"/>
          <p:cNvCxnSpPr/>
          <p:nvPr/>
        </p:nvCxnSpPr>
        <p:spPr>
          <a:xfrm>
            <a:off x="1979614" y="1773238"/>
            <a:ext cx="6840600" cy="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2" name="Google Shape;62;p11" descr="FSE_RGB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23595" y="6203674"/>
            <a:ext cx="1454813" cy="373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82339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1979612" y="1989139"/>
            <a:ext cx="68406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8C8A87"/>
              </a:solidFill>
            </a:endParaRPr>
          </a:p>
        </p:txBody>
      </p:sp>
      <p:sp>
        <p:nvSpPr>
          <p:cNvPr id="57" name="Google Shape;57;p11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8C8A87"/>
              </a:solidFill>
            </a:endParaRPr>
          </a:p>
        </p:txBody>
      </p:sp>
      <p:sp>
        <p:nvSpPr>
          <p:cNvPr id="58" name="Google Shape;58;p11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 kern="0">
                <a:solidFill>
                  <a:srgbClr val="8C8A87"/>
                </a:solidFill>
              </a:rPr>
              <a:pPr defTabSz="914400"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8C8A87"/>
              </a:solidFill>
            </a:endParaRPr>
          </a:p>
        </p:txBody>
      </p:sp>
      <p:sp>
        <p:nvSpPr>
          <p:cNvPr id="59" name="Google Shape;59;p11"/>
          <p:cNvSpPr/>
          <p:nvPr/>
        </p:nvSpPr>
        <p:spPr>
          <a:xfrm>
            <a:off x="107950" y="115888"/>
            <a:ext cx="1782236" cy="1671600"/>
          </a:xfrm>
          <a:custGeom>
            <a:avLst/>
            <a:gdLst/>
            <a:ahLst/>
            <a:cxnLst/>
            <a:rect l="l" t="t" r="r" b="b"/>
            <a:pathLst>
              <a:path w="8135" h="7628" extrusionOk="0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1"/>
          <p:cNvSpPr txBox="1"/>
          <p:nvPr/>
        </p:nvSpPr>
        <p:spPr>
          <a:xfrm>
            <a:off x="6011862" y="6165850"/>
            <a:ext cx="14892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fi-FI" sz="900" kern="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rPr>
              <a:t>www.helsinki.fi/yliopisto</a:t>
            </a:r>
            <a:endParaRPr sz="900" kern="0">
              <a:solidFill>
                <a:srgbClr val="8C8A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" name="Google Shape;61;p11"/>
          <p:cNvCxnSpPr/>
          <p:nvPr/>
        </p:nvCxnSpPr>
        <p:spPr>
          <a:xfrm>
            <a:off x="1979614" y="1773238"/>
            <a:ext cx="6840600" cy="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2" name="Google Shape;62;p11" descr="FSE_RGB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23595" y="6203674"/>
            <a:ext cx="1454813" cy="373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45813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taustakuva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0" y="0"/>
            <a:ext cx="91455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612564" y="5200865"/>
            <a:ext cx="1915298" cy="13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"/>
          <p:cNvSpPr txBox="1">
            <a:spLocks noGrp="1"/>
          </p:cNvSpPr>
          <p:nvPr>
            <p:ph type="title"/>
          </p:nvPr>
        </p:nvSpPr>
        <p:spPr>
          <a:xfrm>
            <a:off x="277199" y="361684"/>
            <a:ext cx="8569257" cy="1249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body" idx="1"/>
          </p:nvPr>
        </p:nvSpPr>
        <p:spPr>
          <a:xfrm>
            <a:off x="277199" y="1600200"/>
            <a:ext cx="8569257" cy="3622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dt" idx="10"/>
          </p:nvPr>
        </p:nvSpPr>
        <p:spPr>
          <a:xfrm>
            <a:off x="319317" y="6554464"/>
            <a:ext cx="966558" cy="143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5" name="Google Shape;15;p1"/>
          <p:cNvSpPr txBox="1">
            <a:spLocks noGrp="1"/>
          </p:cNvSpPr>
          <p:nvPr>
            <p:ph type="ftr" idx="11"/>
          </p:nvPr>
        </p:nvSpPr>
        <p:spPr>
          <a:xfrm>
            <a:off x="2390775" y="6554464"/>
            <a:ext cx="4352925" cy="143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6" name="Google Shape;16;p1"/>
          <p:cNvSpPr txBox="1">
            <a:spLocks noGrp="1"/>
          </p:cNvSpPr>
          <p:nvPr>
            <p:ph type="sldNum" idx="12"/>
          </p:nvPr>
        </p:nvSpPr>
        <p:spPr>
          <a:xfrm>
            <a:off x="8320088" y="6554464"/>
            <a:ext cx="531800" cy="143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 kern="0"/>
              <a:pPr defTabSz="914400"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28509828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1979612" y="1989139"/>
            <a:ext cx="68406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dt" idx="10"/>
          </p:nvPr>
        </p:nvSpPr>
        <p:spPr>
          <a:xfrm>
            <a:off x="7500959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8C8A87"/>
              </a:solidFill>
            </a:endParaRPr>
          </a:p>
        </p:txBody>
      </p:sp>
      <p:sp>
        <p:nvSpPr>
          <p:cNvPr id="137" name="Google Shape;137;p21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8C8A87"/>
              </a:solidFill>
            </a:endParaRPr>
          </a:p>
        </p:txBody>
      </p:sp>
      <p:sp>
        <p:nvSpPr>
          <p:cNvPr id="138" name="Google Shape;138;p21"/>
          <p:cNvSpPr txBox="1">
            <a:spLocks noGrp="1"/>
          </p:cNvSpPr>
          <p:nvPr>
            <p:ph type="sldNum" idx="12"/>
          </p:nvPr>
        </p:nvSpPr>
        <p:spPr>
          <a:xfrm>
            <a:off x="8388351" y="6165852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 kern="0">
                <a:solidFill>
                  <a:srgbClr val="8C8A87"/>
                </a:solidFill>
              </a:rPr>
              <a:pPr defTabSz="914400"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8C8A87"/>
              </a:solidFill>
            </a:endParaRPr>
          </a:p>
        </p:txBody>
      </p:sp>
      <p:sp>
        <p:nvSpPr>
          <p:cNvPr id="139" name="Google Shape;139;p21"/>
          <p:cNvSpPr/>
          <p:nvPr/>
        </p:nvSpPr>
        <p:spPr>
          <a:xfrm>
            <a:off x="107951" y="115888"/>
            <a:ext cx="1782236" cy="1671600"/>
          </a:xfrm>
          <a:custGeom>
            <a:avLst/>
            <a:gdLst/>
            <a:ahLst/>
            <a:cxnLst/>
            <a:rect l="l" t="t" r="r" b="b"/>
            <a:pathLst>
              <a:path w="8135" h="7628" extrusionOk="0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1"/>
          <p:cNvSpPr txBox="1"/>
          <p:nvPr/>
        </p:nvSpPr>
        <p:spPr>
          <a:xfrm>
            <a:off x="6011863" y="6165850"/>
            <a:ext cx="14892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fi-FI" sz="900" kern="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rPr>
              <a:t>www.helsinki.fi/yliopisto</a:t>
            </a:r>
            <a:endParaRPr sz="900" kern="0">
              <a:solidFill>
                <a:srgbClr val="8C8A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1" name="Google Shape;141;p21"/>
          <p:cNvCxnSpPr/>
          <p:nvPr/>
        </p:nvCxnSpPr>
        <p:spPr>
          <a:xfrm>
            <a:off x="1979613" y="1773238"/>
            <a:ext cx="6840600" cy="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2" name="Google Shape;142;p21" descr="FSE_RGB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23596" y="6203674"/>
            <a:ext cx="1454813" cy="373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22612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538" cy="115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1979612" y="1989139"/>
            <a:ext cx="6840538" cy="403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‒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‒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8C8A87"/>
              </a:solidFill>
            </a:endParaRPr>
          </a:p>
        </p:txBody>
      </p:sp>
      <p:sp>
        <p:nvSpPr>
          <p:cNvPr id="57" name="Google Shape;57;p11"/>
          <p:cNvSpPr txBox="1">
            <a:spLocks noGrp="1"/>
          </p:cNvSpPr>
          <p:nvPr>
            <p:ph type="ftr" idx="11"/>
          </p:nvPr>
        </p:nvSpPr>
        <p:spPr>
          <a:xfrm>
            <a:off x="1979615" y="6165850"/>
            <a:ext cx="2592386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8C8A87"/>
              </a:solidFill>
            </a:endParaRPr>
          </a:p>
        </p:txBody>
      </p:sp>
      <p:sp>
        <p:nvSpPr>
          <p:cNvPr id="58" name="Google Shape;58;p11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 kern="0"/>
              <a:pPr defTabSz="914400"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  <p:sp>
        <p:nvSpPr>
          <p:cNvPr id="59" name="Google Shape;59;p11"/>
          <p:cNvSpPr/>
          <p:nvPr/>
        </p:nvSpPr>
        <p:spPr>
          <a:xfrm>
            <a:off x="107950" y="115888"/>
            <a:ext cx="1782228" cy="1671592"/>
          </a:xfrm>
          <a:custGeom>
            <a:avLst/>
            <a:gdLst/>
            <a:ahLst/>
            <a:cxnLst/>
            <a:rect l="l" t="t" r="r" b="b"/>
            <a:pathLst>
              <a:path w="8135" h="7628" extrusionOk="0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1"/>
          <p:cNvSpPr txBox="1"/>
          <p:nvPr/>
        </p:nvSpPr>
        <p:spPr>
          <a:xfrm>
            <a:off x="6011862" y="6165850"/>
            <a:ext cx="1489095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fi-FI" sz="900" kern="0">
                <a:solidFill>
                  <a:srgbClr val="8C8A87"/>
                </a:solidFill>
                <a:latin typeface="Arial"/>
                <a:ea typeface="Arial"/>
                <a:cs typeface="Arial"/>
                <a:sym typeface="Arial"/>
              </a:rPr>
              <a:t>www.helsinki.fi/yliopisto</a:t>
            </a:r>
            <a:endParaRPr sz="900" kern="0">
              <a:solidFill>
                <a:srgbClr val="8C8A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" name="Google Shape;61;p11"/>
          <p:cNvCxnSpPr/>
          <p:nvPr/>
        </p:nvCxnSpPr>
        <p:spPr>
          <a:xfrm>
            <a:off x="1979614" y="1773238"/>
            <a:ext cx="6840536" cy="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2" name="Google Shape;62;p11" descr="FSE_RGB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23595" y="6203674"/>
            <a:ext cx="1454813" cy="373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64860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4"/>
          <p:cNvSpPr txBox="1">
            <a:spLocks noGrp="1"/>
          </p:cNvSpPr>
          <p:nvPr>
            <p:ph type="title"/>
          </p:nvPr>
        </p:nvSpPr>
        <p:spPr>
          <a:xfrm>
            <a:off x="1979601" y="395350"/>
            <a:ext cx="4834445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fi-FI"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Tuotannon eteneminen (Ke 11.4.)</a:t>
            </a:r>
            <a:endParaRPr/>
          </a:p>
        </p:txBody>
      </p:sp>
      <p:sp>
        <p:nvSpPr>
          <p:cNvPr id="231" name="Google Shape;231;p34"/>
          <p:cNvSpPr txBox="1">
            <a:spLocks noGrp="1"/>
          </p:cNvSpPr>
          <p:nvPr>
            <p:ph type="body" idx="1"/>
          </p:nvPr>
        </p:nvSpPr>
        <p:spPr>
          <a:xfrm>
            <a:off x="575556" y="1989139"/>
            <a:ext cx="8244594" cy="403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66700" marR="0" lvl="0" indent="-28130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fi-FI" sz="2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Ohjelmaryhmä</a:t>
            </a:r>
            <a:r>
              <a:rPr lang="fi-FI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fi-FI" sz="2100">
                <a:solidFill>
                  <a:srgbClr val="000000"/>
                </a:solidFill>
              </a:rPr>
              <a:t>Kartoittakaa paikallisia yhteistyökumppaneita tilapäiskäyttöideoiden toteuttamiseen M.Y.Festeillä. Kokeilkaa Maptionnaire -karttakyselyn toteuttamista paikallisten ohjelmaideoiden kartoittamiseksi (lisätietoja Maptionnaire -palvelusta Jaskalta)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6700" marR="0" lvl="0" indent="-281305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fi-FI" sz="2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Viestintäryhmä</a:t>
            </a:r>
            <a:r>
              <a:rPr lang="fi-FI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Julkaiskaa </a:t>
            </a:r>
            <a:r>
              <a:rPr lang="fi-FI" sz="2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FB-event </a:t>
            </a:r>
            <a:r>
              <a:rPr lang="fi-FI" sz="2100">
                <a:solidFill>
                  <a:srgbClr val="000000"/>
                </a:solidFill>
              </a:rPr>
              <a:t>M.Y. Festistä</a:t>
            </a:r>
            <a:r>
              <a:rPr lang="fi-FI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Tilapioneerien -pagen kautta</a:t>
            </a:r>
            <a:r>
              <a:rPr lang="fi-FI" sz="2100">
                <a:solidFill>
                  <a:srgbClr val="000000"/>
                </a:solidFill>
              </a:rPr>
              <a:t>/</a:t>
            </a:r>
            <a:r>
              <a:rPr lang="fi-FI" sz="2100" b="1">
                <a:solidFill>
                  <a:srgbClr val="000000"/>
                </a:solidFill>
              </a:rPr>
              <a:t>Insta/Twitter-päivitys</a:t>
            </a:r>
            <a:r>
              <a:rPr lang="fi-FI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heti </a:t>
            </a:r>
            <a:r>
              <a:rPr lang="fi-FI" sz="2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keskiviikkona kurssipäivän aikana</a:t>
            </a:r>
            <a:r>
              <a:rPr lang="fi-FI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HY:n tiedottaja</a:t>
            </a:r>
            <a:r>
              <a:rPr lang="fi-FI" sz="2100">
                <a:solidFill>
                  <a:srgbClr val="000000"/>
                </a:solidFill>
              </a:rPr>
              <a:t> </a:t>
            </a:r>
            <a:r>
              <a:rPr lang="fi-FI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tarvisi tiedotetekstin tapahtumasta (n. 1 </a:t>
            </a:r>
            <a:r>
              <a:rPr lang="fi-FI" sz="2100">
                <a:solidFill>
                  <a:srgbClr val="000000"/>
                </a:solidFill>
              </a:rPr>
              <a:t>A</a:t>
            </a:r>
            <a:r>
              <a:rPr lang="fi-FI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4). Mukaan tarvitaan myös valokuva. Teksti voi olla </a:t>
            </a:r>
            <a:r>
              <a:rPr lang="fi-FI" sz="2100">
                <a:solidFill>
                  <a:srgbClr val="000000"/>
                </a:solidFill>
              </a:rPr>
              <a:t>osin sama</a:t>
            </a:r>
            <a:r>
              <a:rPr lang="fi-FI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kuin edellisessä mediatiedotteessa, mutta mukaan tiedot </a:t>
            </a:r>
            <a:r>
              <a:rPr lang="fi-FI" sz="2100">
                <a:solidFill>
                  <a:srgbClr val="000000"/>
                </a:solidFill>
              </a:rPr>
              <a:t>M.Y.Festistä</a:t>
            </a:r>
            <a:r>
              <a:rPr lang="fi-FI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fi-FI" sz="2100">
                <a:solidFill>
                  <a:srgbClr val="000000"/>
                </a:solidFill>
              </a:rPr>
              <a:t>Myyrdrive</a:t>
            </a:r>
            <a:r>
              <a:rPr lang="fi-FI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→ </a:t>
            </a:r>
            <a:r>
              <a:rPr lang="fi-FI" sz="2100">
                <a:solidFill>
                  <a:srgbClr val="000000"/>
                </a:solidFill>
              </a:rPr>
              <a:t>Viestintä (tiedote 14.4.2018)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100">
              <a:solidFill>
                <a:srgbClr val="000000"/>
              </a:solidFill>
            </a:endParaRPr>
          </a:p>
        </p:txBody>
      </p:sp>
      <p:sp>
        <p:nvSpPr>
          <p:cNvPr id="232" name="Google Shape;232;p34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1</a:t>
            </a:fld>
            <a:endParaRPr>
              <a:solidFill>
                <a:srgbClr val="8C8A87"/>
              </a:solidFill>
            </a:endParaRPr>
          </a:p>
        </p:txBody>
      </p:sp>
      <p:pic>
        <p:nvPicPr>
          <p:cNvPr id="233" name="Google Shape;233;p34"/>
          <p:cNvPicPr preferRelativeResize="0"/>
          <p:nvPr/>
        </p:nvPicPr>
        <p:blipFill rotWithShape="1">
          <a:blip r:embed="rId3">
            <a:alphaModFix/>
          </a:blip>
          <a:srcRect t="3514" b="3514"/>
          <a:stretch/>
        </p:blipFill>
        <p:spPr>
          <a:xfrm>
            <a:off x="7016890" y="242950"/>
            <a:ext cx="1869437" cy="1303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3448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37"/>
          <p:cNvPicPr preferRelativeResize="0"/>
          <p:nvPr/>
        </p:nvPicPr>
        <p:blipFill rotWithShape="1">
          <a:blip r:embed="rId3">
            <a:alphaModFix amt="51000"/>
          </a:blip>
          <a:srcRect l="8444" r="8436"/>
          <a:stretch/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75" name="Google Shape;275;p37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10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276" name="Google Shape;276;p37"/>
          <p:cNvSpPr txBox="1">
            <a:spLocks noGrp="1"/>
          </p:cNvSpPr>
          <p:nvPr>
            <p:ph type="title"/>
          </p:nvPr>
        </p:nvSpPr>
        <p:spPr>
          <a:xfrm>
            <a:off x="333077" y="92075"/>
            <a:ext cx="88110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66700" marR="0" lvl="0" indent="-2667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</a:pPr>
            <a:r>
              <a:rPr lang="fi-FI" sz="4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Viestintä</a:t>
            </a:r>
            <a:r>
              <a:rPr lang="fi-FI" sz="4800">
                <a:solidFill>
                  <a:srgbClr val="000000"/>
                </a:solidFill>
              </a:rPr>
              <a:t>ryhmä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37"/>
          <p:cNvSpPr txBox="1"/>
          <p:nvPr/>
        </p:nvSpPr>
        <p:spPr>
          <a:xfrm>
            <a:off x="475928" y="839180"/>
            <a:ext cx="8496600" cy="51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66700" indent="-245427" defTabSz="914400">
              <a:lnSpc>
                <a:spcPct val="70000"/>
              </a:lnSpc>
              <a:buClr>
                <a:srgbClr val="FCA311"/>
              </a:buClr>
              <a:buSzPts val="1700"/>
              <a:buFont typeface="Arial"/>
              <a:buChar char="•"/>
            </a:pPr>
            <a:r>
              <a:rPr lang="fi-FI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Some-viestintä: videoita, valokuvia, tekstiä, ohjelman ja oheistapahtumien markkinointi, varmistuneiden ohjelmanumeroiden somenostot</a:t>
            </a:r>
            <a:endParaRPr sz="21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9750" lvl="1" indent="-255587" defTabSz="914400">
              <a:lnSpc>
                <a:spcPct val="70000"/>
              </a:lnSpc>
              <a:buClr>
                <a:srgbClr val="000000"/>
              </a:buClr>
              <a:buSzPts val="1700"/>
              <a:buFont typeface="Arial"/>
              <a:buChar char="•"/>
            </a:pPr>
            <a:r>
              <a:rPr lang="fi-FI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Ehdotus: myös verkosto/viestintä/tila-ryhmät voisivat tehdä some-nostoja toiminnastaan, varmistuneesta ohjelmasta/yhteistyökumppaneista yms. </a:t>
            </a:r>
          </a:p>
          <a:p>
            <a:pPr marL="539750" lvl="1" indent="-255587" defTabSz="914400">
              <a:lnSpc>
                <a:spcPct val="70000"/>
              </a:lnSpc>
              <a:buClr>
                <a:srgbClr val="000000"/>
              </a:buClr>
              <a:buSzPts val="1700"/>
              <a:buFont typeface="Arial"/>
              <a:buChar char="•"/>
            </a:pPr>
            <a:r>
              <a:rPr lang="fi-FI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Some-viestintä kannattaa olla vauhdikasta, hauskaa ja tarinallista</a:t>
            </a:r>
            <a:endParaRPr sz="21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9750" lvl="1" indent="-265113" defTabSz="914400">
              <a:lnSpc>
                <a:spcPct val="70000"/>
              </a:lnSpc>
              <a:spcBef>
                <a:spcPts val="800"/>
              </a:spcBef>
              <a:buClr>
                <a:srgbClr val="FCA311"/>
              </a:buClr>
              <a:buSzPts val="1700"/>
              <a:buFont typeface="Arial"/>
              <a:buChar char="•"/>
            </a:pPr>
            <a:r>
              <a:rPr lang="fi-FI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Varmistunut ohjelma: Euphoria Borealis, #MyyrYork2030  -innovaatiokilpailu</a:t>
            </a:r>
            <a:endParaRPr sz="21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6700" indent="-245427" defTabSz="914400">
              <a:lnSpc>
                <a:spcPct val="70000"/>
              </a:lnSpc>
              <a:spcBef>
                <a:spcPts val="800"/>
              </a:spcBef>
              <a:buClr>
                <a:srgbClr val="FCA311"/>
              </a:buClr>
              <a:buSzPts val="1700"/>
              <a:buFont typeface="Arial"/>
              <a:buChar char="•"/>
            </a:pPr>
            <a:r>
              <a:rPr lang="fi-FI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Tapahtumakalenterit, opiskelijajärjestöjen sähköpostilistat ja fb-ryhmät Vantaalla &amp; pk-seudulla</a:t>
            </a:r>
            <a:endParaRPr sz="21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6700" indent="-245427" defTabSz="914400">
              <a:lnSpc>
                <a:spcPct val="70000"/>
              </a:lnSpc>
              <a:spcBef>
                <a:spcPts val="800"/>
              </a:spcBef>
              <a:buClr>
                <a:srgbClr val="FCA311"/>
              </a:buClr>
              <a:buSzPts val="1700"/>
              <a:buFont typeface="Arial"/>
              <a:buChar char="•"/>
            </a:pPr>
            <a:r>
              <a:rPr lang="fi-FI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Facebook/Instagram -mainonnan osto M.Y. Festille (Jaskalta lisätietoa)</a:t>
            </a:r>
            <a:endParaRPr sz="21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6700" indent="-245427" defTabSz="914400">
              <a:lnSpc>
                <a:spcPct val="70000"/>
              </a:lnSpc>
              <a:spcBef>
                <a:spcPts val="800"/>
              </a:spcBef>
              <a:buClr>
                <a:srgbClr val="FCA311"/>
              </a:buClr>
              <a:buSzPts val="1700"/>
              <a:buFont typeface="Arial"/>
              <a:buChar char="•"/>
            </a:pPr>
            <a:r>
              <a:rPr lang="fi-FI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Julisteiden jaon koordinointi muun kurssiryhmän kanssa keskiviikkona</a:t>
            </a:r>
            <a:endParaRPr sz="21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6700" indent="-245427" defTabSz="914400">
              <a:lnSpc>
                <a:spcPct val="70000"/>
              </a:lnSpc>
              <a:spcBef>
                <a:spcPts val="800"/>
              </a:spcBef>
              <a:buClr>
                <a:srgbClr val="000000"/>
              </a:buClr>
              <a:buSzPts val="1700"/>
              <a:buFont typeface="Arial"/>
              <a:buChar char="•"/>
            </a:pPr>
            <a:r>
              <a:rPr lang="fi-FI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Sovittuja mediajuttuja: Helsingin Sanomien toimittaja vierailee kurssilla 27.4. klo 10-11, Myyrmäkeläinen -lehden kuvaaja vierailee kurssilla xx.xx., Helsingin yliopiston digiviestinnän koordinaattori haluaisi haastatella opiskelijoita, Newsecin tiedottaja haluaisi haastatella opiskelijoita ja mainostaa MyFestiä somessa. Lisätietoja Slackissa :)</a:t>
            </a:r>
            <a:endParaRPr sz="21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6700" indent="-245427" defTabSz="914400">
              <a:lnSpc>
                <a:spcPct val="70000"/>
              </a:lnSpc>
              <a:spcBef>
                <a:spcPts val="800"/>
              </a:spcBef>
              <a:buClr>
                <a:srgbClr val="000000"/>
              </a:buClr>
              <a:buSzPts val="1700"/>
              <a:buFont typeface="Arial"/>
              <a:buChar char="•"/>
            </a:pPr>
            <a:r>
              <a:rPr lang="fi-FI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Markkinointiyhteistyö Citiconin kanssa?</a:t>
            </a:r>
          </a:p>
          <a:p>
            <a:pPr marL="266700" indent="-245427" defTabSz="914400">
              <a:lnSpc>
                <a:spcPct val="70000"/>
              </a:lnSpc>
              <a:spcBef>
                <a:spcPts val="800"/>
              </a:spcBef>
              <a:buClr>
                <a:srgbClr val="000000"/>
              </a:buClr>
              <a:buSzPts val="1700"/>
              <a:buFont typeface="Arial"/>
              <a:buChar char="•"/>
            </a:pPr>
            <a:r>
              <a:rPr lang="fi-FI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Iltaklubin mainostus somessa (juliste löytyy Myyrdrivessä)</a:t>
            </a:r>
            <a:endParaRPr sz="21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9750" lvl="1" indent="-157163" defTabSz="914400">
              <a:lnSpc>
                <a:spcPct val="70000"/>
              </a:lnSpc>
              <a:spcBef>
                <a:spcPts val="800"/>
              </a:spcBef>
              <a:buClr>
                <a:srgbClr val="FCA311"/>
              </a:buClr>
              <a:buSzPts val="1850"/>
              <a:buFont typeface="Arial"/>
              <a:buNone/>
            </a:pPr>
            <a:endParaRPr sz="21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159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38"/>
          <p:cNvPicPr preferRelativeResize="0"/>
          <p:nvPr/>
        </p:nvPicPr>
        <p:blipFill rotWithShape="1">
          <a:blip r:embed="rId3">
            <a:alphaModFix amt="32000"/>
          </a:blip>
          <a:srcRect l="8444" r="8436"/>
          <a:stretch/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85" name="Google Shape;285;p38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11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286" name="Google Shape;286;p38"/>
          <p:cNvSpPr txBox="1">
            <a:spLocks noGrp="1"/>
          </p:cNvSpPr>
          <p:nvPr>
            <p:ph type="title"/>
          </p:nvPr>
        </p:nvSpPr>
        <p:spPr>
          <a:xfrm>
            <a:off x="251520" y="296652"/>
            <a:ext cx="8810923" cy="115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66700" marR="0" lvl="0" indent="-2667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</a:pPr>
            <a:r>
              <a:rPr lang="fi-FI" sz="4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Verkostot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38"/>
          <p:cNvSpPr txBox="1"/>
          <p:nvPr/>
        </p:nvSpPr>
        <p:spPr>
          <a:xfrm>
            <a:off x="139553" y="1205855"/>
            <a:ext cx="8496600" cy="51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539750" lvl="1" indent="-249237" defTabSz="914400">
              <a:lnSpc>
                <a:spcPct val="80000"/>
              </a:lnSpc>
              <a:buClr>
                <a:srgbClr val="FCA311"/>
              </a:buClr>
              <a:buSzPts val="1600"/>
              <a:buFont typeface="Arial"/>
              <a:buChar char="•"/>
            </a:pPr>
            <a:r>
              <a:rPr lang="fi-FI" sz="1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Ruokamyyjät: </a:t>
            </a:r>
            <a:r>
              <a:rPr lang="fi-FI"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Tähän mennessä kontaktoituja: REKO-ruokapiiri, Arepera Bros (Venezuela), ToniBell-jätskiauto</a:t>
            </a:r>
          </a:p>
          <a:p>
            <a:pPr marL="539750" lvl="1" indent="-249237" defTabSz="914400">
              <a:lnSpc>
                <a:spcPct val="80000"/>
              </a:lnSpc>
              <a:buClr>
                <a:srgbClr val="FCA311"/>
              </a:buClr>
              <a:buSzPts val="1600"/>
              <a:buFont typeface="Arial"/>
              <a:buChar char="•"/>
            </a:pPr>
            <a:r>
              <a:rPr lang="fi-FI" sz="1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Pelastussuunnitelma </a:t>
            </a:r>
            <a:r>
              <a:rPr lang="fi-FI"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Valitkaa turvallisuusvastaava, joka tutustuu turvallisuussuunnitelmaan MyyrDrivessa) ja pitää tapahtumapäivänä turvallisuusinfon ja poistumisharjoituksen.</a:t>
            </a:r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9750" lvl="1" indent="-249238" defTabSz="914400">
              <a:lnSpc>
                <a:spcPct val="80000"/>
              </a:lnSpc>
              <a:buClr>
                <a:srgbClr val="FCA311"/>
              </a:buClr>
              <a:buSzPts val="1600"/>
              <a:buFont typeface="Arial"/>
              <a:buChar char="•"/>
            </a:pPr>
            <a:r>
              <a:rPr lang="fi-FI" sz="1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Tapahtumailmoituksen</a:t>
            </a:r>
            <a:r>
              <a:rPr lang="fi-FI"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jättäminen poliisille pe </a:t>
            </a:r>
            <a:r>
              <a:rPr lang="fi-FI" sz="1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25.4. mennessä</a:t>
            </a:r>
            <a:r>
              <a:rPr lang="fi-FI"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tarvisimme 3-4 järjestyksenvalvojaa (jv-kortti) ilmoitusta varten (deadline 7 vrk ennen tapahtumaa). Kyselkää tuttuja tai Varian opiskelijoita (opettajan yhteystiedot MyyrDrivesta).</a:t>
            </a:r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9750" lvl="1" indent="-249238" defTabSz="914400">
              <a:lnSpc>
                <a:spcPct val="80000"/>
              </a:lnSpc>
              <a:spcBef>
                <a:spcPts val="800"/>
              </a:spcBef>
              <a:buClr>
                <a:srgbClr val="FCA311"/>
              </a:buClr>
              <a:buSzPts val="1600"/>
              <a:buFont typeface="Arial"/>
              <a:buChar char="•"/>
            </a:pPr>
            <a:r>
              <a:rPr lang="fi-FI" sz="1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Kontaktit (jakakaa heille fb-event ja tiedote MyyrDrivesta) </a:t>
            </a:r>
            <a:r>
              <a:rPr lang="fi-FI"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sponsoreihin ja </a:t>
            </a:r>
            <a:r>
              <a:rPr lang="fi-FI" sz="1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yhteistyökumppaneihin lähialueella</a:t>
            </a:r>
            <a:r>
              <a:rPr lang="fi-FI"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(lähialueen kulttuuritoimijat ja ravintolat, Myyrmäki-liike, viherkasvit/multa, ruoka, juoma, sisustus- ja rakennusmateriaalit, esim. lavat, kankaat, matot, maalit ja värit, muut ohjelmien tarvitsemat materiaalit, ohjelmiin tarvittavat yhteistyökumppanit yhteistyössä ohjelmaryhmän kanssa)</a:t>
            </a:r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9750" lvl="1" indent="-249238" defTabSz="914400">
              <a:lnSpc>
                <a:spcPct val="80000"/>
              </a:lnSpc>
              <a:spcBef>
                <a:spcPts val="800"/>
              </a:spcBef>
              <a:buClr>
                <a:srgbClr val="FCA311"/>
              </a:buClr>
              <a:buSzPts val="1600"/>
              <a:buFont typeface="Arial"/>
              <a:buChar char="•"/>
            </a:pPr>
            <a:r>
              <a:rPr lang="fi-FI" sz="1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Asukastiedotteiden</a:t>
            </a:r>
            <a:r>
              <a:rPr lang="fi-FI"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ja </a:t>
            </a:r>
            <a:r>
              <a:rPr lang="fi-FI" sz="1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julisteiden</a:t>
            </a:r>
            <a:r>
              <a:rPr lang="fi-FI"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jakaminen talojen ja työpaikkojen ilmoitustaululle ja oviin (ks. tiedotteen materiaalit MyyrDrivesta Asukastiedote-kansiosta)</a:t>
            </a:r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9750" lvl="1" indent="-249237" defTabSz="914400">
              <a:lnSpc>
                <a:spcPct val="80000"/>
              </a:lnSpc>
              <a:spcBef>
                <a:spcPts val="800"/>
              </a:spcBef>
              <a:buClr>
                <a:srgbClr val="FCA311"/>
              </a:buClr>
              <a:buSzPts val="1600"/>
              <a:buFont typeface="Arial"/>
              <a:buChar char="•"/>
            </a:pPr>
            <a:r>
              <a:rPr lang="fi-FI" sz="1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Talkoolaisten rekrytointi </a:t>
            </a:r>
            <a:r>
              <a:rPr lang="fi-FI"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(rakennukseen ja purkuun) esim. FB-ryhmien, opiskelijasähköpostilistojen, Myyrmäki-liikkeen ja Kaupungin kaikun kautta</a:t>
            </a:r>
            <a:endParaRPr sz="19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9750" lvl="1" indent="-249237" defTabSz="914400">
              <a:lnSpc>
                <a:spcPct val="80000"/>
              </a:lnSpc>
              <a:spcBef>
                <a:spcPts val="800"/>
              </a:spcBef>
              <a:buClr>
                <a:srgbClr val="FCA311"/>
              </a:buClr>
              <a:buSzPts val="1600"/>
              <a:buFont typeface="Arial"/>
              <a:buChar char="•"/>
            </a:pPr>
            <a:r>
              <a:rPr lang="fi-FI" sz="1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Taloudellisen sponsorit</a:t>
            </a:r>
            <a:r>
              <a:rPr lang="fi-FI" sz="1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1263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9"/>
          <p:cNvPicPr preferRelativeResize="0"/>
          <p:nvPr/>
        </p:nvPicPr>
        <p:blipFill rotWithShape="1">
          <a:blip r:embed="rId3">
            <a:alphaModFix amt="41000"/>
          </a:blip>
          <a:srcRect l="8444" r="8436"/>
          <a:stretch/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95" name="Google Shape;295;p39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12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296" name="Google Shape;296;p39"/>
          <p:cNvSpPr txBox="1">
            <a:spLocks noGrp="1"/>
          </p:cNvSpPr>
          <p:nvPr>
            <p:ph type="title"/>
          </p:nvPr>
        </p:nvSpPr>
        <p:spPr>
          <a:xfrm>
            <a:off x="793420" y="297827"/>
            <a:ext cx="88110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66700" marR="0" lvl="0" indent="-2667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</a:pPr>
            <a:r>
              <a:rPr lang="fi-FI" sz="4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Tilasuunnittelu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39"/>
          <p:cNvSpPr txBox="1"/>
          <p:nvPr/>
        </p:nvSpPr>
        <p:spPr>
          <a:xfrm>
            <a:off x="475928" y="1279448"/>
            <a:ext cx="8496600" cy="51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539750" lvl="1" indent="-255588" defTabSz="914400">
              <a:lnSpc>
                <a:spcPct val="90000"/>
              </a:lnSpc>
              <a:buClr>
                <a:srgbClr val="FCA311"/>
              </a:buClr>
              <a:buSzPts val="1700"/>
              <a:buFont typeface="Arial"/>
              <a:buChar char="•"/>
            </a:pPr>
            <a:r>
              <a:rPr lang="fi-FI" sz="2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Tilasuunnittelutyöpaja</a:t>
            </a:r>
            <a:r>
              <a:rPr lang="fi-FI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tilasuunnitelman laatiminen ja ohjelman koordinointi eri alueille</a:t>
            </a:r>
            <a:endParaRPr sz="2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9750" lvl="1" indent="-255588" defTabSz="914400">
              <a:lnSpc>
                <a:spcPct val="90000"/>
              </a:lnSpc>
              <a:spcBef>
                <a:spcPts val="800"/>
              </a:spcBef>
              <a:buClr>
                <a:srgbClr val="FCA311"/>
              </a:buClr>
              <a:buSzPts val="1700"/>
              <a:buFont typeface="Arial"/>
              <a:buChar char="•"/>
            </a:pPr>
            <a:r>
              <a:rPr lang="fi-FI" sz="2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Materiaaliyhteistyön</a:t>
            </a:r>
            <a:r>
              <a:rPr lang="fi-FI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(huonekalut, koristelu?) sopiminen yhteistyökumppaneiden kanssa ja heidän näkyvyys tapahtumassa, esim. Ooppera ja Myyrmäki -liike, telttoja Varustelekasta?</a:t>
            </a:r>
            <a:endParaRPr sz="2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9750" lvl="1" indent="-255588" defTabSz="914400">
              <a:lnSpc>
                <a:spcPct val="90000"/>
              </a:lnSpc>
              <a:spcBef>
                <a:spcPts val="800"/>
              </a:spcBef>
              <a:buClr>
                <a:srgbClr val="FCA311"/>
              </a:buClr>
              <a:buSzPts val="1700"/>
              <a:buFont typeface="Arial"/>
              <a:buChar char="•"/>
            </a:pPr>
            <a:r>
              <a:rPr lang="fi-FI" sz="2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Eri tilojen visuaalinen ilme</a:t>
            </a:r>
            <a:r>
              <a:rPr lang="fi-FI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valaistus, videoscreenit, lavarakenteet yms. yhteistyössä iltatapahtuman kanssa</a:t>
            </a:r>
            <a:endParaRPr sz="2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9750" lvl="1" indent="-255588" defTabSz="914400">
              <a:lnSpc>
                <a:spcPct val="90000"/>
              </a:lnSpc>
              <a:spcBef>
                <a:spcPts val="800"/>
              </a:spcBef>
              <a:buClr>
                <a:srgbClr val="FCA311"/>
              </a:buClr>
              <a:buSzPts val="1700"/>
              <a:buFont typeface="Arial"/>
              <a:buChar char="•"/>
            </a:pPr>
            <a:r>
              <a:rPr lang="fi-FI" sz="2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Tekniikan ja muun infran hankkiminen</a:t>
            </a:r>
            <a:r>
              <a:rPr lang="fi-FI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teltat, tuolit, pöydät, matot, kankaat, tyynyt, eri ohjelmien tarpeet</a:t>
            </a:r>
            <a:endParaRPr sz="2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9750" lvl="1" indent="-255588" defTabSz="914400">
              <a:lnSpc>
                <a:spcPct val="90000"/>
              </a:lnSpc>
              <a:spcBef>
                <a:spcPts val="800"/>
              </a:spcBef>
              <a:buClr>
                <a:srgbClr val="FCA311"/>
              </a:buClr>
              <a:buSzPts val="1700"/>
              <a:buFont typeface="Arial"/>
              <a:buChar char="•"/>
            </a:pPr>
            <a:r>
              <a:rPr lang="fi-FI" sz="2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Rakentelun ja purun logistiikka-aikataulu </a:t>
            </a:r>
            <a:r>
              <a:rPr lang="fi-FI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yhteistyössä ilta-tapahtuman kanssa, pakettiauton varaukset ja vuokraukset, ajo-aikataulut, tavaroiden varastointi, noudot ja palautukset</a:t>
            </a:r>
            <a:endParaRPr sz="2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9750" lvl="1" indent="-255587" defTabSz="914400">
              <a:lnSpc>
                <a:spcPct val="90000"/>
              </a:lnSpc>
              <a:spcBef>
                <a:spcPts val="800"/>
              </a:spcBef>
              <a:buClr>
                <a:srgbClr val="FCA311"/>
              </a:buClr>
              <a:buSzPts val="1700"/>
              <a:buFont typeface="Arial"/>
              <a:buChar char="•"/>
            </a:pPr>
            <a:r>
              <a:rPr lang="fi-FI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Ison tilan maalaaminen onnistuu. (Mahdollinen tapaaminen Newsecin kanssa to 19.4. 14-15)</a:t>
            </a:r>
            <a:endParaRPr sz="2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9750" lvl="1" indent="-255587" defTabSz="914400">
              <a:lnSpc>
                <a:spcPct val="90000"/>
              </a:lnSpc>
              <a:spcBef>
                <a:spcPts val="800"/>
              </a:spcBef>
              <a:buClr>
                <a:srgbClr val="FCA311"/>
              </a:buClr>
              <a:buSzPts val="1700"/>
              <a:buFont typeface="Arial"/>
              <a:buChar char="•"/>
            </a:pPr>
            <a:r>
              <a:rPr lang="fi-FI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Maantieteen laitoksen minibussi käytettävissä kuljetuksiin (1. rakennusviikolla), tarvittaessa vuokraamme pakettiauton.</a:t>
            </a:r>
            <a:endParaRPr sz="2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9750" lvl="1" indent="-255587" defTabSz="914400">
              <a:lnSpc>
                <a:spcPct val="90000"/>
              </a:lnSpc>
              <a:spcBef>
                <a:spcPts val="800"/>
              </a:spcBef>
              <a:buClr>
                <a:srgbClr val="FCA311"/>
              </a:buClr>
              <a:buSzPts val="1700"/>
              <a:buFont typeface="Arial"/>
              <a:buChar char="•"/>
            </a:pPr>
            <a:r>
              <a:rPr lang="fi-FI" sz="2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Roudausta tänään! </a:t>
            </a:r>
            <a:r>
              <a:rPr lang="fi-FI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(messumattoa Danin pakussa)</a:t>
            </a:r>
            <a:endParaRPr sz="2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3835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30265"/>
            <a:ext cx="9143999" cy="781589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0"/>
          <p:cNvSpPr txBox="1"/>
          <p:nvPr/>
        </p:nvSpPr>
        <p:spPr>
          <a:xfrm>
            <a:off x="-457200" y="-1116150"/>
            <a:ext cx="37521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539750" lvl="1" indent="-287337" defTabSz="914400">
              <a:lnSpc>
                <a:spcPct val="90000"/>
              </a:lnSpc>
              <a:buClr>
                <a:srgbClr val="FCA311"/>
              </a:buClr>
              <a:buSzPts val="2200"/>
              <a:buFont typeface="Arial"/>
              <a:buChar char="•"/>
            </a:pPr>
            <a:r>
              <a:rPr lang="fi-FI" sz="22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Tilasuunnittelutyöpaja</a:t>
            </a:r>
            <a:endParaRPr sz="22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5004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42"/>
          <p:cNvPicPr preferRelativeResize="0"/>
          <p:nvPr/>
        </p:nvPicPr>
        <p:blipFill rotWithShape="1">
          <a:blip r:embed="rId3">
            <a:alphaModFix amt="51000"/>
          </a:blip>
          <a:srcRect l="8444" r="8436"/>
          <a:stretch/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17" name="Google Shape;317;p42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fld id="{00000000-1234-1234-1234-123412341234}" type="slidenum">
              <a:rPr lang="fi-FI"/>
              <a:pPr/>
              <a:t>14</a:t>
            </a:fld>
            <a:endParaRPr/>
          </a:p>
        </p:txBody>
      </p:sp>
      <p:sp>
        <p:nvSpPr>
          <p:cNvPr id="318" name="Google Shape;318;p42"/>
          <p:cNvSpPr txBox="1"/>
          <p:nvPr/>
        </p:nvSpPr>
        <p:spPr>
          <a:xfrm>
            <a:off x="634162" y="50352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914400">
              <a:buClr>
                <a:srgbClr val="000000"/>
              </a:buClr>
              <a:buSzPts val="3400"/>
              <a:buFont typeface="Arial"/>
              <a:buNone/>
            </a:pPr>
            <a:r>
              <a:rPr lang="fi-FI" sz="4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Ajankohtaista</a:t>
            </a:r>
            <a:endParaRPr sz="48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42"/>
          <p:cNvSpPr txBox="1"/>
          <p:nvPr/>
        </p:nvSpPr>
        <p:spPr>
          <a:xfrm>
            <a:off x="475928" y="1448780"/>
            <a:ext cx="8496622" cy="5157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539750" lvl="1" indent="-274637" defTabSz="914400">
              <a:lnSpc>
                <a:spcPct val="90000"/>
              </a:lnSpc>
              <a:buClr>
                <a:srgbClr val="FCA311"/>
              </a:buClr>
              <a:buSzPts val="2000"/>
              <a:buFont typeface="Arial"/>
              <a:buChar char="•"/>
            </a:pPr>
            <a:r>
              <a:rPr lang="fi-FI" sz="2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Koordinaatiovastuu on tuotantoryhmillä, mutta kaikki voivat tehdä kaikkea, esim. ohjelmaa voivat ideoida ja toteuttaa kaikki kurssilaiset</a:t>
            </a:r>
            <a:endParaRPr sz="2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defTabSz="914400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endParaRPr sz="2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9750" lvl="1" indent="-274637" defTabSz="914400">
              <a:lnSpc>
                <a:spcPct val="90000"/>
              </a:lnSpc>
              <a:buClr>
                <a:srgbClr val="FCA311"/>
              </a:buClr>
              <a:buSzPts val="2000"/>
              <a:buFont typeface="Arial"/>
              <a:buChar char="•"/>
            </a:pPr>
            <a:r>
              <a:rPr lang="fi-FI" sz="2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Viekää omia ideoita rohkeasti eteenpäin!</a:t>
            </a:r>
            <a:endParaRPr sz="2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defTabSz="914400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endParaRPr sz="2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9750" lvl="1" indent="-274637" defTabSz="914400">
              <a:lnSpc>
                <a:spcPct val="90000"/>
              </a:lnSpc>
              <a:buClr>
                <a:srgbClr val="FCA311"/>
              </a:buClr>
              <a:buSzPts val="2000"/>
              <a:buFont typeface="Arial"/>
              <a:buChar char="•"/>
            </a:pPr>
            <a:r>
              <a:rPr lang="fi-FI" sz="2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Sopikaa tuotantoryhmällenne uusi tapaaminen ja laittakaa ajankohta myös kurssiryhmään Slackiin/Facebookiin – Rami/Olli/Jaska/Anna/ Dani tulee mukaan jos teillä on kysyttävää tuotannosta</a:t>
            </a:r>
            <a:endParaRPr sz="2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914400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endParaRPr sz="2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914400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endParaRPr sz="2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6608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43"/>
          <p:cNvPicPr preferRelativeResize="0"/>
          <p:nvPr/>
        </p:nvPicPr>
        <p:blipFill rotWithShape="1">
          <a:blip r:embed="rId3">
            <a:alphaModFix amt="51000"/>
          </a:blip>
          <a:srcRect l="8444" r="8436"/>
          <a:stretch/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26" name="Google Shape;326;p43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15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327" name="Google Shape;327;p43"/>
          <p:cNvSpPr txBox="1">
            <a:spLocks noGrp="1"/>
          </p:cNvSpPr>
          <p:nvPr>
            <p:ph type="title"/>
          </p:nvPr>
        </p:nvSpPr>
        <p:spPr>
          <a:xfrm>
            <a:off x="2074225" y="549275"/>
            <a:ext cx="70698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fi-FI"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Tuotannon jatkaminen tuotantoryhmissä 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43"/>
          <p:cNvSpPr txBox="1"/>
          <p:nvPr/>
        </p:nvSpPr>
        <p:spPr>
          <a:xfrm>
            <a:off x="0" y="2438400"/>
            <a:ext cx="882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66700" indent="-266700" defTabSz="914400">
              <a:lnSpc>
                <a:spcPct val="90000"/>
              </a:lnSpc>
              <a:buClr>
                <a:srgbClr val="000000"/>
              </a:buClr>
              <a:buSzPts val="1700"/>
              <a:buFont typeface="Arial"/>
              <a:buChar char="•"/>
            </a:pPr>
            <a:r>
              <a:rPr lang="fi-FI" sz="25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Viestintä (tiedotus ja markkinointi, 5 henkeä)                                                                                   &lt;Viestintäryhmän opiskelikoiden nimet&gt;</a:t>
            </a:r>
            <a:endParaRPr sz="25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6700" indent="-266700" defTabSz="91440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1700"/>
              <a:buFont typeface="Arial"/>
              <a:buChar char="•"/>
            </a:pPr>
            <a:r>
              <a:rPr lang="fi-FI" sz="25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Tilasuunnittelu, dekoraatiot, infrastruktuuri ja logistiikka (5 henkeä)</a:t>
            </a:r>
            <a:br>
              <a:rPr lang="fi-FI" sz="25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i-FI" sz="25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&lt;Tilaryhmän opiskelijoiden nimet&gt;</a:t>
            </a:r>
            <a:endParaRPr sz="25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6700" indent="-266700" defTabSz="91440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1700"/>
              <a:buFont typeface="Arial"/>
              <a:buChar char="•"/>
            </a:pPr>
            <a:r>
              <a:rPr lang="fi-FI" sz="25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Ohjelmasuunnittelu (5 henkeä)</a:t>
            </a:r>
            <a:r>
              <a:rPr lang="fi-FI" sz="25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i-FI" sz="25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i-FI" sz="25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&lt;Ohjelmaryhmän opiskelijoiden nimet&gt;</a:t>
            </a:r>
            <a:endParaRPr sz="25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6700" indent="-266700" defTabSz="91440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SzPts val="1700"/>
              <a:buFont typeface="Arial"/>
              <a:buChar char="•"/>
            </a:pPr>
            <a:r>
              <a:rPr lang="fi-FI" sz="25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Verkostot (sponsorit ja yhteistyökumppanit, viranomaiset ja luvat, talous ja henkilöstösuunnittelu) (6 henkeä)</a:t>
            </a:r>
            <a:br>
              <a:rPr lang="fi-FI" sz="25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i-FI" sz="25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&lt;Verkostoryhmän opiskelijoiden nimet&gt;</a:t>
            </a:r>
            <a:endParaRPr sz="25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484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4"/>
          <p:cNvSpPr txBox="1">
            <a:spLocks noGrp="1"/>
          </p:cNvSpPr>
          <p:nvPr>
            <p:ph type="body" idx="1"/>
          </p:nvPr>
        </p:nvSpPr>
        <p:spPr>
          <a:xfrm>
            <a:off x="2699700" y="1997400"/>
            <a:ext cx="6274967" cy="48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66700" marR="0" lvl="0" indent="-25273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fi-FI" b="0" i="0" u="none" strike="noStrike" cap="none">
                <a:solidFill>
                  <a:schemeClr val="dk1"/>
                </a:solidFill>
                <a:sym typeface="Arial"/>
              </a:rPr>
              <a:t>Tilattu painosta 250 kpl B2-julisteita</a:t>
            </a:r>
            <a:endParaRPr/>
          </a:p>
          <a:p>
            <a:pPr marL="266700" marR="0" lvl="0" indent="-25273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fi-FI" b="0" i="0" u="none" strike="noStrike" cap="none">
                <a:solidFill>
                  <a:schemeClr val="dk1"/>
                </a:solidFill>
                <a:sym typeface="Arial"/>
              </a:rPr>
              <a:t>Jaetaan julisteet ja flyerit yhdessä</a:t>
            </a:r>
            <a:endParaRPr/>
          </a:p>
          <a:p>
            <a:pPr marL="266700" marR="0" lvl="0" indent="-25273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fi-FI" b="0" i="0" u="none" strike="noStrike" cap="none">
                <a:solidFill>
                  <a:schemeClr val="dk1"/>
                </a:solidFill>
                <a:sym typeface="Arial"/>
              </a:rPr>
              <a:t>Esim. n. 150? julistetta täll</a:t>
            </a:r>
            <a:r>
              <a:rPr lang="fi-FI"/>
              <a:t>ä ja</a:t>
            </a:r>
            <a:r>
              <a:rPr lang="fi-FI" b="0" i="0" u="none" strike="noStrike" cap="none">
                <a:solidFill>
                  <a:schemeClr val="dk1"/>
                </a:solidFill>
                <a:sym typeface="Arial"/>
              </a:rPr>
              <a:t> ensi viikolla</a:t>
            </a:r>
            <a:endParaRPr/>
          </a:p>
          <a:p>
            <a:pPr marL="539750" marR="0" lvl="1" indent="-284162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fi-FI" sz="2200" b="0" i="0" u="none" strike="noStrike" cap="none">
                <a:solidFill>
                  <a:schemeClr val="dk1"/>
                </a:solidFill>
                <a:sym typeface="Arial"/>
              </a:rPr>
              <a:t>N. 7 julistetta / henkilö</a:t>
            </a:r>
            <a:endParaRPr sz="2200"/>
          </a:p>
          <a:p>
            <a:pPr marL="266700" marR="0" lvl="0" indent="-25273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fi-FI" b="0" i="0" u="none" strike="noStrike" cap="none">
                <a:solidFill>
                  <a:schemeClr val="dk1"/>
                </a:solidFill>
                <a:sym typeface="Arial"/>
              </a:rPr>
              <a:t>Esim. n. 100 julistetta tapahtumaviikolla</a:t>
            </a:r>
            <a:endParaRPr/>
          </a:p>
          <a:p>
            <a:pPr marL="539750" marR="0" lvl="1" indent="-284162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fi-FI" sz="2200" b="0" i="0" u="none" strike="noStrike" cap="none">
                <a:solidFill>
                  <a:schemeClr val="dk1"/>
                </a:solidFill>
                <a:sym typeface="Arial"/>
              </a:rPr>
              <a:t>N. 5 julistetta / henkilö</a:t>
            </a:r>
            <a:endParaRPr sz="2200"/>
          </a:p>
          <a:p>
            <a:pPr marL="266700" marR="0" lvl="0" indent="-25273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fi-FI" b="0" i="0" u="none" strike="noStrike" cap="none">
                <a:solidFill>
                  <a:schemeClr val="dk1"/>
                </a:solidFill>
                <a:sym typeface="Arial"/>
              </a:rPr>
              <a:t>Osan julisteista voi käyttää myös tapahtumapäivänä ulkomainontaan, sisustukseen tms.</a:t>
            </a:r>
            <a:endParaRPr/>
          </a:p>
          <a:p>
            <a:pPr marL="266700" marR="0" lvl="0" indent="-25273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fi-FI" b="0" i="0" u="none" strike="noStrike" cap="none">
                <a:solidFill>
                  <a:schemeClr val="dk1"/>
                </a:solidFill>
                <a:sym typeface="Arial"/>
              </a:rPr>
              <a:t>Julisteet kannattaa kiinnittää pareittain tai pienessä porukassa, helpompaa ja hauskempaa</a:t>
            </a:r>
            <a:endParaRPr/>
          </a:p>
          <a:p>
            <a:pPr marL="266700" marR="0" lvl="0" indent="-25273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fi-FI" b="0" i="0" u="none" strike="noStrike" cap="none">
                <a:solidFill>
                  <a:schemeClr val="dk1"/>
                </a:solidFill>
                <a:sym typeface="Arial"/>
              </a:rPr>
              <a:t>Yhteinen jakoexcu </a:t>
            </a:r>
            <a:r>
              <a:rPr lang="fi-FI"/>
              <a:t>Myyrmäkeen/ lähialueille </a:t>
            </a:r>
            <a:r>
              <a:rPr lang="fi-FI" b="0" i="0" u="none" strike="noStrike" cap="none">
                <a:solidFill>
                  <a:schemeClr val="dk1"/>
                </a:solidFill>
                <a:sym typeface="Arial"/>
              </a:rPr>
              <a:t>/ </a:t>
            </a:r>
            <a:r>
              <a:rPr lang="fi-FI"/>
              <a:t>k</a:t>
            </a:r>
            <a:r>
              <a:rPr lang="fi-FI" b="0" i="0" u="none" strike="noStrike" cap="none">
                <a:solidFill>
                  <a:schemeClr val="dk1"/>
                </a:solidFill>
                <a:sym typeface="Arial"/>
              </a:rPr>
              <a:t>eskustaan esim. </a:t>
            </a:r>
            <a:r>
              <a:rPr lang="fi-FI"/>
              <a:t>ke</a:t>
            </a:r>
            <a:r>
              <a:rPr lang="fi-FI" b="0" i="0" u="none" strike="noStrike" cap="none">
                <a:solidFill>
                  <a:schemeClr val="dk1"/>
                </a:solidFill>
                <a:sym typeface="Arial"/>
              </a:rPr>
              <a:t> klo 14-16?</a:t>
            </a:r>
            <a:endParaRPr/>
          </a:p>
        </p:txBody>
      </p:sp>
      <p:sp>
        <p:nvSpPr>
          <p:cNvPr id="335" name="Google Shape;335;p44"/>
          <p:cNvSpPr txBox="1">
            <a:spLocks noGrp="1"/>
          </p:cNvSpPr>
          <p:nvPr>
            <p:ph type="sldNum" idx="12"/>
          </p:nvPr>
        </p:nvSpPr>
        <p:spPr>
          <a:xfrm>
            <a:off x="8388351" y="6165852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16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336" name="Google Shape;336;p44"/>
          <p:cNvSpPr txBox="1">
            <a:spLocks noGrp="1"/>
          </p:cNvSpPr>
          <p:nvPr>
            <p:ph type="title"/>
          </p:nvPr>
        </p:nvSpPr>
        <p:spPr>
          <a:xfrm>
            <a:off x="1979450" y="725450"/>
            <a:ext cx="6840600" cy="8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fi-FI" sz="3600"/>
              <a:t>M.Y. Fest</a:t>
            </a:r>
            <a:r>
              <a:rPr lang="fi-FI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-katumainonta</a:t>
            </a:r>
            <a:br>
              <a:rPr lang="fi-FI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i-FI" sz="324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i-FI" sz="324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06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7" name="Google Shape;33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436427"/>
            <a:ext cx="2375750" cy="331384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5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251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5"/>
          <p:cNvSpPr txBox="1">
            <a:spLocks noGrp="1"/>
          </p:cNvSpPr>
          <p:nvPr>
            <p:ph type="body" idx="1"/>
          </p:nvPr>
        </p:nvSpPr>
        <p:spPr>
          <a:xfrm>
            <a:off x="575556" y="1989139"/>
            <a:ext cx="82446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6700" marR="0" lvl="0" indent="-281305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fi-FI" sz="2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Tilaryhmä</a:t>
            </a:r>
            <a:r>
              <a:rPr lang="fi-FI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tutustukaa </a:t>
            </a:r>
            <a:r>
              <a:rPr lang="fi-FI" sz="2100">
                <a:solidFill>
                  <a:srgbClr val="000000"/>
                </a:solidFill>
              </a:rPr>
              <a:t>Rajatorpantie 8:n</a:t>
            </a:r>
            <a:r>
              <a:rPr lang="fi-FI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tiloihin ja resursseihin, hyödyntäkää erillistä vinkkilistaa (ks. myös </a:t>
            </a:r>
            <a:r>
              <a:rPr lang="fi-FI" sz="2100">
                <a:solidFill>
                  <a:srgbClr val="000000"/>
                </a:solidFill>
              </a:rPr>
              <a:t>Myyrdrive</a:t>
            </a:r>
            <a:r>
              <a:rPr lang="fi-FI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→ </a:t>
            </a:r>
            <a:r>
              <a:rPr lang="fi-FI" sz="2100">
                <a:solidFill>
                  <a:srgbClr val="000000"/>
                </a:solidFill>
              </a:rPr>
              <a:t>tilasuunnittelun muistilista. Hankkikaa välttämättömiä infra- ja logistiikkatarpeita: esim. pöytiä, festaripenkkejä Myyrmäki-liikkeeltä, tilasuunnittelun yhteistyökumppanit (esim. Consti?). Pohtikaa materiaalien kierrätystä ja huomioikaa iltaklubin suunnitelmat. </a:t>
            </a:r>
            <a:r>
              <a:rPr lang="fi-FI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100">
              <a:solidFill>
                <a:srgbClr val="000000"/>
              </a:solidFill>
            </a:endParaRPr>
          </a:p>
          <a:p>
            <a:pPr marL="266700" marR="0" lvl="0" indent="-281305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fi-FI" sz="2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Verkostoryhmä</a:t>
            </a:r>
            <a:r>
              <a:rPr lang="fi-FI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tutustukaa Colosseumin ja lähialueen toimijoihin ja viekää heille asukastiedotteet, selvittäkää yhteistyömahdollisuuksia</a:t>
            </a:r>
            <a:r>
              <a:rPr lang="fi-FI" sz="2100">
                <a:solidFill>
                  <a:srgbClr val="000000"/>
                </a:solidFill>
              </a:rPr>
              <a:t>. Colosseumin toimijoiden yhteystiedot löytyvät Myyrdrivestä (verkostot)</a:t>
            </a:r>
            <a:endParaRPr sz="2100">
              <a:solidFill>
                <a:srgbClr val="000000"/>
              </a:solidFill>
            </a:endParaRPr>
          </a:p>
        </p:txBody>
      </p:sp>
      <p:sp>
        <p:nvSpPr>
          <p:cNvPr id="240" name="Google Shape;240;p35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2</a:t>
            </a:fld>
            <a:endParaRPr>
              <a:solidFill>
                <a:srgbClr val="8C8A87"/>
              </a:solidFill>
            </a:endParaRPr>
          </a:p>
        </p:txBody>
      </p:sp>
      <p:pic>
        <p:nvPicPr>
          <p:cNvPr id="241" name="Google Shape;241;p35"/>
          <p:cNvPicPr preferRelativeResize="0"/>
          <p:nvPr/>
        </p:nvPicPr>
        <p:blipFill rotWithShape="1">
          <a:blip r:embed="rId3">
            <a:alphaModFix/>
          </a:blip>
          <a:srcRect t="3514" b="3514"/>
          <a:stretch/>
        </p:blipFill>
        <p:spPr>
          <a:xfrm>
            <a:off x="7016890" y="242950"/>
            <a:ext cx="1869437" cy="13035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30;p34"/>
          <p:cNvSpPr txBox="1">
            <a:spLocks noGrp="1"/>
          </p:cNvSpPr>
          <p:nvPr>
            <p:ph type="title"/>
          </p:nvPr>
        </p:nvSpPr>
        <p:spPr>
          <a:xfrm>
            <a:off x="1979601" y="395350"/>
            <a:ext cx="4834445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r>
              <a:rPr lang="fi-FI"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Tuotannon eteneminen (Ke 11.4.)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98295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1"/>
          <p:cNvSpPr/>
          <p:nvPr/>
        </p:nvSpPr>
        <p:spPr>
          <a:xfrm>
            <a:off x="216900" y="6037925"/>
            <a:ext cx="1662600" cy="677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41"/>
          <p:cNvSpPr txBox="1">
            <a:spLocks noGrp="1"/>
          </p:cNvSpPr>
          <p:nvPr>
            <p:ph type="body" idx="1"/>
          </p:nvPr>
        </p:nvSpPr>
        <p:spPr>
          <a:xfrm>
            <a:off x="418750" y="1884749"/>
            <a:ext cx="8401500" cy="43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66700" marR="0" lvl="0" indent="-2667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fi-FI" sz="2000"/>
              <a:t>Verkostot: </a:t>
            </a:r>
            <a:r>
              <a:rPr lang="fi-FI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Tarvisimme 3-4 järjestyksenvalvojaa (järjestyksenvalvojakortti) </a:t>
            </a:r>
            <a:r>
              <a:rPr lang="fi-FI" sz="2000"/>
              <a:t>M.Y.Festin</a:t>
            </a:r>
            <a:r>
              <a:rPr lang="fi-FI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pelastussuunnitelmaa ja poliisin tapahtumailmoitusta varten, kyselkää tuttuja,</a:t>
            </a:r>
            <a:r>
              <a:rPr lang="fi-FI" sz="2000"/>
              <a:t> DL 18.4</a:t>
            </a:r>
            <a:r>
              <a:rPr lang="fi-FI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Daniel laatii lopulliset viranomaisdokumentit.</a:t>
            </a:r>
            <a:endParaRPr/>
          </a:p>
          <a:p>
            <a:pPr marL="266700" marR="0" lvl="0" indent="-2667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fi-FI" sz="2000"/>
              <a:t>Viestintä: </a:t>
            </a:r>
            <a:r>
              <a:rPr lang="fi-FI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Uusi tiedoteteksti, julist</a:t>
            </a:r>
            <a:r>
              <a:rPr lang="fi-FI" sz="2000"/>
              <a:t>eet on tilattu, saapuvat keskiviikkona, lisätiedot Ollilta</a:t>
            </a:r>
            <a:r>
              <a:rPr lang="fi-FI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266700" marR="0" lvl="0" indent="-2667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fi-FI" sz="2000">
                <a:solidFill>
                  <a:srgbClr val="000000"/>
                </a:solidFill>
              </a:rPr>
              <a:t>Tila: valmistelkaa keskiviikolle tilatyöpaja, jossa ideoidaan tilojen jakoa ohjelmien kesken</a:t>
            </a:r>
            <a:endParaRPr sz="2000">
              <a:solidFill>
                <a:srgbClr val="000000"/>
              </a:solidFill>
            </a:endParaRPr>
          </a:p>
          <a:p>
            <a:pPr marL="266700" marR="0" lvl="0" indent="-2667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fi-FI" sz="2000">
                <a:solidFill>
                  <a:srgbClr val="000000"/>
                </a:solidFill>
              </a:rPr>
              <a:t>Ohjelma: kerätkää kasaan mahdollisimman paljon konsepteja ja “hylättyjä” ideoita ja aloittakaa ohjelmasuunnittelu</a:t>
            </a:r>
            <a:endParaRPr sz="2000">
              <a:solidFill>
                <a:srgbClr val="000000"/>
              </a:solidFill>
            </a:endParaRPr>
          </a:p>
          <a:p>
            <a:pPr marL="266700" marR="0" lvl="0" indent="-2667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fi-FI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Sopikaa tuotantoryhmällenne uusi tapaaminen ja laittakaa ajankohta myös Slackiin – Rami/</a:t>
            </a:r>
            <a:r>
              <a:rPr lang="fi-FI" sz="2000">
                <a:solidFill>
                  <a:srgbClr val="000000"/>
                </a:solidFill>
              </a:rPr>
              <a:t>Olli</a:t>
            </a:r>
            <a:r>
              <a:rPr lang="fi-FI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fi-FI" sz="2000">
                <a:solidFill>
                  <a:srgbClr val="000000"/>
                </a:solidFill>
              </a:rPr>
              <a:t>Jaska</a:t>
            </a:r>
            <a:r>
              <a:rPr lang="fi-FI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fi-FI" sz="2000">
                <a:solidFill>
                  <a:srgbClr val="000000"/>
                </a:solidFill>
              </a:rPr>
              <a:t>Anna</a:t>
            </a:r>
            <a:r>
              <a:rPr lang="fi-FI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/Dani </a:t>
            </a:r>
            <a:r>
              <a:rPr lang="fi-FI" sz="2000">
                <a:solidFill>
                  <a:srgbClr val="000000"/>
                </a:solidFill>
              </a:rPr>
              <a:t>voi tulla mukaan</a:t>
            </a:r>
            <a:r>
              <a:rPr lang="fi-FI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jos teillä on kysyttävää tuotannosta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6700" marR="0" lvl="0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41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fi-FI">
                <a:solidFill>
                  <a:srgbClr val="8C8A87"/>
                </a:solidFill>
              </a:rPr>
              <a:t>12.4.17</a:t>
            </a:r>
            <a:endParaRPr>
              <a:solidFill>
                <a:srgbClr val="8C8A87"/>
              </a:solidFill>
            </a:endParaRPr>
          </a:p>
        </p:txBody>
      </p:sp>
      <p:sp>
        <p:nvSpPr>
          <p:cNvPr id="321" name="Google Shape;321;p41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3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322" name="Google Shape;322;p41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SzPts val="3200"/>
            </a:pPr>
            <a:r>
              <a:rPr lang="fi-FI" sz="3200"/>
              <a:t>Tuotannon eteneminen (Pe 13.4.)</a:t>
            </a:r>
            <a:endParaRPr sz="3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3" name="Google Shape;32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950" y="0"/>
            <a:ext cx="1784399" cy="181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7427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2"/>
          <p:cNvSpPr txBox="1">
            <a:spLocks noGrp="1"/>
          </p:cNvSpPr>
          <p:nvPr>
            <p:ph type="body" idx="1"/>
          </p:nvPr>
        </p:nvSpPr>
        <p:spPr>
          <a:xfrm>
            <a:off x="418746" y="1884759"/>
            <a:ext cx="8401500" cy="3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6670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fi-FI" sz="2400"/>
              <a:t>Muistakaa palauttaa konseptikortit ja innovointiryhmien materiaalit MyyrDriveen.</a:t>
            </a:r>
            <a:endParaRPr sz="2400"/>
          </a:p>
          <a:p>
            <a:pPr marL="266700" marR="0" lvl="0" indent="-2921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fi-FI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Toteuttakaa loput haastattelut ja palauttakaa haastatteluaineisto (haastattelukysymykset ja vastausten pääkohdat sekä kiinnostavimmat lainaukset) </a:t>
            </a:r>
            <a:r>
              <a:rPr lang="fi-FI" sz="2400"/>
              <a:t>MyyrDriven innovointiryhmien kansioihin. </a:t>
            </a:r>
            <a:r>
              <a:rPr lang="fi-FI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Haastatteluaineistoja hyödynnetään loppuraportissa.</a:t>
            </a:r>
            <a:endParaRPr sz="2400"/>
          </a:p>
          <a:p>
            <a:pPr marL="266700" marR="0" lvl="0" indent="-2921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fi-FI" sz="2400"/>
              <a:t>M</a:t>
            </a:r>
            <a:r>
              <a:rPr lang="fi-FI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uistakaa mahdollisuus järjestää omia tilapäiskäyttökokeiluja ☺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6700" marR="0" lvl="0" indent="-127000" algn="l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42"/>
          <p:cNvSpPr txBox="1">
            <a:spLocks noGrp="1"/>
          </p:cNvSpPr>
          <p:nvPr>
            <p:ph type="dt" idx="10"/>
          </p:nvPr>
        </p:nvSpPr>
        <p:spPr>
          <a:xfrm>
            <a:off x="7500958" y="6165850"/>
            <a:ext cx="8874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fi-FI">
                <a:solidFill>
                  <a:srgbClr val="8C8A87"/>
                </a:solidFill>
              </a:rPr>
              <a:t>12.4.17</a:t>
            </a:r>
            <a:endParaRPr>
              <a:solidFill>
                <a:srgbClr val="8C8A87"/>
              </a:solidFill>
            </a:endParaRPr>
          </a:p>
        </p:txBody>
      </p:sp>
      <p:sp>
        <p:nvSpPr>
          <p:cNvPr id="330" name="Google Shape;330;p42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4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331" name="Google Shape;331;p42"/>
          <p:cNvSpPr txBox="1">
            <a:spLocks noGrp="1"/>
          </p:cNvSpPr>
          <p:nvPr>
            <p:ph type="title"/>
          </p:nvPr>
        </p:nvSpPr>
        <p:spPr>
          <a:xfrm>
            <a:off x="1979612" y="549275"/>
            <a:ext cx="68406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SzPts val="3200"/>
            </a:pPr>
            <a:r>
              <a:rPr lang="fi-FI" sz="3200"/>
              <a:t>Tuotannon eteneminen (Pe 13.4.)</a:t>
            </a:r>
            <a:endParaRPr sz="3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2" name="Google Shape;33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025" y="0"/>
            <a:ext cx="1784399" cy="181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9249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2"/>
          <p:cNvSpPr txBox="1">
            <a:spLocks noGrp="1"/>
          </p:cNvSpPr>
          <p:nvPr>
            <p:ph type="ctrTitle"/>
          </p:nvPr>
        </p:nvSpPr>
        <p:spPr>
          <a:xfrm>
            <a:off x="685800" y="435425"/>
            <a:ext cx="7772400" cy="14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0">
                <a:solidFill>
                  <a:srgbClr val="FFFFFF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M.Y. FEST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226" name="Google Shape;22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75" y="0"/>
            <a:ext cx="4874800" cy="6796924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2"/>
          <p:cNvSpPr/>
          <p:nvPr/>
        </p:nvSpPr>
        <p:spPr>
          <a:xfrm>
            <a:off x="4933950" y="5263800"/>
            <a:ext cx="570600" cy="159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32"/>
          <p:cNvSpPr txBox="1"/>
          <p:nvPr/>
        </p:nvSpPr>
        <p:spPr>
          <a:xfrm>
            <a:off x="4695975" y="5443325"/>
            <a:ext cx="4468800" cy="16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fi-FI" sz="2500" kern="0">
                <a:solidFill>
                  <a:srgbClr val="000000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Julisteet Myyrdrivessa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42475" y="61775"/>
            <a:ext cx="4023525" cy="5689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1610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33"/>
          <p:cNvPicPr preferRelativeResize="0"/>
          <p:nvPr/>
        </p:nvPicPr>
        <p:blipFill rotWithShape="1">
          <a:blip r:embed="rId3">
            <a:alphaModFix amt="31000"/>
          </a:blip>
          <a:srcRect l="8444" r="8436"/>
          <a:stretch/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36" name="Google Shape;236;p33"/>
          <p:cNvSpPr txBox="1">
            <a:spLocks noGrp="1"/>
          </p:cNvSpPr>
          <p:nvPr>
            <p:ph type="body" idx="1"/>
          </p:nvPr>
        </p:nvSpPr>
        <p:spPr>
          <a:xfrm>
            <a:off x="1979612" y="1727514"/>
            <a:ext cx="6840600" cy="47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266700" marR="0" lvl="0" indent="-254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fi-FI" sz="2400" b="0" i="0" u="none" strike="noStrike" cap="none">
                <a:solidFill>
                  <a:schemeClr val="dk1"/>
                </a:solidFill>
                <a:sym typeface="Arial"/>
              </a:rPr>
              <a:t>9:15 Aamupiiri</a:t>
            </a:r>
            <a:endParaRPr sz="2400"/>
          </a:p>
          <a:p>
            <a:pPr marL="266700" marR="0" lvl="0" indent="-254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fi-FI" sz="2400" b="0" i="0" u="none" strike="noStrike" cap="none">
                <a:solidFill>
                  <a:schemeClr val="dk1"/>
                </a:solidFill>
                <a:sym typeface="Arial"/>
              </a:rPr>
              <a:t>9:30 Luento: myyntipäällikkö </a:t>
            </a:r>
            <a:r>
              <a:rPr lang="fi-FI" sz="2400" b="1" i="0" u="none" strike="noStrike" cap="none">
                <a:solidFill>
                  <a:schemeClr val="dk1"/>
                </a:solidFill>
                <a:sym typeface="Arial"/>
              </a:rPr>
              <a:t>Raine Heikkinen </a:t>
            </a:r>
            <a:r>
              <a:rPr lang="fi-FI" sz="2400" b="0" i="0" u="none" strike="noStrike" cap="none">
                <a:solidFill>
                  <a:schemeClr val="dk1"/>
                </a:solidFill>
                <a:sym typeface="Arial"/>
              </a:rPr>
              <a:t>(Kiinteistö Oy Kaapelitalo): Kiinteistönomistajan, viranomaisten ja kulttuuritoimijoiden tavoitteiden yhteensovittaminen</a:t>
            </a:r>
            <a:endParaRPr sz="2400"/>
          </a:p>
          <a:p>
            <a:pPr marL="266700" marR="0" lvl="0" indent="-254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fi-FI" sz="2400" b="0" i="0" u="none" strike="noStrike" cap="none">
                <a:solidFill>
                  <a:schemeClr val="dk1"/>
                </a:solidFill>
                <a:sym typeface="Arial"/>
              </a:rPr>
              <a:t>10:3</a:t>
            </a:r>
            <a:r>
              <a:rPr lang="fi-FI" sz="2400"/>
              <a:t>0 Luento: </a:t>
            </a:r>
            <a:r>
              <a:rPr lang="fi-FI" sz="2400" b="1"/>
              <a:t>Jesse Pasanen </a:t>
            </a:r>
            <a:r>
              <a:rPr lang="fi-FI" sz="2400"/>
              <a:t>(Street Art Vantaa)</a:t>
            </a:r>
            <a:endParaRPr sz="2400"/>
          </a:p>
          <a:p>
            <a:pPr marL="266700" marR="0" lvl="0" indent="-254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fi-FI" sz="2400"/>
              <a:t>11.30-12 Tilatyöpaja</a:t>
            </a:r>
            <a:endParaRPr sz="2400"/>
          </a:p>
          <a:p>
            <a:pPr marL="266700" marR="0" lvl="0" indent="-254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fi-FI" sz="2400" b="0" i="0" u="none" strike="noStrike" cap="none">
                <a:solidFill>
                  <a:schemeClr val="dk1"/>
                </a:solidFill>
                <a:sym typeface="Arial"/>
              </a:rPr>
              <a:t>1</a:t>
            </a:r>
            <a:r>
              <a:rPr lang="fi-FI" sz="2400"/>
              <a:t>2.00</a:t>
            </a:r>
            <a:r>
              <a:rPr lang="fi-FI" sz="2400" b="0" i="0" u="none" strike="noStrike" cap="none">
                <a:solidFill>
                  <a:schemeClr val="dk1"/>
                </a:solidFill>
                <a:sym typeface="Arial"/>
              </a:rPr>
              <a:t>–13:00 Tapahtuman tuotantoa tuotantoryhmissä </a:t>
            </a:r>
            <a:endParaRPr sz="2400" b="0" i="0" u="none" strike="noStrike" cap="none">
              <a:solidFill>
                <a:schemeClr val="dk1"/>
              </a:solidFill>
              <a:sym typeface="Arial"/>
            </a:endParaRPr>
          </a:p>
          <a:p>
            <a:pPr marL="266700" marR="0" lvl="0" indent="-254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fi-FI" sz="2400"/>
              <a:t>13.00 &gt; julisteiden jako</a:t>
            </a:r>
            <a:endParaRPr sz="2400"/>
          </a:p>
          <a:p>
            <a:pPr marL="266700" marR="0" lvl="0" indent="-127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sym typeface="Arial"/>
            </a:endParaRPr>
          </a:p>
        </p:txBody>
      </p:sp>
      <p:sp>
        <p:nvSpPr>
          <p:cNvPr id="237" name="Google Shape;237;p33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6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238" name="Google Shape;238;p33"/>
          <p:cNvSpPr txBox="1">
            <a:spLocks noGrp="1"/>
          </p:cNvSpPr>
          <p:nvPr>
            <p:ph type="title"/>
          </p:nvPr>
        </p:nvSpPr>
        <p:spPr>
          <a:xfrm>
            <a:off x="1979612" y="296652"/>
            <a:ext cx="6840538" cy="115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 </a:t>
            </a:r>
            <a:r>
              <a:rPr lang="fi-FI" sz="2800"/>
              <a:t>18.4</a:t>
            </a:r>
            <a:r>
              <a:rPr lang="fi-FI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klo 9–13</a:t>
            </a:r>
            <a:endParaRPr sz="28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Kiinteistönomistajat</a:t>
            </a:r>
            <a:r>
              <a:rPr lang="fi-FI" sz="2800"/>
              <a:t> ja</a:t>
            </a:r>
            <a:r>
              <a:rPr lang="fi-FI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kulttuuritoimijat</a:t>
            </a:r>
            <a:endParaRPr sz="2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2383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4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7</a:t>
            </a:fld>
            <a:endParaRPr>
              <a:solidFill>
                <a:srgbClr val="8C8A87"/>
              </a:solidFill>
            </a:endParaRPr>
          </a:p>
        </p:txBody>
      </p:sp>
      <p:pic>
        <p:nvPicPr>
          <p:cNvPr id="245" name="Google Shape;245;p34"/>
          <p:cNvPicPr preferRelativeResize="0"/>
          <p:nvPr/>
        </p:nvPicPr>
        <p:blipFill rotWithShape="1">
          <a:blip r:embed="rId3">
            <a:alphaModFix amt="33000"/>
          </a:blip>
          <a:srcRect l="8444" r="8436"/>
          <a:stretch/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46" name="Google Shape;246;p34"/>
          <p:cNvSpPr txBox="1"/>
          <p:nvPr/>
        </p:nvSpPr>
        <p:spPr>
          <a:xfrm>
            <a:off x="55528" y="1164582"/>
            <a:ext cx="9055500" cy="50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66700" indent="-266700" defTabSz="914400">
              <a:lnSpc>
                <a:spcPct val="80000"/>
              </a:lnSpc>
              <a:buClr>
                <a:srgbClr val="FCA311"/>
              </a:buClr>
              <a:buSzPts val="1704"/>
              <a:buFont typeface="Arial"/>
              <a:buChar char="•"/>
            </a:pPr>
            <a:r>
              <a:rPr lang="fi-FI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Yhteydenotot, varmistuneet ohjelmanumerot? (huomioikaa </a:t>
            </a:r>
            <a:r>
              <a:rPr lang="fi-FI" sz="21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etenkin vantaalaiset kontaktit</a:t>
            </a:r>
            <a:r>
              <a:rPr lang="fi-FI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ohjelmaa hankittaessa)</a:t>
            </a:r>
            <a:endParaRPr sz="21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6700" indent="-266700" defTabSz="914400">
              <a:lnSpc>
                <a:spcPct val="80000"/>
              </a:lnSpc>
              <a:spcBef>
                <a:spcPts val="800"/>
              </a:spcBef>
              <a:buClr>
                <a:srgbClr val="FCA311"/>
              </a:buClr>
              <a:buSzPts val="1704"/>
              <a:buFont typeface="Arial"/>
              <a:buChar char="•"/>
            </a:pPr>
            <a:r>
              <a:rPr lang="fi-FI" sz="21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Varmistuneita ohjelmanumeroita: Euphoria Borealis</a:t>
            </a:r>
            <a:r>
              <a:rPr lang="fi-FI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-elokuvanäytös, </a:t>
            </a:r>
            <a:r>
              <a:rPr lang="fi-FI" sz="21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#MyyrYork2030</a:t>
            </a:r>
            <a:r>
              <a:rPr lang="fi-FI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-innovaatiokilpailun esitykset &amp; posterit (maantieteen kurssi, n. klo 12-14 päälavalla, kontaktihenkilö)  </a:t>
            </a:r>
            <a:endParaRPr sz="21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6700" indent="-266763" defTabSz="914400">
              <a:lnSpc>
                <a:spcPct val="80000"/>
              </a:lnSpc>
              <a:spcBef>
                <a:spcPts val="800"/>
              </a:spcBef>
              <a:buClr>
                <a:srgbClr val="000000"/>
              </a:buClr>
              <a:buSzPts val="1705"/>
              <a:buFont typeface="Arial"/>
              <a:buChar char="•"/>
            </a:pPr>
            <a:r>
              <a:rPr lang="fi-FI" sz="21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Työn alla</a:t>
            </a:r>
            <a:r>
              <a:rPr lang="fi-FI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AAVE Circuits, Human of Myyr York -valokuvanäyttely?, Friherrsin/Kaarelan VPK:n paloautot? Katutaideseinä? VJ-videotaidetta? MM-kisastudio</a:t>
            </a:r>
            <a:endParaRPr sz="21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6700" indent="-266763" defTabSz="914400">
              <a:lnSpc>
                <a:spcPct val="80000"/>
              </a:lnSpc>
              <a:spcBef>
                <a:spcPts val="800"/>
              </a:spcBef>
              <a:buClr>
                <a:srgbClr val="000000"/>
              </a:buClr>
              <a:buSzPts val="1705"/>
              <a:buFont typeface="Arial"/>
              <a:buChar char="•"/>
            </a:pPr>
            <a:r>
              <a:rPr lang="fi-FI" sz="21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Suunnitteilla olevia konsepteja:</a:t>
            </a:r>
            <a:r>
              <a:rPr lang="fi-FI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Makuja Myrtsistä (ruokamyyjiä),  Reko-ruokatorit, Katutaidetta kaikille, Lepo Lounge (valotaidetta, viherkasveja, japanilaisen puutarhan tunnelmaa), Alakulttuuripiha, Urban Art Experience (Graffitiseinä, tägäyspiste, katutanssipaja, K65-graffitit), M.Y.Stage-esiintymislava, paikalliset julkkikset (vloggaajat), Elotilat (videopelihuone, leffanäytökset, toiveseinä, Synapsitilat (pakohuonepelit), Endorfiinitilat (taidekokemushuoneet: musiikki, kulttuuri, taide, leffat, chillaus), Escape Roomit (olohuone &amp; toimisto), Taaperodisko, MM-kisakatsomo (Colosseumin auditorioon?), Etevät eukot &amp; Toppahousutanssit, R3, Sukupolvikahvila, KinoMyyrin yhteistyö, Kaupunkisuunnittelu-workshop &amp; kartat, suunnitelmat käytävälle, “Tarvitaan lisää räväkkyyttä!”</a:t>
            </a:r>
            <a:endParaRPr sz="21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914400">
              <a:lnSpc>
                <a:spcPct val="80000"/>
              </a:lnSpc>
              <a:spcBef>
                <a:spcPts val="800"/>
              </a:spcBef>
              <a:buClr>
                <a:srgbClr val="FCA311"/>
              </a:buClr>
              <a:buSzPts val="1705"/>
              <a:buFont typeface="Arial"/>
              <a:buNone/>
            </a:pPr>
            <a:endParaRPr sz="21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34"/>
          <p:cNvSpPr txBox="1">
            <a:spLocks noGrp="1"/>
          </p:cNvSpPr>
          <p:nvPr>
            <p:ph type="title"/>
          </p:nvPr>
        </p:nvSpPr>
        <p:spPr>
          <a:xfrm>
            <a:off x="-124123" y="168275"/>
            <a:ext cx="88110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66700" marR="0" lvl="0" indent="-2667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00"/>
              <a:buFont typeface="Arial"/>
              <a:buNone/>
            </a:pPr>
            <a:r>
              <a:rPr lang="fi-FI" sz="4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Ohjelma</a:t>
            </a:r>
            <a:r>
              <a:rPr lang="fi-FI" sz="4800">
                <a:solidFill>
                  <a:srgbClr val="000000"/>
                </a:solidFill>
              </a:rPr>
              <a:t>ryhmä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34"/>
          <p:cNvSpPr txBox="1"/>
          <p:nvPr/>
        </p:nvSpPr>
        <p:spPr>
          <a:xfrm>
            <a:off x="5073250" y="-832525"/>
            <a:ext cx="42921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Font typeface="Arial"/>
              <a:buNone/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4061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5"/>
          <p:cNvSpPr txBox="1">
            <a:spLocks noGrp="1"/>
          </p:cNvSpPr>
          <p:nvPr>
            <p:ph type="sldNum" idx="12"/>
          </p:nvPr>
        </p:nvSpPr>
        <p:spPr>
          <a:xfrm>
            <a:off x="8250126" y="5861051"/>
            <a:ext cx="431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8</a:t>
            </a:fld>
            <a:endParaRPr>
              <a:solidFill>
                <a:srgbClr val="8C8A87"/>
              </a:solidFill>
            </a:endParaRPr>
          </a:p>
        </p:txBody>
      </p:sp>
      <p:pic>
        <p:nvPicPr>
          <p:cNvPr id="255" name="Google Shape;255;p35"/>
          <p:cNvPicPr preferRelativeResize="0"/>
          <p:nvPr/>
        </p:nvPicPr>
        <p:blipFill rotWithShape="1">
          <a:blip r:embed="rId3">
            <a:alphaModFix amt="34000"/>
          </a:blip>
          <a:srcRect l="8444" r="8436"/>
          <a:stretch/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56" name="Google Shape;256;p35"/>
          <p:cNvSpPr txBox="1"/>
          <p:nvPr/>
        </p:nvSpPr>
        <p:spPr>
          <a:xfrm>
            <a:off x="152403" y="1152399"/>
            <a:ext cx="8496600" cy="50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66700" indent="-266763" defTabSz="914400">
              <a:lnSpc>
                <a:spcPct val="80000"/>
              </a:lnSpc>
              <a:spcBef>
                <a:spcPts val="800"/>
              </a:spcBef>
              <a:buClr>
                <a:srgbClr val="000000"/>
              </a:buClr>
              <a:buSzPts val="1705"/>
              <a:buFont typeface="Arial"/>
              <a:buChar char="•"/>
            </a:pPr>
            <a:r>
              <a:rPr lang="fi-FI" sz="21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Muita ohjelmaideoita, jotka on tulleet keskusteluissa esiin: </a:t>
            </a:r>
            <a:r>
              <a:rPr lang="fi-FI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Lauri Jäntti voisi vetää impro-tanssiworkshopin (katulavatanssit tms), Talo avautuu -kierros (Open house -kierros), Speed dating (deittailu/ystävänetsintä, darkroom / alusvaate -speed dating, pusukoppi vol 2.) valokuvausseinä, valokuvanäyttely (yhteistyössä Vaskivuoren lukion kuviskurssien kanssa?), Humans of MyyYork -näyttely &amp; tekijät esittäytyy, Pieneläintarha (Fallkulla/Haltiala yhteistyöhön?), minihevoset, kaverikoirat ja -kissat, lukukoirat, Taide-workshop, performanssit, open mic, teatteri, impro, sirkus, jooga, pallopelit, käsityöpajat, tanssi-workshop (tanssiopiston kanssa), danceoke, mummojen it-tuki (Varia)</a:t>
            </a:r>
            <a:endParaRPr sz="21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6700" indent="-266763" defTabSz="914400">
              <a:lnSpc>
                <a:spcPct val="80000"/>
              </a:lnSpc>
              <a:spcBef>
                <a:spcPts val="800"/>
              </a:spcBef>
              <a:buClr>
                <a:srgbClr val="000000"/>
              </a:buClr>
              <a:buSzPts val="1705"/>
              <a:buFont typeface="Arial"/>
              <a:buChar char="•"/>
            </a:pPr>
            <a:r>
              <a:rPr lang="fi-FI" sz="21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Muita aktiviteetteja:</a:t>
            </a:r>
            <a:r>
              <a:rPr lang="fi-FI" sz="21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teeseremonia, boulderointiseinä, pomppulinna, pallomeri, polkuautot, Myyrmäki-visa, rakennuskilpailu, vappudarran parannushuone, lintubongarit esittäytyy, karaoke-kopit, naamiaiset, klovnit, näytelmä-/tanssiesitys, bändit, spoken word, karnevaali, sähköä tuottavat kuntopyörät, pyöräkorjaus, kukkienistutus-workshop, lasten tori, sisäpiknik tekonurmella, sisäranta, lasten temppurata, vaatteiden vaihtotori/kirppis, meditaatio, radikaalit ristipistot, roolileikit, hävikkiruoka, tilainstallaatiot, valkokangas ulos, osallistuva siirtymä, kaupunkisuunnitteluworkshop/kartat käytävään, ihmiskirjasto, paloauto / VPK, kaupunkiviljely, bändit ja dj:t</a:t>
            </a:r>
            <a:endParaRPr sz="21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6700" indent="-158432" defTabSz="914400">
              <a:lnSpc>
                <a:spcPct val="80000"/>
              </a:lnSpc>
              <a:spcBef>
                <a:spcPts val="800"/>
              </a:spcBef>
              <a:buClr>
                <a:srgbClr val="FCA311"/>
              </a:buClr>
              <a:buSzPts val="1705"/>
              <a:buFont typeface="Arial"/>
              <a:buNone/>
            </a:pPr>
            <a:endParaRPr sz="21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35"/>
          <p:cNvSpPr txBox="1">
            <a:spLocks noGrp="1"/>
          </p:cNvSpPr>
          <p:nvPr>
            <p:ph type="title"/>
          </p:nvPr>
        </p:nvSpPr>
        <p:spPr>
          <a:xfrm>
            <a:off x="-124123" y="168275"/>
            <a:ext cx="88110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66700" marR="0" lvl="0" indent="-2667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00"/>
              <a:buFont typeface="Arial"/>
              <a:buNone/>
            </a:pPr>
            <a:r>
              <a:rPr lang="fi-FI" sz="4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Ohjelma</a:t>
            </a:r>
            <a:r>
              <a:rPr lang="fi-FI" sz="4800">
                <a:solidFill>
                  <a:srgbClr val="000000"/>
                </a:solidFill>
              </a:rPr>
              <a:t>ryhmä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35"/>
          <p:cNvSpPr txBox="1"/>
          <p:nvPr/>
        </p:nvSpPr>
        <p:spPr>
          <a:xfrm>
            <a:off x="5073250" y="-832525"/>
            <a:ext cx="42921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Font typeface="Arial"/>
              <a:buNone/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6692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36"/>
          <p:cNvPicPr preferRelativeResize="0"/>
          <p:nvPr/>
        </p:nvPicPr>
        <p:blipFill rotWithShape="1">
          <a:blip r:embed="rId3">
            <a:alphaModFix amt="32000"/>
          </a:blip>
          <a:srcRect l="8444" r="8436"/>
          <a:stretch/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65" name="Google Shape;265;p36"/>
          <p:cNvSpPr txBox="1">
            <a:spLocks noGrp="1"/>
          </p:cNvSpPr>
          <p:nvPr>
            <p:ph type="sldNum" idx="12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fld id="{00000000-1234-1234-1234-123412341234}" type="slidenum">
              <a:rPr lang="fi-FI">
                <a:solidFill>
                  <a:srgbClr val="8C8A87"/>
                </a:solidFill>
              </a:rPr>
              <a:pPr/>
              <a:t>9</a:t>
            </a:fld>
            <a:endParaRPr>
              <a:solidFill>
                <a:srgbClr val="8C8A87"/>
              </a:solidFill>
            </a:endParaRPr>
          </a:p>
        </p:txBody>
      </p:sp>
      <p:sp>
        <p:nvSpPr>
          <p:cNvPr id="266" name="Google Shape;266;p36"/>
          <p:cNvSpPr txBox="1">
            <a:spLocks noGrp="1"/>
          </p:cNvSpPr>
          <p:nvPr>
            <p:ph type="title"/>
          </p:nvPr>
        </p:nvSpPr>
        <p:spPr>
          <a:xfrm>
            <a:off x="-124123" y="168275"/>
            <a:ext cx="88110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66700" marR="0" lvl="0" indent="-2667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00"/>
              <a:buFont typeface="Arial"/>
              <a:buNone/>
            </a:pPr>
            <a:r>
              <a:rPr lang="fi-FI" sz="4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Ohjelma</a:t>
            </a:r>
            <a:r>
              <a:rPr lang="fi-FI" sz="4800">
                <a:solidFill>
                  <a:srgbClr val="000000"/>
                </a:solidFill>
              </a:rPr>
              <a:t>ryhmä</a:t>
            </a: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36"/>
          <p:cNvSpPr txBox="1"/>
          <p:nvPr/>
        </p:nvSpPr>
        <p:spPr>
          <a:xfrm>
            <a:off x="405373" y="1335892"/>
            <a:ext cx="8496622" cy="5157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66700" indent="-262255" defTabSz="914400">
              <a:lnSpc>
                <a:spcPct val="70000"/>
              </a:lnSpc>
              <a:buClr>
                <a:srgbClr val="FCA311"/>
              </a:buClr>
              <a:buSzPts val="1800"/>
              <a:buFont typeface="Arial"/>
              <a:buChar char="•"/>
            </a:pPr>
            <a:r>
              <a:rPr lang="fi-FI" sz="2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Olisiko ennakkotehtävissä lisäideoita, joita halutaan toteuttaa?</a:t>
            </a:r>
            <a:endParaRPr sz="22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6700" indent="-262255" defTabSz="914400">
              <a:lnSpc>
                <a:spcPct val="70000"/>
              </a:lnSpc>
              <a:spcBef>
                <a:spcPts val="800"/>
              </a:spcBef>
              <a:buClr>
                <a:srgbClr val="FCA311"/>
              </a:buClr>
              <a:buSzPts val="1800"/>
              <a:buFont typeface="Arial"/>
              <a:buChar char="•"/>
            </a:pPr>
            <a:r>
              <a:rPr lang="fi-FI" sz="22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Ohjelman aikataulutus konttorisalin eri osiin, eri huoneisiin ja ulkotiloihin: </a:t>
            </a:r>
            <a:r>
              <a:rPr lang="fi-FI" sz="2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konttorisalin stage-alueet, konttorisalin kopit, luokkatilojen käytävät, toimistohuoneet, diskohuone, pitkät käytävät, sisäpiha, alakulttuuripiha, etupiha, Colosseumin auditorio </a:t>
            </a:r>
            <a:endParaRPr sz="22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6700" indent="-262255" defTabSz="914400">
              <a:lnSpc>
                <a:spcPct val="70000"/>
              </a:lnSpc>
              <a:spcBef>
                <a:spcPts val="800"/>
              </a:spcBef>
              <a:buClr>
                <a:srgbClr val="FCA311"/>
              </a:buClr>
              <a:buSzPts val="1800"/>
              <a:buFont typeface="Arial"/>
              <a:buChar char="•"/>
            </a:pPr>
            <a:r>
              <a:rPr lang="fi-FI" sz="2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Tekniikan erityistarpeiden kartoitus ohjelmaa varten yhteistyössä iltatapahtuman kanssa: esim. musiikkiohjelma? (live-bändit / dj:t / puhe-ohjelma / disko, juontoja ?), valo- ja videotekniikka, esiintymislavan sijainti?</a:t>
            </a:r>
            <a:endParaRPr sz="22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6700" indent="-241300" defTabSz="914400">
              <a:lnSpc>
                <a:spcPct val="70000"/>
              </a:lnSpc>
              <a:spcBef>
                <a:spcPts val="800"/>
              </a:spcBef>
              <a:buClr>
                <a:srgbClr val="FCA311"/>
              </a:buClr>
              <a:buSzPts val="1800"/>
              <a:buFont typeface="Arial"/>
              <a:buChar char="•"/>
            </a:pPr>
            <a:r>
              <a:rPr lang="fi-FI" sz="2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Asukaskysely (Maptionnaire -karttakysely) ja sen mainostaminen somessa kaupunginosayhdistyksille yms. </a:t>
            </a:r>
            <a:endParaRPr sz="22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6700" indent="-262255" defTabSz="914400">
              <a:lnSpc>
                <a:spcPct val="70000"/>
              </a:lnSpc>
              <a:spcBef>
                <a:spcPts val="800"/>
              </a:spcBef>
              <a:buClr>
                <a:srgbClr val="FCA311"/>
              </a:buClr>
              <a:buSzPts val="1800"/>
              <a:buFont typeface="Arial"/>
              <a:buChar char="•"/>
            </a:pPr>
            <a:r>
              <a:rPr lang="fi-FI" sz="2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N. Klo 12-14 #MyyrYork2030 -innovaatiokilpailun (HY:n kurssi) opiskelijat esittelevät postereitaan kilpailuraadille ja yleisölle päälavalla (paikka posteriesityksille?)</a:t>
            </a:r>
            <a:endParaRPr sz="22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6700" indent="-262255" defTabSz="914400">
              <a:lnSpc>
                <a:spcPct val="70000"/>
              </a:lnSpc>
              <a:spcBef>
                <a:spcPts val="800"/>
              </a:spcBef>
              <a:buClr>
                <a:srgbClr val="FCA311"/>
              </a:buClr>
              <a:buSzPts val="1800"/>
              <a:buFont typeface="Arial"/>
              <a:buChar char="•"/>
            </a:pPr>
            <a:r>
              <a:rPr lang="fi-FI" sz="2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MyyrDrivessa Myyrmäki -kontakteja, esim. Myyrmäen eläkkeensaajat, Kansalliset seniorit, Myyrmäen martat, Vantaan Atlas, Etelä-Vantaan urheilijat, Pussihukat, Nuorisotalo Arkki, Vaskivuoren lukio, Myyrpartio, R3, Sorasod, Sahan-seura, Myyrkirppis, Cafe Popolo, Chloes Cafe</a:t>
            </a:r>
            <a:endParaRPr sz="22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36"/>
          <p:cNvSpPr txBox="1"/>
          <p:nvPr/>
        </p:nvSpPr>
        <p:spPr>
          <a:xfrm>
            <a:off x="5073250" y="-832525"/>
            <a:ext cx="42921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lnSpc>
                <a:spcPct val="90000"/>
              </a:lnSpc>
              <a:spcBef>
                <a:spcPts val="800"/>
              </a:spcBef>
              <a:buClr>
                <a:srgbClr val="000000"/>
              </a:buClr>
              <a:buFont typeface="Arial"/>
              <a:buNone/>
            </a:pPr>
            <a:endParaRPr sz="16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9749380"/>
      </p:ext>
    </p:extLst>
  </p:cSld>
  <p:clrMapOvr>
    <a:masterClrMapping/>
  </p:clrMapOvr>
</p:sld>
</file>

<file path=ppt/theme/theme1.xml><?xml version="1.0" encoding="utf-8"?>
<a:theme xmlns:a="http://schemas.openxmlformats.org/drawingml/2006/main" name="Helsingin Yliopisto">
  <a:themeElements>
    <a:clrScheme name="HY (mltt)">
      <a:dk1>
        <a:srgbClr val="000000"/>
      </a:dk1>
      <a:lt1>
        <a:srgbClr val="FFFFFF"/>
      </a:lt1>
      <a:dk2>
        <a:srgbClr val="8C8A87"/>
      </a:dk2>
      <a:lt2>
        <a:srgbClr val="FFFFFF"/>
      </a:lt2>
      <a:accent1>
        <a:srgbClr val="FCA311"/>
      </a:accent1>
      <a:accent2>
        <a:srgbClr val="1E1C77"/>
      </a:accent2>
      <a:accent3>
        <a:srgbClr val="8C8A87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elsingin Yliopisto">
  <a:themeElements>
    <a:clrScheme name="HY (mltt)">
      <a:dk1>
        <a:srgbClr val="000000"/>
      </a:dk1>
      <a:lt1>
        <a:srgbClr val="FFFFFF"/>
      </a:lt1>
      <a:dk2>
        <a:srgbClr val="8C8A87"/>
      </a:dk2>
      <a:lt2>
        <a:srgbClr val="FFFFFF"/>
      </a:lt2>
      <a:accent1>
        <a:srgbClr val="FCA311"/>
      </a:accent1>
      <a:accent2>
        <a:srgbClr val="1E1C77"/>
      </a:accent2>
      <a:accent3>
        <a:srgbClr val="8C8A87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Y__DB20_gotham_FI_V____RGB">
  <a:themeElements>
    <a:clrScheme name="HY">
      <a:dk1>
        <a:srgbClr val="000000"/>
      </a:dk1>
      <a:lt1>
        <a:srgbClr val="FFFFFF"/>
      </a:lt1>
      <a:dk2>
        <a:srgbClr val="8C8A87"/>
      </a:dk2>
      <a:lt2>
        <a:srgbClr val="FFFFFF"/>
      </a:lt2>
      <a:accent1>
        <a:srgbClr val="8C8A87"/>
      </a:accent1>
      <a:accent2>
        <a:srgbClr val="1E1C77"/>
      </a:accent2>
      <a:accent3>
        <a:srgbClr val="FCA311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Helsingin Yliopisto">
  <a:themeElements>
    <a:clrScheme name="HY (mltt)">
      <a:dk1>
        <a:srgbClr val="000000"/>
      </a:dk1>
      <a:lt1>
        <a:srgbClr val="FFFFFF"/>
      </a:lt1>
      <a:dk2>
        <a:srgbClr val="8C8A87"/>
      </a:dk2>
      <a:lt2>
        <a:srgbClr val="FFFFFF"/>
      </a:lt2>
      <a:accent1>
        <a:srgbClr val="FCA311"/>
      </a:accent1>
      <a:accent2>
        <a:srgbClr val="1E1C77"/>
      </a:accent2>
      <a:accent3>
        <a:srgbClr val="8C8A87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Helsingin Yliopisto">
  <a:themeElements>
    <a:clrScheme name="HY (mltt)">
      <a:dk1>
        <a:srgbClr val="000000"/>
      </a:dk1>
      <a:lt1>
        <a:srgbClr val="FFFFFF"/>
      </a:lt1>
      <a:dk2>
        <a:srgbClr val="8C8A87"/>
      </a:dk2>
      <a:lt2>
        <a:srgbClr val="FFFFFF"/>
      </a:lt2>
      <a:accent1>
        <a:srgbClr val="FCA311"/>
      </a:accent1>
      <a:accent2>
        <a:srgbClr val="1E1C77"/>
      </a:accent2>
      <a:accent3>
        <a:srgbClr val="8C8A87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1928</Words>
  <Application>Microsoft Macintosh PowerPoint</Application>
  <PresentationFormat>Näytössä katseltava diaesitys (4:3)</PresentationFormat>
  <Paragraphs>303</Paragraphs>
  <Slides>16</Slides>
  <Notes>16</Notes>
  <HiddenSlides>0</HiddenSlides>
  <MMClips>0</MMClips>
  <ScaleCrop>false</ScaleCrop>
  <HeadingPairs>
    <vt:vector size="4" baseType="variant">
      <vt:variant>
        <vt:lpstr>Teema</vt:lpstr>
      </vt:variant>
      <vt:variant>
        <vt:i4>5</vt:i4>
      </vt:variant>
      <vt:variant>
        <vt:lpstr>Dian otsikot</vt:lpstr>
      </vt:variant>
      <vt:variant>
        <vt:i4>16</vt:i4>
      </vt:variant>
    </vt:vector>
  </HeadingPairs>
  <TitlesOfParts>
    <vt:vector size="21" baseType="lpstr">
      <vt:lpstr>Helsingin Yliopisto</vt:lpstr>
      <vt:lpstr>1_Helsingin Yliopisto</vt:lpstr>
      <vt:lpstr>HY__DB20_gotham_FI_V____RGB</vt:lpstr>
      <vt:lpstr>2_Helsingin Yliopisto</vt:lpstr>
      <vt:lpstr>3_Helsingin Yliopisto</vt:lpstr>
      <vt:lpstr>Tuotannon eteneminen (Ke 11.4.)</vt:lpstr>
      <vt:lpstr>Tuotannon eteneminen (Ke 11.4.)</vt:lpstr>
      <vt:lpstr>Tuotannon eteneminen (Pe 13.4.)</vt:lpstr>
      <vt:lpstr>Tuotannon eteneminen (Pe 13.4.)</vt:lpstr>
      <vt:lpstr>M.Y. FEST</vt:lpstr>
      <vt:lpstr>Ke 18.4. klo 9–13 Kiinteistönomistajat ja kulttuuritoimijat</vt:lpstr>
      <vt:lpstr>    Ohjelmaryhmä</vt:lpstr>
      <vt:lpstr>    Ohjelmaryhmä</vt:lpstr>
      <vt:lpstr>    Ohjelmaryhmä</vt:lpstr>
      <vt:lpstr>Viestintäryhmä</vt:lpstr>
      <vt:lpstr>Verkostot</vt:lpstr>
      <vt:lpstr>Tilasuunnittelu</vt:lpstr>
      <vt:lpstr>PowerPoint-esitys</vt:lpstr>
      <vt:lpstr>PowerPoint-esitys</vt:lpstr>
      <vt:lpstr>Tuotannon jatkaminen tuotantoryhmissä </vt:lpstr>
      <vt:lpstr>M.Y. Fest -katumainonta 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Tuotannon eteneminen</dc:title>
  <dc:creator>Rami Ratvio</dc:creator>
  <cp:lastModifiedBy>Rami Ratvio</cp:lastModifiedBy>
  <cp:revision>5</cp:revision>
  <dcterms:created xsi:type="dcterms:W3CDTF">2019-03-23T18:49:47Z</dcterms:created>
  <dcterms:modified xsi:type="dcterms:W3CDTF">2019-05-30T18:05:36Z</dcterms:modified>
</cp:coreProperties>
</file>