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2" r:id="rId1"/>
    <p:sldMasterId id="2147483733" r:id="rId2"/>
    <p:sldMasterId id="2147483734" r:id="rId3"/>
    <p:sldMasterId id="2147483735" r:id="rId4"/>
    <p:sldMasterId id="2147483736" r:id="rId5"/>
    <p:sldMasterId id="2147483741" r:id="rId6"/>
    <p:sldMasterId id="2147483746" r:id="rId7"/>
  </p:sldMasterIdLst>
  <p:notesMasterIdLst>
    <p:notesMasterId r:id="rId26"/>
  </p:notesMasterIdLst>
  <p:handoutMasterIdLst>
    <p:handoutMasterId r:id="rId27"/>
  </p:handout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84" r:id="rId15"/>
    <p:sldId id="263" r:id="rId16"/>
    <p:sldId id="285" r:id="rId17"/>
    <p:sldId id="265" r:id="rId18"/>
    <p:sldId id="286" r:id="rId19"/>
    <p:sldId id="267" r:id="rId20"/>
    <p:sldId id="268" r:id="rId21"/>
    <p:sldId id="287" r:id="rId22"/>
    <p:sldId id="288" r:id="rId23"/>
    <p:sldId id="289" r:id="rId24"/>
    <p:sldId id="283" r:id="rId25"/>
  </p:sldIdLst>
  <p:sldSz cx="9144000" cy="6858000" type="screen4x3"/>
  <p:notesSz cx="9144000" cy="6858000"/>
  <p:embeddedFontLst>
    <p:embeddedFont>
      <p:font typeface="Arial Black" panose="020B06040202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4" autoAdjust="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C35BA-945E-E74A-B97A-53C23E55B662}" type="datetimeFigureOut">
              <a:t>30.5.2019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78FC2-2CEF-E745-A076-C3DE7DAB603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5042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8508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Shape 652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Shape 653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387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Shape 732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3" name="Shape 733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i-FI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387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9" name="Shape 74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0" name="Shape 750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Shape 760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1" name="Shape 761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fi-FI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647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1363-3343-4DB5-A38F-C0E0A431BEC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4985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51363-3343-4DB5-A38F-C0E0A431BEC8}" type="slidenum">
              <a:rPr lang="fi-FI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fi-FI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257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hape 885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6" name="Shape 886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Shape 887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Shape 661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Shape 669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Shape 675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6" name="Shape 676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Shape 692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Shape 693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Shape 702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1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Shape 710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285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7" name="Shape 717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Shape 718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435430"/>
            <a:ext cx="7772400" cy="316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766457"/>
            <a:ext cx="6400800" cy="78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versaali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73491" y="2370406"/>
            <a:ext cx="7812000" cy="185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73069" y="4279555"/>
            <a:ext cx="7812843" cy="1741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65" name="Shape 65" descr="hy_flame_white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516" y="188641"/>
            <a:ext cx="2079624" cy="194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 descr="FS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96" y="6213090"/>
            <a:ext cx="1454813" cy="37399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b="0" i="0" u="none" strike="noStrike" cap="none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+ teksti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016000" y="540000"/>
            <a:ext cx="68400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016000" y="1987478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luettelo">
  <p:cSld name="Otsikko ja luettelo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016000" y="540000"/>
            <a:ext cx="68400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ubTitle" idx="1"/>
          </p:nvPr>
        </p:nvSpPr>
        <p:spPr>
          <a:xfrm>
            <a:off x="2014301" y="1991137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016000" y="540000"/>
            <a:ext cx="68400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1979612" y="1989140"/>
            <a:ext cx="68405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684212" y="2349500"/>
            <a:ext cx="7775576" cy="1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107951" y="115888"/>
            <a:ext cx="2161403" cy="2027228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1979616" y="6165851"/>
            <a:ext cx="259238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1" name="Shape 111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Shape 112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ctrTitle"/>
          </p:nvPr>
        </p:nvSpPr>
        <p:spPr>
          <a:xfrm>
            <a:off x="684214" y="2349500"/>
            <a:ext cx="7775575" cy="1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ubTitle" idx="1"/>
          </p:nvPr>
        </p:nvSpPr>
        <p:spPr>
          <a:xfrm>
            <a:off x="684211" y="4292601"/>
            <a:ext cx="7775579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107951" y="115888"/>
            <a:ext cx="2161403" cy="2027228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0" name="Shape 120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Shape 121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979614" y="1989138"/>
            <a:ext cx="33480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5472114" y="1989138"/>
            <a:ext cx="3348036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539" cy="51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pic" idx="2"/>
          </p:nvPr>
        </p:nvSpPr>
        <p:spPr>
          <a:xfrm>
            <a:off x="1979614" y="2492376"/>
            <a:ext cx="6840537" cy="352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154800" y="1494972"/>
            <a:ext cx="8841600" cy="34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1979614" y="1989137"/>
            <a:ext cx="3348039" cy="40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pic" idx="2"/>
          </p:nvPr>
        </p:nvSpPr>
        <p:spPr>
          <a:xfrm>
            <a:off x="5472114" y="1989138"/>
            <a:ext cx="3348037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1979613" y="4221163"/>
            <a:ext cx="6840537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2"/>
          </p:nvPr>
        </p:nvSpPr>
        <p:spPr>
          <a:xfrm>
            <a:off x="1979614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pic" idx="6"/>
          </p:nvPr>
        </p:nvSpPr>
        <p:spPr>
          <a:xfrm>
            <a:off x="1979614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pic" idx="7"/>
          </p:nvPr>
        </p:nvSpPr>
        <p:spPr>
          <a:xfrm>
            <a:off x="3708400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pic" idx="8"/>
          </p:nvPr>
        </p:nvSpPr>
        <p:spPr>
          <a:xfrm>
            <a:off x="5435600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pic" idx="9"/>
          </p:nvPr>
        </p:nvSpPr>
        <p:spPr>
          <a:xfrm>
            <a:off x="7164388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107951" y="115889"/>
            <a:ext cx="1782228" cy="1671592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Shape 167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0F50-6231-412B-A85D-D04C6D7ADC43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831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0F50-6231-412B-A85D-D04C6D7ADC43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0F50-6231-412B-A85D-D04C6D7ADC43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216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1979612" y="1989140"/>
            <a:ext cx="68405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ctrTitle"/>
          </p:nvPr>
        </p:nvSpPr>
        <p:spPr>
          <a:xfrm>
            <a:off x="684212" y="2349500"/>
            <a:ext cx="7775576" cy="1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107951" y="115888"/>
            <a:ext cx="2161403" cy="2027228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ftr" idx="11"/>
          </p:nvPr>
        </p:nvSpPr>
        <p:spPr>
          <a:xfrm>
            <a:off x="1979616" y="6165851"/>
            <a:ext cx="259238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Shape 192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ctrTitle"/>
          </p:nvPr>
        </p:nvSpPr>
        <p:spPr>
          <a:xfrm>
            <a:off x="684214" y="2349500"/>
            <a:ext cx="7775575" cy="1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684211" y="4292601"/>
            <a:ext cx="7775579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107951" y="115888"/>
            <a:ext cx="2161403" cy="2027228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Shape 201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1979614" y="1989138"/>
            <a:ext cx="33480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2"/>
          </p:nvPr>
        </p:nvSpPr>
        <p:spPr>
          <a:xfrm>
            <a:off x="5472114" y="1989138"/>
            <a:ext cx="3348036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435431"/>
            <a:ext cx="7772400" cy="225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685800" y="2823028"/>
            <a:ext cx="7772400" cy="234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7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539" cy="51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pic" idx="2"/>
          </p:nvPr>
        </p:nvSpPr>
        <p:spPr>
          <a:xfrm>
            <a:off x="1979614" y="2492376"/>
            <a:ext cx="6840537" cy="352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1979614" y="1989137"/>
            <a:ext cx="3348039" cy="40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pic" idx="2"/>
          </p:nvPr>
        </p:nvSpPr>
        <p:spPr>
          <a:xfrm>
            <a:off x="5472114" y="1989138"/>
            <a:ext cx="3348037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1979613" y="4221163"/>
            <a:ext cx="6840537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2"/>
          </p:nvPr>
        </p:nvSpPr>
        <p:spPr>
          <a:xfrm>
            <a:off x="1979614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pic" idx="6"/>
          </p:nvPr>
        </p:nvSpPr>
        <p:spPr>
          <a:xfrm>
            <a:off x="1979614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pic" idx="7"/>
          </p:nvPr>
        </p:nvSpPr>
        <p:spPr>
          <a:xfrm>
            <a:off x="3708400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pic" idx="8"/>
          </p:nvPr>
        </p:nvSpPr>
        <p:spPr>
          <a:xfrm>
            <a:off x="5435600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pic" idx="9"/>
          </p:nvPr>
        </p:nvSpPr>
        <p:spPr>
          <a:xfrm>
            <a:off x="7164388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107951" y="115889"/>
            <a:ext cx="1782228" cy="1671592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Shape 247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1979612" y="1989140"/>
            <a:ext cx="68405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ctrTitle"/>
          </p:nvPr>
        </p:nvSpPr>
        <p:spPr>
          <a:xfrm>
            <a:off x="684212" y="2349500"/>
            <a:ext cx="7775576" cy="1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107951" y="115888"/>
            <a:ext cx="2161403" cy="2027228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ftr" idx="11"/>
          </p:nvPr>
        </p:nvSpPr>
        <p:spPr>
          <a:xfrm>
            <a:off x="1979616" y="6165851"/>
            <a:ext cx="259238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/>
          </a:p>
        </p:txBody>
      </p:sp>
      <p:pic>
        <p:nvPicPr>
          <p:cNvPr id="272" name="Shape 272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ctrTitle"/>
          </p:nvPr>
        </p:nvSpPr>
        <p:spPr>
          <a:xfrm>
            <a:off x="684214" y="2349500"/>
            <a:ext cx="7775575" cy="1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subTitle" idx="1"/>
          </p:nvPr>
        </p:nvSpPr>
        <p:spPr>
          <a:xfrm>
            <a:off x="684211" y="4292601"/>
            <a:ext cx="7775579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107951" y="115888"/>
            <a:ext cx="2161403" cy="2027228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80" name="Shape 280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/>
          </a:p>
        </p:txBody>
      </p:sp>
      <p:pic>
        <p:nvPicPr>
          <p:cNvPr id="281" name="Shape 281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1979614" y="1989138"/>
            <a:ext cx="33480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2"/>
          </p:nvPr>
        </p:nvSpPr>
        <p:spPr>
          <a:xfrm>
            <a:off x="5472114" y="1989138"/>
            <a:ext cx="3348036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">
  <p:cSld name="Title and Content Basic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77200" y="1600201"/>
            <a:ext cx="8562000" cy="362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277201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539" cy="51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pic" idx="2"/>
          </p:nvPr>
        </p:nvSpPr>
        <p:spPr>
          <a:xfrm>
            <a:off x="1979614" y="2492376"/>
            <a:ext cx="6840537" cy="352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1979614" y="1989137"/>
            <a:ext cx="3348039" cy="40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pic" idx="2"/>
          </p:nvPr>
        </p:nvSpPr>
        <p:spPr>
          <a:xfrm>
            <a:off x="5472114" y="1989138"/>
            <a:ext cx="3348037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1979613" y="4221163"/>
            <a:ext cx="6840537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body" idx="2"/>
          </p:nvPr>
        </p:nvSpPr>
        <p:spPr>
          <a:xfrm>
            <a:off x="1979614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7" name="Shape 317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pic" idx="6"/>
          </p:nvPr>
        </p:nvSpPr>
        <p:spPr>
          <a:xfrm>
            <a:off x="1979614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pic" idx="7"/>
          </p:nvPr>
        </p:nvSpPr>
        <p:spPr>
          <a:xfrm>
            <a:off x="3708400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pic" idx="8"/>
          </p:nvPr>
        </p:nvSpPr>
        <p:spPr>
          <a:xfrm>
            <a:off x="5435600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Shape 321"/>
          <p:cNvSpPr>
            <a:spLocks noGrp="1"/>
          </p:cNvSpPr>
          <p:nvPr>
            <p:ph type="pic" idx="9"/>
          </p:nvPr>
        </p:nvSpPr>
        <p:spPr>
          <a:xfrm>
            <a:off x="7164388" y="2492376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107951" y="115889"/>
            <a:ext cx="1782228" cy="1671592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Shape 327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0F50-6231-412B-A85D-D04C6D7ADC43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36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lide 3">
  <p:cSld name="Titleslide 3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>
            <a:spLocks noGrp="1"/>
          </p:cNvSpPr>
          <p:nvPr>
            <p:ph type="subTitle" idx="1"/>
          </p:nvPr>
        </p:nvSpPr>
        <p:spPr>
          <a:xfrm>
            <a:off x="685800" y="426720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8" name="Shape 548"/>
          <p:cNvSpPr txBox="1">
            <a:spLocks noGrp="1"/>
          </p:cNvSpPr>
          <p:nvPr>
            <p:ph type="ctrTitle"/>
          </p:nvPr>
        </p:nvSpPr>
        <p:spPr>
          <a:xfrm>
            <a:off x="685800" y="2708920"/>
            <a:ext cx="77724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49" name="Shape 549"/>
          <p:cNvGrpSpPr/>
          <p:nvPr/>
        </p:nvGrpSpPr>
        <p:grpSpPr>
          <a:xfrm>
            <a:off x="252000" y="250724"/>
            <a:ext cx="2179464" cy="2042651"/>
            <a:chOff x="1311275" y="373063"/>
            <a:chExt cx="6524625" cy="6115050"/>
          </a:xfrm>
        </p:grpSpPr>
        <p:sp>
          <p:nvSpPr>
            <p:cNvPr id="550" name="Shape 550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Shape 551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Shape 552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Shape 553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4" name="Shape 554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Shape 555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lide 1">
  <p:cSld name="Titleslide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Shape 557" descr="legohea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4000" y="254000"/>
            <a:ext cx="8636000" cy="59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Shape 558"/>
          <p:cNvSpPr txBox="1">
            <a:spLocks noGrp="1"/>
          </p:cNvSpPr>
          <p:nvPr>
            <p:ph type="ctrTitle"/>
          </p:nvPr>
        </p:nvSpPr>
        <p:spPr>
          <a:xfrm>
            <a:off x="683568" y="2708920"/>
            <a:ext cx="7772400" cy="12961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9" name="Shape 559"/>
          <p:cNvSpPr txBox="1">
            <a:spLocks noGrp="1"/>
          </p:cNvSpPr>
          <p:nvPr>
            <p:ph type="subTitle" idx="1"/>
          </p:nvPr>
        </p:nvSpPr>
        <p:spPr>
          <a:xfrm>
            <a:off x="685800" y="4267200"/>
            <a:ext cx="7772400" cy="137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60" name="Shape 560"/>
          <p:cNvGrpSpPr/>
          <p:nvPr/>
        </p:nvGrpSpPr>
        <p:grpSpPr>
          <a:xfrm>
            <a:off x="252000" y="250724"/>
            <a:ext cx="2179464" cy="2042651"/>
            <a:chOff x="1311275" y="373063"/>
            <a:chExt cx="6524625" cy="6115050"/>
          </a:xfrm>
        </p:grpSpPr>
        <p:sp>
          <p:nvSpPr>
            <p:cNvPr id="561" name="Shape 561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Shape 562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Shape 563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4" name="Shape 564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5" name="Shape 565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6" name="Shape 566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lide 2">
  <p:cSld name="Titleslide 2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/>
          </p:cNvSpPr>
          <p:nvPr>
            <p:ph type="pic" idx="2"/>
          </p:nvPr>
        </p:nvSpPr>
        <p:spPr>
          <a:xfrm>
            <a:off x="254000" y="254000"/>
            <a:ext cx="8636000" cy="590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9" name="Shape 569"/>
          <p:cNvSpPr txBox="1">
            <a:spLocks noGrp="1"/>
          </p:cNvSpPr>
          <p:nvPr>
            <p:ph type="ctrTitle"/>
          </p:nvPr>
        </p:nvSpPr>
        <p:spPr>
          <a:xfrm>
            <a:off x="685800" y="2708920"/>
            <a:ext cx="77724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0" name="Shape 570"/>
          <p:cNvSpPr txBox="1">
            <a:spLocks noGrp="1"/>
          </p:cNvSpPr>
          <p:nvPr>
            <p:ph type="subTitle" idx="1"/>
          </p:nvPr>
        </p:nvSpPr>
        <p:spPr>
          <a:xfrm>
            <a:off x="685800" y="426720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71" name="Shape 571"/>
          <p:cNvGrpSpPr/>
          <p:nvPr/>
        </p:nvGrpSpPr>
        <p:grpSpPr>
          <a:xfrm>
            <a:off x="252000" y="250724"/>
            <a:ext cx="2179464" cy="2042651"/>
            <a:chOff x="1311275" y="373063"/>
            <a:chExt cx="6524625" cy="6115050"/>
          </a:xfrm>
        </p:grpSpPr>
        <p:sp>
          <p:nvSpPr>
            <p:cNvPr id="572" name="Shape 572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Shape 573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Shape 574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Shape 575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6" name="Shape 576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7" name="Shape 577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ing">
  <p:cSld name="Subheading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ctrTitle"/>
          </p:nvPr>
        </p:nvSpPr>
        <p:spPr>
          <a:xfrm>
            <a:off x="685800" y="2708920"/>
            <a:ext cx="77724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0" name="Shape 580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1" name="Shape 581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2" name="Shape 582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grpSp>
        <p:nvGrpSpPr>
          <p:cNvPr id="583" name="Shape 583"/>
          <p:cNvGrpSpPr/>
          <p:nvPr/>
        </p:nvGrpSpPr>
        <p:grpSpPr>
          <a:xfrm>
            <a:off x="252000" y="250724"/>
            <a:ext cx="1716027" cy="1608305"/>
            <a:chOff x="1311275" y="373063"/>
            <a:chExt cx="6524625" cy="6115050"/>
          </a:xfrm>
        </p:grpSpPr>
        <p:sp>
          <p:nvSpPr>
            <p:cNvPr id="584" name="Shape 584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Shape 586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>
            <a:spLocks noGrp="1"/>
          </p:cNvSpPr>
          <p:nvPr>
            <p:ph type="title"/>
          </p:nvPr>
        </p:nvSpPr>
        <p:spPr>
          <a:xfrm>
            <a:off x="251520" y="692697"/>
            <a:ext cx="8640960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251520" y="2204865"/>
            <a:ext cx="8640960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90" name="Shape 590"/>
          <p:cNvGrpSpPr/>
          <p:nvPr/>
        </p:nvGrpSpPr>
        <p:grpSpPr>
          <a:xfrm>
            <a:off x="252000" y="250724"/>
            <a:ext cx="1716027" cy="1608305"/>
            <a:chOff x="1311275" y="373063"/>
            <a:chExt cx="6524625" cy="6115050"/>
          </a:xfrm>
        </p:grpSpPr>
        <p:sp>
          <p:nvSpPr>
            <p:cNvPr id="591" name="Shape 591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4" name="Shape 594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5" name="Shape 595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6" name="Shape 596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Picture">
  <p:cSld name="Title and Content Picture">
    <p:bg>
      <p:bgPr>
        <a:solidFill>
          <a:srgbClr val="D8D8D8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277200" y="1706401"/>
            <a:ext cx="8562000" cy="351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77201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1" name="Shape 31"/>
          <p:cNvGrpSpPr/>
          <p:nvPr/>
        </p:nvGrpSpPr>
        <p:grpSpPr>
          <a:xfrm>
            <a:off x="-1" y="1"/>
            <a:ext cx="9145336" cy="6862856"/>
            <a:chOff x="-1" y="0"/>
            <a:chExt cx="9145336" cy="6862856"/>
          </a:xfrm>
        </p:grpSpPr>
        <p:sp>
          <p:nvSpPr>
            <p:cNvPr id="32" name="Shape 32"/>
            <p:cNvSpPr/>
            <p:nvPr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2564" y="5200865"/>
            <a:ext cx="1915299" cy="13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">
  <p:cSld name="Title and Content Basic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>
            <a:spLocks noGrp="1"/>
          </p:cNvSpPr>
          <p:nvPr>
            <p:ph type="title"/>
          </p:nvPr>
        </p:nvSpPr>
        <p:spPr>
          <a:xfrm>
            <a:off x="2195737" y="692697"/>
            <a:ext cx="6624736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467544" y="2204865"/>
            <a:ext cx="8384344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00" name="Shape 600"/>
          <p:cNvGrpSpPr/>
          <p:nvPr/>
        </p:nvGrpSpPr>
        <p:grpSpPr>
          <a:xfrm>
            <a:off x="252000" y="250724"/>
            <a:ext cx="1716027" cy="1608305"/>
            <a:chOff x="1311275" y="373063"/>
            <a:chExt cx="6524625" cy="6115050"/>
          </a:xfrm>
        </p:grpSpPr>
        <p:sp>
          <p:nvSpPr>
            <p:cNvPr id="601" name="Shape 601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Shape 602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Shape 603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4" name="Shape 604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5" name="Shape 605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6" name="Shape 606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 2">
  <p:cSld name="Title and Content Basic 2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title"/>
          </p:nvPr>
        </p:nvSpPr>
        <p:spPr>
          <a:xfrm>
            <a:off x="2195737" y="692697"/>
            <a:ext cx="6624736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467544" y="2204865"/>
            <a:ext cx="3960440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0" name="Shape 610"/>
          <p:cNvSpPr txBox="1">
            <a:spLocks noGrp="1"/>
          </p:cNvSpPr>
          <p:nvPr>
            <p:ph type="body" idx="2"/>
          </p:nvPr>
        </p:nvSpPr>
        <p:spPr>
          <a:xfrm>
            <a:off x="4860032" y="2204865"/>
            <a:ext cx="3960440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11" name="Shape 611"/>
          <p:cNvGrpSpPr/>
          <p:nvPr/>
        </p:nvGrpSpPr>
        <p:grpSpPr>
          <a:xfrm>
            <a:off x="252000" y="250724"/>
            <a:ext cx="1716027" cy="1608305"/>
            <a:chOff x="1311275" y="373063"/>
            <a:chExt cx="6524625" cy="6115050"/>
          </a:xfrm>
        </p:grpSpPr>
        <p:sp>
          <p:nvSpPr>
            <p:cNvPr id="612" name="Shape 612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Shape 613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Shape 614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5" name="Shape 615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6" name="Shape 616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7" name="Shape 617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Picture 1">
  <p:cSld name="Title and Content Picture 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title"/>
          </p:nvPr>
        </p:nvSpPr>
        <p:spPr>
          <a:xfrm>
            <a:off x="539552" y="1916832"/>
            <a:ext cx="4392488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0" name="Shape 620"/>
          <p:cNvSpPr txBox="1">
            <a:spLocks noGrp="1"/>
          </p:cNvSpPr>
          <p:nvPr>
            <p:ph type="body" idx="1"/>
          </p:nvPr>
        </p:nvSpPr>
        <p:spPr>
          <a:xfrm>
            <a:off x="467544" y="2996953"/>
            <a:ext cx="4464496" cy="3162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1" name="Shape 621"/>
          <p:cNvSpPr>
            <a:spLocks noGrp="1"/>
          </p:cNvSpPr>
          <p:nvPr>
            <p:ph type="pic" idx="2"/>
          </p:nvPr>
        </p:nvSpPr>
        <p:spPr>
          <a:xfrm>
            <a:off x="5080000" y="254000"/>
            <a:ext cx="3810000" cy="590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22" name="Shape 622"/>
          <p:cNvGrpSpPr/>
          <p:nvPr/>
        </p:nvGrpSpPr>
        <p:grpSpPr>
          <a:xfrm>
            <a:off x="252000" y="250724"/>
            <a:ext cx="1716027" cy="1608305"/>
            <a:chOff x="1311275" y="373063"/>
            <a:chExt cx="6524625" cy="6115050"/>
          </a:xfrm>
        </p:grpSpPr>
        <p:sp>
          <p:nvSpPr>
            <p:cNvPr id="623" name="Shape 623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Shape 624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Shape 625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6" name="Shape 626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7" name="Shape 627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8" name="Shape 628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Picture 2">
  <p:cSld name="Title and Content Picture 2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title"/>
          </p:nvPr>
        </p:nvSpPr>
        <p:spPr>
          <a:xfrm>
            <a:off x="539552" y="1916832"/>
            <a:ext cx="4392488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467544" y="2996953"/>
            <a:ext cx="4464496" cy="31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2" name="Shape 632"/>
          <p:cNvSpPr>
            <a:spLocks noGrp="1"/>
          </p:cNvSpPr>
          <p:nvPr>
            <p:ph type="pic" idx="2"/>
          </p:nvPr>
        </p:nvSpPr>
        <p:spPr>
          <a:xfrm>
            <a:off x="5076000" y="254000"/>
            <a:ext cx="3810000" cy="295275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3" name="Shape 633"/>
          <p:cNvSpPr>
            <a:spLocks noGrp="1"/>
          </p:cNvSpPr>
          <p:nvPr>
            <p:ph type="pic" idx="3"/>
          </p:nvPr>
        </p:nvSpPr>
        <p:spPr>
          <a:xfrm>
            <a:off x="5076056" y="3212976"/>
            <a:ext cx="3810000" cy="295275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"/>
              <a:buNone/>
              <a:defRPr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34" name="Shape 634"/>
          <p:cNvGrpSpPr/>
          <p:nvPr/>
        </p:nvGrpSpPr>
        <p:grpSpPr>
          <a:xfrm>
            <a:off x="252000" y="250724"/>
            <a:ext cx="1716027" cy="1608305"/>
            <a:chOff x="1311275" y="373063"/>
            <a:chExt cx="6524625" cy="6115050"/>
          </a:xfrm>
        </p:grpSpPr>
        <p:sp>
          <p:nvSpPr>
            <p:cNvPr id="635" name="Shape 635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Shape 636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Shape 637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8" name="Shape 638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9" name="Shape 639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0" name="Shape 640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>
            <a:spLocks noGrp="1"/>
          </p:cNvSpPr>
          <p:nvPr>
            <p:ph type="title"/>
          </p:nvPr>
        </p:nvSpPr>
        <p:spPr>
          <a:xfrm>
            <a:off x="2195737" y="692697"/>
            <a:ext cx="6624736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643" name="Shape 643"/>
          <p:cNvGrpSpPr/>
          <p:nvPr/>
        </p:nvGrpSpPr>
        <p:grpSpPr>
          <a:xfrm>
            <a:off x="252000" y="250724"/>
            <a:ext cx="1716027" cy="1608305"/>
            <a:chOff x="1311275" y="373063"/>
            <a:chExt cx="6524625" cy="6115050"/>
          </a:xfrm>
        </p:grpSpPr>
        <p:sp>
          <p:nvSpPr>
            <p:cNvPr id="644" name="Shape 644"/>
            <p:cNvSpPr/>
            <p:nvPr/>
          </p:nvSpPr>
          <p:spPr>
            <a:xfrm>
              <a:off x="4267200" y="5875338"/>
              <a:ext cx="609600" cy="612775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Shape 645"/>
            <p:cNvSpPr/>
            <p:nvPr/>
          </p:nvSpPr>
          <p:spPr>
            <a:xfrm>
              <a:off x="4267200" y="373063"/>
              <a:ext cx="609600" cy="609600"/>
            </a:xfrm>
            <a:prstGeom prst="rect">
              <a:avLst/>
            </a:pr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Shape 646"/>
            <p:cNvSpPr/>
            <p:nvPr/>
          </p:nvSpPr>
          <p:spPr>
            <a:xfrm>
              <a:off x="1311275" y="1436688"/>
              <a:ext cx="6524625" cy="4152900"/>
            </a:xfrm>
            <a:custGeom>
              <a:avLst/>
              <a:gdLst/>
              <a:ahLst/>
              <a:cxnLst/>
              <a:rect l="0" t="0" r="0" b="0"/>
              <a:pathLst>
                <a:path w="4110" h="2616" extrusionOk="0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solidFill>
              <a:srgbClr val="FCA3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7" name="Shape 647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8" name="Shape 648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9" name="Shape 649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5" y="2349514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5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2" y="115888"/>
            <a:ext cx="2161403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GB" sz="1800" kern="1200">
              <a:solidFill>
                <a:prstClr val="black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60" y="6165851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C4C30FA9-9E54-40E5-A43E-AEAC409D29AB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22" y="6165851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66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6" y="6165851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buClrTx/>
              <a:buFontTx/>
              <a:buNone/>
            </a:pPr>
            <a:r>
              <a:rPr lang="en-GB" sz="900" kern="1200">
                <a:solidFill>
                  <a:srgbClr val="8C8A87"/>
                </a:solidFill>
                <a:ea typeface="ＭＳ Ｐゴシック" charset="0"/>
                <a:cs typeface="ＭＳ Ｐゴシック" charset="0"/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603" y="6203675"/>
            <a:ext cx="1454813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93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4" y="2349514"/>
            <a:ext cx="7775575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3" y="4292615"/>
            <a:ext cx="7775579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2" y="115888"/>
            <a:ext cx="2161403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GB" sz="1800" kern="1200">
              <a:solidFill>
                <a:prstClr val="black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60" y="6165851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4332F8BC-44E6-4566-B4E4-951B6D54A49A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7" y="6165851"/>
            <a:ext cx="2592387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66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6" y="6165851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buClrTx/>
              <a:buFontTx/>
              <a:buNone/>
            </a:pPr>
            <a:r>
              <a:rPr lang="en-GB" sz="900" kern="1200">
                <a:solidFill>
                  <a:srgbClr val="8C8A87"/>
                </a:solidFill>
                <a:ea typeface="ＭＳ Ｐゴシック" charset="0"/>
                <a:cs typeface="ＭＳ Ｐゴシック" charset="0"/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603" y="6203675"/>
            <a:ext cx="1454813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1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0F50-6231-412B-A85D-D04C6D7ADC43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439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4" y="1989138"/>
            <a:ext cx="3348039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4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DE9B-60A6-4146-AB69-91411137377C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151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28632-407E-4C10-8857-B2D1E1CB0097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3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Picture Nega">
  <p:cSld name="Title and Content Picture Nega">
    <p:bg>
      <p:bgPr>
        <a:solidFill>
          <a:schemeClr val="accen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277200" y="1706401"/>
            <a:ext cx="8562000" cy="351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77201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0" name="Shape 40"/>
          <p:cNvGrpSpPr/>
          <p:nvPr/>
        </p:nvGrpSpPr>
        <p:grpSpPr>
          <a:xfrm>
            <a:off x="-1" y="1"/>
            <a:ext cx="9145336" cy="6862856"/>
            <a:chOff x="-1" y="0"/>
            <a:chExt cx="9145336" cy="6862856"/>
          </a:xfrm>
        </p:grpSpPr>
        <p:sp>
          <p:nvSpPr>
            <p:cNvPr id="41" name="Shape 41"/>
            <p:cNvSpPr/>
            <p:nvPr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" name="Shape 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2565" y="5200865"/>
            <a:ext cx="1915297" cy="13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9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6A39-EA77-4AF4-ADDA-DA0D98E4E772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7" y="2492390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9808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946EF-BC1D-4C6D-B9B6-2819D0F80B1F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4" y="1989144"/>
            <a:ext cx="3348039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20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289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45E9C-150C-4A24-A41B-2AA7C1B7E8A8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4221176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2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96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20" y="2492390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8" y="2492390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8" y="2492390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96" y="2492390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589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518F-A2B4-4E2B-9021-A955787CC00F}" type="datetime1">
              <a:rPr lang="fi-FI" smtClean="0">
                <a:solidFill>
                  <a:srgbClr val="8C8A87"/>
                </a:solidFill>
              </a:rPr>
              <a:pPr/>
              <a:t>30.5.2019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‹#›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>
                <a:solidFill>
                  <a:srgbClr val="8C8A87"/>
                </a:solidFill>
              </a:rPr>
              <a:t>Matemaattis-luonnontieteellinen tiedekunta / Henkilön nimi / Esityksen nimi</a:t>
            </a:r>
            <a:endParaRPr lang="en-GB">
              <a:solidFill>
                <a:srgbClr val="8C8A87"/>
              </a:solidFill>
            </a:endParaRP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1" y="115889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GB" sz="1800" kern="1200">
              <a:solidFill>
                <a:prstClr val="black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603" y="6203675"/>
            <a:ext cx="1454813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5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277201" y="1600202"/>
            <a:ext cx="4378257" cy="3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468201" y="1600202"/>
            <a:ext cx="4378257" cy="3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277201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77201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taustakuva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" y="0"/>
            <a:ext cx="91455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12564" y="5200865"/>
            <a:ext cx="1915299" cy="13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277201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277201" y="1600201"/>
            <a:ext cx="8569257" cy="362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319318" y="6554465"/>
            <a:ext cx="966559" cy="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390776" y="6554465"/>
            <a:ext cx="4352925" cy="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320088" y="6554465"/>
            <a:ext cx="531800" cy="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83569" y="1934309"/>
            <a:ext cx="8209607" cy="450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3569" y="2644726"/>
            <a:ext cx="8209607" cy="369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56" name="Shape 56" descr="hy_flame_white.ep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314" y="125334"/>
            <a:ext cx="1749791" cy="164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 descr="FSE_RGB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596" y="6213090"/>
            <a:ext cx="1454813" cy="37399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1" name="Shape 61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b="0" i="0" u="none" strike="noStrike" cap="none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1979612" y="1989140"/>
            <a:ext cx="68405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94" name="Shape 94"/>
          <p:cNvSpPr/>
          <p:nvPr/>
        </p:nvSpPr>
        <p:spPr>
          <a:xfrm>
            <a:off x="107951" y="115889"/>
            <a:ext cx="1782228" cy="1671592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b="0" i="0" u="none" strike="noStrike" cap="none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Shape 96"/>
          <p:cNvCxnSpPr/>
          <p:nvPr/>
        </p:nvCxnSpPr>
        <p:spPr>
          <a:xfrm>
            <a:off x="1979613" y="1773238"/>
            <a:ext cx="6840536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7" name="Shape 97" descr="FSE_RGB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42" r:id="rId10"/>
    <p:sldLayoutId id="2147483743" r:id="rId11"/>
    <p:sldLayoutId id="214748374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1979612" y="1989140"/>
            <a:ext cx="68405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107951" y="115889"/>
            <a:ext cx="1782228" cy="1671592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b="0" i="0" u="none" strike="noStrike" cap="none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1979613" y="1773238"/>
            <a:ext cx="6840536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7" name="Shape 177" descr="FSE_RGB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1979612" y="1989140"/>
            <a:ext cx="68405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dt" idx="10"/>
          </p:nvPr>
        </p:nvSpPr>
        <p:spPr>
          <a:xfrm>
            <a:off x="7500959" y="6165851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ftr" idx="11"/>
          </p:nvPr>
        </p:nvSpPr>
        <p:spPr>
          <a:xfrm>
            <a:off x="1979615" y="6165851"/>
            <a:ext cx="259238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107951" y="115889"/>
            <a:ext cx="1782228" cy="1671592"/>
          </a:xfrm>
          <a:custGeom>
            <a:avLst/>
            <a:gdLst/>
            <a:ahLst/>
            <a:cxnLst/>
            <a:rect l="0" t="0" r="0" b="0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6011863" y="6165851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/>
          </a:p>
        </p:txBody>
      </p:sp>
      <p:cxnSp>
        <p:nvCxnSpPr>
          <p:cNvPr id="256" name="Shape 256"/>
          <p:cNvCxnSpPr/>
          <p:nvPr/>
        </p:nvCxnSpPr>
        <p:spPr>
          <a:xfrm>
            <a:off x="1979613" y="1773238"/>
            <a:ext cx="6840536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7" name="Shape 257" descr="FSE_RGB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596" y="6203675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74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Shape 5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5413" y="6275609"/>
            <a:ext cx="1799335" cy="4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 rotWithShape="1">
          <a:blip r:embed="rId13">
            <a:alphaModFix/>
          </a:blip>
          <a:srcRect r="-5" b="3124"/>
          <a:stretch/>
        </p:blipFill>
        <p:spPr>
          <a:xfrm>
            <a:off x="254000" y="254000"/>
            <a:ext cx="8636000" cy="59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2057400" y="620713"/>
            <a:ext cx="6781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2057400" y="1981200"/>
            <a:ext cx="67818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2" name="Shape 542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44" name="Shape 544"/>
          <p:cNvSpPr txBox="1">
            <a:spLocks noGrp="1"/>
          </p:cNvSpPr>
          <p:nvPr>
            <p:ph type="ftr" idx="11"/>
          </p:nvPr>
        </p:nvSpPr>
        <p:spPr>
          <a:xfrm>
            <a:off x="5076000" y="6166800"/>
            <a:ext cx="2808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5" name="Shape 545"/>
          <p:cNvSpPr txBox="1"/>
          <p:nvPr/>
        </p:nvSpPr>
        <p:spPr>
          <a:xfrm>
            <a:off x="2267744" y="6165305"/>
            <a:ext cx="2808312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i-FI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Matemaattis-luonnontieteellinen tiedekunta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9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40"/>
            <a:ext cx="6840539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60" y="6165851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buClrTx/>
              <a:buFontTx/>
              <a:buNone/>
            </a:pPr>
            <a:fld id="{D783282D-26B9-4D64-971E-051999D9EB0C}" type="datetime1">
              <a:rPr lang="fi-FI" kern="1200" smtClean="0">
                <a:solidFill>
                  <a:srgbClr val="8C8A87"/>
                </a:solidFill>
                <a:ea typeface="ＭＳ Ｐゴシック" charset="0"/>
                <a:cs typeface="ＭＳ Ｐゴシック" charset="0"/>
              </a:rPr>
              <a:pPr>
                <a:buClrTx/>
                <a:buFontTx/>
                <a:buNone/>
              </a:pPr>
              <a:t>30.5.2019</a:t>
            </a:fld>
            <a:endParaRPr lang="en-GB" kern="1200">
              <a:solidFill>
                <a:srgbClr val="8C8A8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7" y="6165851"/>
            <a:ext cx="2592387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buClrTx/>
              <a:buFontTx/>
              <a:buNone/>
            </a:pPr>
            <a:r>
              <a:rPr lang="fi-FI" kern="1200">
                <a:solidFill>
                  <a:srgbClr val="8C8A87"/>
                </a:solidFill>
                <a:ea typeface="ＭＳ Ｐゴシック" charset="0"/>
                <a:cs typeface="ＭＳ Ｐゴシック" charset="0"/>
              </a:rPr>
              <a:t>Matemaattis-luonnontieteellinen tiedekunta / Henkilön nimi / Esityksen nimi</a:t>
            </a:r>
            <a:endParaRPr lang="en-GB" kern="1200">
              <a:solidFill>
                <a:srgbClr val="8C8A8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66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buClrTx/>
              <a:buFontTx/>
              <a:buNone/>
            </a:pPr>
            <a:fld id="{89059335-AFD3-4DED-970B-1AD46A147785}" type="slidenum">
              <a:rPr lang="en-GB" kern="1200" smtClean="0">
                <a:solidFill>
                  <a:srgbClr val="8C8A87"/>
                </a:solidFill>
                <a:ea typeface="ＭＳ Ｐゴシック" charset="0"/>
                <a:cs typeface="ＭＳ Ｐゴシック" charset="0"/>
              </a:rPr>
              <a:pPr>
                <a:buClrTx/>
                <a:buFontTx/>
                <a:buNone/>
              </a:pPr>
              <a:t>‹#›</a:t>
            </a:fld>
            <a:endParaRPr lang="en-GB" kern="1200">
              <a:solidFill>
                <a:srgbClr val="8C8A8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reeform 14"/>
          <p:cNvSpPr>
            <a:spLocks noEditPoints="1"/>
          </p:cNvSpPr>
          <p:nvPr/>
        </p:nvSpPr>
        <p:spPr bwMode="auto">
          <a:xfrm>
            <a:off x="107951" y="115889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GB" sz="1800" kern="1200">
              <a:solidFill>
                <a:prstClr val="black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1866" y="6165851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buClrTx/>
              <a:buFontTx/>
              <a:buNone/>
            </a:pPr>
            <a:r>
              <a:rPr lang="en-GB" sz="900" kern="1200">
                <a:solidFill>
                  <a:srgbClr val="8C8A87"/>
                </a:solidFill>
                <a:ea typeface="ＭＳ Ｐゴシック" charset="0"/>
                <a:cs typeface="ＭＳ Ｐゴシック" charset="0"/>
              </a:rPr>
              <a:t>www.helsinki.fi/yliopisto</a:t>
            </a: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V="1">
            <a:off x="1979613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>
              <a:buClrTx/>
              <a:buFontTx/>
              <a:buNone/>
            </a:pPr>
            <a:endParaRPr lang="en-GB" sz="1800" kern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 descr="FSE_RG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3603" y="6203675"/>
            <a:ext cx="1454813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1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Shape 6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87677" y="0"/>
            <a:ext cx="102778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Shape 656"/>
          <p:cNvSpPr txBox="1"/>
          <p:nvPr/>
        </p:nvSpPr>
        <p:spPr>
          <a:xfrm>
            <a:off x="673491" y="2825127"/>
            <a:ext cx="7812000" cy="185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TILAPÄISKÄYTÖT JA MYYRMÄKI –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fi-FI" sz="4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4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KANSALAISAKTIIVISUUDEN MUUTOKSET, OMATOIMINEN KAUPUNKIKULTTUURI JA TILAPÄISKÄYTÖT ALUEIDEN KEHITTÄMISESSÄ</a:t>
            </a:r>
            <a:endParaRPr/>
          </a:p>
        </p:txBody>
      </p:sp>
      <p:sp>
        <p:nvSpPr>
          <p:cNvPr id="657" name="Shape 657"/>
          <p:cNvSpPr txBox="1"/>
          <p:nvPr/>
        </p:nvSpPr>
        <p:spPr>
          <a:xfrm>
            <a:off x="673069" y="3984568"/>
            <a:ext cx="7812843" cy="203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fi-FI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RAMI RATVIO, MAANTIETEEN YLIOPISTONLEHTORI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fi-FI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OLLI SIITONEN, TOHTORIKOULUTETTAVA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fi-FI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JAAKKO LEHTONEN, TUNTIOPETTAJA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fi-FI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GEOTIETEIDEN JA MAANTIETEEN OSASTO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fi-FI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HELSINGIN YLIOPISTO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 descr="kaupunkikulttuuri-aloituskuva-l3-makasiini-posteri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56" y="-1307179"/>
            <a:ext cx="12386367" cy="9289775"/>
          </a:xfrm>
          <a:prstGeom prst="rect">
            <a:avLst/>
          </a:prstGeom>
        </p:spPr>
      </p:pic>
      <p:sp>
        <p:nvSpPr>
          <p:cNvPr id="24" name="Suorakulmio 23"/>
          <p:cNvSpPr/>
          <p:nvPr/>
        </p:nvSpPr>
        <p:spPr>
          <a:xfrm>
            <a:off x="-212266" y="-1173550"/>
            <a:ext cx="12775684" cy="9038181"/>
          </a:xfrm>
          <a:prstGeom prst="rect">
            <a:avLst/>
          </a:prstGeom>
          <a:solidFill>
            <a:srgbClr val="FFFFFF">
              <a:alpha val="43000"/>
            </a:srgbClr>
          </a:solidFill>
          <a:ln w="9525" cap="flat" cmpd="sng" algn="ctr">
            <a:solidFill>
              <a:srgbClr val="FCA311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tsikko 5"/>
          <p:cNvSpPr txBox="1">
            <a:spLocks/>
          </p:cNvSpPr>
          <p:nvPr/>
        </p:nvSpPr>
        <p:spPr>
          <a:xfrm>
            <a:off x="954899" y="338926"/>
            <a:ext cx="11856640" cy="111493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dirty="0">
                <a:solidFill>
                  <a:srgbClr val="000000"/>
                </a:solidFill>
                <a:latin typeface="Arial"/>
              </a:rPr>
              <a:t>Tilapäiskäytöt alueiden kehittämisessä</a:t>
            </a:r>
            <a:endParaRPr lang="fi-FI" sz="20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Sisällön paikkamerkki 1"/>
          <p:cNvSpPr>
            <a:spLocks noGrp="1"/>
          </p:cNvSpPr>
          <p:nvPr>
            <p:ph idx="1"/>
          </p:nvPr>
        </p:nvSpPr>
        <p:spPr>
          <a:xfrm>
            <a:off x="1069377" y="1470572"/>
            <a:ext cx="7874116" cy="4999477"/>
          </a:xfrm>
        </p:spPr>
        <p:txBody>
          <a:bodyPr>
            <a:normAutofit fontScale="92500" lnSpcReduction="10000"/>
          </a:bodyPr>
          <a:lstStyle/>
          <a:p>
            <a:r>
              <a:rPr lang="fi-FI" sz="2600">
                <a:solidFill>
                  <a:srgbClr val="000000"/>
                </a:solidFill>
              </a:rPr>
              <a:t>Tyhjillään olevien, vajaakäyttöisten tai käyttötarkoitukseltaan muuttuvien maa-alueiden tai rakennusten tilapäistä aktivointia                    </a:t>
            </a:r>
            <a:r>
              <a:rPr lang="fi-FI" sz="1100">
                <a:solidFill>
                  <a:srgbClr val="000000"/>
                </a:solidFill>
              </a:rPr>
              <a:t>(Lehtovuori &amp; Ruoppila 2012, Hernberg 2014)</a:t>
            </a:r>
          </a:p>
          <a:p>
            <a:pPr marL="457200" lvl="1" indent="-457200">
              <a:buFont typeface="Wingdings" charset="2"/>
              <a:buChar char="§"/>
            </a:pPr>
            <a:r>
              <a:rPr lang="fi-FI" sz="2600">
                <a:solidFill>
                  <a:srgbClr val="000000"/>
                </a:solidFill>
              </a:rPr>
              <a:t>Pienimuotoisia, nopeita ja edullisia kokeiluja tyhjissä tiloissa, kuten elinkeinorakenteen, väestörakenteen tai kiinteistötalouden muutosten takia tyhjilleen jääneissä teollisuusrakennuksissa, toimistotiloissa, varuskunnissa, sairaaloissa, kouluissa tai satamarakennuksissa.</a:t>
            </a:r>
          </a:p>
          <a:p>
            <a:pPr marL="457200" lvl="1" indent="-457200">
              <a:buFont typeface="Wingdings" charset="2"/>
              <a:buChar char="§"/>
            </a:pPr>
            <a:r>
              <a:rPr lang="fi-FI" sz="2600">
                <a:solidFill>
                  <a:srgbClr val="000000"/>
                </a:solidFill>
              </a:rPr>
              <a:t>Aiemmin vain epävirallista kaupunkiaktivismia, nykyään myös osa kaupunkien virallista maankäytön ja alueiden suunnittelua                   </a:t>
            </a:r>
            <a:r>
              <a:rPr lang="fi-FI" sz="1000">
                <a:solidFill>
                  <a:srgbClr val="000000"/>
                </a:solidFill>
              </a:rPr>
              <a:t>(Urban Catalyst 2003, Ylä-Anttila 2010, Huttunen 2016, </a:t>
            </a:r>
            <a:r>
              <a:rPr lang="fi-FI" sz="1000"/>
              <a:t>Senatsverwaltung für Stadtentwicklung 2007</a:t>
            </a:r>
            <a:r>
              <a:rPr lang="fi-FI" sz="10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5436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 descr="Näyttökuva 2018-02-14 kello 15.18.28.jpg"/>
          <p:cNvPicPr preferRelativeResize="0"/>
          <p:nvPr/>
        </p:nvPicPr>
        <p:blipFill rotWithShape="1">
          <a:blip r:embed="rId3">
            <a:alphaModFix amt="79000"/>
          </a:blip>
          <a:srcRect/>
          <a:stretch/>
        </p:blipFill>
        <p:spPr>
          <a:xfrm>
            <a:off x="-339540" y="-99392"/>
            <a:ext cx="10240133" cy="7128792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Shape 736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Shape 738"/>
          <p:cNvSpPr txBox="1"/>
          <p:nvPr/>
        </p:nvSpPr>
        <p:spPr>
          <a:xfrm>
            <a:off x="2915817" y="6536378"/>
            <a:ext cx="56679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Toimistotilojen käyttöaste 2016, Lähde: Petteri Säntti, Sponda &amp; Catella Property </a:t>
            </a: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9A81E4-C18D-4232-9282-AC8681072644}"/>
              </a:ext>
            </a:extLst>
          </p:cNvPr>
          <p:cNvSpPr txBox="1">
            <a:spLocks/>
          </p:cNvSpPr>
          <p:nvPr/>
        </p:nvSpPr>
        <p:spPr>
          <a:xfrm>
            <a:off x="36899" y="143280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000" b="0" i="0" u="none" strike="noStrike" kern="1200" cap="none" spc="0" normalizeH="0" baseline="0" noProof="0" dirty="0">
                <a:ln>
                  <a:noFill/>
                </a:ln>
                <a:solidFill>
                  <a:srgbClr val="2D3264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br>
              <a:rPr kumimoji="0" lang="fi-FI" sz="3000" b="0" i="0" u="none" strike="noStrike" kern="1200" cap="none" spc="0" normalizeH="0" baseline="0" noProof="0" dirty="0">
                <a:ln>
                  <a:noFill/>
                </a:ln>
                <a:solidFill>
                  <a:srgbClr val="2D3264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br>
              <a:rPr kumimoji="0" lang="fi-FI" sz="3000" b="0" i="0" u="none" strike="noStrike" kern="1200" cap="none" spc="0" normalizeH="0" baseline="0" noProof="0" dirty="0">
                <a:ln>
                  <a:noFill/>
                </a:ln>
                <a:solidFill>
                  <a:srgbClr val="2D3264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srgbClr val="2D3264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Osalla pääkaupunkiseudun alueista lähes puolet toimistotiloista on tyhjillään </a:t>
            </a:r>
            <a:b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srgbClr val="2D3264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b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srgbClr val="2D3264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fi-FI" sz="3000" b="0" i="0" u="none" strike="noStrike" kern="1200" cap="none" spc="0" normalizeH="0" baseline="0" noProof="0" dirty="0">
                <a:ln>
                  <a:noFill/>
                </a:ln>
                <a:solidFill>
                  <a:srgbClr val="2D3264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Yhteensä yli</a:t>
            </a:r>
            <a: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srgbClr val="2D3264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1 000 000 m² tyhjää tilaa</a:t>
            </a:r>
            <a:endParaRPr kumimoji="0" lang="fi-FI" sz="2200" b="0" i="0" u="none" strike="noStrike" kern="1200" cap="none" spc="0" normalizeH="0" baseline="0" noProof="0" dirty="0">
              <a:ln>
                <a:noFill/>
              </a:ln>
              <a:solidFill>
                <a:srgbClr val="2D3264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752"/>
          <p:cNvSpPr/>
          <p:nvPr/>
        </p:nvSpPr>
        <p:spPr>
          <a:xfrm>
            <a:off x="-6085115" y="1"/>
            <a:ext cx="15430500" cy="6857999"/>
          </a:xfrm>
          <a:prstGeom prst="rect">
            <a:avLst/>
          </a:prstGeom>
          <a:blipFill rotWithShape="1">
            <a:blip r:embed="rId3">
              <a:alphaModFix amt="26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12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9" name="Otsikko 5"/>
          <p:cNvSpPr txBox="1">
            <a:spLocks/>
          </p:cNvSpPr>
          <p:nvPr/>
        </p:nvSpPr>
        <p:spPr>
          <a:xfrm>
            <a:off x="716175" y="338926"/>
            <a:ext cx="8892480" cy="111493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dirty="0">
                <a:solidFill>
                  <a:srgbClr val="000000"/>
                </a:solidFill>
              </a:rPr>
              <a:t>Tilapäiskäytöt alueiden kehittämisessä</a:t>
            </a:r>
            <a:endParaRPr lang="fi-FI" sz="2000">
              <a:solidFill>
                <a:prstClr val="black"/>
              </a:solidFill>
            </a:endParaRPr>
          </a:p>
        </p:txBody>
      </p:sp>
      <p:sp>
        <p:nvSpPr>
          <p:cNvPr id="7" name="Sisällön paikkamerkki 1"/>
          <p:cNvSpPr>
            <a:spLocks noGrp="1"/>
          </p:cNvSpPr>
          <p:nvPr>
            <p:ph idx="1"/>
          </p:nvPr>
        </p:nvSpPr>
        <p:spPr>
          <a:xfrm>
            <a:off x="1979612" y="1989139"/>
            <a:ext cx="6840539" cy="446419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000000"/>
                </a:solidFill>
              </a:rPr>
              <a:t>Helsingin Kalasatama, Espoon Kera ja Tampereen Hiedanranta esimerkkejä aluekehittämishankkeista, joissa tilapäisyys keskeisenä strategisen maankäytön suunnittelun työkaluna (Hernberg 2014)</a:t>
            </a:r>
          </a:p>
          <a:p>
            <a:r>
              <a:rPr lang="fi-FI">
                <a:solidFill>
                  <a:srgbClr val="000000"/>
                </a:solidFill>
              </a:rPr>
              <a:t>Hankkeissa toimii yhä useammin fasilitaattoreita tai moderaattoreita (esim. arkkitehteja, muotoilijoita tai maantieteilijöitä), jotka rakentavat tilapäiskäyttäjille toimintamahdollisuuksia, sitovat verkostoja, ohjaavat kommunikointia ja toimivat välittäjinä neuvottelutilanteissa (Hernberg &amp; Mazé 2017). 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4191821" y="6261129"/>
            <a:ext cx="4952179" cy="52322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Kuva: Konttiaukio Helsingin Kalasatamassa (2013)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(Lasse Tarkiainen / Bermuda Helsinki)</a:t>
            </a:r>
          </a:p>
        </p:txBody>
      </p:sp>
    </p:spTree>
    <p:extLst>
      <p:ext uri="{BB962C8B-B14F-4D97-AF65-F5344CB8AC3E}">
        <p14:creationId xmlns:p14="http://schemas.microsoft.com/office/powerpoint/2010/main" val="106063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/>
          <p:nvPr/>
        </p:nvSpPr>
        <p:spPr>
          <a:xfrm>
            <a:off x="-6085115" y="1"/>
            <a:ext cx="15430500" cy="6857999"/>
          </a:xfrm>
          <a:prstGeom prst="rect">
            <a:avLst/>
          </a:prstGeom>
          <a:blipFill rotWithShape="1">
            <a:blip r:embed="rId3">
              <a:alphaModFix amt="26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Shape 75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Shape 754"/>
          <p:cNvSpPr txBox="1"/>
          <p:nvPr/>
        </p:nvSpPr>
        <p:spPr>
          <a:xfrm>
            <a:off x="323528" y="338926"/>
            <a:ext cx="8892480" cy="111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45"/>
              <a:buFont typeface="Arial"/>
              <a:buNone/>
            </a:pPr>
            <a:r>
              <a:rPr lang="fi-FI" sz="314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Merkittäviä hyötyjä tilan omistajille, käyttäjille, alueen asukkaille ja käytettäville tiloille</a:t>
            </a:r>
            <a:endParaRPr sz="2035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Shape 756"/>
          <p:cNvSpPr txBox="1">
            <a:spLocks noGrp="1"/>
          </p:cNvSpPr>
          <p:nvPr>
            <p:ph type="body" idx="1"/>
          </p:nvPr>
        </p:nvSpPr>
        <p:spPr>
          <a:xfrm>
            <a:off x="1146695" y="1542258"/>
            <a:ext cx="7658515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1" indent="-2667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</a:pPr>
            <a:r>
              <a:rPr lang="fi-FI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Vapaan tai alikäytetyn alueen väliaikainen </a:t>
            </a:r>
            <a:r>
              <a:rPr lang="fi-FI" sz="2600" b="0" i="0" u="none" strike="noStrike" cap="none">
                <a:solidFill>
                  <a:schemeClr val="dk1"/>
                </a:solidFill>
                <a:sym typeface="Arial"/>
              </a:rPr>
              <a:t>aktivointi</a:t>
            </a:r>
            <a:r>
              <a:rPr lang="fi-FI" sz="2600"/>
              <a:t> voi…</a:t>
            </a:r>
            <a:endParaRPr sz="2600" b="0" i="0" u="none" strike="noStrike" cap="none">
              <a:solidFill>
                <a:schemeClr val="dk1"/>
              </a:solidFill>
              <a:sym typeface="Arial"/>
            </a:endParaRPr>
          </a:p>
          <a:p>
            <a:pPr marL="539750" marR="0" lvl="1" indent="-27463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Säästää resursseja (vuokrat, uudisrakentamisen tarve) ja säilyttää rakennuksen </a:t>
            </a:r>
            <a:endParaRPr/>
          </a:p>
          <a:p>
            <a:pPr marL="539750" marR="0" lvl="1" indent="-27463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Luoda edellytyksiä kulttuuritoiminnalle ja yrittämiselle, edut kaupunkitaloudelle</a:t>
            </a:r>
            <a:endParaRPr/>
          </a:p>
          <a:p>
            <a:pPr marL="539750" marR="0" lvl="1" indent="-27463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Vahvistaa alueidentiteettiä ja luoda ainutlaatuisia, houkuttelevia paikkoja</a:t>
            </a:r>
            <a:endParaRPr/>
          </a:p>
          <a:p>
            <a:pPr marL="539750" marR="0" lvl="1" indent="-27463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Lisätä kansalaisten aktiivisuutta elinympäristönsä suhteen, sosiaaliset hyödyt laajemmin kaupunkiyhteisölle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Shape 757"/>
          <p:cNvSpPr txBox="1"/>
          <p:nvPr/>
        </p:nvSpPr>
        <p:spPr>
          <a:xfrm>
            <a:off x="464654" y="5993660"/>
            <a:ext cx="373952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Ks. Lehtovuori, P. &amp; S. Ruoppila (2012)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Hernberg (2014)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4191821" y="6261129"/>
            <a:ext cx="4952179" cy="52322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Kuva: Konttiaukio Helsingin Kalasatamassa (2013)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(Lasse Tarkiainen / Bermuda Helsinki)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Shape 763"/>
          <p:cNvPicPr preferRelativeResize="0"/>
          <p:nvPr/>
        </p:nvPicPr>
        <p:blipFill rotWithShape="1">
          <a:blip r:embed="rId3">
            <a:alphaModFix amt="43000"/>
          </a:blip>
          <a:srcRect/>
          <a:stretch/>
        </p:blipFill>
        <p:spPr>
          <a:xfrm>
            <a:off x="13421" y="10066"/>
            <a:ext cx="9130579" cy="6847934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Shape 76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Shape 765"/>
          <p:cNvSpPr txBox="1"/>
          <p:nvPr/>
        </p:nvSpPr>
        <p:spPr>
          <a:xfrm>
            <a:off x="192275" y="338926"/>
            <a:ext cx="8892480" cy="111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35"/>
              <a:buFont typeface="Arial"/>
              <a:buNone/>
            </a:pPr>
            <a:r>
              <a:rPr lang="fi-FI" sz="263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Alueiden kehittämistä tilapäiskäyttöjen ja kulttuurin avulla on myös kritisoitu  </a:t>
            </a:r>
            <a:r>
              <a:rPr lang="fi-FI" sz="1627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(ks. </a:t>
            </a:r>
            <a:r>
              <a:rPr lang="fi-FI" sz="155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Colomb, Claire (2012): Pushing the Urban Frontier. Temporary Uses of Space, City Marketing, and the Creative City Discourse in 2000s Berlin.)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5"/>
              <a:buFont typeface="Arial"/>
              <a:buNone/>
            </a:pPr>
            <a:endParaRPr sz="1704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1979612" y="1989140"/>
            <a:ext cx="68405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Esim. Berliinissä ”Luova kaupunki” liitettiin politiikkaan ja strategioihin, kun kaupunki vähitellen ymmärsi tilojen väliaikaiskäytön potentiaalin: imago, alueiden identiteetti, luovan luokan asumistoiveet</a:t>
            </a:r>
            <a:endParaRPr/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Paikalliset klubit ja alakulttuurit nähdään houkuttimena luovalla luokalle ja yrityksille</a:t>
            </a:r>
            <a:endParaRPr/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Alueiden vetovoiman kohotessa seurauksena on gentrifikaatiolle tyypillisesti vuokrien nousua, paineita kiinteistökehitykselle, kulttuurin kaupallistumista ja matkailijoiden tuottamia häiriöitä. </a:t>
            </a:r>
            <a:endParaRPr/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Tilojen väliaikaiskäyttö nähdään alueiden kehityksen väliaikaisena vaiheena, ja liian erikoiset kokeilut on koettu ongelmallisena</a:t>
            </a:r>
            <a:endParaRPr/>
          </a:p>
          <a:p>
            <a:pPr marL="266700" marR="0" lvl="0" indent="-139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39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39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Shape 767"/>
          <p:cNvSpPr txBox="1"/>
          <p:nvPr/>
        </p:nvSpPr>
        <p:spPr>
          <a:xfrm>
            <a:off x="4497295" y="6081154"/>
            <a:ext cx="4470884" cy="646331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Taustakuva: Katerholzig -klubi purettiin asuntorakentamisen tieltä (2014)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1841724042_dd0291ef2a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593" y="-354806"/>
            <a:ext cx="13554712" cy="10166034"/>
          </a:xfrm>
          <a:prstGeom prst="rect">
            <a:avLst/>
          </a:prstGeom>
        </p:spPr>
      </p:pic>
      <p:pic>
        <p:nvPicPr>
          <p:cNvPr id="6" name="Kuva 5" descr="Näyttökuva 2019-03-17 kello 16.21.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7" y="268071"/>
            <a:ext cx="4053104" cy="3059348"/>
          </a:xfrm>
          <a:prstGeom prst="rect">
            <a:avLst/>
          </a:prstGeom>
        </p:spPr>
      </p:pic>
      <p:pic>
        <p:nvPicPr>
          <p:cNvPr id="7" name="Kuva 6" descr="Näyttökuva 2019-03-17 kello 16.22.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3" y="3555524"/>
            <a:ext cx="4036111" cy="3034139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4556505" y="378146"/>
            <a:ext cx="694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rgbClr val="FFFFFF"/>
                </a:solidFill>
              </a:rPr>
              <a:t>Raine Heikkinen, markkinointi- ja kehityspäällikkö, </a:t>
            </a:r>
          </a:p>
          <a:p>
            <a:r>
              <a:rPr lang="fi-FI">
                <a:solidFill>
                  <a:srgbClr val="FFFFFF"/>
                </a:solidFill>
              </a:rPr>
              <a:t>Kiinteistö Oy Kaapelitalo, Trans Europe Halles Network  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7053701" y="6535868"/>
            <a:ext cx="20569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>
                <a:solidFill>
                  <a:schemeClr val="bg1"/>
                </a:solidFill>
              </a:rPr>
              <a:t>Kuva: Suvi Korhonen CC BY-NC-SA 2.0)</a:t>
            </a:r>
          </a:p>
        </p:txBody>
      </p:sp>
    </p:spTree>
    <p:extLst>
      <p:ext uri="{BB962C8B-B14F-4D97-AF65-F5344CB8AC3E}">
        <p14:creationId xmlns:p14="http://schemas.microsoft.com/office/powerpoint/2010/main" val="284166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19334186321_0dd4c22c15_k.jpg"/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815" y="-1027069"/>
            <a:ext cx="9647377" cy="8573352"/>
          </a:xfrm>
          <a:prstGeom prst="rect">
            <a:avLst/>
          </a:prstGeom>
        </p:spPr>
      </p:pic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/>
              <a:t>Monitieteinen lähestymistapa paikantunnun ja ihmisystävällisen ympäristön luomiseen pienten parannusten avulla, usein tavoitteena parantaa julkista tilaa, erilaisia lähestymistapoja (ks. Gleisner 2019)</a:t>
            </a:r>
          </a:p>
          <a:p>
            <a:r>
              <a:rPr lang="fi-FI" b="1"/>
              <a:t>Strateginen: </a:t>
            </a:r>
            <a:r>
              <a:rPr lang="fi-FI"/>
              <a:t>pitkäjänteinen kehittäminen kaupallisten sidosryhmien kanssa alueen arvon nostamiseksi</a:t>
            </a:r>
          </a:p>
          <a:p>
            <a:r>
              <a:rPr lang="fi-FI" b="1"/>
              <a:t>Kulttuurinen: </a:t>
            </a:r>
            <a:r>
              <a:rPr lang="fi-FI"/>
              <a:t>fokus kulttuurisissa, luovissa ja epäkaupallisissa aktiviteeteista</a:t>
            </a:r>
          </a:p>
          <a:p>
            <a:r>
              <a:rPr lang="fi-FI" b="1"/>
              <a:t>Taktinen: </a:t>
            </a:r>
            <a:r>
              <a:rPr lang="fi-FI"/>
              <a:t>pienimuotoiset interventiot, jotka voivat edistää suurempia tai pitkäaikaisempia muutoksia</a:t>
            </a:r>
          </a:p>
          <a:p>
            <a:r>
              <a:rPr lang="fi-FI" b="1"/>
              <a:t>Nopeat, kevyet, edulliset kokeilut: </a:t>
            </a:r>
            <a:r>
              <a:rPr lang="fi-FI"/>
              <a:t>aktivoivat julkisia tiloja ilman taloudellista riskiä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16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Placemaking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2472932" y="6163314"/>
            <a:ext cx="66376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/>
              <a:t>Kuva: Michigan Municipal League, Sandy Beach in Detroit's Campus Martius Park: Placemaking in Action June 2015. (CC BY-NC-ND 2.0)</a:t>
            </a:r>
          </a:p>
          <a:p>
            <a:r>
              <a:rPr lang="fi-FI" sz="1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0387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979612" y="1989142"/>
            <a:ext cx="6840539" cy="4868861"/>
          </a:xfrm>
        </p:spPr>
        <p:txBody>
          <a:bodyPr>
            <a:normAutofit/>
          </a:bodyPr>
          <a:lstStyle/>
          <a:p>
            <a:r>
              <a:rPr lang="fi-FI"/>
              <a:t>Mitä kansainvälisiä tai kotimaisia esimerkkejä tiedät alueista tai rakennuksista, joissa kaupunkitilaan on syntynyt jotain uutta aikaisemmasta käyttötarkoituksesta poikkeavaa toimintaa?</a:t>
            </a:r>
          </a:p>
          <a:p>
            <a:r>
              <a:rPr lang="fi-FI"/>
              <a:t>Avaa kännykälläsi Flinga-sivu ja kirjoita sinne esimerkkejä alueista tai rakennuksista</a:t>
            </a:r>
          </a:p>
          <a:p>
            <a:r>
              <a:rPr lang="fi-FI"/>
              <a:t>Jos tunnet esimerkkikohteet tarkemmin, voit luokitella niitä syntytavan mukaan:</a:t>
            </a:r>
          </a:p>
          <a:p>
            <a:pPr lvl="1"/>
            <a:r>
              <a:rPr lang="fi-FI"/>
              <a:t>Strateginen kehittäminen, kaupalliset tavoitteet</a:t>
            </a:r>
          </a:p>
          <a:p>
            <a:pPr lvl="1"/>
            <a:r>
              <a:rPr lang="fi-FI"/>
              <a:t>Kulttuuriset, luovat, epäkaupalliset aktiviteetit</a:t>
            </a:r>
          </a:p>
          <a:p>
            <a:pPr lvl="1"/>
            <a:r>
              <a:rPr lang="fi-FI"/>
              <a:t>Taktiset, pienet interventiot</a:t>
            </a:r>
          </a:p>
          <a:p>
            <a:pPr lvl="1"/>
            <a:r>
              <a:rPr lang="fi-FI"/>
              <a:t>Nopeat, kevyet, edulliset kokeilut</a:t>
            </a:r>
          </a:p>
          <a:p>
            <a:pPr lvl="1"/>
            <a:endParaRPr lang="fi-FI"/>
          </a:p>
          <a:p>
            <a:pPr lvl="1"/>
            <a:endParaRPr lang="fi-FI"/>
          </a:p>
          <a:p>
            <a:pPr lvl="1"/>
            <a:endParaRPr lang="fi-FI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17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Ideointiharjoitus Flingassa </a:t>
            </a:r>
            <a:br>
              <a:rPr lang="fi-FI"/>
            </a:br>
            <a:r>
              <a:rPr lang="fi-FI"/>
              <a:t>&lt;OSOITE&gt;</a:t>
            </a:r>
            <a:br>
              <a:rPr lang="fi-FI"/>
            </a:b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6824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-517978" y="-1336924"/>
            <a:ext cx="11027940" cy="922477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90" name="Shape 890"/>
          <p:cNvSpPr txBox="1">
            <a:spLocks noGrp="1"/>
          </p:cNvSpPr>
          <p:nvPr>
            <p:ph type="ctrTitle"/>
          </p:nvPr>
        </p:nvSpPr>
        <p:spPr>
          <a:xfrm>
            <a:off x="609600" y="-133696"/>
            <a:ext cx="77724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900" b="1" i="0" u="none" strike="noStrike" cap="none">
                <a:solidFill>
                  <a:schemeClr val="dk1"/>
                </a:solidFill>
                <a:sym typeface="Arial"/>
              </a:rPr>
              <a:t>KIRJALLISUUTTA</a:t>
            </a:r>
            <a:endParaRPr sz="2900"/>
          </a:p>
        </p:txBody>
      </p:sp>
      <p:sp>
        <p:nvSpPr>
          <p:cNvPr id="891" name="Shape 891"/>
          <p:cNvSpPr txBox="1">
            <a:spLocks noGrp="1"/>
          </p:cNvSpPr>
          <p:nvPr>
            <p:ph type="dt" idx="10"/>
          </p:nvPr>
        </p:nvSpPr>
        <p:spPr>
          <a:xfrm>
            <a:off x="7696200" y="6159500"/>
            <a:ext cx="68580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26.3.18</a:t>
            </a:r>
            <a:endParaRPr sz="9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Shape 892"/>
          <p:cNvSpPr txBox="1">
            <a:spLocks noGrp="1"/>
          </p:cNvSpPr>
          <p:nvPr>
            <p:ph type="sldNum" idx="12"/>
          </p:nvPr>
        </p:nvSpPr>
        <p:spPr>
          <a:xfrm>
            <a:off x="8382000" y="6159500"/>
            <a:ext cx="510480" cy="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9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Alaotsikko 10"/>
          <p:cNvSpPr>
            <a:spLocks noGrp="1"/>
          </p:cNvSpPr>
          <p:nvPr>
            <p:ph type="subTitle" idx="1"/>
          </p:nvPr>
        </p:nvSpPr>
        <p:spPr>
          <a:xfrm>
            <a:off x="0" y="805169"/>
            <a:ext cx="8892480" cy="1371600"/>
          </a:xfrm>
        </p:spPr>
        <p:txBody>
          <a:bodyPr/>
          <a:lstStyle/>
          <a:p>
            <a:pPr algn="l"/>
            <a:r>
              <a:rPr lang="fi-FI" sz="1200">
                <a:cs typeface="Arial"/>
              </a:rPr>
              <a:t>Eranti, V. (2016). Minimum Viable Organization for the Future &lt;http://futurorg.aivorieha.fi/&gt;</a:t>
            </a:r>
          </a:p>
          <a:p>
            <a:pPr algn="l"/>
            <a:r>
              <a:rPr lang="fi-FI" sz="1200">
                <a:cs typeface="Arial"/>
              </a:rPr>
              <a:t>Colomb, C. (2012). Pushing the urban frontier: temporary uses of space, city marketing, and the creative city discourse in 2000s Berlin. Journal of Urban Affairs, 34(2), 131–152. </a:t>
            </a:r>
          </a:p>
          <a:p>
            <a:pPr algn="l"/>
            <a:r>
              <a:rPr lang="fi-FI" sz="1200">
                <a:cs typeface="Arial"/>
              </a:rPr>
              <a:t>Gleisner, P. (2019). Placemaking. Link Arkitektur. Esitys Pohjoismainen Placemaking ”Placemaking in the Nordics - Future Space Leadership”-seminaarissa 30.1.2019.</a:t>
            </a:r>
          </a:p>
          <a:p>
            <a:pPr algn="l"/>
            <a:r>
              <a:rPr lang="fi-FI" sz="1200">
                <a:cs typeface="Arial"/>
              </a:rPr>
              <a:t>Hernberg, H. (2014). Tyhjät tilat. Ympäristöministeriön internetjulkaisu. &lt;h​ttp://hdl.handle.net/10138/135964&gt;​</a:t>
            </a:r>
          </a:p>
          <a:p>
            <a:pPr algn="l"/>
            <a:r>
              <a:rPr lang="fi-FI" sz="1200">
                <a:cs typeface="Arial"/>
              </a:rPr>
              <a:t>Hernberg, H and Mazé, R. (2017) ‘Architect / Designer as ‘Urban Agent’: A case of mediating temporary use in cities’. In Nordes 2017 Design + Power.</a:t>
            </a:r>
          </a:p>
          <a:p>
            <a:pPr algn="l"/>
            <a:r>
              <a:rPr lang="fi-FI" sz="1200">
                <a:cs typeface="Arial"/>
              </a:rPr>
              <a:t>Huttunen, J. (2016). Tilapäisten käyttöjen hyödyntäminen strategisessa maankäytön suunnittelussa – tapaustutkimus Vantaan Aviapoliksen tilapäiskäyttöpotentiaalista. Pro Gradu. Geotieteiden ja maantieteen laitos. Helsingin yliopisto.</a:t>
            </a:r>
          </a:p>
          <a:p>
            <a:pPr algn="l"/>
            <a:r>
              <a:rPr lang="fi-FI" sz="1200">
                <a:cs typeface="Arial"/>
              </a:rPr>
              <a:t>Kaakinen, I. (2013). Julkijuominen, julkisten tilojen sääntely ja Karhupuiston käytöskukat. Alue ja ympäristö 42: 2, 17-29.</a:t>
            </a:r>
          </a:p>
          <a:p>
            <a:pPr algn="l"/>
            <a:r>
              <a:rPr lang="fi-FI" sz="1200">
                <a:cs typeface="Arial"/>
              </a:rPr>
              <a:t>Lehtovuori, P. &amp; S. Ruoppila (2012). Temporary uses as means of experimental urban planning. SAJ, 4, 29–54.</a:t>
            </a:r>
          </a:p>
          <a:p>
            <a:pPr algn="l"/>
            <a:r>
              <a:rPr lang="fi-FI" sz="1200">
                <a:cs typeface="Arial"/>
              </a:rPr>
              <a:t>Mäenpää, P. &amp; M. Faehnle (2016). Kaupunkiaktivismi voimavarana. Kvartti 3/2016.</a:t>
            </a:r>
          </a:p>
          <a:p>
            <a:pPr algn="l"/>
            <a:r>
              <a:rPr lang="fi-FI" sz="1200">
                <a:cs typeface="Arial"/>
              </a:rPr>
              <a:t>Mäenpää, P. &amp; M. Faehnle (2017). Civic activism as a resource for cities. Helsinki Quarterly 1/2017 &lt;https://www.kvartti.fi/en/node/536&gt;</a:t>
            </a:r>
          </a:p>
          <a:p>
            <a:pPr algn="l"/>
            <a:r>
              <a:rPr lang="fi-FI" sz="1200">
                <a:cs typeface="Arial"/>
              </a:rPr>
              <a:t>Mäenpää, P. &amp; M. Faehnle (2018). Urban civic activism: solutions for the governance of a self-organising urban community. Helsinki Quarterly 2/2018.</a:t>
            </a:r>
          </a:p>
          <a:p>
            <a:pPr algn="l"/>
            <a:r>
              <a:rPr lang="fi-FI" sz="1200">
                <a:cs typeface="Arial"/>
              </a:rPr>
              <a:t>	&lt;https://www.kvartti.fi/fi/quarterly-2-2018&gt;</a:t>
            </a:r>
          </a:p>
          <a:p>
            <a:pPr algn="l"/>
            <a:r>
              <a:rPr lang="fi-FI" sz="1200">
                <a:cs typeface="Arial"/>
              </a:rPr>
              <a:t>Putnam, R. (2000). Bowling Alone. The Collapse and Revival of American Community.</a:t>
            </a:r>
          </a:p>
          <a:p>
            <a:pPr algn="l"/>
            <a:r>
              <a:rPr lang="fi-FI" sz="1200">
                <a:cs typeface="Arial"/>
              </a:rPr>
              <a:t>Refill - temporary use - Dynamics for life (2018). &lt;https://refillthecity.wordpress.com/&gt;</a:t>
            </a:r>
          </a:p>
          <a:p>
            <a:pPr algn="l"/>
            <a:r>
              <a:rPr lang="fi-FI" sz="1200">
                <a:cs typeface="Arial"/>
              </a:rPr>
              <a:t>Senatsverwaltung für Stadtentwicklung und Umwelt Berlin (2007). Urban pioneers. 192 s. Jovis, Berlin.</a:t>
            </a:r>
          </a:p>
          <a:p>
            <a:pPr algn="l"/>
            <a:r>
              <a:rPr lang="fi-FI" sz="1200">
                <a:cs typeface="Arial"/>
              </a:rPr>
              <a:t>Senatsverwaltung für Stadtentwicklung und Umwelt Berlin (2012). Handbuch zur Partizipation. 2.painos. 340 s. Kulturbuch­Verlag GmbH, Berlin.</a:t>
            </a:r>
          </a:p>
          <a:p>
            <a:pPr algn="l"/>
            <a:r>
              <a:rPr lang="fi-FI" sz="1200">
                <a:cs typeface="Arial"/>
              </a:rPr>
              <a:t>Sotarauta, M. (2013). Aluekehittäminen ja alueellisen muutoksen hallinta. In Karppi, I. (ed.) Governance: Hallintaa uusin muotoiluin. 97­118. Tampereen yliopisto, johtamiskorkeakoulu. Tampere.</a:t>
            </a:r>
          </a:p>
          <a:p>
            <a:pPr algn="l"/>
            <a:r>
              <a:rPr lang="fi-FI" sz="1200">
                <a:cs typeface="Arial"/>
              </a:rPr>
              <a:t>Staffans, Aija (2004). Vaikuttavat asukkaat. Vuorovaikutus ja paikallinen tieto kaupunkisuunnittelun haasteina. 354 s. Väitöskirjatyö. Teknillinen korkeakoulu, Yhdyskuntasuunnittelun tutkimus­ ja koulutuskeskuksen julkaisuja A29, Espoo.</a:t>
            </a:r>
          </a:p>
          <a:p>
            <a:pPr algn="l"/>
            <a:r>
              <a:rPr lang="fi-FI" sz="1200">
                <a:cs typeface="Arial"/>
              </a:rPr>
              <a:t>Stickdorn, M. (2011). It is an iterative process. Teoksessa: Stickdorn, M. &amp; Schneider, J. (2011). This is service design thinking. s. 122­135. Amsterdam: BIS publishers. </a:t>
            </a:r>
          </a:p>
          <a:p>
            <a:pPr algn="l"/>
            <a:r>
              <a:rPr lang="fi-FI" sz="1200">
                <a:cs typeface="Arial"/>
              </a:rPr>
              <a:t>Urban Catalyst (2003). Strategies for temporary uses – Potential for development of urban residual areas in European metropolises. Final report. Berlin: Studio Urban Catalyst. Viitattu 18.05.2016 &lt;http://www.templace.com/think- pool/attach/download/1_UC_finalR_synthesis007b.pdf&gt;</a:t>
            </a:r>
          </a:p>
          <a:p>
            <a:pPr algn="l"/>
            <a:r>
              <a:rPr lang="fi-FI" sz="1200">
                <a:cs typeface="Arial"/>
              </a:rPr>
              <a:t>Tilapioneerit (2016). Tilapioneerit –projektikurssin verkkosivusto. &lt;http://tilapioneerit.fi&gt;</a:t>
            </a:r>
          </a:p>
          <a:p>
            <a:pPr algn="l"/>
            <a:r>
              <a:rPr lang="fi-FI" sz="1200">
                <a:cs typeface="Arial"/>
              </a:rPr>
              <a:t>Ylä-Anttila, K. (2010). Urban Fallows. Transformation &amp; Breeding Grounds. City Scratching III. Tampere University of Technology, School of Architecture, EDGE Laboratory for Architectural and Urban Research.</a:t>
            </a:r>
          </a:p>
          <a:p>
            <a:endParaRPr lang="fi-FI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0000"/>
          </a:blip>
          <a:stretch>
            <a:fillRect/>
          </a:stretch>
        </a:blip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900" b="0" i="0" u="none" strike="noStrike" cap="none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Shape 664"/>
          <p:cNvSpPr txBox="1"/>
          <p:nvPr/>
        </p:nvSpPr>
        <p:spPr>
          <a:xfrm>
            <a:off x="251520" y="2204865"/>
            <a:ext cx="8640960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2075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KANSALAISAKTIIVISUUDEN MUUTOKSET JA OMATOIMINEN KAUPUNKIKULTTUURI</a:t>
            </a:r>
            <a:endParaRPr/>
          </a:p>
          <a:p>
            <a:pPr marL="92075" marR="0" lvl="0" indent="0" algn="ctr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TILAPÄISKÄYTÖT ALUEIDEN KEHITTÄMISESSÄ</a:t>
            </a:r>
            <a:endParaRPr/>
          </a:p>
          <a:p>
            <a:pPr marL="92075" marR="0" lvl="0" indent="0" algn="ctr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TILAPÄISKÄYTÖT JA MYYRMÄKI</a:t>
            </a:r>
            <a:endParaRPr/>
          </a:p>
          <a:p>
            <a:pPr marL="92075" marR="0" lvl="0" indent="0" algn="ctr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Shape 665"/>
          <p:cNvSpPr txBox="1">
            <a:spLocks noGrp="1"/>
          </p:cNvSpPr>
          <p:nvPr>
            <p:ph type="title"/>
          </p:nvPr>
        </p:nvSpPr>
        <p:spPr>
          <a:xfrm>
            <a:off x="251520" y="692697"/>
            <a:ext cx="8640960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fi-FI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RAKENNE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30000"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>
            <a:spLocks noGrp="1"/>
          </p:cNvSpPr>
          <p:nvPr>
            <p:ph type="title"/>
          </p:nvPr>
        </p:nvSpPr>
        <p:spPr>
          <a:xfrm>
            <a:off x="673491" y="1093207"/>
            <a:ext cx="7812000" cy="399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br>
              <a:rPr lang="fi-FI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Kansalaisaktiivisuuden muutokset</a:t>
            </a:r>
            <a:endParaRPr/>
          </a:p>
        </p:txBody>
      </p:sp>
      <p:sp>
        <p:nvSpPr>
          <p:cNvPr id="672" name="Shape 672"/>
          <p:cNvSpPr txBox="1"/>
          <p:nvPr/>
        </p:nvSpPr>
        <p:spPr>
          <a:xfrm>
            <a:off x="14027" y="6396336"/>
            <a:ext cx="16301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Karhupuiston kummit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Ks. Kaakinen 2013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30000"/>
          </a:blip>
          <a:stretch>
            <a:fillRect/>
          </a:stretch>
        </a:blip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 b="0" i="0" u="none" strike="noStrike" cap="none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900" b="0" i="0" u="none" strike="noStrike" cap="none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Shape 679"/>
          <p:cNvSpPr txBox="1">
            <a:spLocks noGrp="1"/>
          </p:cNvSpPr>
          <p:nvPr>
            <p:ph type="title"/>
          </p:nvPr>
        </p:nvSpPr>
        <p:spPr>
          <a:xfrm>
            <a:off x="503548" y="189830"/>
            <a:ext cx="8316603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None/>
            </a:pPr>
            <a:r>
              <a:rPr lang="fi-FI" sz="306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Esimerkki: Kansalaisaktiivisuuden muutokset Yhdysvalloissa 1900–2000</a:t>
            </a:r>
            <a:br>
              <a:rPr lang="fi-FI" sz="306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197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(Putnam, R. (2000). Bowling Alone. The Collapse and Revival of American Community.)</a:t>
            </a:r>
            <a:endParaRPr/>
          </a:p>
        </p:txBody>
      </p:sp>
      <p:pic>
        <p:nvPicPr>
          <p:cNvPr id="680" name="Shape 680" descr="Näyttökuva 2013-09-07 kohteessa 16.12.2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79079" y="1844824"/>
            <a:ext cx="5043068" cy="3204356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Shape 681"/>
          <p:cNvSpPr txBox="1"/>
          <p:nvPr/>
        </p:nvSpPr>
        <p:spPr>
          <a:xfrm>
            <a:off x="436071" y="2812576"/>
            <a:ext cx="62008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MS</a:t>
            </a:r>
            <a:endParaRPr/>
          </a:p>
        </p:txBody>
      </p:sp>
      <p:sp>
        <p:nvSpPr>
          <p:cNvPr id="682" name="Shape 682"/>
          <p:cNvSpPr txBox="1"/>
          <p:nvPr/>
        </p:nvSpPr>
        <p:spPr>
          <a:xfrm>
            <a:off x="1511660" y="2164504"/>
            <a:ext cx="620088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MS</a:t>
            </a:r>
            <a:endParaRPr/>
          </a:p>
        </p:txBody>
      </p:sp>
      <p:sp>
        <p:nvSpPr>
          <p:cNvPr id="683" name="Shape 683"/>
          <p:cNvSpPr txBox="1"/>
          <p:nvPr/>
        </p:nvSpPr>
        <p:spPr>
          <a:xfrm>
            <a:off x="1122682" y="3625861"/>
            <a:ext cx="107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1930-luvun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suuri lama</a:t>
            </a:r>
            <a:endParaRPr/>
          </a:p>
        </p:txBody>
      </p:sp>
      <p:sp>
        <p:nvSpPr>
          <p:cNvPr id="684" name="Shape 684"/>
          <p:cNvSpPr txBox="1"/>
          <p:nvPr/>
        </p:nvSpPr>
        <p:spPr>
          <a:xfrm>
            <a:off x="68007" y="5672837"/>
            <a:ext cx="400421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32:n paikallistason toimintaan perustuvan kansalaisjärjestön jäsenmäärien kehitys Yhdysvalloissa 1900-1997.</a:t>
            </a:r>
            <a:endParaRPr/>
          </a:p>
        </p:txBody>
      </p:sp>
      <p:sp>
        <p:nvSpPr>
          <p:cNvPr id="685" name="Shape 685"/>
          <p:cNvSpPr/>
          <p:nvPr/>
        </p:nvSpPr>
        <p:spPr>
          <a:xfrm>
            <a:off x="20416" y="5071074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Vahvoihin sosiaalisiin siteisiin perustuva organisoidun osallistumisen tapa laskenut:</a:t>
            </a:r>
            <a:endParaRPr/>
          </a:p>
        </p:txBody>
      </p:sp>
      <p:pic>
        <p:nvPicPr>
          <p:cNvPr id="686" name="Shape 6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8023" y="1844824"/>
            <a:ext cx="4908483" cy="317556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Shape 687"/>
          <p:cNvSpPr txBox="1"/>
          <p:nvPr/>
        </p:nvSpPr>
        <p:spPr>
          <a:xfrm>
            <a:off x="4434461" y="5925516"/>
            <a:ext cx="441465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Kansallisella tasolla toimivien kansalaisjärjestöjen jäsenmäärien kehitys Yhdysvalloissa 1968-1997 (esim. Amnesty)  </a:t>
            </a:r>
            <a:endParaRPr/>
          </a:p>
        </p:txBody>
      </p:sp>
      <p:sp>
        <p:nvSpPr>
          <p:cNvPr id="688" name="Shape 688"/>
          <p:cNvSpPr/>
          <p:nvPr/>
        </p:nvSpPr>
        <p:spPr>
          <a:xfrm>
            <a:off x="4421617" y="5075433"/>
            <a:ext cx="504064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Heikkoihin sosiaalisiin siteisiin (epäsuorat kontaktit verkoston jäsenten välillä) perustuva osallistumisen tapa kasvanut:</a:t>
            </a:r>
            <a:endParaRPr/>
          </a:p>
        </p:txBody>
      </p:sp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1979612" y="1989140"/>
            <a:ext cx="6840539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30000"/>
          </a:blip>
          <a:stretch>
            <a:fillRect/>
          </a:stretch>
        </a:blip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Shape 696"/>
          <p:cNvSpPr txBox="1">
            <a:spLocks noGrp="1"/>
          </p:cNvSpPr>
          <p:nvPr>
            <p:ph type="title"/>
          </p:nvPr>
        </p:nvSpPr>
        <p:spPr>
          <a:xfrm>
            <a:off x="503548" y="189830"/>
            <a:ext cx="8316603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None/>
            </a:pPr>
            <a:r>
              <a:rPr lang="fi-FI" sz="306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Esimerkki: Kansalaisaktiivisuuden muutokset Yhdysvalloissa 1900–2000</a:t>
            </a:r>
            <a:br>
              <a:rPr lang="fi-FI" sz="306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197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197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1960-luvulta alkaen, koulutustason noususta huolimatta…</a:t>
            </a:r>
            <a:endParaRPr/>
          </a:p>
        </p:txBody>
      </p:sp>
      <p:sp>
        <p:nvSpPr>
          <p:cNvPr id="697" name="Shape 697"/>
          <p:cNvSpPr txBox="1">
            <a:spLocks noGrp="1"/>
          </p:cNvSpPr>
          <p:nvPr>
            <p:ph type="body" idx="1"/>
          </p:nvPr>
        </p:nvSpPr>
        <p:spPr>
          <a:xfrm>
            <a:off x="179513" y="1989139"/>
            <a:ext cx="8640639" cy="4868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35"/>
              <a:buFont typeface="Arial"/>
              <a:buAutoNum type="arabicPeriod"/>
            </a:pP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Osallistuminen </a:t>
            </a:r>
            <a:r>
              <a:rPr lang="fi-FI" sz="203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poliittiseen</a:t>
            </a: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toimintaan (-40%) ja äänestysaktiivisuus (-25%) vähentynyt 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35"/>
              <a:buFont typeface="Arial"/>
              <a:buAutoNum type="arabicPeriod"/>
            </a:pP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Paikallinen ja kasvottainen </a:t>
            </a:r>
            <a:r>
              <a:rPr lang="fi-FI" sz="203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kansalaisaktiivisuus</a:t>
            </a: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aikapäiväkirja-, kulutustottumus- ja muiden kyselyjen mukaan romahtanut, joitakin poikkeuksia lukuunottamatta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35"/>
              <a:buFont typeface="Arial"/>
              <a:buAutoNum type="arabicPeriod"/>
            </a:pPr>
            <a:r>
              <a:rPr lang="fi-FI" sz="203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Uskonnollinen</a:t>
            </a: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aktiivisuus seurakunnissa kansallisesti vähentynyt, mutta voimakkaasti polarisoitunut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35"/>
              <a:buFont typeface="Arial"/>
              <a:buAutoNum type="arabicPeriod"/>
            </a:pP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Järjestäytymisaste </a:t>
            </a:r>
            <a:r>
              <a:rPr lang="fi-FI" sz="203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työpaikoilla</a:t>
            </a: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vähentynyt, sosiaaliset kontaktit töissä eivät ainakaan lisääntyneet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35"/>
              <a:buFont typeface="Arial"/>
              <a:buAutoNum type="arabicPeriod"/>
            </a:pP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Vierailut ystävien luona ja muu </a:t>
            </a:r>
            <a:r>
              <a:rPr lang="fi-FI" sz="203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yhteinen vapaa-ajanvietto vähentynyt</a:t>
            </a: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yhdessä tekeminen vaihtunut yksin kuluttamiseen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35"/>
              <a:buFont typeface="Arial"/>
              <a:buAutoNum type="arabicPeriod"/>
            </a:pPr>
            <a:r>
              <a:rPr lang="fi-FI" sz="203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Luottamus yhteiskunnan toimintaan</a:t>
            </a:r>
            <a:r>
              <a:rPr lang="fi-FI" sz="203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sosiaalinen luottamus ja vastavuoroisuus vähentyneet sekä korvautuneet lisääntyneillä juridisilla sopimuksilla  </a:t>
            </a:r>
            <a:endParaRPr/>
          </a:p>
          <a:p>
            <a:pPr marL="266700" marR="0" lvl="0" indent="-13747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35"/>
              <a:buFont typeface="Arial"/>
              <a:buNone/>
            </a:pPr>
            <a:endParaRPr sz="203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3747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35"/>
              <a:buFont typeface="Arial"/>
              <a:buNone/>
            </a:pPr>
            <a:endParaRPr sz="203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marR="0" lvl="1" indent="-15716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</a:pPr>
            <a:endParaRPr sz="18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Shape 698"/>
          <p:cNvSpPr/>
          <p:nvPr/>
        </p:nvSpPr>
        <p:spPr>
          <a:xfrm>
            <a:off x="4572000" y="6412788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(Putnam, R. (2000). Bowling Alone. The Collapse and Revival of American Community.)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30000"/>
          </a:blip>
          <a:stretch>
            <a:fillRect/>
          </a:stretch>
        </a:blip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179513" y="1989139"/>
            <a:ext cx="8640639" cy="4868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1)  Ajalliset paineet: vapaa-aika vähentynyt ja pirstaloitunut erityisesti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korkeasti koulutetuilla.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Taloudelliset paineet: vähentäneet sos.kontakteja ja vapaa-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ajanaktiviteetteja, tv:n katselua lukuunottamatta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2)  Yhdyskuntarakenteen hajautuminen ja autoriippuvuus (autoilu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yksin, alueellinen eriytyminen)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3)  TV, viihde ja vapaa-ajan yksityistyminen: tv:n katselu yksityistää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vapaa-aikaa ja vie aikaa sosiaalisilta kontakteilta.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4)  Sukupolvittainen muutos: hidas, tasainen ja väistämätön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kansalaistoiminnan vähentyminen, kun osallistuvampi sukupolvi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on korvautunut vähemmän osallistuvalla sukupolvella    </a:t>
            </a:r>
            <a:endParaRPr/>
          </a:p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marL="266700" marR="0" lvl="0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marR="0" lvl="1" indent="-14763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Shape 706"/>
          <p:cNvSpPr txBox="1">
            <a:spLocks noGrp="1"/>
          </p:cNvSpPr>
          <p:nvPr>
            <p:ph type="title"/>
          </p:nvPr>
        </p:nvSpPr>
        <p:spPr>
          <a:xfrm>
            <a:off x="503548" y="189830"/>
            <a:ext cx="8316603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None/>
            </a:pPr>
            <a:r>
              <a:rPr lang="fi-FI" sz="306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Esimerkki: Kansalaisaktiivisuuden muutokset Yhdysvalloissa 1900–2000</a:t>
            </a:r>
            <a:br>
              <a:rPr lang="fi-FI" sz="306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197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Mikä Putnamin mukaan selitti muutosta 1960-2000-luvuilla?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2000"/>
          </a:blip>
          <a:stretch>
            <a:fillRect/>
          </a:stretch>
        </a:blip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3"/>
          <p:cNvSpPr>
            <a:spLocks noGrp="1"/>
          </p:cNvSpPr>
          <p:nvPr>
            <p:ph type="sldNum" sz="quarter" idx="11"/>
          </p:nvPr>
        </p:nvSpPr>
        <p:spPr>
          <a:xfrm>
            <a:off x="11184468" y="6165859"/>
            <a:ext cx="575733" cy="431799"/>
          </a:xfrm>
        </p:spPr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7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8" name="Sisällön paikkamerkki 2"/>
          <p:cNvSpPr txBox="1">
            <a:spLocks/>
          </p:cNvSpPr>
          <p:nvPr/>
        </p:nvSpPr>
        <p:spPr>
          <a:xfrm>
            <a:off x="298853" y="1216373"/>
            <a:ext cx="4735599" cy="528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2" indent="0">
              <a:buClr>
                <a:schemeClr val="accent1"/>
              </a:buClr>
              <a:buSzPct val="100000"/>
              <a:buFont typeface="Arial"/>
              <a:buNone/>
            </a:pPr>
            <a:endParaRPr lang="fi-FI" sz="2400"/>
          </a:p>
          <a:p>
            <a:pPr marL="285750" lvl="2" indent="-285750">
              <a:buClr>
                <a:schemeClr val="accent1"/>
              </a:buClr>
              <a:buSzPct val="100000"/>
            </a:pPr>
            <a:r>
              <a:rPr lang="fi-FI" sz="2400"/>
              <a:t>Kaupunkeihin on syntynyt verkostoihin, vertaistuotantoon ja sosiaaliseen mediaan perustuvaa kaupunkiaktivismia, joka muuttaa kaupunkisuunnittelua ja kehittämistä</a:t>
            </a:r>
          </a:p>
          <a:p>
            <a:pPr marL="285750" lvl="2" indent="-285750">
              <a:buClr>
                <a:schemeClr val="accent1"/>
              </a:buClr>
              <a:buSzPct val="100000"/>
            </a:pPr>
            <a:r>
              <a:rPr lang="fi-FI" sz="2400"/>
              <a:t>Tyypillisesti kansalaisten itse organisoimaa ja omaehtoista yhteistoimintaa, DIY-asenne</a:t>
            </a:r>
          </a:p>
          <a:p>
            <a:pPr marL="285750" lvl="2" indent="-285750">
              <a:buClr>
                <a:schemeClr val="accent1"/>
              </a:buClr>
              <a:buSzPct val="100000"/>
            </a:pPr>
            <a:r>
              <a:rPr lang="fi-FI" sz="2400"/>
              <a:t>”Neljäs sektori”: nopea, kevyesti järjestäytynyt, proaktiivinen ja toimintaan keskittynyt kansalaisyhteiskunnan alue (vrt. julkinen, yksityinen ja kolmas sektori)</a:t>
            </a:r>
          </a:p>
          <a:p>
            <a:pPr marL="285750" lvl="2" indent="-285750">
              <a:buClr>
                <a:schemeClr val="accent1"/>
              </a:buClr>
              <a:buSzPct val="100000"/>
            </a:pPr>
            <a:r>
              <a:rPr lang="fi-FI" sz="2400"/>
              <a:t>Aktivistien tavoitteet ekologisesta, yhteisöllisestä, reilusta ja toimivasta kaupungista voivat tukea hyvin kaupunkien hallinnon strategisia tavoitteita.</a:t>
            </a:r>
          </a:p>
          <a:p>
            <a:pPr lvl="1"/>
            <a:endParaRPr lang="fi-FI"/>
          </a:p>
        </p:txBody>
      </p:sp>
      <p:sp>
        <p:nvSpPr>
          <p:cNvPr id="9" name="Otsikko 5"/>
          <p:cNvSpPr>
            <a:spLocks noGrp="1"/>
          </p:cNvSpPr>
          <p:nvPr>
            <p:ph type="title"/>
          </p:nvPr>
        </p:nvSpPr>
        <p:spPr>
          <a:xfrm>
            <a:off x="521973" y="339241"/>
            <a:ext cx="11088803" cy="1150938"/>
          </a:xfrm>
        </p:spPr>
        <p:txBody>
          <a:bodyPr>
            <a:noAutofit/>
          </a:bodyPr>
          <a:lstStyle/>
          <a:p>
            <a:r>
              <a:rPr lang="fi-FI" sz="3100"/>
              <a:t>Kaupunkiaktivismi voimavarana</a:t>
            </a:r>
            <a:br>
              <a:rPr lang="fi-FI" sz="3100"/>
            </a:br>
            <a:r>
              <a:rPr lang="fi-FI" sz="1600"/>
              <a:t>(Mäenpää &amp; Faehnle 2017 &amp; 2018)</a:t>
            </a:r>
            <a:endParaRPr lang="fi-FI" sz="1600" b="0"/>
          </a:p>
        </p:txBody>
      </p:sp>
      <p:sp>
        <p:nvSpPr>
          <p:cNvPr id="10" name="Tekstiruutu 9"/>
          <p:cNvSpPr txBox="1"/>
          <p:nvPr/>
        </p:nvSpPr>
        <p:spPr>
          <a:xfrm>
            <a:off x="5229918" y="1490180"/>
            <a:ext cx="3766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/>
              <a:t>Yhteisöaktivismi, jakamis/alusta/vertais/kansalaistalouspalvelut, tila-aktivismi, digiaktivismi, aktivismin tuki</a:t>
            </a:r>
          </a:p>
        </p:txBody>
      </p:sp>
      <p:pic>
        <p:nvPicPr>
          <p:cNvPr id="11" name="Kuva 10" descr="Tacos_Mamacita_at_Restaurant_D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49" y="2519005"/>
            <a:ext cx="3927563" cy="2945671"/>
          </a:xfrm>
          <a:prstGeom prst="rect">
            <a:avLst/>
          </a:prstGeom>
        </p:spPr>
      </p:pic>
      <p:sp>
        <p:nvSpPr>
          <p:cNvPr id="12" name="Suorakulmio 11"/>
          <p:cNvSpPr/>
          <p:nvPr/>
        </p:nvSpPr>
        <p:spPr>
          <a:xfrm>
            <a:off x="5993813" y="5003010"/>
            <a:ext cx="2919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i-FI">
                <a:solidFill>
                  <a:srgbClr val="FFFFFF"/>
                </a:solidFill>
              </a:rPr>
              <a:t>Ravintolapäivä Helsingin Kalliossa</a:t>
            </a:r>
          </a:p>
          <a:p>
            <a:pPr algn="r"/>
            <a:r>
              <a:rPr lang="fi-FI" sz="600">
                <a:solidFill>
                  <a:srgbClr val="FFFFFF"/>
                </a:solidFill>
              </a:rPr>
              <a:t>(kuva: Wikimedia Commons)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sompasauna2.jpg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681" y="-1903162"/>
            <a:ext cx="12663372" cy="9487637"/>
          </a:xfrm>
          <a:prstGeom prst="rect">
            <a:avLst/>
          </a:prstGeo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>
                <a:solidFill>
                  <a:srgbClr val="8C8A87"/>
                </a:solidFill>
              </a:rPr>
              <a:pPr/>
              <a:t>8</a:t>
            </a:fld>
            <a:endParaRPr lang="en-GB">
              <a:solidFill>
                <a:srgbClr val="8C8A87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24139" y="2005379"/>
            <a:ext cx="3922359" cy="6175905"/>
          </a:xfrm>
          <a:solidFill>
            <a:schemeClr val="bg1">
              <a:alpha val="43000"/>
            </a:schemeClr>
          </a:solidFill>
        </p:spPr>
        <p:txBody>
          <a:bodyPr>
            <a:normAutofit/>
          </a:bodyPr>
          <a:lstStyle/>
          <a:p>
            <a:pPr marL="285750" lvl="2" indent="-285750"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fi-FI" sz="1500" b="1">
                <a:solidFill>
                  <a:schemeClr val="tx1"/>
                </a:solidFill>
              </a:rPr>
              <a:t>Kansalaiset</a:t>
            </a:r>
            <a:r>
              <a:rPr lang="fi-FI" sz="1500">
                <a:solidFill>
                  <a:schemeClr val="tx1"/>
                </a:solidFill>
              </a:rPr>
              <a:t> eivät ole vain osallisia, vaan myös aloitteellisia, itseorganisoituvia toimijoita ja yhteistyökumppaneita.</a:t>
            </a:r>
          </a:p>
          <a:p>
            <a:pPr marL="285750" lvl="2" indent="-285750">
              <a:spcAft>
                <a:spcPts val="0"/>
              </a:spcAft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fi-FI" sz="1500" b="1">
                <a:solidFill>
                  <a:schemeClr val="tx1"/>
                </a:solidFill>
              </a:rPr>
              <a:t>Kaupunginhallinnon</a:t>
            </a:r>
            <a:r>
              <a:rPr lang="fi-FI" sz="1500">
                <a:solidFill>
                  <a:schemeClr val="tx1"/>
                </a:solidFill>
              </a:rPr>
              <a:t> on kehitettävä vuorovaikutustapojaan (some), toimittava joustavasti ja tapauskohtaisesti kokeilujen ja oppimisen kautta, tuettava aktivismeja integroimalla niitä hallinnon toiminnan osaksi (esim. osallistava budjetointi ja joukkorahoitus) </a:t>
            </a:r>
          </a:p>
          <a:p>
            <a:pPr marL="285750" lvl="2" indent="-285750">
              <a:spcAft>
                <a:spcPts val="0"/>
              </a:spcAft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fi-FI" sz="1500" b="1">
                <a:solidFill>
                  <a:schemeClr val="tx1"/>
                </a:solidFill>
              </a:rPr>
              <a:t>Hybridihallinnointi</a:t>
            </a:r>
            <a:r>
              <a:rPr lang="fi-FI" sz="1500">
                <a:solidFill>
                  <a:schemeClr val="tx1"/>
                </a:solidFill>
              </a:rPr>
              <a:t>: huomio järjestelmästä, päätösvallasta ja sopimuksista vuorovaikutus-prosesseihin. Yhdistetään ja koordinoidaan arvoiltaan ja toimintalogiikoiltaan erilaisia toimijoita, toimintatapoja ja prosesseja.</a:t>
            </a:r>
          </a:p>
        </p:txBody>
      </p:sp>
      <p:sp>
        <p:nvSpPr>
          <p:cNvPr id="9" name="Suorakulmio 8"/>
          <p:cNvSpPr/>
          <p:nvPr/>
        </p:nvSpPr>
        <p:spPr>
          <a:xfrm>
            <a:off x="5683207" y="4567324"/>
            <a:ext cx="3308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/>
              <a:t>Sompasauna Helsingin Kalasatamassa</a:t>
            </a:r>
          </a:p>
          <a:p>
            <a:r>
              <a:rPr lang="fi-FI" sz="600"/>
              <a:t>(kuva: sompasauna.fi)</a:t>
            </a:r>
          </a:p>
        </p:txBody>
      </p:sp>
      <p:sp>
        <p:nvSpPr>
          <p:cNvPr id="6" name="Suorakulmio 5"/>
          <p:cNvSpPr/>
          <p:nvPr/>
        </p:nvSpPr>
        <p:spPr>
          <a:xfrm>
            <a:off x="5683207" y="2013890"/>
            <a:ext cx="3277971" cy="2554545"/>
          </a:xfrm>
          <a:prstGeom prst="rect">
            <a:avLst/>
          </a:prstGeom>
          <a:solidFill>
            <a:schemeClr val="tx2">
              <a:alpha val="4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i-FI" sz="2000"/>
              <a:t>”Sillä aikaa kun tappelitte miljoonien veroeurojen investoimisesta Guggenheimiin, tämä ilmainen puuhökkeli keräsi 5 tähteä Tripadvisorissa, kulttuuripalkinnon ja maininnan Guardianissa.”</a:t>
            </a:r>
          </a:p>
        </p:txBody>
      </p:sp>
      <p:sp>
        <p:nvSpPr>
          <p:cNvPr id="11" name="Otsikko 5"/>
          <p:cNvSpPr txBox="1">
            <a:spLocks/>
          </p:cNvSpPr>
          <p:nvPr/>
        </p:nvSpPr>
        <p:spPr>
          <a:xfrm>
            <a:off x="391480" y="339241"/>
            <a:ext cx="8316603" cy="1150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100"/>
              <a:t>Kuinka hallita itseorganisoituvaa kaupunkia?</a:t>
            </a:r>
            <a:br>
              <a:rPr lang="fi-FI" sz="3100"/>
            </a:br>
            <a:r>
              <a:rPr lang="fi-FI" sz="1600"/>
              <a:t>(Mäenpää &amp; Faehnle 2017 &amp; 2018, Staffans 2004, Sotarauta 2013, Senatsverwaltung für Stadtentwicklung 2012)</a:t>
            </a:r>
            <a:endParaRPr lang="fi-FI" sz="1600" b="0"/>
          </a:p>
        </p:txBody>
      </p:sp>
    </p:spTree>
    <p:extLst>
      <p:ext uri="{BB962C8B-B14F-4D97-AF65-F5344CB8AC3E}">
        <p14:creationId xmlns:p14="http://schemas.microsoft.com/office/powerpoint/2010/main" val="423136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38000"/>
          </a:blip>
          <a:stretch>
            <a:fillRect/>
          </a:stretch>
        </a:blip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90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798975" y="1912471"/>
            <a:ext cx="7812000" cy="323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i-FI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Tilalla (ja maantieteellä) on yhä merkitystä:</a:t>
            </a:r>
            <a:br>
              <a:rPr lang="fi-FI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Tilapäiskäytöt alueiden kehittämisessä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HY__DB20_gotham_FI_V____RGB">
  <a:themeElements>
    <a:clrScheme name="HY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HY__DB14_HY-2____________RGB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lapioneerit-10112016-Rami-Ratvio-final">
  <a:themeElements>
    <a:clrScheme name="HY2016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1240</Words>
  <Application>Microsoft Macintosh PowerPoint</Application>
  <PresentationFormat>Näytössä katseltava diaesitys (4:3)</PresentationFormat>
  <Paragraphs>171</Paragraphs>
  <Slides>18</Slides>
  <Notes>18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7</vt:i4>
      </vt:variant>
      <vt:variant>
        <vt:lpstr>Dian otsikot</vt:lpstr>
      </vt:variant>
      <vt:variant>
        <vt:i4>18</vt:i4>
      </vt:variant>
    </vt:vector>
  </HeadingPairs>
  <TitlesOfParts>
    <vt:vector size="31" baseType="lpstr">
      <vt:lpstr>Times New Roman</vt:lpstr>
      <vt:lpstr>Arial Black</vt:lpstr>
      <vt:lpstr>Calibri</vt:lpstr>
      <vt:lpstr>Arial</vt:lpstr>
      <vt:lpstr>Montserrat</vt:lpstr>
      <vt:lpstr>Wingdings</vt:lpstr>
      <vt:lpstr>1_HY__DB20_gotham_FI_V____RGB</vt:lpstr>
      <vt:lpstr>4_HY__DB14_HY-2____________RGB</vt:lpstr>
      <vt:lpstr>2_Helsingin Yliopisto</vt:lpstr>
      <vt:lpstr>1_Helsingin Yliopisto</vt:lpstr>
      <vt:lpstr>Helsingin Yliopisto</vt:lpstr>
      <vt:lpstr>Tilapioneerit-10112016-Rami-Ratvio-final</vt:lpstr>
      <vt:lpstr>4_Helsingin Yliopisto</vt:lpstr>
      <vt:lpstr>PowerPoint-esitys</vt:lpstr>
      <vt:lpstr>RAKENNE</vt:lpstr>
      <vt:lpstr>  Kansalaisaktiivisuuden muutokset</vt:lpstr>
      <vt:lpstr>Esimerkki: Kansalaisaktiivisuuden muutokset Yhdysvalloissa 1900–2000 (Putnam, R. (2000). Bowling Alone. The Collapse and Revival of American Community.)</vt:lpstr>
      <vt:lpstr>Esimerkki: Kansalaisaktiivisuuden muutokset Yhdysvalloissa 1900–2000  1960-luvulta alkaen, koulutustason noususta huolimatta…</vt:lpstr>
      <vt:lpstr>Esimerkki: Kansalaisaktiivisuuden muutokset Yhdysvalloissa 1900–2000 Mikä Putnamin mukaan selitti muutosta 1960-2000-luvuilla?</vt:lpstr>
      <vt:lpstr>Kaupunkiaktivismi voimavarana (Mäenpää &amp; Faehnle 2017 &amp; 2018)</vt:lpstr>
      <vt:lpstr>PowerPoint-esitys</vt:lpstr>
      <vt:lpstr>Tilalla (ja maantieteellä) on yhä merkitystä:  Tilapäiskäytöt alueiden kehittämisessä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Placemaking</vt:lpstr>
      <vt:lpstr>Ideointiharjoitus Flingassa  &lt;OSOITE&gt; </vt:lpstr>
      <vt:lpstr>KIRJALLISUUTTA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cp:lastModifiedBy>Kinnunen, Anni K</cp:lastModifiedBy>
  <cp:revision>10</cp:revision>
  <cp:lastPrinted>2019-03-23T15:30:17Z</cp:lastPrinted>
  <dcterms:modified xsi:type="dcterms:W3CDTF">2019-05-30T12:03:01Z</dcterms:modified>
</cp:coreProperties>
</file>