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6"/>
  </p:notes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9" r:id="rId18"/>
    <p:sldId id="282" r:id="rId19"/>
    <p:sldId id="283" r:id="rId20"/>
    <p:sldId id="284" r:id="rId21"/>
    <p:sldId id="285" r:id="rId22"/>
    <p:sldId id="286" r:id="rId23"/>
    <p:sldId id="287" r:id="rId24"/>
    <p:sldId id="288"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32" autoAdjust="0"/>
    <p:restoredTop sz="90877" autoAdjust="0"/>
  </p:normalViewPr>
  <p:slideViewPr>
    <p:cSldViewPr snapToGrid="0" snapToObjects="1">
      <p:cViewPr varScale="1">
        <p:scale>
          <a:sx n="104" d="100"/>
          <a:sy n="104" d="100"/>
        </p:scale>
        <p:origin x="-1656" y="-78"/>
      </p:cViewPr>
      <p:guideLst>
        <p:guide orient="horz" pos="2160"/>
        <p:guide pos="2880"/>
      </p:guideLst>
    </p:cSldViewPr>
  </p:slideViewPr>
  <p:outlineViewPr>
    <p:cViewPr>
      <p:scale>
        <a:sx n="33" d="100"/>
        <a:sy n="33" d="100"/>
      </p:scale>
      <p:origin x="24" y="9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3B5D9-9486-4EC5-89B3-4D94BEACC1FE}" type="datetimeFigureOut">
              <a:rPr lang="en-US" smtClean="0"/>
              <a:pPr/>
              <a:t>11/28/2013</a:t>
            </a:fld>
            <a:endParaRPr lang="en-US"/>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2DF5B6-EFA8-409D-AD7A-924F880C880A}" type="slidenum">
              <a:rPr lang="en-US" smtClean="0"/>
              <a:pPr/>
              <a:t>‹#›</a:t>
            </a:fld>
            <a:endParaRPr lang="en-US"/>
          </a:p>
        </p:txBody>
      </p:sp>
    </p:spTree>
    <p:extLst>
      <p:ext uri="{BB962C8B-B14F-4D97-AF65-F5344CB8AC3E}">
        <p14:creationId xmlns:p14="http://schemas.microsoft.com/office/powerpoint/2010/main" val="3259100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907C062C-37B8-4CFC-9BFA-4B65FEAE5165}" type="slidenum">
              <a:rPr lang="fi-FI" smtClean="0"/>
              <a:t>1</a:t>
            </a:fld>
            <a:endParaRPr lang="fi-FI"/>
          </a:p>
        </p:txBody>
      </p:sp>
    </p:spTree>
    <p:extLst>
      <p:ext uri="{BB962C8B-B14F-4D97-AF65-F5344CB8AC3E}">
        <p14:creationId xmlns:p14="http://schemas.microsoft.com/office/powerpoint/2010/main" val="733638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35429"/>
            <a:ext cx="7772400" cy="3165021"/>
          </a:xfrm>
        </p:spPr>
        <p:txBody>
          <a:bodyPr anchor="b" anchorCtr="0"/>
          <a:lstStyle>
            <a:lvl1pPr algn="ctr">
              <a:defRPr sz="8500" baseline="0"/>
            </a:lvl1pPr>
          </a:lstStyle>
          <a:p>
            <a:r>
              <a:rPr lang="fi-FI" dirty="0" smtClean="0"/>
              <a:t>CLICK TO ADD MASTER TITLE</a:t>
            </a:r>
            <a:endParaRPr lang="en-US" dirty="0"/>
          </a:p>
        </p:txBody>
      </p:sp>
      <p:sp>
        <p:nvSpPr>
          <p:cNvPr id="3" name="Subtitle 2"/>
          <p:cNvSpPr>
            <a:spLocks noGrp="1"/>
          </p:cNvSpPr>
          <p:nvPr>
            <p:ph type="subTitle" idx="1" hasCustomPrompt="1"/>
          </p:nvPr>
        </p:nvSpPr>
        <p:spPr>
          <a:xfrm>
            <a:off x="1371600" y="3766457"/>
            <a:ext cx="6400800" cy="783771"/>
          </a:xfrm>
        </p:spPr>
        <p:txBody>
          <a:bodyPr/>
          <a:lstStyle>
            <a:lvl1pPr marL="0" indent="0" algn="ctr">
              <a:buNone/>
              <a:defRPr cap="all"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ADD </a:t>
            </a:r>
            <a:r>
              <a:rPr lang="fi-FI" dirty="0" err="1" smtClean="0"/>
              <a:t>subtitle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4800" y="1494971"/>
            <a:ext cx="8841600" cy="3407773"/>
          </a:xfrm>
        </p:spPr>
        <p:txBody>
          <a:bodyPr anchor="ctr" anchorCtr="0"/>
          <a:lstStyle>
            <a:lvl1pPr algn="ctr">
              <a:lnSpc>
                <a:spcPct val="70000"/>
              </a:lnSpc>
              <a:defRPr sz="8500" cap="all" spc="-500" baseline="0"/>
            </a:lvl1pPr>
          </a:lstStyle>
          <a:p>
            <a:r>
              <a:rPr lang="fi-FI" dirty="0" smtClean="0"/>
              <a:t>CLICK TO EDIT MASTER TITLE STYLE</a:t>
            </a:r>
            <a:endParaRPr lang="en-US" dirty="0"/>
          </a:p>
        </p:txBody>
      </p:sp>
    </p:spTree>
    <p:extLst>
      <p:ext uri="{BB962C8B-B14F-4D97-AF65-F5344CB8AC3E}">
        <p14:creationId xmlns:p14="http://schemas.microsoft.com/office/powerpoint/2010/main" val="126590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onte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35430"/>
            <a:ext cx="7772400" cy="2256970"/>
          </a:xfrm>
        </p:spPr>
        <p:txBody>
          <a:bodyPr anchor="b" anchorCtr="0"/>
          <a:lstStyle>
            <a:lvl1pPr algn="ctr">
              <a:defRPr sz="6800" baseline="0"/>
            </a:lvl1pPr>
          </a:lstStyle>
          <a:p>
            <a:r>
              <a:rPr lang="fi-FI" dirty="0" smtClean="0"/>
              <a:t>CLICK TO EDIT MASTER TITLE STYLE</a:t>
            </a:r>
            <a:endParaRPr lang="en-US" dirty="0"/>
          </a:p>
        </p:txBody>
      </p:sp>
      <p:sp>
        <p:nvSpPr>
          <p:cNvPr id="3" name="Subtitle 2"/>
          <p:cNvSpPr>
            <a:spLocks noGrp="1"/>
          </p:cNvSpPr>
          <p:nvPr>
            <p:ph type="subTitle" idx="1"/>
          </p:nvPr>
        </p:nvSpPr>
        <p:spPr>
          <a:xfrm>
            <a:off x="685800" y="2823027"/>
            <a:ext cx="7772400" cy="2344059"/>
          </a:xfrm>
        </p:spPr>
        <p:txBody>
          <a:bodyPr/>
          <a:lstStyle>
            <a:lvl1pPr marL="0" indent="0" algn="ctr">
              <a:lnSpc>
                <a:spcPct val="75000"/>
              </a:lnSpc>
              <a:spcBef>
                <a:spcPts val="800"/>
              </a:spcBef>
              <a:buNone/>
              <a:defRPr sz="2400" cap="all"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Tree>
    <p:extLst>
      <p:ext uri="{BB962C8B-B14F-4D97-AF65-F5344CB8AC3E}">
        <p14:creationId xmlns:p14="http://schemas.microsoft.com/office/powerpoint/2010/main" val="285550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200" y="1600200"/>
            <a:ext cx="8562000" cy="3622853"/>
          </a:xfrm>
        </p:spPr>
        <p:txBody>
          <a:body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7" name="Otsikko 6"/>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icture">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200" y="1706400"/>
            <a:ext cx="8562000" cy="3516653"/>
          </a:xfrm>
        </p:spPr>
        <p:txBody>
          <a:bodyPr/>
          <a:lstStyle>
            <a:lvl1pPr marL="0" indent="0">
              <a:lnSpc>
                <a:spcPct val="75000"/>
              </a:lnSpc>
              <a:buFontTx/>
              <a:buNone/>
              <a:defRPr sz="1800" cap="all" spc="-40" baseline="0">
                <a:latin typeface="+mj-lt"/>
              </a:defRPr>
            </a:lvl1pPr>
            <a:lvl2pPr marL="457200" indent="0">
              <a:lnSpc>
                <a:spcPct val="75000"/>
              </a:lnSpc>
              <a:buFontTx/>
              <a:buNone/>
              <a:defRPr sz="1800" cap="all" spc="-40" baseline="0">
                <a:latin typeface="+mj-lt"/>
              </a:defRPr>
            </a:lvl2pPr>
            <a:lvl3pPr marL="914400" indent="0">
              <a:lnSpc>
                <a:spcPct val="75000"/>
              </a:lnSpc>
              <a:buFontTx/>
              <a:buNone/>
              <a:defRPr sz="1800" cap="all" spc="-40" baseline="0">
                <a:latin typeface="+mj-lt"/>
              </a:defRPr>
            </a:lvl3pPr>
            <a:lvl4pPr marL="1371600" indent="0">
              <a:lnSpc>
                <a:spcPct val="75000"/>
              </a:lnSpc>
              <a:buFontTx/>
              <a:buNone/>
              <a:defRPr sz="1800" cap="all" spc="-40" baseline="0">
                <a:latin typeface="+mj-lt"/>
              </a:defRPr>
            </a:lvl4pPr>
            <a:lvl5pPr marL="1828800" indent="0">
              <a:lnSpc>
                <a:spcPct val="75000"/>
              </a:lnSpc>
              <a:buFontTx/>
              <a:buNone/>
              <a:defRPr sz="1800" cap="all" spc="-40" baseline="0">
                <a:latin typeface="+mj-lt"/>
              </a:defRPr>
            </a:lvl5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7" name="Otsikko 6"/>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grpSp>
        <p:nvGrpSpPr>
          <p:cNvPr id="8" name="Ryhmä 7"/>
          <p:cNvGrpSpPr/>
          <p:nvPr userDrawn="1"/>
        </p:nvGrpSpPr>
        <p:grpSpPr>
          <a:xfrm>
            <a:off x="-1" y="0"/>
            <a:ext cx="9145336" cy="6862856"/>
            <a:chOff x="-1" y="0"/>
            <a:chExt cx="9145336" cy="6862856"/>
          </a:xfrm>
        </p:grpSpPr>
        <p:sp>
          <p:nvSpPr>
            <p:cNvPr id="9" name="Suorakulmio 8"/>
            <p:cNvSpPr/>
            <p:nvPr userDrawn="1"/>
          </p:nvSpPr>
          <p:spPr>
            <a:xfrm>
              <a:off x="-1" y="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0" name="Suorakulmio 9"/>
            <p:cNvSpPr/>
            <p:nvPr userDrawn="1"/>
          </p:nvSpPr>
          <p:spPr>
            <a:xfrm>
              <a:off x="0" y="671760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1" name="Suorakulmio 10"/>
            <p:cNvSpPr/>
            <p:nvPr userDrawn="1"/>
          </p:nvSpPr>
          <p:spPr>
            <a:xfrm>
              <a:off x="0"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Suorakulmio 11"/>
            <p:cNvSpPr/>
            <p:nvPr userDrawn="1"/>
          </p:nvSpPr>
          <p:spPr>
            <a:xfrm>
              <a:off x="9001335"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pic>
        <p:nvPicPr>
          <p:cNvPr id="13" name="Kuva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2564" y="5200865"/>
            <a:ext cx="1915298" cy="1353600"/>
          </a:xfrm>
          <a:prstGeom prst="rect">
            <a:avLst/>
          </a:prstGeom>
        </p:spPr>
      </p:pic>
    </p:spTree>
    <p:extLst>
      <p:ext uri="{BB962C8B-B14F-4D97-AF65-F5344CB8AC3E}">
        <p14:creationId xmlns:p14="http://schemas.microsoft.com/office/powerpoint/2010/main" val="41595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icture Nega">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7200" y="1706400"/>
            <a:ext cx="8562000" cy="3516653"/>
          </a:xfrm>
        </p:spPr>
        <p:txBody>
          <a:bodyPr/>
          <a:lstStyle>
            <a:lvl1pPr marL="0" indent="0">
              <a:lnSpc>
                <a:spcPct val="75000"/>
              </a:lnSpc>
              <a:buFontTx/>
              <a:buNone/>
              <a:defRPr sz="1800" cap="all" spc="-40" baseline="0">
                <a:solidFill>
                  <a:srgbClr val="FFFFFF"/>
                </a:solidFill>
                <a:latin typeface="+mj-lt"/>
              </a:defRPr>
            </a:lvl1pPr>
            <a:lvl2pPr marL="457200" indent="0">
              <a:lnSpc>
                <a:spcPct val="75000"/>
              </a:lnSpc>
              <a:buFontTx/>
              <a:buNone/>
              <a:defRPr sz="1800" cap="all" spc="-40" baseline="0">
                <a:solidFill>
                  <a:srgbClr val="FFFFFF"/>
                </a:solidFill>
                <a:latin typeface="+mj-lt"/>
              </a:defRPr>
            </a:lvl2pPr>
            <a:lvl3pPr marL="914400" indent="0">
              <a:lnSpc>
                <a:spcPct val="75000"/>
              </a:lnSpc>
              <a:buFontTx/>
              <a:buNone/>
              <a:defRPr sz="1800" cap="all" spc="-40" baseline="0">
                <a:solidFill>
                  <a:srgbClr val="FFFFFF"/>
                </a:solidFill>
                <a:latin typeface="+mj-lt"/>
              </a:defRPr>
            </a:lvl3pPr>
            <a:lvl4pPr marL="1371600" indent="0">
              <a:lnSpc>
                <a:spcPct val="75000"/>
              </a:lnSpc>
              <a:buFontTx/>
              <a:buNone/>
              <a:defRPr sz="1800" cap="all" spc="-40" baseline="0">
                <a:solidFill>
                  <a:srgbClr val="FFFFFF"/>
                </a:solidFill>
                <a:latin typeface="+mj-lt"/>
              </a:defRPr>
            </a:lvl4pPr>
            <a:lvl5pPr marL="1828800" indent="0">
              <a:lnSpc>
                <a:spcPct val="75000"/>
              </a:lnSpc>
              <a:buFontTx/>
              <a:buNone/>
              <a:defRPr sz="1800" cap="all" spc="-40" baseline="0">
                <a:solidFill>
                  <a:srgbClr val="FFFFFF"/>
                </a:solidFill>
                <a:latin typeface="+mj-lt"/>
              </a:defRPr>
            </a:lvl5pPr>
          </a:lstStyle>
          <a:p>
            <a:pPr lvl="0"/>
            <a:r>
              <a:rPr lang="fi-FI" dirty="0" smtClean="0"/>
              <a:t>CLICK TO ADD TEXT</a:t>
            </a:r>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7" name="Otsikko 6"/>
          <p:cNvSpPr>
            <a:spLocks noGrp="1"/>
          </p:cNvSpPr>
          <p:nvPr>
            <p:ph type="title" hasCustomPrompt="1"/>
          </p:nvPr>
        </p:nvSpPr>
        <p:spPr/>
        <p:txBody>
          <a:bodyPr/>
          <a:lstStyle>
            <a:lvl1pPr>
              <a:defRPr>
                <a:solidFill>
                  <a:srgbClr val="FFFFFF"/>
                </a:solidFill>
              </a:defRPr>
            </a:lvl1pPr>
          </a:lstStyle>
          <a:p>
            <a:r>
              <a:rPr lang="fi-FI" dirty="0" smtClean="0"/>
              <a:t>ADD TITLE</a:t>
            </a:r>
            <a:br>
              <a:rPr lang="fi-FI" dirty="0" smtClean="0"/>
            </a:br>
            <a:r>
              <a:rPr lang="fi-FI" dirty="0" smtClean="0"/>
              <a:t>HERE</a:t>
            </a:r>
            <a:endParaRPr lang="fi-FI" dirty="0"/>
          </a:p>
        </p:txBody>
      </p:sp>
      <p:grpSp>
        <p:nvGrpSpPr>
          <p:cNvPr id="2" name="Ryhmä 1"/>
          <p:cNvGrpSpPr/>
          <p:nvPr userDrawn="1"/>
        </p:nvGrpSpPr>
        <p:grpSpPr>
          <a:xfrm>
            <a:off x="-1" y="0"/>
            <a:ext cx="9145336" cy="6862856"/>
            <a:chOff x="-1" y="0"/>
            <a:chExt cx="9145336" cy="6862856"/>
          </a:xfrm>
        </p:grpSpPr>
        <p:sp>
          <p:nvSpPr>
            <p:cNvPr id="9" name="Suorakulmio 8"/>
            <p:cNvSpPr/>
            <p:nvPr userDrawn="1"/>
          </p:nvSpPr>
          <p:spPr>
            <a:xfrm>
              <a:off x="-1" y="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0" name="Suorakulmio 9"/>
            <p:cNvSpPr/>
            <p:nvPr userDrawn="1"/>
          </p:nvSpPr>
          <p:spPr>
            <a:xfrm>
              <a:off x="0" y="6717600"/>
              <a:ext cx="9144000" cy="14525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1" name="Suorakulmio 10"/>
            <p:cNvSpPr/>
            <p:nvPr userDrawn="1"/>
          </p:nvSpPr>
          <p:spPr>
            <a:xfrm>
              <a:off x="0"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Suorakulmio 11"/>
            <p:cNvSpPr/>
            <p:nvPr userDrawn="1"/>
          </p:nvSpPr>
          <p:spPr>
            <a:xfrm>
              <a:off x="9001335" y="0"/>
              <a:ext cx="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pic>
        <p:nvPicPr>
          <p:cNvPr id="13" name="Kuva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2564" y="5200865"/>
            <a:ext cx="1915297" cy="1353600"/>
          </a:xfrm>
          <a:prstGeom prst="rect">
            <a:avLst/>
          </a:prstGeom>
        </p:spPr>
      </p:pic>
    </p:spTree>
    <p:extLst>
      <p:ext uri="{BB962C8B-B14F-4D97-AF65-F5344CB8AC3E}">
        <p14:creationId xmlns:p14="http://schemas.microsoft.com/office/powerpoint/2010/main" val="283740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7199" y="1600201"/>
            <a:ext cx="4378257" cy="36322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Content Placeholder 3"/>
          <p:cNvSpPr>
            <a:spLocks noGrp="1"/>
          </p:cNvSpPr>
          <p:nvPr>
            <p:ph sz="half" idx="2"/>
          </p:nvPr>
        </p:nvSpPr>
        <p:spPr>
          <a:xfrm>
            <a:off x="4468199" y="1600201"/>
            <a:ext cx="4378257" cy="3632200"/>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8" name="Otsikko 7"/>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tsikko 5"/>
          <p:cNvSpPr>
            <a:spLocks noGrp="1"/>
          </p:cNvSpPr>
          <p:nvPr>
            <p:ph type="title" hasCustomPrompt="1"/>
          </p:nvPr>
        </p:nvSpPr>
        <p:spPr/>
        <p:txBody>
          <a:bodyPr/>
          <a:lstStyle/>
          <a:p>
            <a:r>
              <a:rPr lang="fi-FI" dirty="0" smtClean="0"/>
              <a:t>ADD TITLE</a:t>
            </a:r>
            <a:br>
              <a:rPr lang="fi-FI" dirty="0" smtClean="0"/>
            </a:br>
            <a:r>
              <a:rPr lang="fi-FI" dirty="0" smtClean="0"/>
              <a:t>HERE</a:t>
            </a:r>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Kuva 9" descr="taustakuva.jpg"/>
          <p:cNvPicPr>
            <a:picLocks noChangeAspect="1"/>
          </p:cNvPicPr>
          <p:nvPr userDrawn="1"/>
        </p:nvPicPr>
        <p:blipFill>
          <a:blip r:embed="rId11"/>
          <a:stretch>
            <a:fillRect/>
          </a:stretch>
        </p:blipFill>
        <p:spPr>
          <a:xfrm>
            <a:off x="0" y="0"/>
            <a:ext cx="9145588" cy="6858000"/>
          </a:xfrm>
          <a:prstGeom prst="rect">
            <a:avLst/>
          </a:prstGeom>
        </p:spPr>
      </p:pic>
      <p:pic>
        <p:nvPicPr>
          <p:cNvPr id="11" name="Kuva 1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612564" y="5200865"/>
            <a:ext cx="1915298" cy="1353600"/>
          </a:xfrm>
          <a:prstGeom prst="rect">
            <a:avLst/>
          </a:prstGeom>
        </p:spPr>
      </p:pic>
      <p:sp>
        <p:nvSpPr>
          <p:cNvPr id="1026" name="Title Placeholder 1"/>
          <p:cNvSpPr>
            <a:spLocks noGrp="1"/>
          </p:cNvSpPr>
          <p:nvPr>
            <p:ph type="title"/>
          </p:nvPr>
        </p:nvSpPr>
        <p:spPr bwMode="auto">
          <a:xfrm>
            <a:off x="277199" y="361684"/>
            <a:ext cx="8569257" cy="1249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dirty="0" smtClean="0"/>
              <a:t>ADD TITLE</a:t>
            </a:r>
            <a:br>
              <a:rPr lang="fi-FI" dirty="0" smtClean="0"/>
            </a:br>
            <a:r>
              <a:rPr lang="fi-FI" dirty="0" smtClean="0"/>
              <a:t>HERE</a:t>
            </a:r>
            <a:endParaRPr lang="en-US" dirty="0" smtClean="0"/>
          </a:p>
        </p:txBody>
      </p:sp>
      <p:sp>
        <p:nvSpPr>
          <p:cNvPr id="1027" name="Text Placeholder 2"/>
          <p:cNvSpPr>
            <a:spLocks noGrp="1"/>
          </p:cNvSpPr>
          <p:nvPr>
            <p:ph type="body" idx="1"/>
          </p:nvPr>
        </p:nvSpPr>
        <p:spPr bwMode="auto">
          <a:xfrm>
            <a:off x="277199" y="1600200"/>
            <a:ext cx="8569257" cy="36228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smtClean="0"/>
          </a:p>
        </p:txBody>
      </p:sp>
      <p:sp>
        <p:nvSpPr>
          <p:cNvPr id="4" name="Date Placeholder 3"/>
          <p:cNvSpPr>
            <a:spLocks noGrp="1"/>
          </p:cNvSpPr>
          <p:nvPr>
            <p:ph type="dt" sz="half" idx="2"/>
          </p:nvPr>
        </p:nvSpPr>
        <p:spPr>
          <a:xfrm>
            <a:off x="319317" y="6554464"/>
            <a:ext cx="966558" cy="143879"/>
          </a:xfrm>
          <a:prstGeom prst="rect">
            <a:avLst/>
          </a:prstGeom>
        </p:spPr>
        <p:txBody>
          <a:bodyPr vert="horz" wrap="square" lIns="91440" tIns="45720" rIns="91440" bIns="45720" numCol="1" anchor="ctr" anchorCtr="0" compatLnSpc="1">
            <a:prstTxWarp prst="textNoShape">
              <a:avLst/>
            </a:prstTxWarp>
          </a:bodyPr>
          <a:lstStyle>
            <a:lvl1pPr>
              <a:defRPr sz="800">
                <a:solidFill>
                  <a:srgbClr val="898989"/>
                </a:solidFill>
              </a:defRPr>
            </a:lvl1pPr>
          </a:lstStyle>
          <a:p>
            <a:fld id="{F73508DC-A5BA-41E2-8FDE-47D9799DEFDB}" type="datetimeFigureOut">
              <a:rPr lang="en-US" smtClean="0"/>
              <a:pPr/>
              <a:t>11/28/2013</a:t>
            </a:fld>
            <a:endParaRPr lang="en-US"/>
          </a:p>
        </p:txBody>
      </p:sp>
      <p:sp>
        <p:nvSpPr>
          <p:cNvPr id="5" name="Footer Placeholder 4"/>
          <p:cNvSpPr>
            <a:spLocks noGrp="1"/>
          </p:cNvSpPr>
          <p:nvPr>
            <p:ph type="ftr" sz="quarter" idx="3"/>
          </p:nvPr>
        </p:nvSpPr>
        <p:spPr>
          <a:xfrm>
            <a:off x="2390775" y="6554464"/>
            <a:ext cx="4352925" cy="143879"/>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8320088" y="6554464"/>
            <a:ext cx="531800" cy="143879"/>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898989"/>
                </a:solidFill>
              </a:defRPr>
            </a:lvl1pPr>
          </a:lstStyle>
          <a:p>
            <a:fld id="{2764C9DE-4D71-4A58-A48A-44AAD841EF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7" r:id="rId2"/>
    <p:sldLayoutId id="2147483660" r:id="rId3"/>
    <p:sldLayoutId id="2147483651" r:id="rId4"/>
    <p:sldLayoutId id="2147483658" r:id="rId5"/>
    <p:sldLayoutId id="2147483659" r:id="rId6"/>
    <p:sldLayoutId id="2147483653" r:id="rId7"/>
    <p:sldLayoutId id="2147483655" r:id="rId8"/>
    <p:sldLayoutId id="2147483656" r:id="rId9"/>
  </p:sldLayoutIdLst>
  <p:txStyles>
    <p:titleStyle>
      <a:lvl1pPr algn="l" defTabSz="457200" rtl="0" fontAlgn="base">
        <a:lnSpc>
          <a:spcPct val="65000"/>
        </a:lnSpc>
        <a:spcBef>
          <a:spcPct val="0"/>
        </a:spcBef>
        <a:spcAft>
          <a:spcPct val="0"/>
        </a:spcAft>
        <a:defRPr sz="5400" kern="1200" cap="all" spc="-300" baseline="0">
          <a:solidFill>
            <a:schemeClr val="tx1"/>
          </a:solidFill>
          <a:latin typeface="+mj-lt"/>
          <a:ea typeface="ＭＳ Ｐゴシック"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pitchFamily="34" charset="-128"/>
        </a:defRPr>
      </a:lvl2pPr>
      <a:lvl3pPr algn="ctr" defTabSz="457200" rtl="0" fontAlgn="base">
        <a:spcBef>
          <a:spcPct val="0"/>
        </a:spcBef>
        <a:spcAft>
          <a:spcPct val="0"/>
        </a:spcAft>
        <a:defRPr sz="4400">
          <a:solidFill>
            <a:schemeClr val="tx1"/>
          </a:solidFill>
          <a:latin typeface="Calibri" pitchFamily="34" charset="0"/>
          <a:ea typeface="ＭＳ Ｐゴシック" pitchFamily="34" charset="-128"/>
        </a:defRPr>
      </a:lvl3pPr>
      <a:lvl4pPr algn="ctr" defTabSz="457200" rtl="0" fontAlgn="base">
        <a:spcBef>
          <a:spcPct val="0"/>
        </a:spcBef>
        <a:spcAft>
          <a:spcPct val="0"/>
        </a:spcAft>
        <a:defRPr sz="4400">
          <a:solidFill>
            <a:schemeClr val="tx1"/>
          </a:solidFill>
          <a:latin typeface="Calibri" pitchFamily="34" charset="0"/>
          <a:ea typeface="ＭＳ Ｐゴシック" pitchFamily="34" charset="-128"/>
        </a:defRPr>
      </a:lvl4pPr>
      <a:lvl5pPr algn="ctr" defTabSz="457200" rtl="0" fontAlgn="base">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180975" indent="-18097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1pPr>
      <a:lvl2pPr marL="355600" indent="-17462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2pPr>
      <a:lvl3pPr marL="536575" indent="-18097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3pPr>
      <a:lvl4pPr marL="719138" indent="-182563"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900113" indent="-180975"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00450"/>
            <a:ext cx="6400800" cy="1594119"/>
          </a:xfrm>
        </p:spPr>
        <p:txBody>
          <a:bodyPr>
            <a:normAutofit/>
          </a:bodyPr>
          <a:lstStyle/>
          <a:p>
            <a:r>
              <a:rPr lang="fi-FI" dirty="0" smtClean="0">
                <a:solidFill>
                  <a:schemeClr val="tx1"/>
                </a:solidFill>
              </a:rPr>
              <a:t>Poliittinen Filosofia, luento 3</a:t>
            </a:r>
          </a:p>
        </p:txBody>
      </p:sp>
      <p:sp>
        <p:nvSpPr>
          <p:cNvPr id="2" name="Title 1"/>
          <p:cNvSpPr>
            <a:spLocks noGrp="1"/>
          </p:cNvSpPr>
          <p:nvPr>
            <p:ph type="ctrTitle"/>
          </p:nvPr>
        </p:nvSpPr>
        <p:spPr/>
        <p:txBody>
          <a:bodyPr/>
          <a:lstStyle/>
          <a:p>
            <a:r>
              <a:rPr lang="fi-FI" sz="5500" dirty="0" smtClean="0">
                <a:solidFill>
                  <a:schemeClr val="tx1"/>
                </a:solidFill>
              </a:rPr>
              <a:t>Poliittinen yhteisö</a:t>
            </a:r>
            <a:endParaRPr lang="fi-FI" sz="5500" dirty="0">
              <a:solidFill>
                <a:schemeClr val="tx1"/>
              </a:solidFill>
            </a:endParaRPr>
          </a:p>
        </p:txBody>
      </p:sp>
    </p:spTree>
    <p:extLst>
      <p:ext uri="{BB962C8B-B14F-4D97-AF65-F5344CB8AC3E}">
        <p14:creationId xmlns:p14="http://schemas.microsoft.com/office/powerpoint/2010/main" val="121685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900" dirty="0"/>
              <a:t>Ruumiin ja koneen lisäksi modernin ajan poliittinen ajattelu tuntee kuitenkin vielä yhden erityisen metaforan: </a:t>
            </a:r>
            <a:r>
              <a:rPr lang="fi-FI" sz="1900" b="1" dirty="0"/>
              <a:t>persoonan ja tietoisuuden</a:t>
            </a:r>
            <a:r>
              <a:rPr lang="fi-FI" sz="1900" dirty="0"/>
              <a:t>. </a:t>
            </a:r>
            <a:r>
              <a:rPr lang="fi-FI" sz="1900" dirty="0" err="1"/>
              <a:t>Hobbes</a:t>
            </a:r>
            <a:r>
              <a:rPr lang="fi-FI" sz="1900" dirty="0"/>
              <a:t> oli ensimmäinen, joka puhui valtiosta yhtenäisenä henkilönä. Hänen mukaansa yhteisö oli kuviteltava nyt keinotekoisena tai </a:t>
            </a:r>
            <a:r>
              <a:rPr lang="fi-FI" sz="1900" i="1" dirty="0"/>
              <a:t>fiktiivisenä </a:t>
            </a:r>
            <a:r>
              <a:rPr lang="fi-FI" sz="1900" dirty="0"/>
              <a:t>persoonana, </a:t>
            </a:r>
            <a:r>
              <a:rPr lang="fi-FI" sz="1900" i="1" dirty="0"/>
              <a:t>persona </a:t>
            </a:r>
            <a:r>
              <a:rPr lang="fi-FI" sz="1900" i="1" dirty="0" err="1"/>
              <a:t>ficta</a:t>
            </a:r>
            <a:r>
              <a:rPr lang="fi-FI" sz="1900" dirty="0" err="1"/>
              <a:t>na</a:t>
            </a:r>
            <a:r>
              <a:rPr lang="fi-FI" sz="1900" dirty="0"/>
              <a:t>, jonka olemassaolo vahvistetaan jäsenten hiljaisen suostumuksen kautta. </a:t>
            </a:r>
            <a:endParaRPr lang="fi-FI" sz="1900" dirty="0" smtClean="0"/>
          </a:p>
          <a:p>
            <a:r>
              <a:rPr lang="fi-FI" sz="1900" dirty="0" smtClean="0"/>
              <a:t>Tämän </a:t>
            </a:r>
            <a:r>
              <a:rPr lang="fi-FI" sz="1900" dirty="0"/>
              <a:t>johtopäätöksen radikalisoi erityisesti Jean-Jacques </a:t>
            </a:r>
            <a:r>
              <a:rPr lang="fi-FI" sz="1900" dirty="0" err="1"/>
              <a:t>Rousseau</a:t>
            </a:r>
            <a:r>
              <a:rPr lang="fi-FI" sz="1900" dirty="0"/>
              <a:t>, joka paikansi poliittisen ruumiin elinvoiman suvereenina pitämäänsä kansaan, joka manifestoitui ennen kaikkea alemmissa kansankerroksissa. Hänelle poliittiset vallankumoukset olivat eräänlaisia historian ”kehollisia” välttämättömyyksiä, jotka motivoituivat juuri hallitsijoiden liiallisesta vallanhimosta ja korruptoituneisuudesta, niiden taipumuksesta kääntyä poliittista ruumista vastaan. </a:t>
            </a:r>
          </a:p>
          <a:p>
            <a:endParaRPr lang="fi-FI" sz="1900" dirty="0"/>
          </a:p>
        </p:txBody>
      </p:sp>
      <p:sp>
        <p:nvSpPr>
          <p:cNvPr id="3" name="Title 2"/>
          <p:cNvSpPr>
            <a:spLocks noGrp="1"/>
          </p:cNvSpPr>
          <p:nvPr>
            <p:ph type="title"/>
          </p:nvPr>
        </p:nvSpPr>
        <p:spPr/>
        <p:txBody>
          <a:bodyPr/>
          <a:lstStyle/>
          <a:p>
            <a:r>
              <a:rPr lang="fi-FI" dirty="0" smtClean="0"/>
              <a:t>Yhteisö persoonana</a:t>
            </a:r>
            <a:endParaRPr lang="fi-FI" dirty="0"/>
          </a:p>
        </p:txBody>
      </p:sp>
    </p:spTree>
    <p:extLst>
      <p:ext uri="{BB962C8B-B14F-4D97-AF65-F5344CB8AC3E}">
        <p14:creationId xmlns:p14="http://schemas.microsoft.com/office/powerpoint/2010/main" val="3716287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1143000"/>
            <a:ext cx="8562000" cy="4080053"/>
          </a:xfrm>
        </p:spPr>
        <p:txBody>
          <a:bodyPr/>
          <a:lstStyle/>
          <a:p>
            <a:r>
              <a:rPr lang="fi-FI" sz="1800" dirty="0"/>
              <a:t>Poliittisen yhteisön liikkeellepanevan voiman </a:t>
            </a:r>
            <a:r>
              <a:rPr lang="fi-FI" sz="1800" dirty="0" err="1"/>
              <a:t>Rousseau</a:t>
            </a:r>
            <a:r>
              <a:rPr lang="fi-FI" sz="1800" dirty="0"/>
              <a:t> löysikin ajatuksessa </a:t>
            </a:r>
            <a:r>
              <a:rPr lang="fi-FI" sz="1800" i="1" dirty="0"/>
              <a:t>yleistahdosta</a:t>
            </a:r>
            <a:r>
              <a:rPr lang="fi-FI" sz="1800" dirty="0"/>
              <a:t>, joka asettui yksilöllisten tahtojen summaksi käsitettyä yhteistahtoa vasten. </a:t>
            </a:r>
            <a:endParaRPr lang="fi-FI" sz="1800" dirty="0" smtClean="0"/>
          </a:p>
          <a:p>
            <a:r>
              <a:rPr lang="fi-FI" sz="1800" dirty="0" err="1" smtClean="0"/>
              <a:t>Rousseaun</a:t>
            </a:r>
            <a:r>
              <a:rPr lang="fi-FI" sz="1800" dirty="0" smtClean="0"/>
              <a:t> </a:t>
            </a:r>
            <a:r>
              <a:rPr lang="fi-FI" sz="1800" dirty="0"/>
              <a:t>ajatus voidaankin nähdä ensimmäisenä askeleena siinä modernille ajalle ominaisessa ajattelutavassa, joka on kiinnostunut nimenomaan yhteisölle tai ”massalle” ominaisista tietoisuuden asteista. </a:t>
            </a:r>
            <a:endParaRPr lang="fi-FI" sz="1800" dirty="0" smtClean="0"/>
          </a:p>
          <a:p>
            <a:r>
              <a:rPr lang="fi-FI" sz="1800" dirty="0" smtClean="0"/>
              <a:t>Tähän </a:t>
            </a:r>
            <a:r>
              <a:rPr lang="fi-FI" sz="1800" dirty="0"/>
              <a:t>perinteeseen kuuluvat niinkin erityyppisistä lähtökohdista olevat ajattelijat kuin G.W.F. Hegel, modernin sosiologian ”perustaja” </a:t>
            </a:r>
            <a:r>
              <a:rPr lang="fi-FI" sz="1800" dirty="0" err="1"/>
              <a:t>Emile</a:t>
            </a:r>
            <a:r>
              <a:rPr lang="fi-FI" sz="1800" dirty="0"/>
              <a:t> </a:t>
            </a:r>
            <a:r>
              <a:rPr lang="fi-FI" sz="1800" dirty="0" err="1"/>
              <a:t>Durkheim</a:t>
            </a:r>
            <a:r>
              <a:rPr lang="fi-FI" sz="1800" dirty="0"/>
              <a:t>, sekä joukkopsykologiasta kirjoittaneet </a:t>
            </a:r>
            <a:r>
              <a:rPr lang="fi-FI" sz="1800" dirty="0" err="1"/>
              <a:t>Gustave</a:t>
            </a:r>
            <a:r>
              <a:rPr lang="fi-FI" sz="1800" dirty="0"/>
              <a:t> le Bon ja Sigmund Freud (myöhäistuotanto). </a:t>
            </a:r>
            <a:endParaRPr lang="fi-FI" sz="1800" dirty="0" smtClean="0"/>
          </a:p>
          <a:p>
            <a:r>
              <a:rPr lang="fi-FI" sz="1800" dirty="0" smtClean="0"/>
              <a:t>Näiden </a:t>
            </a:r>
            <a:r>
              <a:rPr lang="fi-FI" sz="1800" dirty="0"/>
              <a:t>ajattelijoiden tuotannossa kohtaamme ymmärryksen yksilöistä koostuvasta joukosta tai ihmismassasta, jonka perusluonne käy ilmi ennen kaikkea heidän muodostamastaan kollektiivisesta tietoisuudesta, objektiivisesta hengestä tai joukkosielusta, joka asettuu yksilöä vasten ja tarjoaa tälle olemassaolon mallin. </a:t>
            </a:r>
          </a:p>
          <a:p>
            <a:endParaRPr lang="fi-FI" sz="1800" dirty="0"/>
          </a:p>
        </p:txBody>
      </p:sp>
      <p:sp>
        <p:nvSpPr>
          <p:cNvPr id="3" name="Title 2"/>
          <p:cNvSpPr>
            <a:spLocks noGrp="1"/>
          </p:cNvSpPr>
          <p:nvPr>
            <p:ph type="title"/>
          </p:nvPr>
        </p:nvSpPr>
        <p:spPr/>
        <p:txBody>
          <a:bodyPr/>
          <a:lstStyle/>
          <a:p>
            <a:r>
              <a:rPr lang="fi-FI" dirty="0" smtClean="0"/>
              <a:t>massatietoisuus</a:t>
            </a:r>
            <a:endParaRPr lang="fi-FI" dirty="0"/>
          </a:p>
        </p:txBody>
      </p:sp>
    </p:spTree>
    <p:extLst>
      <p:ext uri="{BB962C8B-B14F-4D97-AF65-F5344CB8AC3E}">
        <p14:creationId xmlns:p14="http://schemas.microsoft.com/office/powerpoint/2010/main" val="744561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i-FI"/>
          </a:p>
        </p:txBody>
      </p:sp>
      <p:sp>
        <p:nvSpPr>
          <p:cNvPr id="3" name="Title 2"/>
          <p:cNvSpPr>
            <a:spLocks noGrp="1"/>
          </p:cNvSpPr>
          <p:nvPr>
            <p:ph type="title"/>
          </p:nvPr>
        </p:nvSpPr>
        <p:spPr/>
        <p:txBody>
          <a:bodyPr/>
          <a:lstStyle/>
          <a:p>
            <a:endParaRPr lang="fi-FI"/>
          </a:p>
        </p:txBody>
      </p:sp>
    </p:spTree>
    <p:extLst>
      <p:ext uri="{BB962C8B-B14F-4D97-AF65-F5344CB8AC3E}">
        <p14:creationId xmlns:p14="http://schemas.microsoft.com/office/powerpoint/2010/main" val="209096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1024128"/>
            <a:ext cx="8562000" cy="4198925"/>
          </a:xfrm>
        </p:spPr>
        <p:txBody>
          <a:bodyPr/>
          <a:lstStyle/>
          <a:p>
            <a:r>
              <a:rPr lang="fi-FI" sz="1800" dirty="0"/>
              <a:t>Ajatus yhteisöstä persoonallisena hahmona, joka ylittää yksilölliset jäsenensä, on käytännössä yhtä vanha kuin tuntemamme sivilisaatio. Noin 1500-luvulta ennen ajanlaskun alkua periytyvä </a:t>
            </a:r>
            <a:r>
              <a:rPr lang="fi-FI" sz="1800" i="1" dirty="0" err="1"/>
              <a:t>Rigveda</a:t>
            </a:r>
            <a:r>
              <a:rPr lang="fi-FI" sz="1800" dirty="0" err="1"/>
              <a:t>-kokoelma</a:t>
            </a:r>
            <a:r>
              <a:rPr lang="fi-FI" sz="1800" dirty="0"/>
              <a:t>, joka sisältää kokoelman uskonnollisia intialaisia hymnejä, kertoo myytin </a:t>
            </a:r>
            <a:r>
              <a:rPr lang="fi-FI" sz="1800" dirty="0" err="1"/>
              <a:t>Purushasta</a:t>
            </a:r>
            <a:r>
              <a:rPr lang="fi-FI" sz="1800" dirty="0"/>
              <a:t>, jättimäisestä alkuihmisestä, jonka jumalat uhraavat ja jonka jäänteistä universumi luodaan</a:t>
            </a:r>
            <a:r>
              <a:rPr lang="fi-FI" sz="1800" dirty="0" smtClean="0"/>
              <a:t>.</a:t>
            </a:r>
          </a:p>
          <a:p>
            <a:r>
              <a:rPr lang="fi-FI" sz="1800" dirty="0" smtClean="0"/>
              <a:t>Tämä </a:t>
            </a:r>
            <a:r>
              <a:rPr lang="fi-FI" sz="1800" dirty="0"/>
              <a:t>luomisprosessi ei kuitenkaan tuota ainoastaan ihmistä lajiolentona, vaan se jakaa ihmiskunnan myös erityisiin </a:t>
            </a:r>
            <a:r>
              <a:rPr lang="fi-FI" sz="1800" b="1" dirty="0"/>
              <a:t>sosiaalisiin luokkiin</a:t>
            </a:r>
            <a:r>
              <a:rPr lang="fi-FI" sz="1800" dirty="0"/>
              <a:t>. Papisto luotiin jättiläisen suusta, soturit käsivarsista. Reisistä saivat alkunsa lammaspaimenet ja palvelijat jaloista. </a:t>
            </a:r>
            <a:endParaRPr lang="fi-FI" sz="1800" dirty="0" smtClean="0"/>
          </a:p>
          <a:p>
            <a:r>
              <a:rPr lang="fi-FI" sz="1800" dirty="0" smtClean="0"/>
              <a:t>Jaottelu </a:t>
            </a:r>
            <a:r>
              <a:rPr lang="fi-FI" sz="1800" dirty="0"/>
              <a:t>muodostikin perustan ensimmäiselle viralliselle kastijaolle, joka kirjattiin niin sanottuun </a:t>
            </a:r>
            <a:r>
              <a:rPr lang="fi-FI" sz="1800" i="1" dirty="0"/>
              <a:t>Manun lait</a:t>
            </a:r>
            <a:r>
              <a:rPr lang="fi-FI" sz="1800" dirty="0"/>
              <a:t> –kokoelmaan. Alun perin kastijaon perusta oli siis ammatillinen ja salli eri osille varsin suurtakin liikkuvuutta kastista toiseen – sen myöhempään, tarkemmin rajattuun versioon vaikutti ennen muuta brittiläinen siirtomaavalta.</a:t>
            </a:r>
          </a:p>
          <a:p>
            <a:endParaRPr lang="fi-FI" sz="1800" dirty="0"/>
          </a:p>
        </p:txBody>
      </p:sp>
      <p:sp>
        <p:nvSpPr>
          <p:cNvPr id="3" name="Title 2"/>
          <p:cNvSpPr>
            <a:spLocks noGrp="1"/>
          </p:cNvSpPr>
          <p:nvPr>
            <p:ph type="title"/>
          </p:nvPr>
        </p:nvSpPr>
        <p:spPr/>
        <p:txBody>
          <a:bodyPr/>
          <a:lstStyle/>
          <a:p>
            <a:r>
              <a:rPr lang="fi-FI" dirty="0" smtClean="0"/>
              <a:t>Yhteisö ruumiina</a:t>
            </a:r>
            <a:endParaRPr lang="fi-FI" dirty="0"/>
          </a:p>
        </p:txBody>
      </p:sp>
    </p:spTree>
    <p:extLst>
      <p:ext uri="{BB962C8B-B14F-4D97-AF65-F5344CB8AC3E}">
        <p14:creationId xmlns:p14="http://schemas.microsoft.com/office/powerpoint/2010/main" val="588826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Länsimaisessa filosofiassa ajatus yhteisöstä ruumiina tai ruumiillisena kokonaisuutena tunnetaan ennen kaikkea Platonin tuotannosta, erityisesti </a:t>
            </a:r>
            <a:r>
              <a:rPr lang="fi-FI" i="1" dirty="0"/>
              <a:t>Valtio</a:t>
            </a:r>
            <a:r>
              <a:rPr lang="fi-FI" dirty="0"/>
              <a:t>-teoksen myötä. </a:t>
            </a:r>
            <a:endParaRPr lang="fi-FI" dirty="0" smtClean="0"/>
          </a:p>
          <a:p>
            <a:r>
              <a:rPr lang="fi-FI" dirty="0" smtClean="0"/>
              <a:t>Ruumis </a:t>
            </a:r>
            <a:r>
              <a:rPr lang="fi-FI" dirty="0"/>
              <a:t>ei toki ollut ainoa Platonin poliittisesta yhteisöstä käyttämä metafora – esimerkiksi </a:t>
            </a:r>
            <a:r>
              <a:rPr lang="fi-FI" i="1" dirty="0"/>
              <a:t>Valtion</a:t>
            </a:r>
            <a:r>
              <a:rPr lang="fi-FI" dirty="0"/>
              <a:t> kuudennessa kirjassa</a:t>
            </a:r>
            <a:r>
              <a:rPr lang="fi-FI" i="1" dirty="0"/>
              <a:t> </a:t>
            </a:r>
            <a:r>
              <a:rPr lang="fi-FI" dirty="0"/>
              <a:t>kaupunkivaltio rinnastetaan laivaan – mutta sen monet merkitysyhteydet tavoittavat useamman aspektin klassisesta poliittisesta ajattelusta. </a:t>
            </a:r>
            <a:endParaRPr lang="fi-FI" dirty="0" smtClean="0"/>
          </a:p>
          <a:p>
            <a:r>
              <a:rPr lang="fi-FI" dirty="0" smtClean="0"/>
              <a:t>Suhde vastavuoroinen: Platonin </a:t>
            </a:r>
            <a:r>
              <a:rPr lang="fi-FI" dirty="0"/>
              <a:t>ajattelussa inhimillinen ruumis tarjoaa kaupunkivaltiolle mallin, mutta samalla näyttää olevan niin, että yksilö itse voi kukoistaa ainoastaan oikeamielisessä kaupunkivaltiossa.</a:t>
            </a:r>
          </a:p>
        </p:txBody>
      </p:sp>
      <p:sp>
        <p:nvSpPr>
          <p:cNvPr id="3" name="Title 2"/>
          <p:cNvSpPr>
            <a:spLocks noGrp="1"/>
          </p:cNvSpPr>
          <p:nvPr>
            <p:ph type="title"/>
          </p:nvPr>
        </p:nvSpPr>
        <p:spPr/>
        <p:txBody>
          <a:bodyPr/>
          <a:lstStyle/>
          <a:p>
            <a:r>
              <a:rPr lang="fi-FI" dirty="0" smtClean="0"/>
              <a:t>Platonin ruumis</a:t>
            </a:r>
            <a:endParaRPr lang="fi-FI" dirty="0"/>
          </a:p>
        </p:txBody>
      </p:sp>
    </p:spTree>
    <p:extLst>
      <p:ext uri="{BB962C8B-B14F-4D97-AF65-F5344CB8AC3E}">
        <p14:creationId xmlns:p14="http://schemas.microsoft.com/office/powerpoint/2010/main" val="3030948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Yleisellä tasolla voidaan sanoa, että </a:t>
            </a:r>
            <a:r>
              <a:rPr lang="fi-FI" dirty="0" smtClean="0"/>
              <a:t>ruumisvertaus </a:t>
            </a:r>
            <a:r>
              <a:rPr lang="fi-FI" dirty="0"/>
              <a:t>palvelee ainakin kolmea tarkoitusta:</a:t>
            </a:r>
          </a:p>
          <a:p>
            <a:pPr marL="0" indent="0">
              <a:buNone/>
            </a:pPr>
            <a:r>
              <a:rPr lang="fi-FI" dirty="0"/>
              <a:t> </a:t>
            </a:r>
          </a:p>
          <a:p>
            <a:pPr marL="457200" lvl="0" indent="-457200">
              <a:buFont typeface="+mj-lt"/>
              <a:buAutoNum type="arabicPeriod"/>
            </a:pPr>
            <a:r>
              <a:rPr lang="fi-FI" dirty="0" smtClean="0"/>
              <a:t>Se </a:t>
            </a:r>
            <a:r>
              <a:rPr lang="fi-FI" dirty="0"/>
              <a:t>asettaa kunkin kansalaisen hänelle tarkoitettuun asemaan </a:t>
            </a:r>
          </a:p>
          <a:p>
            <a:pPr marL="457200" lvl="0" indent="-457200">
              <a:buFont typeface="+mj-lt"/>
              <a:buAutoNum type="arabicPeriod"/>
            </a:pPr>
            <a:r>
              <a:rPr lang="fi-FI" dirty="0" smtClean="0"/>
              <a:t>Se </a:t>
            </a:r>
            <a:r>
              <a:rPr lang="fi-FI" dirty="0"/>
              <a:t>suojaa epätoivottavia vaikutuksia vastaan ja osoittaa oikean poliittisen järjestyksen olevan viime kädessä muuttumaton</a:t>
            </a:r>
          </a:p>
          <a:p>
            <a:pPr marL="457200" lvl="0" indent="-457200">
              <a:buFont typeface="+mj-lt"/>
              <a:buAutoNum type="arabicPeriod"/>
            </a:pPr>
            <a:r>
              <a:rPr lang="fi-FI" dirty="0" smtClean="0"/>
              <a:t>Se </a:t>
            </a:r>
            <a:r>
              <a:rPr lang="fi-FI" dirty="0"/>
              <a:t>perustelee jäsentensä yhteenkuuluvuuden ja solidaarisuuden</a:t>
            </a:r>
          </a:p>
          <a:p>
            <a:endParaRPr lang="fi-FI" dirty="0"/>
          </a:p>
        </p:txBody>
      </p:sp>
      <p:sp>
        <p:nvSpPr>
          <p:cNvPr id="3" name="Title 2"/>
          <p:cNvSpPr>
            <a:spLocks noGrp="1"/>
          </p:cNvSpPr>
          <p:nvPr>
            <p:ph type="title"/>
          </p:nvPr>
        </p:nvSpPr>
        <p:spPr/>
        <p:txBody>
          <a:bodyPr/>
          <a:lstStyle/>
          <a:p>
            <a:r>
              <a:rPr lang="fi-FI" dirty="0" smtClean="0"/>
              <a:t>ruumisvertaus</a:t>
            </a:r>
            <a:endParaRPr lang="fi-FI" dirty="0"/>
          </a:p>
        </p:txBody>
      </p:sp>
    </p:spTree>
    <p:extLst>
      <p:ext uri="{BB962C8B-B14F-4D97-AF65-F5344CB8AC3E}">
        <p14:creationId xmlns:p14="http://schemas.microsoft.com/office/powerpoint/2010/main" val="572736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914400"/>
            <a:ext cx="8562000" cy="4308653"/>
          </a:xfrm>
        </p:spPr>
        <p:txBody>
          <a:bodyPr/>
          <a:lstStyle/>
          <a:p>
            <a:r>
              <a:rPr lang="fi-FI" sz="1800" dirty="0"/>
              <a:t>Aristoteleen tavoin Platon piti kaupunkivaltion perustaa </a:t>
            </a:r>
            <a:r>
              <a:rPr lang="fi-FI" sz="1800" i="1" dirty="0"/>
              <a:t>luonnollisena</a:t>
            </a:r>
            <a:r>
              <a:rPr lang="fi-FI" sz="1800" dirty="0"/>
              <a:t>. Hänen mukaansa </a:t>
            </a:r>
            <a:r>
              <a:rPr lang="fi-FI" sz="1800" i="1" dirty="0" err="1"/>
              <a:t>poliksen</a:t>
            </a:r>
            <a:r>
              <a:rPr lang="fi-FI" sz="1800" dirty="0"/>
              <a:t> alkuperä paikantui ennen muuta inhimillisiin tarpeisiin (369e): ravinnon, asumuksen ja suojan, vaatetuksen sekä muiden perustarpeiden tuottamiseen. </a:t>
            </a:r>
            <a:endParaRPr lang="fi-FI" sz="1800" dirty="0" smtClean="0"/>
          </a:p>
          <a:p>
            <a:r>
              <a:rPr lang="fi-FI" sz="1800" dirty="0" smtClean="0"/>
              <a:t>Poliittiselle </a:t>
            </a:r>
            <a:r>
              <a:rPr lang="fi-FI" sz="1800" dirty="0"/>
              <a:t>yhteisölle ominainen työnjako nousi puolestaan siitä inhimillisestä tosiseikasta, että luonnonmukaiset kykymme ovat kehittyneet eri ihmisissä eri tavoin: yksi on kätevä käsistään, toinen hallitsee maanviljelyn, kolmas kaupanteon ja niin edelleen. </a:t>
            </a:r>
            <a:endParaRPr lang="fi-FI" sz="1800" dirty="0" smtClean="0"/>
          </a:p>
          <a:p>
            <a:r>
              <a:rPr lang="fi-FI" sz="1800" dirty="0" smtClean="0"/>
              <a:t>Valtio </a:t>
            </a:r>
            <a:r>
              <a:rPr lang="fi-FI" sz="1800" dirty="0"/>
              <a:t>nousee tästä kykyjen luonnollisesta eroavaisuudesta, ja sen tehtäväksi tulee ennen muuta tuotannon organisointi sekä turvallisuuden tuottaminen. Kaupunkivaltion johtoon asettuvat filosofit, jotka kykenevät tavoittamaan sen, mikä on kokonaisuuden kannalta parasta. Heidän alapuolelleen sijoittuu vartijaluokka, jonka tehtävänä on turvallisuuden tuottaminen. Hyvä poliittinen yhteisö pystyy toisin sanoen sovittamaan yhteen kaupunkivaltion tarpeet sekä yksittäisten ihmisten erityispiirteet.</a:t>
            </a:r>
          </a:p>
          <a:p>
            <a:endParaRPr lang="fi-FI" sz="1800" dirty="0"/>
          </a:p>
        </p:txBody>
      </p:sp>
      <p:sp>
        <p:nvSpPr>
          <p:cNvPr id="3" name="Title 2"/>
          <p:cNvSpPr>
            <a:spLocks noGrp="1"/>
          </p:cNvSpPr>
          <p:nvPr>
            <p:ph type="title"/>
          </p:nvPr>
        </p:nvSpPr>
        <p:spPr>
          <a:xfrm>
            <a:off x="277199" y="361684"/>
            <a:ext cx="8569257" cy="644156"/>
          </a:xfrm>
        </p:spPr>
        <p:txBody>
          <a:bodyPr/>
          <a:lstStyle/>
          <a:p>
            <a:r>
              <a:rPr lang="fi-FI" dirty="0" smtClean="0"/>
              <a:t>Yhteisön perusta</a:t>
            </a:r>
            <a:endParaRPr lang="fi-FI" dirty="0"/>
          </a:p>
        </p:txBody>
      </p:sp>
    </p:spTree>
    <p:extLst>
      <p:ext uri="{BB962C8B-B14F-4D97-AF65-F5344CB8AC3E}">
        <p14:creationId xmlns:p14="http://schemas.microsoft.com/office/powerpoint/2010/main" val="915511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smtClean="0"/>
              <a:t>Sielussa kolme osaa:</a:t>
            </a:r>
          </a:p>
          <a:p>
            <a:r>
              <a:rPr lang="fi-FI" dirty="0" smtClean="0"/>
              <a:t>Järkisielu </a:t>
            </a:r>
            <a:r>
              <a:rPr lang="fi-FI" dirty="0"/>
              <a:t>(</a:t>
            </a:r>
            <a:r>
              <a:rPr lang="fi-FI" dirty="0" err="1"/>
              <a:t>logistikon</a:t>
            </a:r>
            <a:r>
              <a:rPr lang="fi-FI" dirty="0"/>
              <a:t>), joka sijaitsee päässä. </a:t>
            </a:r>
            <a:r>
              <a:rPr lang="fi-FI" dirty="0" smtClean="0"/>
              <a:t>Tieto, viisaus, hallinta.</a:t>
            </a:r>
            <a:endParaRPr lang="fi-FI" dirty="0"/>
          </a:p>
          <a:p>
            <a:r>
              <a:rPr lang="fi-FI" dirty="0"/>
              <a:t>Intosielu (</a:t>
            </a:r>
            <a:r>
              <a:rPr lang="fi-FI" dirty="0" err="1"/>
              <a:t>thymoeidēs</a:t>
            </a:r>
            <a:r>
              <a:rPr lang="fi-FI" dirty="0"/>
              <a:t>), joka sijaitsee sydämessä. </a:t>
            </a:r>
            <a:r>
              <a:rPr lang="fi-FI" dirty="0" smtClean="0"/>
              <a:t>Tunteiden paikka, innostaa rohkeisiin tekoihin, mutta kontrolloimattomana hallitsematon.</a:t>
            </a:r>
            <a:endParaRPr lang="fi-FI" dirty="0"/>
          </a:p>
          <a:p>
            <a:r>
              <a:rPr lang="fi-FI" dirty="0"/>
              <a:t>Himosielu </a:t>
            </a:r>
            <a:r>
              <a:rPr lang="fi-FI" dirty="0" smtClean="0"/>
              <a:t>(</a:t>
            </a:r>
            <a:r>
              <a:rPr lang="fi-FI" dirty="0" err="1" smtClean="0"/>
              <a:t>epithymētikon</a:t>
            </a:r>
            <a:r>
              <a:rPr lang="fi-FI" dirty="0"/>
              <a:t>), joka sijaitsee vatsassa. </a:t>
            </a:r>
            <a:r>
              <a:rPr lang="fi-FI" dirty="0" smtClean="0"/>
              <a:t>Välittömät aistinautinnot, joita voidaan opetella hillitsemään koulutuksen avulla</a:t>
            </a:r>
          </a:p>
          <a:p>
            <a:r>
              <a:rPr lang="fi-FI" smtClean="0"/>
              <a:t>Sielun elämä </a:t>
            </a:r>
            <a:r>
              <a:rPr lang="fi-FI" dirty="0" smtClean="0"/>
              <a:t>on siis </a:t>
            </a:r>
            <a:r>
              <a:rPr lang="fi-FI" smtClean="0"/>
              <a:t>sisäistä kamppailua</a:t>
            </a:r>
          </a:p>
          <a:p>
            <a:endParaRPr lang="fi-FI" dirty="0"/>
          </a:p>
        </p:txBody>
      </p:sp>
      <p:sp>
        <p:nvSpPr>
          <p:cNvPr id="3" name="Title 2"/>
          <p:cNvSpPr>
            <a:spLocks noGrp="1"/>
          </p:cNvSpPr>
          <p:nvPr>
            <p:ph type="title"/>
          </p:nvPr>
        </p:nvSpPr>
        <p:spPr/>
        <p:txBody>
          <a:bodyPr/>
          <a:lstStyle/>
          <a:p>
            <a:r>
              <a:rPr lang="fi-FI" dirty="0" smtClean="0"/>
              <a:t>Taustalla Platonin teoria sielusta</a:t>
            </a:r>
            <a:endParaRPr lang="fi-FI" dirty="0"/>
          </a:p>
        </p:txBody>
      </p:sp>
    </p:spTree>
    <p:extLst>
      <p:ext uri="{BB962C8B-B14F-4D97-AF65-F5344CB8AC3E}">
        <p14:creationId xmlns:p14="http://schemas.microsoft.com/office/powerpoint/2010/main" val="922919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1207008"/>
            <a:ext cx="8562000" cy="4016045"/>
          </a:xfrm>
        </p:spPr>
        <p:txBody>
          <a:bodyPr/>
          <a:lstStyle/>
          <a:p>
            <a:r>
              <a:rPr lang="fi-FI" sz="1800" dirty="0"/>
              <a:t>Eräässä mielessä voidaan ajatella, että Platon olisi voinut korvata ruumis-analogiansa yhtä hyvin metaforalla koneesta. Tämä johtuu siitä, että Platonin yhteisötulkinta oli pääosin </a:t>
            </a:r>
            <a:r>
              <a:rPr lang="fi-FI" sz="1800" i="1" dirty="0"/>
              <a:t>funktionaalinen</a:t>
            </a:r>
            <a:r>
              <a:rPr lang="fi-FI" sz="1800" dirty="0"/>
              <a:t>: se käsitteli yhteisön osia ennen kaikkea ominaisuuksiensa osina ja lähestyi yksilöä siis kokonaisuuden tarpeista käsin (tästä syystä Platon viittaa kaupunkivaltiota myös laivaan). </a:t>
            </a:r>
            <a:endParaRPr lang="fi-FI" sz="1800" dirty="0" smtClean="0"/>
          </a:p>
          <a:p>
            <a:r>
              <a:rPr lang="fi-FI" sz="1800" dirty="0" smtClean="0"/>
              <a:t>Tätä </a:t>
            </a:r>
            <a:r>
              <a:rPr lang="fi-FI" sz="1800" dirty="0"/>
              <a:t>tarkoitusta varten Platon esittelikin </a:t>
            </a:r>
            <a:r>
              <a:rPr lang="fi-FI" sz="1800" i="1" dirty="0"/>
              <a:t>Valtion</a:t>
            </a:r>
            <a:r>
              <a:rPr lang="fi-FI" sz="1800" dirty="0"/>
              <a:t> III kirjassa myytin eri sosiaalisten luokkien ”luonnollisesta alkuperästä”.  Tämän myytin, jota Platon itsekin pitää ”valheena” (414e), mukaan hallitsijoiden eli filosofien alkuperä on kuninkaallinen, sillä itse jumala sieluja muovatessaan sekoitti heidän sieluihinsa kultaa. Vartijoihin ja heidän sieluihinsa taas jumala sekoitti hopeaa ja tuottajiin (eli viljelijöihin ja käsityöläisiin) rautaa ja vaskea. </a:t>
            </a:r>
            <a:endParaRPr lang="fi-FI" sz="1800" dirty="0" smtClean="0"/>
          </a:p>
          <a:p>
            <a:r>
              <a:rPr lang="fi-FI" sz="1800" dirty="0" smtClean="0"/>
              <a:t>Tästä </a:t>
            </a:r>
            <a:r>
              <a:rPr lang="fi-FI" sz="1800" dirty="0"/>
              <a:t>ajatuksesta seuraa puolestaan jälleen puhdasoppisuuden ajatus eli kunkin sosiaaliluokan – erityisesti hallitsijoiden ja vartijoiden – on suojeltava perimäänsä huonoilta vaikutteilta. </a:t>
            </a:r>
          </a:p>
        </p:txBody>
      </p:sp>
      <p:sp>
        <p:nvSpPr>
          <p:cNvPr id="3" name="Title 2"/>
          <p:cNvSpPr>
            <a:spLocks noGrp="1"/>
          </p:cNvSpPr>
          <p:nvPr>
            <p:ph type="title"/>
          </p:nvPr>
        </p:nvSpPr>
        <p:spPr>
          <a:xfrm>
            <a:off x="277199" y="361684"/>
            <a:ext cx="8569257" cy="717308"/>
          </a:xfrm>
        </p:spPr>
        <p:txBody>
          <a:bodyPr/>
          <a:lstStyle/>
          <a:p>
            <a:r>
              <a:rPr lang="fi-FI" dirty="0" smtClean="0"/>
              <a:t>Poliittinen ruumis</a:t>
            </a:r>
            <a:endParaRPr lang="fi-FI" dirty="0"/>
          </a:p>
        </p:txBody>
      </p:sp>
    </p:spTree>
    <p:extLst>
      <p:ext uri="{BB962C8B-B14F-4D97-AF65-F5344CB8AC3E}">
        <p14:creationId xmlns:p14="http://schemas.microsoft.com/office/powerpoint/2010/main" val="318859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800" dirty="0"/>
              <a:t>Toisaalta Platon piti ruumisvertauksen keskeisenä tehtävänä myös eräänlaisen sisäisen yhteenkuuluvuuden tunnustamista. </a:t>
            </a:r>
            <a:endParaRPr lang="fi-FI" sz="1800" dirty="0" smtClean="0"/>
          </a:p>
          <a:p>
            <a:r>
              <a:rPr lang="fi-FI" sz="1800" dirty="0" smtClean="0"/>
              <a:t>Kun </a:t>
            </a:r>
            <a:r>
              <a:rPr lang="fi-FI" sz="1800" dirty="0"/>
              <a:t>yksittäiselle kansalaiselle – samalla tavoin kuin yksittäiselle ruumiin jäsenelle – tapahtuu jotain hyvää tai pahaa, ”valtio ilmoittaa pitävänsä asianomaista omana osanaan ja iloitsee tai kärsii kokonaisuudessaan yhdessä hänen kanssaan” (462d-e). </a:t>
            </a:r>
            <a:endParaRPr lang="fi-FI" sz="1800" dirty="0" smtClean="0"/>
          </a:p>
          <a:p>
            <a:r>
              <a:rPr lang="fi-FI" sz="1800" dirty="0" smtClean="0"/>
              <a:t>Näin </a:t>
            </a:r>
            <a:r>
              <a:rPr lang="fi-FI" sz="1800" dirty="0"/>
              <a:t>hän tuli muotoilleeksi sen keskeisen ajatuksen, jonka apostoli Paavali nosti kristillisen seurakunnan johtavaksi ajatukseksi: ”Meidät kaikki, olimmepa juutalaisia tai kreikkalaisia, orjia tai vapaita, on kastettu yhdeksi ruumiiksi” (1. Kor. 12:13). Paavalille ajatus yhteisöstä ruumiina merkitsi juuri asettumista heikoimman puolelle: ”Ei silmä voi sanoa kädelle: ’Minä en tarvitse sinua’, eikä liioin pää jaloille: ’Minä en tarvitse teitä.’ Päinvastoin, juuri ne ruumiinjäsenet, jotka meidän mielestämme ovat muita heikompia, ovat välttämättömiä” (1. Kor. 12:21–22).</a:t>
            </a:r>
          </a:p>
          <a:p>
            <a:endParaRPr lang="fi-FI" sz="1800" dirty="0"/>
          </a:p>
        </p:txBody>
      </p:sp>
      <p:sp>
        <p:nvSpPr>
          <p:cNvPr id="3" name="Title 2"/>
          <p:cNvSpPr>
            <a:spLocks noGrp="1"/>
          </p:cNvSpPr>
          <p:nvPr>
            <p:ph type="title"/>
          </p:nvPr>
        </p:nvSpPr>
        <p:spPr/>
        <p:txBody>
          <a:bodyPr/>
          <a:lstStyle/>
          <a:p>
            <a:r>
              <a:rPr lang="fi-FI" dirty="0" smtClean="0"/>
              <a:t>Ruumis yhdessäolon merkkinä</a:t>
            </a:r>
            <a:endParaRPr lang="fi-FI" dirty="0"/>
          </a:p>
        </p:txBody>
      </p:sp>
    </p:spTree>
    <p:extLst>
      <p:ext uri="{BB962C8B-B14F-4D97-AF65-F5344CB8AC3E}">
        <p14:creationId xmlns:p14="http://schemas.microsoft.com/office/powerpoint/2010/main" val="345455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1600200"/>
            <a:ext cx="5858424" cy="3622853"/>
          </a:xfrm>
        </p:spPr>
        <p:txBody>
          <a:bodyPr/>
          <a:lstStyle/>
          <a:p>
            <a:r>
              <a:rPr lang="fi-FI" dirty="0"/>
              <a:t>”Kun potilas sairastuu vakavasti, tarvitaan kiireellisesti lääkitystä. On määrättävä vahvoja ja vaikuttavia särkylääkkeitä. Tartuntaa on vältettävä”. </a:t>
            </a:r>
          </a:p>
          <a:p>
            <a:r>
              <a:rPr lang="fi-FI" dirty="0"/>
              <a:t>”Särkylääkkeiden jakaminen on kuitenkin lopetettava ajoissa, mikäli potilaiden halutaan pääsevän takaisin jaloilleen”. </a:t>
            </a:r>
          </a:p>
          <a:p>
            <a:r>
              <a:rPr lang="fi-FI" dirty="0"/>
              <a:t>”Ennaltaehkäisevä lääkitys poistaa sairauden uusiutumisen riskiä”. </a:t>
            </a:r>
          </a:p>
          <a:p>
            <a:endParaRPr lang="fi-FI" dirty="0"/>
          </a:p>
        </p:txBody>
      </p:sp>
      <p:sp>
        <p:nvSpPr>
          <p:cNvPr id="3" name="Title 2"/>
          <p:cNvSpPr>
            <a:spLocks noGrp="1"/>
          </p:cNvSpPr>
          <p:nvPr>
            <p:ph type="title"/>
          </p:nvPr>
        </p:nvSpPr>
        <p:spPr/>
        <p:txBody>
          <a:bodyPr/>
          <a:lstStyle/>
          <a:p>
            <a:r>
              <a:rPr lang="fi-FI" dirty="0" smtClean="0"/>
              <a:t>Yhteisön lääketiede</a:t>
            </a:r>
            <a:endParaRPr lang="fi-FI"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4448" y="1435608"/>
            <a:ext cx="2659221" cy="3566160"/>
          </a:xfrm>
          <a:prstGeom prst="rect">
            <a:avLst/>
          </a:prstGeom>
        </p:spPr>
      </p:pic>
    </p:spTree>
    <p:extLst>
      <p:ext uri="{BB962C8B-B14F-4D97-AF65-F5344CB8AC3E}">
        <p14:creationId xmlns:p14="http://schemas.microsoft.com/office/powerpoint/2010/main" val="375620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Sekä Platonin edustaman klassisen poliittisen filosofian että modernien sopimusteorioiden lähtökohtana on kuitenkin ollut, että poliittisen yhteisön järjestysperusta löytyy siitä itsestään. </a:t>
            </a:r>
            <a:endParaRPr lang="fi-FI" dirty="0" smtClean="0"/>
          </a:p>
          <a:p>
            <a:r>
              <a:rPr lang="fi-FI" dirty="0" smtClean="0"/>
              <a:t>Varsin </a:t>
            </a:r>
            <a:r>
              <a:rPr lang="fi-FI" dirty="0"/>
              <a:t>toisenlaista näkemystä edustaa kuitenkin 1900-luvun eräs merkittävimmistä ajattelijoista: </a:t>
            </a:r>
            <a:r>
              <a:rPr lang="fi-FI" b="1" dirty="0"/>
              <a:t>Carl </a:t>
            </a:r>
            <a:r>
              <a:rPr lang="fi-FI" b="1" dirty="0" err="1"/>
              <a:t>Schmitt</a:t>
            </a:r>
            <a:r>
              <a:rPr lang="fi-FI" b="1" dirty="0"/>
              <a:t>. </a:t>
            </a:r>
            <a:endParaRPr lang="fi-FI" b="1" dirty="0" smtClean="0"/>
          </a:p>
          <a:p>
            <a:r>
              <a:rPr lang="fi-FI" dirty="0" smtClean="0"/>
              <a:t>Hänen </a:t>
            </a:r>
            <a:r>
              <a:rPr lang="fi-FI" dirty="0"/>
              <a:t>mukaansa sekä klassinen että moderni poliittinen ajattelu olivat erehtyneet pitäessään poliittisen yhteisön järjestysperiaatetta täysin tälle yhteisölle sisäisenä asiana.</a:t>
            </a:r>
          </a:p>
          <a:p>
            <a:r>
              <a:rPr lang="fi-FI" dirty="0" smtClean="0"/>
              <a:t>Yhteisön ulkopuoli, toiseus, keskeisempää.</a:t>
            </a:r>
            <a:endParaRPr lang="fi-FI" dirty="0"/>
          </a:p>
        </p:txBody>
      </p:sp>
      <p:sp>
        <p:nvSpPr>
          <p:cNvPr id="3" name="Title 2"/>
          <p:cNvSpPr>
            <a:spLocks noGrp="1"/>
          </p:cNvSpPr>
          <p:nvPr>
            <p:ph type="title"/>
          </p:nvPr>
        </p:nvSpPr>
        <p:spPr>
          <a:xfrm>
            <a:off x="277199" y="361684"/>
            <a:ext cx="8569257" cy="662444"/>
          </a:xfrm>
        </p:spPr>
        <p:txBody>
          <a:bodyPr/>
          <a:lstStyle/>
          <a:p>
            <a:r>
              <a:rPr lang="fi-FI" dirty="0" smtClean="0"/>
              <a:t>Yhteisön perusta ulkopuolella</a:t>
            </a:r>
            <a:endParaRPr lang="fi-FI" dirty="0"/>
          </a:p>
        </p:txBody>
      </p:sp>
    </p:spTree>
    <p:extLst>
      <p:ext uri="{BB962C8B-B14F-4D97-AF65-F5344CB8AC3E}">
        <p14:creationId xmlns:p14="http://schemas.microsoft.com/office/powerpoint/2010/main" val="84301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1234440"/>
            <a:ext cx="8562000" cy="3988613"/>
          </a:xfrm>
        </p:spPr>
        <p:txBody>
          <a:bodyPr/>
          <a:lstStyle/>
          <a:p>
            <a:r>
              <a:rPr lang="fi-FI" sz="1800" dirty="0"/>
              <a:t>Jo varhaisessa tuotannossaan </a:t>
            </a:r>
            <a:r>
              <a:rPr lang="fi-FI" sz="1800" dirty="0" err="1"/>
              <a:t>Schmitt</a:t>
            </a:r>
            <a:r>
              <a:rPr lang="fi-FI" sz="1800" dirty="0"/>
              <a:t> kritisoi ”oikeuspositivismin” nimellä tunnettua suuntausta, jonka mukaan poliittinen järjestelmä voisi oikeuttaa itsensä yksinomaan tietyn luonnonoikeusperiaatteen tai sellaista tukevan normatiivisen viitekehyksen (kuten perustuslain) nojalla</a:t>
            </a:r>
            <a:r>
              <a:rPr lang="fi-FI" sz="1800" dirty="0" smtClean="0"/>
              <a:t>.</a:t>
            </a:r>
          </a:p>
          <a:p>
            <a:r>
              <a:rPr lang="fi-FI" sz="1800" dirty="0" smtClean="0"/>
              <a:t> </a:t>
            </a:r>
            <a:r>
              <a:rPr lang="fi-FI" sz="1800" dirty="0" err="1"/>
              <a:t>Schmittin</a:t>
            </a:r>
            <a:r>
              <a:rPr lang="fi-FI" sz="1800" dirty="0"/>
              <a:t> mukaan poliittinen järjestelmä, ja erityisesti sen ”normaalitila”, on riippuvainen poliittisen suvereenin (hallitsijan) tahdosta, jonka todellinen voima tulee esiin poikkeustilanteissa, joissa laki asetetaan </a:t>
            </a:r>
            <a:r>
              <a:rPr lang="fi-FI" sz="1800" dirty="0" smtClean="0"/>
              <a:t>syrjään. </a:t>
            </a:r>
          </a:p>
          <a:p>
            <a:r>
              <a:rPr lang="fi-FI" sz="1800" dirty="0" smtClean="0"/>
              <a:t>Poliittisen </a:t>
            </a:r>
            <a:r>
              <a:rPr lang="fi-FI" sz="1800" dirty="0"/>
              <a:t>alue sinänsä saa puolestaan alkunsa </a:t>
            </a:r>
            <a:r>
              <a:rPr lang="fi-FI" sz="1800" b="1" dirty="0"/>
              <a:t>”ystävän” ja ”vihollisen” </a:t>
            </a:r>
            <a:r>
              <a:rPr lang="fi-FI" sz="1800" dirty="0"/>
              <a:t>välisestä erottelusta, sillä ilman tätä erottelua poliittinen yhteisö ei voi muodostaa sellaista intensiivisen olemassaolon tapaa, joka saisi sen jäsenet uhrautumaan tämän yhteisön puolesta. </a:t>
            </a:r>
            <a:endParaRPr lang="fi-FI" sz="1800" dirty="0" smtClean="0"/>
          </a:p>
          <a:p>
            <a:r>
              <a:rPr lang="fi-FI" sz="1800" dirty="0" smtClean="0"/>
              <a:t>Erilaiset </a:t>
            </a:r>
            <a:r>
              <a:rPr lang="fi-FI" sz="1800" dirty="0"/>
              <a:t>sosiaaliset yhteisöt voivat toki olla olemassa ilmankin tällaista vihollista, mutta </a:t>
            </a:r>
            <a:r>
              <a:rPr lang="fi-FI" sz="1800" dirty="0" err="1"/>
              <a:t>Schmittin</a:t>
            </a:r>
            <a:r>
              <a:rPr lang="fi-FI" sz="1800" dirty="0"/>
              <a:t> mukaan poliittisia niistä tekee juuri yhteisen vihollisen tunnistaminen ja tämän vihollisen ulossulkeminen. </a:t>
            </a:r>
          </a:p>
        </p:txBody>
      </p:sp>
      <p:sp>
        <p:nvSpPr>
          <p:cNvPr id="3" name="Title 2"/>
          <p:cNvSpPr>
            <a:spLocks noGrp="1"/>
          </p:cNvSpPr>
          <p:nvPr>
            <p:ph type="title"/>
          </p:nvPr>
        </p:nvSpPr>
        <p:spPr/>
        <p:txBody>
          <a:bodyPr/>
          <a:lstStyle/>
          <a:p>
            <a:r>
              <a:rPr lang="fi-FI" dirty="0" err="1" smtClean="0"/>
              <a:t>Schmittin</a:t>
            </a:r>
            <a:r>
              <a:rPr lang="fi-FI" dirty="0" smtClean="0"/>
              <a:t> teoria</a:t>
            </a:r>
            <a:endParaRPr lang="fi-FI" dirty="0"/>
          </a:p>
        </p:txBody>
      </p:sp>
    </p:spTree>
    <p:extLst>
      <p:ext uri="{BB962C8B-B14F-4D97-AF65-F5344CB8AC3E}">
        <p14:creationId xmlns:p14="http://schemas.microsoft.com/office/powerpoint/2010/main" val="2998800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Poliittinen yhtenäisyys saavutetaan siis vasta sen tapahtuman myötä, jossa yhteisö tunnistaa ”toisen” – vihollisensa – ja sulkee tämän </a:t>
            </a:r>
            <a:r>
              <a:rPr lang="fi-FI" dirty="0" smtClean="0"/>
              <a:t>ulkopuolelleen. </a:t>
            </a:r>
          </a:p>
          <a:p>
            <a:r>
              <a:rPr lang="fi-FI" dirty="0" smtClean="0"/>
              <a:t>Tästä </a:t>
            </a:r>
            <a:r>
              <a:rPr lang="fi-FI" dirty="0"/>
              <a:t>syystä </a:t>
            </a:r>
            <a:r>
              <a:rPr lang="fi-FI" dirty="0" err="1"/>
              <a:t>Schmittille</a:t>
            </a:r>
            <a:r>
              <a:rPr lang="fi-FI" dirty="0"/>
              <a:t> politiikan maailma on aina </a:t>
            </a:r>
            <a:r>
              <a:rPr lang="fi-FI" dirty="0" err="1"/>
              <a:t>konfliktuaalinen</a:t>
            </a:r>
            <a:r>
              <a:rPr lang="fi-FI" dirty="0"/>
              <a:t> ja </a:t>
            </a:r>
            <a:r>
              <a:rPr lang="fi-FI" dirty="0" err="1"/>
              <a:t>monikeskeinen</a:t>
            </a:r>
            <a:r>
              <a:rPr lang="fi-FI" dirty="0"/>
              <a:t> – ilman vastakkainasettelua poliittiset käsitteet kuten valtio, yhteiskunta tai luokka menettävät </a:t>
            </a:r>
            <a:r>
              <a:rPr lang="fi-FI" dirty="0" smtClean="0"/>
              <a:t>merkityksensä.</a:t>
            </a:r>
          </a:p>
          <a:p>
            <a:r>
              <a:rPr lang="fi-FI" dirty="0" smtClean="0"/>
              <a:t>Tällaista käsitystä politiikasta nimitetään useimmiten </a:t>
            </a:r>
            <a:r>
              <a:rPr lang="fi-FI" b="1" dirty="0" err="1" smtClean="0"/>
              <a:t>agonistiseksi</a:t>
            </a:r>
            <a:r>
              <a:rPr lang="fi-FI" b="1" dirty="0" smtClean="0"/>
              <a:t> </a:t>
            </a:r>
            <a:r>
              <a:rPr lang="fi-FI" dirty="0" smtClean="0"/>
              <a:t>(kr. </a:t>
            </a:r>
            <a:r>
              <a:rPr lang="fi-FI" dirty="0" err="1" smtClean="0"/>
              <a:t>agon</a:t>
            </a:r>
            <a:r>
              <a:rPr lang="fi-FI" dirty="0" smtClean="0"/>
              <a:t>, kamppailu)</a:t>
            </a:r>
            <a:endParaRPr lang="fi-FI" dirty="0"/>
          </a:p>
          <a:p>
            <a:endParaRPr lang="fi-FI" dirty="0"/>
          </a:p>
        </p:txBody>
      </p:sp>
      <p:sp>
        <p:nvSpPr>
          <p:cNvPr id="3" name="Title 2"/>
          <p:cNvSpPr>
            <a:spLocks noGrp="1"/>
          </p:cNvSpPr>
          <p:nvPr>
            <p:ph type="title"/>
          </p:nvPr>
        </p:nvSpPr>
        <p:spPr/>
        <p:txBody>
          <a:bodyPr/>
          <a:lstStyle/>
          <a:p>
            <a:r>
              <a:rPr lang="fi-FI" dirty="0" err="1" smtClean="0"/>
              <a:t>Agonistinen</a:t>
            </a:r>
            <a:r>
              <a:rPr lang="fi-FI" dirty="0" smtClean="0"/>
              <a:t> politiikka</a:t>
            </a:r>
            <a:endParaRPr lang="fi-FI" dirty="0"/>
          </a:p>
        </p:txBody>
      </p:sp>
    </p:spTree>
    <p:extLst>
      <p:ext uri="{BB962C8B-B14F-4D97-AF65-F5344CB8AC3E}">
        <p14:creationId xmlns:p14="http://schemas.microsoft.com/office/powerpoint/2010/main" val="2278615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199" y="987552"/>
            <a:ext cx="8562000" cy="4034333"/>
          </a:xfrm>
        </p:spPr>
        <p:txBody>
          <a:bodyPr/>
          <a:lstStyle/>
          <a:p>
            <a:r>
              <a:rPr lang="fi-FI" sz="1800" dirty="0"/>
              <a:t>Eräs </a:t>
            </a:r>
            <a:r>
              <a:rPr lang="fi-FI" sz="1800" dirty="0" err="1"/>
              <a:t>Schmittin</a:t>
            </a:r>
            <a:r>
              <a:rPr lang="fi-FI" sz="1800" dirty="0"/>
              <a:t> teorian keskeisiä oivalluksia oli, ettei ”toiseuden” määrittelyä ohjaa varsinaisesti mikään rationaalinen prosessi, jonka historialliset lainalaisuudet voitaisiin </a:t>
            </a:r>
            <a:r>
              <a:rPr lang="fi-FI" sz="1800" dirty="0" smtClean="0"/>
              <a:t>selvittää. </a:t>
            </a:r>
          </a:p>
          <a:p>
            <a:r>
              <a:rPr lang="fi-FI" sz="1800" dirty="0" smtClean="0"/>
              <a:t>Toinen </a:t>
            </a:r>
            <a:r>
              <a:rPr lang="fi-FI" sz="1800" dirty="0"/>
              <a:t>voi olla kuka tahansa ja ulossulkeminen voidaan toteuttaa millä tahansa kriteereillä: kulttuurisilla, etnisillä, historiallisilla – tai jopa luonnollisilla. </a:t>
            </a:r>
            <a:endParaRPr lang="fi-FI" sz="1800" dirty="0" smtClean="0"/>
          </a:p>
          <a:p>
            <a:r>
              <a:rPr lang="fi-FI" sz="1800" dirty="0" smtClean="0"/>
              <a:t>Eurooppalainen </a:t>
            </a:r>
            <a:r>
              <a:rPr lang="fi-FI" sz="1800" dirty="0"/>
              <a:t>nationalismi, joka varsinkin 1800-luvulla kytkeytyi vahvasti antisemitismiin, on hyvä esimerkki </a:t>
            </a:r>
            <a:r>
              <a:rPr lang="fi-FI" sz="1800" dirty="0" smtClean="0"/>
              <a:t>tästä. </a:t>
            </a:r>
            <a:r>
              <a:rPr lang="fi-FI" sz="1800" dirty="0"/>
              <a:t>Ranskan vallankumouksen jälkeinen antisemitismi piti lakiin ja traditioon sidottuja juutalaisia kykenemättöminä taisteluun uuden universaalin ihmisyyden puolesta; Saksassa juutalaisten ulossulkemisen taustalla oli juuri saksalaiselle nationalismille vieras kosmopoliittisuus. Jopa Saksan sisäisessä keskustelussa juutalaisten kauppiashenkisyyden katsottiin yhtäältä edustavan häikäilemätöntä ja laskelmoivaa rationaalisuutta, toisaalta juutalaiset esitettiin juuri rationaalisen itsekontrollin ulottumattomissa olevina, yliseksuaalisina olentoina. </a:t>
            </a:r>
            <a:endParaRPr lang="fi-FI" sz="1800" dirty="0" smtClean="0"/>
          </a:p>
        </p:txBody>
      </p:sp>
      <p:sp>
        <p:nvSpPr>
          <p:cNvPr id="3" name="Title 2"/>
          <p:cNvSpPr>
            <a:spLocks noGrp="1"/>
          </p:cNvSpPr>
          <p:nvPr>
            <p:ph type="title"/>
          </p:nvPr>
        </p:nvSpPr>
        <p:spPr/>
        <p:txBody>
          <a:bodyPr/>
          <a:lstStyle/>
          <a:p>
            <a:r>
              <a:rPr lang="fi-FI" dirty="0" smtClean="0"/>
              <a:t>satunnaisuus</a:t>
            </a:r>
            <a:endParaRPr lang="fi-FI" dirty="0"/>
          </a:p>
        </p:txBody>
      </p:sp>
    </p:spTree>
    <p:extLst>
      <p:ext uri="{BB962C8B-B14F-4D97-AF65-F5344CB8AC3E}">
        <p14:creationId xmlns:p14="http://schemas.microsoft.com/office/powerpoint/2010/main" val="2982221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900" dirty="0"/>
              <a:t>Samanlainen jännite voidaan nähdään Euroopan poliittisen unionin historiassa. </a:t>
            </a:r>
            <a:endParaRPr lang="fi-FI" sz="1900" dirty="0" smtClean="0"/>
          </a:p>
          <a:p>
            <a:r>
              <a:rPr lang="fi-FI" sz="1900" dirty="0" smtClean="0"/>
              <a:t>Ajatus </a:t>
            </a:r>
            <a:r>
              <a:rPr lang="fi-FI" sz="1900" dirty="0"/>
              <a:t>Euroopasta poliittisena yhteisönä, jonka intressit ovat yhtenäisiä, syntyi ensimmäisen kerran 1400-luvulla Böömin kuningas Georg von </a:t>
            </a:r>
            <a:r>
              <a:rPr lang="fi-FI" sz="1900" dirty="0" err="1"/>
              <a:t>Podebradin</a:t>
            </a:r>
            <a:r>
              <a:rPr lang="fi-FI" sz="1900" dirty="0"/>
              <a:t> aloitteesta. Taustalla olivat ennen kaikkea Ottomaanien imperiumin levittäytymispyrkimykset, jotka olivat uhkaamassa eurooppalaisten kansakuntien olemassaoloa. Tuloksena syntynyt Antonio </a:t>
            </a:r>
            <a:r>
              <a:rPr lang="fi-FI" sz="1900" dirty="0" err="1"/>
              <a:t>Marinin</a:t>
            </a:r>
            <a:r>
              <a:rPr lang="fi-FI" sz="1900" dirty="0"/>
              <a:t> tutkielma </a:t>
            </a:r>
            <a:r>
              <a:rPr lang="fi-FI" sz="1900" i="1" dirty="0"/>
              <a:t>De </a:t>
            </a:r>
            <a:r>
              <a:rPr lang="fi-FI" sz="1900" i="1" dirty="0" err="1"/>
              <a:t>unione</a:t>
            </a:r>
            <a:r>
              <a:rPr lang="fi-FI" sz="1900" i="1" dirty="0"/>
              <a:t> </a:t>
            </a:r>
            <a:r>
              <a:rPr lang="fi-FI" sz="1900" i="1" dirty="0" err="1"/>
              <a:t>Christianorum</a:t>
            </a:r>
            <a:r>
              <a:rPr lang="fi-FI" sz="1900" i="1" dirty="0"/>
              <a:t> contra </a:t>
            </a:r>
            <a:r>
              <a:rPr lang="fi-FI" sz="1900" i="1" dirty="0" err="1"/>
              <a:t>Turcas</a:t>
            </a:r>
            <a:r>
              <a:rPr lang="fi-FI" sz="1900" i="1" dirty="0"/>
              <a:t> </a:t>
            </a:r>
            <a:r>
              <a:rPr lang="fi-FI" sz="1900" dirty="0"/>
              <a:t>(</a:t>
            </a:r>
            <a:r>
              <a:rPr lang="fi-FI" sz="1900" i="1" dirty="0"/>
              <a:t>Kristikunnan liitto Turkkia vastaan</a:t>
            </a:r>
            <a:r>
              <a:rPr lang="fi-FI" sz="1900" dirty="0"/>
              <a:t>) kuvaa hyvin eurooppalaisen valtioliiton perusajatusta: ulkopuoli määrittää identiteetin. </a:t>
            </a:r>
            <a:endParaRPr lang="fi-FI" sz="1900" dirty="0" smtClean="0"/>
          </a:p>
          <a:p>
            <a:r>
              <a:rPr lang="fi-FI" sz="1900" dirty="0" smtClean="0"/>
              <a:t>Toisaalta 1700-luvun rauhansuunnitelmat nojaavat Euroopan sisäiselle tilanteelle: Euroopan ongelma on Eurooppa itse, eurooppalaiset sodat yms.</a:t>
            </a:r>
            <a:endParaRPr lang="fi-FI" sz="1900" dirty="0"/>
          </a:p>
        </p:txBody>
      </p:sp>
      <p:sp>
        <p:nvSpPr>
          <p:cNvPr id="3" name="Title 2"/>
          <p:cNvSpPr>
            <a:spLocks noGrp="1"/>
          </p:cNvSpPr>
          <p:nvPr>
            <p:ph type="title"/>
          </p:nvPr>
        </p:nvSpPr>
        <p:spPr/>
        <p:txBody>
          <a:bodyPr/>
          <a:lstStyle/>
          <a:p>
            <a:r>
              <a:rPr lang="fi-FI" dirty="0" smtClean="0"/>
              <a:t>Euroopan kaksi merkitystä</a:t>
            </a:r>
            <a:endParaRPr lang="fi-FI" dirty="0"/>
          </a:p>
        </p:txBody>
      </p:sp>
    </p:spTree>
    <p:extLst>
      <p:ext uri="{BB962C8B-B14F-4D97-AF65-F5344CB8AC3E}">
        <p14:creationId xmlns:p14="http://schemas.microsoft.com/office/powerpoint/2010/main" val="368959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1042416"/>
            <a:ext cx="8562000" cy="4180637"/>
          </a:xfrm>
        </p:spPr>
        <p:txBody>
          <a:bodyPr/>
          <a:lstStyle/>
          <a:p>
            <a:r>
              <a:rPr lang="fi-FI" dirty="0" smtClean="0"/>
              <a:t>Nämä ajatukset lausui </a:t>
            </a:r>
            <a:r>
              <a:rPr lang="fi-FI" dirty="0"/>
              <a:t>Euroopan keskuspankin pääjohtaja </a:t>
            </a:r>
            <a:r>
              <a:rPr lang="fi-FI" dirty="0" err="1"/>
              <a:t>Jean-Claude</a:t>
            </a:r>
            <a:r>
              <a:rPr lang="fi-FI" dirty="0"/>
              <a:t> </a:t>
            </a:r>
            <a:r>
              <a:rPr lang="fi-FI" dirty="0" err="1"/>
              <a:t>Trichet</a:t>
            </a:r>
            <a:r>
              <a:rPr lang="fi-FI" dirty="0"/>
              <a:t> eurooppalaisen pankkialan konferenssissa (EBC), Frankfurtissa 20. marraskuuta 2009. </a:t>
            </a:r>
            <a:endParaRPr lang="fi-FI" dirty="0" smtClean="0"/>
          </a:p>
          <a:p>
            <a:r>
              <a:rPr lang="fi-FI" dirty="0" smtClean="0"/>
              <a:t>Otsikolla </a:t>
            </a:r>
            <a:r>
              <a:rPr lang="fi-FI" dirty="0"/>
              <a:t>”Kriisin jälkeen” järjestetty tapahtuma sai värikkäänä oraattorina tunnetun </a:t>
            </a:r>
            <a:r>
              <a:rPr lang="fi-FI" dirty="0" err="1"/>
              <a:t>Trichet’n</a:t>
            </a:r>
            <a:r>
              <a:rPr lang="fi-FI" dirty="0"/>
              <a:t> tukeutumaan lääketieteellisiin vertauksiin, joiden avulla hän pyrki osoittamaan rahoitussektorin hetkellisen helpotuksen (tämä siis Lehman Brothersin kaatumisen jälkeen 2008!) olevan ennenaikaista: vaikka akuutti hätä onkin ohi, elvytystä on jatkettava ainakin niin kauan kunnes potilaan elintoiminnot ovat saavuttaneet tasapainon</a:t>
            </a:r>
            <a:r>
              <a:rPr lang="fi-FI" dirty="0" smtClean="0"/>
              <a:t>.</a:t>
            </a:r>
          </a:p>
          <a:p>
            <a:pPr marL="0" indent="0">
              <a:buNone/>
            </a:pPr>
            <a:endParaRPr lang="fi-FI" dirty="0"/>
          </a:p>
        </p:txBody>
      </p:sp>
      <p:sp>
        <p:nvSpPr>
          <p:cNvPr id="3" name="Title 2"/>
          <p:cNvSpPr>
            <a:spLocks noGrp="1"/>
          </p:cNvSpPr>
          <p:nvPr>
            <p:ph type="title"/>
          </p:nvPr>
        </p:nvSpPr>
        <p:spPr>
          <a:xfrm>
            <a:off x="277199" y="361684"/>
            <a:ext cx="8569257" cy="680732"/>
          </a:xfrm>
        </p:spPr>
        <p:txBody>
          <a:bodyPr/>
          <a:lstStyle/>
          <a:p>
            <a:r>
              <a:rPr lang="fi-FI" dirty="0" smtClean="0"/>
              <a:t>Talous ja lääketiede</a:t>
            </a:r>
            <a:endParaRPr lang="fi-FI" dirty="0"/>
          </a:p>
        </p:txBody>
      </p:sp>
    </p:spTree>
    <p:extLst>
      <p:ext uri="{BB962C8B-B14F-4D97-AF65-F5344CB8AC3E}">
        <p14:creationId xmlns:p14="http://schemas.microsoft.com/office/powerpoint/2010/main" val="366789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a:t>On eräässä mielessä </a:t>
            </a:r>
            <a:r>
              <a:rPr lang="fi-FI" dirty="0" smtClean="0"/>
              <a:t>outoa, </a:t>
            </a:r>
            <a:r>
              <a:rPr lang="fi-FI" dirty="0"/>
              <a:t>että yhteiskuntamme kaikkein </a:t>
            </a:r>
            <a:r>
              <a:rPr lang="fi-FI" b="1" dirty="0"/>
              <a:t>rationaalisimpana</a:t>
            </a:r>
            <a:r>
              <a:rPr lang="fi-FI" dirty="0"/>
              <a:t> pitämäämme keskustelun aluetta tai muotoa – taloutta – hallitsevat yhä edelleen varsin erikoislaatuiset käsitteet ja vertauskuvat. </a:t>
            </a:r>
            <a:endParaRPr lang="fi-FI" dirty="0" smtClean="0"/>
          </a:p>
          <a:p>
            <a:r>
              <a:rPr lang="fi-FI" dirty="0" smtClean="0"/>
              <a:t>Kuten </a:t>
            </a:r>
            <a:r>
              <a:rPr lang="fi-FI" dirty="0"/>
              <a:t>yllä mainittu esimerkki osoittaa, varsinkin talouden ongelmien esiintyessä talousuutisia on vaikea erottaa potilaskertomuksista. Keskustelun tilan valtaavat kriisit ja komplikaatiot, ja julkinen valta ottaa itselleen lääkärin roolin, jonka tehtävänä on tasapainoilla elvyttämisen ja elvyttämättä jättämisen, leikkausten ja kivuliaiden hätäratkaisujen välillä</a:t>
            </a:r>
            <a:r>
              <a:rPr lang="fi-FI" dirty="0" smtClean="0"/>
              <a:t>.</a:t>
            </a:r>
          </a:p>
          <a:p>
            <a:r>
              <a:rPr lang="fi-FI" dirty="0" smtClean="0"/>
              <a:t> </a:t>
            </a:r>
            <a:r>
              <a:rPr lang="fi-FI" dirty="0"/>
              <a:t>Kadunmieskin alkaa kysellä talouden </a:t>
            </a:r>
            <a:r>
              <a:rPr lang="fi-FI" i="1" dirty="0"/>
              <a:t>voinnin </a:t>
            </a:r>
            <a:r>
              <a:rPr lang="fi-FI" dirty="0"/>
              <a:t>perään: milloin toipuminen alkaa, milloin voimme odottaa tuloksia hoidoista?</a:t>
            </a:r>
          </a:p>
          <a:p>
            <a:endParaRPr lang="fi-FI" dirty="0"/>
          </a:p>
          <a:p>
            <a:endParaRPr lang="fi-FI" dirty="0"/>
          </a:p>
        </p:txBody>
      </p:sp>
      <p:sp>
        <p:nvSpPr>
          <p:cNvPr id="3" name="Title 2"/>
          <p:cNvSpPr>
            <a:spLocks noGrp="1"/>
          </p:cNvSpPr>
          <p:nvPr>
            <p:ph type="title"/>
          </p:nvPr>
        </p:nvSpPr>
        <p:spPr/>
        <p:txBody>
          <a:bodyPr/>
          <a:lstStyle/>
          <a:p>
            <a:r>
              <a:rPr lang="fi-FI" dirty="0" smtClean="0"/>
              <a:t>Lääketieteen oikeutus</a:t>
            </a:r>
            <a:endParaRPr lang="fi-FI" dirty="0"/>
          </a:p>
        </p:txBody>
      </p:sp>
    </p:spTree>
    <p:extLst>
      <p:ext uri="{BB962C8B-B14F-4D97-AF65-F5344CB8AC3E}">
        <p14:creationId xmlns:p14="http://schemas.microsoft.com/office/powerpoint/2010/main" val="568922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800" dirty="0"/>
              <a:t>Lääketieteellisten käsitteiden ja kielikuvien soveltamisella talouteen on pitkä historiansa. Sen kenties keskeisimpänä vaiheena voidaan pitää 1600-luvulla alkunsa saanutta varhaisklassista talousteoriaa, joka nojasi kuvauksissaan merkittäviä edistysaskelia ottaneen lääketieteen uusiin löydöksiin. </a:t>
            </a:r>
            <a:endParaRPr lang="fi-FI" sz="1800" dirty="0" smtClean="0"/>
          </a:p>
          <a:p>
            <a:r>
              <a:rPr lang="fi-FI" sz="1800" dirty="0" smtClean="0"/>
              <a:t>Varsinkin </a:t>
            </a:r>
            <a:r>
              <a:rPr lang="fi-FI" sz="1800" dirty="0"/>
              <a:t>anatomian ja fysiologian alalla 1500–1600-luvut olivat nopean kehityksen aikaa, sillä antiikin ja keskiajan lääketiede (tai paremmin: lääkärin</a:t>
            </a:r>
            <a:r>
              <a:rPr lang="fi-FI" sz="1800" i="1" dirty="0"/>
              <a:t>taito</a:t>
            </a:r>
            <a:r>
              <a:rPr lang="fi-FI" sz="1800" dirty="0"/>
              <a:t>) oli keskittynyt ennen kaikkea kehon ulkoisten vaikutusten tarkkailuun. </a:t>
            </a:r>
            <a:endParaRPr lang="fi-FI" sz="1800" dirty="0" smtClean="0"/>
          </a:p>
          <a:p>
            <a:r>
              <a:rPr lang="fi-FI" sz="1800" dirty="0" smtClean="0"/>
              <a:t>Ruumiinnesteitä </a:t>
            </a:r>
            <a:r>
              <a:rPr lang="fi-FI" sz="1800" dirty="0"/>
              <a:t>sisältävän mystisen mustan laatikon sijaan ihmiskehosta tuli ensimmäistä kertaa tarkan fysiologisen analyysin kohde. </a:t>
            </a:r>
          </a:p>
          <a:p>
            <a:endParaRPr lang="fi-FI" sz="1800" dirty="0"/>
          </a:p>
        </p:txBody>
      </p:sp>
      <p:sp>
        <p:nvSpPr>
          <p:cNvPr id="3" name="Title 2"/>
          <p:cNvSpPr>
            <a:spLocks noGrp="1"/>
          </p:cNvSpPr>
          <p:nvPr>
            <p:ph type="title"/>
          </p:nvPr>
        </p:nvSpPr>
        <p:spPr/>
        <p:txBody>
          <a:bodyPr/>
          <a:lstStyle/>
          <a:p>
            <a:r>
              <a:rPr lang="fi-FI" dirty="0" smtClean="0"/>
              <a:t>Taloushistoriaa…</a:t>
            </a:r>
            <a:endParaRPr lang="fi-FI" dirty="0"/>
          </a:p>
        </p:txBody>
      </p:sp>
    </p:spTree>
    <p:extLst>
      <p:ext uri="{BB962C8B-B14F-4D97-AF65-F5344CB8AC3E}">
        <p14:creationId xmlns:p14="http://schemas.microsoft.com/office/powerpoint/2010/main" val="1174875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800" dirty="0"/>
              <a:t>Kehitys näkyi lääketieteellisen terminologian kasvussa. Italialaisen </a:t>
            </a:r>
            <a:r>
              <a:rPr lang="fi-FI" sz="1800" dirty="0" err="1"/>
              <a:t>Girolamo</a:t>
            </a:r>
            <a:r>
              <a:rPr lang="fi-FI" sz="1800" dirty="0"/>
              <a:t> </a:t>
            </a:r>
            <a:r>
              <a:rPr lang="fi-FI" sz="1800" dirty="0" err="1"/>
              <a:t>Fracastoron</a:t>
            </a:r>
            <a:r>
              <a:rPr lang="fi-FI" sz="1800" dirty="0"/>
              <a:t> yleinen teoria tartuntataudeista (1546) toimi perustana useiden sairauksien – kuten malarian, kupan ja isorokon – analyyseille. Brittiläinen William Harvey puolestaan esitti 1600-luvun alussa ensimmäistä kertaa kattavan teorian verenkierrosta. Muita merkittäviä löydöksiä olivat lihas- ja imukudosjärjestelmät (</a:t>
            </a:r>
            <a:r>
              <a:rPr lang="fi-FI" sz="1800" dirty="0" err="1"/>
              <a:t>Rudbeck</a:t>
            </a:r>
            <a:r>
              <a:rPr lang="fi-FI" sz="1800" dirty="0"/>
              <a:t>, 1653), hengitysjärjestelmä (</a:t>
            </a:r>
            <a:r>
              <a:rPr lang="fi-FI" sz="1800" dirty="0" err="1"/>
              <a:t>Borelli</a:t>
            </a:r>
            <a:r>
              <a:rPr lang="fi-FI" sz="1800" dirty="0"/>
              <a:t>, 1680) sekä </a:t>
            </a:r>
            <a:r>
              <a:rPr lang="fi-FI" sz="1800" dirty="0" smtClean="0"/>
              <a:t>ruuansulatusta </a:t>
            </a:r>
            <a:r>
              <a:rPr lang="fi-FI" sz="1800" dirty="0"/>
              <a:t>koskeneet analyysit. </a:t>
            </a:r>
            <a:endParaRPr lang="fi-FI" sz="1800" dirty="0" smtClean="0"/>
          </a:p>
          <a:p>
            <a:r>
              <a:rPr lang="fi-FI" sz="1800" dirty="0" smtClean="0"/>
              <a:t>Koska </a:t>
            </a:r>
            <a:r>
              <a:rPr lang="fi-FI" sz="1800" dirty="0"/>
              <a:t>uusilla käsitteillä ei ollut historiallista painolastia, ne tuntuivat sopivan neutraaleilta työvälineiltä uuden talousopin luomiselle.</a:t>
            </a:r>
          </a:p>
          <a:p>
            <a:r>
              <a:rPr lang="fi-FI" sz="1800" dirty="0"/>
              <a:t>Kreikkalainen lääketiede – </a:t>
            </a:r>
            <a:r>
              <a:rPr lang="fi-FI" sz="1800" i="1" dirty="0" err="1"/>
              <a:t>latrikē</a:t>
            </a:r>
            <a:r>
              <a:rPr lang="fi-FI" sz="1800" i="1" dirty="0"/>
              <a:t> </a:t>
            </a:r>
            <a:r>
              <a:rPr lang="fi-FI" sz="1800" i="1" dirty="0" err="1"/>
              <a:t>tekhnē</a:t>
            </a:r>
            <a:r>
              <a:rPr lang="fi-FI" sz="1800" dirty="0"/>
              <a:t> – ei ollut varsinaisen tieteen (</a:t>
            </a:r>
            <a:r>
              <a:rPr lang="fi-FI" sz="1800" i="1" dirty="0" err="1"/>
              <a:t>epistēmē</a:t>
            </a:r>
            <a:r>
              <a:rPr lang="fi-FI" sz="1800" dirty="0"/>
              <a:t>) piirissä, vaan sen laskettiin kuuluvan taitojen ja taiteiden (</a:t>
            </a:r>
            <a:r>
              <a:rPr lang="fi-FI" sz="1800" i="1" dirty="0" err="1"/>
              <a:t>tekhnē</a:t>
            </a:r>
            <a:r>
              <a:rPr lang="fi-FI" sz="1800" dirty="0"/>
              <a:t>) luokkaan.</a:t>
            </a:r>
          </a:p>
          <a:p>
            <a:endParaRPr lang="fi-FI" sz="1800" dirty="0"/>
          </a:p>
        </p:txBody>
      </p:sp>
      <p:sp>
        <p:nvSpPr>
          <p:cNvPr id="3" name="Title 2"/>
          <p:cNvSpPr>
            <a:spLocks noGrp="1"/>
          </p:cNvSpPr>
          <p:nvPr>
            <p:ph type="title"/>
          </p:nvPr>
        </p:nvSpPr>
        <p:spPr/>
        <p:txBody>
          <a:bodyPr/>
          <a:lstStyle/>
          <a:p>
            <a:r>
              <a:rPr lang="fi-FI" dirty="0" smtClean="0"/>
              <a:t>Lääketieteen terminologia</a:t>
            </a:r>
            <a:endParaRPr lang="fi-FI" dirty="0"/>
          </a:p>
        </p:txBody>
      </p:sp>
    </p:spTree>
    <p:extLst>
      <p:ext uri="{BB962C8B-B14F-4D97-AF65-F5344CB8AC3E}">
        <p14:creationId xmlns:p14="http://schemas.microsoft.com/office/powerpoint/2010/main" val="4194155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200" y="1444752"/>
            <a:ext cx="8562000" cy="3778301"/>
          </a:xfrm>
        </p:spPr>
        <p:txBody>
          <a:bodyPr/>
          <a:lstStyle/>
          <a:p>
            <a:r>
              <a:rPr lang="fi-FI" sz="1800" dirty="0"/>
              <a:t>Lääketieteellisten käsitteiden soveltaminen talouteen oli luonnollista yksinkertaisesti siitä syystä, että jo antiikin filosofiasta lähtien länsimainen ajattelu oli verrannut poliittisen yhteisön toimintaa ruumiiseen. </a:t>
            </a:r>
            <a:endParaRPr lang="fi-FI" sz="1800" dirty="0" smtClean="0"/>
          </a:p>
          <a:p>
            <a:r>
              <a:rPr lang="fi-FI" sz="1800" dirty="0" smtClean="0"/>
              <a:t>Platonin </a:t>
            </a:r>
            <a:r>
              <a:rPr lang="fi-FI" sz="1800" dirty="0"/>
              <a:t>ihannevaltio oli järjestetty ihmiskehoon paikantuvien sielunkykyjen mukaisesti, ja myös keskiaikaiset </a:t>
            </a:r>
            <a:r>
              <a:rPr lang="fi-FI" sz="1800" i="1" dirty="0" err="1"/>
              <a:t>corpus</a:t>
            </a:r>
            <a:r>
              <a:rPr lang="fi-FI" sz="1800" i="1" dirty="0"/>
              <a:t> </a:t>
            </a:r>
            <a:r>
              <a:rPr lang="fi-FI" sz="1800" i="1" dirty="0" err="1"/>
              <a:t>politicus</a:t>
            </a:r>
            <a:r>
              <a:rPr lang="fi-FI" sz="1800" dirty="0"/>
              <a:t> -teoriat puhuivat luontevasti valtion</a:t>
            </a:r>
            <a:r>
              <a:rPr lang="fi-FI" sz="1800" i="1" dirty="0"/>
              <a:t>pää</a:t>
            </a:r>
            <a:r>
              <a:rPr lang="fi-FI" sz="1800" dirty="0"/>
              <a:t>miehestä tai kansasta yhteisön vatsana. Kehoon ja orgaaniseen kokonaisuuteen liittyvät käsitteet ja kielikuvat kuvasivat monipuolisesti niitä eri tapoja, joilla talouden yksittäiset toimijat ovat suhteessa järjestelmän elävään kokonaisuuteen.</a:t>
            </a:r>
          </a:p>
          <a:p>
            <a:r>
              <a:rPr lang="fi-FI" sz="1800" dirty="0"/>
              <a:t>Thomas </a:t>
            </a:r>
            <a:r>
              <a:rPr lang="fi-FI" sz="1800" dirty="0" err="1"/>
              <a:t>Hobbes</a:t>
            </a:r>
            <a:r>
              <a:rPr lang="fi-FI" sz="1800" dirty="0"/>
              <a:t> oli itse asiassa ensimmäinen, joka vertasi arvometalli- ja rahaliikennettä ihmiselimistön verenkiertoon (</a:t>
            </a:r>
            <a:r>
              <a:rPr lang="fi-FI" sz="1800" dirty="0" err="1"/>
              <a:t>Leviathan</a:t>
            </a:r>
            <a:r>
              <a:rPr lang="fi-FI" sz="1800" dirty="0"/>
              <a:t>, s. 221). </a:t>
            </a:r>
            <a:r>
              <a:rPr lang="fi-FI" sz="1800" dirty="0" err="1"/>
              <a:t>Hobbes</a:t>
            </a:r>
            <a:r>
              <a:rPr lang="fi-FI" sz="1800" dirty="0"/>
              <a:t> suhtautui rahatalouden syntyyn varsin positiivisesti ja korosti ennen kaikkea rahan kykyä säilyttää hyödykkeiden </a:t>
            </a:r>
            <a:r>
              <a:rPr lang="fi-FI" sz="1800" dirty="0" smtClean="0"/>
              <a:t>arvoa</a:t>
            </a:r>
            <a:r>
              <a:rPr lang="fi-FI" sz="1800" dirty="0"/>
              <a:t>.</a:t>
            </a:r>
          </a:p>
        </p:txBody>
      </p:sp>
      <p:sp>
        <p:nvSpPr>
          <p:cNvPr id="3" name="Title 2"/>
          <p:cNvSpPr>
            <a:spLocks noGrp="1"/>
          </p:cNvSpPr>
          <p:nvPr>
            <p:ph type="title"/>
          </p:nvPr>
        </p:nvSpPr>
        <p:spPr/>
        <p:txBody>
          <a:bodyPr/>
          <a:lstStyle/>
          <a:p>
            <a:r>
              <a:rPr lang="fi-FI" dirty="0" smtClean="0"/>
              <a:t>Lääketiede talouden mallina</a:t>
            </a:r>
            <a:endParaRPr lang="fi-FI" dirty="0"/>
          </a:p>
        </p:txBody>
      </p:sp>
    </p:spTree>
    <p:extLst>
      <p:ext uri="{BB962C8B-B14F-4D97-AF65-F5344CB8AC3E}">
        <p14:creationId xmlns:p14="http://schemas.microsoft.com/office/powerpoint/2010/main" val="63521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dirty="0" err="1"/>
              <a:t>Hobbesin</a:t>
            </a:r>
            <a:r>
              <a:rPr lang="fi-FI" dirty="0"/>
              <a:t> tuotannosta löydämme kuitenkin toisen vaikutusvaltaisen metaforan poliittisen yhteisön toiminnalle: koneen, tai tarkemmin sanottuna </a:t>
            </a:r>
            <a:r>
              <a:rPr lang="fi-FI" i="1" dirty="0"/>
              <a:t>automaatin</a:t>
            </a:r>
            <a:r>
              <a:rPr lang="fi-FI" dirty="0"/>
              <a:t>. </a:t>
            </a:r>
            <a:endParaRPr lang="fi-FI" dirty="0" smtClean="0"/>
          </a:p>
          <a:p>
            <a:r>
              <a:rPr lang="fi-FI" dirty="0" smtClean="0"/>
              <a:t>Kuten </a:t>
            </a:r>
            <a:r>
              <a:rPr lang="fi-FI" dirty="0"/>
              <a:t>jo näimme edellisessä </a:t>
            </a:r>
            <a:r>
              <a:rPr lang="fi-FI" dirty="0" smtClean="0"/>
              <a:t>luennossa, </a:t>
            </a:r>
            <a:r>
              <a:rPr lang="fi-FI" dirty="0" err="1"/>
              <a:t>Hobbesin</a:t>
            </a:r>
            <a:r>
              <a:rPr lang="fi-FI" dirty="0"/>
              <a:t> psykologia oli perusluonteeltaan mekanistinen. Hänen näkemyksensä inhimillisestä tietoisuudesta perustui viime kädessä ajatukselle kappaleiden liikkeistä ja voimista. </a:t>
            </a:r>
            <a:endParaRPr lang="fi-FI" dirty="0" smtClean="0"/>
          </a:p>
          <a:p>
            <a:r>
              <a:rPr lang="fi-FI" dirty="0" err="1" smtClean="0"/>
              <a:t>Hobbesin</a:t>
            </a:r>
            <a:r>
              <a:rPr lang="fi-FI" dirty="0" smtClean="0"/>
              <a:t> </a:t>
            </a:r>
            <a:r>
              <a:rPr lang="fi-FI" dirty="0"/>
              <a:t>visiossa yhteiskunta, keinotekoinen organismi, käsitettiin </a:t>
            </a:r>
            <a:r>
              <a:rPr lang="fi-FI" dirty="0" smtClean="0"/>
              <a:t>eräänlaiseksi inhimillisen kehon </a:t>
            </a:r>
            <a:r>
              <a:rPr lang="fi-FI" dirty="0"/>
              <a:t>johdannaiseksi.</a:t>
            </a:r>
          </a:p>
          <a:p>
            <a:endParaRPr lang="fi-FI" dirty="0"/>
          </a:p>
        </p:txBody>
      </p:sp>
      <p:sp>
        <p:nvSpPr>
          <p:cNvPr id="3" name="Title 2"/>
          <p:cNvSpPr>
            <a:spLocks noGrp="1"/>
          </p:cNvSpPr>
          <p:nvPr>
            <p:ph type="title"/>
          </p:nvPr>
        </p:nvSpPr>
        <p:spPr/>
        <p:txBody>
          <a:bodyPr/>
          <a:lstStyle/>
          <a:p>
            <a:r>
              <a:rPr lang="fi-FI" dirty="0" err="1" smtClean="0"/>
              <a:t>Hobbesin</a:t>
            </a:r>
            <a:r>
              <a:rPr lang="fi-FI" dirty="0" smtClean="0"/>
              <a:t> mekanismi</a:t>
            </a:r>
            <a:endParaRPr lang="fi-FI" dirty="0"/>
          </a:p>
        </p:txBody>
      </p:sp>
    </p:spTree>
    <p:extLst>
      <p:ext uri="{BB962C8B-B14F-4D97-AF65-F5344CB8AC3E}">
        <p14:creationId xmlns:p14="http://schemas.microsoft.com/office/powerpoint/2010/main" val="999817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800" dirty="0"/>
              <a:t>Edellisen (luennon) osan valossa on kenties helppo nähdä, miksi modernin tieteen alullepanema vallankumous johti myös merkittäviin muutoksiin poliittista yhteisöä koskevassa ajattelussa. </a:t>
            </a:r>
            <a:endParaRPr lang="fi-FI" sz="1800" dirty="0" smtClean="0"/>
          </a:p>
          <a:p>
            <a:r>
              <a:rPr lang="fi-FI" sz="1800" dirty="0" smtClean="0"/>
              <a:t>Koska </a:t>
            </a:r>
            <a:r>
              <a:rPr lang="fi-FI" sz="1800" dirty="0"/>
              <a:t>poliittinen eläin oli </a:t>
            </a:r>
            <a:r>
              <a:rPr lang="fi-FI" sz="1800" dirty="0" err="1"/>
              <a:t>Hobbesin</a:t>
            </a:r>
            <a:r>
              <a:rPr lang="fi-FI" sz="1800" dirty="0"/>
              <a:t> myötä menettänyt luonnollisen taipumuksensa kohti yhteisöllistä elämää, ei yhteisö itsekään voinut ottaa omaa </a:t>
            </a:r>
            <a:r>
              <a:rPr lang="fi-FI" sz="1800" b="1" dirty="0"/>
              <a:t>luonnollisuuttaan</a:t>
            </a:r>
            <a:r>
              <a:rPr lang="fi-FI" sz="1800" dirty="0"/>
              <a:t> annettuna. </a:t>
            </a:r>
            <a:endParaRPr lang="fi-FI" sz="1800" dirty="0" smtClean="0"/>
          </a:p>
          <a:p>
            <a:r>
              <a:rPr lang="fi-FI" sz="1800" dirty="0" smtClean="0"/>
              <a:t>Olisi </a:t>
            </a:r>
            <a:r>
              <a:rPr lang="fi-FI" sz="1800" dirty="0"/>
              <a:t>kuitenkin liioiteltua väittää, että tämä kehitys olisi johtanut poliittisessa ajattelussa luonnollisuuden täydelliseen katoamiseen, esimerkiksi ruumis-metaforan väistymiseen ”valtiokoneen” tieltä: siirtymä luonnollisesta luonnottomaan sosiaalisuuteen ei merkinnyt yksiselitteistä siirtymistä orgaanisesta keinotekoiseen vaan päinvastoin, poliittisen ruumiin luonnollisuus oli sitä vastoin löydettävä poliittisten instituutioiden ulkopuolelta, tai se oli rakennettava lähtien liikkeelle täysin toisista periaatteesta. </a:t>
            </a:r>
          </a:p>
        </p:txBody>
      </p:sp>
      <p:sp>
        <p:nvSpPr>
          <p:cNvPr id="3" name="Title 2"/>
          <p:cNvSpPr>
            <a:spLocks noGrp="1"/>
          </p:cNvSpPr>
          <p:nvPr>
            <p:ph type="title"/>
          </p:nvPr>
        </p:nvSpPr>
        <p:spPr/>
        <p:txBody>
          <a:bodyPr/>
          <a:lstStyle/>
          <a:p>
            <a:r>
              <a:rPr lang="fi-FI" dirty="0" smtClean="0"/>
              <a:t>Yhteisön luonnollisuus katoaa</a:t>
            </a:r>
            <a:endParaRPr lang="fi-FI" dirty="0"/>
          </a:p>
        </p:txBody>
      </p:sp>
    </p:spTree>
    <p:extLst>
      <p:ext uri="{BB962C8B-B14F-4D97-AF65-F5344CB8AC3E}">
        <p14:creationId xmlns:p14="http://schemas.microsoft.com/office/powerpoint/2010/main" val="498158973"/>
      </p:ext>
    </p:extLst>
  </p:cSld>
  <p:clrMapOvr>
    <a:masterClrMapping/>
  </p:clrMapOvr>
</p:sld>
</file>

<file path=ppt/theme/theme1.xml><?xml version="1.0" encoding="utf-8"?>
<a:theme xmlns:a="http://schemas.openxmlformats.org/drawingml/2006/main" name="Office Theme">
  <a:themeElements>
    <a:clrScheme name="HY">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HY Gotham">
      <a:majorFont>
        <a:latin typeface="Gotham Narrow Bold"/>
        <a:ea typeface=""/>
        <a:cs typeface=""/>
      </a:majorFont>
      <a:minorFont>
        <a:latin typeface="Gotham Narrow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2082</Words>
  <Application>Microsoft Office PowerPoint</Application>
  <PresentationFormat>On-screen Show (4:3)</PresentationFormat>
  <Paragraphs>96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Poliittinen yhteisö</vt:lpstr>
      <vt:lpstr>Yhteisön lääketiede</vt:lpstr>
      <vt:lpstr>Talous ja lääketiede</vt:lpstr>
      <vt:lpstr>Lääketieteen oikeutus</vt:lpstr>
      <vt:lpstr>Taloushistoriaa…</vt:lpstr>
      <vt:lpstr>Lääketieteen terminologia</vt:lpstr>
      <vt:lpstr>Lääketiede talouden mallina</vt:lpstr>
      <vt:lpstr>Hobbesin mekanismi</vt:lpstr>
      <vt:lpstr>Yhteisön luonnollisuus katoaa</vt:lpstr>
      <vt:lpstr>Yhteisö persoonana</vt:lpstr>
      <vt:lpstr>massatietoisuus</vt:lpstr>
      <vt:lpstr>PowerPoint Presentation</vt:lpstr>
      <vt:lpstr>Yhteisö ruumiina</vt:lpstr>
      <vt:lpstr>Platonin ruumis</vt:lpstr>
      <vt:lpstr>ruumisvertaus</vt:lpstr>
      <vt:lpstr>Yhteisön perusta</vt:lpstr>
      <vt:lpstr>Taustalla Platonin teoria sielusta</vt:lpstr>
      <vt:lpstr>Poliittinen ruumis</vt:lpstr>
      <vt:lpstr>Ruumis yhdessäolon merkkinä</vt:lpstr>
      <vt:lpstr>Yhteisön perusta ulkopuolella</vt:lpstr>
      <vt:lpstr>Schmittin teoria</vt:lpstr>
      <vt:lpstr>Agonistinen politiikka</vt:lpstr>
      <vt:lpstr>satunnaisuus</vt:lpstr>
      <vt:lpstr>Euroopan kaksi merkitystä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2012-05-29T07:09:48Z</dcterms:created>
  <dcterms:modified xsi:type="dcterms:W3CDTF">2013-11-28T06:32:07Z</dcterms:modified>
</cp:coreProperties>
</file>