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8"/>
  </p:notesMasterIdLst>
  <p:sldIdLst>
    <p:sldId id="266" r:id="rId2"/>
    <p:sldId id="267" r:id="rId3"/>
    <p:sldId id="268" r:id="rId4"/>
    <p:sldId id="269"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2" r:id="rId26"/>
    <p:sldId id="293" r:id="rId2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5" autoAdjust="0"/>
    <p:restoredTop sz="90877" autoAdjust="0"/>
  </p:normalViewPr>
  <p:slideViewPr>
    <p:cSldViewPr snapToGrid="0" snapToObjects="1">
      <p:cViewPr varScale="1">
        <p:scale>
          <a:sx n="104" d="100"/>
          <a:sy n="104" d="100"/>
        </p:scale>
        <p:origin x="-1800" y="-78"/>
      </p:cViewPr>
      <p:guideLst>
        <p:guide orient="horz" pos="2160"/>
        <p:guide pos="2880"/>
      </p:guideLst>
    </p:cSldViewPr>
  </p:slideViewPr>
  <p:outlineViewPr>
    <p:cViewPr>
      <p:scale>
        <a:sx n="33" d="100"/>
        <a:sy n="33" d="100"/>
      </p:scale>
      <p:origin x="24" y="99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A3B5D9-9486-4EC5-89B3-4D94BEACC1FE}" type="datetimeFigureOut">
              <a:rPr lang="en-US" smtClean="0"/>
              <a:pPr/>
              <a:t>12/5/2013</a:t>
            </a:fld>
            <a:endParaRPr lang="en-US"/>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2DF5B6-EFA8-409D-AD7A-924F880C880A}" type="slidenum">
              <a:rPr lang="en-US" smtClean="0"/>
              <a:pPr/>
              <a:t>‹#›</a:t>
            </a:fld>
            <a:endParaRPr lang="en-US"/>
          </a:p>
        </p:txBody>
      </p:sp>
    </p:spTree>
    <p:extLst>
      <p:ext uri="{BB962C8B-B14F-4D97-AF65-F5344CB8AC3E}">
        <p14:creationId xmlns:p14="http://schemas.microsoft.com/office/powerpoint/2010/main" val="3259100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907C062C-37B8-4CFC-9BFA-4B65FEAE5165}" type="slidenum">
              <a:rPr lang="fi-FI" smtClean="0"/>
              <a:t>1</a:t>
            </a:fld>
            <a:endParaRPr lang="fi-FI"/>
          </a:p>
        </p:txBody>
      </p:sp>
    </p:spTree>
    <p:extLst>
      <p:ext uri="{BB962C8B-B14F-4D97-AF65-F5344CB8AC3E}">
        <p14:creationId xmlns:p14="http://schemas.microsoft.com/office/powerpoint/2010/main" val="733638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435429"/>
            <a:ext cx="7772400" cy="3165021"/>
          </a:xfrm>
        </p:spPr>
        <p:txBody>
          <a:bodyPr anchor="b" anchorCtr="0"/>
          <a:lstStyle>
            <a:lvl1pPr algn="ctr">
              <a:defRPr sz="8500" baseline="0"/>
            </a:lvl1pPr>
          </a:lstStyle>
          <a:p>
            <a:r>
              <a:rPr lang="fi-FI" dirty="0" smtClean="0"/>
              <a:t>CLICK TO ADD MASTER TITLE</a:t>
            </a:r>
            <a:endParaRPr lang="en-US" dirty="0"/>
          </a:p>
        </p:txBody>
      </p:sp>
      <p:sp>
        <p:nvSpPr>
          <p:cNvPr id="3" name="Subtitle 2"/>
          <p:cNvSpPr>
            <a:spLocks noGrp="1"/>
          </p:cNvSpPr>
          <p:nvPr>
            <p:ph type="subTitle" idx="1" hasCustomPrompt="1"/>
          </p:nvPr>
        </p:nvSpPr>
        <p:spPr>
          <a:xfrm>
            <a:off x="1371600" y="3766457"/>
            <a:ext cx="6400800" cy="783771"/>
          </a:xfrm>
        </p:spPr>
        <p:txBody>
          <a:bodyPr/>
          <a:lstStyle>
            <a:lvl1pPr marL="0" indent="0" algn="ctr">
              <a:buNone/>
              <a:defRPr cap="all"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ADD </a:t>
            </a:r>
            <a:r>
              <a:rPr lang="fi-FI" dirty="0" err="1" smtClean="0"/>
              <a:t>subtitle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4800" y="1494971"/>
            <a:ext cx="8841600" cy="3407773"/>
          </a:xfrm>
        </p:spPr>
        <p:txBody>
          <a:bodyPr anchor="ctr" anchorCtr="0"/>
          <a:lstStyle>
            <a:lvl1pPr algn="ctr">
              <a:lnSpc>
                <a:spcPct val="70000"/>
              </a:lnSpc>
              <a:defRPr sz="8500" cap="all" spc="-500" baseline="0"/>
            </a:lvl1pPr>
          </a:lstStyle>
          <a:p>
            <a:r>
              <a:rPr lang="fi-FI" dirty="0" smtClean="0"/>
              <a:t>CLICK TO EDIT MASTER TITLE STYLE</a:t>
            </a:r>
            <a:endParaRPr lang="en-US" dirty="0"/>
          </a:p>
        </p:txBody>
      </p:sp>
    </p:spTree>
    <p:extLst>
      <p:ext uri="{BB962C8B-B14F-4D97-AF65-F5344CB8AC3E}">
        <p14:creationId xmlns:p14="http://schemas.microsoft.com/office/powerpoint/2010/main" val="126590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Content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435430"/>
            <a:ext cx="7772400" cy="2256970"/>
          </a:xfrm>
        </p:spPr>
        <p:txBody>
          <a:bodyPr anchor="b" anchorCtr="0"/>
          <a:lstStyle>
            <a:lvl1pPr algn="ctr">
              <a:defRPr sz="6800" baseline="0"/>
            </a:lvl1pPr>
          </a:lstStyle>
          <a:p>
            <a:r>
              <a:rPr lang="fi-FI" dirty="0" smtClean="0"/>
              <a:t>CLICK TO EDIT MASTER TITLE STYLE</a:t>
            </a:r>
            <a:endParaRPr lang="en-US" dirty="0"/>
          </a:p>
        </p:txBody>
      </p:sp>
      <p:sp>
        <p:nvSpPr>
          <p:cNvPr id="3" name="Subtitle 2"/>
          <p:cNvSpPr>
            <a:spLocks noGrp="1"/>
          </p:cNvSpPr>
          <p:nvPr>
            <p:ph type="subTitle" idx="1"/>
          </p:nvPr>
        </p:nvSpPr>
        <p:spPr>
          <a:xfrm>
            <a:off x="685800" y="2823027"/>
            <a:ext cx="7772400" cy="2344059"/>
          </a:xfrm>
        </p:spPr>
        <p:txBody>
          <a:bodyPr/>
          <a:lstStyle>
            <a:lvl1pPr marL="0" indent="0" algn="ctr">
              <a:lnSpc>
                <a:spcPct val="75000"/>
              </a:lnSpc>
              <a:spcBef>
                <a:spcPts val="800"/>
              </a:spcBef>
              <a:buNone/>
              <a:defRPr sz="2400" cap="all"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spTree>
    <p:extLst>
      <p:ext uri="{BB962C8B-B14F-4D97-AF65-F5344CB8AC3E}">
        <p14:creationId xmlns:p14="http://schemas.microsoft.com/office/powerpoint/2010/main" val="285550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Basic">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200" y="1600200"/>
            <a:ext cx="8562000" cy="3622853"/>
          </a:xfrm>
        </p:spPr>
        <p:txBody>
          <a:body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7" name="Otsikko 6"/>
          <p:cNvSpPr>
            <a:spLocks noGrp="1"/>
          </p:cNvSpPr>
          <p:nvPr>
            <p:ph type="title" hasCustomPrompt="1"/>
          </p:nvPr>
        </p:nvSpPr>
        <p:spPr/>
        <p:txBody>
          <a:bodyPr/>
          <a:lstStyle/>
          <a:p>
            <a:r>
              <a:rPr lang="fi-FI" dirty="0" smtClean="0"/>
              <a:t>ADD TITLE</a:t>
            </a:r>
            <a:br>
              <a:rPr lang="fi-FI" dirty="0" smtClean="0"/>
            </a:br>
            <a:r>
              <a:rPr lang="fi-FI" dirty="0" smtClean="0"/>
              <a:t>HERE</a:t>
            </a:r>
            <a:endParaRPr lang="fi-FI"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icture">
    <p:bg>
      <p:bgPr>
        <a:solidFill>
          <a:schemeClr val="bg1">
            <a:lumMod val="8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200" y="1706400"/>
            <a:ext cx="8562000" cy="3516653"/>
          </a:xfrm>
        </p:spPr>
        <p:txBody>
          <a:bodyPr/>
          <a:lstStyle>
            <a:lvl1pPr marL="0" indent="0">
              <a:lnSpc>
                <a:spcPct val="75000"/>
              </a:lnSpc>
              <a:buFontTx/>
              <a:buNone/>
              <a:defRPr sz="1800" cap="all" spc="-40" baseline="0">
                <a:latin typeface="+mj-lt"/>
              </a:defRPr>
            </a:lvl1pPr>
            <a:lvl2pPr marL="457200" indent="0">
              <a:lnSpc>
                <a:spcPct val="75000"/>
              </a:lnSpc>
              <a:buFontTx/>
              <a:buNone/>
              <a:defRPr sz="1800" cap="all" spc="-40" baseline="0">
                <a:latin typeface="+mj-lt"/>
              </a:defRPr>
            </a:lvl2pPr>
            <a:lvl3pPr marL="914400" indent="0">
              <a:lnSpc>
                <a:spcPct val="75000"/>
              </a:lnSpc>
              <a:buFontTx/>
              <a:buNone/>
              <a:defRPr sz="1800" cap="all" spc="-40" baseline="0">
                <a:latin typeface="+mj-lt"/>
              </a:defRPr>
            </a:lvl3pPr>
            <a:lvl4pPr marL="1371600" indent="0">
              <a:lnSpc>
                <a:spcPct val="75000"/>
              </a:lnSpc>
              <a:buFontTx/>
              <a:buNone/>
              <a:defRPr sz="1800" cap="all" spc="-40" baseline="0">
                <a:latin typeface="+mj-lt"/>
              </a:defRPr>
            </a:lvl4pPr>
            <a:lvl5pPr marL="1828800" indent="0">
              <a:lnSpc>
                <a:spcPct val="75000"/>
              </a:lnSpc>
              <a:buFontTx/>
              <a:buNone/>
              <a:defRPr sz="1800" cap="all" spc="-40" baseline="0">
                <a:latin typeface="+mj-lt"/>
              </a:defRPr>
            </a:lvl5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7" name="Otsikko 6"/>
          <p:cNvSpPr>
            <a:spLocks noGrp="1"/>
          </p:cNvSpPr>
          <p:nvPr>
            <p:ph type="title" hasCustomPrompt="1"/>
          </p:nvPr>
        </p:nvSpPr>
        <p:spPr/>
        <p:txBody>
          <a:bodyPr/>
          <a:lstStyle/>
          <a:p>
            <a:r>
              <a:rPr lang="fi-FI" dirty="0" smtClean="0"/>
              <a:t>ADD TITLE</a:t>
            </a:r>
            <a:br>
              <a:rPr lang="fi-FI" dirty="0" smtClean="0"/>
            </a:br>
            <a:r>
              <a:rPr lang="fi-FI" dirty="0" smtClean="0"/>
              <a:t>HERE</a:t>
            </a:r>
            <a:endParaRPr lang="fi-FI" dirty="0"/>
          </a:p>
        </p:txBody>
      </p:sp>
      <p:grpSp>
        <p:nvGrpSpPr>
          <p:cNvPr id="8" name="Ryhmä 7"/>
          <p:cNvGrpSpPr/>
          <p:nvPr userDrawn="1"/>
        </p:nvGrpSpPr>
        <p:grpSpPr>
          <a:xfrm>
            <a:off x="-1" y="0"/>
            <a:ext cx="9145336" cy="6862856"/>
            <a:chOff x="-1" y="0"/>
            <a:chExt cx="9145336" cy="6862856"/>
          </a:xfrm>
        </p:grpSpPr>
        <p:sp>
          <p:nvSpPr>
            <p:cNvPr id="9" name="Suorakulmio 8"/>
            <p:cNvSpPr/>
            <p:nvPr userDrawn="1"/>
          </p:nvSpPr>
          <p:spPr>
            <a:xfrm>
              <a:off x="-1" y="0"/>
              <a:ext cx="9144000" cy="14525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0" name="Suorakulmio 9"/>
            <p:cNvSpPr/>
            <p:nvPr userDrawn="1"/>
          </p:nvSpPr>
          <p:spPr>
            <a:xfrm>
              <a:off x="0" y="6717600"/>
              <a:ext cx="9144000" cy="14525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1" name="Suorakulmio 10"/>
            <p:cNvSpPr/>
            <p:nvPr userDrawn="1"/>
          </p:nvSpPr>
          <p:spPr>
            <a:xfrm>
              <a:off x="0" y="0"/>
              <a:ext cx="144000" cy="6858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2" name="Suorakulmio 11"/>
            <p:cNvSpPr/>
            <p:nvPr userDrawn="1"/>
          </p:nvSpPr>
          <p:spPr>
            <a:xfrm>
              <a:off x="9001335" y="0"/>
              <a:ext cx="144000" cy="6858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grpSp>
      <p:pic>
        <p:nvPicPr>
          <p:cNvPr id="13" name="Kuva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12564" y="5200865"/>
            <a:ext cx="1915298" cy="1353600"/>
          </a:xfrm>
          <a:prstGeom prst="rect">
            <a:avLst/>
          </a:prstGeom>
        </p:spPr>
      </p:pic>
    </p:spTree>
    <p:extLst>
      <p:ext uri="{BB962C8B-B14F-4D97-AF65-F5344CB8AC3E}">
        <p14:creationId xmlns:p14="http://schemas.microsoft.com/office/powerpoint/2010/main" val="415950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icture Nega">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77200" y="1706400"/>
            <a:ext cx="8562000" cy="3516653"/>
          </a:xfrm>
        </p:spPr>
        <p:txBody>
          <a:bodyPr/>
          <a:lstStyle>
            <a:lvl1pPr marL="0" indent="0">
              <a:lnSpc>
                <a:spcPct val="75000"/>
              </a:lnSpc>
              <a:buFontTx/>
              <a:buNone/>
              <a:defRPr sz="1800" cap="all" spc="-40" baseline="0">
                <a:solidFill>
                  <a:srgbClr val="FFFFFF"/>
                </a:solidFill>
                <a:latin typeface="+mj-lt"/>
              </a:defRPr>
            </a:lvl1pPr>
            <a:lvl2pPr marL="457200" indent="0">
              <a:lnSpc>
                <a:spcPct val="75000"/>
              </a:lnSpc>
              <a:buFontTx/>
              <a:buNone/>
              <a:defRPr sz="1800" cap="all" spc="-40" baseline="0">
                <a:solidFill>
                  <a:srgbClr val="FFFFFF"/>
                </a:solidFill>
                <a:latin typeface="+mj-lt"/>
              </a:defRPr>
            </a:lvl2pPr>
            <a:lvl3pPr marL="914400" indent="0">
              <a:lnSpc>
                <a:spcPct val="75000"/>
              </a:lnSpc>
              <a:buFontTx/>
              <a:buNone/>
              <a:defRPr sz="1800" cap="all" spc="-40" baseline="0">
                <a:solidFill>
                  <a:srgbClr val="FFFFFF"/>
                </a:solidFill>
                <a:latin typeface="+mj-lt"/>
              </a:defRPr>
            </a:lvl3pPr>
            <a:lvl4pPr marL="1371600" indent="0">
              <a:lnSpc>
                <a:spcPct val="75000"/>
              </a:lnSpc>
              <a:buFontTx/>
              <a:buNone/>
              <a:defRPr sz="1800" cap="all" spc="-40" baseline="0">
                <a:solidFill>
                  <a:srgbClr val="FFFFFF"/>
                </a:solidFill>
                <a:latin typeface="+mj-lt"/>
              </a:defRPr>
            </a:lvl4pPr>
            <a:lvl5pPr marL="1828800" indent="0">
              <a:lnSpc>
                <a:spcPct val="75000"/>
              </a:lnSpc>
              <a:buFontTx/>
              <a:buNone/>
              <a:defRPr sz="1800" cap="all" spc="-40" baseline="0">
                <a:solidFill>
                  <a:srgbClr val="FFFFFF"/>
                </a:solidFill>
                <a:latin typeface="+mj-lt"/>
              </a:defRPr>
            </a:lvl5pPr>
          </a:lstStyle>
          <a:p>
            <a:pPr lvl="0"/>
            <a:r>
              <a:rPr lang="fi-FI" dirty="0" smtClean="0"/>
              <a:t>CLICK TO ADD TEXT</a:t>
            </a:r>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7" name="Otsikko 6"/>
          <p:cNvSpPr>
            <a:spLocks noGrp="1"/>
          </p:cNvSpPr>
          <p:nvPr>
            <p:ph type="title" hasCustomPrompt="1"/>
          </p:nvPr>
        </p:nvSpPr>
        <p:spPr/>
        <p:txBody>
          <a:bodyPr/>
          <a:lstStyle>
            <a:lvl1pPr>
              <a:defRPr>
                <a:solidFill>
                  <a:srgbClr val="FFFFFF"/>
                </a:solidFill>
              </a:defRPr>
            </a:lvl1pPr>
          </a:lstStyle>
          <a:p>
            <a:r>
              <a:rPr lang="fi-FI" dirty="0" smtClean="0"/>
              <a:t>ADD TITLE</a:t>
            </a:r>
            <a:br>
              <a:rPr lang="fi-FI" dirty="0" smtClean="0"/>
            </a:br>
            <a:r>
              <a:rPr lang="fi-FI" dirty="0" smtClean="0"/>
              <a:t>HERE</a:t>
            </a:r>
            <a:endParaRPr lang="fi-FI" dirty="0"/>
          </a:p>
        </p:txBody>
      </p:sp>
      <p:grpSp>
        <p:nvGrpSpPr>
          <p:cNvPr id="2" name="Ryhmä 1"/>
          <p:cNvGrpSpPr/>
          <p:nvPr userDrawn="1"/>
        </p:nvGrpSpPr>
        <p:grpSpPr>
          <a:xfrm>
            <a:off x="-1" y="0"/>
            <a:ext cx="9145336" cy="6862856"/>
            <a:chOff x="-1" y="0"/>
            <a:chExt cx="9145336" cy="6862856"/>
          </a:xfrm>
        </p:grpSpPr>
        <p:sp>
          <p:nvSpPr>
            <p:cNvPr id="9" name="Suorakulmio 8"/>
            <p:cNvSpPr/>
            <p:nvPr userDrawn="1"/>
          </p:nvSpPr>
          <p:spPr>
            <a:xfrm>
              <a:off x="-1" y="0"/>
              <a:ext cx="9144000" cy="14525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0" name="Suorakulmio 9"/>
            <p:cNvSpPr/>
            <p:nvPr userDrawn="1"/>
          </p:nvSpPr>
          <p:spPr>
            <a:xfrm>
              <a:off x="0" y="6717600"/>
              <a:ext cx="9144000" cy="14525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1" name="Suorakulmio 10"/>
            <p:cNvSpPr/>
            <p:nvPr userDrawn="1"/>
          </p:nvSpPr>
          <p:spPr>
            <a:xfrm>
              <a:off x="0" y="0"/>
              <a:ext cx="144000" cy="6858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2" name="Suorakulmio 11"/>
            <p:cNvSpPr/>
            <p:nvPr userDrawn="1"/>
          </p:nvSpPr>
          <p:spPr>
            <a:xfrm>
              <a:off x="9001335" y="0"/>
              <a:ext cx="144000" cy="6858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grpSp>
      <p:pic>
        <p:nvPicPr>
          <p:cNvPr id="13" name="Kuva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12564" y="5200865"/>
            <a:ext cx="1915297" cy="1353600"/>
          </a:xfrm>
          <a:prstGeom prst="rect">
            <a:avLst/>
          </a:prstGeom>
        </p:spPr>
      </p:pic>
    </p:spTree>
    <p:extLst>
      <p:ext uri="{BB962C8B-B14F-4D97-AF65-F5344CB8AC3E}">
        <p14:creationId xmlns:p14="http://schemas.microsoft.com/office/powerpoint/2010/main" val="2837403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7199" y="1600201"/>
            <a:ext cx="4378257" cy="36322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4" name="Content Placeholder 3"/>
          <p:cNvSpPr>
            <a:spLocks noGrp="1"/>
          </p:cNvSpPr>
          <p:nvPr>
            <p:ph sz="half" idx="2"/>
          </p:nvPr>
        </p:nvSpPr>
        <p:spPr>
          <a:xfrm>
            <a:off x="4468199" y="1600201"/>
            <a:ext cx="4378257" cy="36322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8" name="Otsikko 7"/>
          <p:cNvSpPr>
            <a:spLocks noGrp="1"/>
          </p:cNvSpPr>
          <p:nvPr>
            <p:ph type="title" hasCustomPrompt="1"/>
          </p:nvPr>
        </p:nvSpPr>
        <p:spPr/>
        <p:txBody>
          <a:bodyPr/>
          <a:lstStyle/>
          <a:p>
            <a:r>
              <a:rPr lang="fi-FI" dirty="0" smtClean="0"/>
              <a:t>ADD TITLE</a:t>
            </a:r>
            <a:br>
              <a:rPr lang="fi-FI" dirty="0" smtClean="0"/>
            </a:br>
            <a:r>
              <a:rPr lang="fi-FI" dirty="0" smtClean="0"/>
              <a:t>HERE</a:t>
            </a:r>
            <a:endParaRPr lang="fi-FI"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tsikko 5"/>
          <p:cNvSpPr>
            <a:spLocks noGrp="1"/>
          </p:cNvSpPr>
          <p:nvPr>
            <p:ph type="title" hasCustomPrompt="1"/>
          </p:nvPr>
        </p:nvSpPr>
        <p:spPr/>
        <p:txBody>
          <a:bodyPr/>
          <a:lstStyle/>
          <a:p>
            <a:r>
              <a:rPr lang="fi-FI" dirty="0" smtClean="0"/>
              <a:t>ADD TITLE</a:t>
            </a:r>
            <a:br>
              <a:rPr lang="fi-FI" dirty="0" smtClean="0"/>
            </a:br>
            <a:r>
              <a:rPr lang="fi-FI" dirty="0" smtClean="0"/>
              <a:t>HERE</a:t>
            </a:r>
            <a:endParaRPr lang="fi-FI"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Kuva 9" descr="taustakuva.jpg"/>
          <p:cNvPicPr>
            <a:picLocks noChangeAspect="1"/>
          </p:cNvPicPr>
          <p:nvPr userDrawn="1"/>
        </p:nvPicPr>
        <p:blipFill>
          <a:blip r:embed="rId11"/>
          <a:stretch>
            <a:fillRect/>
          </a:stretch>
        </p:blipFill>
        <p:spPr>
          <a:xfrm>
            <a:off x="0" y="0"/>
            <a:ext cx="9145588" cy="6858000"/>
          </a:xfrm>
          <a:prstGeom prst="rect">
            <a:avLst/>
          </a:prstGeom>
        </p:spPr>
      </p:pic>
      <p:pic>
        <p:nvPicPr>
          <p:cNvPr id="11" name="Kuva 1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612564" y="5200865"/>
            <a:ext cx="1915298" cy="1353600"/>
          </a:xfrm>
          <a:prstGeom prst="rect">
            <a:avLst/>
          </a:prstGeom>
        </p:spPr>
      </p:pic>
      <p:sp>
        <p:nvSpPr>
          <p:cNvPr id="1026" name="Title Placeholder 1"/>
          <p:cNvSpPr>
            <a:spLocks noGrp="1"/>
          </p:cNvSpPr>
          <p:nvPr>
            <p:ph type="title"/>
          </p:nvPr>
        </p:nvSpPr>
        <p:spPr bwMode="auto">
          <a:xfrm>
            <a:off x="277199" y="361684"/>
            <a:ext cx="8569257" cy="1249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dirty="0" smtClean="0"/>
              <a:t>ADD TITLE</a:t>
            </a:r>
            <a:br>
              <a:rPr lang="fi-FI" dirty="0" smtClean="0"/>
            </a:br>
            <a:r>
              <a:rPr lang="fi-FI" dirty="0" smtClean="0"/>
              <a:t>HERE</a:t>
            </a:r>
            <a:endParaRPr lang="en-US" dirty="0" smtClean="0"/>
          </a:p>
        </p:txBody>
      </p:sp>
      <p:sp>
        <p:nvSpPr>
          <p:cNvPr id="1027" name="Text Placeholder 2"/>
          <p:cNvSpPr>
            <a:spLocks noGrp="1"/>
          </p:cNvSpPr>
          <p:nvPr>
            <p:ph type="body" idx="1"/>
          </p:nvPr>
        </p:nvSpPr>
        <p:spPr bwMode="auto">
          <a:xfrm>
            <a:off x="277199" y="1600200"/>
            <a:ext cx="8569257" cy="36228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err="1" smtClean="0"/>
              <a:t>Second</a:t>
            </a:r>
            <a:r>
              <a:rPr lang="fi-FI" dirty="0" smtClean="0"/>
              <a:t> </a:t>
            </a:r>
            <a:r>
              <a:rPr lang="fi-FI" dirty="0" err="1" smtClean="0"/>
              <a:t>level</a:t>
            </a:r>
            <a:endParaRPr lang="fi-FI" dirty="0" smtClean="0"/>
          </a:p>
          <a:p>
            <a:pPr lvl="2"/>
            <a:r>
              <a:rPr lang="fi-FI" dirty="0" err="1" smtClean="0"/>
              <a:t>Third</a:t>
            </a:r>
            <a:r>
              <a:rPr lang="fi-FI" dirty="0" smtClean="0"/>
              <a:t>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smtClean="0"/>
          </a:p>
        </p:txBody>
      </p:sp>
      <p:sp>
        <p:nvSpPr>
          <p:cNvPr id="4" name="Date Placeholder 3"/>
          <p:cNvSpPr>
            <a:spLocks noGrp="1"/>
          </p:cNvSpPr>
          <p:nvPr>
            <p:ph type="dt" sz="half" idx="2"/>
          </p:nvPr>
        </p:nvSpPr>
        <p:spPr>
          <a:xfrm>
            <a:off x="319317" y="6554464"/>
            <a:ext cx="966558" cy="143879"/>
          </a:xfrm>
          <a:prstGeom prst="rect">
            <a:avLst/>
          </a:prstGeom>
        </p:spPr>
        <p:txBody>
          <a:bodyPr vert="horz" wrap="square" lIns="91440" tIns="45720" rIns="91440" bIns="45720" numCol="1" anchor="ctr" anchorCtr="0" compatLnSpc="1">
            <a:prstTxWarp prst="textNoShape">
              <a:avLst/>
            </a:prstTxWarp>
          </a:bodyPr>
          <a:lstStyle>
            <a:lvl1pPr>
              <a:defRPr sz="800">
                <a:solidFill>
                  <a:srgbClr val="898989"/>
                </a:solidFill>
              </a:defRPr>
            </a:lvl1pPr>
          </a:lstStyle>
          <a:p>
            <a:fld id="{F73508DC-A5BA-41E2-8FDE-47D9799DEFDB}" type="datetimeFigureOut">
              <a:rPr lang="en-US" smtClean="0"/>
              <a:pPr/>
              <a:t>12/5/2013</a:t>
            </a:fld>
            <a:endParaRPr lang="en-US"/>
          </a:p>
        </p:txBody>
      </p:sp>
      <p:sp>
        <p:nvSpPr>
          <p:cNvPr id="5" name="Footer Placeholder 4"/>
          <p:cNvSpPr>
            <a:spLocks noGrp="1"/>
          </p:cNvSpPr>
          <p:nvPr>
            <p:ph type="ftr" sz="quarter" idx="3"/>
          </p:nvPr>
        </p:nvSpPr>
        <p:spPr>
          <a:xfrm>
            <a:off x="2390775" y="6554464"/>
            <a:ext cx="4352925" cy="143879"/>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defRPr>
            </a:lvl1pPr>
          </a:lstStyle>
          <a:p>
            <a:pPr>
              <a:defRPr/>
            </a:pPr>
            <a:endParaRPr lang="en-US" dirty="0"/>
          </a:p>
        </p:txBody>
      </p:sp>
      <p:sp>
        <p:nvSpPr>
          <p:cNvPr id="6" name="Slide Number Placeholder 5"/>
          <p:cNvSpPr>
            <a:spLocks noGrp="1"/>
          </p:cNvSpPr>
          <p:nvPr>
            <p:ph type="sldNum" sz="quarter" idx="4"/>
          </p:nvPr>
        </p:nvSpPr>
        <p:spPr>
          <a:xfrm>
            <a:off x="8320088" y="6554464"/>
            <a:ext cx="531800" cy="143879"/>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898989"/>
                </a:solidFill>
              </a:defRPr>
            </a:lvl1pPr>
          </a:lstStyle>
          <a:p>
            <a:fld id="{2764C9DE-4D71-4A58-A48A-44AAD841EF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7" r:id="rId2"/>
    <p:sldLayoutId id="2147483660" r:id="rId3"/>
    <p:sldLayoutId id="2147483651" r:id="rId4"/>
    <p:sldLayoutId id="2147483658" r:id="rId5"/>
    <p:sldLayoutId id="2147483659" r:id="rId6"/>
    <p:sldLayoutId id="2147483653" r:id="rId7"/>
    <p:sldLayoutId id="2147483655" r:id="rId8"/>
    <p:sldLayoutId id="2147483656" r:id="rId9"/>
  </p:sldLayoutIdLst>
  <p:txStyles>
    <p:titleStyle>
      <a:lvl1pPr algn="l" defTabSz="457200" rtl="0" fontAlgn="base">
        <a:lnSpc>
          <a:spcPct val="65000"/>
        </a:lnSpc>
        <a:spcBef>
          <a:spcPct val="0"/>
        </a:spcBef>
        <a:spcAft>
          <a:spcPct val="0"/>
        </a:spcAft>
        <a:defRPr sz="5400" kern="1200" cap="all" spc="-300" baseline="0">
          <a:solidFill>
            <a:schemeClr val="tx1"/>
          </a:solidFill>
          <a:latin typeface="+mj-lt"/>
          <a:ea typeface="ＭＳ Ｐゴシック" pitchFamily="34" charset="-128"/>
          <a:cs typeface="+mj-cs"/>
        </a:defRPr>
      </a:lvl1pPr>
      <a:lvl2pPr algn="ctr" defTabSz="457200" rtl="0" fontAlgn="base">
        <a:spcBef>
          <a:spcPct val="0"/>
        </a:spcBef>
        <a:spcAft>
          <a:spcPct val="0"/>
        </a:spcAft>
        <a:defRPr sz="4400">
          <a:solidFill>
            <a:schemeClr val="tx1"/>
          </a:solidFill>
          <a:latin typeface="Calibri" pitchFamily="34" charset="0"/>
          <a:ea typeface="ＭＳ Ｐゴシック" pitchFamily="34" charset="-128"/>
        </a:defRPr>
      </a:lvl2pPr>
      <a:lvl3pPr algn="ctr" defTabSz="457200" rtl="0" fontAlgn="base">
        <a:spcBef>
          <a:spcPct val="0"/>
        </a:spcBef>
        <a:spcAft>
          <a:spcPct val="0"/>
        </a:spcAft>
        <a:defRPr sz="4400">
          <a:solidFill>
            <a:schemeClr val="tx1"/>
          </a:solidFill>
          <a:latin typeface="Calibri" pitchFamily="34" charset="0"/>
          <a:ea typeface="ＭＳ Ｐゴシック" pitchFamily="34" charset="-128"/>
        </a:defRPr>
      </a:lvl3pPr>
      <a:lvl4pPr algn="ctr" defTabSz="457200" rtl="0" fontAlgn="base">
        <a:spcBef>
          <a:spcPct val="0"/>
        </a:spcBef>
        <a:spcAft>
          <a:spcPct val="0"/>
        </a:spcAft>
        <a:defRPr sz="4400">
          <a:solidFill>
            <a:schemeClr val="tx1"/>
          </a:solidFill>
          <a:latin typeface="Calibri" pitchFamily="34" charset="0"/>
          <a:ea typeface="ＭＳ Ｐゴシック" pitchFamily="34" charset="-128"/>
        </a:defRPr>
      </a:lvl4pPr>
      <a:lvl5pPr algn="ctr" defTabSz="457200" rtl="0" fontAlgn="base">
        <a:spcBef>
          <a:spcPct val="0"/>
        </a:spcBef>
        <a:spcAft>
          <a:spcPct val="0"/>
        </a:spcAft>
        <a:defRPr sz="4400">
          <a:solidFill>
            <a:schemeClr val="tx1"/>
          </a:solidFill>
          <a:latin typeface="Calibri" pitchFamily="34" charset="0"/>
          <a:ea typeface="ＭＳ Ｐゴシック" pitchFamily="34" charset="-128"/>
        </a:defRPr>
      </a:lvl5pPr>
      <a:lvl6pPr marL="457200" algn="ctr" defTabSz="457200" rtl="0" fontAlgn="base">
        <a:spcBef>
          <a:spcPct val="0"/>
        </a:spcBef>
        <a:spcAft>
          <a:spcPct val="0"/>
        </a:spcAft>
        <a:defRPr sz="4400">
          <a:solidFill>
            <a:schemeClr val="tx1"/>
          </a:solidFill>
          <a:latin typeface="Calibri" pitchFamily="34" charset="0"/>
          <a:ea typeface="ＭＳ Ｐゴシック" pitchFamily="34"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pitchFamily="34"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pitchFamily="34"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pitchFamily="34" charset="-128"/>
        </a:defRPr>
      </a:lvl9pPr>
    </p:titleStyle>
    <p:bodyStyle>
      <a:lvl1pPr marL="180975" indent="-180975"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1pPr>
      <a:lvl2pPr marL="355600" indent="-174625"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2pPr>
      <a:lvl3pPr marL="536575" indent="-180975"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3pPr>
      <a:lvl4pPr marL="719138" indent="-182563"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900113" indent="-180975"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00450"/>
            <a:ext cx="6400800" cy="1594119"/>
          </a:xfrm>
        </p:spPr>
        <p:txBody>
          <a:bodyPr>
            <a:normAutofit/>
          </a:bodyPr>
          <a:lstStyle/>
          <a:p>
            <a:r>
              <a:rPr lang="fi-FI" dirty="0" smtClean="0">
                <a:solidFill>
                  <a:schemeClr val="tx1"/>
                </a:solidFill>
              </a:rPr>
              <a:t>Poliittinen Filosofia, luento 4</a:t>
            </a:r>
          </a:p>
        </p:txBody>
      </p:sp>
      <p:sp>
        <p:nvSpPr>
          <p:cNvPr id="2" name="Title 1"/>
          <p:cNvSpPr>
            <a:spLocks noGrp="1"/>
          </p:cNvSpPr>
          <p:nvPr>
            <p:ph type="ctrTitle"/>
          </p:nvPr>
        </p:nvSpPr>
        <p:spPr/>
        <p:txBody>
          <a:bodyPr/>
          <a:lstStyle/>
          <a:p>
            <a:r>
              <a:rPr lang="fi-FI" sz="5500" dirty="0" smtClean="0">
                <a:solidFill>
                  <a:schemeClr val="tx1"/>
                </a:solidFill>
              </a:rPr>
              <a:t>Demokratia</a:t>
            </a:r>
            <a:endParaRPr lang="fi-FI" sz="5500" dirty="0">
              <a:solidFill>
                <a:schemeClr val="tx1"/>
              </a:solidFill>
            </a:endParaRPr>
          </a:p>
        </p:txBody>
      </p:sp>
    </p:spTree>
    <p:extLst>
      <p:ext uri="{BB962C8B-B14F-4D97-AF65-F5344CB8AC3E}">
        <p14:creationId xmlns:p14="http://schemas.microsoft.com/office/powerpoint/2010/main" val="1216856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a:t>Toiseksi: demokratian pitäminen ensi sijassa eurooppalaisena keksintönä on samalla tavoin historian vääristelemistä. </a:t>
            </a:r>
            <a:endParaRPr lang="fi-FI" dirty="0" smtClean="0"/>
          </a:p>
          <a:p>
            <a:r>
              <a:rPr lang="fi-FI" dirty="0" smtClean="0"/>
              <a:t>Kreikkalaisista </a:t>
            </a:r>
            <a:r>
              <a:rPr lang="fi-FI" dirty="0"/>
              <a:t>historioitsijoista esimerkiksi </a:t>
            </a:r>
            <a:r>
              <a:rPr lang="fi-FI" dirty="0" err="1"/>
              <a:t>Herodotos</a:t>
            </a:r>
            <a:r>
              <a:rPr lang="fi-FI" dirty="0"/>
              <a:t> piti demokratiaa persialaisena tuontitavarana, ja nykyinen historiankirjoitus paikantaa demokratian varhaisimmat muodot intialaiseen yhteiskuntaan</a:t>
            </a:r>
            <a:r>
              <a:rPr lang="fi-FI" dirty="0" smtClean="0"/>
              <a:t>.</a:t>
            </a:r>
          </a:p>
          <a:p>
            <a:r>
              <a:rPr lang="fi-FI" dirty="0" smtClean="0"/>
              <a:t>Kreikkalaisen </a:t>
            </a:r>
            <a:r>
              <a:rPr lang="fi-FI" dirty="0"/>
              <a:t>demokratian kukoistuskausi oli itse asiassa varsin lyhyt: sen alkupisteenä olivat </a:t>
            </a:r>
            <a:r>
              <a:rPr lang="fi-FI" dirty="0" err="1"/>
              <a:t>Kleistheneen</a:t>
            </a:r>
            <a:r>
              <a:rPr lang="fi-FI" dirty="0"/>
              <a:t> maareformit (n. 508 eaa.), joka siirsi vallan neljältä pääheimolta autonomisiin hallinnan yksiköihin, </a:t>
            </a:r>
            <a:r>
              <a:rPr lang="fi-FI" i="1" dirty="0" err="1"/>
              <a:t>demeihin</a:t>
            </a:r>
            <a:r>
              <a:rPr lang="fi-FI" dirty="0"/>
              <a:t>. </a:t>
            </a:r>
            <a:endParaRPr lang="fi-FI" dirty="0" smtClean="0"/>
          </a:p>
          <a:p>
            <a:r>
              <a:rPr lang="fi-FI" dirty="0" smtClean="0"/>
              <a:t>Ateenan </a:t>
            </a:r>
            <a:r>
              <a:rPr lang="fi-FI" dirty="0"/>
              <a:t>tappio Spartalle 400-luvun loppupuolella korvasi demokratian ns. 30 tyrannin hallinnolla, jonka jälkeen demokratia ei enää palannut entisessä muodossaan.</a:t>
            </a:r>
          </a:p>
          <a:p>
            <a:endParaRPr lang="fi-FI" dirty="0"/>
          </a:p>
        </p:txBody>
      </p:sp>
      <p:sp>
        <p:nvSpPr>
          <p:cNvPr id="3" name="Title 2"/>
          <p:cNvSpPr>
            <a:spLocks noGrp="1"/>
          </p:cNvSpPr>
          <p:nvPr>
            <p:ph type="title"/>
          </p:nvPr>
        </p:nvSpPr>
        <p:spPr/>
        <p:txBody>
          <a:bodyPr/>
          <a:lstStyle/>
          <a:p>
            <a:r>
              <a:rPr lang="fi-FI" dirty="0" smtClean="0"/>
              <a:t>Demokratia ja </a:t>
            </a:r>
            <a:r>
              <a:rPr lang="fi-FI" dirty="0" err="1" smtClean="0"/>
              <a:t>eurooppa</a:t>
            </a:r>
            <a:r>
              <a:rPr lang="fi-FI" dirty="0" smtClean="0"/>
              <a:t>?</a:t>
            </a:r>
            <a:endParaRPr lang="fi-FI" dirty="0"/>
          </a:p>
        </p:txBody>
      </p:sp>
    </p:spTree>
    <p:extLst>
      <p:ext uri="{BB962C8B-B14F-4D97-AF65-F5344CB8AC3E}">
        <p14:creationId xmlns:p14="http://schemas.microsoft.com/office/powerpoint/2010/main" val="3897201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sz="1800" dirty="0"/>
              <a:t>Kolmanneksi, kuten olemme jo näillä luennoilla nähneet, eurooppalaisen sivistyksen tai kulttuuriperinnön samastaminen demokratiaan tuntuu vähintäänkin kyseenalaiselta. </a:t>
            </a:r>
            <a:endParaRPr lang="fi-FI" sz="1800" dirty="0" smtClean="0"/>
          </a:p>
          <a:p>
            <a:r>
              <a:rPr lang="fi-FI" sz="1800" dirty="0" smtClean="0"/>
              <a:t>Ne </a:t>
            </a:r>
            <a:r>
              <a:rPr lang="fi-FI" sz="1800" dirty="0"/>
              <a:t>filosofit, joita pidämme länsimaisen tieteen perustajina – siis Platon ja Aristoteles – suhtautuivat varsin penseästi demokratian järjellisyyteen. Ajatus siitä, että länsimainen kulttuurihistoria (jota </a:t>
            </a:r>
            <a:r>
              <a:rPr lang="fi-FI" sz="1800" dirty="0" err="1"/>
              <a:t>d’Estaign</a:t>
            </a:r>
            <a:r>
              <a:rPr lang="fi-FI" sz="1800" dirty="0"/>
              <a:t> piti siis sivistyksen historiana) samastuisi demokratian historiaan ei ole ainoastaan yksipuolinen vaan yksiselitteisesti väärä. </a:t>
            </a:r>
            <a:endParaRPr lang="fi-FI" sz="1800" dirty="0" smtClean="0"/>
          </a:p>
          <a:p>
            <a:r>
              <a:rPr lang="fi-FI" sz="1800" dirty="0" smtClean="0"/>
              <a:t>Ennen </a:t>
            </a:r>
            <a:r>
              <a:rPr lang="fi-FI" sz="1800" dirty="0"/>
              <a:t>1800-lukua eläneistä ajattelijoista on erittäin vaikea löytää hahmoa, joka suhtautuisi erityisen myönteisesti demokratiaan. Esimerkiksi valistuksen ajan keskeisin filosofi Immanuel Kant näki demokratian johtavan väistämättä despotismiin, sillä tässä järjestelmässä oikeus samaistuu ainoastaan suuren enemmistön tahtoon. </a:t>
            </a:r>
            <a:r>
              <a:rPr lang="fi-FI" sz="1800" dirty="0" smtClean="0"/>
              <a:t>(vrt. Björn Wahlroosin </a:t>
            </a:r>
            <a:r>
              <a:rPr lang="fi-FI" sz="1800" i="1" dirty="0" smtClean="0"/>
              <a:t>Markkinat ja demokratia</a:t>
            </a:r>
            <a:r>
              <a:rPr lang="fi-FI" sz="1800" dirty="0" smtClean="0"/>
              <a:t>)</a:t>
            </a:r>
            <a:endParaRPr lang="fi-FI" sz="1800" dirty="0"/>
          </a:p>
        </p:txBody>
      </p:sp>
      <p:sp>
        <p:nvSpPr>
          <p:cNvPr id="3" name="Title 2"/>
          <p:cNvSpPr>
            <a:spLocks noGrp="1"/>
          </p:cNvSpPr>
          <p:nvPr>
            <p:ph type="title"/>
          </p:nvPr>
        </p:nvSpPr>
        <p:spPr/>
        <p:txBody>
          <a:bodyPr/>
          <a:lstStyle/>
          <a:p>
            <a:r>
              <a:rPr lang="fi-FI" dirty="0" smtClean="0"/>
              <a:t>Demokratia ei suosiossa</a:t>
            </a:r>
            <a:endParaRPr lang="fi-FI" dirty="0"/>
          </a:p>
        </p:txBody>
      </p:sp>
    </p:spTree>
    <p:extLst>
      <p:ext uri="{BB962C8B-B14F-4D97-AF65-F5344CB8AC3E}">
        <p14:creationId xmlns:p14="http://schemas.microsoft.com/office/powerpoint/2010/main" val="3478154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a:t>Näiden huomioiden lisäksi itse demokratian käsite näyttää olevan altis epäilyksille: mitä </a:t>
            </a:r>
            <a:r>
              <a:rPr lang="fi-FI" i="1" dirty="0"/>
              <a:t>demokratialla</a:t>
            </a:r>
            <a:r>
              <a:rPr lang="fi-FI" dirty="0"/>
              <a:t> tarkoitetaan? </a:t>
            </a:r>
            <a:endParaRPr lang="fi-FI" dirty="0" smtClean="0"/>
          </a:p>
          <a:p>
            <a:r>
              <a:rPr lang="fi-FI" dirty="0" smtClean="0"/>
              <a:t>Tarkoitetaanko </a:t>
            </a:r>
            <a:r>
              <a:rPr lang="fi-FI" dirty="0"/>
              <a:t>sillä ennen kaikkea poliittista järjestelmää, jota luonnehtii vaalijärjestelmä, edustuksellisuus ja kansan kyky vaihtaa päättäjät tasaisin väliajoin? </a:t>
            </a:r>
            <a:endParaRPr lang="fi-FI" dirty="0" smtClean="0"/>
          </a:p>
          <a:p>
            <a:r>
              <a:rPr lang="fi-FI" dirty="0" smtClean="0"/>
              <a:t>Vai </a:t>
            </a:r>
            <a:r>
              <a:rPr lang="fi-FI" dirty="0"/>
              <a:t>tarkoitetaanko sillä ennen kaikkea poliittista prosessia, jossa tieto on kansan saatavilla ja joka perustuu suoran vallankäytön sijaan keskustelulle ja konsensuksen muodostamiselle? </a:t>
            </a:r>
            <a:endParaRPr lang="fi-FI" dirty="0" smtClean="0"/>
          </a:p>
          <a:p>
            <a:r>
              <a:rPr lang="fi-FI" dirty="0" smtClean="0"/>
              <a:t>Vai </a:t>
            </a:r>
            <a:r>
              <a:rPr lang="fi-FI" dirty="0"/>
              <a:t>onko demokratiassa kyse pikemminkin siitä, että poliittisen järjestelmän perusta on olemuksellisesti </a:t>
            </a:r>
            <a:r>
              <a:rPr lang="fi-FI" dirty="0" err="1"/>
              <a:t>monenkeskeinen</a:t>
            </a:r>
            <a:r>
              <a:rPr lang="fi-FI" dirty="0"/>
              <a:t>, ts. siitä, että hyväksymme poliittisen aluetta luonnehtivan perustavan mielipiteiden moneuden?</a:t>
            </a:r>
          </a:p>
          <a:p>
            <a:endParaRPr lang="fi-FI" dirty="0"/>
          </a:p>
        </p:txBody>
      </p:sp>
      <p:sp>
        <p:nvSpPr>
          <p:cNvPr id="3" name="Title 2"/>
          <p:cNvSpPr>
            <a:spLocks noGrp="1"/>
          </p:cNvSpPr>
          <p:nvPr>
            <p:ph type="title"/>
          </p:nvPr>
        </p:nvSpPr>
        <p:spPr/>
        <p:txBody>
          <a:bodyPr/>
          <a:lstStyle/>
          <a:p>
            <a:r>
              <a:rPr lang="fi-FI" dirty="0" smtClean="0"/>
              <a:t>Mitä demokratia on</a:t>
            </a:r>
            <a:endParaRPr lang="fi-FI" dirty="0"/>
          </a:p>
        </p:txBody>
      </p:sp>
    </p:spTree>
    <p:extLst>
      <p:ext uri="{BB962C8B-B14F-4D97-AF65-F5344CB8AC3E}">
        <p14:creationId xmlns:p14="http://schemas.microsoft.com/office/powerpoint/2010/main" val="3906086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smtClean="0"/>
              <a:t>Nykykeskustelussa demokratia yleensä määritellään suhteessa kolmeen keskeiseen tyyppiin:</a:t>
            </a:r>
          </a:p>
          <a:p>
            <a:r>
              <a:rPr lang="fi-FI" b="1" dirty="0" err="1" smtClean="0"/>
              <a:t>Republikanistinen</a:t>
            </a:r>
            <a:r>
              <a:rPr lang="fi-FI" b="1" dirty="0" smtClean="0"/>
              <a:t> </a:t>
            </a:r>
            <a:r>
              <a:rPr lang="fi-FI" dirty="0" smtClean="0"/>
              <a:t>demokratiakäsitys: demokratian ytimessä tasavaltalaiset instituutiot ja yksilön oikeudet</a:t>
            </a:r>
          </a:p>
          <a:p>
            <a:r>
              <a:rPr lang="fi-FI" b="1" dirty="0" err="1" smtClean="0"/>
              <a:t>Deliberatiivinen</a:t>
            </a:r>
            <a:r>
              <a:rPr lang="fi-FI" dirty="0" smtClean="0"/>
              <a:t> demokratia: demokratian ytimessä keskustelu ja mielipiteiden vaihto, kansan saatava muodostaa mielipide julkisessa keskustelussa. Tiedon julkisuus.</a:t>
            </a:r>
          </a:p>
          <a:p>
            <a:r>
              <a:rPr lang="fi-FI" b="1" dirty="0" err="1" smtClean="0"/>
              <a:t>Agonistinen</a:t>
            </a:r>
            <a:r>
              <a:rPr lang="fi-FI" b="1" dirty="0" smtClean="0"/>
              <a:t> </a:t>
            </a:r>
            <a:r>
              <a:rPr lang="fi-FI" dirty="0" smtClean="0"/>
              <a:t>demokratiakäsitys: demokratian ytimessä kahden tai useamman ryhmän kamppailu, ei konsensushakuisuus</a:t>
            </a:r>
            <a:endParaRPr lang="fi-FI" dirty="0"/>
          </a:p>
        </p:txBody>
      </p:sp>
      <p:sp>
        <p:nvSpPr>
          <p:cNvPr id="3" name="Title 2"/>
          <p:cNvSpPr>
            <a:spLocks noGrp="1"/>
          </p:cNvSpPr>
          <p:nvPr>
            <p:ph type="title"/>
          </p:nvPr>
        </p:nvSpPr>
        <p:spPr/>
        <p:txBody>
          <a:bodyPr/>
          <a:lstStyle/>
          <a:p>
            <a:r>
              <a:rPr lang="fi-FI" dirty="0" smtClean="0"/>
              <a:t>Demokratian tyypit</a:t>
            </a:r>
            <a:endParaRPr lang="fi-FI" dirty="0"/>
          </a:p>
        </p:txBody>
      </p:sp>
    </p:spTree>
    <p:extLst>
      <p:ext uri="{BB962C8B-B14F-4D97-AF65-F5344CB8AC3E}">
        <p14:creationId xmlns:p14="http://schemas.microsoft.com/office/powerpoint/2010/main" val="2339621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a:t>Käsittelen aluksi Jean-Jacques </a:t>
            </a:r>
            <a:r>
              <a:rPr lang="fi-FI" dirty="0" err="1"/>
              <a:t>Rousseaun</a:t>
            </a:r>
            <a:r>
              <a:rPr lang="fi-FI" dirty="0"/>
              <a:t> </a:t>
            </a:r>
            <a:r>
              <a:rPr lang="fi-FI" dirty="0" smtClean="0"/>
              <a:t>(1712-1788) poliittista </a:t>
            </a:r>
            <a:r>
              <a:rPr lang="fi-FI" dirty="0"/>
              <a:t>ajattelua</a:t>
            </a:r>
            <a:r>
              <a:rPr lang="fi-FI" dirty="0" smtClean="0"/>
              <a:t>.</a:t>
            </a:r>
          </a:p>
          <a:p>
            <a:r>
              <a:rPr lang="fi-FI" dirty="0" err="1" smtClean="0"/>
              <a:t>Rousseau</a:t>
            </a:r>
            <a:r>
              <a:rPr lang="fi-FI" dirty="0" smtClean="0"/>
              <a:t> on mielenkiintoinen </a:t>
            </a:r>
            <a:r>
              <a:rPr lang="fi-FI" dirty="0"/>
              <a:t>hahmo, jonka merkitys Ranskan vallankumouksen kannalta </a:t>
            </a:r>
            <a:r>
              <a:rPr lang="fi-FI" dirty="0" smtClean="0"/>
              <a:t>keskeinen (</a:t>
            </a:r>
            <a:r>
              <a:rPr lang="fi-FI" dirty="0" err="1" smtClean="0"/>
              <a:t>Robespierre</a:t>
            </a:r>
            <a:r>
              <a:rPr lang="fi-FI" dirty="0" smtClean="0"/>
              <a:t> ja </a:t>
            </a:r>
            <a:r>
              <a:rPr lang="fi-FI" dirty="0" err="1" smtClean="0"/>
              <a:t>Saint-Just</a:t>
            </a:r>
            <a:r>
              <a:rPr lang="fi-FI" dirty="0" smtClean="0"/>
              <a:t> vaikuttuivat)</a:t>
            </a:r>
          </a:p>
          <a:p>
            <a:r>
              <a:rPr lang="fi-FI" dirty="0" smtClean="0"/>
              <a:t>Sveitsissä asunut </a:t>
            </a:r>
            <a:r>
              <a:rPr lang="fi-FI" dirty="0" err="1" smtClean="0"/>
              <a:t>Rousseau</a:t>
            </a:r>
            <a:r>
              <a:rPr lang="fi-FI" dirty="0" smtClean="0"/>
              <a:t> myös kirjoitti aikana, jolloin parlamentaarinen järjestelmä oli ottamassa ensimmäisiä askeliaan 1700-luvun Englannissa ja Ruotsissa</a:t>
            </a:r>
          </a:p>
          <a:p>
            <a:r>
              <a:rPr lang="fi-FI" dirty="0" err="1" smtClean="0"/>
              <a:t>Rousseau</a:t>
            </a:r>
            <a:r>
              <a:rPr lang="fi-FI" dirty="0" smtClean="0"/>
              <a:t> oli, tietyin varauksin, demokratian kannattaja ja hänen ajatuksensa yleistahdosta on keskeinen demokratian historian kannalta</a:t>
            </a:r>
          </a:p>
          <a:p>
            <a:endParaRPr lang="fi-FI" dirty="0"/>
          </a:p>
        </p:txBody>
      </p:sp>
      <p:sp>
        <p:nvSpPr>
          <p:cNvPr id="3" name="Title 2"/>
          <p:cNvSpPr>
            <a:spLocks noGrp="1"/>
          </p:cNvSpPr>
          <p:nvPr>
            <p:ph type="title"/>
          </p:nvPr>
        </p:nvSpPr>
        <p:spPr/>
        <p:txBody>
          <a:bodyPr/>
          <a:lstStyle/>
          <a:p>
            <a:r>
              <a:rPr lang="fi-FI" dirty="0" err="1" smtClean="0"/>
              <a:t>Rousseau</a:t>
            </a:r>
            <a:r>
              <a:rPr lang="fi-FI" dirty="0" smtClean="0"/>
              <a:t> ja demokratia</a:t>
            </a:r>
            <a:endParaRPr lang="fi-FI" dirty="0"/>
          </a:p>
        </p:txBody>
      </p:sp>
    </p:spTree>
    <p:extLst>
      <p:ext uri="{BB962C8B-B14F-4D97-AF65-F5344CB8AC3E}">
        <p14:creationId xmlns:p14="http://schemas.microsoft.com/office/powerpoint/2010/main" val="857301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err="1" smtClean="0"/>
              <a:t>Rousseaun</a:t>
            </a:r>
            <a:r>
              <a:rPr lang="fi-FI" dirty="0" smtClean="0"/>
              <a:t> yhteiskunta-ajattelua ohjasi käsitys, jonka mukaan eurooppalainen yhteiskuntajärjestys oli epäoikeudenmukainen. Maanomistus ja </a:t>
            </a:r>
            <a:r>
              <a:rPr lang="fi-FI" dirty="0" err="1" smtClean="0"/>
              <a:t>polittinen</a:t>
            </a:r>
            <a:r>
              <a:rPr lang="fi-FI" dirty="0" smtClean="0"/>
              <a:t> yksinvalta perusteettomia</a:t>
            </a:r>
          </a:p>
          <a:p>
            <a:r>
              <a:rPr lang="fi-FI" dirty="0" smtClean="0"/>
              <a:t>Tutkielma: </a:t>
            </a:r>
            <a:r>
              <a:rPr lang="fi-FI" i="1" dirty="0" smtClean="0"/>
              <a:t>Eriarvoisuuden alkuperästä ihmisten keskuudessa (</a:t>
            </a:r>
            <a:r>
              <a:rPr lang="fi-FI" dirty="0" smtClean="0"/>
              <a:t>1755) kritisoi sopimusteoreetikkoja siitä, että ihmisten suojautumisen halua käytetään perusteena vallitsevan järjestelmän oikeuttamiselle.</a:t>
            </a:r>
          </a:p>
          <a:p>
            <a:r>
              <a:rPr lang="fi-FI" dirty="0" smtClean="0"/>
              <a:t>Mutta luonnontila ei ole konfliktikeskeinen, vaan siinä jokainen yksilö elää sopusoinnussa luonnon kanssa</a:t>
            </a:r>
          </a:p>
          <a:p>
            <a:r>
              <a:rPr lang="fi-FI" dirty="0" smtClean="0"/>
              <a:t>Kulttuuri, sivilisaatio ja yksityisomaisuus kaiken pahan alku ja juuri</a:t>
            </a:r>
            <a:endParaRPr lang="fi-FI" dirty="0"/>
          </a:p>
        </p:txBody>
      </p:sp>
      <p:sp>
        <p:nvSpPr>
          <p:cNvPr id="3" name="Title 2"/>
          <p:cNvSpPr>
            <a:spLocks noGrp="1"/>
          </p:cNvSpPr>
          <p:nvPr>
            <p:ph type="title"/>
          </p:nvPr>
        </p:nvSpPr>
        <p:spPr/>
        <p:txBody>
          <a:bodyPr/>
          <a:lstStyle/>
          <a:p>
            <a:r>
              <a:rPr lang="fi-FI" sz="4400" dirty="0" err="1" smtClean="0"/>
              <a:t>Rousseaun</a:t>
            </a:r>
            <a:r>
              <a:rPr lang="fi-FI" sz="4400" dirty="0" smtClean="0"/>
              <a:t> kritiikki sopimusteorioita kohtaan</a:t>
            </a:r>
            <a:endParaRPr lang="fi-FI" sz="4400" dirty="0"/>
          </a:p>
        </p:txBody>
      </p:sp>
    </p:spTree>
    <p:extLst>
      <p:ext uri="{BB962C8B-B14F-4D97-AF65-F5344CB8AC3E}">
        <p14:creationId xmlns:p14="http://schemas.microsoft.com/office/powerpoint/2010/main" val="1488085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err="1" smtClean="0"/>
              <a:t>Rousseau</a:t>
            </a:r>
            <a:r>
              <a:rPr lang="fi-FI" dirty="0" smtClean="0"/>
              <a:t> ei silti hylännyt ajatusta sopimuksesta </a:t>
            </a:r>
          </a:p>
          <a:p>
            <a:r>
              <a:rPr lang="fi-FI" dirty="0" smtClean="0"/>
              <a:t>Paluu aikaisempiin yhteiskuntamuotoihin ei ole mahdollinen: siksi poliittisen ajattelun on lähdettävä liikkeelle siitä historiallisesta tilanteesta, jossa inhimillinen kulttuuri on</a:t>
            </a:r>
          </a:p>
          <a:p>
            <a:r>
              <a:rPr lang="fi-FI" dirty="0" smtClean="0"/>
              <a:t>Ihminen on </a:t>
            </a:r>
            <a:r>
              <a:rPr lang="fi-FI" b="1" dirty="0" smtClean="0"/>
              <a:t>historiallinen idea </a:t>
            </a:r>
            <a:r>
              <a:rPr lang="fi-FI" dirty="0" smtClean="0"/>
              <a:t>(vrt. klassinen ja uuden ajan alun ihmiskäsitys</a:t>
            </a:r>
            <a:r>
              <a:rPr lang="fi-FI" dirty="0" smtClean="0"/>
              <a:t>): siksi poliittisen järjestelmän oikeutus vaihtelee myös historiallisesti</a:t>
            </a:r>
            <a:endParaRPr lang="fi-FI" dirty="0" smtClean="0"/>
          </a:p>
          <a:p>
            <a:r>
              <a:rPr lang="fi-FI" i="1" dirty="0" smtClean="0"/>
              <a:t>Yhteiskuntasopimuksesta </a:t>
            </a:r>
            <a:r>
              <a:rPr lang="fi-FI" dirty="0" smtClean="0"/>
              <a:t>(1762): Millainen on oikeutettu ja vakaa valtiomuoto siinä tilanteessa, jossa kulttuurimme on?</a:t>
            </a:r>
          </a:p>
          <a:p>
            <a:r>
              <a:rPr lang="fi-FI" dirty="0" smtClean="0"/>
              <a:t>Suvereenin asettaminen välttämätöntä, sillä muuten jokainen on aina oma tuomarinsa. Poliittisen yhteisön hajoaminen on aina mahdollista.</a:t>
            </a:r>
          </a:p>
          <a:p>
            <a:endParaRPr lang="fi-FI" dirty="0"/>
          </a:p>
        </p:txBody>
      </p:sp>
      <p:sp>
        <p:nvSpPr>
          <p:cNvPr id="3" name="Title 2"/>
          <p:cNvSpPr>
            <a:spLocks noGrp="1"/>
          </p:cNvSpPr>
          <p:nvPr>
            <p:ph type="title"/>
          </p:nvPr>
        </p:nvSpPr>
        <p:spPr/>
        <p:txBody>
          <a:bodyPr/>
          <a:lstStyle/>
          <a:p>
            <a:r>
              <a:rPr lang="fi-FI" dirty="0" err="1" smtClean="0"/>
              <a:t>Rousseaun</a:t>
            </a:r>
            <a:r>
              <a:rPr lang="fi-FI" dirty="0" smtClean="0"/>
              <a:t> sopimusteoria</a:t>
            </a:r>
            <a:endParaRPr lang="fi-FI" dirty="0"/>
          </a:p>
        </p:txBody>
      </p:sp>
    </p:spTree>
    <p:extLst>
      <p:ext uri="{BB962C8B-B14F-4D97-AF65-F5344CB8AC3E}">
        <p14:creationId xmlns:p14="http://schemas.microsoft.com/office/powerpoint/2010/main" val="3127663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smtClean="0"/>
              <a:t>Poliittisen suvereenin valta ei kuitenkaan voi olla rajoittamatonta.</a:t>
            </a:r>
          </a:p>
          <a:p>
            <a:r>
              <a:rPr lang="fi-FI" dirty="0" smtClean="0"/>
              <a:t>Ihminen, solmiessaan yhteiskuntasopimuksen, ei luovu vapaudesta toimia oman tahtonsa ohjaamana, sillä juuri tämä seikka tekee hänestä vastuullisen moraalisen olennon.</a:t>
            </a:r>
          </a:p>
          <a:p>
            <a:r>
              <a:rPr lang="fi-FI" dirty="0" err="1" smtClean="0"/>
              <a:t>Rousseaun</a:t>
            </a:r>
            <a:r>
              <a:rPr lang="fi-FI" dirty="0" smtClean="0"/>
              <a:t> </a:t>
            </a:r>
            <a:r>
              <a:rPr lang="fi-FI" dirty="0" smtClean="0"/>
              <a:t>ratkaisu: Ihminen luopuu absoluuttisesta vapaudesta tehdä mitä tahansa, mutta saavuttaa poliittisen yhteisön kautta täysin uudenlaisen vapauden tason: kansalaisvapauden.</a:t>
            </a:r>
          </a:p>
          <a:p>
            <a:r>
              <a:rPr lang="fi-FI" dirty="0" smtClean="0"/>
              <a:t>Sen ytimessä on oikeus osallistua koko poliittista yhteisöä koskevaan päätöksentekoon. Demokratia on tämän vapauden toteutumisen ehto.</a:t>
            </a:r>
            <a:endParaRPr lang="fi-FI" dirty="0"/>
          </a:p>
        </p:txBody>
      </p:sp>
      <p:sp>
        <p:nvSpPr>
          <p:cNvPr id="3" name="Title 2"/>
          <p:cNvSpPr>
            <a:spLocks noGrp="1"/>
          </p:cNvSpPr>
          <p:nvPr>
            <p:ph type="title"/>
          </p:nvPr>
        </p:nvSpPr>
        <p:spPr/>
        <p:txBody>
          <a:bodyPr/>
          <a:lstStyle/>
          <a:p>
            <a:r>
              <a:rPr lang="fi-FI" dirty="0" smtClean="0"/>
              <a:t>Suvereenin valta</a:t>
            </a:r>
            <a:endParaRPr lang="fi-FI" dirty="0"/>
          </a:p>
        </p:txBody>
      </p:sp>
    </p:spTree>
    <p:extLst>
      <p:ext uri="{BB962C8B-B14F-4D97-AF65-F5344CB8AC3E}">
        <p14:creationId xmlns:p14="http://schemas.microsoft.com/office/powerpoint/2010/main" val="2397156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smtClean="0"/>
              <a:t>Ihmisen vapaus siis kahtalaista:</a:t>
            </a:r>
          </a:p>
          <a:p>
            <a:r>
              <a:rPr lang="fi-FI" dirty="0" smtClean="0"/>
              <a:t>Yhtäältä yksityisessä elämässään hän voi tavoitella niitä asioita kuin aiemmin</a:t>
            </a:r>
          </a:p>
          <a:p>
            <a:r>
              <a:rPr lang="fi-FI" dirty="0" smtClean="0"/>
              <a:t>Mutta politiikan piirissä, julkisen alueella, hänen on omaksuttava toisenlainen asenne</a:t>
            </a:r>
          </a:p>
          <a:p>
            <a:r>
              <a:rPr lang="fi-FI" dirty="0" smtClean="0"/>
              <a:t>Jos kansalaiset tavoittelevat omaa etuaan myös lainsäätäjinä, valtio jää ainoastaan yksittäisten intressien taisteluksi ja luisuu väistämättä yhden ryhmän etua ajavaksi koneistoksi.</a:t>
            </a:r>
          </a:p>
          <a:p>
            <a:r>
              <a:rPr lang="fi-FI" dirty="0" smtClean="0"/>
              <a:t>Kansalaiset toisin sanoen sitoutuvat tarkastelemaan asioita ”yleisen hyvän” näkökulmasta</a:t>
            </a:r>
          </a:p>
          <a:p>
            <a:r>
              <a:rPr lang="fi-FI" dirty="0" smtClean="0"/>
              <a:t>Näin he tulevat vapaaehtoisesti osaksi </a:t>
            </a:r>
            <a:r>
              <a:rPr lang="fi-FI" b="1" dirty="0" smtClean="0"/>
              <a:t>yleistahdosta </a:t>
            </a:r>
            <a:r>
              <a:rPr lang="fi-FI" dirty="0" smtClean="0"/>
              <a:t>(</a:t>
            </a:r>
            <a:r>
              <a:rPr lang="fi-FI" i="1" dirty="0" err="1" smtClean="0"/>
              <a:t>volonté</a:t>
            </a:r>
            <a:r>
              <a:rPr lang="fi-FI" i="1" dirty="0" smtClean="0"/>
              <a:t> </a:t>
            </a:r>
            <a:r>
              <a:rPr lang="fi-FI" i="1" dirty="0" err="1" smtClean="0"/>
              <a:t>générale</a:t>
            </a:r>
            <a:r>
              <a:rPr lang="fi-FI" dirty="0" smtClean="0"/>
              <a:t>)</a:t>
            </a:r>
            <a:endParaRPr lang="fi-FI" b="1" dirty="0"/>
          </a:p>
        </p:txBody>
      </p:sp>
      <p:sp>
        <p:nvSpPr>
          <p:cNvPr id="3" name="Title 2"/>
          <p:cNvSpPr>
            <a:spLocks noGrp="1"/>
          </p:cNvSpPr>
          <p:nvPr>
            <p:ph type="title"/>
          </p:nvPr>
        </p:nvSpPr>
        <p:spPr/>
        <p:txBody>
          <a:bodyPr/>
          <a:lstStyle/>
          <a:p>
            <a:r>
              <a:rPr lang="fi-FI" sz="4400" dirty="0" smtClean="0"/>
              <a:t>Ihmisen toiminta kansalaisyhteiskunnassa</a:t>
            </a:r>
            <a:endParaRPr lang="fi-FI" sz="4400" dirty="0"/>
          </a:p>
        </p:txBody>
      </p:sp>
    </p:spTree>
    <p:extLst>
      <p:ext uri="{BB962C8B-B14F-4D97-AF65-F5344CB8AC3E}">
        <p14:creationId xmlns:p14="http://schemas.microsoft.com/office/powerpoint/2010/main" val="498240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smtClean="0"/>
              <a:t>Välitön tai ”suora” demokratia siis valtion legitimiteetin eli oikeutuksen perusta: kansalaisten saatava osallistua itseään koskevaan päätöksentekoon</a:t>
            </a:r>
          </a:p>
          <a:p>
            <a:r>
              <a:rPr lang="fi-FI" dirty="0" smtClean="0"/>
              <a:t>Suvereeni on se, jolle valtiossa kuuluu lainsäädäntövalta = kansa</a:t>
            </a:r>
          </a:p>
          <a:p>
            <a:r>
              <a:rPr lang="fi-FI" dirty="0" smtClean="0"/>
              <a:t>Hallitus on se, joka soveltaa suvereenin antamia lakeja = virkakunta (joka </a:t>
            </a:r>
            <a:r>
              <a:rPr lang="fi-FI" dirty="0" err="1" smtClean="0"/>
              <a:t>Rousseaun</a:t>
            </a:r>
            <a:r>
              <a:rPr lang="fi-FI" dirty="0" smtClean="0"/>
              <a:t> mukaan voidaan valita demokraattisesti, aristokratian perusteella tai </a:t>
            </a:r>
            <a:r>
              <a:rPr lang="fi-FI" dirty="0" err="1" smtClean="0"/>
              <a:t>monarkisesti</a:t>
            </a:r>
            <a:r>
              <a:rPr lang="fi-FI" dirty="0" smtClean="0"/>
              <a:t>)</a:t>
            </a:r>
          </a:p>
          <a:p>
            <a:r>
              <a:rPr lang="fi-FI" dirty="0" smtClean="0"/>
              <a:t>Oikeutettu valtio kuitenkin vaikea toteuttaa varallisuuserojen ja kansalaisten suuren määrän vuoksi (esim. Englannissa mahdoton)</a:t>
            </a:r>
          </a:p>
          <a:p>
            <a:r>
              <a:rPr lang="fi-FI" dirty="0" smtClean="0"/>
              <a:t>Suora demokratia onkin mahdollinen ainoastaan yhteisöissä, jotka ovat </a:t>
            </a:r>
            <a:r>
              <a:rPr lang="fi-FI" dirty="0" err="1" smtClean="0"/>
              <a:t>Rousseaun</a:t>
            </a:r>
            <a:r>
              <a:rPr lang="fi-FI" dirty="0" smtClean="0"/>
              <a:t> kotikaupungin Geneven tavoin pieniä (ja varakkaita).</a:t>
            </a:r>
            <a:endParaRPr lang="fi-FI" dirty="0"/>
          </a:p>
        </p:txBody>
      </p:sp>
      <p:sp>
        <p:nvSpPr>
          <p:cNvPr id="3" name="Title 2"/>
          <p:cNvSpPr>
            <a:spLocks noGrp="1"/>
          </p:cNvSpPr>
          <p:nvPr>
            <p:ph type="title"/>
          </p:nvPr>
        </p:nvSpPr>
        <p:spPr/>
        <p:txBody>
          <a:bodyPr/>
          <a:lstStyle/>
          <a:p>
            <a:r>
              <a:rPr lang="fi-FI" dirty="0" smtClean="0"/>
              <a:t>Suvereeni ja hallitus</a:t>
            </a:r>
            <a:endParaRPr lang="fi-FI" dirty="0"/>
          </a:p>
        </p:txBody>
      </p:sp>
    </p:spTree>
    <p:extLst>
      <p:ext uri="{BB962C8B-B14F-4D97-AF65-F5344CB8AC3E}">
        <p14:creationId xmlns:p14="http://schemas.microsoft.com/office/powerpoint/2010/main" val="1369748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a:t>Tuskin mikään yksittäinen käsite tai idea nauttii vastaavaa luottamusta ja uskoa omassa ajassamme kuin demokratia. </a:t>
            </a:r>
            <a:endParaRPr lang="fi-FI" dirty="0" smtClean="0"/>
          </a:p>
          <a:p>
            <a:r>
              <a:rPr lang="fi-FI" dirty="0" smtClean="0"/>
              <a:t>Demokratian </a:t>
            </a:r>
            <a:r>
              <a:rPr lang="fi-FI" dirty="0"/>
              <a:t>suosio näyttää jakamattomalta niin akateemisen tutkimuksen kuin kansalaisyhteiskunnan piirissä – tieteen, taiteen ja uskonnon alueella – ja siihen vedotaan jatkuvasti poliittisen kentän oikealla ja vasemmalla laidalla. </a:t>
            </a:r>
            <a:endParaRPr lang="fi-FI" dirty="0" smtClean="0"/>
          </a:p>
          <a:p>
            <a:r>
              <a:rPr lang="fi-FI" dirty="0" smtClean="0"/>
              <a:t>Erityisesti </a:t>
            </a:r>
            <a:r>
              <a:rPr lang="fi-FI" dirty="0"/>
              <a:t>kylmän sodan päättymisen jälkeen demokratiasta on tullut myös kansainvälisen politiikan keskeisimpiä jakolinjoja. Tyrannian tai diktatuurien erottaminen demokraattisista valtioista oikeuttaa myös sotilaalliset interventiot näihin ei-demokraattisiin hallintajärjestelmiin (vaikka linja ei toki ole johdonmukainen). </a:t>
            </a:r>
          </a:p>
        </p:txBody>
      </p:sp>
      <p:sp>
        <p:nvSpPr>
          <p:cNvPr id="3" name="Title 2"/>
          <p:cNvSpPr>
            <a:spLocks noGrp="1"/>
          </p:cNvSpPr>
          <p:nvPr>
            <p:ph type="title"/>
          </p:nvPr>
        </p:nvSpPr>
        <p:spPr/>
        <p:txBody>
          <a:bodyPr/>
          <a:lstStyle/>
          <a:p>
            <a:endParaRPr lang="fi-FI"/>
          </a:p>
        </p:txBody>
      </p:sp>
    </p:spTree>
    <p:extLst>
      <p:ext uri="{BB962C8B-B14F-4D97-AF65-F5344CB8AC3E}">
        <p14:creationId xmlns:p14="http://schemas.microsoft.com/office/powerpoint/2010/main" val="308111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err="1" smtClean="0"/>
              <a:t>Republikanismi</a:t>
            </a:r>
            <a:r>
              <a:rPr lang="fi-FI" dirty="0" smtClean="0"/>
              <a:t> on useimmissa määritelmissä ajatus, jonka mukaan tasavalta on oikeudenmukaisen poliittisen järjestyksen muoto: poliittisten instituutioiden oikeutus riippuu viime kädessä kansasta</a:t>
            </a:r>
          </a:p>
          <a:p>
            <a:r>
              <a:rPr lang="fi-FI" dirty="0" smtClean="0"/>
              <a:t>1600-1700-luvun teorioista lähtien </a:t>
            </a:r>
            <a:r>
              <a:rPr lang="fi-FI" dirty="0" err="1" smtClean="0"/>
              <a:t>republikanismin</a:t>
            </a:r>
            <a:r>
              <a:rPr lang="fi-FI" dirty="0" smtClean="0"/>
              <a:t> historiaan kuuluu, että yksilöillä nähdään olevan luovuttamattomia oikeuksia. Demokratia ei siis antiikin tavoin enemmistön valtaa.</a:t>
            </a:r>
          </a:p>
          <a:p>
            <a:r>
              <a:rPr lang="fi-FI" dirty="0" smtClean="0"/>
              <a:t>Keskeisiä teoreetikkoja Yhdysvaltain vallankumouksen (1770-) hahmot kuten James </a:t>
            </a:r>
            <a:r>
              <a:rPr lang="fi-FI" dirty="0" err="1" smtClean="0"/>
              <a:t>Madison</a:t>
            </a:r>
            <a:r>
              <a:rPr lang="fi-FI" dirty="0" smtClean="0"/>
              <a:t>, John Adams ja Thomas Paine</a:t>
            </a:r>
          </a:p>
          <a:p>
            <a:r>
              <a:rPr lang="fi-FI" dirty="0" err="1" smtClean="0"/>
              <a:t>Alexis</a:t>
            </a:r>
            <a:r>
              <a:rPr lang="fi-FI" dirty="0" smtClean="0"/>
              <a:t> de </a:t>
            </a:r>
            <a:r>
              <a:rPr lang="fi-FI" dirty="0" err="1" smtClean="0"/>
              <a:t>Tocquevillen</a:t>
            </a:r>
            <a:r>
              <a:rPr lang="fi-FI" dirty="0" smtClean="0"/>
              <a:t> </a:t>
            </a:r>
            <a:r>
              <a:rPr lang="fi-FI" i="1" dirty="0" smtClean="0"/>
              <a:t>Demokratia Amerikassa </a:t>
            </a:r>
            <a:r>
              <a:rPr lang="fi-FI" dirty="0" smtClean="0"/>
              <a:t>(1835) esitteli Yhdysvaltain poliittisen järjestelmän saavutuksia eurooppalaiselle yleisölle</a:t>
            </a:r>
            <a:endParaRPr lang="fi-FI" dirty="0"/>
          </a:p>
        </p:txBody>
      </p:sp>
      <p:sp>
        <p:nvSpPr>
          <p:cNvPr id="3" name="Title 2"/>
          <p:cNvSpPr>
            <a:spLocks noGrp="1"/>
          </p:cNvSpPr>
          <p:nvPr>
            <p:ph type="title"/>
          </p:nvPr>
        </p:nvSpPr>
        <p:spPr/>
        <p:txBody>
          <a:bodyPr/>
          <a:lstStyle/>
          <a:p>
            <a:r>
              <a:rPr lang="fi-FI" dirty="0" err="1" smtClean="0"/>
              <a:t>Republikanistinen</a:t>
            </a:r>
            <a:r>
              <a:rPr lang="fi-FI" dirty="0" smtClean="0"/>
              <a:t> demokratiakäsitys</a:t>
            </a:r>
            <a:endParaRPr lang="fi-FI" dirty="0"/>
          </a:p>
        </p:txBody>
      </p:sp>
    </p:spTree>
    <p:extLst>
      <p:ext uri="{BB962C8B-B14F-4D97-AF65-F5344CB8AC3E}">
        <p14:creationId xmlns:p14="http://schemas.microsoft.com/office/powerpoint/2010/main" val="2397771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0935" y="978408"/>
            <a:ext cx="8562000" cy="4059936"/>
          </a:xfrm>
        </p:spPr>
        <p:txBody>
          <a:bodyPr/>
          <a:lstStyle/>
          <a:p>
            <a:r>
              <a:rPr lang="fi-FI" sz="1900" dirty="0" err="1" smtClean="0"/>
              <a:t>Republikanistisen</a:t>
            </a:r>
            <a:r>
              <a:rPr lang="fi-FI" sz="1900" dirty="0" smtClean="0"/>
              <a:t> demokratiakäsityksen ytimessä siis edustuksellisuus sekä yksilön oikeudet</a:t>
            </a:r>
          </a:p>
          <a:p>
            <a:r>
              <a:rPr lang="fi-FI" sz="1900" dirty="0" smtClean="0"/>
              <a:t>Demokraattinen hallintamuoto edellyttää, että kansalla on oikeus vaikuttaa yhteiseen päätöksentekoon ja valita keskuudestaan kyvykkäimmät ihmiset kuhunkin virkaan</a:t>
            </a:r>
          </a:p>
          <a:p>
            <a:r>
              <a:rPr lang="fi-FI" sz="1900" dirty="0" smtClean="0"/>
              <a:t>Erityisesti 1800-luvun kansallisvaltioissa kehittynyt demokratia ei enää ”suoraa”: kansalaiset eivät tunne toisiaan, mutta kykenevät silti valitsemaan keskuudestaan päättäjät (keskeistä mm. sanomalehdistön rooli)</a:t>
            </a:r>
          </a:p>
          <a:p>
            <a:r>
              <a:rPr lang="fi-FI" sz="1900" dirty="0" smtClean="0"/>
              <a:t>Demokratian ehto on kuitenkin oikeusvaltio, joka takaa yksilöille tietyt oikeudet ja suojelee heitä enemmistön mielivallalta (esim. liberaali tradition ja omistusoikeuden keskeisyys)</a:t>
            </a:r>
          </a:p>
          <a:p>
            <a:r>
              <a:rPr lang="fi-FI" sz="1900" dirty="0" err="1" smtClean="0"/>
              <a:t>Tocqueville</a:t>
            </a:r>
            <a:r>
              <a:rPr lang="fi-FI" sz="1900" dirty="0" smtClean="0"/>
              <a:t>: demokratian ehto on myös kansalaisten materiaalinen tasa-arvo (syy, miksi Yhdysvaltain vallankumous toteutui pääosin verettömänä)</a:t>
            </a:r>
            <a:endParaRPr lang="fi-FI" sz="1900" dirty="0"/>
          </a:p>
        </p:txBody>
      </p:sp>
      <p:sp>
        <p:nvSpPr>
          <p:cNvPr id="3" name="Title 2"/>
          <p:cNvSpPr>
            <a:spLocks noGrp="1"/>
          </p:cNvSpPr>
          <p:nvPr>
            <p:ph type="title"/>
          </p:nvPr>
        </p:nvSpPr>
        <p:spPr/>
        <p:txBody>
          <a:bodyPr/>
          <a:lstStyle/>
          <a:p>
            <a:r>
              <a:rPr lang="fi-FI" dirty="0" err="1" smtClean="0"/>
              <a:t>republikanismi</a:t>
            </a:r>
            <a:endParaRPr lang="fi-FI" dirty="0"/>
          </a:p>
        </p:txBody>
      </p:sp>
    </p:spTree>
    <p:extLst>
      <p:ext uri="{BB962C8B-B14F-4D97-AF65-F5344CB8AC3E}">
        <p14:creationId xmlns:p14="http://schemas.microsoft.com/office/powerpoint/2010/main" val="4241211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err="1" smtClean="0"/>
              <a:t>Deliberatiivinen</a:t>
            </a:r>
            <a:r>
              <a:rPr lang="fi-FI" dirty="0" smtClean="0"/>
              <a:t> (suom. keskusteleva/harkitseva) demokratiakäsitys ei välttämättä vastakkainen edustuksellisuudelle</a:t>
            </a:r>
          </a:p>
          <a:p>
            <a:r>
              <a:rPr lang="fi-FI" dirty="0" smtClean="0"/>
              <a:t>Äänestämisen ohella huomio kuitenkin demokraattisen prosessin läpinäkyvyydessä: päätöksenteon tueksi tarvitaan kansalaiskeskustelua ja vapaata tiedonvälitystä</a:t>
            </a:r>
          </a:p>
          <a:p>
            <a:r>
              <a:rPr lang="fi-FI" dirty="0" smtClean="0"/>
              <a:t>Demokraattisen prosessin esteet eivät moderneissa yhteiskunnissa liity niinkään tyrannien hirmuvaltaan, suoraan käskyttämiseen, vaan tiedon pimittämiseen</a:t>
            </a:r>
          </a:p>
          <a:p>
            <a:r>
              <a:rPr lang="fi-FI" dirty="0" smtClean="0"/>
              <a:t>Esimerkiksi Suomen poliittisessa järjestelmässä hallitusneuvottelut käydään salassa, valiokuntaistunnot eivät ole julkisia jne.</a:t>
            </a:r>
            <a:endParaRPr lang="fi-FI" dirty="0"/>
          </a:p>
        </p:txBody>
      </p:sp>
      <p:sp>
        <p:nvSpPr>
          <p:cNvPr id="3" name="Title 2"/>
          <p:cNvSpPr>
            <a:spLocks noGrp="1"/>
          </p:cNvSpPr>
          <p:nvPr>
            <p:ph type="title"/>
          </p:nvPr>
        </p:nvSpPr>
        <p:spPr/>
        <p:txBody>
          <a:bodyPr/>
          <a:lstStyle/>
          <a:p>
            <a:r>
              <a:rPr lang="fi-FI" dirty="0" err="1" smtClean="0"/>
              <a:t>Deliberatiivinen</a:t>
            </a:r>
            <a:r>
              <a:rPr lang="fi-FI" dirty="0" smtClean="0"/>
              <a:t> demokratia</a:t>
            </a:r>
            <a:endParaRPr lang="fi-FI" dirty="0"/>
          </a:p>
        </p:txBody>
      </p:sp>
    </p:spTree>
    <p:extLst>
      <p:ext uri="{BB962C8B-B14F-4D97-AF65-F5344CB8AC3E}">
        <p14:creationId xmlns:p14="http://schemas.microsoft.com/office/powerpoint/2010/main" val="1827683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7335" y="978408"/>
            <a:ext cx="8562000" cy="3622853"/>
          </a:xfrm>
        </p:spPr>
        <p:txBody>
          <a:bodyPr/>
          <a:lstStyle/>
          <a:p>
            <a:r>
              <a:rPr lang="fi-FI" sz="1900" dirty="0" smtClean="0"/>
              <a:t>1900-luvun filosofiassa tällaista demokratiakäsitystä ovat edustaneet muun muassa saksalaiset Jürgen Habermas ja </a:t>
            </a:r>
            <a:r>
              <a:rPr lang="fi-FI" sz="1900" dirty="0" err="1" smtClean="0"/>
              <a:t>Hannah</a:t>
            </a:r>
            <a:r>
              <a:rPr lang="fi-FI" sz="1900" dirty="0" smtClean="0"/>
              <a:t> </a:t>
            </a:r>
            <a:r>
              <a:rPr lang="fi-FI" sz="1900" dirty="0" err="1" smtClean="0"/>
              <a:t>Arendt</a:t>
            </a:r>
            <a:endParaRPr lang="fi-FI" sz="1900" dirty="0" smtClean="0"/>
          </a:p>
          <a:p>
            <a:r>
              <a:rPr lang="fi-FI" sz="1900" dirty="0" smtClean="0"/>
              <a:t>Habermasin väitöskirja </a:t>
            </a:r>
            <a:r>
              <a:rPr lang="fi-FI" sz="1900" i="1" dirty="0" smtClean="0"/>
              <a:t>Julkisuuden rakennemuutos </a:t>
            </a:r>
            <a:r>
              <a:rPr lang="fi-FI" sz="1900" dirty="0" smtClean="0"/>
              <a:t>(1962): julkinen keskustelu </a:t>
            </a:r>
            <a:r>
              <a:rPr lang="fi-FI" sz="1900" dirty="0" err="1" smtClean="0"/>
              <a:t>kriisiytynyt</a:t>
            </a:r>
            <a:r>
              <a:rPr lang="fi-FI" sz="1900" dirty="0"/>
              <a:t> </a:t>
            </a:r>
            <a:r>
              <a:rPr lang="fi-FI" sz="1900" dirty="0" smtClean="0"/>
              <a:t>kapitalistisen massakulttuurin (taide viihdettä, joka ei aseta poliittisia kysymyksiä) ja teknokratian (asiantuntijavallan) vaikutuksesta </a:t>
            </a:r>
          </a:p>
          <a:p>
            <a:r>
              <a:rPr lang="fi-FI" sz="1900" dirty="0" smtClean="0"/>
              <a:t>Eurooppalaiselle demokratialle ajatus julkisuudesta kuitenkin keskeinen, demokratian kehitys riippuvainen kansalaisyhteiskunnan luomisesta 1700-1800-luvuilla</a:t>
            </a:r>
          </a:p>
          <a:p>
            <a:r>
              <a:rPr lang="fi-FI" sz="1900" dirty="0" smtClean="0"/>
              <a:t>Myöhemmässä tuotannossaan Habermas painottaa konsensusta demokraattisen päätöksenteon ehtona: ideaali puhetilanne sellainen, jossa riippumattomat keskustelijat pyrkivät yhteisymmärrykseen. Ajatuksena on, että paras argumentti voittaa</a:t>
            </a:r>
          </a:p>
          <a:p>
            <a:r>
              <a:rPr lang="fi-FI" sz="1900" dirty="0" err="1" smtClean="0"/>
              <a:t>Arendtin</a:t>
            </a:r>
            <a:r>
              <a:rPr lang="fi-FI" sz="1900" dirty="0" smtClean="0"/>
              <a:t> poliittista teoriaa käsittelimme aiemmin: keskustelu politiikanteon ytimessä</a:t>
            </a:r>
          </a:p>
          <a:p>
            <a:endParaRPr lang="fi-FI" sz="1900" dirty="0"/>
          </a:p>
        </p:txBody>
      </p:sp>
      <p:sp>
        <p:nvSpPr>
          <p:cNvPr id="3" name="Title 2"/>
          <p:cNvSpPr>
            <a:spLocks noGrp="1"/>
          </p:cNvSpPr>
          <p:nvPr>
            <p:ph type="title"/>
          </p:nvPr>
        </p:nvSpPr>
        <p:spPr/>
        <p:txBody>
          <a:bodyPr/>
          <a:lstStyle/>
          <a:p>
            <a:r>
              <a:rPr lang="fi-FI" dirty="0" smtClean="0"/>
              <a:t>Habermas ja  </a:t>
            </a:r>
            <a:r>
              <a:rPr lang="fi-FI" dirty="0" err="1" smtClean="0"/>
              <a:t>arendt</a:t>
            </a:r>
            <a:endParaRPr lang="fi-FI" dirty="0"/>
          </a:p>
        </p:txBody>
      </p:sp>
    </p:spTree>
    <p:extLst>
      <p:ext uri="{BB962C8B-B14F-4D97-AF65-F5344CB8AC3E}">
        <p14:creationId xmlns:p14="http://schemas.microsoft.com/office/powerpoint/2010/main" val="1492786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sz="1900" dirty="0" smtClean="0"/>
              <a:t>Eräiden näkemysten mukaan demokratian tehtävänä ei kuitenkaan voi olla yhteiskunnallisen konsensuksen muodostaminen. Demokratia toteutuu pikemminkin yhteiskunnallisena kamppailuna (kr. </a:t>
            </a:r>
            <a:r>
              <a:rPr lang="fi-FI" sz="1900" i="1" dirty="0" err="1" smtClean="0"/>
              <a:t>agon</a:t>
            </a:r>
            <a:r>
              <a:rPr lang="fi-FI" sz="1900" dirty="0" smtClean="0"/>
              <a:t>), jonka lakkaaminen merkitsee myös demokratian häviämistä</a:t>
            </a:r>
          </a:p>
          <a:p>
            <a:r>
              <a:rPr lang="fi-FI" sz="1900" dirty="0" smtClean="0"/>
              <a:t>Taustalla nähdään usein Marxin ja Engelsin </a:t>
            </a:r>
            <a:r>
              <a:rPr lang="fi-FI" sz="1900" i="1" dirty="0" smtClean="0"/>
              <a:t>Kommunistisessa manifestissa </a:t>
            </a:r>
            <a:r>
              <a:rPr lang="fi-FI" sz="1900" dirty="0" smtClean="0"/>
              <a:t>(1848) esittämä teesi: ”Koko </a:t>
            </a:r>
            <a:r>
              <a:rPr lang="fi-FI" sz="1900" dirty="0"/>
              <a:t>tähänastisen yhteiskunnan historia on ollut luokkataistelujen historiaa </a:t>
            </a:r>
            <a:r>
              <a:rPr lang="fi-FI" sz="1900" dirty="0" smtClean="0"/>
              <a:t>… </a:t>
            </a:r>
            <a:r>
              <a:rPr lang="fi-FI" sz="1900" dirty="0"/>
              <a:t>sortaja ja sorrettu ovat </a:t>
            </a:r>
            <a:r>
              <a:rPr lang="fi-FI" sz="1900" dirty="0" smtClean="0"/>
              <a:t>… </a:t>
            </a:r>
            <a:r>
              <a:rPr lang="fi-FI" sz="1900" dirty="0"/>
              <a:t>käyneet keskeytymätöntä taistelua </a:t>
            </a:r>
            <a:r>
              <a:rPr lang="fi-FI" sz="1900" dirty="0" smtClean="0"/>
              <a:t>… </a:t>
            </a:r>
            <a:r>
              <a:rPr lang="fi-FI" sz="1900" dirty="0"/>
              <a:t>mikä joka kerta on päättynyt joko yhteiskunnan vallankumoukselliseen uudistamiseen tai taistelevien luokkien yhteiseen </a:t>
            </a:r>
            <a:r>
              <a:rPr lang="fi-FI" sz="1900" dirty="0" smtClean="0"/>
              <a:t>häviöön.”</a:t>
            </a:r>
          </a:p>
          <a:p>
            <a:r>
              <a:rPr lang="fi-FI" sz="1900" dirty="0" smtClean="0"/>
              <a:t>1900-luvun jälkipuolen teoreetikoista tällaista näkemystä edustavat mm. </a:t>
            </a:r>
            <a:r>
              <a:rPr lang="fi-FI" sz="1900" dirty="0" err="1" smtClean="0"/>
              <a:t>Ernesto</a:t>
            </a:r>
            <a:r>
              <a:rPr lang="fi-FI" sz="1900" dirty="0" smtClean="0"/>
              <a:t> </a:t>
            </a:r>
            <a:r>
              <a:rPr lang="fi-FI" sz="1900" dirty="0" err="1" smtClean="0"/>
              <a:t>Laclau</a:t>
            </a:r>
            <a:r>
              <a:rPr lang="fi-FI" sz="1900" dirty="0"/>
              <a:t> </a:t>
            </a:r>
            <a:r>
              <a:rPr lang="fi-FI" sz="1900" dirty="0" smtClean="0"/>
              <a:t>(s. 1935) ja </a:t>
            </a:r>
            <a:r>
              <a:rPr lang="fi-FI" sz="1900" dirty="0" err="1" smtClean="0"/>
              <a:t>Chantal</a:t>
            </a:r>
            <a:r>
              <a:rPr lang="fi-FI" sz="1900" dirty="0" smtClean="0"/>
              <a:t> </a:t>
            </a:r>
            <a:r>
              <a:rPr lang="fi-FI" sz="1900" dirty="0" err="1" smtClean="0"/>
              <a:t>Mouffe</a:t>
            </a:r>
            <a:r>
              <a:rPr lang="fi-FI" sz="1900" dirty="0" smtClean="0"/>
              <a:t> (s. 1943) </a:t>
            </a:r>
            <a:r>
              <a:rPr lang="fi-FI" sz="1900" dirty="0"/>
              <a:t>sekä Jacques </a:t>
            </a:r>
            <a:r>
              <a:rPr lang="fi-FI" sz="1900" dirty="0" err="1" smtClean="0"/>
              <a:t>Rancière</a:t>
            </a:r>
            <a:r>
              <a:rPr lang="fi-FI" sz="1900" dirty="0" smtClean="0"/>
              <a:t> (s. 1940)</a:t>
            </a:r>
            <a:endParaRPr lang="fi-FI" sz="1900" dirty="0"/>
          </a:p>
        </p:txBody>
      </p:sp>
      <p:sp>
        <p:nvSpPr>
          <p:cNvPr id="3" name="Title 2"/>
          <p:cNvSpPr>
            <a:spLocks noGrp="1"/>
          </p:cNvSpPr>
          <p:nvPr>
            <p:ph type="title"/>
          </p:nvPr>
        </p:nvSpPr>
        <p:spPr/>
        <p:txBody>
          <a:bodyPr/>
          <a:lstStyle/>
          <a:p>
            <a:r>
              <a:rPr lang="fi-FI" dirty="0" err="1" smtClean="0"/>
              <a:t>Agonistinen</a:t>
            </a:r>
            <a:r>
              <a:rPr lang="fi-FI" dirty="0" smtClean="0"/>
              <a:t> demokratiakäsitys</a:t>
            </a:r>
            <a:endParaRPr lang="fi-FI" dirty="0"/>
          </a:p>
        </p:txBody>
      </p:sp>
    </p:spTree>
    <p:extLst>
      <p:ext uri="{BB962C8B-B14F-4D97-AF65-F5344CB8AC3E}">
        <p14:creationId xmlns:p14="http://schemas.microsoft.com/office/powerpoint/2010/main" val="2740146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77199" y="1091314"/>
            <a:ext cx="4378257" cy="3632200"/>
          </a:xfrm>
        </p:spPr>
        <p:txBody>
          <a:bodyPr/>
          <a:lstStyle/>
          <a:p>
            <a:r>
              <a:rPr lang="fi-FI" sz="1800" dirty="0" err="1"/>
              <a:t>Rancièren</a:t>
            </a:r>
            <a:r>
              <a:rPr lang="fi-FI" sz="1800" dirty="0"/>
              <a:t> </a:t>
            </a:r>
            <a:r>
              <a:rPr lang="fi-FI" sz="1800" dirty="0" smtClean="0"/>
              <a:t>mukaan aito politiikka on demokratiaa. Politiikassa ei ole </a:t>
            </a:r>
            <a:r>
              <a:rPr lang="fi-FI" sz="1800" dirty="0"/>
              <a:t>kyse ennen kaikkea hallinnan muodosta, vaan maailman ”jakamisesta</a:t>
            </a:r>
            <a:r>
              <a:rPr lang="fi-FI" sz="1800" dirty="0" smtClean="0"/>
              <a:t>” </a:t>
            </a:r>
            <a:endParaRPr lang="fi-FI" sz="1800" dirty="0"/>
          </a:p>
          <a:p>
            <a:r>
              <a:rPr lang="fi-FI" sz="1800" dirty="0"/>
              <a:t>Tätä hän tarkoittaa </a:t>
            </a:r>
            <a:r>
              <a:rPr lang="fi-FI" sz="1800" dirty="0" smtClean="0"/>
              <a:t>politiikkaan kytkeytyvällä </a:t>
            </a:r>
            <a:r>
              <a:rPr lang="fi-FI" sz="1800" i="1" dirty="0" smtClean="0"/>
              <a:t>estetiikalla</a:t>
            </a:r>
            <a:r>
              <a:rPr lang="fi-FI" sz="1800" dirty="0"/>
              <a:t>: politiikka on ennen kaikkea kamppailua siitä, millaisten muotojen tai symbolien kautta maailma tehdään </a:t>
            </a:r>
            <a:r>
              <a:rPr lang="fi-FI" sz="1800" dirty="0" smtClean="0"/>
              <a:t>näkyväksi (</a:t>
            </a:r>
            <a:r>
              <a:rPr lang="fi-FI" sz="1800" i="1" dirty="0" err="1" smtClean="0"/>
              <a:t>distribution</a:t>
            </a:r>
            <a:r>
              <a:rPr lang="fi-FI" sz="1800" i="1" dirty="0" smtClean="0"/>
              <a:t> of the </a:t>
            </a:r>
            <a:r>
              <a:rPr lang="fi-FI" sz="1800" i="1" dirty="0" err="1" smtClean="0"/>
              <a:t>sensible</a:t>
            </a:r>
            <a:r>
              <a:rPr lang="fi-FI" sz="1800" dirty="0" smtClean="0"/>
              <a:t>)</a:t>
            </a:r>
            <a:endParaRPr lang="fi-FI" sz="1800" dirty="0"/>
          </a:p>
          <a:p>
            <a:r>
              <a:rPr lang="fi-FI" sz="1800" dirty="0"/>
              <a:t>Esimerkiksi: millaiset ihmiset esitetään mediassa/taiteessa/viihteessä ”suomalaisina” tai ”työväestönä” ja minkä porukan tämä rajaus jättää ulkopuolelleen</a:t>
            </a:r>
          </a:p>
          <a:p>
            <a:endParaRPr lang="fi-FI" sz="1800" dirty="0"/>
          </a:p>
        </p:txBody>
      </p:sp>
      <p:sp>
        <p:nvSpPr>
          <p:cNvPr id="4" name="Title 3"/>
          <p:cNvSpPr>
            <a:spLocks noGrp="1"/>
          </p:cNvSpPr>
          <p:nvPr>
            <p:ph type="title"/>
          </p:nvPr>
        </p:nvSpPr>
        <p:spPr/>
        <p:txBody>
          <a:bodyPr/>
          <a:lstStyle/>
          <a:p>
            <a:r>
              <a:rPr lang="fi-FI" sz="4400" dirty="0" smtClean="0"/>
              <a:t>Estetiikka ja politiikka</a:t>
            </a:r>
            <a:endParaRPr lang="fi-FI" sz="4400" dirty="0"/>
          </a:p>
        </p:txBody>
      </p:sp>
      <p:sp>
        <p:nvSpPr>
          <p:cNvPr id="3" name="Content Placeholder 2"/>
          <p:cNvSpPr>
            <a:spLocks noGrp="1"/>
          </p:cNvSpPr>
          <p:nvPr>
            <p:ph sz="half" idx="2"/>
          </p:nvPr>
        </p:nvSpPr>
        <p:spPr/>
        <p:txBody>
          <a:bodyPr/>
          <a:lstStyle/>
          <a:p>
            <a:endParaRPr lang="fi-FI" dirty="0"/>
          </a:p>
        </p:txBody>
      </p:sp>
    </p:spTree>
    <p:extLst>
      <p:ext uri="{BB962C8B-B14F-4D97-AF65-F5344CB8AC3E}">
        <p14:creationId xmlns:p14="http://schemas.microsoft.com/office/powerpoint/2010/main" val="3892423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err="1"/>
              <a:t>Rancièren</a:t>
            </a:r>
            <a:r>
              <a:rPr lang="fi-FI" dirty="0"/>
              <a:t> </a:t>
            </a:r>
            <a:r>
              <a:rPr lang="fi-FI" dirty="0" smtClean="0"/>
              <a:t>mukaan poliittisen yhteisön jakautuminen ei siis ole vastavuoroista, vaan esteettinen jako (näkyvät vs. näkymättömät) jättää aina tietyn porukan ulkopuolelleen</a:t>
            </a:r>
          </a:p>
          <a:p>
            <a:r>
              <a:rPr lang="fi-FI" dirty="0" smtClean="0"/>
              <a:t>Demokratia tai demokraattinen politiikka syntyy tilanteessa, jossa ulosjätetty, ”näkymätön” osa ryhtyy vaatimaan oikeuksiaan ja haastaa vallitsevat representaation muodot</a:t>
            </a:r>
          </a:p>
          <a:p>
            <a:r>
              <a:rPr lang="fi-FI" dirty="0" smtClean="0"/>
              <a:t>Erimielisyys siis demokratian ja politiikan ehto: </a:t>
            </a:r>
          </a:p>
          <a:p>
            <a:r>
              <a:rPr lang="fi-FI" dirty="0" smtClean="0"/>
              <a:t>Poliittinen taide haastaa vallitsevan symbolisen järjestyksen: esittää yhteiskunnallisen hajaantuneisuuden, nostaa esiin ”osattomat”</a:t>
            </a:r>
          </a:p>
          <a:p>
            <a:endParaRPr lang="fi-FI" dirty="0"/>
          </a:p>
          <a:p>
            <a:endParaRPr lang="fi-FI" dirty="0"/>
          </a:p>
        </p:txBody>
      </p:sp>
      <p:sp>
        <p:nvSpPr>
          <p:cNvPr id="3" name="Title 2"/>
          <p:cNvSpPr>
            <a:spLocks noGrp="1"/>
          </p:cNvSpPr>
          <p:nvPr>
            <p:ph type="title"/>
          </p:nvPr>
        </p:nvSpPr>
        <p:spPr/>
        <p:txBody>
          <a:bodyPr/>
          <a:lstStyle/>
          <a:p>
            <a:r>
              <a:rPr lang="fi-FI" dirty="0" smtClean="0"/>
              <a:t>Politiikka siis jakautumista</a:t>
            </a:r>
            <a:endParaRPr lang="fi-FI" dirty="0"/>
          </a:p>
        </p:txBody>
      </p:sp>
    </p:spTree>
    <p:extLst>
      <p:ext uri="{BB962C8B-B14F-4D97-AF65-F5344CB8AC3E}">
        <p14:creationId xmlns:p14="http://schemas.microsoft.com/office/powerpoint/2010/main" val="966162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fi-FI" sz="2200" dirty="0"/>
              <a:t>Demokratian suora kritiikki tai halveksunta </a:t>
            </a:r>
            <a:r>
              <a:rPr lang="fi-FI" sz="2200" dirty="0" smtClean="0"/>
              <a:t>tuntuu meistä usein yllättävältä</a:t>
            </a:r>
            <a:endParaRPr lang="fi-FI" sz="22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01184" y="616054"/>
            <a:ext cx="3945272" cy="5282374"/>
          </a:xfrm>
        </p:spPr>
      </p:pic>
      <p:sp>
        <p:nvSpPr>
          <p:cNvPr id="4" name="Title 3"/>
          <p:cNvSpPr>
            <a:spLocks noGrp="1"/>
          </p:cNvSpPr>
          <p:nvPr>
            <p:ph type="title"/>
          </p:nvPr>
        </p:nvSpPr>
        <p:spPr/>
        <p:txBody>
          <a:bodyPr/>
          <a:lstStyle/>
          <a:p>
            <a:r>
              <a:rPr lang="fi-FI" dirty="0" smtClean="0"/>
              <a:t>demokratia</a:t>
            </a:r>
            <a:endParaRPr lang="fi-FI" dirty="0"/>
          </a:p>
        </p:txBody>
      </p:sp>
    </p:spTree>
    <p:extLst>
      <p:ext uri="{BB962C8B-B14F-4D97-AF65-F5344CB8AC3E}">
        <p14:creationId xmlns:p14="http://schemas.microsoft.com/office/powerpoint/2010/main" val="1896188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a:t>Demokratiakäsityksemme ydinajatuksen voi siis tiivistää kahteen näkemykseen. </a:t>
            </a:r>
            <a:endParaRPr lang="fi-FI" dirty="0" smtClean="0"/>
          </a:p>
          <a:p>
            <a:r>
              <a:rPr lang="fi-FI" dirty="0" smtClean="0"/>
              <a:t>Huolimatta </a:t>
            </a:r>
            <a:r>
              <a:rPr lang="fi-FI" dirty="0"/>
              <a:t>länsimaisissa yhteiskunnissa vallitsevista institutionaalisista ja ideologisista eroista, nämä yhteiskunnat ovat perusolemukseltaan </a:t>
            </a:r>
            <a:r>
              <a:rPr lang="fi-FI" i="1" dirty="0"/>
              <a:t>demokraattisia</a:t>
            </a:r>
            <a:r>
              <a:rPr lang="fi-FI" dirty="0"/>
              <a:t>. </a:t>
            </a:r>
            <a:endParaRPr lang="fi-FI" dirty="0" smtClean="0"/>
          </a:p>
          <a:p>
            <a:r>
              <a:rPr lang="fi-FI" dirty="0" smtClean="0"/>
              <a:t>Demokratia </a:t>
            </a:r>
            <a:r>
              <a:rPr lang="fi-FI" dirty="0"/>
              <a:t>on </a:t>
            </a:r>
            <a:r>
              <a:rPr lang="fi-FI" dirty="0" smtClean="0"/>
              <a:t>historiallisesti </a:t>
            </a:r>
            <a:r>
              <a:rPr lang="fi-FI" dirty="0"/>
              <a:t>eurooppalais-länsimaalainen idea, jonka juuret ovat jo antiikin Kreikassa. Vahvimmin se on kytkeytynyt kuitenkin niin sanotun modernin liberalismin alla kulkevaan perinteeseen: demokratia on olennaisesti liberaalidemokratiaa.</a:t>
            </a:r>
          </a:p>
          <a:p>
            <a:endParaRPr lang="fi-FI" dirty="0"/>
          </a:p>
        </p:txBody>
      </p:sp>
      <p:sp>
        <p:nvSpPr>
          <p:cNvPr id="3" name="Title 2"/>
          <p:cNvSpPr>
            <a:spLocks noGrp="1"/>
          </p:cNvSpPr>
          <p:nvPr>
            <p:ph type="title"/>
          </p:nvPr>
        </p:nvSpPr>
        <p:spPr/>
        <p:txBody>
          <a:bodyPr/>
          <a:lstStyle/>
          <a:p>
            <a:r>
              <a:rPr lang="fi-FI" dirty="0" smtClean="0"/>
              <a:t>Demokratian kaksi oletusta</a:t>
            </a:r>
            <a:endParaRPr lang="fi-FI" dirty="0"/>
          </a:p>
        </p:txBody>
      </p:sp>
    </p:spTree>
    <p:extLst>
      <p:ext uri="{BB962C8B-B14F-4D97-AF65-F5344CB8AC3E}">
        <p14:creationId xmlns:p14="http://schemas.microsoft.com/office/powerpoint/2010/main" val="1729039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fi-FI" dirty="0"/>
              <a:t>Eräs avaus, joka toi nämä molemmat argumentit yhteen, oli toukokuussa 2003 hahmoteltu surullisenkuuluisa luonnos Euroopan unionin perustuslaiksi. </a:t>
            </a:r>
            <a:endParaRPr lang="fi-FI" dirty="0" smtClean="0"/>
          </a:p>
          <a:p>
            <a:r>
              <a:rPr lang="fi-FI" dirty="0" smtClean="0"/>
              <a:t>Tämä </a:t>
            </a:r>
            <a:r>
              <a:rPr lang="fi-FI" dirty="0"/>
              <a:t>dokumentti, jonka kuuluisin allekirjoittaja oli Ranskan entinen presidentti Valéry Giscard </a:t>
            </a:r>
            <a:r>
              <a:rPr lang="fi-FI" dirty="0" err="1"/>
              <a:t>d'Estaing</a:t>
            </a:r>
            <a:r>
              <a:rPr lang="fi-FI" dirty="0"/>
              <a:t>, joutui jo ilmestyttyään kovan kritiikin kohteeksi: sen juhlallista tyyliä moitittiin, sen historianäkemys nähtiin liian Eurooppa-keskeisenä ja koko perustuslain käsite tyrmättiin liian suureellisena. Ehdotuksen keskeisimmät EU:n demokraattista legitimiteettiä koskevat ehdotukset olivat pysyvän presidentti-instituution luominen ja kansalaisaloite.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72392" y="1600200"/>
            <a:ext cx="2602648" cy="3986784"/>
          </a:xfrm>
        </p:spPr>
      </p:pic>
      <p:sp>
        <p:nvSpPr>
          <p:cNvPr id="4" name="Title 3"/>
          <p:cNvSpPr>
            <a:spLocks noGrp="1"/>
          </p:cNvSpPr>
          <p:nvPr>
            <p:ph type="title"/>
          </p:nvPr>
        </p:nvSpPr>
        <p:spPr/>
        <p:txBody>
          <a:bodyPr/>
          <a:lstStyle/>
          <a:p>
            <a:r>
              <a:rPr lang="fi-FI" sz="5000" dirty="0" smtClean="0"/>
              <a:t>Demokratia eurooppalainen keksintö</a:t>
            </a:r>
            <a:endParaRPr lang="fi-FI" sz="5000" dirty="0"/>
          </a:p>
        </p:txBody>
      </p:sp>
    </p:spTree>
    <p:extLst>
      <p:ext uri="{BB962C8B-B14F-4D97-AF65-F5344CB8AC3E}">
        <p14:creationId xmlns:p14="http://schemas.microsoft.com/office/powerpoint/2010/main" val="3642048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a:t>Korostaakseen eurooppalaisen projektin kiinnittymistä historiaan, luonnoksen laatinut komitea oli valinnut tekstin alkuun lainauksen kreikkalaiselta historioitsijalta </a:t>
            </a:r>
            <a:r>
              <a:rPr lang="fi-FI" dirty="0" err="1"/>
              <a:t>Thukydideeltä</a:t>
            </a:r>
            <a:r>
              <a:rPr lang="fi-FI" dirty="0"/>
              <a:t>, teoksesta </a:t>
            </a:r>
            <a:r>
              <a:rPr lang="fi-FI" i="1" dirty="0" err="1"/>
              <a:t>Peloponnesoilaissodasta</a:t>
            </a:r>
            <a:r>
              <a:rPr lang="fi-FI" dirty="0"/>
              <a:t>. </a:t>
            </a:r>
            <a:endParaRPr lang="fi-FI" dirty="0" smtClean="0"/>
          </a:p>
          <a:p>
            <a:r>
              <a:rPr lang="fi-FI" dirty="0" smtClean="0"/>
              <a:t>Sen </a:t>
            </a:r>
            <a:r>
              <a:rPr lang="fi-FI" dirty="0"/>
              <a:t>käännös oli suurin piirtein seuraavanlainen: ”Perustuslakiamme [</a:t>
            </a:r>
            <a:r>
              <a:rPr lang="fi-FI" i="1" dirty="0" err="1"/>
              <a:t>Our</a:t>
            </a:r>
            <a:r>
              <a:rPr lang="fi-FI" i="1" dirty="0"/>
              <a:t> </a:t>
            </a:r>
            <a:r>
              <a:rPr lang="fi-FI" i="1" dirty="0" err="1"/>
              <a:t>constitution</a:t>
            </a:r>
            <a:r>
              <a:rPr lang="fi-FI" dirty="0"/>
              <a:t>] … nimitetään demokratiaksi, sillä siinä valta ei ole vähemmistön vaan suuren enemmistön käsissä”. </a:t>
            </a:r>
            <a:endParaRPr lang="fi-FI" dirty="0" smtClean="0"/>
          </a:p>
          <a:p>
            <a:r>
              <a:rPr lang="fi-FI" dirty="0" smtClean="0"/>
              <a:t>Lainaus </a:t>
            </a:r>
            <a:r>
              <a:rPr lang="fi-FI" dirty="0"/>
              <a:t>antoikin ymmärtää, että eurooppalaisen demokratian juuret ulottuvat antiikin Kreikkaan, ja </a:t>
            </a:r>
            <a:r>
              <a:rPr lang="fi-FI" dirty="0" err="1"/>
              <a:t>Thukydides</a:t>
            </a:r>
            <a:r>
              <a:rPr lang="fi-FI" dirty="0"/>
              <a:t> esiintyi sen kannattajana.</a:t>
            </a:r>
          </a:p>
        </p:txBody>
      </p:sp>
      <p:sp>
        <p:nvSpPr>
          <p:cNvPr id="3" name="Title 2"/>
          <p:cNvSpPr>
            <a:spLocks noGrp="1"/>
          </p:cNvSpPr>
          <p:nvPr>
            <p:ph type="title"/>
          </p:nvPr>
        </p:nvSpPr>
        <p:spPr/>
        <p:txBody>
          <a:bodyPr/>
          <a:lstStyle/>
          <a:p>
            <a:r>
              <a:rPr lang="fi-FI" dirty="0" smtClean="0"/>
              <a:t>Demokratia ja </a:t>
            </a:r>
            <a:r>
              <a:rPr lang="fi-FI" dirty="0" err="1" smtClean="0"/>
              <a:t>eurooppa</a:t>
            </a:r>
            <a:endParaRPr lang="fi-FI" dirty="0"/>
          </a:p>
        </p:txBody>
      </p:sp>
    </p:spTree>
    <p:extLst>
      <p:ext uri="{BB962C8B-B14F-4D97-AF65-F5344CB8AC3E}">
        <p14:creationId xmlns:p14="http://schemas.microsoft.com/office/powerpoint/2010/main" val="1293104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4151" y="1051560"/>
            <a:ext cx="8562000" cy="3622853"/>
          </a:xfrm>
        </p:spPr>
        <p:txBody>
          <a:bodyPr/>
          <a:lstStyle/>
          <a:p>
            <a:r>
              <a:rPr lang="fi-FI" sz="1800" dirty="0"/>
              <a:t>Väitteet ovat kuitenkin ongelmallisia. Ensinnäkin, katkelman takana ei suinkaan ollut itsekin Ateenan ja Spartan välisissä peloponnesolaissodissa taistellut </a:t>
            </a:r>
            <a:r>
              <a:rPr lang="fi-FI" sz="1800" dirty="0" err="1"/>
              <a:t>Thukydides</a:t>
            </a:r>
            <a:r>
              <a:rPr lang="fi-FI" sz="1800" dirty="0"/>
              <a:t> vaan tunnettu valtiomies </a:t>
            </a:r>
            <a:r>
              <a:rPr lang="fi-FI" sz="1800" dirty="0" err="1"/>
              <a:t>Perikles</a:t>
            </a:r>
            <a:r>
              <a:rPr lang="fi-FI" sz="1800" dirty="0"/>
              <a:t>, jonka kuuluisaan hautajaispuheeseen katkelma sijoittuu. 500-luvun eaa. </a:t>
            </a:r>
            <a:endParaRPr lang="fi-FI" sz="1800" dirty="0" smtClean="0"/>
          </a:p>
          <a:p>
            <a:r>
              <a:rPr lang="fi-FI" sz="1800" dirty="0" smtClean="0"/>
              <a:t>Kreikassa </a:t>
            </a:r>
            <a:r>
              <a:rPr lang="fi-FI" sz="1800" dirty="0" err="1"/>
              <a:t>Perikleen</a:t>
            </a:r>
            <a:r>
              <a:rPr lang="fi-FI" sz="1800" dirty="0"/>
              <a:t> – jonka nimi muuten tarkoittaa ”kunnian ympäröimää” – vaikutusvalta oli merkittävä ja hän toimi Ateenan päämiehenä jopa kolmen vuosikymmenen ajan. Edes Ateenan peloponnesolaissodissa kärsimät tappiot eivät tahranneet ”</a:t>
            </a:r>
            <a:r>
              <a:rPr lang="fi-FI" sz="1800" dirty="0" err="1"/>
              <a:t>Perikleen</a:t>
            </a:r>
            <a:r>
              <a:rPr lang="fi-FI" sz="1800" dirty="0"/>
              <a:t> aikana” tunnettua kautta ja sen saavutuksia, poliittisia ja oikeusjärjestelmää koskevia uudistuksia kuten virkamiesten puolueettomuuden tukemista, köyhäinapua, maareformeja ja niin edelleen</a:t>
            </a:r>
            <a:r>
              <a:rPr lang="fi-FI" sz="1800" dirty="0" smtClean="0"/>
              <a:t>.</a:t>
            </a:r>
          </a:p>
          <a:p>
            <a:r>
              <a:rPr lang="fi-FI" sz="1800" dirty="0" err="1" smtClean="0"/>
              <a:t>Perikleen</a:t>
            </a:r>
            <a:r>
              <a:rPr lang="fi-FI" sz="1800" dirty="0" smtClean="0"/>
              <a:t> </a:t>
            </a:r>
            <a:r>
              <a:rPr lang="fi-FI" sz="1800" dirty="0"/>
              <a:t>hallintokausi merkitsi toki myös ateenalaisen kansanvallan vahvistumista, mutta hänen argumenttinsa demokratian puolesta oli maltillisempi kuin perustuslaki antaa ymmärtää. </a:t>
            </a:r>
          </a:p>
        </p:txBody>
      </p:sp>
      <p:sp>
        <p:nvSpPr>
          <p:cNvPr id="3" name="Title 2"/>
          <p:cNvSpPr>
            <a:spLocks noGrp="1"/>
          </p:cNvSpPr>
          <p:nvPr>
            <p:ph type="title"/>
          </p:nvPr>
        </p:nvSpPr>
        <p:spPr>
          <a:xfrm>
            <a:off x="277199" y="361684"/>
            <a:ext cx="8569257" cy="506996"/>
          </a:xfrm>
        </p:spPr>
        <p:txBody>
          <a:bodyPr/>
          <a:lstStyle/>
          <a:p>
            <a:r>
              <a:rPr lang="fi-FI" dirty="0" err="1" smtClean="0"/>
              <a:t>perikles</a:t>
            </a:r>
            <a:endParaRPr lang="fi-FI" dirty="0"/>
          </a:p>
        </p:txBody>
      </p:sp>
    </p:spTree>
    <p:extLst>
      <p:ext uri="{BB962C8B-B14F-4D97-AF65-F5344CB8AC3E}">
        <p14:creationId xmlns:p14="http://schemas.microsoft.com/office/powerpoint/2010/main" val="3360841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sz="1900" dirty="0" err="1"/>
              <a:t>Perikles</a:t>
            </a:r>
            <a:r>
              <a:rPr lang="fi-FI" sz="1900" dirty="0"/>
              <a:t> nimittäin toteaa, että Ateenan hallintomuotoa ”on totuttu kutsumaan demokratiaksi”, sillä sen päätöksenteko viittaa harvojen (</a:t>
            </a:r>
            <a:r>
              <a:rPr lang="fi-FI" sz="1900" dirty="0" err="1"/>
              <a:t>oligos</a:t>
            </a:r>
            <a:r>
              <a:rPr lang="fi-FI" sz="1900" dirty="0"/>
              <a:t>) sijasta ”useampiin” (</a:t>
            </a:r>
            <a:r>
              <a:rPr lang="fi-FI" sz="1900" dirty="0" err="1"/>
              <a:t>pleionas</a:t>
            </a:r>
            <a:r>
              <a:rPr lang="fi-FI" sz="1900" dirty="0"/>
              <a:t>) – käsitys, jonka kohtaaman kritiikin </a:t>
            </a:r>
            <a:r>
              <a:rPr lang="fi-FI" sz="1900" dirty="0" err="1"/>
              <a:t>Perikles</a:t>
            </a:r>
            <a:r>
              <a:rPr lang="fi-FI" sz="1900" dirty="0"/>
              <a:t> oli tullut tuntemaan varsin hyvin. </a:t>
            </a:r>
            <a:endParaRPr lang="fi-FI" sz="1900" dirty="0" smtClean="0"/>
          </a:p>
          <a:p>
            <a:r>
              <a:rPr lang="fi-FI" sz="1900" dirty="0" smtClean="0"/>
              <a:t>Oppineiden </a:t>
            </a:r>
            <a:r>
              <a:rPr lang="fi-FI" sz="1900" dirty="0"/>
              <a:t>silmissä demokratia oli ennen kaikkea rahvaan valtaa, yhdistelmä kansankokouksissa tehtyjä enemmistöpäätöksiä, joiden muodostuminen oli riippuvaista ennen kaikkea retorisen suostuttelun keinoista. </a:t>
            </a:r>
            <a:endParaRPr lang="fi-FI" sz="1900" dirty="0" smtClean="0"/>
          </a:p>
          <a:p>
            <a:r>
              <a:rPr lang="fi-FI" sz="1900" dirty="0" smtClean="0"/>
              <a:t>Demokratiassa </a:t>
            </a:r>
            <a:r>
              <a:rPr lang="fi-FI" sz="1900" dirty="0"/>
              <a:t>äänestettiin, mutta varsinkin virkamiesten valinnat ratkaistiin useimmissa tapauksissa arvalla, </a:t>
            </a:r>
            <a:r>
              <a:rPr lang="fi-FI" sz="1900" dirty="0" smtClean="0"/>
              <a:t>heidät siis valittiin hieman </a:t>
            </a:r>
            <a:r>
              <a:rPr lang="fi-FI" sz="1900" dirty="0"/>
              <a:t>samaan tapaan kuin </a:t>
            </a:r>
            <a:r>
              <a:rPr lang="fi-FI" sz="1900" dirty="0" err="1"/>
              <a:t>Yhdyisvalloissa</a:t>
            </a:r>
            <a:r>
              <a:rPr lang="fi-FI" sz="1900" dirty="0"/>
              <a:t> oikeuden lautamiehet. Tästä huolimatta </a:t>
            </a:r>
            <a:r>
              <a:rPr lang="fi-FI" sz="1900" dirty="0" err="1"/>
              <a:t>Perikles</a:t>
            </a:r>
            <a:r>
              <a:rPr lang="fi-FI" sz="1900" dirty="0"/>
              <a:t> päätyi toteamaan, että lait ovat kaikille samat huolimatta heidän asemastaan. </a:t>
            </a:r>
          </a:p>
          <a:p>
            <a:endParaRPr lang="fi-FI" sz="1900" dirty="0"/>
          </a:p>
        </p:txBody>
      </p:sp>
      <p:sp>
        <p:nvSpPr>
          <p:cNvPr id="3" name="Title 2"/>
          <p:cNvSpPr>
            <a:spLocks noGrp="1"/>
          </p:cNvSpPr>
          <p:nvPr>
            <p:ph type="title"/>
          </p:nvPr>
        </p:nvSpPr>
        <p:spPr/>
        <p:txBody>
          <a:bodyPr/>
          <a:lstStyle/>
          <a:p>
            <a:r>
              <a:rPr lang="fi-FI" dirty="0" smtClean="0"/>
              <a:t>Demokratia ei pidetty käsite antiikissa</a:t>
            </a:r>
            <a:endParaRPr lang="fi-FI" dirty="0"/>
          </a:p>
        </p:txBody>
      </p:sp>
    </p:spTree>
    <p:extLst>
      <p:ext uri="{BB962C8B-B14F-4D97-AF65-F5344CB8AC3E}">
        <p14:creationId xmlns:p14="http://schemas.microsoft.com/office/powerpoint/2010/main" val="3284078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a:t>Demokratia toisin sanoen kykenee sovittamaan itseensä myös ajatuksen vapaudesta ja tasa-arvosta, mutta lähtökohtaisesti se on jotain muuta: </a:t>
            </a:r>
            <a:r>
              <a:rPr lang="fi-FI" dirty="0" smtClean="0"/>
              <a:t>kontrolloimattoman</a:t>
            </a:r>
            <a:r>
              <a:rPr lang="fi-FI" dirty="0"/>
              <a:t>, hallitsemattoman ja määrittelemättömän enemmistön hallintaa. </a:t>
            </a:r>
            <a:endParaRPr lang="fi-FI" dirty="0" smtClean="0"/>
          </a:p>
          <a:p>
            <a:r>
              <a:rPr lang="fi-FI" dirty="0" smtClean="0"/>
              <a:t>Kuten </a:t>
            </a:r>
            <a:r>
              <a:rPr lang="fi-FI" dirty="0"/>
              <a:t>muistamme edelliseltä luennolta, Platonin luonnehdinta demokraattisesta ihmisestä osui juuri tähän kohtaan: se viittasi ajatukseen yhteiskunnasta, joka ei ole kenenkään hallussa vaan jota hallitsevat ihmisten spontaanit mielihalut ja </a:t>
            </a:r>
            <a:r>
              <a:rPr lang="fi-FI" dirty="0" smtClean="0"/>
              <a:t>vietit.</a:t>
            </a:r>
            <a:endParaRPr lang="fi-FI" i="1" dirty="0"/>
          </a:p>
          <a:p>
            <a:r>
              <a:rPr lang="fi-FI" i="1" dirty="0" err="1" smtClean="0"/>
              <a:t>Peloponnesolaissodasta</a:t>
            </a:r>
            <a:r>
              <a:rPr lang="fi-FI" dirty="0" err="1" smtClean="0"/>
              <a:t>-teoksessa</a:t>
            </a:r>
            <a:r>
              <a:rPr lang="fi-FI" dirty="0" smtClean="0"/>
              <a:t> </a:t>
            </a:r>
            <a:r>
              <a:rPr lang="fi-FI" dirty="0" err="1"/>
              <a:t>Thukydides</a:t>
            </a:r>
            <a:r>
              <a:rPr lang="fi-FI" dirty="0"/>
              <a:t> toteaakin myöhemmin Ateenan olleen demokratia vain nimellisesti – tilanteessa, jossa ”tosiasiassa tätä kaupunkivaltiota johti ensimmäinen mies”, </a:t>
            </a:r>
            <a:r>
              <a:rPr lang="fi-FI" dirty="0" err="1"/>
              <a:t>Perikles</a:t>
            </a:r>
            <a:r>
              <a:rPr lang="fi-FI" dirty="0"/>
              <a:t>. </a:t>
            </a:r>
          </a:p>
        </p:txBody>
      </p:sp>
      <p:sp>
        <p:nvSpPr>
          <p:cNvPr id="3" name="Title 2"/>
          <p:cNvSpPr>
            <a:spLocks noGrp="1"/>
          </p:cNvSpPr>
          <p:nvPr>
            <p:ph type="title"/>
          </p:nvPr>
        </p:nvSpPr>
        <p:spPr/>
        <p:txBody>
          <a:bodyPr/>
          <a:lstStyle/>
          <a:p>
            <a:r>
              <a:rPr lang="fi-FI" dirty="0" smtClean="0"/>
              <a:t>Demokratian kritiikki</a:t>
            </a:r>
            <a:endParaRPr lang="fi-FI" dirty="0"/>
          </a:p>
        </p:txBody>
      </p:sp>
    </p:spTree>
    <p:extLst>
      <p:ext uri="{BB962C8B-B14F-4D97-AF65-F5344CB8AC3E}">
        <p14:creationId xmlns:p14="http://schemas.microsoft.com/office/powerpoint/2010/main" val="327345476"/>
      </p:ext>
    </p:extLst>
  </p:cSld>
  <p:clrMapOvr>
    <a:masterClrMapping/>
  </p:clrMapOvr>
</p:sld>
</file>

<file path=ppt/theme/theme1.xml><?xml version="1.0" encoding="utf-8"?>
<a:theme xmlns:a="http://schemas.openxmlformats.org/drawingml/2006/main" name="Office Theme">
  <a:themeElements>
    <a:clrScheme name="HY">
      <a:dk1>
        <a:sysClr val="windowText" lastClr="000000"/>
      </a:dk1>
      <a:lt1>
        <a:srgbClr val="FFFFFF"/>
      </a:lt1>
      <a:dk2>
        <a:srgbClr val="8C8A87"/>
      </a:dk2>
      <a:lt2>
        <a:srgbClr val="FFFFFF"/>
      </a:lt2>
      <a:accent1>
        <a:srgbClr val="8C8A87"/>
      </a:accent1>
      <a:accent2>
        <a:srgbClr val="1E1C77"/>
      </a:accent2>
      <a:accent3>
        <a:srgbClr val="FCA311"/>
      </a:accent3>
      <a:accent4>
        <a:srgbClr val="256EC7"/>
      </a:accent4>
      <a:accent5>
        <a:srgbClr val="E5053A"/>
      </a:accent5>
      <a:accent6>
        <a:srgbClr val="FCD116"/>
      </a:accent6>
      <a:hlink>
        <a:srgbClr val="FCA311"/>
      </a:hlink>
      <a:folHlink>
        <a:srgbClr val="8C8A87"/>
      </a:folHlink>
    </a:clrScheme>
    <a:fontScheme name="HY Gotham">
      <a:majorFont>
        <a:latin typeface="Gotham Narrow Bold"/>
        <a:ea typeface=""/>
        <a:cs typeface=""/>
      </a:majorFont>
      <a:minorFont>
        <a:latin typeface="Gotham Narrow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1999</Words>
  <Application>Microsoft Office PowerPoint</Application>
  <PresentationFormat>On-screen Show (4:3)</PresentationFormat>
  <Paragraphs>119</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Demokratia</vt:lpstr>
      <vt:lpstr>PowerPoint Presentation</vt:lpstr>
      <vt:lpstr>demokratia</vt:lpstr>
      <vt:lpstr>Demokratian kaksi oletusta</vt:lpstr>
      <vt:lpstr>Demokratia eurooppalainen keksintö</vt:lpstr>
      <vt:lpstr>Demokratia ja eurooppa</vt:lpstr>
      <vt:lpstr>perikles</vt:lpstr>
      <vt:lpstr>Demokratia ei pidetty käsite antiikissa</vt:lpstr>
      <vt:lpstr>Demokratian kritiikki</vt:lpstr>
      <vt:lpstr>Demokratia ja eurooppa?</vt:lpstr>
      <vt:lpstr>Demokratia ei suosiossa</vt:lpstr>
      <vt:lpstr>Mitä demokratia on</vt:lpstr>
      <vt:lpstr>Demokratian tyypit</vt:lpstr>
      <vt:lpstr>Rousseau ja demokratia</vt:lpstr>
      <vt:lpstr>Rousseaun kritiikki sopimusteorioita kohtaan</vt:lpstr>
      <vt:lpstr>Rousseaun sopimusteoria</vt:lpstr>
      <vt:lpstr>Suvereenin valta</vt:lpstr>
      <vt:lpstr>Ihmisen toiminta kansalaisyhteiskunnassa</vt:lpstr>
      <vt:lpstr>Suvereeni ja hallitus</vt:lpstr>
      <vt:lpstr>Republikanistinen demokratiakäsitys</vt:lpstr>
      <vt:lpstr>republikanismi</vt:lpstr>
      <vt:lpstr>Deliberatiivinen demokratia</vt:lpstr>
      <vt:lpstr>Habermas ja  arendt</vt:lpstr>
      <vt:lpstr>Agonistinen demokratiakäsitys</vt:lpstr>
      <vt:lpstr>Estetiikka ja politiikka</vt:lpstr>
      <vt:lpstr>Politiikka siis jakautumista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2012-05-29T07:09:48Z</dcterms:created>
  <dcterms:modified xsi:type="dcterms:W3CDTF">2013-12-05T12:47:13Z</dcterms:modified>
</cp:coreProperties>
</file>